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7"/>
  </p:notesMasterIdLst>
  <p:handoutMasterIdLst>
    <p:handoutMasterId r:id="rId28"/>
  </p:handoutMasterIdLst>
  <p:sldIdLst>
    <p:sldId id="552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7" r:id="rId11"/>
    <p:sldId id="676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7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25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19-1666-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nict.go.jp/press/2020/12/09-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kokudan.org/d/d.htm?detail250-detailread-m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ricsson.com/en/reports-and-papers/ericsson-technology-review/articles/ensuring-security-in-mobile-networks-post-quant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ek-cryptography/bulletproof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12</a:t>
            </a:r>
            <a:br>
              <a:rPr lang="en-US" altLang="ja-JP"/>
            </a:br>
            <a:r>
              <a:rPr lang="en-US" altLang="ja-JP" sz="2400"/>
              <a:t>ZKP, </a:t>
            </a:r>
            <a:r>
              <a:rPr lang="ja-JP" altLang="en-US" sz="2400"/>
              <a:t>量子コンピュータ</a:t>
            </a:r>
            <a:r>
              <a:rPr lang="en-US" altLang="ja-JP" sz="2400"/>
              <a:t>, PQC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2021/12/16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on/off</a:t>
                </a:r>
                <a:r>
                  <a:rPr kumimoji="1" lang="ja-JP" altLang="en-US"/>
                  <a:t>のスイッチを元に動作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量子の重ね合わせの性質を利用したコンピュータ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 </a:t>
                </a:r>
                <a:r>
                  <a:rPr kumimoji="1" lang="en-US" altLang="ja-JP"/>
                  <a:t>= </a:t>
                </a:r>
                <a:r>
                  <a:rPr kumimoji="1" lang="ja-JP" altLang="en-US"/>
                  <a:t>光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電磁波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電子など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粒子のように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</a:t>
                </a:r>
                <a:r>
                  <a:rPr kumimoji="1" lang="en-US" altLang="ja-JP"/>
                  <a:t>, 2</a:t>
                </a:r>
                <a:r>
                  <a:rPr kumimoji="1" lang="ja-JP" altLang="en-US"/>
                  <a:t>個と数えられる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波のように複数の状態が重なり合って存在できる</a:t>
                </a:r>
                <a:endParaRPr kumimoji="1" lang="en-US" altLang="ja-JP"/>
              </a:p>
              <a:p>
                <a:r>
                  <a:rPr kumimoji="1" lang="en-US" altLang="ja-JP"/>
                  <a:t>1</a:t>
                </a:r>
                <a:r>
                  <a:rPr kumimoji="1" lang="ja-JP" altLang="en-US"/>
                  <a:t>ビット</a:t>
                </a:r>
                <a:r>
                  <a:rPr kumimoji="1" lang="en-US" altLang="ja-JP"/>
                  <a:t>=0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のどちらかを表す情報の最小単位</a:t>
                </a:r>
                <a:endParaRPr kumimoji="1" lang="en-US" altLang="ja-JP"/>
              </a:p>
              <a:p>
                <a:r>
                  <a:rPr lang="en-US" altLang="ja-JP"/>
                  <a:t>1</a:t>
                </a:r>
                <a:r>
                  <a:rPr lang="ja-JP" altLang="en-US"/>
                  <a:t>量子ビット</a:t>
                </a:r>
                <a:r>
                  <a:rPr lang="en-US" altLang="ja-JP"/>
                  <a:t>(qbit)</a:t>
                </a:r>
              </a:p>
              <a:p>
                <a:pPr lvl="1"/>
                <a:r>
                  <a:rPr lang="en-US" altLang="ja-JP"/>
                  <a:t>0</a:t>
                </a:r>
                <a:r>
                  <a:rPr lang="ja-JP" altLang="en-US"/>
                  <a:t>の状態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の状態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ここではその実現方法には触れない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超伝導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イオン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半導体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光など様々なものが研究されている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ED7E26-F533-4684-8A5A-ACBB190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05530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73DC1E7-AC30-4624-B091-0253EEF7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76010"/>
            <a:ext cx="5085794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表現方法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と表す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ja-JP" altLang="en-US"/>
                  <a:t>の重ね合わせ</a:t>
                </a:r>
                <a:r>
                  <a:rPr lang="en-US" altLang="ja-JP"/>
                  <a:t>)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は複素数で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を実数に制限すれば単位円の円周上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に沿って</a:t>
                </a:r>
                <a:br>
                  <a:rPr kumimoji="1" lang="en-US" altLang="ja-JP"/>
                </a:br>
                <a:r>
                  <a:rPr kumimoji="1" lang="ja-JP" altLang="en-US"/>
                  <a:t>観測すると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量子ビット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B812F6-8ED1-48C5-8EF1-0A65743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59519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C764E7-1FAA-4C42-B3AD-E434F781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728"/>
            <a:ext cx="6408712" cy="3052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従来のコンピュータのゲートに相当する演算部分</a:t>
                </a:r>
                <a:endParaRPr kumimoji="1" lang="en-US" altLang="ja-JP"/>
              </a:p>
              <a:p>
                <a:r>
                  <a:rPr kumimoji="1" lang="ja-JP" altLang="en-US"/>
                  <a:t>ビット反転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X : </a:t>
                </a:r>
                <a:r>
                  <a:rPr kumimoji="1" lang="ja-JP" altLang="en-US"/>
                  <a:t>従来の</a:t>
                </a:r>
                <a:r>
                  <a:rPr kumimoji="1" lang="en-US" altLang="ja-JP"/>
                  <a:t>1bit</a:t>
                </a:r>
                <a:r>
                  <a:rPr kumimoji="1" lang="ja-JP" altLang="en-US"/>
                  <a:t>反転に相当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の符号だけを反転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Z)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kumimoji="1" lang="en-US" altLang="ja-JP"/>
                  <a:t>Hadamard</a:t>
                </a:r>
                <a:r>
                  <a:rPr kumimoji="1" lang="ja-JP" altLang="en-US"/>
                  <a:t>変換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斜め</a:t>
                </a:r>
                <a:r>
                  <a:rPr kumimoji="1" lang="en-US" altLang="ja-JP"/>
                  <a:t>45</a:t>
                </a:r>
                <a:r>
                  <a:rPr kumimoji="1" lang="ja-JP" altLang="en-US"/>
                  <a:t>度回転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F4F5337C-D1C8-4D50-8955-27634279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量子ゲート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A1BEC8-B280-456D-A89B-2A7B8E21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527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b="0"/>
                  <a:t>1qbit</a:t>
                </a:r>
                <a:r>
                  <a:rPr lang="ja-JP" altLang="en-US" b="0"/>
                  <a:t>が</a:t>
                </a:r>
                <a:r>
                  <a:rPr lang="en-US" altLang="ja-JP" b="0"/>
                  <a:t>2</a:t>
                </a:r>
                <a:r>
                  <a:rPr lang="ja-JP" altLang="en-US" b="0"/>
                  <a:t>個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形式的な積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がそれぞれ混ざった状態のとき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r>
                  <a:rPr lang="ja-JP" altLang="en-US"/>
                  <a:t> </a:t>
                </a:r>
                <a:r>
                  <a:rPr lang="en-US" altLang="ja-JP"/>
                  <a:t>; </a:t>
                </a:r>
                <a:r>
                  <a:rPr lang="ja-JP" altLang="en-US"/>
                  <a:t>形式的に展開</a:t>
                </a:r>
                <a:br>
                  <a:rPr lang="en-US" altLang="ja-JP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:pPr lvl="1"/>
                <a:r>
                  <a:rPr kumimoji="1" lang="ja-JP" altLang="en-US"/>
                  <a:t>測定すると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</a:t>
                </a:r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:r>
                  <a:rPr lang="en-US" altLang="ja-JP"/>
                  <a:t>(0,0),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E9B2D1C-AB8D-45F4-8229-56E4C96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2qbit</a:t>
            </a:r>
            <a:r>
              <a:rPr lang="ja-JP" altLang="en-US"/>
              <a:t>の表記法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10B4E-C97B-4DF1-9128-2186545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70477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2qbit</a:t>
                </a:r>
                <a:r>
                  <a:rPr lang="ja-JP" altLang="en-US"/>
                  <a:t>入出力</a:t>
                </a:r>
                <a:r>
                  <a:rPr lang="en-US" altLang="ja-JP"/>
                  <a:t>(</a:t>
                </a:r>
                <a:r>
                  <a:rPr lang="ja-JP" altLang="en-US"/>
                  <a:t>量子ゲートは入出力の</a:t>
                </a:r>
                <a:r>
                  <a:rPr lang="en-US" altLang="ja-JP"/>
                  <a:t>qbit</a:t>
                </a:r>
                <a:r>
                  <a:rPr lang="ja-JP" altLang="en-US"/>
                  <a:t>数は同じ</a:t>
                </a:r>
                <a:r>
                  <a:rPr lang="en-US" altLang="ja-JP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ja-JP" altLang="en-US"/>
                  <a:t>はそのままで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kumimoji="1" lang="ja-JP" altLang="en-US"/>
                  <a:t>を入れ換える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</m:oMath>
                </a14:m>
                <a:r>
                  <a:rPr kumimoji="1" lang="ja-JP" altLang="en-US"/>
                  <a:t>についての変換ルールの解釈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はそのまま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はビット反転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まとめると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CNOT = Controlled NOT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F1DB0F2-F3F1-436F-A00F-B396942F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CNOT</a:t>
            </a:r>
            <a:r>
              <a:rPr kumimoji="1" lang="ja-JP" altLang="en-US"/>
              <a:t>ゲート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CEC371-07C9-4B8D-B814-C94E2B4C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6696744" cy="17244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E4C851-A388-4922-A87E-397FDA5A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57192"/>
            <a:ext cx="3816424" cy="143115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931F0E-7D7B-4617-BECA-B34D6C3F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5403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になる確率は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は常に</a:t>
                </a:r>
                <a:r>
                  <a:rPr kumimoji="1" lang="en-US" altLang="ja-JP"/>
                  <a:t>0</a:t>
                </a:r>
              </a:p>
              <a:p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kumimoji="1" lang="ja-JP" altLang="en-US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1/2</a:t>
                </a:r>
                <a:r>
                  <a:rPr kumimoji="1" lang="ja-JP" altLang="en-US"/>
                  <a:t>ずつ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の観測結果は独立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の結果が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に影響しない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の観測結果に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が引きずられる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量子もつれ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ja-JP" altLang="en-US"/>
                  <a:t>量子力学特有の現象 </a:t>
                </a:r>
                <a:r>
                  <a:rPr kumimoji="1" lang="en-US" altLang="ja-JP"/>
                  <a:t>: e.g., </a:t>
                </a:r>
                <a:r>
                  <a:rPr kumimoji="1" lang="ja-JP" altLang="en-US"/>
                  <a:t>量子テレポーテーション</a:t>
                </a:r>
                <a:endParaRPr kumimoji="1" lang="en-US" altLang="ja-JP"/>
              </a:p>
              <a:p>
                <a:r>
                  <a:rPr kumimoji="1" lang="ja-JP" altLang="en-US"/>
                  <a:t>従来のコンピュータは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1qbit</a:t>
                </a:r>
                <a:r>
                  <a:rPr kumimoji="1" lang="ja-JP" altLang="en-US"/>
                  <a:t>の量子ゲートと</a:t>
                </a:r>
                <a:r>
                  <a:rPr kumimoji="1" lang="en-US" altLang="ja-JP"/>
                  <a:t>CNOT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727" b="-4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9B437EC-BC00-402F-B31D-FA2946A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量子もつれ</a:t>
            </a:r>
            <a:r>
              <a:rPr kumimoji="1" lang="en-US" altLang="ja-JP"/>
              <a:t>(entanglement)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01C8A4-92DD-43FE-915B-0984A8AA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0107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古典的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ビットのデータは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通りのどれか一つ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 qbit</a:t>
                </a:r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もし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のまま量子ゲートを用いれば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通りの計算が可能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</a:t>
                </a:r>
                <a:r>
                  <a:rPr lang="ja-JP" altLang="en-US"/>
                  <a:t>回分の量子ゲートの計算時間は不明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倍速くなるとは言っていない</a:t>
                </a:r>
                <a:endParaRPr kumimoji="1" lang="en-US" altLang="ja-JP"/>
              </a:p>
              <a:p>
                <a:r>
                  <a:rPr kumimoji="1" lang="ja-JP" altLang="en-US"/>
                  <a:t>最終的な結果は観測で、</a:t>
                </a:r>
                <a:r>
                  <a:rPr kumimoji="1" lang="ja-JP" altLang="en-US">
                    <a:solidFill>
                      <a:srgbClr val="FF0000"/>
                    </a:solidFill>
                  </a:rPr>
                  <a:t>どれか一つに確率的に決まる</a:t>
                </a:r>
                <a:endParaRPr kumimoji="1" lang="en-US" altLang="ja-JP">
                  <a:solidFill>
                    <a:srgbClr val="FF0000"/>
                  </a:solidFill>
                </a:endParaRPr>
              </a:p>
              <a:p>
                <a:r>
                  <a:rPr kumimoji="1" lang="ja-JP" altLang="en-US"/>
                  <a:t>意味のない計算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6E2F2A0-473B-48D2-A435-7F9480F7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量子コンピュータの計算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6E2058-1028-400A-851D-E2D82DEC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37112"/>
            <a:ext cx="6003702" cy="201622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DB9FA-B6E1-4B75-83B5-1FE6BB55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08470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12B259-9C4D-4717-8C2A-DCF4A6C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21087"/>
            <a:ext cx="5184576" cy="2546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個のデータから望みのものを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個探したい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は「望みのもの」なら</a:t>
                </a:r>
                <a:r>
                  <a:rPr kumimoji="1" lang="en-US" altLang="ja-JP"/>
                  <a:t>1, </a:t>
                </a: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を返す関数</a:t>
                </a:r>
                <a:endParaRPr kumimoji="1" lang="en-US" altLang="ja-JP"/>
              </a:p>
              <a:p>
                <a:r>
                  <a:rPr kumimoji="1" lang="ja-JP" altLang="en-US"/>
                  <a:t>古典コンピュータ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と順番に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を計算し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の計算回数は平均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を保持し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初期値は全てのパターンが同じ確率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を量子ゲートで</a:t>
                </a:r>
                <a:br>
                  <a:rPr kumimoji="1" lang="en-US" altLang="ja-JP"/>
                </a:br>
                <a:r>
                  <a:rPr kumimoji="1" lang="ja-JP" altLang="en-US"/>
                  <a:t>計算できるとする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計算回数は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BA78F4B-5CAC-452E-84CD-D12714CA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Grober</a:t>
            </a:r>
            <a:r>
              <a:rPr kumimoji="1" lang="ja-JP" altLang="en-US"/>
              <a:t>のアルゴリズム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1CEE90-657E-4CC3-860A-EC4285E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66633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FCDCAF-D984-41A8-8019-8D76D76A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Google</a:t>
            </a:r>
            <a:r>
              <a:rPr lang="ja-JP" altLang="en-US"/>
              <a:t>の量子超越性</a:t>
            </a:r>
            <a:endParaRPr kumimoji="1" lang="en-US" altLang="ja-JP"/>
          </a:p>
          <a:p>
            <a:pPr lvl="1"/>
            <a:r>
              <a:rPr kumimoji="1" lang="en-US" altLang="ja-JP">
                <a:hlinkClick r:id="rId2"/>
              </a:rPr>
              <a:t>https://www.nature.com/articles/s41586-019-1666-5</a:t>
            </a:r>
            <a:endParaRPr kumimoji="1" lang="en-US" altLang="ja-JP"/>
          </a:p>
          <a:p>
            <a:pPr lvl="1"/>
            <a:r>
              <a:rPr kumimoji="1" lang="ja-JP" altLang="en-US"/>
              <a:t>スーパーコンピュータ</a:t>
            </a:r>
            <a:r>
              <a:rPr kumimoji="1" lang="en-US" altLang="ja-JP"/>
              <a:t>1</a:t>
            </a:r>
            <a:r>
              <a:rPr kumimoji="1" lang="ja-JP" altLang="en-US"/>
              <a:t>万年かかる問題を</a:t>
            </a:r>
            <a:r>
              <a:rPr kumimoji="1" lang="en-US" altLang="ja-JP"/>
              <a:t>53qbit</a:t>
            </a:r>
            <a:r>
              <a:rPr kumimoji="1" lang="ja-JP" altLang="en-US"/>
              <a:t>で</a:t>
            </a:r>
            <a:r>
              <a:rPr kumimoji="1" lang="en-US" altLang="ja-JP"/>
              <a:t>200</a:t>
            </a:r>
            <a:r>
              <a:rPr kumimoji="1" lang="ja-JP" altLang="en-US"/>
              <a:t>秒</a:t>
            </a:r>
            <a:endParaRPr kumimoji="1" lang="en-US" altLang="ja-JP"/>
          </a:p>
          <a:p>
            <a:pPr lvl="2"/>
            <a:r>
              <a:rPr lang="en-US" altLang="ja-JP"/>
              <a:t>IBM</a:t>
            </a:r>
            <a:r>
              <a:rPr lang="ja-JP" altLang="en-US"/>
              <a:t>の反論</a:t>
            </a:r>
            <a:r>
              <a:rPr lang="en-US" altLang="ja-JP"/>
              <a:t> : 1</a:t>
            </a:r>
            <a:r>
              <a:rPr lang="ja-JP" altLang="en-US"/>
              <a:t>万年じゃなくて</a:t>
            </a:r>
            <a:r>
              <a:rPr lang="en-US" altLang="ja-JP"/>
              <a:t>2</a:t>
            </a:r>
            <a:r>
              <a:rPr lang="ja-JP" altLang="en-US"/>
              <a:t>日半</a:t>
            </a:r>
            <a:r>
              <a:rPr lang="en-US" altLang="ja-JP"/>
              <a:t>?</a:t>
            </a:r>
          </a:p>
          <a:p>
            <a:pPr lvl="1"/>
            <a:r>
              <a:rPr kumimoji="1" lang="ja-JP" altLang="en-US"/>
              <a:t>ランダムな量子回路を使って乱数生成</a:t>
            </a:r>
            <a:endParaRPr kumimoji="1" lang="en-US" altLang="ja-JP"/>
          </a:p>
          <a:p>
            <a:pPr lvl="2"/>
            <a:r>
              <a:rPr kumimoji="1" lang="ja-JP" altLang="en-US"/>
              <a:t>古典コンピュータは量子回路をシミュレーションする必要</a:t>
            </a:r>
            <a:endParaRPr kumimoji="1" lang="en-US" altLang="ja-JP"/>
          </a:p>
          <a:p>
            <a:pPr lvl="2"/>
            <a:r>
              <a:rPr kumimoji="1" lang="ja-JP" altLang="en-US"/>
              <a:t>単なる乱数なら通常のコンピュータの方がずっと速い</a:t>
            </a:r>
            <a:endParaRPr kumimoji="1" lang="en-US" altLang="ja-JP"/>
          </a:p>
          <a:p>
            <a:pPr lvl="2"/>
            <a:r>
              <a:rPr kumimoji="1" lang="ja-JP" altLang="en-US"/>
              <a:t>量子コンピュータが本質的に古典コンピュータより「速い」</a:t>
            </a:r>
            <a:br>
              <a:rPr kumimoji="1" lang="en-US" altLang="ja-JP"/>
            </a:br>
            <a:r>
              <a:rPr kumimoji="1" lang="ja-JP" altLang="en-US"/>
              <a:t>場合があることを示そうとした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04B6FC3-34DB-4DDD-96FF-76D3707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量子超越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3095CD-33DB-4979-9651-EC3F1B07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01032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共通鍵暗号</a:t>
                </a:r>
                <a:r>
                  <a:rPr lang="en-US" altLang="ja-JP"/>
                  <a:t>(AES, ChaCha20</a:t>
                </a:r>
                <a:r>
                  <a:rPr lang="ja-JP" altLang="en-US"/>
                  <a:t>など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kumimoji="1" lang="en-US" altLang="ja-JP"/>
                  <a:t>Grober</a:t>
                </a:r>
                <a:r>
                  <a:rPr kumimoji="1" lang="ja-JP" altLang="en-US"/>
                  <a:t>のアルゴリズムよりブルートフォース攻撃は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128bit</a:t>
                </a:r>
                <a:r>
                  <a:rPr lang="ja-JP" altLang="en-US"/>
                  <a:t>セキュリティ必要なら倍の</a:t>
                </a:r>
                <a:r>
                  <a:rPr lang="en-US" altLang="ja-JP"/>
                  <a:t>256bit</a:t>
                </a:r>
                <a:r>
                  <a:rPr lang="ja-JP" altLang="en-US"/>
                  <a:t>にすれば十分</a:t>
                </a:r>
                <a:endParaRPr lang="en-US" altLang="ja-JP"/>
              </a:p>
              <a:p>
                <a:pPr lvl="2"/>
                <a:r>
                  <a:rPr kumimoji="1" lang="ja-JP" altLang="en-US"/>
                  <a:t>量子コンピュータはそこまで速くないので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でも十分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ハッシュ関数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長を倍にすれば十分</a:t>
                </a:r>
                <a:r>
                  <a:rPr kumimoji="1" lang="en-US" altLang="ja-JP"/>
                  <a:t>?</a:t>
                </a:r>
                <a:r>
                  <a:rPr kumimoji="1"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もある </a:t>
                </a:r>
                <a:r>
                  <a:rPr kumimoji="1" lang="en-US" altLang="ja-JP"/>
                  <a:t>-- </a:t>
                </a:r>
                <a:r>
                  <a:rPr kumimoji="1" lang="ja-JP" altLang="en-US"/>
                  <a:t>現実的でない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概ねそれほど影響は大きくないと考えられている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公開鍵暗号</a:t>
                </a:r>
                <a:endParaRPr kumimoji="1" lang="en-US" altLang="ja-JP"/>
              </a:p>
              <a:p>
                <a:pPr lvl="1"/>
                <a:r>
                  <a:rPr lang="en-US" altLang="ja-JP"/>
                  <a:t>RSA, </a:t>
                </a:r>
                <a:r>
                  <a:rPr lang="ja-JP" altLang="en-US"/>
                  <a:t>離散対数問題どちらも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by Shor</a:t>
                </a:r>
              </a:p>
              <a:p>
                <a:pPr lvl="2"/>
                <a:r>
                  <a:rPr kumimoji="1" lang="ja-JP" altLang="en-US"/>
                  <a:t>解読時間の見積もり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C6219DE1-20BE-4A82-8F4C-E1E320C8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暗号技術に対する影響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86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104545" r="-3025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104545" r="-20099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104545" r="-102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104545" r="-2000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207692" r="-3025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207692" r="-200995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207692" r="-102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207692" r="-200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1A1FB-0146-4F4C-9194-D17F917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8649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CF5C08-8FAF-4067-8CE2-7E13D0A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2048bit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を破るには最低</a:t>
                </a:r>
                <a:r>
                  <a:rPr kumimoji="1" lang="en-US" altLang="ja-JP"/>
                  <a:t>4096 qbit</a:t>
                </a:r>
                <a:r>
                  <a:rPr kumimoji="1" lang="ja-JP" altLang="en-US"/>
                  <a:t>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たくさんの量子ゲートを長時間正しく動作させるのは困難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エラー訂正用に多くの量子ゲートが必要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数千万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必要という見積もり</a:t>
                </a:r>
                <a:endParaRPr kumimoji="1"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lang="en-US" altLang="ja-JP"/>
                  <a:t>Honeywell</a:t>
                </a:r>
                <a:r>
                  <a:rPr lang="ja-JP" altLang="en-US"/>
                  <a:t> </a:t>
                </a:r>
                <a:r>
                  <a:rPr lang="en-US" altLang="ja-JP"/>
                  <a:t>128bit, 2021</a:t>
                </a:r>
                <a:r>
                  <a:rPr lang="ja-JP" altLang="en-US"/>
                  <a:t>年</a:t>
                </a:r>
                <a:r>
                  <a:rPr lang="en-US" altLang="ja-JP"/>
                  <a:t>IBM 127qbit</a:t>
                </a:r>
              </a:p>
              <a:p>
                <a:r>
                  <a:rPr lang="en-US" altLang="ja-JP"/>
                  <a:t>NICT</a:t>
                </a:r>
                <a:r>
                  <a:rPr lang="ja-JP" altLang="en-US"/>
                  <a:t>「量子コンピュータ実機を用いた離散対数問題の求解実験に成功」</a:t>
                </a:r>
                <a:r>
                  <a:rPr lang="en-US" altLang="ja-JP"/>
                  <a:t>(2020/12/9)</a:t>
                </a:r>
              </a:p>
              <a:p>
                <a:pPr lvl="1"/>
                <a:r>
                  <a:rPr kumimoji="1" lang="en-US" altLang="ja-JP">
                    <a:hlinkClick r:id="rId2"/>
                  </a:rPr>
                  <a:t>https://www.nict.go.jp/press/2020/12/09-1.html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解いた問題は「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≡2(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」は解けなかった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素因数分解は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15=3×5</m:t>
                    </m:r>
                  </m:oMath>
                </a14:m>
                <a:r>
                  <a:rPr kumimoji="1" lang="ja-JP" altLang="en-US"/>
                  <a:t>や</a:t>
                </a:r>
                <a:r>
                  <a:rPr kumimoji="1" lang="en-US" altLang="ja-JP"/>
                  <a:t>21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=3×7</m:t>
                    </m:r>
                  </m:oMath>
                </a14:m>
                <a:r>
                  <a:rPr kumimoji="1" lang="ja-JP" altLang="en-US"/>
                  <a:t>ぐらい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r="-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698D8BE-65F3-418D-A556-C6EA402A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実際には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FFEFD3-50CD-4CF6-9C77-A1DCA9C5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8294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49CC58-459D-4123-BF0D-98970B4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96503"/>
            <a:ext cx="3816424" cy="2852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10E0BC-1F4D-4EB7-B744-B61F4DBDC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組合せ最適化問題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ある多次元上の関数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の値を最小にする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を探す問題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移動経路のコスト、投資リスクなどを最小にしたい問題を</a:t>
                </a:r>
                <a:br>
                  <a:rPr kumimoji="1" lang="en-US" altLang="ja-JP"/>
                </a:br>
                <a:r>
                  <a:rPr kumimoji="1" lang="ja-JP" altLang="en-US"/>
                  <a:t>組合せ最適化問題に帰着</a:t>
                </a:r>
                <a:endParaRPr kumimoji="1" lang="en-US" altLang="ja-JP"/>
              </a:p>
              <a:p>
                <a:r>
                  <a:rPr kumimoji="1" lang="ja-JP" altLang="en-US"/>
                  <a:t>組合せ最適化問題に特化した量子コンピュータ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量子揺らぎという現象を利用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高速に解ける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と期待されている</a:t>
                </a:r>
                <a:r>
                  <a:rPr kumimoji="1" lang="en-US" altLang="ja-JP"/>
                  <a:t>)</a:t>
                </a:r>
              </a:p>
              <a:p>
                <a:r>
                  <a:rPr lang="en-US" altLang="ja-JP"/>
                  <a:t>2011</a:t>
                </a:r>
                <a:r>
                  <a:rPr lang="ja-JP" altLang="en-US"/>
                  <a:t>年</a:t>
                </a:r>
                <a:r>
                  <a:rPr lang="en-US" altLang="ja-JP"/>
                  <a:t>D-Wave</a:t>
                </a:r>
                <a:r>
                  <a:rPr lang="ja-JP" altLang="en-US"/>
                  <a:t>が初の商用化</a:t>
                </a:r>
                <a:endParaRPr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</a:t>
                </a:r>
                <a:r>
                  <a:rPr kumimoji="1" lang="en-US" altLang="ja-JP"/>
                  <a:t>5000~qbit</a:t>
                </a:r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汎用コンピュータではない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今のところ暗号解読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素因数分解</a:t>
                </a:r>
                <a:r>
                  <a:rPr kumimoji="1" lang="en-US" altLang="ja-JP"/>
                  <a:t>, DLP)</a:t>
                </a:r>
                <a:r>
                  <a:rPr kumimoji="1" lang="ja-JP" altLang="en-US"/>
                  <a:t>は高速に解けない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10E0BC-1F4D-4EB7-B744-B61F4DBDC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A83CED19-033E-49E1-9861-483BB7D9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量子アニーリグ</a:t>
            </a:r>
            <a:r>
              <a:rPr kumimoji="1" lang="en-US" altLang="ja-JP"/>
              <a:t>(annealing)</a:t>
            </a:r>
            <a:r>
              <a:rPr kumimoji="1" lang="ja-JP" altLang="en-US"/>
              <a:t>方式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3A009-F987-4D6D-AEFD-6DF4D84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73279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AB121A-B67D-433E-BF04-6B7B94A9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5112568" cy="2070590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3E935C9-38F5-4392-BEA3-D50C56A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QKD(Quantum Key Distribtion)</a:t>
            </a:r>
          </a:p>
          <a:p>
            <a:pPr lvl="1"/>
            <a:r>
              <a:rPr kumimoji="1" lang="ja-JP" altLang="en-US"/>
              <a:t>鍵配送を量子の性質を利用 </a:t>
            </a:r>
            <a:r>
              <a:rPr kumimoji="1" lang="en-US" altLang="ja-JP"/>
              <a:t>BB84(1984, Bennett, Brassard)</a:t>
            </a:r>
          </a:p>
          <a:p>
            <a:pPr lvl="1"/>
            <a:r>
              <a:rPr kumimoji="1" lang="en-US" altLang="ja-JP"/>
              <a:t>1bit</a:t>
            </a:r>
            <a:r>
              <a:rPr kumimoji="1" lang="ja-JP" altLang="en-US"/>
              <a:t>の秘密鍵を光子に対応させて伝送</a:t>
            </a:r>
            <a:endParaRPr kumimoji="1" lang="en-US" altLang="ja-JP"/>
          </a:p>
          <a:p>
            <a:pPr lvl="1"/>
            <a:r>
              <a:rPr kumimoji="1" lang="ja-JP" altLang="en-US"/>
              <a:t>盗聴されていれば傍受を検知して伝送を中断し再送</a:t>
            </a:r>
            <a:endParaRPr kumimoji="1" lang="en-US" altLang="ja-JP"/>
          </a:p>
          <a:p>
            <a:pPr lvl="1"/>
            <a:r>
              <a:rPr kumimoji="1" lang="ja-JP" altLang="en-US"/>
              <a:t>ワンタイムパッドの</a:t>
            </a:r>
            <a:br>
              <a:rPr kumimoji="1" lang="en-US" altLang="ja-JP"/>
            </a:br>
            <a:r>
              <a:rPr kumimoji="1" lang="ja-JP" altLang="en-US"/>
              <a:t>秘密鍵を安全に配送</a:t>
            </a:r>
            <a:endParaRPr kumimoji="1" lang="en-US" altLang="ja-JP"/>
          </a:p>
          <a:p>
            <a:r>
              <a:rPr kumimoji="1" lang="ja-JP" altLang="en-US"/>
              <a:t>注意</a:t>
            </a:r>
            <a:endParaRPr kumimoji="1" lang="en-US" altLang="ja-JP"/>
          </a:p>
          <a:p>
            <a:pPr lvl="1"/>
            <a:r>
              <a:rPr kumimoji="1" lang="ja-JP" altLang="en-US"/>
              <a:t>公開鍵暗号の機能は持たない</a:t>
            </a:r>
            <a:endParaRPr kumimoji="1" lang="en-US" altLang="ja-JP"/>
          </a:p>
          <a:p>
            <a:pPr lvl="1"/>
            <a:r>
              <a:rPr kumimoji="1" lang="ja-JP" altLang="en-US"/>
              <a:t>通信後のデータ保存は従来手法</a:t>
            </a:r>
            <a:endParaRPr kumimoji="1" lang="en-US" altLang="ja-JP"/>
          </a:p>
          <a:p>
            <a:pPr lvl="1"/>
            <a:r>
              <a:rPr kumimoji="1" lang="ja-JP" altLang="en-US"/>
              <a:t>実用化には光子の安定共有</a:t>
            </a:r>
            <a:r>
              <a:rPr kumimoji="1" lang="en-US" altLang="ja-JP"/>
              <a:t>, </a:t>
            </a:r>
            <a:r>
              <a:rPr kumimoji="1" lang="ja-JP" altLang="en-US"/>
              <a:t>ノイズ対策</a:t>
            </a:r>
            <a:r>
              <a:rPr kumimoji="1" lang="en-US" altLang="ja-JP"/>
              <a:t>, </a:t>
            </a:r>
            <a:r>
              <a:rPr kumimoji="1" lang="ja-JP" altLang="en-US"/>
              <a:t>信号の減衰対策</a:t>
            </a:r>
            <a:endParaRPr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lang="en-US" altLang="ja-JP"/>
              <a:t> </a:t>
            </a:r>
            <a:r>
              <a:rPr lang="ja-JP" altLang="en-US"/>
              <a:t>東芝らが</a:t>
            </a:r>
            <a:r>
              <a:rPr lang="en-US" altLang="ja-JP"/>
              <a:t>7km</a:t>
            </a:r>
            <a:r>
              <a:rPr lang="ja-JP" altLang="en-US"/>
              <a:t>を</a:t>
            </a:r>
            <a:r>
              <a:rPr lang="en-US" altLang="ja-JP"/>
              <a:t>10Mbps</a:t>
            </a:r>
            <a:r>
              <a:rPr lang="ja-JP" altLang="en-US"/>
              <a:t>で</a:t>
            </a:r>
            <a:endParaRPr lang="en-US" altLang="ja-JP"/>
          </a:p>
          <a:p>
            <a:pPr lvl="1"/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lang="en-US" altLang="ja-JP"/>
              <a:t> </a:t>
            </a:r>
            <a:r>
              <a:rPr kumimoji="1" lang="ja-JP" altLang="en-US"/>
              <a:t>中国複数の拠点をつないで</a:t>
            </a:r>
            <a:r>
              <a:rPr kumimoji="1" lang="en-US" altLang="ja-JP"/>
              <a:t>4600km</a:t>
            </a:r>
            <a:r>
              <a:rPr kumimoji="1" lang="ja-JP" altLang="en-US"/>
              <a:t>を</a:t>
            </a:r>
            <a:r>
              <a:rPr kumimoji="1" lang="en-US" altLang="ja-JP"/>
              <a:t>47.8kbps</a:t>
            </a:r>
            <a:r>
              <a:rPr kumimoji="1" lang="ja-JP" altLang="en-US"/>
              <a:t>で</a:t>
            </a:r>
            <a:endParaRPr kumimoji="1" lang="en-US" altLang="ja-JP"/>
          </a:p>
          <a:p>
            <a:pPr lvl="2"/>
            <a:r>
              <a:rPr kumimoji="1" lang="ja-JP" altLang="en-US"/>
              <a:t>中継地点で盗聴される可能性は否定できない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C31F27-E8CB-4C6C-88E7-747BCAE4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量子鍵配送</a:t>
            </a:r>
            <a:r>
              <a:rPr kumimoji="1" lang="en-US" altLang="ja-JP"/>
              <a:t>(</a:t>
            </a:r>
            <a:r>
              <a:rPr kumimoji="1" lang="ja-JP" altLang="en-US"/>
              <a:t>量子暗号通信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E75B3B-8D6E-47ED-9272-CC92407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42489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35F2638-0E84-4DB9-A5ED-BD38460B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量子コンピュータの発展で</a:t>
            </a:r>
            <a:r>
              <a:rPr kumimoji="1" lang="en-US" altLang="ja-JP"/>
              <a:t>RSA</a:t>
            </a:r>
            <a:r>
              <a:rPr lang="en-US" altLang="ja-JP"/>
              <a:t>,</a:t>
            </a:r>
            <a:r>
              <a:rPr lang="ja-JP" altLang="en-US"/>
              <a:t> </a:t>
            </a:r>
            <a:r>
              <a:rPr kumimoji="1" lang="en-US" altLang="ja-JP"/>
              <a:t>ECC</a:t>
            </a:r>
            <a:r>
              <a:rPr kumimoji="1" lang="ja-JP" altLang="en-US"/>
              <a:t>が危殆化の可能性</a:t>
            </a:r>
            <a:endParaRPr kumimoji="1" lang="en-US" altLang="ja-JP"/>
          </a:p>
          <a:p>
            <a:r>
              <a:rPr kumimoji="1" lang="ja-JP" altLang="en-US"/>
              <a:t>耐量子計算機暗号</a:t>
            </a:r>
            <a:r>
              <a:rPr lang="en-US" altLang="ja-JP"/>
              <a:t>PQC(Post Quantum Cryptography)</a:t>
            </a:r>
            <a:endParaRPr kumimoji="1" lang="en-US" altLang="ja-JP"/>
          </a:p>
          <a:p>
            <a:pPr lvl="1"/>
            <a:r>
              <a:rPr kumimoji="1" lang="ja-JP" altLang="en-US"/>
              <a:t>耐量子暗号</a:t>
            </a:r>
            <a:r>
              <a:rPr kumimoji="1" lang="en-US" altLang="ja-JP"/>
              <a:t>, </a:t>
            </a:r>
            <a:r>
              <a:rPr kumimoji="1" lang="ja-JP" altLang="en-US"/>
              <a:t>ポスト量子暗号</a:t>
            </a:r>
            <a:endParaRPr kumimoji="1" lang="en-US" altLang="ja-JP"/>
          </a:p>
          <a:p>
            <a:pPr lvl="1"/>
            <a:r>
              <a:rPr kumimoji="1" lang="ja-JP" altLang="en-US"/>
              <a:t>量子コンピュータに対しても安全な暗号技術</a:t>
            </a:r>
            <a:endParaRPr kumimoji="1" lang="en-US" altLang="ja-JP"/>
          </a:p>
          <a:p>
            <a:pPr lvl="1"/>
            <a:r>
              <a:rPr kumimoji="1" lang="en-US" altLang="ja-JP"/>
              <a:t>2016</a:t>
            </a:r>
            <a:r>
              <a:rPr kumimoji="1" lang="ja-JP" altLang="en-US"/>
              <a:t>年から</a:t>
            </a:r>
            <a:r>
              <a:rPr kumimoji="1" lang="en-US" altLang="ja-JP"/>
              <a:t>NIST</a:t>
            </a:r>
            <a:r>
              <a:rPr kumimoji="1" lang="ja-JP" altLang="en-US"/>
              <a:t>が標準化に向けて公募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AECC339-7223-4742-BEB3-01510CA5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耐量子計算機暗号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A2DFD71-33EB-4065-8401-7F02C26D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96856"/>
              </p:ext>
            </p:extLst>
          </p:nvPr>
        </p:nvGraphicFramePr>
        <p:xfrm>
          <a:off x="370274" y="3341712"/>
          <a:ext cx="837819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730">
                  <a:extLst>
                    <a:ext uri="{9D8B030D-6E8A-4147-A177-3AD203B41FA5}">
                      <a16:colId xmlns:a16="http://schemas.microsoft.com/office/drawing/2014/main" val="439377958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788121766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348257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用語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従来のコンピュータで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汎用量子コンピュータ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公開鍵暗号解読</a:t>
                      </a:r>
                      <a:endParaRPr kumimoji="1" lang="en-US" altLang="ja-JP" sz="2000"/>
                    </a:p>
                    <a:p>
                      <a:r>
                        <a:rPr kumimoji="1" lang="ja-JP" altLang="en-US" sz="2000"/>
                        <a:t>高性能計算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2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量子アニーリグ方式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組合せ最適化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量子鍵配送</a:t>
                      </a:r>
                      <a:br>
                        <a:rPr kumimoji="1" lang="en-US" altLang="ja-JP" sz="2000"/>
                      </a:br>
                      <a:r>
                        <a:rPr kumimoji="1" lang="en-US" altLang="ja-JP" sz="2000"/>
                        <a:t>(</a:t>
                      </a:r>
                      <a:r>
                        <a:rPr kumimoji="1" lang="ja-JP" altLang="en-US" sz="2000"/>
                        <a:t>量子暗号通信</a:t>
                      </a:r>
                      <a:r>
                        <a:rPr kumimoji="1" lang="en-US" altLang="ja-JP" sz="2000"/>
                        <a:t>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ワンタイムパッド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耐量子計算機暗号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量子コンピュータが</a:t>
                      </a:r>
                      <a:endParaRPr kumimoji="1" lang="en-US" altLang="ja-JP" sz="2000"/>
                    </a:p>
                    <a:p>
                      <a:r>
                        <a:rPr kumimoji="1" lang="ja-JP" altLang="en-US" sz="2000"/>
                        <a:t>登場しても安全な暗号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動作する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284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BDE0C-B72C-4DB5-BEFF-D78CE71B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25248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879220C-73A2-4F9D-BD09-DC847FBB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437112"/>
            <a:ext cx="3404823" cy="186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CE4DB42-6750-45E1-84E2-B626A3C5E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LWE(Learning with errors)</a:t>
                </a:r>
              </a:p>
              <a:p>
                <a:pPr lvl="1"/>
                <a:r>
                  <a:rPr kumimoji="1" lang="ja-JP" altLang="en-US"/>
                  <a:t>完全準同型暗号でも利用されている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連立一次方程式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は比較的容易に解ける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は行列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はベクトル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ノイズ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入りの方程式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/>
                  <a:t> : given)</a:t>
                </a:r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を求める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量子コンピュータを使っても難しいと考えられている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同種写像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従来の</a:t>
                </a:r>
                <a:r>
                  <a:rPr kumimoji="1" lang="en-US" altLang="ja-JP"/>
                  <a:t>ECC</a:t>
                </a:r>
                <a:r>
                  <a:rPr kumimoji="1" lang="ja-JP" altLang="en-US"/>
                  <a:t>は楕円曲線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を一つ固定してその点を動かす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同種写像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は楕円曲線を動かす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耐量子暗号入門</a:t>
                </a:r>
                <a:r>
                  <a:rPr kumimoji="1" lang="en-US" altLang="ja-JP"/>
                  <a:t>I</a:t>
                </a:r>
              </a:p>
              <a:p>
                <a:pPr lvl="1"/>
                <a:r>
                  <a:rPr kumimoji="1" lang="en-US" altLang="ja-JP"/>
                  <a:t>DH</a:t>
                </a:r>
                <a:r>
                  <a:rPr kumimoji="1" lang="ja-JP" altLang="en-US"/>
                  <a:t>鍵共有の類似</a:t>
                </a:r>
                <a:br>
                  <a:rPr kumimoji="1" lang="en-US" altLang="ja-JP"/>
                </a:br>
                <a:r>
                  <a:rPr kumimoji="1" lang="en-US" altLang="ja-JP">
                    <a:hlinkClick r:id="rId3"/>
                  </a:rPr>
                  <a:t>https://ankokudan.org/d/d.htm?detail250-detailread-m.html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CE4DB42-6750-45E1-84E2-B626A3C5E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00" t="-1142" b="-34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CEECE672-2C11-4A5A-BC60-B755A4FD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PQC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7A11B-932C-45EB-98BF-F0DF497F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28667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1FA8F6D-F82D-43FA-A3BC-37F74A89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Quantum technology and its impact on security in mobile networks</a:t>
            </a:r>
          </a:p>
          <a:p>
            <a:pPr lvl="1"/>
            <a:r>
              <a:rPr kumimoji="1" lang="en-US" altLang="ja-JP">
                <a:hlinkClick r:id="rId2"/>
              </a:rPr>
              <a:t>https://www.ericsson.com/en/reports-and-papers/ericsson-technology-review/articles/ensuring-security-in-mobile-networks-post-quantum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F6FF69-771A-4B16-9CA8-7D9B0483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PQC</a:t>
            </a:r>
            <a:r>
              <a:rPr kumimoji="1" lang="ja-JP" altLang="en-US"/>
              <a:t>候補の比較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68A1DBE-3B7F-4B52-A0EE-F6168F00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75016"/>
            <a:ext cx="7848872" cy="3807724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CCD075-82B2-4129-9BA7-8DF41C6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9460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317CC9-7BF6-4E2C-A1AC-903673D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758C5-E00A-4503-BBB0-C6D1FE69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E60CB7-272C-4FFF-9C1A-935D9844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ビットコインの取引履歴は全て</a:t>
                </a:r>
                <a:r>
                  <a:rPr kumimoji="1" lang="en-US" altLang="ja-JP"/>
                  <a:t>open</a:t>
                </a:r>
              </a:p>
              <a:p>
                <a:pPr lvl="1"/>
                <a:r>
                  <a:rPr lang="en-US" altLang="ja-JP"/>
                  <a:t>e.g., 10</a:t>
                </a:r>
                <a:r>
                  <a:rPr lang="ja-JP" altLang="en-US"/>
                  <a:t>万円所有するアリスがボブに</a:t>
                </a:r>
                <a:r>
                  <a:rPr lang="en-US" altLang="ja-JP"/>
                  <a:t>3</a:t>
                </a:r>
                <a:r>
                  <a:rPr lang="ja-JP" altLang="en-US"/>
                  <a:t>万円送金して残り</a:t>
                </a:r>
                <a:r>
                  <a:rPr lang="en-US" altLang="ja-JP"/>
                  <a:t>7</a:t>
                </a:r>
                <a:r>
                  <a:rPr lang="ja-JP" altLang="en-US"/>
                  <a:t>万円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「</a:t>
                </a:r>
                <a:r>
                  <a:rPr lang="en-US" altLang="ja-JP"/>
                  <a:t>A=B+C</a:t>
                </a:r>
                <a:r>
                  <a:rPr lang="ja-JP" altLang="en-US"/>
                  <a:t>」であることは分かる</a:t>
                </a:r>
                <a:endParaRPr lang="en-US" altLang="ja-JP"/>
              </a:p>
              <a:p>
                <a:pPr lvl="1"/>
                <a:r>
                  <a:rPr lang="ja-JP" altLang="en-US"/>
                  <a:t>ただしこれだけでは不十分</a:t>
                </a:r>
                <a:r>
                  <a:rPr lang="en-US" altLang="ja-JP"/>
                  <a:t>(100=110+(-10)</a:t>
                </a:r>
                <a:r>
                  <a:rPr lang="ja-JP" altLang="en-US"/>
                  <a:t>だと困る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」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は大きな定数</a:t>
                </a:r>
                <a:r>
                  <a:rPr lang="en-US" altLang="ja-JP"/>
                  <a:t>)</a:t>
                </a:r>
                <a:r>
                  <a:rPr lang="ja-JP" altLang="en-US"/>
                  <a:t>を確認</a:t>
                </a:r>
                <a:endParaRPr lang="en-US" altLang="ja-JP"/>
              </a:p>
              <a:p>
                <a:pPr lvl="1"/>
                <a:r>
                  <a:rPr lang="ja-JP" altLang="en-US"/>
                  <a:t>「ビットコインアドレス」も隠す→</a:t>
                </a:r>
                <a:r>
                  <a:rPr lang="en-US" altLang="ja-JP"/>
                  <a:t>Zcash</a:t>
                </a:r>
                <a:r>
                  <a:rPr lang="ja-JP" altLang="en-US"/>
                  <a:t>など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45DEAC-7607-427D-BA55-E04FE715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83654" cy="301713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556597-1E50-4873-B418-3729AF9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C54DDE-7E81-42C6-A0E8-DEDE4E6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対話証明と非対話証明</a:t>
            </a:r>
            <a:endParaRPr kumimoji="1" lang="en-US" altLang="ja-JP"/>
          </a:p>
          <a:p>
            <a:pPr lvl="1"/>
            <a:r>
              <a:rPr kumimoji="1" lang="ja-JP" altLang="en-US"/>
              <a:t>検証者</a:t>
            </a:r>
            <a:r>
              <a:rPr kumimoji="1" lang="en-US" altLang="ja-JP"/>
              <a:t>V</a:t>
            </a:r>
            <a:r>
              <a:rPr kumimoji="1" lang="ja-JP" altLang="en-US"/>
              <a:t>が乱数を送って証明者</a:t>
            </a:r>
            <a:r>
              <a:rPr kumimoji="1" lang="en-US" altLang="ja-JP"/>
              <a:t>P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答えてもらう→答えを確認</a:t>
            </a:r>
            <a:endParaRPr kumimoji="1" lang="en-US" altLang="ja-JP"/>
          </a:p>
          <a:p>
            <a:pPr lvl="2"/>
            <a:r>
              <a:rPr lang="ja-JP" altLang="en-US"/>
              <a:t>嘘でも</a:t>
            </a:r>
            <a:r>
              <a:rPr lang="en-US" altLang="ja-JP"/>
              <a:t>1</a:t>
            </a:r>
            <a:r>
              <a:rPr lang="ja-JP" altLang="en-US"/>
              <a:t>回でパスする確率</a:t>
            </a:r>
            <a:r>
              <a:rPr lang="en-US" altLang="ja-JP"/>
              <a:t>x%</a:t>
            </a:r>
          </a:p>
          <a:p>
            <a:pPr lvl="2"/>
            <a:r>
              <a:rPr kumimoji="1" lang="ja-JP" altLang="en-US"/>
              <a:t>繰り返して嘘でもパスする確率を</a:t>
            </a:r>
            <a:br>
              <a:rPr kumimoji="1" lang="en-US" altLang="ja-JP"/>
            </a:br>
            <a:r>
              <a:rPr kumimoji="1" lang="ja-JP" altLang="en-US"/>
              <a:t>減らしていく</a:t>
            </a:r>
            <a:endParaRPr kumimoji="1" lang="en-US" altLang="ja-JP"/>
          </a:p>
          <a:p>
            <a:r>
              <a:rPr kumimoji="1" lang="ja-JP" altLang="en-US"/>
              <a:t>非対話</a:t>
            </a:r>
            <a:endParaRPr kumimoji="1" lang="en-US" altLang="ja-JP"/>
          </a:p>
          <a:p>
            <a:pPr lvl="1"/>
            <a:r>
              <a:rPr kumimoji="1" lang="ja-JP" altLang="en-US"/>
              <a:t>「証明」を送るだけ</a:t>
            </a:r>
            <a:endParaRPr kumimoji="1" lang="en-US" altLang="ja-JP"/>
          </a:p>
          <a:p>
            <a:pPr lvl="1"/>
            <a:r>
              <a:rPr kumimoji="1" lang="ja-JP" altLang="en-US"/>
              <a:t>対話証明より効率がよい</a:t>
            </a:r>
            <a:endParaRPr kumimoji="1" lang="en-US" altLang="ja-JP"/>
          </a:p>
          <a:p>
            <a:r>
              <a:rPr kumimoji="1" lang="ja-JP" altLang="en-US"/>
              <a:t>対話証明の非対話化</a:t>
            </a:r>
            <a:endParaRPr kumimoji="1" lang="en-US" altLang="ja-JP"/>
          </a:p>
          <a:p>
            <a:pPr lvl="1"/>
            <a:r>
              <a:rPr kumimoji="1" lang="ja-JP" altLang="en-US"/>
              <a:t>まず対話証明でプロトコルを作成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ハッシュ関数と組み合わせて非対話化</a:t>
            </a:r>
            <a:r>
              <a:rPr kumimoji="1" lang="en-US" altLang="ja-JP"/>
              <a:t>(Fiat-Shamir</a:t>
            </a:r>
            <a:r>
              <a:rPr kumimoji="1" lang="ja-JP" altLang="en-US"/>
              <a:t> </a:t>
            </a:r>
            <a:r>
              <a:rPr kumimoji="1" lang="en-US" altLang="ja-JP"/>
              <a:t>heuristic)</a:t>
            </a:r>
          </a:p>
          <a:p>
            <a:pPr lvl="1"/>
            <a:r>
              <a:rPr kumimoji="1" lang="ja-JP" altLang="en-US"/>
              <a:t>「離散対数の答えを知っている」</a:t>
            </a:r>
            <a:r>
              <a:rPr lang="en-US" altLang="ja-JP"/>
              <a:t>+FS</a:t>
            </a:r>
            <a:r>
              <a:rPr lang="ja-JP" altLang="en-US"/>
              <a:t>→</a:t>
            </a:r>
            <a:r>
              <a:rPr lang="en-US" altLang="ja-JP"/>
              <a:t>Schnorr</a:t>
            </a:r>
            <a:r>
              <a:rPr lang="ja-JP" altLang="en-US"/>
              <a:t>署名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1EAC77-B4EB-4950-9A76-8F218A6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の種類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5FC7CA-2AFF-497A-A29D-4486B9C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36712"/>
            <a:ext cx="3384376" cy="356695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34A155-9309-4280-89BE-43C105D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7227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ED9EA9-3F05-4B5E-85A0-21D365B5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zero-knowledge Succinct Non-interactive ARgument of Knowledge</a:t>
            </a:r>
            <a:r>
              <a:rPr lang="ja-JP" altLang="en-US"/>
              <a:t>の略</a:t>
            </a:r>
            <a:endParaRPr lang="en-US" altLang="ja-JP"/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uccinct : </a:t>
            </a:r>
            <a:r>
              <a:rPr kumimoji="1" lang="ja-JP" altLang="en-US"/>
              <a:t>簡潔な </a:t>
            </a:r>
            <a:r>
              <a:rPr kumimoji="1" lang="en-US" altLang="ja-JP"/>
              <a:t>= </a:t>
            </a:r>
            <a:r>
              <a:rPr kumimoji="1" lang="ja-JP" altLang="en-US"/>
              <a:t>「証明」のサイズが小さい</a:t>
            </a:r>
            <a:endParaRPr kumimoji="1" lang="en-US" altLang="ja-JP"/>
          </a:p>
          <a:p>
            <a:pPr lvl="1"/>
            <a:r>
              <a:rPr lang="en-US" altLang="ja-JP"/>
              <a:t>non-interactive = </a:t>
            </a:r>
            <a:r>
              <a:rPr lang="ja-JP" altLang="en-US"/>
              <a:t>非対話</a:t>
            </a:r>
            <a:endParaRPr lang="en-US" altLang="ja-JP"/>
          </a:p>
          <a:p>
            <a:pPr lvl="1"/>
            <a:r>
              <a:rPr kumimoji="1" lang="en-US" altLang="ja-JP"/>
              <a:t>argument = </a:t>
            </a:r>
            <a:r>
              <a:rPr kumimoji="1" lang="ja-JP" altLang="en-US"/>
              <a:t>限定された証明</a:t>
            </a:r>
            <a:endParaRPr kumimoji="1" lang="en-US" altLang="ja-JP"/>
          </a:p>
          <a:p>
            <a:r>
              <a:rPr kumimoji="1" lang="ja-JP" altLang="en-US"/>
              <a:t>証明</a:t>
            </a:r>
            <a:r>
              <a:rPr kumimoji="1" lang="en-US" altLang="ja-JP"/>
              <a:t>(proof)</a:t>
            </a:r>
          </a:p>
          <a:p>
            <a:pPr lvl="1"/>
            <a:r>
              <a:rPr kumimoji="1" lang="ja-JP" altLang="en-US"/>
              <a:t>証明者が無限の計算能力を持っていても検証者をだませない</a:t>
            </a:r>
            <a:br>
              <a:rPr kumimoji="1" lang="en-US" altLang="ja-JP"/>
            </a:br>
            <a:r>
              <a:rPr kumimoji="1" lang="ja-JP" altLang="en-US"/>
              <a:t>健全性を持つ</a:t>
            </a:r>
            <a:endParaRPr kumimoji="1" lang="en-US" altLang="ja-JP"/>
          </a:p>
          <a:p>
            <a:r>
              <a:rPr lang="en-US" altLang="ja-JP"/>
              <a:t>argument</a:t>
            </a:r>
          </a:p>
          <a:p>
            <a:pPr lvl="1"/>
            <a:r>
              <a:rPr kumimoji="1" lang="ja-JP" altLang="en-US"/>
              <a:t>証明者の計算能力を多項式時間に限定した健全性</a:t>
            </a:r>
            <a:endParaRPr kumimoji="1" lang="en-US" altLang="ja-JP"/>
          </a:p>
          <a:p>
            <a:r>
              <a:rPr kumimoji="1" lang="en-US" altLang="ja-JP"/>
              <a:t>argument</a:t>
            </a:r>
            <a:r>
              <a:rPr kumimoji="1" lang="ja-JP" altLang="en-US"/>
              <a:t>の方が効率がよくなる</a:t>
            </a:r>
            <a:endParaRPr lang="en-US" altLang="ja-JP"/>
          </a:p>
          <a:p>
            <a:pPr lvl="1"/>
            <a:r>
              <a:rPr kumimoji="1" lang="ja-JP" altLang="en-US"/>
              <a:t>証明者の能力を低く見積もっているので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85F110-2816-4FED-9609-97070DEF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2C3651-ECD9-4044-B2FE-B8E26C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4947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3F89F3-785C-42E7-A03F-B74D440C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r>
              <a:rPr kumimoji="1" lang="ja-JP" altLang="en-US"/>
              <a:t>は証明の前に信頼の出来る機関が必要</a:t>
            </a:r>
            <a:endParaRPr kumimoji="1" lang="en-US" altLang="ja-JP"/>
          </a:p>
          <a:p>
            <a:pPr lvl="1"/>
            <a:r>
              <a:rPr kumimoji="1" lang="ja-JP" altLang="en-US"/>
              <a:t>改良されたものが登場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実装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https://github.com/scipr-lab/libsnark</a:t>
            </a:r>
          </a:p>
          <a:p>
            <a:pPr lvl="1"/>
            <a:r>
              <a:rPr kumimoji="1" lang="en-US" altLang="ja-JP">
                <a:hlinkClick r:id="rId2"/>
              </a:rPr>
              <a:t>https://github.com/dalek-cryptography/bulletproofs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88A9C0-288F-403D-A4ED-566D7CA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/>
              <a:t>ZKP	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DD139CE-7887-460D-9C93-579DD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2456"/>
              </p:ext>
            </p:extLst>
          </p:nvPr>
        </p:nvGraphicFramePr>
        <p:xfrm>
          <a:off x="940135" y="2060848"/>
          <a:ext cx="69442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911240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756902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855079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12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zk-SNARK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Bulletproof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zk-STARK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証明のサイズ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検証時間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第三者機関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</a:t>
                      </a:r>
                      <a:br>
                        <a:rPr kumimoji="1" lang="en-US" altLang="ja-JP" sz="2000"/>
                      </a:br>
                      <a:r>
                        <a:rPr kumimoji="1" lang="ja-JP" altLang="en-US" sz="2000"/>
                        <a:t>に対する耐性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6481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F8DBC-2221-44F5-8F08-C6327C9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49753675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2399</Words>
  <Application>Microsoft Office PowerPoint</Application>
  <PresentationFormat>画面に合わせる (4:3)</PresentationFormat>
  <Paragraphs>337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暗認本読書会12 ZKP, 量子コンピュータ, PQC</vt:lpstr>
      <vt:lpstr>ゼロ知識証明</vt:lpstr>
      <vt:lpstr>ZKP(Zero Knowledge Proof)</vt:lpstr>
      <vt:lpstr>ZKPに求められる性質</vt:lpstr>
      <vt:lpstr>ゼロ知識性</vt:lpstr>
      <vt:lpstr>暗号資産への応用</vt:lpstr>
      <vt:lpstr>ZKPの種類</vt:lpstr>
      <vt:lpstr>zk-SNARK</vt:lpstr>
      <vt:lpstr>いくつかのZKP </vt:lpstr>
      <vt:lpstr>量子コンピュータ</vt:lpstr>
      <vt:lpstr>量子ビット</vt:lpstr>
      <vt:lpstr>量子ゲート</vt:lpstr>
      <vt:lpstr>2qbitの表記法</vt:lpstr>
      <vt:lpstr>CNOTゲート</vt:lpstr>
      <vt:lpstr>量子もつれ(entanglement)</vt:lpstr>
      <vt:lpstr>量子コンピュータの計算</vt:lpstr>
      <vt:lpstr>Groberのアルゴリズム</vt:lpstr>
      <vt:lpstr>量子超越</vt:lpstr>
      <vt:lpstr>暗号技術に対する影響</vt:lpstr>
      <vt:lpstr>実際には?</vt:lpstr>
      <vt:lpstr>量子アニーリグ(annealing)方式</vt:lpstr>
      <vt:lpstr>量子鍵配送(量子暗号通信)</vt:lpstr>
      <vt:lpstr>耐量子計算機暗号</vt:lpstr>
      <vt:lpstr>PQC</vt:lpstr>
      <vt:lpstr>PQC候補の比較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2021-12-12T02:04:53Z</dcterms:modified>
</cp:coreProperties>
</file>