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706" r:id="rId1"/>
  </p:sldMasterIdLst>
  <p:notesMasterIdLst>
    <p:notesMasterId r:id="rId20"/>
  </p:notesMasterIdLst>
  <p:handoutMasterIdLst>
    <p:handoutMasterId r:id="rId21"/>
  </p:handoutMasterIdLst>
  <p:sldIdLst>
    <p:sldId id="552" r:id="rId2"/>
    <p:sldId id="651" r:id="rId3"/>
    <p:sldId id="654" r:id="rId4"/>
    <p:sldId id="661" r:id="rId5"/>
    <p:sldId id="652" r:id="rId6"/>
    <p:sldId id="653" r:id="rId7"/>
    <p:sldId id="655" r:id="rId8"/>
    <p:sldId id="656" r:id="rId9"/>
    <p:sldId id="657" r:id="rId10"/>
    <p:sldId id="658" r:id="rId11"/>
    <p:sldId id="659" r:id="rId12"/>
    <p:sldId id="660" r:id="rId13"/>
    <p:sldId id="662" r:id="rId14"/>
    <p:sldId id="663" r:id="rId15"/>
    <p:sldId id="664" r:id="rId16"/>
    <p:sldId id="665" r:id="rId17"/>
    <p:sldId id="666" r:id="rId18"/>
    <p:sldId id="667" r:id="rId19"/>
  </p:sldIdLst>
  <p:sldSz cx="9144000" cy="6858000" type="screen4x3"/>
  <p:notesSz cx="7099300" cy="102346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7C747A5F-8C29-4C6A-BF6D-361D478D3FFF}">
          <p14:sldIdLst>
            <p14:sldId id="552"/>
            <p14:sldId id="651"/>
            <p14:sldId id="654"/>
            <p14:sldId id="661"/>
            <p14:sldId id="652"/>
            <p14:sldId id="653"/>
            <p14:sldId id="655"/>
            <p14:sldId id="656"/>
            <p14:sldId id="657"/>
            <p14:sldId id="658"/>
            <p14:sldId id="659"/>
            <p14:sldId id="660"/>
            <p14:sldId id="662"/>
            <p14:sldId id="663"/>
            <p14:sldId id="664"/>
            <p14:sldId id="665"/>
            <p14:sldId id="666"/>
            <p14:sldId id="6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99"/>
    <a:srgbClr val="FF3300"/>
    <a:srgbClr val="EAEAEA"/>
    <a:srgbClr val="FF9900"/>
    <a:srgbClr val="DDDDDD"/>
    <a:srgbClr val="C0C0C0"/>
    <a:srgbClr val="D8D8EC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06799F8-075E-4A3A-A7F6-7FBC6576F1A4}" styleName="テーマ スタイル 2 - アクセント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113A9D2-9D6B-4929-AA2D-F23B5EE8CBE7}" styleName="テーマ スタイル 2 - アクセント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88" autoAdjust="0"/>
    <p:restoredTop sz="93627" autoAdjust="0"/>
  </p:normalViewPr>
  <p:slideViewPr>
    <p:cSldViewPr>
      <p:cViewPr varScale="1">
        <p:scale>
          <a:sx n="56" d="100"/>
          <a:sy n="56" d="100"/>
        </p:scale>
        <p:origin x="1548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14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3413" y="91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F40525E8-2CAD-492F-9D74-FE5299EAA40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1564040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21275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429" y="4861235"/>
            <a:ext cx="5680444" cy="460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710252FD-7A2E-4FA4-924A-4E93E216FDD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6767399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1255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8968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E7FFE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3429000"/>
            <a:ext cx="9144000" cy="76200"/>
          </a:xfrm>
          <a:prstGeom prst="rect">
            <a:avLst/>
          </a:prstGeom>
          <a:solidFill>
            <a:srgbClr val="00808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Arial" pitchFamily="34" charset="0"/>
              <a:ea typeface="HG丸ｺﾞｼｯｸM-PRO" pitchFamily="50" charset="-128"/>
            </a:endParaRPr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0" y="1587624"/>
            <a:ext cx="9144000" cy="977280"/>
          </a:xfrm>
          <a:prstGeom prst="rect">
            <a:avLst/>
          </a:prstGeom>
        </p:spPr>
        <p:txBody>
          <a:bodyPr/>
          <a:lstStyle>
            <a:lvl1pPr algn="ctr">
              <a:defRPr sz="4000">
                <a:latin typeface="+mj-lt"/>
                <a:ea typeface="游ゴシック" panose="020B0400000000000000" pitchFamily="50" charset="-128"/>
              </a:defRPr>
            </a:lvl1pPr>
          </a:lstStyle>
          <a:p>
            <a:r>
              <a:rPr lang="ja-JP" altLang="en-US"/>
              <a:t>タイトル</a:t>
            </a:r>
            <a:r>
              <a:rPr lang="en-US" altLang="ja-JP"/>
              <a:t>title</a:t>
            </a:r>
            <a:endParaRPr lang="ja-JP" altLang="en-US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0" y="4114800"/>
            <a:ext cx="9144000" cy="175260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30000"/>
              </a:lnSpc>
              <a:buFont typeface="Wingdings" pitchFamily="2" charset="2"/>
              <a:buNone/>
              <a:defRPr sz="2400">
                <a:latin typeface="+mn-lt"/>
                <a:ea typeface="游ゴシック" panose="020B0400000000000000" pitchFamily="50" charset="-128"/>
              </a:defRPr>
            </a:lvl1pPr>
          </a:lstStyle>
          <a:p>
            <a:r>
              <a:rPr lang="ja-JP" altLang="en-US"/>
              <a:t>サブタイトル</a:t>
            </a:r>
            <a:r>
              <a:rPr lang="en-US" altLang="ja-JP"/>
              <a:t>subtitle</a:t>
            </a:r>
            <a:endParaRPr lang="ja-JP" altLang="en-US"/>
          </a:p>
        </p:txBody>
      </p:sp>
      <p:pic>
        <p:nvPicPr>
          <p:cNvPr id="10" name="Picture 6" descr="cybozulabs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643244" y="44624"/>
            <a:ext cx="1465263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 hasCustomPrompt="1"/>
          </p:nvPr>
        </p:nvSpPr>
        <p:spPr>
          <a:xfrm>
            <a:off x="0" y="663840"/>
            <a:ext cx="9144000" cy="5868648"/>
          </a:xfrm>
          <a:prstGeom prst="rect">
            <a:avLst/>
          </a:prstGeom>
        </p:spPr>
        <p:txBody>
          <a:bodyPr/>
          <a:lstStyle>
            <a:lvl1pPr marL="288000" indent="-2880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>
                <a:latin typeface="+mn-lt"/>
                <a:ea typeface="游ゴシック" panose="020B0400000000000000" pitchFamily="50" charset="-128"/>
                <a:cs typeface="游ゴシック" panose="020B0400000000000000" pitchFamily="50" charset="-128"/>
              </a:defRPr>
            </a:lvl1pPr>
            <a:lvl2pPr marL="504000" indent="-285750">
              <a:buFont typeface="Arial" panose="020B0604020202020204" pitchFamily="34" charset="0"/>
              <a:buChar char="•"/>
              <a:defRPr sz="2400">
                <a:latin typeface="+mn-lt"/>
                <a:ea typeface="游ゴシック" panose="020B0400000000000000" pitchFamily="50" charset="-128"/>
              </a:defRPr>
            </a:lvl2pPr>
            <a:lvl3pPr marL="684000" indent="-228600">
              <a:buFont typeface="Arial" panose="020B0604020202020204" pitchFamily="34" charset="0"/>
              <a:buChar char="•"/>
              <a:defRPr sz="2400">
                <a:latin typeface="+mn-lt"/>
                <a:ea typeface="游ゴシック" panose="020B0400000000000000" pitchFamily="50" charset="-128"/>
              </a:defRPr>
            </a:lvl3pPr>
            <a:lvl4pPr marL="936000" indent="-228600">
              <a:buFont typeface="Arial" panose="020B0604020202020204" pitchFamily="34" charset="0"/>
              <a:buChar char="•"/>
              <a:defRPr sz="2400">
                <a:latin typeface="+mn-lt"/>
                <a:ea typeface="游ゴシック" panose="020B0400000000000000" pitchFamily="50" charset="-128"/>
              </a:defRPr>
            </a:lvl4pPr>
            <a:lvl5pPr marL="1080000" indent="-228600">
              <a:buFont typeface="Arial" panose="020B0604020202020204" pitchFamily="34" charset="0"/>
              <a:buChar char="•"/>
              <a:defRPr sz="2000">
                <a:latin typeface="+mn-lt"/>
                <a:ea typeface="游ゴシック" panose="020B0400000000000000" pitchFamily="50" charset="-128"/>
              </a:defRPr>
            </a:lvl5pPr>
          </a:lstStyle>
          <a:p>
            <a:pPr lvl="0"/>
            <a:r>
              <a:rPr lang="ja-JP" altLang="en-US"/>
              <a:t>第</a:t>
            </a:r>
            <a:r>
              <a:rPr lang="en-US" altLang="ja-JP"/>
              <a:t>1</a:t>
            </a:r>
            <a:r>
              <a:rPr lang="ja-JP" altLang="en-US"/>
              <a:t>レベル</a:t>
            </a:r>
            <a:r>
              <a:rPr lang="en-US" altLang="ja-JP"/>
              <a:t>abc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  <a:r>
              <a:rPr lang="en-US" altLang="ja-JP"/>
              <a:t>abc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  <a:r>
              <a:rPr lang="en-US" altLang="ja-JP"/>
              <a:t>abc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  <a:r>
              <a:rPr lang="en-US" altLang="ja-JP"/>
              <a:t>abc</a:t>
            </a:r>
            <a:endParaRPr lang="ja-JP" altLang="en-US"/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r>
              <a:rPr lang="en-US" altLang="ja-JP"/>
              <a:t>abc</a:t>
            </a:r>
            <a:endParaRPr lang="ja-JP" alt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>
            <a:off x="0" y="-27383"/>
            <a:ext cx="9144000" cy="635264"/>
          </a:xfrm>
          <a:prstGeom prst="rect">
            <a:avLst/>
          </a:prstGeom>
          <a:solidFill>
            <a:srgbClr val="E7FFE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5532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+mn-lt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884368" y="6553200"/>
            <a:ext cx="1224136" cy="304800"/>
          </a:xfrm>
          <a:prstGeom prst="rect">
            <a:avLst/>
          </a:prstGeom>
        </p:spPr>
        <p:txBody>
          <a:bodyPr/>
          <a:lstStyle>
            <a:lvl1pPr>
              <a:defRPr sz="1600" smtClean="0">
                <a:latin typeface="+mn-lt"/>
              </a:defRPr>
            </a:lvl1pPr>
          </a:lstStyle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‹#›</a:t>
            </a:fld>
            <a:r>
              <a:rPr lang="en-US" altLang="ja-JP"/>
              <a:t> / 18</a:t>
            </a:r>
          </a:p>
        </p:txBody>
      </p:sp>
      <p:sp>
        <p:nvSpPr>
          <p:cNvPr id="8" name="タイトル 1"/>
          <p:cNvSpPr>
            <a:spLocks noGrp="1"/>
          </p:cNvSpPr>
          <p:nvPr>
            <p:ph type="title" hasCustomPrompt="1"/>
          </p:nvPr>
        </p:nvSpPr>
        <p:spPr>
          <a:xfrm>
            <a:off x="14808" y="8625"/>
            <a:ext cx="9129192" cy="540056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+mn-lt"/>
                <a:ea typeface="游ゴシック" panose="020B0400000000000000" pitchFamily="50" charset="-128"/>
              </a:defRPr>
            </a:lvl1pPr>
          </a:lstStyle>
          <a:p>
            <a:r>
              <a:rPr kumimoji="1" lang="ja-JP" altLang="en-US"/>
              <a:t>タイトル</a:t>
            </a:r>
            <a:r>
              <a:rPr kumimoji="1" lang="en-US" altLang="ja-JP"/>
              <a:t>title</a:t>
            </a:r>
            <a:endParaRPr kumimoji="1" lang="ja-JP" altLang="en-US"/>
          </a:p>
        </p:txBody>
      </p:sp>
      <p:sp>
        <p:nvSpPr>
          <p:cNvPr id="7" name="Rectangle 3"/>
          <p:cNvSpPr>
            <a:spLocks noChangeArrowheads="1"/>
          </p:cNvSpPr>
          <p:nvPr userDrawn="1"/>
        </p:nvSpPr>
        <p:spPr bwMode="auto">
          <a:xfrm>
            <a:off x="0" y="584688"/>
            <a:ext cx="9144000" cy="36000"/>
          </a:xfrm>
          <a:prstGeom prst="rect">
            <a:avLst/>
          </a:prstGeom>
          <a:solidFill>
            <a:srgbClr val="00808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Arial" pitchFamily="34" charset="0"/>
              <a:ea typeface="HG丸ｺﾞｼｯｸM-PRO" pitchFamily="50" charset="-128"/>
            </a:endParaRPr>
          </a:p>
        </p:txBody>
      </p:sp>
      <p:pic>
        <p:nvPicPr>
          <p:cNvPr id="10" name="Picture 6" descr="cybozulabs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643244" y="44624"/>
            <a:ext cx="1465263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ChangeArrowheads="1"/>
          </p:cNvSpPr>
          <p:nvPr userDrawn="1"/>
        </p:nvSpPr>
        <p:spPr bwMode="auto">
          <a:xfrm>
            <a:off x="0" y="-27383"/>
            <a:ext cx="9144000" cy="635264"/>
          </a:xfrm>
          <a:prstGeom prst="rect">
            <a:avLst/>
          </a:prstGeom>
          <a:solidFill>
            <a:srgbClr val="E7FFE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5532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+mn-lt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タイトル 1"/>
          <p:cNvSpPr>
            <a:spLocks noGrp="1"/>
          </p:cNvSpPr>
          <p:nvPr>
            <p:ph type="title" hasCustomPrompt="1"/>
          </p:nvPr>
        </p:nvSpPr>
        <p:spPr>
          <a:xfrm>
            <a:off x="107504" y="3140968"/>
            <a:ext cx="9129192" cy="540056"/>
          </a:xfrm>
          <a:prstGeom prst="rect">
            <a:avLst/>
          </a:prstGeom>
        </p:spPr>
        <p:txBody>
          <a:bodyPr/>
          <a:lstStyle>
            <a:lvl1pPr algn="ctr">
              <a:defRPr sz="4400">
                <a:latin typeface="+mn-lt"/>
                <a:ea typeface="游ゴシック" panose="020B0400000000000000" pitchFamily="50" charset="-128"/>
              </a:defRPr>
            </a:lvl1pPr>
          </a:lstStyle>
          <a:p>
            <a:r>
              <a:rPr kumimoji="1" lang="en-US" altLang="ja-JP"/>
              <a:t>title</a:t>
            </a:r>
            <a:endParaRPr kumimoji="1" lang="ja-JP" altLang="en-US"/>
          </a:p>
        </p:txBody>
      </p:sp>
      <p:sp>
        <p:nvSpPr>
          <p:cNvPr id="7" name="Rectangle 3"/>
          <p:cNvSpPr>
            <a:spLocks noChangeArrowheads="1"/>
          </p:cNvSpPr>
          <p:nvPr userDrawn="1"/>
        </p:nvSpPr>
        <p:spPr bwMode="auto">
          <a:xfrm>
            <a:off x="0" y="584688"/>
            <a:ext cx="9144000" cy="36000"/>
          </a:xfrm>
          <a:prstGeom prst="rect">
            <a:avLst/>
          </a:prstGeom>
          <a:solidFill>
            <a:srgbClr val="00808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Arial" pitchFamily="34" charset="0"/>
              <a:ea typeface="HG丸ｺﾞｼｯｸM-PRO" pitchFamily="50" charset="-128"/>
            </a:endParaRPr>
          </a:p>
        </p:txBody>
      </p:sp>
      <p:pic>
        <p:nvPicPr>
          <p:cNvPr id="10" name="Picture 6" descr="cybozulabs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643244" y="44624"/>
            <a:ext cx="1465263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1643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丸ｺﾞｼｯｸM-PRO" pitchFamily="50" charset="-128"/>
          <a:ea typeface="HG丸ｺﾞｼｯｸM-PRO" pitchFamily="50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丸ｺﾞｼｯｸM-PRO" pitchFamily="50" charset="-128"/>
          <a:ea typeface="HG丸ｺﾞｼｯｸM-PRO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丸ｺﾞｼｯｸM-PRO" pitchFamily="50" charset="-128"/>
          <a:ea typeface="HG丸ｺﾞｼｯｸM-PRO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丸ｺﾞｼｯｸM-PRO" pitchFamily="50" charset="-128"/>
          <a:ea typeface="HG丸ｺﾞｼｯｸM-PRO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丸ｺﾞｼｯｸM-PRO" pitchFamily="50" charset="-128"/>
          <a:ea typeface="HG丸ｺﾞｼｯｸM-PRO" pitchFamily="5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Tahoma" pitchFamily="34" charset="0"/>
          <a:ea typeface="ＭＳ Ｐゴシック" pitchFamily="5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Tahoma" pitchFamily="34" charset="0"/>
          <a:ea typeface="ＭＳ Ｐゴシック" pitchFamily="5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Tahoma" pitchFamily="34" charset="0"/>
          <a:ea typeface="ＭＳ Ｐゴシック" pitchFamily="5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Tahoma" pitchFamily="34" charset="0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333399"/>
        </a:buClr>
        <a:buFont typeface="Wingdings" pitchFamily="2" charset="2"/>
        <a:buChar char="n"/>
        <a:defRPr kumimoji="1" sz="28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366FF"/>
        </a:buClr>
        <a:buFont typeface="Wingdings" pitchFamily="2" charset="2"/>
        <a:buChar char="n"/>
        <a:defRPr kumimoji="1" sz="2400">
          <a:solidFill>
            <a:schemeClr val="tx1"/>
          </a:solidFill>
          <a:latin typeface="+mj-lt"/>
          <a:ea typeface="HG丸ｺﾞｼｯｸM-PRO" pitchFamily="50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56161"/>
        </a:buClr>
        <a:buFont typeface="Wingdings" pitchFamily="2" charset="2"/>
        <a:buChar char="n"/>
        <a:defRPr kumimoji="1" sz="2000">
          <a:solidFill>
            <a:schemeClr val="tx1"/>
          </a:solidFill>
          <a:latin typeface="HG丸ｺﾞｼｯｸM-PRO" pitchFamily="50" charset="-128"/>
          <a:ea typeface="HG丸ｺﾞｼｯｸM-PRO" pitchFamily="50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EEAF12"/>
        </a:buClr>
        <a:buSzPct val="95000"/>
        <a:buFont typeface="Wingdings" pitchFamily="2" charset="2"/>
        <a:buChar char="n"/>
        <a:defRPr kumimoji="1" sz="2000">
          <a:solidFill>
            <a:schemeClr val="tx1"/>
          </a:solidFill>
          <a:latin typeface="HG丸ｺﾞｼｯｸM-PRO" pitchFamily="50" charset="-128"/>
          <a:ea typeface="HG丸ｺﾞｼｯｸM-PRO" pitchFamily="50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9999"/>
        </a:buClr>
        <a:buSzPct val="90000"/>
        <a:buFont typeface="Wingdings" pitchFamily="2" charset="2"/>
        <a:buChar char="n"/>
        <a:defRPr kumimoji="1" sz="2000">
          <a:solidFill>
            <a:schemeClr val="tx1"/>
          </a:solidFill>
          <a:latin typeface="HG丸ｺﾞｼｯｸM-PRO" pitchFamily="50" charset="-128"/>
          <a:ea typeface="HG丸ｺﾞｼｯｸM-PRO" pitchFamily="50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9999"/>
        </a:buClr>
        <a:buSzPct val="90000"/>
        <a:buFont typeface="Wingdings" pitchFamily="2" charset="2"/>
        <a:buChar char="n"/>
        <a:defRPr kumimoji="1" sz="22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9999"/>
        </a:buClr>
        <a:buSzPct val="90000"/>
        <a:buFont typeface="Wingdings" pitchFamily="2" charset="2"/>
        <a:buChar char="n"/>
        <a:defRPr kumimoji="1" sz="22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9999"/>
        </a:buClr>
        <a:buSzPct val="90000"/>
        <a:buFont typeface="Wingdings" pitchFamily="2" charset="2"/>
        <a:buChar char="n"/>
        <a:defRPr kumimoji="1" sz="22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9999"/>
        </a:buClr>
        <a:buSzPct val="90000"/>
        <a:buFont typeface="Wingdings" pitchFamily="2" charset="2"/>
        <a:buChar char="n"/>
        <a:defRPr kumimoji="1" sz="2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erumi/ahe-demo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herumi.github.io/she-was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pdm.jp/ot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virtualsecureplatform.github.io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ctrTitle"/>
          </p:nvPr>
        </p:nvSpPr>
        <p:spPr>
          <a:xfrm>
            <a:off x="0" y="1340768"/>
            <a:ext cx="9144000" cy="1224136"/>
          </a:xfrm>
        </p:spPr>
        <p:txBody>
          <a:bodyPr/>
          <a:lstStyle/>
          <a:p>
            <a:r>
              <a:rPr lang="ja-JP" altLang="en-US"/>
              <a:t>暗認本読書</a:t>
            </a:r>
            <a:r>
              <a:rPr lang="en-US" altLang="ja-JP"/>
              <a:t>11</a:t>
            </a:r>
            <a:br>
              <a:rPr lang="en-US" altLang="ja-JP"/>
            </a:br>
            <a:r>
              <a:rPr lang="ja-JP" altLang="en-US" sz="2400"/>
              <a:t>準同型暗号</a:t>
            </a:r>
            <a:r>
              <a:rPr lang="en-US" altLang="ja-JP" sz="2400"/>
              <a:t>, MPC, </a:t>
            </a:r>
            <a:r>
              <a:rPr lang="ja-JP" altLang="en-US" sz="2400"/>
              <a:t>秘密分散</a:t>
            </a:r>
            <a:r>
              <a:rPr lang="en-US" altLang="ja-JP" sz="2400"/>
              <a:t>, DKG, </a:t>
            </a:r>
            <a:r>
              <a:rPr lang="ja-JP" altLang="en-US" sz="2400"/>
              <a:t>ペアリング</a:t>
            </a:r>
            <a:r>
              <a:rPr lang="en-US" altLang="ja-JP" sz="2400"/>
              <a:t>, BLS</a:t>
            </a:r>
            <a:r>
              <a:rPr lang="ja-JP" altLang="en-US" sz="2400"/>
              <a:t>署名</a:t>
            </a:r>
            <a:endParaRPr lang="ja-JP" altLang="en-US"/>
          </a:p>
        </p:txBody>
      </p:sp>
      <p:sp>
        <p:nvSpPr>
          <p:cNvPr id="7" name="サブタイトル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sz="1800"/>
              <a:t>2021/12/9</a:t>
            </a:r>
          </a:p>
          <a:p>
            <a:r>
              <a:rPr lang="en-US" altLang="ja-JP" sz="1800"/>
              <a:t>https://anninbon.connpass.com/</a:t>
            </a:r>
          </a:p>
          <a:p>
            <a:r>
              <a:rPr lang="ja-JP" altLang="en-US" sz="1800"/>
              <a:t>光成滋生</a:t>
            </a:r>
          </a:p>
        </p:txBody>
      </p:sp>
    </p:spTree>
    <p:extLst>
      <p:ext uri="{BB962C8B-B14F-4D97-AF65-F5344CB8AC3E}">
        <p14:creationId xmlns:p14="http://schemas.microsoft.com/office/powerpoint/2010/main" val="3508882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09696239-D405-45B4-A581-78E32715D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情報</a:t>
            </a:r>
            <a:r>
              <a:rPr kumimoji="1" lang="en-US" altLang="ja-JP"/>
              <a:t>s</a:t>
            </a:r>
            <a:r>
              <a:rPr kumimoji="1" lang="ja-JP" altLang="en-US"/>
              <a:t>を</a:t>
            </a:r>
            <a:r>
              <a:rPr kumimoji="1" lang="en-US" altLang="ja-JP"/>
              <a:t>n</a:t>
            </a:r>
            <a:r>
              <a:rPr kumimoji="1" lang="ja-JP" altLang="en-US"/>
              <a:t>人に分散 そのうち</a:t>
            </a:r>
            <a:r>
              <a:rPr kumimoji="1" lang="en-US" altLang="ja-JP"/>
              <a:t>k</a:t>
            </a:r>
            <a:r>
              <a:rPr kumimoji="1" lang="ja-JP" altLang="en-US"/>
              <a:t>個集まると復元可能</a:t>
            </a:r>
            <a:endParaRPr kumimoji="1" lang="en-US" altLang="ja-JP"/>
          </a:p>
          <a:p>
            <a:pPr lvl="1"/>
            <a:r>
              <a:rPr lang="en-US" altLang="ja-JP"/>
              <a:t>2017</a:t>
            </a:r>
            <a:r>
              <a:rPr lang="ja-JP" altLang="en-US"/>
              <a:t>年に</a:t>
            </a:r>
            <a:r>
              <a:rPr lang="en-US" altLang="ja-JP"/>
              <a:t>ISO/IEC 19592-2:2017</a:t>
            </a:r>
            <a:r>
              <a:rPr lang="ja-JP" altLang="en-US"/>
              <a:t>として標準化</a:t>
            </a:r>
            <a:r>
              <a:rPr lang="en-US" altLang="ja-JP"/>
              <a:t> Shamir</a:t>
            </a:r>
            <a:endParaRPr kumimoji="1" lang="ja-JP" altLang="en-US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54B399F6-613E-4041-B222-FE3A512D1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k-of-n</a:t>
            </a:r>
            <a:r>
              <a:rPr kumimoji="1" lang="ja-JP" altLang="en-US"/>
              <a:t>秘密分散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596262D4-EE20-462A-B520-6503640A99A2}"/>
                  </a:ext>
                </a:extLst>
              </p:cNvPr>
              <p:cNvSpPr txBox="1"/>
              <p:nvPr/>
            </p:nvSpPr>
            <p:spPr>
              <a:xfrm>
                <a:off x="530376" y="5679790"/>
                <a:ext cx="3753592" cy="369332"/>
              </a:xfrm>
              <a:prstGeom prst="rect">
                <a:avLst/>
              </a:prstGeom>
              <a:noFill/>
              <a:ln w="19050" cap="rnd">
                <a:noFill/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游ゴシック" panose="020B0400000000000000" pitchFamily="50" charset="-128"/>
                        <a:cs typeface="Courier New" pitchFamily="49" charset="0"/>
                      </a:rPr>
                      <m:t>𝑘</m:t>
                    </m:r>
                  </m:oMath>
                </a14:m>
                <a:r>
                  <a:rPr kumimoji="1" lang="ja-JP" altLang="en-US">
                    <a:latin typeface="游ゴシック" panose="020B0400000000000000" pitchFamily="50" charset="-128"/>
                    <a:ea typeface="游ゴシック" panose="020B0400000000000000" pitchFamily="50" charset="-128"/>
                    <a:cs typeface="Courier New" pitchFamily="49" charset="0"/>
                  </a:rPr>
                  <a:t>個の点を通る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游ゴシック" panose="020B0400000000000000" pitchFamily="50" charset="-128"/>
                        <a:cs typeface="Courier New" pitchFamily="49" charset="0"/>
                      </a:rPr>
                      <m:t>𝑘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游ゴシック" panose="020B0400000000000000" pitchFamily="50" charset="-128"/>
                        <a:cs typeface="Courier New" pitchFamily="49" charset="0"/>
                      </a:rPr>
                      <m:t>−1</m:t>
                    </m:r>
                  </m:oMath>
                </a14:m>
                <a:r>
                  <a:rPr lang="ja-JP" altLang="en-US">
                    <a:latin typeface="游ゴシック" panose="020B0400000000000000" pitchFamily="50" charset="-128"/>
                    <a:ea typeface="游ゴシック" panose="020B0400000000000000" pitchFamily="50" charset="-128"/>
                    <a:cs typeface="Courier New" pitchFamily="49" charset="0"/>
                  </a:rPr>
                  <a:t>次多項式は</a:t>
                </a:r>
                <a:r>
                  <a:rPr lang="en-US" altLang="ja-JP">
                    <a:latin typeface="游ゴシック" panose="020B0400000000000000" pitchFamily="50" charset="-128"/>
                    <a:ea typeface="游ゴシック" panose="020B0400000000000000" pitchFamily="50" charset="-128"/>
                    <a:cs typeface="Courier New" pitchFamily="49" charset="0"/>
                  </a:rPr>
                  <a:t>1</a:t>
                </a:r>
                <a:r>
                  <a:rPr lang="ja-JP" altLang="en-US">
                    <a:latin typeface="游ゴシック" panose="020B0400000000000000" pitchFamily="50" charset="-128"/>
                    <a:ea typeface="游ゴシック" panose="020B0400000000000000" pitchFamily="50" charset="-128"/>
                    <a:cs typeface="Courier New" pitchFamily="49" charset="0"/>
                  </a:rPr>
                  <a:t>個</a:t>
                </a:r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596262D4-EE20-462A-B520-6503640A99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376" y="5679790"/>
                <a:ext cx="3753592" cy="369332"/>
              </a:xfrm>
              <a:prstGeom prst="rect">
                <a:avLst/>
              </a:prstGeom>
              <a:blipFill>
                <a:blip r:embed="rId2"/>
                <a:stretch>
                  <a:fillRect t="-8333" r="-974" b="-28333"/>
                </a:stretch>
              </a:blipFill>
              <a:ln w="19050" cap="rnd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図 7">
            <a:extLst>
              <a:ext uri="{FF2B5EF4-FFF2-40B4-BE49-F238E27FC236}">
                <a16:creationId xmlns:a16="http://schemas.microsoft.com/office/drawing/2014/main" id="{C3B5EC10-316B-4437-A182-D794EEEC5F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968" y="3319456"/>
            <a:ext cx="4512137" cy="3180115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A23729B2-43EB-4D28-929F-418B270774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844824"/>
            <a:ext cx="4896544" cy="3011375"/>
          </a:xfrm>
          <a:prstGeom prst="rect">
            <a:avLst/>
          </a:prstGeom>
        </p:spPr>
      </p:pic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DE2C15C-E404-405A-9B8E-9439E3156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10</a:t>
            </a:fld>
            <a:r>
              <a:rPr lang="en-US" altLang="ja-JP"/>
              <a:t> / 18</a:t>
            </a:r>
          </a:p>
        </p:txBody>
      </p:sp>
    </p:spTree>
    <p:extLst>
      <p:ext uri="{BB962C8B-B14F-4D97-AF65-F5344CB8AC3E}">
        <p14:creationId xmlns:p14="http://schemas.microsoft.com/office/powerpoint/2010/main" val="1359272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53A9E033-6E5B-4467-AECA-E408869BD6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/>
                  <a:t>秘密分散の問題点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秘密分散で社長がある人にだけ嘘の値を教えていたら</a:t>
                </a:r>
                <a:endParaRPr kumimoji="1" lang="en-US" altLang="ja-JP"/>
              </a:p>
              <a:p>
                <a:pPr lvl="2"/>
                <a:r>
                  <a:rPr kumimoji="1" lang="ja-JP" altLang="en-US"/>
                  <a:t>その人は復元できない</a:t>
                </a:r>
                <a:endParaRPr kumimoji="1" lang="en-US" altLang="ja-JP"/>
              </a:p>
              <a:p>
                <a:pPr lvl="2"/>
                <a:r>
                  <a:rPr kumimoji="1" lang="ja-JP" altLang="en-US"/>
                  <a:t>正しい値をもらったか確認するには集まらなければならない</a:t>
                </a:r>
                <a:endParaRPr kumimoji="1" lang="en-US" altLang="ja-JP"/>
              </a:p>
              <a:p>
                <a:r>
                  <a:rPr kumimoji="1" lang="en-US" altLang="ja-JP"/>
                  <a:t>VSS (Feldman)</a:t>
                </a:r>
              </a:p>
              <a:p>
                <a:pPr lvl="1"/>
                <a:r>
                  <a:rPr kumimoji="1" lang="ja-JP" altLang="en-US"/>
                  <a:t>検証可能な秘密分散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秘密鍵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kumimoji="1" lang="ja-JP" altLang="en-US"/>
                  <a:t>を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kumimoji="1" lang="ja-JP" altLang="en-US"/>
                  <a:t>に秘密分散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楕円曲線の点</a:t>
                </a:r>
                <a:r>
                  <a:rPr kumimoji="1" lang="en-US" altLang="ja-JP"/>
                  <a:t>P</a:t>
                </a:r>
                <a:r>
                  <a:rPr kumimoji="1" lang="ja-JP" altLang="en-US"/>
                  <a:t>を公開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𝑠𝑃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kumimoji="1" lang="ja-JP" altLang="en-US"/>
                  <a:t>も公開</a:t>
                </a:r>
                <a:endParaRPr kumimoji="1" lang="en-US" altLang="ja-JP"/>
              </a:p>
              <a:p>
                <a:pPr lvl="2"/>
                <a:r>
                  <a:rPr kumimoji="1" lang="ja-JP" altLang="en-US"/>
                  <a:t>各自は秘密鍵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ja-JP" altLang="en-US"/>
                  <a:t>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kumimoji="1" lang="ja-JP" altLang="en-US"/>
                  <a:t>の対応がとれていることを確認</a:t>
                </a:r>
                <a:endParaRPr kumimoji="1" lang="en-US" altLang="ja-JP"/>
              </a:p>
              <a:p>
                <a:pPr lvl="2"/>
                <a:r>
                  <a:rPr kumimoji="1" lang="en-US" altLang="ja-JP"/>
                  <a:t>DLP</a:t>
                </a:r>
                <a:r>
                  <a:rPr kumimoji="1" lang="ja-JP" altLang="en-US"/>
                  <a:t>の困難性により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kumimoji="1" lang="ja-JP" altLang="en-US"/>
                  <a:t>から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ja-JP" altLang="en-US"/>
                  <a:t>は分からない</a:t>
                </a:r>
                <a:endParaRPr kumimoji="1" lang="en-US" altLang="ja-JP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kumimoji="1" lang="ja-JP" altLang="en-US"/>
                  <a:t>から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𝑠𝑃</m:t>
                    </m:r>
                  </m:oMath>
                </a14:m>
                <a:r>
                  <a:rPr kumimoji="1" lang="ja-JP" altLang="en-US"/>
                  <a:t>を復元 </a:t>
                </a:r>
                <a:r>
                  <a:rPr kumimoji="1" lang="en-US" altLang="ja-JP"/>
                  <a:t>: </a:t>
                </a:r>
                <a:r>
                  <a:rPr kumimoji="1" lang="ja-JP" altLang="en-US"/>
                  <a:t>みなが同じ値を復元できたか確認</a:t>
                </a:r>
                <a:endParaRPr kumimoji="1" lang="en-US" altLang="ja-JP"/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53A9E033-6E5B-4467-AECA-E408869BD6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038" r="-4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タイトル 3">
            <a:extLst>
              <a:ext uri="{FF2B5EF4-FFF2-40B4-BE49-F238E27FC236}">
                <a16:creationId xmlns:a16="http://schemas.microsoft.com/office/drawing/2014/main" id="{DFAD724A-6326-4911-8DC3-6DC5519EE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VSS (</a:t>
            </a:r>
            <a:r>
              <a:rPr lang="en-US" altLang="ja-JP"/>
              <a:t>Verifiable Secret Sharing</a:t>
            </a:r>
            <a:r>
              <a:rPr kumimoji="1" lang="en-US" altLang="ja-JP"/>
              <a:t>)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33B38BC-F908-429B-B436-1F8070957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11</a:t>
            </a:fld>
            <a:r>
              <a:rPr lang="en-US" altLang="ja-JP"/>
              <a:t> / 18</a:t>
            </a:r>
          </a:p>
        </p:txBody>
      </p:sp>
    </p:spTree>
    <p:extLst>
      <p:ext uri="{BB962C8B-B14F-4D97-AF65-F5344CB8AC3E}">
        <p14:creationId xmlns:p14="http://schemas.microsoft.com/office/powerpoint/2010/main" val="1426716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5CD1E499-F4B6-40C7-862A-439DC17CE7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/>
                  <a:t>秘密分散は特定の人の秘密情報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kumimoji="1" lang="ja-JP" altLang="en-US"/>
                  <a:t>を分散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情報を持つ人が強い</a:t>
                </a:r>
                <a:endParaRPr kumimoji="1" lang="en-US" altLang="ja-JP"/>
              </a:p>
              <a:p>
                <a:r>
                  <a:rPr lang="en-US" altLang="ja-JP"/>
                  <a:t>DKG</a:t>
                </a:r>
              </a:p>
              <a:p>
                <a:pPr lvl="1"/>
                <a:r>
                  <a:rPr kumimoji="1" lang="ja-JP" altLang="en-US"/>
                  <a:t>権力を分散する</a:t>
                </a:r>
                <a:r>
                  <a:rPr kumimoji="1" lang="en-US" altLang="ja-JP"/>
                  <a:t>(MPC</a:t>
                </a:r>
                <a:r>
                  <a:rPr kumimoji="1" lang="ja-JP" altLang="en-US"/>
                  <a:t>の一種</a:t>
                </a:r>
                <a:r>
                  <a:rPr kumimoji="1" lang="en-US" altLang="ja-JP"/>
                  <a:t>)</a:t>
                </a:r>
              </a:p>
              <a:p>
                <a:pPr lvl="1"/>
                <a:r>
                  <a:rPr kumimoji="1" lang="ja-JP" altLang="en-US"/>
                  <a:t>それぞれが</a:t>
                </a:r>
                <a:r>
                  <a:rPr kumimoji="1" lang="en-US" altLang="ja-JP"/>
                  <a:t>VSS</a:t>
                </a:r>
                <a:r>
                  <a:rPr kumimoji="1" lang="ja-JP" altLang="en-US"/>
                  <a:t>を実行して自分の秘密情報を秘密分散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全員の秘密分散を集め</a:t>
                </a:r>
                <a:r>
                  <a:rPr kumimoji="1" lang="en-US" altLang="ja-JP"/>
                  <a:t>, </a:t>
                </a:r>
                <a:r>
                  <a:rPr kumimoji="1" lang="ja-JP" altLang="en-US"/>
                  <a:t>秘密情報の和を全体の秘密情報とする</a:t>
                </a:r>
                <a:endParaRPr kumimoji="1" lang="en-US" altLang="ja-JP"/>
              </a:p>
              <a:p>
                <a:pPr lvl="2"/>
                <a:r>
                  <a:rPr kumimoji="1" lang="ja-JP" altLang="en-US"/>
                  <a:t>安全性証明をつけるためにはもう少し複雑なプロトコル</a:t>
                </a:r>
                <a:endParaRPr kumimoji="1" lang="en-US" altLang="ja-JP"/>
              </a:p>
              <a:p>
                <a:pPr lvl="2"/>
                <a:r>
                  <a:rPr kumimoji="1" lang="ja-JP" altLang="en-US"/>
                  <a:t>ブロックチェーンなどの非中央集権的なネットワークで利用</a:t>
                </a:r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5CD1E499-F4B6-40C7-862A-439DC17CE7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038" r="-4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タイトル 3">
            <a:extLst>
              <a:ext uri="{FF2B5EF4-FFF2-40B4-BE49-F238E27FC236}">
                <a16:creationId xmlns:a16="http://schemas.microsoft.com/office/drawing/2014/main" id="{4B8A6389-E8F7-4411-973D-5A5A7B4B9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DKG (</a:t>
            </a:r>
            <a:r>
              <a:rPr lang="en-US" altLang="ja-JP"/>
              <a:t>Distributed Key Generation</a:t>
            </a:r>
            <a:r>
              <a:rPr kumimoji="1" lang="en-US" altLang="ja-JP"/>
              <a:t>)</a:t>
            </a:r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9E889CA6-80CA-4059-A6CF-45C6CCEEB8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4725144"/>
            <a:ext cx="7993583" cy="1541024"/>
          </a:xfrm>
          <a:prstGeom prst="rect">
            <a:avLst/>
          </a:prstGeom>
        </p:spPr>
      </p:pic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E154826-4ACA-4D1D-AEBF-2DFDBF0D8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12</a:t>
            </a:fld>
            <a:r>
              <a:rPr lang="en-US" altLang="ja-JP"/>
              <a:t> / 18</a:t>
            </a:r>
          </a:p>
        </p:txBody>
      </p:sp>
    </p:spTree>
    <p:extLst>
      <p:ext uri="{BB962C8B-B14F-4D97-AF65-F5344CB8AC3E}">
        <p14:creationId xmlns:p14="http://schemas.microsoft.com/office/powerpoint/2010/main" val="509982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02E6E2D0-6016-4E44-B7D3-E0ED1666E6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ja-JP"/>
                  <a:t>2</a:t>
                </a:r>
                <a:r>
                  <a:rPr kumimoji="1" lang="ja-JP" altLang="en-US"/>
                  <a:t>個のベクトルの外積</a:t>
                </a:r>
                <a:endParaRPr kumimoji="1" lang="en-US" altLang="ja-JP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/>
                  <a:t>に対して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𝑎𝑑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𝑏𝑐</m:t>
                    </m:r>
                  </m:oMath>
                </a14:m>
                <a:endParaRPr kumimoji="1" lang="en-US" altLang="ja-JP"/>
              </a:p>
              <a:p>
                <a:r>
                  <a:rPr kumimoji="1" lang="ja-JP" altLang="en-US"/>
                  <a:t>楕円曲線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トーラス</a:t>
                </a:r>
                <a:r>
                  <a:rPr kumimoji="1" lang="en-US" altLang="ja-JP"/>
                  <a:t>(</a:t>
                </a:r>
                <a:r>
                  <a:rPr kumimoji="1" lang="ja-JP" altLang="en-US"/>
                  <a:t>長方形の向かい合う辺をつけたもの</a:t>
                </a:r>
                <a:r>
                  <a:rPr kumimoji="1" lang="en-US" altLang="ja-JP"/>
                  <a:t>)</a:t>
                </a:r>
              </a:p>
              <a:p>
                <a:pPr lvl="1"/>
                <a:r>
                  <a:rPr kumimoji="1" lang="ja-JP" altLang="en-US"/>
                  <a:t>楕円曲線の点を</a:t>
                </a:r>
                <a:r>
                  <a:rPr kumimoji="1" lang="en-US" altLang="ja-JP"/>
                  <a:t>2</a:t>
                </a:r>
                <a:r>
                  <a:rPr kumimoji="1" lang="ja-JP" altLang="en-US"/>
                  <a:t>個の整数の組で表現</a:t>
                </a:r>
                <a:endParaRPr kumimoji="1" lang="en-US" altLang="ja-JP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𝑏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𝑐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kumimoji="1" lang="en-US" altLang="ja-JP"/>
              </a:p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kumimoji="1" lang="ja-JP" altLang="en-US"/>
                  <a:t>と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kumimoji="1" lang="ja-JP" altLang="en-US"/>
                  <a:t>のペアリング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ja-JP"/>
              </a:p>
              <a:p>
                <a:pPr lvl="1"/>
                <a:r>
                  <a:rPr kumimoji="1" lang="ja-JP" altLang="en-US"/>
                  <a:t>点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kumimoji="1" lang="ja-JP" altLang="en-US"/>
                  <a:t>と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kumimoji="1" lang="ja-JP" altLang="en-US"/>
                  <a:t>の外積に相当するもの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値は有限体の拡大体の元</a:t>
                </a:r>
                <a:r>
                  <a:rPr kumimoji="1" lang="en-US" altLang="ja-JP"/>
                  <a:t>(</a:t>
                </a:r>
                <a:r>
                  <a:rPr kumimoji="1" lang="ja-JP" altLang="en-US"/>
                  <a:t>詳細略</a:t>
                </a:r>
                <a:r>
                  <a:rPr kumimoji="1" lang="en-US" altLang="ja-JP"/>
                  <a:t>)</a:t>
                </a:r>
              </a:p>
              <a:p>
                <a:pPr lvl="1"/>
                <a:r>
                  <a:rPr kumimoji="1" lang="ja-JP" altLang="en-US"/>
                  <a:t>「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kumimoji="1" lang="ja-JP" altLang="en-US"/>
                  <a:t>」と書くことにする</a:t>
                </a:r>
                <a:r>
                  <a:rPr kumimoji="1" lang="en-US" altLang="ja-JP"/>
                  <a:t>(</a:t>
                </a:r>
                <a:r>
                  <a:rPr kumimoji="1" lang="ja-JP" altLang="en-US"/>
                  <a:t>ここだけの記法</a:t>
                </a:r>
                <a:r>
                  <a:rPr kumimoji="1" lang="en-US" altLang="ja-JP"/>
                  <a:t>)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𝑛𝑃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𝑚𝑄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𝑛𝑚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02E6E2D0-6016-4E44-B7D3-E0ED1666E6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4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タイトル 3">
            <a:extLst>
              <a:ext uri="{FF2B5EF4-FFF2-40B4-BE49-F238E27FC236}">
                <a16:creationId xmlns:a16="http://schemas.microsoft.com/office/drawing/2014/main" id="{98B15C88-7AD8-430D-A973-A8E709B54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ペアリング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C550FA49-E2BA-4A7E-88BC-ED6343476051}"/>
              </a:ext>
            </a:extLst>
          </p:cNvPr>
          <p:cNvCxnSpPr>
            <a:cxnSpLocks/>
          </p:cNvCxnSpPr>
          <p:nvPr/>
        </p:nvCxnSpPr>
        <p:spPr>
          <a:xfrm>
            <a:off x="7117946" y="2277116"/>
            <a:ext cx="1054454" cy="2474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68D857A2-2800-4579-B445-063F5CBCECF1}"/>
              </a:ext>
            </a:extLst>
          </p:cNvPr>
          <p:cNvCxnSpPr>
            <a:cxnSpLocks/>
          </p:cNvCxnSpPr>
          <p:nvPr/>
        </p:nvCxnSpPr>
        <p:spPr>
          <a:xfrm flipV="1">
            <a:off x="7123204" y="1917076"/>
            <a:ext cx="1224136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E310DB0-411B-466A-AB68-9DF55ABE5B62}"/>
                  </a:ext>
                </a:extLst>
              </p:cNvPr>
              <p:cNvSpPr txBox="1"/>
              <p:nvPr/>
            </p:nvSpPr>
            <p:spPr>
              <a:xfrm>
                <a:off x="7746480" y="2607060"/>
                <a:ext cx="1225079" cy="369332"/>
              </a:xfrm>
              <a:prstGeom prst="rect">
                <a:avLst/>
              </a:prstGeom>
              <a:noFill/>
              <a:ln w="19050" cap="rnd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  <a:ea typeface="游ゴシック" panose="020B0400000000000000" pitchFamily="50" charset="-128"/>
                          <a:cs typeface="Courier New" pitchFamily="49" charset="0"/>
                        </a:rPr>
                        <m:t>𝑥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游ゴシック" panose="020B0400000000000000" pitchFamily="50" charset="-128"/>
                          <a:cs typeface="Courier New" pitchFamily="49" charset="0"/>
                        </a:rPr>
                        <m:t>=(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游ゴシック" panose="020B0400000000000000" pitchFamily="50" charset="-128"/>
                          <a:cs typeface="Courier New" pitchFamily="49" charset="0"/>
                        </a:rPr>
                        <m:t>𝑎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游ゴシック" panose="020B0400000000000000" pitchFamily="50" charset="-128"/>
                          <a:cs typeface="Courier New" pitchFamily="49" charset="0"/>
                        </a:rPr>
                        <m:t>,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游ゴシック" panose="020B0400000000000000" pitchFamily="50" charset="-128"/>
                          <a:cs typeface="Courier New" pitchFamily="49" charset="0"/>
                        </a:rPr>
                        <m:t>𝑏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游ゴシック" panose="020B0400000000000000" pitchFamily="50" charset="-128"/>
                          <a:cs typeface="Courier New" pitchFamily="49" charset="0"/>
                        </a:rPr>
                        <m:t>)</m:t>
                      </m:r>
                    </m:oMath>
                  </m:oMathPara>
                </a14:m>
                <a:endParaRPr lang="ja-JP" altLang="en-US">
                  <a:latin typeface="游ゴシック" panose="020B0400000000000000" pitchFamily="50" charset="-128"/>
                  <a:ea typeface="游ゴシック" panose="020B0400000000000000" pitchFamily="50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E310DB0-411B-466A-AB68-9DF55ABE5B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6480" y="2607060"/>
                <a:ext cx="1225079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  <a:ln w="19050" cap="rnd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EE400866-F267-40DF-B8E0-57C53850217C}"/>
                  </a:ext>
                </a:extLst>
              </p:cNvPr>
              <p:cNvSpPr txBox="1"/>
              <p:nvPr/>
            </p:nvSpPr>
            <p:spPr>
              <a:xfrm>
                <a:off x="7964158" y="1986953"/>
                <a:ext cx="1217962" cy="369332"/>
              </a:xfrm>
              <a:prstGeom prst="rect">
                <a:avLst/>
              </a:prstGeom>
              <a:noFill/>
              <a:ln w="19050" cap="rnd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  <a:ea typeface="游ゴシック" panose="020B0400000000000000" pitchFamily="50" charset="-128"/>
                          <a:cs typeface="Courier New" pitchFamily="49" charset="0"/>
                        </a:rPr>
                        <m:t>𝑦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游ゴシック" panose="020B0400000000000000" pitchFamily="50" charset="-128"/>
                          <a:cs typeface="Courier New" pitchFamily="49" charset="0"/>
                        </a:rPr>
                        <m:t>=(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游ゴシック" panose="020B0400000000000000" pitchFamily="50" charset="-128"/>
                          <a:cs typeface="Courier New" pitchFamily="49" charset="0"/>
                        </a:rPr>
                        <m:t>𝑐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游ゴシック" panose="020B0400000000000000" pitchFamily="50" charset="-128"/>
                          <a:cs typeface="Courier New" pitchFamily="49" charset="0"/>
                        </a:rPr>
                        <m:t>,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游ゴシック" panose="020B0400000000000000" pitchFamily="50" charset="-128"/>
                          <a:cs typeface="Courier New" pitchFamily="49" charset="0"/>
                        </a:rPr>
                        <m:t>𝑑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游ゴシック" panose="020B0400000000000000" pitchFamily="50" charset="-128"/>
                          <a:cs typeface="Courier New" pitchFamily="49" charset="0"/>
                        </a:rPr>
                        <m:t>)</m:t>
                      </m:r>
                    </m:oMath>
                  </m:oMathPara>
                </a14:m>
                <a:endParaRPr lang="ja-JP" altLang="en-US">
                  <a:latin typeface="游ゴシック" panose="020B0400000000000000" pitchFamily="50" charset="-128"/>
                  <a:ea typeface="游ゴシック" panose="020B0400000000000000" pitchFamily="50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EE400866-F267-40DF-B8E0-57C5385021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4158" y="1986953"/>
                <a:ext cx="1217962" cy="369332"/>
              </a:xfrm>
              <a:prstGeom prst="rect">
                <a:avLst/>
              </a:prstGeom>
              <a:blipFill>
                <a:blip r:embed="rId4"/>
                <a:stretch>
                  <a:fillRect b="-11475"/>
                </a:stretch>
              </a:blipFill>
              <a:ln w="19050" cap="rnd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579941FD-ABCC-48BF-AFAD-4B7635E252B1}"/>
              </a:ext>
            </a:extLst>
          </p:cNvPr>
          <p:cNvCxnSpPr>
            <a:cxnSpLocks/>
          </p:cNvCxnSpPr>
          <p:nvPr/>
        </p:nvCxnSpPr>
        <p:spPr>
          <a:xfrm flipV="1">
            <a:off x="7123204" y="1416781"/>
            <a:ext cx="0" cy="875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DFFD7C48-D07E-4CDB-AB98-BC691D4C143F}"/>
                  </a:ext>
                </a:extLst>
              </p:cNvPr>
              <p:cNvSpPr txBox="1"/>
              <p:nvPr/>
            </p:nvSpPr>
            <p:spPr>
              <a:xfrm>
                <a:off x="7199445" y="1099281"/>
                <a:ext cx="1032847" cy="369332"/>
              </a:xfrm>
              <a:prstGeom prst="rect">
                <a:avLst/>
              </a:prstGeom>
              <a:noFill/>
              <a:ln w="19050" cap="rnd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  <a:ea typeface="游ゴシック" panose="020B0400000000000000" pitchFamily="50" charset="-128"/>
                          <a:cs typeface="Courier New" pitchFamily="49" charset="0"/>
                        </a:rPr>
                        <m:t>𝑎𝑑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游ゴシック" panose="020B0400000000000000" pitchFamily="50" charset="-128"/>
                          <a:cs typeface="Courier New" pitchFamily="49" charset="0"/>
                        </a:rPr>
                        <m:t>−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游ゴシック" panose="020B0400000000000000" pitchFamily="50" charset="-128"/>
                          <a:cs typeface="Courier New" pitchFamily="49" charset="0"/>
                        </a:rPr>
                        <m:t>𝑏𝑐</m:t>
                      </m:r>
                    </m:oMath>
                  </m:oMathPara>
                </a14:m>
                <a:endParaRPr lang="ja-JP" altLang="en-US">
                  <a:latin typeface="游ゴシック" panose="020B0400000000000000" pitchFamily="50" charset="-128"/>
                  <a:ea typeface="游ゴシック" panose="020B0400000000000000" pitchFamily="50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DFFD7C48-D07E-4CDB-AB98-BC691D4C1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9445" y="1099281"/>
                <a:ext cx="103284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9050" cap="rnd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A5021A6A-3500-46BC-8213-2752663E3810}"/>
              </a:ext>
            </a:extLst>
          </p:cNvPr>
          <p:cNvCxnSpPr>
            <a:cxnSpLocks/>
          </p:cNvCxnSpPr>
          <p:nvPr/>
        </p:nvCxnSpPr>
        <p:spPr>
          <a:xfrm flipV="1">
            <a:off x="5485124" y="4463475"/>
            <a:ext cx="1800200" cy="4056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61BA699C-181F-4324-9704-7E31EEC2DE62}"/>
              </a:ext>
            </a:extLst>
          </p:cNvPr>
          <p:cNvCxnSpPr>
            <a:cxnSpLocks/>
          </p:cNvCxnSpPr>
          <p:nvPr/>
        </p:nvCxnSpPr>
        <p:spPr>
          <a:xfrm flipV="1">
            <a:off x="5485124" y="4034112"/>
            <a:ext cx="942499" cy="835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002A9DF8-90D5-4333-A0FE-B5A01F0A5A53}"/>
              </a:ext>
            </a:extLst>
          </p:cNvPr>
          <p:cNvSpPr/>
          <p:nvPr/>
        </p:nvSpPr>
        <p:spPr>
          <a:xfrm>
            <a:off x="5485124" y="3126539"/>
            <a:ext cx="3119324" cy="17322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7410583F-E694-480B-9678-E33A575AA53A}"/>
                  </a:ext>
                </a:extLst>
              </p:cNvPr>
              <p:cNvSpPr txBox="1"/>
              <p:nvPr/>
            </p:nvSpPr>
            <p:spPr>
              <a:xfrm>
                <a:off x="7234750" y="4208072"/>
                <a:ext cx="793294" cy="369332"/>
              </a:xfrm>
              <a:prstGeom prst="rect">
                <a:avLst/>
              </a:prstGeom>
              <a:noFill/>
              <a:ln w="19050" cap="rnd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  <a:ea typeface="游ゴシック" panose="020B0400000000000000" pitchFamily="50" charset="-128"/>
                          <a:cs typeface="Courier New" pitchFamily="49" charset="0"/>
                        </a:rPr>
                        <m:t>(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游ゴシック" panose="020B0400000000000000" pitchFamily="50" charset="-128"/>
                          <a:cs typeface="Courier New" pitchFamily="49" charset="0"/>
                        </a:rPr>
                        <m:t>𝑎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游ゴシック" panose="020B0400000000000000" pitchFamily="50" charset="-128"/>
                          <a:cs typeface="Courier New" pitchFamily="49" charset="0"/>
                        </a:rPr>
                        <m:t>,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游ゴシック" panose="020B0400000000000000" pitchFamily="50" charset="-128"/>
                          <a:cs typeface="Courier New" pitchFamily="49" charset="0"/>
                        </a:rPr>
                        <m:t>𝑏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游ゴシック" panose="020B0400000000000000" pitchFamily="50" charset="-128"/>
                          <a:cs typeface="Courier New" pitchFamily="49" charset="0"/>
                        </a:rPr>
                        <m:t>)</m:t>
                      </m:r>
                    </m:oMath>
                  </m:oMathPara>
                </a14:m>
                <a:endParaRPr lang="ja-JP" altLang="en-US">
                  <a:latin typeface="游ゴシック" panose="020B0400000000000000" pitchFamily="50" charset="-128"/>
                  <a:ea typeface="游ゴシック" panose="020B0400000000000000" pitchFamily="50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7410583F-E694-480B-9678-E33A575AA5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4750" y="4208072"/>
                <a:ext cx="793294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  <a:ln w="19050" cap="rnd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EC44E296-F003-47FB-96A0-7192B0B24179}"/>
                  </a:ext>
                </a:extLst>
              </p:cNvPr>
              <p:cNvSpPr txBox="1"/>
              <p:nvPr/>
            </p:nvSpPr>
            <p:spPr>
              <a:xfrm>
                <a:off x="6101916" y="3577411"/>
                <a:ext cx="782778" cy="369332"/>
              </a:xfrm>
              <a:prstGeom prst="rect">
                <a:avLst/>
              </a:prstGeom>
              <a:noFill/>
              <a:ln w="19050" cap="rnd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  <a:ea typeface="游ゴシック" panose="020B0400000000000000" pitchFamily="50" charset="-128"/>
                          <a:cs typeface="Courier New" pitchFamily="49" charset="0"/>
                        </a:rPr>
                        <m:t>(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游ゴシック" panose="020B0400000000000000" pitchFamily="50" charset="-128"/>
                          <a:cs typeface="Courier New" pitchFamily="49" charset="0"/>
                        </a:rPr>
                        <m:t>𝑐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游ゴシック" panose="020B0400000000000000" pitchFamily="50" charset="-128"/>
                          <a:cs typeface="Courier New" pitchFamily="49" charset="0"/>
                        </a:rPr>
                        <m:t>,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游ゴシック" panose="020B0400000000000000" pitchFamily="50" charset="-128"/>
                          <a:cs typeface="Courier New" pitchFamily="49" charset="0"/>
                        </a:rPr>
                        <m:t>𝑑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游ゴシック" panose="020B0400000000000000" pitchFamily="50" charset="-128"/>
                          <a:cs typeface="Courier New" pitchFamily="49" charset="0"/>
                        </a:rPr>
                        <m:t>)</m:t>
                      </m:r>
                    </m:oMath>
                  </m:oMathPara>
                </a14:m>
                <a:endParaRPr lang="ja-JP" altLang="en-US">
                  <a:latin typeface="游ゴシック" panose="020B0400000000000000" pitchFamily="50" charset="-128"/>
                  <a:ea typeface="游ゴシック" panose="020B0400000000000000" pitchFamily="50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EC44E296-F003-47FB-96A0-7192B0B24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1916" y="3577411"/>
                <a:ext cx="782778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  <a:ln w="19050" cap="rnd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240565B7-D05E-440D-BE78-3AAFBF3F66EC}"/>
              </a:ext>
            </a:extLst>
          </p:cNvPr>
          <p:cNvCxnSpPr>
            <a:cxnSpLocks/>
          </p:cNvCxnSpPr>
          <p:nvPr/>
        </p:nvCxnSpPr>
        <p:spPr>
          <a:xfrm>
            <a:off x="5485124" y="4862444"/>
            <a:ext cx="464392" cy="67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1690036A-BF9C-4991-9F73-CFA666C6E9FC}"/>
              </a:ext>
            </a:extLst>
          </p:cNvPr>
          <p:cNvCxnSpPr>
            <a:cxnSpLocks/>
          </p:cNvCxnSpPr>
          <p:nvPr/>
        </p:nvCxnSpPr>
        <p:spPr>
          <a:xfrm flipV="1">
            <a:off x="5489268" y="4392738"/>
            <a:ext cx="0" cy="44415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AB23606-749D-4694-9256-B4641DB0B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13</a:t>
            </a:fld>
            <a:r>
              <a:rPr lang="en-US" altLang="ja-JP"/>
              <a:t> / 18</a:t>
            </a:r>
          </a:p>
        </p:txBody>
      </p:sp>
    </p:spTree>
    <p:extLst>
      <p:ext uri="{BB962C8B-B14F-4D97-AF65-F5344CB8AC3E}">
        <p14:creationId xmlns:p14="http://schemas.microsoft.com/office/powerpoint/2010/main" val="38387416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D3FC2296-8AB2-4B1A-AFCB-8FBD032C9D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/>
                  <a:t>ペアリングを使った署名</a:t>
                </a:r>
                <a:endParaRPr kumimoji="1" lang="en-US" altLang="ja-JP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kumimoji="1" lang="ja-JP" altLang="en-US"/>
                  <a:t> </a:t>
                </a:r>
                <a:r>
                  <a:rPr kumimoji="1" lang="en-US" altLang="ja-JP"/>
                  <a:t>: </a:t>
                </a:r>
                <a:r>
                  <a:rPr kumimoji="1" lang="ja-JP" altLang="en-US"/>
                  <a:t>楕円曲線の点</a:t>
                </a:r>
                <a:endParaRPr kumimoji="1" lang="en-US" altLang="ja-JP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kumimoji="1" lang="ja-JP" altLang="en-US"/>
                  <a:t> </a:t>
                </a:r>
                <a:r>
                  <a:rPr kumimoji="1" lang="en-US" altLang="ja-JP"/>
                  <a:t>: </a:t>
                </a:r>
                <a:r>
                  <a:rPr kumimoji="1" lang="ja-JP" altLang="en-US"/>
                  <a:t>楕円曲線の点へのハッシュ関数</a:t>
                </a:r>
                <a:endParaRPr kumimoji="1" lang="en-US" altLang="ja-JP"/>
              </a:p>
              <a:p>
                <a:r>
                  <a:rPr kumimoji="1" lang="ja-JP" altLang="en-US"/>
                  <a:t>鍵生成</a:t>
                </a:r>
                <a:endParaRPr kumimoji="1" lang="en-US" altLang="ja-JP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kumimoji="1" lang="ja-JP" altLang="en-US"/>
                  <a:t> </a:t>
                </a:r>
                <a:r>
                  <a:rPr kumimoji="1" lang="en-US" altLang="ja-JP"/>
                  <a:t>: </a:t>
                </a:r>
                <a:r>
                  <a:rPr kumimoji="1" lang="ja-JP" altLang="en-US"/>
                  <a:t>署名鍵</a:t>
                </a:r>
                <a:r>
                  <a:rPr kumimoji="1" lang="en-US" altLang="ja-JP"/>
                  <a:t>(</a:t>
                </a:r>
                <a:r>
                  <a:rPr kumimoji="1" lang="ja-JP" altLang="en-US"/>
                  <a:t>秘密鍵</a:t>
                </a:r>
                <a:r>
                  <a:rPr kumimoji="1" lang="en-US" altLang="ja-JP"/>
                  <a:t>),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𝑠𝑃</m:t>
                    </m:r>
                  </m:oMath>
                </a14:m>
                <a:r>
                  <a:rPr kumimoji="1" lang="ja-JP" altLang="en-US"/>
                  <a:t> </a:t>
                </a:r>
                <a:r>
                  <a:rPr kumimoji="1" lang="en-US" altLang="ja-JP"/>
                  <a:t>: </a:t>
                </a:r>
                <a:r>
                  <a:rPr kumimoji="1" lang="ja-JP" altLang="en-US"/>
                  <a:t>検証鍵</a:t>
                </a:r>
                <a:r>
                  <a:rPr kumimoji="1" lang="en-US" altLang="ja-JP"/>
                  <a:t>(</a:t>
                </a:r>
                <a:r>
                  <a:rPr kumimoji="1" lang="ja-JP" altLang="en-US"/>
                  <a:t>公開鍵</a:t>
                </a:r>
                <a:r>
                  <a:rPr kumimoji="1" lang="en-US" altLang="ja-JP"/>
                  <a:t>)</a:t>
                </a:r>
              </a:p>
              <a:p>
                <a:r>
                  <a:rPr kumimoji="1" lang="ja-JP" altLang="en-US"/>
                  <a:t>署名</a:t>
                </a:r>
                <a:endParaRPr kumimoji="1" lang="en-US" altLang="ja-JP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kumimoji="1" lang="ja-JP" altLang="en-US"/>
                  <a:t> </a:t>
                </a:r>
                <a:r>
                  <a:rPr kumimoji="1" lang="en-US" altLang="ja-JP"/>
                  <a:t>: </a:t>
                </a:r>
                <a:r>
                  <a:rPr kumimoji="1" lang="ja-JP" altLang="en-US"/>
                  <a:t>メッセージ</a:t>
                </a:r>
                <a:r>
                  <a:rPr kumimoji="1" lang="en-US" altLang="ja-JP"/>
                  <a:t>,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𝑠𝐻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ja-JP"/>
              </a:p>
              <a:p>
                <a:r>
                  <a:rPr kumimoji="1" lang="ja-JP" altLang="en-US"/>
                  <a:t>検証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与えられた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b="0"/>
                  <a:t>に対して「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kumimoji="1" lang="ja-JP" altLang="en-US" b="0"/>
                  <a:t>」なら受理</a:t>
                </a:r>
                <a:endParaRPr kumimoji="1" lang="en-US" altLang="ja-JP" b="0"/>
              </a:p>
              <a:p>
                <a:pPr lvl="1"/>
                <a:r>
                  <a:rPr kumimoji="1" lang="ja-JP" altLang="en-US" b="0"/>
                  <a:t>正しければ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𝑠𝑃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kumimoji="1" lang="en-US" altLang="ja-JP" b="0"/>
              </a:p>
              <a:p>
                <a:r>
                  <a:rPr lang="ja-JP" altLang="en-US"/>
                  <a:t>特長</a:t>
                </a:r>
                <a:endParaRPr lang="en-US" altLang="ja-JP"/>
              </a:p>
              <a:p>
                <a:pPr lvl="1"/>
                <a:r>
                  <a:rPr lang="en-US" altLang="ja-JP"/>
                  <a:t>ECDSA</a:t>
                </a:r>
                <a:r>
                  <a:rPr lang="ja-JP" altLang="en-US"/>
                  <a:t>と違って乱数不要</a:t>
                </a:r>
                <a:endParaRPr kumimoji="1" lang="en-US" altLang="ja-JP" b="0"/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D3FC2296-8AB2-4B1A-AFCB-8FBD032C9D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038" b="-43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タイトル 3">
            <a:extLst>
              <a:ext uri="{FF2B5EF4-FFF2-40B4-BE49-F238E27FC236}">
                <a16:creationId xmlns:a16="http://schemas.microsoft.com/office/drawing/2014/main" id="{4CD96BA1-DE15-44F4-8A06-8BB00C3C3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BLS</a:t>
            </a:r>
            <a:r>
              <a:rPr kumimoji="1" lang="ja-JP" altLang="en-US"/>
              <a:t>署名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13FC9F6-F476-4191-AF9F-976211DFD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14</a:t>
            </a:fld>
            <a:r>
              <a:rPr lang="en-US" altLang="ja-JP"/>
              <a:t> / 18</a:t>
            </a:r>
          </a:p>
        </p:txBody>
      </p:sp>
    </p:spTree>
    <p:extLst>
      <p:ext uri="{BB962C8B-B14F-4D97-AF65-F5344CB8AC3E}">
        <p14:creationId xmlns:p14="http://schemas.microsoft.com/office/powerpoint/2010/main" val="17975960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CAB4A7F3-1F63-442F-8E37-D51B0CC7EF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/>
                  <a:t>秘密分散と相性がよい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検証鍵</a:t>
                </a:r>
                <a:r>
                  <a:rPr kumimoji="1" lang="en-US" altLang="ja-JP"/>
                  <a:t>(</a:t>
                </a:r>
                <a:r>
                  <a:rPr kumimoji="1" lang="ja-JP" altLang="en-US"/>
                  <a:t>公開鍵</a:t>
                </a:r>
                <a:r>
                  <a:rPr kumimoji="1" lang="en-US" altLang="ja-JP"/>
                  <a:t>)</a:t>
                </a:r>
                <a:r>
                  <a:rPr lang="ja-JP" altLang="en-US"/>
                  <a:t>が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𝑠𝑃</m:t>
                    </m:r>
                  </m:oMath>
                </a14:m>
                <a:r>
                  <a:rPr kumimoji="1" lang="en-US" altLang="ja-JP"/>
                  <a:t>, </a:t>
                </a:r>
                <a:r>
                  <a:rPr kumimoji="1" lang="ja-JP" altLang="en-US"/>
                  <a:t>署名</a:t>
                </a:r>
                <a:r>
                  <a:rPr lang="ja-JP" altLang="en-US"/>
                  <a:t>が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𝑠𝐻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/>
                  <a:t>で</a:t>
                </a:r>
                <a:br>
                  <a:rPr kumimoji="1" lang="en-US" altLang="ja-JP"/>
                </a:br>
                <a:r>
                  <a:rPr kumimoji="1" lang="ja-JP" altLang="en-US"/>
                  <a:t>どちらも「秘密鍵 </a:t>
                </a:r>
                <a:r>
                  <a:rPr kumimoji="1" lang="en-US" altLang="ja-JP"/>
                  <a:t>x</a:t>
                </a:r>
                <a:r>
                  <a:rPr kumimoji="1" lang="ja-JP" altLang="en-US"/>
                  <a:t> 楕円曲線の点」の形</a:t>
                </a:r>
                <a:endParaRPr kumimoji="1" lang="en-US" altLang="ja-JP"/>
              </a:p>
              <a:p>
                <a:r>
                  <a:rPr kumimoji="1" lang="en-US" altLang="ja-JP"/>
                  <a:t>BLS</a:t>
                </a:r>
                <a:r>
                  <a:rPr kumimoji="1" lang="ja-JP" altLang="en-US"/>
                  <a:t>署名を秘密分散と組み合わせると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秘密分散と異なり</a:t>
                </a:r>
                <a:r>
                  <a:rPr kumimoji="1" lang="en-US" altLang="ja-JP"/>
                  <a:t>(</a:t>
                </a:r>
                <a:r>
                  <a:rPr kumimoji="1" lang="ja-JP" altLang="en-US"/>
                  <a:t>秘密鍵は秘密のままなので</a:t>
                </a:r>
                <a:r>
                  <a:rPr kumimoji="1" lang="en-US" altLang="ja-JP"/>
                  <a:t>)</a:t>
                </a:r>
                <a:r>
                  <a:rPr kumimoji="1" lang="ja-JP" altLang="en-US"/>
                  <a:t>繰り返し利用可</a:t>
                </a:r>
                <a:endParaRPr kumimoji="1" lang="en-US" altLang="ja-JP"/>
              </a:p>
              <a:p>
                <a:pPr lvl="1"/>
                <a:r>
                  <a:rPr lang="ja-JP" altLang="en-US"/>
                  <a:t>ブロックチェーン系プロジェクトで利用</a:t>
                </a:r>
                <a:endParaRPr lang="en-US" altLang="ja-JP"/>
              </a:p>
              <a:p>
                <a:pPr lvl="1"/>
                <a:endParaRPr kumimoji="1" lang="ja-JP" altLang="en-US"/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CAB4A7F3-1F63-442F-8E37-D51B0CC7EF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038" r="-5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タイトル 3">
            <a:extLst>
              <a:ext uri="{FF2B5EF4-FFF2-40B4-BE49-F238E27FC236}">
                <a16:creationId xmlns:a16="http://schemas.microsoft.com/office/drawing/2014/main" id="{70D9DD0E-F740-4567-A9CB-E52ADAF11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BLS</a:t>
            </a:r>
            <a:r>
              <a:rPr kumimoji="1" lang="ja-JP" altLang="en-US"/>
              <a:t>署名の特長</a:t>
            </a:r>
          </a:p>
        </p:txBody>
      </p:sp>
      <p:pic>
        <p:nvPicPr>
          <p:cNvPr id="32" name="図 31">
            <a:extLst>
              <a:ext uri="{FF2B5EF4-FFF2-40B4-BE49-F238E27FC236}">
                <a16:creationId xmlns:a16="http://schemas.microsoft.com/office/drawing/2014/main" id="{04E4DBAE-56DB-4A9C-A1EE-19A13DB9CA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3645024"/>
            <a:ext cx="6134558" cy="3212975"/>
          </a:xfrm>
          <a:prstGeom prst="rect">
            <a:avLst/>
          </a:prstGeom>
        </p:spPr>
      </p:pic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A1AF87E-9C27-4031-9A62-0137918A6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15</a:t>
            </a:fld>
            <a:r>
              <a:rPr lang="en-US" altLang="ja-JP"/>
              <a:t> / 18</a:t>
            </a:r>
          </a:p>
        </p:txBody>
      </p:sp>
    </p:spTree>
    <p:extLst>
      <p:ext uri="{BB962C8B-B14F-4D97-AF65-F5344CB8AC3E}">
        <p14:creationId xmlns:p14="http://schemas.microsoft.com/office/powerpoint/2010/main" val="30096848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DA35C646-AC9E-4A16-A2E1-BDA4DE6EA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/>
              <a:t>MPC</a:t>
            </a:r>
            <a:r>
              <a:rPr kumimoji="1" lang="ja-JP" altLang="en-US"/>
              <a:t>のうち</a:t>
            </a:r>
            <a:r>
              <a:rPr kumimoji="1" lang="en-US" altLang="ja-JP"/>
              <a:t>3</a:t>
            </a:r>
            <a:r>
              <a:rPr kumimoji="1" lang="ja-JP" altLang="en-US"/>
              <a:t>人で秘密計算するもの</a:t>
            </a:r>
            <a:endParaRPr kumimoji="1" lang="en-US" altLang="ja-JP"/>
          </a:p>
          <a:p>
            <a:endParaRPr lang="en-US" altLang="ja-JP"/>
          </a:p>
          <a:p>
            <a:endParaRPr kumimoji="1" lang="en-US" altLang="ja-JP"/>
          </a:p>
          <a:p>
            <a:endParaRPr lang="en-US" altLang="ja-JP"/>
          </a:p>
          <a:p>
            <a:endParaRPr kumimoji="1" lang="en-US" altLang="ja-JP"/>
          </a:p>
          <a:p>
            <a:endParaRPr lang="en-US" altLang="ja-JP"/>
          </a:p>
          <a:p>
            <a:pPr marL="0" indent="0">
              <a:buNone/>
            </a:pPr>
            <a:endParaRPr kumimoji="1" lang="en-US" altLang="ja-JP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BAF2BA02-14F7-4181-BE9C-06E58C9F2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3PC(</a:t>
            </a:r>
            <a:r>
              <a:rPr lang="en-US" altLang="ja-JP"/>
              <a:t>Three-Party Computation)</a:t>
            </a:r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E430635A-3B21-4F6E-9472-3A29E1979D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268760"/>
            <a:ext cx="6376508" cy="3168352"/>
          </a:xfrm>
          <a:prstGeom prst="rect">
            <a:avLst/>
          </a:prstGeom>
        </p:spPr>
      </p:pic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90FB049-66C2-4CA4-AD15-E47CF7CC0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16</a:t>
            </a:fld>
            <a:r>
              <a:rPr lang="en-US" altLang="ja-JP"/>
              <a:t> / 18</a:t>
            </a:r>
          </a:p>
        </p:txBody>
      </p:sp>
    </p:spTree>
    <p:extLst>
      <p:ext uri="{BB962C8B-B14F-4D97-AF65-F5344CB8AC3E}">
        <p14:creationId xmlns:p14="http://schemas.microsoft.com/office/powerpoint/2010/main" val="14899880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1EE3FA00-F4A4-455B-A72D-837B4F5010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/>
                  <a:t>秘密情報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kumimoji="1" lang="ja-JP" altLang="en-US"/>
                  <a:t>の</a:t>
                </a:r>
                <a:r>
                  <a:rPr kumimoji="1" lang="en-US" altLang="ja-JP"/>
                  <a:t>2-of-3</a:t>
                </a:r>
                <a:r>
                  <a:rPr kumimoji="1" lang="ja-JP" altLang="en-US"/>
                  <a:t>秘密分散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乱数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ja-JP" altLang="en-US"/>
                  <a:t>を選び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ja-JP" altLang="en-US"/>
                  <a:t>とする</a:t>
                </a:r>
                <a:endParaRPr kumimoji="1" lang="en-US" altLang="ja-JP"/>
              </a:p>
              <a:p>
                <a:pPr lvl="1"/>
                <a:r>
                  <a:rPr lang="en-US" altLang="ja-JP"/>
                  <a:t>A, B, C</a:t>
                </a:r>
                <a:r>
                  <a:rPr lang="ja-JP" altLang="en-US"/>
                  <a:t>にそれぞれ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,(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/>
                  <a:t>を渡す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単独では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kumimoji="1" lang="ja-JP" altLang="en-US"/>
                  <a:t>は分からない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二人集まると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1" lang="ja-JP" altLang="en-US"/>
                  <a:t>が揃うので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1" lang="ja-JP" altLang="en-US"/>
                  <a:t>を復元可能</a:t>
                </a:r>
                <a:endParaRPr kumimoji="1" lang="en-US" altLang="ja-JP"/>
              </a:p>
              <a:p>
                <a:r>
                  <a:rPr kumimoji="1" lang="ja-JP" altLang="en-US"/>
                  <a:t>秘密分散のまま加算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秘密情報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ja-JP" altLang="en-US"/>
                  <a:t>が</a:t>
                </a:r>
                <a:r>
                  <a:rPr kumimoji="1" lang="en-US" altLang="ja-JP"/>
                  <a:t>A, B, C</a:t>
                </a:r>
                <a:r>
                  <a:rPr kumimoji="1" lang="ja-JP" altLang="en-US"/>
                  <a:t>に秘密分散されている</a:t>
                </a:r>
                <a:endParaRPr kumimoji="1" lang="en-US" altLang="ja-JP"/>
              </a:p>
              <a:p>
                <a:pPr lvl="1"/>
                <a:r>
                  <a:rPr lang="en-US" altLang="ja-JP"/>
                  <a:t>A 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altLang="ja-JP" b="0"/>
              </a:p>
              <a:p>
                <a:pPr lvl="1"/>
                <a:r>
                  <a:rPr kumimoji="1" lang="en-US" altLang="ja-JP"/>
                  <a:t>B :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ja-JP"/>
                  <a:t>,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ja-JP"/>
              </a:p>
              <a:p>
                <a:pPr lvl="1"/>
                <a:r>
                  <a:rPr kumimoji="1" lang="en-US" altLang="ja-JP"/>
                  <a:t>C :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ja-JP"/>
                  <a:t>,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ja-JP"/>
              </a:p>
              <a:p>
                <a:pPr lvl="1"/>
                <a:r>
                  <a:rPr kumimoji="1" lang="ja-JP" altLang="en-US"/>
                  <a:t>それぞれが分散された値のまま加算</a:t>
                </a:r>
                <a:endParaRPr kumimoji="1" lang="en-US" altLang="ja-JP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 :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 :(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ja-JP"/>
              </a:p>
              <a:p>
                <a:pPr lvl="2"/>
                <a:r>
                  <a:rPr kumimoji="1" lang="ja-JP" altLang="en-US"/>
                  <a:t>これらは</a:t>
                </a:r>
                <a:r>
                  <a:rPr lang="ja-JP" altLang="en-US"/>
                  <a:t>「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ja-JP" altLang="en-US"/>
                  <a:t>」の秘密分散となっている</a:t>
                </a:r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1EE3FA00-F4A4-455B-A72D-837B4F5010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454" b="-467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タイトル 3">
            <a:extLst>
              <a:ext uri="{FF2B5EF4-FFF2-40B4-BE49-F238E27FC236}">
                <a16:creationId xmlns:a16="http://schemas.microsoft.com/office/drawing/2014/main" id="{46BBA852-BAC0-4495-B339-B83ECD154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3PC</a:t>
            </a:r>
            <a:r>
              <a:rPr kumimoji="1" lang="ja-JP" altLang="en-US"/>
              <a:t>の例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CF55491-D3BB-4C15-929A-8D30AB363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17</a:t>
            </a:fld>
            <a:r>
              <a:rPr lang="en-US" altLang="ja-JP"/>
              <a:t> / 18</a:t>
            </a:r>
          </a:p>
        </p:txBody>
      </p:sp>
    </p:spTree>
    <p:extLst>
      <p:ext uri="{BB962C8B-B14F-4D97-AF65-F5344CB8AC3E}">
        <p14:creationId xmlns:p14="http://schemas.microsoft.com/office/powerpoint/2010/main" val="37409343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4ED00240-FF02-48E0-BBDF-FD5D7078C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暗認本</a:t>
            </a:r>
            <a:r>
              <a:rPr kumimoji="1" lang="en-US" altLang="ja-JP"/>
              <a:t>p.279</a:t>
            </a:r>
            <a:r>
              <a:rPr kumimoji="1" lang="ja-JP" altLang="en-US"/>
              <a:t>の図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464F0364-72AD-4DA1-973B-70D24A457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秘密分散のまま乗算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ECA44864-1EDD-4B07-8738-A04AF492B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776" y="1412776"/>
            <a:ext cx="8604448" cy="4880266"/>
          </a:xfrm>
          <a:prstGeom prst="rect">
            <a:avLst/>
          </a:prstGeom>
        </p:spPr>
      </p:pic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98379F2-992A-4629-A89C-18CC69BF5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18</a:t>
            </a:fld>
            <a:r>
              <a:rPr lang="en-US" altLang="ja-JP"/>
              <a:t> / 18</a:t>
            </a:r>
          </a:p>
        </p:txBody>
      </p:sp>
    </p:spTree>
    <p:extLst>
      <p:ext uri="{BB962C8B-B14F-4D97-AF65-F5344CB8AC3E}">
        <p14:creationId xmlns:p14="http://schemas.microsoft.com/office/powerpoint/2010/main" val="598562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A999AC73-98F5-44C3-A9E8-6A75D478AB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/>
                  <a:t>暗号文のまま復号せずに計算する暗号技術</a:t>
                </a:r>
                <a:endParaRPr lang="en-US" altLang="ja-JP"/>
              </a:p>
              <a:p>
                <a:pPr lvl="1"/>
                <a:r>
                  <a:rPr kumimoji="1" lang="ja-JP" altLang="en-US" b="0"/>
                  <a:t>暗号文同士の足し算 </a:t>
                </a:r>
                <a:r>
                  <a:rPr kumimoji="1" lang="en-US" altLang="ja-JP" b="0"/>
                  <a:t>: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𝐸𝑛𝑐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𝐸𝑛𝑐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𝐸𝑛𝑐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ja-JP" b="0"/>
              </a:p>
              <a:p>
                <a:pPr lvl="1"/>
                <a:r>
                  <a:rPr kumimoji="1" lang="ja-JP" altLang="en-US" b="0"/>
                  <a:t>暗号文同士の掛け算 </a:t>
                </a:r>
                <a:r>
                  <a:rPr kumimoji="1" lang="en-US" altLang="ja-JP" b="0"/>
                  <a:t>: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𝐸𝑛𝑐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𝐸𝑛𝑐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𝐸𝑛𝑐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ja-JP"/>
              </a:p>
              <a:p>
                <a:r>
                  <a:rPr kumimoji="1" lang="ja-JP" altLang="en-US"/>
                  <a:t>コンピュータの計算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ビット演算</a:t>
                </a:r>
                <a:r>
                  <a:rPr kumimoji="1" lang="en-US" altLang="ja-JP"/>
                  <a:t>and</a:t>
                </a:r>
                <a:r>
                  <a:rPr kumimoji="1" lang="ja-JP" altLang="en-US"/>
                  <a:t>と</a:t>
                </a:r>
                <a:r>
                  <a:rPr kumimoji="1" lang="en-US" altLang="ja-JP"/>
                  <a:t>xor(</a:t>
                </a:r>
                <a:r>
                  <a:rPr kumimoji="1" lang="ja-JP" altLang="en-US"/>
                  <a:t>排他的論理和</a:t>
                </a:r>
                <a:r>
                  <a:rPr kumimoji="1" lang="en-US" altLang="ja-JP"/>
                  <a:t>)</a:t>
                </a:r>
                <a:r>
                  <a:rPr kumimoji="1" lang="ja-JP" altLang="en-US"/>
                  <a:t>で全ての回路は作れる</a:t>
                </a:r>
                <a:endParaRPr kumimoji="1" lang="en-US" altLang="ja-JP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={0,1}</m:t>
                    </m:r>
                  </m:oMath>
                </a14:m>
                <a:r>
                  <a:rPr kumimoji="1" lang="ja-JP" altLang="en-US"/>
                  <a:t>の足し算</a:t>
                </a:r>
                <a:endParaRPr kumimoji="1" lang="en-US" altLang="ja-JP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0+0=0, 0+1=1+0=1, 1+1=0</m:t>
                    </m:r>
                  </m:oMath>
                </a14:m>
                <a:r>
                  <a:rPr kumimoji="1" lang="en-US" altLang="ja-JP"/>
                  <a:t> ; </a:t>
                </a:r>
                <a:r>
                  <a:rPr kumimoji="1" lang="ja-JP" altLang="en-US"/>
                  <a:t>これは</a:t>
                </a:r>
                <a:r>
                  <a:rPr kumimoji="1" lang="en-US" altLang="ja-JP"/>
                  <a:t>xor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0×0=1×0=0×1=0</m:t>
                    </m:r>
                  </m:oMath>
                </a14:m>
                <a:r>
                  <a:rPr kumimoji="1" lang="en-US" altLang="ja-JP"/>
                  <a:t>,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1×1=1</m:t>
                    </m:r>
                  </m:oMath>
                </a14:m>
                <a:r>
                  <a:rPr kumimoji="1" lang="en-US" altLang="ja-JP"/>
                  <a:t>    ; </a:t>
                </a:r>
                <a:r>
                  <a:rPr kumimoji="1" lang="ja-JP" altLang="en-US"/>
                  <a:t>これは</a:t>
                </a:r>
                <a:r>
                  <a:rPr kumimoji="1" lang="en-US" altLang="ja-JP"/>
                  <a:t>and</a:t>
                </a:r>
              </a:p>
              <a:p>
                <a:r>
                  <a:rPr lang="en-US" altLang="ja-JP"/>
                  <a:t>1bit</a:t>
                </a:r>
                <a:r>
                  <a:rPr lang="ja-JP" altLang="en-US"/>
                  <a:t>暗号文の足し算と掛け算→任意の計算が可能</a:t>
                </a:r>
                <a:endParaRPr lang="en-US" altLang="ja-JP"/>
              </a:p>
              <a:p>
                <a:pPr lvl="1"/>
                <a:r>
                  <a:rPr lang="ja-JP" altLang="en-US"/>
                  <a:t>掛け算のみ、足し算のみは昔から知られていた</a:t>
                </a:r>
                <a:endParaRPr lang="en-US" altLang="ja-JP"/>
              </a:p>
              <a:p>
                <a:pPr lvl="1"/>
                <a:r>
                  <a:rPr lang="ja-JP" altLang="en-US"/>
                  <a:t>両方出来るものの構成が長らくの未解決問題</a:t>
                </a:r>
                <a:endParaRPr lang="en-US" altLang="ja-JP"/>
              </a:p>
              <a:p>
                <a:pPr lvl="1"/>
                <a:r>
                  <a:rPr lang="en-US" altLang="ja-JP"/>
                  <a:t>2009</a:t>
                </a:r>
                <a:r>
                  <a:rPr lang="ja-JP" altLang="en-US"/>
                  <a:t>年</a:t>
                </a:r>
                <a:r>
                  <a:rPr lang="en-US" altLang="ja-JP"/>
                  <a:t>Gentry</a:t>
                </a:r>
                <a:r>
                  <a:rPr lang="ja-JP" altLang="en-US"/>
                  <a:t>が構築→完全準同型暗号の発展</a:t>
                </a:r>
                <a:endParaRPr lang="en-US" altLang="ja-JP"/>
              </a:p>
              <a:p>
                <a:pPr lvl="1"/>
                <a:endParaRPr lang="en-US" altLang="ja-JP"/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A999AC73-98F5-44C3-A9E8-6A75D478AB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038" b="-197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タイトル 3">
            <a:extLst>
              <a:ext uri="{FF2B5EF4-FFF2-40B4-BE49-F238E27FC236}">
                <a16:creationId xmlns:a16="http://schemas.microsoft.com/office/drawing/2014/main" id="{8F3A725E-9E15-4B73-9D69-0C06E9CE2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準同型暗号</a:t>
            </a:r>
            <a:r>
              <a:rPr kumimoji="1" lang="en-US" altLang="ja-JP"/>
              <a:t>HE(Homomorphic Encryption)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B454073-AF63-4E13-811E-D978F5984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2</a:t>
            </a:fld>
            <a:r>
              <a:rPr lang="en-US" altLang="ja-JP"/>
              <a:t> / 18</a:t>
            </a:r>
          </a:p>
        </p:txBody>
      </p:sp>
    </p:spTree>
    <p:extLst>
      <p:ext uri="{BB962C8B-B14F-4D97-AF65-F5344CB8AC3E}">
        <p14:creationId xmlns:p14="http://schemas.microsoft.com/office/powerpoint/2010/main" val="1190200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3C81F69C-EDBB-491D-89C9-8AB107389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画像のエッジ検出</a:t>
            </a:r>
            <a:r>
              <a:rPr kumimoji="1" lang="en-US" altLang="ja-JP"/>
              <a:t>(AHE)</a:t>
            </a:r>
          </a:p>
          <a:p>
            <a:pPr lvl="1"/>
            <a:r>
              <a:rPr kumimoji="1" lang="ja-JP" altLang="en-US"/>
              <a:t>クライアントで撮った</a:t>
            </a:r>
            <a:r>
              <a:rPr kumimoji="1" lang="en-US" altLang="ja-JP"/>
              <a:t>2</a:t>
            </a:r>
            <a:r>
              <a:rPr kumimoji="1" lang="ja-JP" altLang="en-US"/>
              <a:t>値画像を暗号化してサーバに送信</a:t>
            </a:r>
            <a:endParaRPr kumimoji="1" lang="en-US" altLang="ja-JP"/>
          </a:p>
          <a:p>
            <a:pPr lvl="1"/>
            <a:r>
              <a:rPr kumimoji="1" lang="ja-JP" altLang="en-US"/>
              <a:t>サーバでエッジ強調処理をしてクライアントに渡して復号</a:t>
            </a:r>
            <a:endParaRPr kumimoji="1" lang="en-US" altLang="ja-JP"/>
          </a:p>
          <a:p>
            <a:pPr lvl="1"/>
            <a:r>
              <a:rPr lang="en-US" altLang="ja-JP">
                <a:hlinkClick r:id="rId3"/>
              </a:rPr>
              <a:t>https://github.com/herumi/ahe-demo</a:t>
            </a:r>
            <a:endParaRPr lang="en-US" altLang="ja-JP"/>
          </a:p>
          <a:p>
            <a:r>
              <a:rPr kumimoji="1" lang="ja-JP" altLang="en-US"/>
              <a:t>クロス集計</a:t>
            </a:r>
            <a:r>
              <a:rPr kumimoji="1" lang="en-US" altLang="ja-JP"/>
              <a:t>(WebAssembly</a:t>
            </a:r>
            <a:r>
              <a:rPr kumimoji="1" lang="ja-JP" altLang="en-US"/>
              <a:t>で実装</a:t>
            </a:r>
            <a:r>
              <a:rPr kumimoji="1" lang="en-US" altLang="ja-JP"/>
              <a:t>)</a:t>
            </a:r>
          </a:p>
          <a:p>
            <a:pPr lvl="1"/>
            <a:r>
              <a:rPr kumimoji="1" lang="en-US" altLang="ja-JP">
                <a:hlinkClick r:id="rId4"/>
              </a:rPr>
              <a:t>https://herumi.github.io/she-wasm/</a:t>
            </a:r>
            <a:endParaRPr kumimoji="1" lang="en-US" altLang="ja-JP"/>
          </a:p>
          <a:p>
            <a:endParaRPr lang="en-US" altLang="ja-JP"/>
          </a:p>
          <a:p>
            <a:pPr lvl="1"/>
            <a:endParaRPr kumimoji="1" lang="ja-JP" altLang="en-US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84236792-01A2-4393-A0EA-725B37BB3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デモ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1AA4DE7A-A53E-4187-AF0A-91953F9EE8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3598164"/>
            <a:ext cx="5688632" cy="3150079"/>
          </a:xfrm>
          <a:prstGeom prst="rect">
            <a:avLst/>
          </a:prstGeom>
        </p:spPr>
      </p:pic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96DD741-E6AE-4557-992A-4F63B251D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3</a:t>
            </a:fld>
            <a:r>
              <a:rPr lang="en-US" altLang="ja-JP"/>
              <a:t> / 18</a:t>
            </a:r>
          </a:p>
        </p:txBody>
      </p:sp>
    </p:spTree>
    <p:extLst>
      <p:ext uri="{BB962C8B-B14F-4D97-AF65-F5344CB8AC3E}">
        <p14:creationId xmlns:p14="http://schemas.microsoft.com/office/powerpoint/2010/main" val="1193188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3C81F69C-EDBB-491D-89C9-8AB1073895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/>
                  <a:t>紛失通信</a:t>
                </a:r>
                <a:r>
                  <a:rPr lang="en-US" altLang="ja-JP"/>
                  <a:t>OT(Oblivious Transfer)</a:t>
                </a:r>
              </a:p>
              <a:p>
                <a:pPr lvl="1"/>
                <a:r>
                  <a:rPr lang="en-US" altLang="ja-JP">
                    <a:hlinkClick r:id="rId3"/>
                  </a:rPr>
                  <a:t>https://ppdm.jp/ot/</a:t>
                </a:r>
                <a:endParaRPr lang="en-US" altLang="ja-JP"/>
              </a:p>
              <a:p>
                <a:pPr lvl="1"/>
                <a:r>
                  <a:rPr lang="ja-JP" altLang="en-US"/>
                  <a:t>円周率の</a:t>
                </a:r>
                <a:r>
                  <a:rPr lang="en-US" altLang="ja-JP"/>
                  <a:t>N</a:t>
                </a:r>
                <a:r>
                  <a:rPr lang="ja-JP" altLang="en-US"/>
                  <a:t>桁</a:t>
                </a:r>
                <a:r>
                  <a:rPr lang="en-US" altLang="ja-JP"/>
                  <a:t>(1&lt;N&lt;100</a:t>
                </a:r>
                <a:r>
                  <a:rPr lang="ja-JP" altLang="en-US"/>
                  <a:t>万</a:t>
                </a:r>
                <a:r>
                  <a:rPr lang="en-US" altLang="ja-JP"/>
                  <a:t>)</a:t>
                </a:r>
                <a:r>
                  <a:rPr lang="ja-JP" altLang="en-US"/>
                  <a:t>を</a:t>
                </a:r>
                <a:r>
                  <a:rPr lang="en-US" altLang="ja-JP"/>
                  <a:t>N</a:t>
                </a:r>
                <a:r>
                  <a:rPr lang="ja-JP" altLang="en-US"/>
                  <a:t>を隠して問い合わせる</a:t>
                </a:r>
                <a:endParaRPr lang="en-US" altLang="ja-JP"/>
              </a:p>
              <a:p>
                <a:pPr lvl="2"/>
                <a:r>
                  <a:rPr lang="en-US" altLang="ja-JP"/>
                  <a:t>https://ppdm.jp/ot/</a:t>
                </a:r>
              </a:p>
              <a:p>
                <a:pPr lvl="1"/>
                <a:r>
                  <a:rPr lang="ja-JP" altLang="en-US"/>
                  <a:t>クライアント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𝐸𝑛𝑐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ja-JP"/>
              </a:p>
              <a:p>
                <a:pPr lvl="1"/>
                <a:r>
                  <a:rPr lang="ja-JP" altLang="en-US"/>
                  <a:t>サーバ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𝑇𝑎𝑏𝑙𝑒</m:t>
                    </m:r>
                    <m:d>
                      <m:dPr>
                        <m:begChr m:val="["/>
                        <m:endChr m:val="]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𝐸𝑛𝑐</m:t>
                        </m:r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𝐸𝑛𝑐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𝑇𝑎𝑏𝑙𝑒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ja-JP" altLang="en-US"/>
                  <a:t>を返す</a:t>
                </a:r>
                <a:endParaRPr lang="en-US" altLang="ja-JP"/>
              </a:p>
              <a:p>
                <a:endParaRPr lang="en-US" altLang="ja-JP"/>
              </a:p>
              <a:p>
                <a:endParaRPr lang="en-US" altLang="ja-JP"/>
              </a:p>
              <a:p>
                <a:r>
                  <a:rPr lang="en-US" altLang="ja-JP"/>
                  <a:t>FHE</a:t>
                </a:r>
                <a:r>
                  <a:rPr lang="ja-JP" altLang="en-US"/>
                  <a:t>の例</a:t>
                </a:r>
                <a:r>
                  <a:rPr lang="en-US" altLang="ja-JP"/>
                  <a:t>(</a:t>
                </a:r>
                <a:r>
                  <a:rPr lang="ja-JP" altLang="en-US"/>
                  <a:t>京都大学の松岡</a:t>
                </a:r>
                <a:r>
                  <a:rPr lang="en-US" altLang="ja-JP"/>
                  <a:t>-</a:t>
                </a:r>
                <a:r>
                  <a:rPr lang="ja-JP" altLang="en-US"/>
                  <a:t>伴野</a:t>
                </a:r>
                <a:r>
                  <a:rPr lang="en-US" altLang="ja-JP"/>
                  <a:t>-</a:t>
                </a:r>
                <a:r>
                  <a:rPr lang="ja-JP" altLang="en-US"/>
                  <a:t>松本さん</a:t>
                </a:r>
                <a:r>
                  <a:rPr lang="en-US" altLang="ja-JP"/>
                  <a:t>)</a:t>
                </a:r>
              </a:p>
              <a:p>
                <a:pPr lvl="1"/>
                <a:r>
                  <a:rPr lang="en-US" altLang="ja-JP"/>
                  <a:t>FHE</a:t>
                </a:r>
                <a:r>
                  <a:rPr lang="ja-JP" altLang="en-US"/>
                  <a:t>を使って動作する</a:t>
                </a:r>
                <a:r>
                  <a:rPr lang="en-US" altLang="ja-JP"/>
                  <a:t>CPU</a:t>
                </a:r>
                <a:r>
                  <a:rPr lang="ja-JP" altLang="en-US"/>
                  <a:t>と</a:t>
                </a:r>
                <a:r>
                  <a:rPr lang="en-US" altLang="ja-JP"/>
                  <a:t>C</a:t>
                </a:r>
                <a:r>
                  <a:rPr lang="ja-JP" altLang="en-US"/>
                  <a:t>コンパイラ開発セット</a:t>
                </a:r>
                <a:endParaRPr lang="en-US" altLang="ja-JP"/>
              </a:p>
              <a:p>
                <a:pPr lvl="1"/>
                <a:r>
                  <a:rPr lang="en-US" altLang="ja-JP">
                    <a:hlinkClick r:id="rId4"/>
                  </a:rPr>
                  <a:t>https://virtualsecureplatform.github.io/</a:t>
                </a:r>
                <a:endParaRPr lang="en-US" altLang="ja-JP"/>
              </a:p>
              <a:p>
                <a:endParaRPr lang="en-US" altLang="ja-JP"/>
              </a:p>
              <a:p>
                <a:pPr lvl="1"/>
                <a:endParaRPr kumimoji="1" lang="ja-JP" altLang="en-US"/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3C81F69C-EDBB-491D-89C9-8AB1073895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5"/>
                <a:stretch>
                  <a:fillRect l="-1200" t="-14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タイトル 3">
            <a:extLst>
              <a:ext uri="{FF2B5EF4-FFF2-40B4-BE49-F238E27FC236}">
                <a16:creationId xmlns:a16="http://schemas.microsoft.com/office/drawing/2014/main" id="{84236792-01A2-4393-A0EA-725B37BB3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L2HE, FHE</a:t>
            </a:r>
            <a:r>
              <a:rPr kumimoji="1" lang="ja-JP" altLang="en-US"/>
              <a:t>を使ったデモ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DD11B04-702A-46F1-849E-DC2A23397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4</a:t>
            </a:fld>
            <a:r>
              <a:rPr lang="en-US" altLang="ja-JP"/>
              <a:t> / 18</a:t>
            </a:r>
          </a:p>
        </p:txBody>
      </p:sp>
    </p:spTree>
    <p:extLst>
      <p:ext uri="{BB962C8B-B14F-4D97-AF65-F5344CB8AC3E}">
        <p14:creationId xmlns:p14="http://schemas.microsoft.com/office/powerpoint/2010/main" val="160386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F687D63B-B1B3-48BC-8ADA-4E02F6ADD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平文の世界と暗号文の世界が対応</a:t>
            </a:r>
            <a:endParaRPr kumimoji="1" lang="en-US" altLang="ja-JP"/>
          </a:p>
          <a:p>
            <a:endParaRPr lang="en-US" altLang="ja-JP"/>
          </a:p>
          <a:p>
            <a:endParaRPr kumimoji="1" lang="en-US" altLang="ja-JP"/>
          </a:p>
          <a:p>
            <a:endParaRPr lang="en-US" altLang="ja-JP"/>
          </a:p>
          <a:p>
            <a:endParaRPr kumimoji="1" lang="en-US" altLang="ja-JP"/>
          </a:p>
          <a:p>
            <a:endParaRPr lang="en-US" altLang="ja-JP"/>
          </a:p>
          <a:p>
            <a:r>
              <a:rPr kumimoji="1" lang="ja-JP" altLang="en-US"/>
              <a:t>現在の主流は格子を基本にした格子暗号</a:t>
            </a:r>
            <a:endParaRPr kumimoji="1" lang="en-US" altLang="ja-JP"/>
          </a:p>
          <a:p>
            <a:pPr lvl="1"/>
            <a:r>
              <a:rPr kumimoji="1" lang="ja-JP" altLang="en-US"/>
              <a:t>格子 </a:t>
            </a:r>
            <a:r>
              <a:rPr kumimoji="1" lang="en-US" altLang="ja-JP"/>
              <a:t>: </a:t>
            </a:r>
            <a:r>
              <a:rPr kumimoji="1" lang="ja-JP" altLang="en-US"/>
              <a:t>ジャングルジムの高次元版</a:t>
            </a:r>
            <a:endParaRPr kumimoji="1" lang="en-US" altLang="ja-JP"/>
          </a:p>
          <a:p>
            <a:pPr lvl="1"/>
            <a:r>
              <a:rPr kumimoji="1" lang="ja-JP" altLang="en-US"/>
              <a:t>暗号文 </a:t>
            </a:r>
            <a:r>
              <a:rPr kumimoji="1" lang="en-US" altLang="ja-JP"/>
              <a:t>= </a:t>
            </a:r>
            <a:r>
              <a:rPr kumimoji="1" lang="ja-JP" altLang="en-US"/>
              <a:t>平文の線型処理</a:t>
            </a:r>
            <a:r>
              <a:rPr kumimoji="1" lang="en-US" altLang="ja-JP"/>
              <a:t>+</a:t>
            </a:r>
            <a:r>
              <a:rPr kumimoji="1" lang="ja-JP" altLang="en-US"/>
              <a:t>小さいノイズ</a:t>
            </a:r>
            <a:endParaRPr kumimoji="1" lang="en-US" altLang="ja-JP"/>
          </a:p>
          <a:p>
            <a:pPr lvl="1"/>
            <a:r>
              <a:rPr kumimoji="1" lang="ja-JP" altLang="en-US"/>
              <a:t>復号は秘密鍵を知っていればノイズを除去できる</a:t>
            </a:r>
            <a:endParaRPr kumimoji="1" lang="en-US" altLang="ja-JP"/>
          </a:p>
          <a:p>
            <a:pPr lvl="2"/>
            <a:r>
              <a:rPr kumimoji="1" lang="ja-JP" altLang="en-US"/>
              <a:t>加算 </a:t>
            </a:r>
            <a:r>
              <a:rPr kumimoji="1" lang="en-US" altLang="ja-JP"/>
              <a:t>: </a:t>
            </a:r>
            <a:r>
              <a:rPr kumimoji="1" lang="ja-JP" altLang="en-US"/>
              <a:t>ノイズはあまり大きくならない</a:t>
            </a:r>
            <a:endParaRPr kumimoji="1" lang="en-US" altLang="ja-JP"/>
          </a:p>
          <a:p>
            <a:pPr lvl="2"/>
            <a:r>
              <a:rPr kumimoji="1" lang="ja-JP" altLang="en-US"/>
              <a:t>乗算 </a:t>
            </a:r>
            <a:r>
              <a:rPr kumimoji="1" lang="en-US" altLang="ja-JP"/>
              <a:t>: </a:t>
            </a:r>
            <a:r>
              <a:rPr kumimoji="1" lang="ja-JP" altLang="en-US"/>
              <a:t>ノイズが増える傾向→取り除く操作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6825FFA8-BB5A-442E-BA0B-EAE4EAA3C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完全準同型暗号</a:t>
            </a:r>
            <a:r>
              <a:rPr kumimoji="1" lang="en-US" altLang="ja-JP"/>
              <a:t>FHE(Fully HE)</a:t>
            </a:r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80F47343-D76E-40D3-8EC7-D6A7B7B130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124744"/>
            <a:ext cx="5251605" cy="2888384"/>
          </a:xfrm>
          <a:prstGeom prst="rect">
            <a:avLst/>
          </a:prstGeom>
        </p:spPr>
      </p:pic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EBCFDB3-CFC0-4010-B682-7EB63EA78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5</a:t>
            </a:fld>
            <a:r>
              <a:rPr lang="en-US" altLang="ja-JP"/>
              <a:t> / 18</a:t>
            </a:r>
          </a:p>
        </p:txBody>
      </p:sp>
    </p:spTree>
    <p:extLst>
      <p:ext uri="{BB962C8B-B14F-4D97-AF65-F5344CB8AC3E}">
        <p14:creationId xmlns:p14="http://schemas.microsoft.com/office/powerpoint/2010/main" val="2276448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F7682751-7B08-4334-A62D-E2920BAB68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/>
                  <a:t>乗算回数の上限で分類</a:t>
                </a:r>
                <a:endParaRPr kumimoji="1" lang="en-US" altLang="ja-JP"/>
              </a:p>
              <a:p>
                <a:endParaRPr lang="en-US" altLang="ja-JP"/>
              </a:p>
              <a:p>
                <a:endParaRPr kumimoji="1" lang="en-US" altLang="ja-JP"/>
              </a:p>
              <a:p>
                <a:endParaRPr lang="en-US" altLang="ja-JP"/>
              </a:p>
              <a:p>
                <a:r>
                  <a:rPr kumimoji="1" lang="ja-JP" altLang="en-US"/>
                  <a:t>加法準同型暗号</a:t>
                </a:r>
                <a:r>
                  <a:rPr kumimoji="1" lang="en-US" altLang="ja-JP"/>
                  <a:t>AHE</a:t>
                </a:r>
                <a:r>
                  <a:rPr kumimoji="1" lang="ja-JP" altLang="en-US"/>
                  <a:t>で出来ること</a:t>
                </a:r>
                <a:endParaRPr kumimoji="1" lang="en-US" altLang="ja-JP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𝐸𝑛𝑐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𝐸𝑛𝑐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𝐸𝑛𝑐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𝐸𝑛𝑐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kumimoji="1" lang="en-US" altLang="ja-JP" b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𝐸𝑛𝑐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𝐸𝑛𝑐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𝐸𝑛𝑐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𝐸𝑛𝑐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kumimoji="1" lang="en-US" altLang="ja-JP" b="0"/>
              </a:p>
              <a:p>
                <a:pPr lvl="1"/>
                <a:r>
                  <a:rPr kumimoji="1" lang="ja-JP" altLang="en-US"/>
                  <a:t>一般に暗号文の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ja-JP" altLang="en-US"/>
                  <a:t>倍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𝑛𝐸𝑛𝑐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𝐸𝑛𝑐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𝑛𝑥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/>
                  <a:t>は計算可能</a:t>
                </a:r>
                <a:endParaRPr kumimoji="1" lang="en-US" altLang="ja-JP"/>
              </a:p>
              <a:p>
                <a:r>
                  <a:rPr lang="en-US" altLang="ja-JP"/>
                  <a:t>2</a:t>
                </a:r>
                <a:r>
                  <a:rPr lang="ja-JP" altLang="en-US"/>
                  <a:t>レベル準同型暗号</a:t>
                </a:r>
                <a:r>
                  <a:rPr lang="en-US" altLang="ja-JP"/>
                  <a:t>2LHE</a:t>
                </a:r>
                <a:r>
                  <a:rPr lang="ja-JP" altLang="en-US"/>
                  <a:t>で出来ること</a:t>
                </a:r>
                <a:endParaRPr lang="en-US" altLang="ja-JP"/>
              </a:p>
              <a:p>
                <a:pPr lvl="1"/>
                <a:r>
                  <a:rPr kumimoji="1" lang="en-US" altLang="ja-JP"/>
                  <a:t>2</a:t>
                </a:r>
                <a:r>
                  <a:rPr kumimoji="1" lang="ja-JP" altLang="en-US"/>
                  <a:t>個のベクトルデータ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/>
                  <a:t>と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/>
                  <a:t>の内積</a:t>
                </a:r>
                <a:endParaRPr kumimoji="1" lang="en-US" altLang="ja-JP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𝐸𝑛𝑐</m:t>
                        </m:r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𝐸𝑛𝑐</m:t>
                        </m:r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𝐸𝑛𝑐</m:t>
                        </m:r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𝐸𝑛𝑐</m:t>
                        </m:r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𝐸𝑛𝑐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∑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ja-JP"/>
              </a:p>
              <a:p>
                <a:pPr lvl="1"/>
                <a:r>
                  <a:rPr kumimoji="1" lang="ja-JP" altLang="en-US"/>
                  <a:t>平均</a:t>
                </a:r>
                <a:r>
                  <a:rPr kumimoji="1" lang="en-US" altLang="ja-JP"/>
                  <a:t>, </a:t>
                </a:r>
                <a:r>
                  <a:rPr kumimoji="1" lang="ja-JP" altLang="en-US"/>
                  <a:t>標準偏差</a:t>
                </a:r>
                <a:r>
                  <a:rPr kumimoji="1" lang="en-US" altLang="ja-JP"/>
                  <a:t>, </a:t>
                </a:r>
                <a:r>
                  <a:rPr lang="en-US" altLang="ja-JP"/>
                  <a:t>2</a:t>
                </a:r>
                <a:r>
                  <a:rPr lang="ja-JP" altLang="en-US"/>
                  <a:t>個のベクトルの</a:t>
                </a:r>
                <a:r>
                  <a:rPr lang="en-US" altLang="ja-JP"/>
                  <a:t>cos</a:t>
                </a:r>
                <a:r>
                  <a:rPr lang="ja-JP" altLang="en-US"/>
                  <a:t>類似度など</a:t>
                </a:r>
                <a:endParaRPr kumimoji="1" lang="en-US" altLang="ja-JP"/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F7682751-7B08-4334-A62D-E2920BAB68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038" b="-768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タイトル 3">
            <a:extLst>
              <a:ext uri="{FF2B5EF4-FFF2-40B4-BE49-F238E27FC236}">
                <a16:creationId xmlns:a16="http://schemas.microsoft.com/office/drawing/2014/main" id="{9E013FFC-0E58-4767-B5A7-05F53DD36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準同型暗号のレベル</a:t>
            </a:r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EDB743F1-7C22-4B62-8BE1-ADAE268E51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6826809"/>
              </p:ext>
            </p:extLst>
          </p:nvPr>
        </p:nvGraphicFramePr>
        <p:xfrm>
          <a:off x="971600" y="1124744"/>
          <a:ext cx="657987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5043">
                  <a:extLst>
                    <a:ext uri="{9D8B030D-6E8A-4147-A177-3AD203B41FA5}">
                      <a16:colId xmlns:a16="http://schemas.microsoft.com/office/drawing/2014/main" val="1501466789"/>
                    </a:ext>
                  </a:extLst>
                </a:gridCol>
                <a:gridCol w="930593">
                  <a:extLst>
                    <a:ext uri="{9D8B030D-6E8A-4147-A177-3AD203B41FA5}">
                      <a16:colId xmlns:a16="http://schemas.microsoft.com/office/drawing/2014/main" val="376661121"/>
                    </a:ext>
                  </a:extLst>
                </a:gridCol>
                <a:gridCol w="930593">
                  <a:extLst>
                    <a:ext uri="{9D8B030D-6E8A-4147-A177-3AD203B41FA5}">
                      <a16:colId xmlns:a16="http://schemas.microsoft.com/office/drawing/2014/main" val="1675318155"/>
                    </a:ext>
                  </a:extLst>
                </a:gridCol>
                <a:gridCol w="2473643">
                  <a:extLst>
                    <a:ext uri="{9D8B030D-6E8A-4147-A177-3AD203B41FA5}">
                      <a16:colId xmlns:a16="http://schemas.microsoft.com/office/drawing/2014/main" val="5187094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/>
                        <a:t>準同型暗号の種類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加算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乗算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演算コスト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467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/>
                        <a:t>加法準同型暗号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任意回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軽い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092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/>
                        <a:t>2</a:t>
                      </a:r>
                      <a:r>
                        <a:rPr kumimoji="1" lang="ja-JP" altLang="en-US"/>
                        <a:t>レベル準同型暗号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任意回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まあまあ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962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/>
                        <a:t>N</a:t>
                      </a:r>
                      <a:r>
                        <a:rPr kumimoji="1" lang="ja-JP" altLang="en-US"/>
                        <a:t>レベル準同型暗号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任意回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N-1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N</a:t>
                      </a:r>
                      <a:r>
                        <a:rPr kumimoji="1" lang="ja-JP" altLang="en-US"/>
                        <a:t>が大きいほど重たい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837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/>
                        <a:t>完全準同型暗号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任意回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任意回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重たい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2047620"/>
                  </a:ext>
                </a:extLst>
              </a:tr>
            </a:tbl>
          </a:graphicData>
        </a:graphic>
      </p:graphicFrame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454082A-62AA-4CF3-96BE-E2D9CBE4B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6</a:t>
            </a:fld>
            <a:r>
              <a:rPr lang="en-US" altLang="ja-JP"/>
              <a:t> / 18</a:t>
            </a:r>
          </a:p>
        </p:txBody>
      </p:sp>
    </p:spTree>
    <p:extLst>
      <p:ext uri="{BB962C8B-B14F-4D97-AF65-F5344CB8AC3E}">
        <p14:creationId xmlns:p14="http://schemas.microsoft.com/office/powerpoint/2010/main" val="2573472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AC6B2A4A-6E35-47F8-BE0D-FA86FD7039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/>
                  <a:t>データを秘匿化して計算する技術の総称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準同型暗号</a:t>
                </a:r>
                <a:r>
                  <a:rPr kumimoji="1" lang="en-US" altLang="ja-JP"/>
                  <a:t>, </a:t>
                </a:r>
                <a:r>
                  <a:rPr kumimoji="1" lang="ja-JP" altLang="en-US"/>
                  <a:t>秘密分散</a:t>
                </a:r>
                <a:r>
                  <a:rPr kumimoji="1" lang="en-US" altLang="ja-JP"/>
                  <a:t>, MPC</a:t>
                </a:r>
                <a:r>
                  <a:rPr kumimoji="1" lang="ja-JP" altLang="en-US"/>
                  <a:t>などを含む</a:t>
                </a:r>
                <a:endParaRPr kumimoji="1" lang="en-US" altLang="ja-JP"/>
              </a:p>
              <a:p>
                <a:r>
                  <a:rPr lang="en-US" altLang="ja-JP"/>
                  <a:t>MPC(Multi-Party Computation)</a:t>
                </a:r>
              </a:p>
              <a:p>
                <a:pPr lvl="1"/>
                <a:r>
                  <a:rPr kumimoji="1" lang="ja-JP" altLang="en-US"/>
                  <a:t>複数人が協調して互いの秘密情報を教えることなく計算</a:t>
                </a:r>
                <a:endParaRPr kumimoji="1" lang="en-US" altLang="ja-JP"/>
              </a:p>
              <a:p>
                <a:pPr lvl="1"/>
                <a:endParaRPr lang="en-US" altLang="ja-JP"/>
              </a:p>
              <a:p>
                <a:pPr lvl="1"/>
                <a:endParaRPr kumimoji="1" lang="en-US" altLang="ja-JP"/>
              </a:p>
              <a:p>
                <a:pPr lvl="1"/>
                <a:endParaRPr lang="en-US" altLang="ja-JP"/>
              </a:p>
              <a:p>
                <a:pPr lvl="1"/>
                <a:endParaRPr kumimoji="1" lang="en-US" altLang="ja-JP"/>
              </a:p>
              <a:p>
                <a:pPr lvl="1"/>
                <a:endParaRPr lang="en-US" altLang="ja-JP"/>
              </a:p>
              <a:p>
                <a:pPr lvl="1"/>
                <a:endParaRPr kumimoji="1" lang="en-US" altLang="ja-JP"/>
              </a:p>
              <a:p>
                <a:r>
                  <a:rPr kumimoji="1" lang="ja-JP" altLang="en-US"/>
                  <a:t>例 </a:t>
                </a:r>
                <a:r>
                  <a:rPr kumimoji="1" lang="en-US" altLang="ja-JP"/>
                  <a:t>: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kumimoji="1" lang="en-US" altLang="ja-JP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ja-JP"/>
                  <a:t> 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ja-JP"/>
                  <a:t>=</a:t>
                </a:r>
                <a:r>
                  <a:rPr kumimoji="1" lang="ja-JP" altLang="en-US"/>
                  <a:t>各自の資産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一番お金持ちの資産を得る </a:t>
                </a:r>
                <a:r>
                  <a:rPr kumimoji="1" lang="en-US" altLang="ja-JP"/>
                  <a:t>: </a:t>
                </a:r>
                <a:r>
                  <a:rPr kumimoji="1" lang="ja-JP" altLang="en-US"/>
                  <a:t>それぞれの値は分からない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注意 </a:t>
                </a:r>
                <a:r>
                  <a:rPr kumimoji="1" lang="en-US" altLang="ja-JP"/>
                  <a:t>: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kumimoji="1" lang="ja-JP" altLang="en-US"/>
                  <a:t>のとき少ない資産の人は相手の値が分かる</a:t>
                </a:r>
                <a:endParaRPr kumimoji="1" lang="en-US" altLang="ja-JP"/>
              </a:p>
              <a:p>
                <a:pPr lvl="1"/>
                <a:endParaRPr kumimoji="1" lang="ja-JP" altLang="en-US"/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AC6B2A4A-6E35-47F8-BE0D-FA86FD7039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038" b="-70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タイトル 3">
            <a:extLst>
              <a:ext uri="{FF2B5EF4-FFF2-40B4-BE49-F238E27FC236}">
                <a16:creationId xmlns:a16="http://schemas.microsoft.com/office/drawing/2014/main" id="{6A956AD3-F0D9-40E4-9ACA-F919D2097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秘密計算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1456E74A-832F-4B45-9DAE-A99D6CAE1F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2780928"/>
            <a:ext cx="4536504" cy="2444042"/>
          </a:xfrm>
          <a:prstGeom prst="rect">
            <a:avLst/>
          </a:prstGeom>
        </p:spPr>
      </p:pic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73FE149-4097-476F-925A-786724F1D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7</a:t>
            </a:fld>
            <a:r>
              <a:rPr lang="en-US" altLang="ja-JP"/>
              <a:t> / 18</a:t>
            </a:r>
          </a:p>
        </p:txBody>
      </p:sp>
    </p:spTree>
    <p:extLst>
      <p:ext uri="{BB962C8B-B14F-4D97-AF65-F5344CB8AC3E}">
        <p14:creationId xmlns:p14="http://schemas.microsoft.com/office/powerpoint/2010/main" val="1507794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7C73699B-7633-4A23-BB62-55F9292D6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/>
              <a:t>semi-honest</a:t>
            </a:r>
            <a:r>
              <a:rPr kumimoji="1" lang="ja-JP" altLang="en-US"/>
              <a:t>モデル</a:t>
            </a:r>
            <a:endParaRPr kumimoji="1" lang="en-US" altLang="ja-JP"/>
          </a:p>
          <a:p>
            <a:pPr lvl="1"/>
            <a:r>
              <a:rPr kumimoji="1" lang="ja-JP" altLang="en-US"/>
              <a:t>プロトコルの参加者はプロトコルに正しく従う</a:t>
            </a:r>
            <a:endParaRPr kumimoji="1" lang="en-US" altLang="ja-JP"/>
          </a:p>
          <a:p>
            <a:pPr lvl="1"/>
            <a:r>
              <a:rPr kumimoji="1" lang="ja-JP" altLang="en-US"/>
              <a:t>計算途中に取得した値から精一杯相手の情報は得ろうとする</a:t>
            </a:r>
            <a:endParaRPr kumimoji="1" lang="en-US" altLang="ja-JP"/>
          </a:p>
          <a:p>
            <a:r>
              <a:rPr lang="en-US" altLang="ja-JP"/>
              <a:t>malicious</a:t>
            </a:r>
            <a:r>
              <a:rPr lang="ja-JP" altLang="en-US"/>
              <a:t>モデル</a:t>
            </a:r>
            <a:endParaRPr lang="en-US" altLang="ja-JP"/>
          </a:p>
          <a:p>
            <a:pPr lvl="1"/>
            <a:r>
              <a:rPr kumimoji="1" lang="ja-JP" altLang="en-US"/>
              <a:t>プロトコルに従わない</a:t>
            </a:r>
            <a:endParaRPr kumimoji="1" lang="en-US" altLang="ja-JP"/>
          </a:p>
          <a:p>
            <a:pPr lvl="1"/>
            <a:r>
              <a:rPr kumimoji="1" lang="ja-JP" altLang="en-US"/>
              <a:t>自分に有利な情報を得たら途中で止める</a:t>
            </a:r>
            <a:endParaRPr kumimoji="1" lang="en-US" altLang="ja-JP"/>
          </a:p>
          <a:p>
            <a:pPr lvl="1"/>
            <a:r>
              <a:rPr kumimoji="1" lang="ja-JP" altLang="en-US"/>
              <a:t>一貫性の無い値を提出する</a:t>
            </a:r>
            <a:endParaRPr kumimoji="1" lang="en-US" altLang="ja-JP"/>
          </a:p>
          <a:p>
            <a:pPr lvl="1"/>
            <a:r>
              <a:rPr kumimoji="1" lang="ja-JP" altLang="en-US"/>
              <a:t>注意 </a:t>
            </a:r>
            <a:r>
              <a:rPr kumimoji="1" lang="en-US" altLang="ja-JP"/>
              <a:t>: </a:t>
            </a:r>
            <a:r>
              <a:rPr kumimoji="1" lang="ja-JP" altLang="en-US"/>
              <a:t>一貫して嘘の値を付くのは対象外</a:t>
            </a:r>
            <a:r>
              <a:rPr kumimoji="1" lang="en-US" altLang="ja-JP"/>
              <a:t>(</a:t>
            </a:r>
            <a:r>
              <a:rPr kumimoji="1" lang="ja-JP" altLang="en-US"/>
              <a:t>資産の嘘の報告</a:t>
            </a:r>
            <a:r>
              <a:rPr kumimoji="1" lang="en-US" altLang="ja-JP"/>
              <a:t>)</a:t>
            </a:r>
          </a:p>
          <a:p>
            <a:r>
              <a:rPr kumimoji="1" lang="ja-JP" altLang="en-US"/>
              <a:t>一般に</a:t>
            </a:r>
            <a:endParaRPr kumimoji="1" lang="en-US" altLang="ja-JP"/>
          </a:p>
          <a:p>
            <a:pPr lvl="1"/>
            <a:r>
              <a:rPr lang="en-US" altLang="ja-JP"/>
              <a:t>semi-honest</a:t>
            </a:r>
            <a:r>
              <a:rPr lang="ja-JP" altLang="en-US"/>
              <a:t>モデルの方が効率がよい</a:t>
            </a:r>
            <a:endParaRPr lang="en-US" altLang="ja-JP"/>
          </a:p>
          <a:p>
            <a:pPr lvl="1"/>
            <a:r>
              <a:rPr kumimoji="1" lang="en-US" altLang="ja-JP"/>
              <a:t>malicious</a:t>
            </a:r>
            <a:r>
              <a:rPr kumimoji="1" lang="ja-JP" altLang="en-US"/>
              <a:t>モデルでは嘘つきが参加者のうちどれぐらいいるか</a:t>
            </a:r>
            <a:br>
              <a:rPr kumimoji="1" lang="en-US" altLang="ja-JP"/>
            </a:br>
            <a:r>
              <a:rPr kumimoji="1" lang="ja-JP" altLang="en-US"/>
              <a:t>によって効率やプロトコルが変わる</a:t>
            </a:r>
            <a:endParaRPr kumimoji="1" lang="en-US" altLang="ja-JP"/>
          </a:p>
          <a:p>
            <a:pPr lvl="2"/>
            <a:r>
              <a:rPr kumimoji="1" lang="ja-JP" altLang="en-US"/>
              <a:t>ブロックチェーンなど不特定多数の参加者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B2368467-C4E4-49C7-A5D2-1796CA1D9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モデル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F434560-83F9-42DB-8176-7BDCA7763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8</a:t>
            </a:fld>
            <a:r>
              <a:rPr lang="en-US" altLang="ja-JP"/>
              <a:t> / 18</a:t>
            </a:r>
          </a:p>
        </p:txBody>
      </p:sp>
    </p:spTree>
    <p:extLst>
      <p:ext uri="{BB962C8B-B14F-4D97-AF65-F5344CB8AC3E}">
        <p14:creationId xmlns:p14="http://schemas.microsoft.com/office/powerpoint/2010/main" val="1932279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D3EF9DF8-4306-43CF-B52C-26FC37CD54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/>
                  <a:t>秘密情報を複数のデータに分散させて管理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分散されたデータを集めると元の秘密情報に戻る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分散されたデータから元の情報は一切得られない</a:t>
                </a:r>
                <a:endParaRPr kumimoji="1" lang="en-US" altLang="ja-JP"/>
              </a:p>
              <a:p>
                <a:r>
                  <a:rPr lang="en-US" altLang="ja-JP"/>
                  <a:t>2-of-2</a:t>
                </a:r>
                <a:r>
                  <a:rPr lang="ja-JP" altLang="en-US"/>
                  <a:t>秘密分散</a:t>
                </a:r>
                <a:endParaRPr lang="en-US" altLang="ja-JP"/>
              </a:p>
              <a:p>
                <a:pPr lvl="1"/>
                <a:r>
                  <a:rPr kumimoji="1" lang="ja-JP" altLang="en-US"/>
                  <a:t>データ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kumimoji="1" lang="ja-JP" altLang="en-US"/>
                  <a:t>を</a:t>
                </a:r>
                <a:r>
                  <a:rPr kumimoji="1" lang="en-US" altLang="ja-JP"/>
                  <a:t>2</a:t>
                </a:r>
                <a:r>
                  <a:rPr kumimoji="1" lang="ja-JP" altLang="en-US"/>
                  <a:t>個に分散</a:t>
                </a:r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D3EF9DF8-4306-43CF-B52C-26FC37CD54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0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タイトル 3">
            <a:extLst>
              <a:ext uri="{FF2B5EF4-FFF2-40B4-BE49-F238E27FC236}">
                <a16:creationId xmlns:a16="http://schemas.microsoft.com/office/drawing/2014/main" id="{3F920EDD-38B0-45D1-8379-EE72D7E65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秘密分散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E94F5992-2340-4CE0-B53E-F0F2D9EC4E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3284984"/>
            <a:ext cx="8341721" cy="2909176"/>
          </a:xfrm>
          <a:prstGeom prst="rect">
            <a:avLst/>
          </a:prstGeom>
        </p:spPr>
      </p:pic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18B2F6D-A341-4BF0-AF83-8D0C65ECA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9</a:t>
            </a:fld>
            <a:r>
              <a:rPr lang="en-US" altLang="ja-JP"/>
              <a:t> / 18</a:t>
            </a:r>
          </a:p>
        </p:txBody>
      </p:sp>
    </p:spTree>
    <p:extLst>
      <p:ext uri="{BB962C8B-B14F-4D97-AF65-F5344CB8AC3E}">
        <p14:creationId xmlns:p14="http://schemas.microsoft.com/office/powerpoint/2010/main" val="2148382958"/>
      </p:ext>
    </p:extLst>
  </p:cSld>
  <p:clrMapOvr>
    <a:masterClrMapping/>
  </p:clrMapOvr>
</p:sld>
</file>

<file path=ppt/theme/theme1.xml><?xml version="1.0" encoding="utf-8"?>
<a:theme xmlns:a="http://schemas.openxmlformats.org/drawingml/2006/main" name="CybozuLabs2">
  <a:themeElements>
    <a:clrScheme name="CybozuLabs2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Segoe+メイリオ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rtlCol="0" anchor="ctr"/>
      <a:lstStyle>
        <a:defPPr algn="ctr">
          <a:defRPr sz="2400" smtClean="0"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1270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accent5"/>
        </a:solidFill>
        <a:ln w="19050" cap="rnd">
          <a:solidFill>
            <a:schemeClr val="tx2">
              <a:lumMod val="60000"/>
              <a:lumOff val="40000"/>
            </a:schemeClr>
          </a:solidFill>
        </a:ln>
      </a:spPr>
      <a:bodyPr wrap="none">
        <a:spAutoFit/>
      </a:bodyPr>
      <a:lstStyle>
        <a:defPPr>
          <a:defRPr>
            <a:latin typeface="Courier New" pitchFamily="49" charset="0"/>
            <a:ea typeface="ＭＳ ゴシック" pitchFamily="49" charset="-128"/>
            <a:cs typeface="Courier New" pitchFamily="49" charset="0"/>
          </a:defRPr>
        </a:defPPr>
      </a:lstStyle>
    </a:txDef>
  </a:objectDefaults>
  <a:extraClrSchemeLst>
    <a:extraClrScheme>
      <a:clrScheme name="CybozuLabs2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ybozuLabs2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ybozuLabs2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ybozuLabs2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ybozuLabs2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ybozuLabs2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1579</Words>
  <Application>Microsoft Office PowerPoint</Application>
  <PresentationFormat>画面に合わせる (4:3)</PresentationFormat>
  <Paragraphs>215</Paragraphs>
  <Slides>18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26" baseType="lpstr">
      <vt:lpstr>HG丸ｺﾞｼｯｸM-PRO</vt:lpstr>
      <vt:lpstr>游ゴシック</vt:lpstr>
      <vt:lpstr>Arial</vt:lpstr>
      <vt:lpstr>Cambria Math</vt:lpstr>
      <vt:lpstr>Segoe UI</vt:lpstr>
      <vt:lpstr>Tahoma</vt:lpstr>
      <vt:lpstr>Wingdings</vt:lpstr>
      <vt:lpstr>CybozuLabs2</vt:lpstr>
      <vt:lpstr>暗認本読書11 準同型暗号, MPC, 秘密分散, DKG, ペアリング, BLS署名</vt:lpstr>
      <vt:lpstr>準同型暗号HE(Homomorphic Encryption)</vt:lpstr>
      <vt:lpstr>デモ</vt:lpstr>
      <vt:lpstr>L2HE, FHEを使ったデモ</vt:lpstr>
      <vt:lpstr>完全準同型暗号FHE(Fully HE)</vt:lpstr>
      <vt:lpstr>準同型暗号のレベル</vt:lpstr>
      <vt:lpstr>秘密計算</vt:lpstr>
      <vt:lpstr>モデル</vt:lpstr>
      <vt:lpstr>秘密分散</vt:lpstr>
      <vt:lpstr>k-of-n秘密分散</vt:lpstr>
      <vt:lpstr>VSS (Verifiable Secret Sharing)</vt:lpstr>
      <vt:lpstr>DKG (Distributed Key Generation)</vt:lpstr>
      <vt:lpstr>ペアリング</vt:lpstr>
      <vt:lpstr>BLS署名</vt:lpstr>
      <vt:lpstr>BLS署名の特長</vt:lpstr>
      <vt:lpstr>3PC(Three-Party Computation)</vt:lpstr>
      <vt:lpstr>3PCの例</vt:lpstr>
      <vt:lpstr>秘密分散のまま乗算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2015-01-28T02:21:35Z</dcterms:created>
  <dcterms:modified xsi:type="dcterms:W3CDTF">2021-12-09T09:09:22Z</dcterms:modified>
</cp:coreProperties>
</file>