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552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7" r:id="rId11"/>
    <p:sldId id="676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7"/>
            <p14:sldId id="676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3627" autoAdjust="0"/>
  </p:normalViewPr>
  <p:slideViewPr>
    <p:cSldViewPr>
      <p:cViewPr varScale="1">
        <p:scale>
          <a:sx n="73" d="100"/>
          <a:sy n="73" d="100"/>
        </p:scale>
        <p:origin x="4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86-019-1666-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nict.go.jp/press/2020/12/09-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ek-cryptography/bulletproof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12</a:t>
            </a:r>
            <a:br>
              <a:rPr lang="en-US" altLang="ja-JP"/>
            </a:br>
            <a:r>
              <a:rPr lang="en-US" altLang="ja-JP" sz="2400"/>
              <a:t>ZKP, </a:t>
            </a:r>
            <a:r>
              <a:rPr lang="ja-JP" altLang="en-US" sz="2400"/>
              <a:t>量子コンピュータ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2021/12/16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on/off</a:t>
                </a:r>
                <a:r>
                  <a:rPr kumimoji="1" lang="ja-JP" altLang="en-US"/>
                  <a:t>のスイッチを元に動作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量子の重ね合わせの性質を利用したコンピュータ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量子 </a:t>
                </a:r>
                <a:r>
                  <a:rPr kumimoji="1" lang="en-US" altLang="ja-JP"/>
                  <a:t>= </a:t>
                </a:r>
                <a:r>
                  <a:rPr kumimoji="1" lang="ja-JP" altLang="en-US"/>
                  <a:t>光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電磁波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電子など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粒子のように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</a:t>
                </a:r>
                <a:r>
                  <a:rPr kumimoji="1" lang="en-US" altLang="ja-JP"/>
                  <a:t>, 2</a:t>
                </a:r>
                <a:r>
                  <a:rPr kumimoji="1" lang="ja-JP" altLang="en-US"/>
                  <a:t>個と数えられる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波のように複数の状態が重なり合って存在できる</a:t>
                </a:r>
                <a:endParaRPr kumimoji="1" lang="en-US" altLang="ja-JP"/>
              </a:p>
              <a:p>
                <a:r>
                  <a:rPr kumimoji="1" lang="en-US" altLang="ja-JP"/>
                  <a:t>1</a:t>
                </a:r>
                <a:r>
                  <a:rPr kumimoji="1" lang="ja-JP" altLang="en-US"/>
                  <a:t>ビット</a:t>
                </a:r>
                <a:r>
                  <a:rPr kumimoji="1" lang="en-US" altLang="ja-JP"/>
                  <a:t>=0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のどちらかを表す情報の最小単位</a:t>
                </a:r>
                <a:endParaRPr kumimoji="1" lang="en-US" altLang="ja-JP"/>
              </a:p>
              <a:p>
                <a:r>
                  <a:rPr lang="en-US" altLang="ja-JP"/>
                  <a:t>1</a:t>
                </a:r>
                <a:r>
                  <a:rPr lang="ja-JP" altLang="en-US"/>
                  <a:t>量子ビット</a:t>
                </a:r>
                <a:r>
                  <a:rPr lang="en-US" altLang="ja-JP"/>
                  <a:t>(qbit)</a:t>
                </a:r>
              </a:p>
              <a:p>
                <a:pPr lvl="1"/>
                <a:r>
                  <a:rPr lang="en-US" altLang="ja-JP"/>
                  <a:t>0</a:t>
                </a:r>
                <a:r>
                  <a:rPr lang="ja-JP" altLang="en-US"/>
                  <a:t>の状態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の状態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ここではその実現方法には触れない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超伝導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イオン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半導体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光など様々なものが研究されている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13DACC-C46F-40AF-9568-B0576CF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</a:t>
            </a:r>
          </a:p>
        </p:txBody>
      </p:sp>
    </p:spTree>
    <p:extLst>
      <p:ext uri="{BB962C8B-B14F-4D97-AF65-F5344CB8AC3E}">
        <p14:creationId xmlns:p14="http://schemas.microsoft.com/office/powerpoint/2010/main" val="405530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73DC1E7-AC30-4624-B091-0253EEF7D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76010"/>
            <a:ext cx="5085794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表現方法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と表す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ja-JP" altLang="en-US"/>
                  <a:t>の重ね合わせ</a:t>
                </a:r>
                <a:r>
                  <a:rPr lang="en-US" altLang="ja-JP"/>
                  <a:t>)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は複素数で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を実数に制限すれば単位円の円周上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altLang="ja-JP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kumimoji="1" lang="en-US" altLang="ja-JP"/>
                  <a:t>)</a:t>
                </a:r>
                <a:r>
                  <a:rPr kumimoji="1" lang="ja-JP" altLang="en-US"/>
                  <a:t>に沿って</a:t>
                </a:r>
                <a:br>
                  <a:rPr kumimoji="1" lang="en-US" altLang="ja-JP"/>
                </a:br>
                <a:r>
                  <a:rPr kumimoji="1" lang="ja-JP" altLang="en-US"/>
                  <a:t>観測すると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4F54477-4AED-4C4C-BDE7-D3175CE1F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13DACC-C46F-40AF-9568-B0576CF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BE00725-846E-4669-869F-62666975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量子ビット</a:t>
            </a:r>
          </a:p>
        </p:txBody>
      </p:sp>
    </p:spTree>
    <p:extLst>
      <p:ext uri="{BB962C8B-B14F-4D97-AF65-F5344CB8AC3E}">
        <p14:creationId xmlns:p14="http://schemas.microsoft.com/office/powerpoint/2010/main" val="259519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7C764E7-1FAA-4C42-B3AD-E434F781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728"/>
            <a:ext cx="6408712" cy="3052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従来のコンピュータのゲートに相当する演算部分</a:t>
                </a:r>
                <a:endParaRPr kumimoji="1" lang="en-US" altLang="ja-JP"/>
              </a:p>
              <a:p>
                <a:r>
                  <a:rPr kumimoji="1" lang="ja-JP" altLang="en-US"/>
                  <a:t>ビット反転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X : </a:t>
                </a:r>
                <a:r>
                  <a:rPr kumimoji="1" lang="ja-JP" altLang="en-US"/>
                  <a:t>従来の</a:t>
                </a:r>
                <a:r>
                  <a:rPr kumimoji="1" lang="en-US" altLang="ja-JP"/>
                  <a:t>1bit</a:t>
                </a:r>
                <a:r>
                  <a:rPr kumimoji="1" lang="ja-JP" altLang="en-US"/>
                  <a:t>反転に相当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ja-JP" altLang="en-US"/>
                  <a:t>の符号だけを反転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ゲート</a:t>
                </a:r>
                <a:r>
                  <a:rPr kumimoji="1" lang="en-US" altLang="ja-JP"/>
                  <a:t>Z)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/>
                  <a:t> </a:t>
                </a:r>
                <a:r>
                  <a:rPr lang="ja-JP" altLang="en-US"/>
                  <a:t>→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r>
                  <a:rPr kumimoji="1" lang="en-US" altLang="ja-JP"/>
                  <a:t>Hadamard</a:t>
                </a:r>
                <a:r>
                  <a:rPr kumimoji="1" lang="ja-JP" altLang="en-US"/>
                  <a:t>変換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斜め</a:t>
                </a:r>
                <a:r>
                  <a:rPr kumimoji="1" lang="en-US" altLang="ja-JP"/>
                  <a:t>45</a:t>
                </a:r>
                <a:r>
                  <a:rPr kumimoji="1" lang="ja-JP" altLang="en-US"/>
                  <a:t>度回転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AC03F3C-9DD7-446C-8145-47E4A622E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7ADA60-46F0-4958-8A4D-17E1EB1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4F5337C-D1C8-4D50-8955-27634279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量子ゲート</a:t>
            </a:r>
          </a:p>
        </p:txBody>
      </p:sp>
    </p:spTree>
    <p:extLst>
      <p:ext uri="{BB962C8B-B14F-4D97-AF65-F5344CB8AC3E}">
        <p14:creationId xmlns:p14="http://schemas.microsoft.com/office/powerpoint/2010/main" val="4527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b="0"/>
                  <a:t>1qbit</a:t>
                </a:r>
                <a:r>
                  <a:rPr lang="ja-JP" altLang="en-US" b="0"/>
                  <a:t>が</a:t>
                </a:r>
                <a:r>
                  <a:rPr lang="en-US" altLang="ja-JP" b="0"/>
                  <a:t>2</a:t>
                </a:r>
                <a:r>
                  <a:rPr lang="ja-JP" altLang="en-US" b="0"/>
                  <a:t>個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形式的な積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kumimoji="1" lang="ja-JP" altLang="en-US"/>
                  <a:t>を使う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のときを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がそれぞれ混ざった状態のとき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|1⟩)</m:t>
                    </m:r>
                  </m:oMath>
                </a14:m>
                <a:r>
                  <a:rPr lang="ja-JP" altLang="en-US"/>
                  <a:t> </a:t>
                </a:r>
                <a:r>
                  <a:rPr lang="en-US" altLang="ja-JP"/>
                  <a:t>; </a:t>
                </a:r>
                <a:r>
                  <a:rPr lang="ja-JP" altLang="en-US"/>
                  <a:t>形式的に展開</a:t>
                </a:r>
                <a:br>
                  <a:rPr lang="en-US" altLang="ja-JP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𝑏𝑑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ja-JP" altLang="en-US"/>
              </a:p>
              <a:p>
                <a:pPr lvl="1"/>
                <a:r>
                  <a:rPr kumimoji="1" lang="ja-JP" altLang="en-US"/>
                  <a:t>測定すると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</a:t>
                </a:r>
                <a:br>
                  <a:rPr kumimoji="1" lang="en-US" altLang="ja-JP"/>
                </a:br>
                <a:r>
                  <a:rPr kumimoji="1" lang="ja-JP" altLang="en-US"/>
                  <a:t>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:r>
                  <a:rPr lang="en-US" altLang="ja-JP"/>
                  <a:t>(0,0),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になる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E863C1C-085D-438C-9540-EB77478B2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B40285-C8AF-4F5D-8E3E-C50B58DE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9B2D1C-AB8D-45F4-8229-56E4C96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2qbit</a:t>
            </a:r>
            <a:r>
              <a:rPr lang="ja-JP" altLang="en-US"/>
              <a:t>の表記法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7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2qbit</a:t>
                </a:r>
                <a:r>
                  <a:rPr lang="ja-JP" altLang="en-US"/>
                  <a:t>入出力</a:t>
                </a:r>
                <a:r>
                  <a:rPr lang="en-US" altLang="ja-JP"/>
                  <a:t>(</a:t>
                </a:r>
                <a:r>
                  <a:rPr lang="ja-JP" altLang="en-US"/>
                  <a:t>量子ゲートは入出力の</a:t>
                </a:r>
                <a:r>
                  <a:rPr lang="en-US" altLang="ja-JP"/>
                  <a:t>qbit</a:t>
                </a:r>
                <a:r>
                  <a:rPr lang="ja-JP" altLang="en-US"/>
                  <a:t>数は同じ</a:t>
                </a:r>
                <a:r>
                  <a:rPr lang="en-US" altLang="ja-JP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ja-JP" altLang="en-US"/>
                  <a:t>はそのままで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kumimoji="1" lang="ja-JP" altLang="en-US"/>
                  <a:t>を入れ換える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状態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</m:oMath>
                </a14:m>
                <a:r>
                  <a:rPr kumimoji="1" lang="ja-JP" altLang="en-US"/>
                  <a:t>についての変換ルールの解釈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はそのまま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はビット反転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まとめると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; CNOT = Controlled NOT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5BA7903-D6AE-4769-A344-3D779644C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5183CC-DCEE-4B26-ADAE-EDA59BCE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1DB0F2-F3F1-436F-A00F-B396942F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CNOT</a:t>
            </a:r>
            <a:r>
              <a:rPr kumimoji="1" lang="ja-JP" altLang="en-US"/>
              <a:t>ゲート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CEC371-07C9-4B8D-B814-C94E2B4C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6696744" cy="17244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DE4C851-A388-4922-A87E-397FDA5A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57192"/>
            <a:ext cx="3816424" cy="14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/>
                  <a:t>のとき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になる確率は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は常に</a:t>
                </a:r>
                <a:r>
                  <a:rPr kumimoji="1" lang="en-US" altLang="ja-JP"/>
                  <a:t>0</a:t>
                </a:r>
              </a:p>
              <a:p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観測したとき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kumimoji="1" lang="ja-JP" altLang="en-US"/>
                  <a:t>または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1/2</a:t>
                </a:r>
                <a:r>
                  <a:rPr kumimoji="1" lang="ja-JP" altLang="en-US"/>
                  <a:t>ずつ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の観測結果は独立</a:t>
                </a:r>
                <a:r>
                  <a:rPr kumimoji="1" lang="en-US" altLang="ja-JP"/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の結果が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に影響しない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lang="en-US" altLang="ja-JP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の観測結果に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/>
                  <a:t>が引きずられる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量子もつれ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ja-JP" altLang="en-US"/>
                  <a:t>量子力学特有の現象 </a:t>
                </a:r>
                <a:r>
                  <a:rPr kumimoji="1" lang="en-US" altLang="ja-JP"/>
                  <a:t>: e.g., </a:t>
                </a:r>
                <a:r>
                  <a:rPr kumimoji="1" lang="ja-JP" altLang="en-US"/>
                  <a:t>量子テレポーテーション</a:t>
                </a:r>
                <a:endParaRPr kumimoji="1" lang="en-US" altLang="ja-JP"/>
              </a:p>
              <a:p>
                <a:r>
                  <a:rPr kumimoji="1" lang="ja-JP" altLang="en-US"/>
                  <a:t>従来のコンピュータは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lang="en-US" altLang="ja-JP"/>
              </a:p>
              <a:p>
                <a:pPr lvl="1"/>
                <a:r>
                  <a:rPr kumimoji="1" lang="en-US" altLang="ja-JP"/>
                  <a:t>1qbit</a:t>
                </a:r>
                <a:r>
                  <a:rPr kumimoji="1" lang="ja-JP" altLang="en-US"/>
                  <a:t>の量子ゲートと</a:t>
                </a:r>
                <a:r>
                  <a:rPr kumimoji="1" lang="en-US" altLang="ja-JP"/>
                  <a:t>CNOT</a:t>
                </a:r>
                <a:r>
                  <a:rPr kumimoji="1" lang="ja-JP" altLang="en-US"/>
                  <a:t>で任意の回路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37F6274-34E9-4213-8F34-35F304186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727" b="-4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643DF7-39F2-44DC-B1E6-E98374A7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437EC-BC00-402F-B31D-FA2946A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量子もつれ</a:t>
            </a:r>
            <a:r>
              <a:rPr kumimoji="1" lang="en-US" altLang="ja-JP"/>
              <a:t>(entanglement)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70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古典的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ビットのデータは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通りのどれか一つ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 qbit</a:t>
                </a:r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通りの重ね合わせ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もし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のまま量子ゲートを用いれば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通りの計算が可能</a:t>
                </a:r>
                <a:endParaRPr kumimoji="1" lang="en-US" altLang="ja-JP"/>
              </a:p>
              <a:p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</a:t>
                </a:r>
                <a:r>
                  <a:rPr lang="ja-JP" altLang="en-US"/>
                  <a:t>回分の量子ゲートの計算時間は不明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倍速くなるとは言っていない</a:t>
                </a:r>
                <a:endParaRPr kumimoji="1" lang="en-US" altLang="ja-JP"/>
              </a:p>
              <a:p>
                <a:r>
                  <a:rPr kumimoji="1" lang="ja-JP" altLang="en-US"/>
                  <a:t>最終的な結果は観測で、</a:t>
                </a:r>
                <a:r>
                  <a:rPr kumimoji="1" lang="ja-JP" altLang="en-US">
                    <a:solidFill>
                      <a:srgbClr val="FF0000"/>
                    </a:solidFill>
                  </a:rPr>
                  <a:t>どれか一つに確率的に決まる</a:t>
                </a:r>
                <a:endParaRPr kumimoji="1" lang="en-US" altLang="ja-JP">
                  <a:solidFill>
                    <a:srgbClr val="FF0000"/>
                  </a:solidFill>
                </a:endParaRPr>
              </a:p>
              <a:p>
                <a:r>
                  <a:rPr kumimoji="1" lang="ja-JP" altLang="en-US"/>
                  <a:t>意味のない計算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779A62-5473-426B-8605-8B554DE51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1756D2-19A4-4357-B0D4-8E42688C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6E2F2A0-473B-48D2-A435-7F9480F7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量子コンピュータの計算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96E2058-1028-400A-851D-E2D82DEC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37112"/>
            <a:ext cx="600370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0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12B259-9C4D-4717-8C2A-DCF4A6C7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221087"/>
            <a:ext cx="5184576" cy="2546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/>
                  <a:t>個のデータから望みのものを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個探したい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は「望みのもの」なら</a:t>
                </a:r>
                <a:r>
                  <a:rPr kumimoji="1" lang="en-US" altLang="ja-JP"/>
                  <a:t>1, </a:t>
                </a: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を返す関数</a:t>
                </a:r>
                <a:endParaRPr kumimoji="1" lang="en-US" altLang="ja-JP"/>
              </a:p>
              <a:p>
                <a:r>
                  <a:rPr kumimoji="1" lang="ja-JP" altLang="en-US"/>
                  <a:t>古典コンピュータ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と順番に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を計算し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になる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の計算回数は平均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量子コンピュータ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を保持し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初期値は全てのパターンが同じ確率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を量子ゲートで</a:t>
                </a:r>
                <a:br>
                  <a:rPr kumimoji="1" lang="en-US" altLang="ja-JP"/>
                </a:br>
                <a:r>
                  <a:rPr kumimoji="1" lang="ja-JP" altLang="en-US"/>
                  <a:t>計算できるとする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計算回数は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06D0B6-A025-4C38-8211-E1DEF3C66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F8B585-9630-4F0E-B5CB-3C1062C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BA78F4B-5CAC-452E-84CD-D12714CA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Grober</a:t>
            </a:r>
            <a:r>
              <a:rPr kumimoji="1" lang="ja-JP" altLang="en-US"/>
              <a:t>のアルゴリズム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66633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FCDCAF-D984-41A8-8019-8D76D76A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Google</a:t>
            </a:r>
            <a:r>
              <a:rPr lang="ja-JP" altLang="en-US"/>
              <a:t>の量子超越性</a:t>
            </a:r>
            <a:endParaRPr kumimoji="1" lang="en-US" altLang="ja-JP"/>
          </a:p>
          <a:p>
            <a:pPr lvl="1"/>
            <a:r>
              <a:rPr kumimoji="1" lang="en-US" altLang="ja-JP">
                <a:hlinkClick r:id="rId2"/>
              </a:rPr>
              <a:t>https://www.nature.com/articles/s41586-019-1666-5</a:t>
            </a:r>
            <a:endParaRPr kumimoji="1" lang="en-US" altLang="ja-JP"/>
          </a:p>
          <a:p>
            <a:pPr lvl="1"/>
            <a:r>
              <a:rPr kumimoji="1" lang="ja-JP" altLang="en-US"/>
              <a:t>スーパーコンピュータ</a:t>
            </a:r>
            <a:r>
              <a:rPr kumimoji="1" lang="en-US" altLang="ja-JP"/>
              <a:t>1</a:t>
            </a:r>
            <a:r>
              <a:rPr kumimoji="1" lang="ja-JP" altLang="en-US"/>
              <a:t>万年かかる問題を</a:t>
            </a:r>
            <a:r>
              <a:rPr kumimoji="1" lang="en-US" altLang="ja-JP"/>
              <a:t>53qbit</a:t>
            </a:r>
            <a:r>
              <a:rPr kumimoji="1" lang="ja-JP" altLang="en-US"/>
              <a:t>で</a:t>
            </a:r>
            <a:r>
              <a:rPr kumimoji="1" lang="en-US" altLang="ja-JP"/>
              <a:t>200</a:t>
            </a:r>
            <a:r>
              <a:rPr kumimoji="1" lang="ja-JP" altLang="en-US"/>
              <a:t>秒</a:t>
            </a:r>
            <a:endParaRPr kumimoji="1" lang="en-US" altLang="ja-JP"/>
          </a:p>
          <a:p>
            <a:pPr lvl="2"/>
            <a:r>
              <a:rPr lang="en-US" altLang="ja-JP"/>
              <a:t>IBM</a:t>
            </a:r>
            <a:r>
              <a:rPr lang="ja-JP" altLang="en-US"/>
              <a:t>の反論</a:t>
            </a:r>
            <a:r>
              <a:rPr lang="en-US" altLang="ja-JP"/>
              <a:t> : 1</a:t>
            </a:r>
            <a:r>
              <a:rPr lang="ja-JP" altLang="en-US"/>
              <a:t>万年じゃなくて</a:t>
            </a:r>
            <a:r>
              <a:rPr lang="en-US" altLang="ja-JP"/>
              <a:t>2</a:t>
            </a:r>
            <a:r>
              <a:rPr lang="ja-JP" altLang="en-US"/>
              <a:t>日半</a:t>
            </a:r>
            <a:r>
              <a:rPr lang="en-US" altLang="ja-JP"/>
              <a:t>?</a:t>
            </a:r>
          </a:p>
          <a:p>
            <a:pPr lvl="1"/>
            <a:r>
              <a:rPr kumimoji="1" lang="ja-JP" altLang="en-US"/>
              <a:t>ランダムな量子回路を使って乱数生成</a:t>
            </a:r>
            <a:endParaRPr kumimoji="1" lang="en-US" altLang="ja-JP"/>
          </a:p>
          <a:p>
            <a:pPr lvl="2"/>
            <a:r>
              <a:rPr kumimoji="1" lang="ja-JP" altLang="en-US"/>
              <a:t>古典コンピュータは量子回路をシミュレーションする必要</a:t>
            </a:r>
            <a:endParaRPr kumimoji="1" lang="en-US" altLang="ja-JP"/>
          </a:p>
          <a:p>
            <a:pPr lvl="2"/>
            <a:r>
              <a:rPr kumimoji="1" lang="ja-JP" altLang="en-US"/>
              <a:t>単なる乱数なら通常のコンピュータの方がずっと速い</a:t>
            </a:r>
            <a:endParaRPr kumimoji="1" lang="en-US" altLang="ja-JP"/>
          </a:p>
          <a:p>
            <a:pPr lvl="2"/>
            <a:r>
              <a:rPr kumimoji="1" lang="ja-JP" altLang="en-US"/>
              <a:t>量子コンピュータが本質的に古典コンピュータより「速い」</a:t>
            </a:r>
            <a:br>
              <a:rPr kumimoji="1" lang="en-US" altLang="ja-JP"/>
            </a:br>
            <a:r>
              <a:rPr kumimoji="1" lang="ja-JP" altLang="en-US"/>
              <a:t>場合があることを示そうとした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CCA8181-C81D-48ED-8598-8756BCC3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04B6FC3-34DB-4DDD-96FF-76D3707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量子超越</a:t>
            </a:r>
          </a:p>
        </p:txBody>
      </p:sp>
    </p:spTree>
    <p:extLst>
      <p:ext uri="{BB962C8B-B14F-4D97-AF65-F5344CB8AC3E}">
        <p14:creationId xmlns:p14="http://schemas.microsoft.com/office/powerpoint/2010/main" val="301032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共通鍵暗号</a:t>
                </a:r>
                <a:r>
                  <a:rPr lang="en-US" altLang="ja-JP"/>
                  <a:t>(AES, ChaCha20</a:t>
                </a:r>
                <a:r>
                  <a:rPr lang="ja-JP" altLang="en-US"/>
                  <a:t>など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kumimoji="1" lang="en-US" altLang="ja-JP"/>
                  <a:t>Grober</a:t>
                </a:r>
                <a:r>
                  <a:rPr kumimoji="1" lang="ja-JP" altLang="en-US"/>
                  <a:t>のアルゴリズムよりブルートフォース攻撃は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</a:t>
                </a:r>
                <a:endParaRPr kumimoji="1" lang="en-US" altLang="ja-JP"/>
              </a:p>
              <a:p>
                <a:pPr lvl="1"/>
                <a:r>
                  <a:rPr lang="en-US" altLang="ja-JP"/>
                  <a:t>128bit</a:t>
                </a:r>
                <a:r>
                  <a:rPr lang="ja-JP" altLang="en-US"/>
                  <a:t>セキュリティ必要なら倍の</a:t>
                </a:r>
                <a:r>
                  <a:rPr lang="en-US" altLang="ja-JP"/>
                  <a:t>256bit</a:t>
                </a:r>
                <a:r>
                  <a:rPr lang="ja-JP" altLang="en-US"/>
                  <a:t>にすれば十分</a:t>
                </a:r>
                <a:endParaRPr lang="en-US" altLang="ja-JP"/>
              </a:p>
              <a:p>
                <a:pPr lvl="2"/>
                <a:r>
                  <a:rPr kumimoji="1" lang="ja-JP" altLang="en-US"/>
                  <a:t>量子コンピュータはそこまで速くないので</a:t>
                </a:r>
                <a:r>
                  <a:rPr kumimoji="1" lang="en-US" altLang="ja-JP"/>
                  <a:t>128bit</a:t>
                </a:r>
                <a:r>
                  <a:rPr kumimoji="1" lang="ja-JP" altLang="en-US"/>
                  <a:t>でも十分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ハッシュ関数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同様に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長を倍にすれば十分</a:t>
                </a:r>
                <a:r>
                  <a:rPr kumimoji="1" lang="en-US" altLang="ja-JP"/>
                  <a:t>?</a:t>
                </a:r>
                <a:r>
                  <a:rPr kumimoji="1"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もある </a:t>
                </a:r>
                <a:r>
                  <a:rPr kumimoji="1" lang="en-US" altLang="ja-JP"/>
                  <a:t>-- </a:t>
                </a:r>
                <a:r>
                  <a:rPr kumimoji="1" lang="ja-JP" altLang="en-US"/>
                  <a:t>現実的でない</a:t>
                </a:r>
                <a:r>
                  <a:rPr kumimoji="1" lang="en-US" altLang="ja-JP"/>
                  <a:t>?</a:t>
                </a:r>
              </a:p>
              <a:p>
                <a:r>
                  <a:rPr kumimoji="1" lang="ja-JP" altLang="en-US"/>
                  <a:t>概ねそれほど影響は大きくないと考えられている</a:t>
                </a:r>
                <a:endParaRPr kumimoji="1" lang="en-US" altLang="ja-JP"/>
              </a:p>
              <a:p>
                <a:r>
                  <a:rPr kumimoji="1" lang="ja-JP" altLang="en-US"/>
                  <a:t>公開鍵暗号</a:t>
                </a:r>
                <a:endParaRPr kumimoji="1" lang="en-US" altLang="ja-JP"/>
              </a:p>
              <a:p>
                <a:pPr lvl="1"/>
                <a:r>
                  <a:rPr lang="en-US" altLang="ja-JP"/>
                  <a:t>RSA, </a:t>
                </a:r>
                <a:r>
                  <a:rPr lang="ja-JP" altLang="en-US"/>
                  <a:t>離散対数問題どちらも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((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)^3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by Shor</a:t>
                </a:r>
              </a:p>
              <a:p>
                <a:pPr lvl="2"/>
                <a:r>
                  <a:rPr kumimoji="1" lang="ja-JP" altLang="en-US"/>
                  <a:t>解読時間の見積もり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A4F5532-B211-49F1-AF79-277A20681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745344-6356-481B-8648-87A74E06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6219DE1-20BE-4A82-8F4C-E1E320C8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暗号技術に対する影響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86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44DF7E9A-2E29-4F99-BD83-992B5AC593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40894"/>
                  </p:ext>
                </p:extLst>
              </p:nvPr>
            </p:nvGraphicFramePr>
            <p:xfrm>
              <a:off x="611560" y="5549155"/>
              <a:ext cx="7161530" cy="1192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4730">
                      <a:extLst>
                        <a:ext uri="{9D8B030D-6E8A-4147-A177-3AD203B41FA5}">
                          <a16:colId xmlns:a16="http://schemas.microsoft.com/office/drawing/2014/main" val="374306106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68228969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816981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0393497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028698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ビット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1024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2048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3072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000"/>
                            <a:t>4096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95871"/>
                      </a:ext>
                    </a:extLst>
                  </a:tr>
                  <a:tr h="39973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古典コンピュータ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104545" r="-3025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104545" r="-20099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104545" r="-102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104545" r="-2000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09130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000"/>
                            <a:t>量子コンピュータ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88000" t="-207692" r="-3025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567" t="-207692" r="-200995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88500" t="-207692" r="-1020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88500" t="-207692" r="-2000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3563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49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準同型暗号で投票しよう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賛成</a:t>
                </a:r>
                <a:r>
                  <a:rPr kumimoji="1" lang="en-US" altLang="ja-JP"/>
                  <a:t>(1)</a:t>
                </a:r>
                <a:r>
                  <a:rPr kumimoji="1" lang="ja-JP" altLang="en-US"/>
                  <a:t>か反対</a:t>
                </a:r>
                <a:r>
                  <a:rPr kumimoji="1" lang="en-US" altLang="ja-JP"/>
                  <a:t>(0)</a:t>
                </a:r>
                <a:r>
                  <a:rPr kumimoji="1" lang="ja-JP" altLang="en-US"/>
                  <a:t>の暗号文を集計サーバに送る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集計してから復号</a:t>
                </a:r>
                <a:endParaRPr kumimoji="1" lang="en-US" altLang="ja-JP"/>
              </a:p>
              <a:p>
                <a:pPr lvl="1"/>
                <a:r>
                  <a:rPr lang="ja-JP" altLang="en-US"/>
                  <a:t>攻撃者が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ja-JP" altLang="en-US"/>
                  <a:t>を</a:t>
                </a:r>
                <a:br>
                  <a:rPr lang="en-US" altLang="ja-JP"/>
                </a:br>
                <a:r>
                  <a:rPr lang="ja-JP" altLang="en-US"/>
                  <a:t>送ったら</a:t>
                </a:r>
                <a:r>
                  <a:rPr lang="en-US" altLang="ja-JP"/>
                  <a:t>?</a:t>
                </a:r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ja-JP" altLang="en-US"/>
                  <a:t>であることは知りたい</a:t>
                </a:r>
                <a:endParaRPr lang="en-US" altLang="ja-JP"/>
              </a:p>
              <a:p>
                <a:pPr lvl="1"/>
                <a:r>
                  <a:rPr lang="ja-JP" altLang="en-US"/>
                  <a:t>でも、どちらかは知りたくない</a:t>
                </a:r>
                <a:r>
                  <a:rPr lang="en-US" altLang="ja-JP"/>
                  <a:t>/</a:t>
                </a:r>
                <a:r>
                  <a:rPr lang="ja-JP" altLang="en-US"/>
                  <a:t>知られないようにしたい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kumimoji="1" lang="en-US" altLang="ja-JP"/>
              </a:p>
              <a:p>
                <a:pPr marL="218250" lvl="1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24B98B-5AE4-47B8-AAF0-F31B8A37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68C144-B468-45FA-A93B-FF6D1BB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ゼロ知識証明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C2D228-1AFD-4660-8DC8-57C7B26B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1844824"/>
            <a:ext cx="56615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2048bit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を破るには最低</a:t>
                </a:r>
                <a:r>
                  <a:rPr kumimoji="1" lang="en-US" altLang="ja-JP"/>
                  <a:t>4096 qbit</a:t>
                </a:r>
                <a:r>
                  <a:rPr kumimoji="1" lang="ja-JP" altLang="en-US"/>
                  <a:t>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たくさんの量子ゲートを長時間正しく動作させるのは困難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エラー訂正用に多くの量子ゲートが必要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数千万</a:t>
                </a:r>
                <a:r>
                  <a:rPr kumimoji="1" lang="en-US" altLang="ja-JP"/>
                  <a:t>qbit</a:t>
                </a:r>
                <a:r>
                  <a:rPr kumimoji="1" lang="ja-JP" altLang="en-US"/>
                  <a:t>必要という見積もり</a:t>
                </a:r>
                <a:endParaRPr kumimoji="1" lang="en-US" altLang="ja-JP"/>
              </a:p>
              <a:p>
                <a:r>
                  <a:rPr kumimoji="1" lang="en-US" altLang="ja-JP"/>
                  <a:t>2020</a:t>
                </a:r>
                <a:r>
                  <a:rPr kumimoji="1" lang="ja-JP" altLang="en-US"/>
                  <a:t>年で</a:t>
                </a:r>
                <a:r>
                  <a:rPr lang="en-US" altLang="ja-JP"/>
                  <a:t>Honeywell</a:t>
                </a:r>
                <a:r>
                  <a:rPr lang="ja-JP" altLang="en-US"/>
                  <a:t> </a:t>
                </a:r>
                <a:r>
                  <a:rPr lang="en-US" altLang="ja-JP"/>
                  <a:t>128bit, 2021</a:t>
                </a:r>
                <a:r>
                  <a:rPr lang="ja-JP" altLang="en-US"/>
                  <a:t>年</a:t>
                </a:r>
                <a:r>
                  <a:rPr lang="en-US" altLang="ja-JP"/>
                  <a:t>IBM 127qbit</a:t>
                </a:r>
              </a:p>
              <a:p>
                <a:r>
                  <a:rPr lang="en-US" altLang="ja-JP"/>
                  <a:t>NICT</a:t>
                </a:r>
                <a:r>
                  <a:rPr lang="ja-JP" altLang="en-US"/>
                  <a:t>「量子コンピュータ実機を用いた離散対数問題の求解実験に成功」</a:t>
                </a:r>
                <a:r>
                  <a:rPr lang="en-US" altLang="ja-JP"/>
                  <a:t>(2020/12/9)</a:t>
                </a:r>
              </a:p>
              <a:p>
                <a:pPr lvl="1"/>
                <a:r>
                  <a:rPr kumimoji="1" lang="en-US" altLang="ja-JP">
                    <a:hlinkClick r:id="rId2"/>
                  </a:rPr>
                  <a:t>https://www.nict.go.jp/press/2020/12/09-1.html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解いた問題は「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≡2(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r>
                  <a:rPr kumimoji="1" lang="ja-JP" altLang="en-US"/>
                  <a:t>」は解けなかった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素因数分解は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15=3×5</m:t>
                    </m:r>
                  </m:oMath>
                </a14:m>
                <a:r>
                  <a:rPr kumimoji="1" lang="ja-JP" altLang="en-US"/>
                  <a:t>や</a:t>
                </a:r>
                <a:r>
                  <a:rPr kumimoji="1" lang="en-US" altLang="ja-JP"/>
                  <a:t>21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=3×7</m:t>
                    </m:r>
                  </m:oMath>
                </a14:m>
                <a:r>
                  <a:rPr kumimoji="1" lang="ja-JP" altLang="en-US"/>
                  <a:t>ぐらい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F9AB16-6876-43EE-B824-D92159FC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r="-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BA969E-4F6E-4DAD-84A2-985EFEF9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698D8BE-65F3-418D-A556-C6EA402A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実際には</a:t>
            </a:r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証明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ある命題が成り立つことを相手に納得してもらう手続き</a:t>
                </a:r>
                <a:endParaRPr lang="en-US" altLang="ja-JP"/>
              </a:p>
              <a:p>
                <a:r>
                  <a:rPr kumimoji="1" lang="en-US" altLang="ja-JP"/>
                  <a:t>ZKP</a:t>
                </a:r>
              </a:p>
              <a:p>
                <a:pPr lvl="1"/>
                <a:r>
                  <a:rPr kumimoji="1" lang="ja-JP" altLang="en-US"/>
                  <a:t>ある命題が成り立つことや、あることを知っていることを</a:t>
                </a:r>
                <a:br>
                  <a:rPr kumimoji="1" lang="en-US" altLang="ja-JP"/>
                </a:br>
                <a:r>
                  <a:rPr kumimoji="1" lang="ja-JP" altLang="en-US"/>
                  <a:t>その情報を相手に伝えずに納得してもらう手法</a:t>
                </a:r>
                <a:endParaRPr kumimoji="1" lang="en-US" altLang="ja-JP"/>
              </a:p>
              <a:p>
                <a:r>
                  <a:rPr kumimoji="1" lang="ja-JP" altLang="en-US"/>
                  <a:t>納得してもらいたい例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en-US" altLang="ja-JP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は素数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のどちらかの暗号文であること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何かの知識</a:t>
                </a:r>
                <a:r>
                  <a:rPr kumimoji="1" lang="en-US" altLang="ja-JP"/>
                  <a:t>w (witness)</a:t>
                </a:r>
                <a:r>
                  <a:rPr kumimoji="1" lang="ja-JP" altLang="en-US"/>
                  <a:t>を知っていることを納得させる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知識の証明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CEF069-188B-4160-93DC-81F68A85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7972B4-2338-451D-AAC0-44EC62FF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ZKP(Zero Knowledge Proof)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完全性</a:t>
                </a:r>
                <a:endParaRPr lang="en-US" altLang="ja-JP"/>
              </a:p>
              <a:p>
                <a:pPr lvl="1"/>
                <a:r>
                  <a:rPr lang="ja-JP" altLang="en-US"/>
                  <a:t>命題が正しい</a:t>
                </a:r>
                <a:r>
                  <a:rPr lang="en-US" altLang="ja-JP"/>
                  <a:t>(or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が証拠</a:t>
                </a:r>
                <a:r>
                  <a:rPr lang="en-US" altLang="ja-JP"/>
                  <a:t>w</a:t>
                </a:r>
                <a:r>
                  <a:rPr lang="ja-JP" altLang="en-US"/>
                  <a:t>を持つ</a:t>
                </a:r>
                <a:r>
                  <a:rPr lang="en-US" altLang="ja-JP"/>
                  <a:t>)</a:t>
                </a:r>
                <a:r>
                  <a:rPr lang="ja-JP" altLang="en-US"/>
                  <a:t>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は必ず納得する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健全性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が納得したなら、ほぼ</a:t>
                </a:r>
                <a:r>
                  <a:rPr lang="en-US" altLang="ja-JP"/>
                  <a:t>100%</a:t>
                </a:r>
                <a:r>
                  <a:rPr lang="ja-JP" altLang="en-US"/>
                  <a:t>の確率でその命題は正しい</a:t>
                </a:r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が嘘をついていたら検証者は納得しない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C68C4-D389-4B74-AC18-335B8E03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2CB8134-159F-4FE2-9A3E-3C9B457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に求められる性質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DF8BC-0A06-4820-AC69-A6E9CB42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44824"/>
            <a:ext cx="5328592" cy="18020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B80389-C84F-407A-8D91-76C37D3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133122"/>
            <a:ext cx="5616624" cy="1616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/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証明者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𝑃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blipFill>
                <a:blip r:embed="rId5"/>
                <a:stretch>
                  <a:fillRect l="-7009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/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blipFill>
                <a:blip r:embed="rId6"/>
                <a:stretch>
                  <a:fillRect l="-7442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/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blipFill>
                <a:blip r:embed="rId7"/>
                <a:stretch>
                  <a:fillRect l="-6977" t="-10667" b="-3066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5C83DAF-F335-4C06-823B-82860DA341AF}"/>
              </a:ext>
            </a:extLst>
          </p:cNvPr>
          <p:cNvGrpSpPr/>
          <p:nvPr/>
        </p:nvGrpSpPr>
        <p:grpSpPr>
          <a:xfrm>
            <a:off x="107504" y="1268760"/>
            <a:ext cx="8838728" cy="2050511"/>
            <a:chOff x="107504" y="2060848"/>
            <a:chExt cx="8838728" cy="205051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64B008F-422C-4691-981B-291EF39C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68" y="2276872"/>
              <a:ext cx="8748464" cy="183448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CC20A4-BF25-457B-92F7-5178D2C18F9E}"/>
                </a:ext>
              </a:extLst>
            </p:cNvPr>
            <p:cNvSpPr/>
            <p:nvPr/>
          </p:nvSpPr>
          <p:spPr>
            <a:xfrm>
              <a:off x="107504" y="2060848"/>
              <a:ext cx="513771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606752-68AF-42F8-B09B-C981BA62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検証者は命題が正しい</a:t>
            </a:r>
            <a:r>
              <a:rPr lang="en-US" altLang="ja-JP"/>
              <a:t>(or  </a:t>
            </a:r>
            <a:r>
              <a:rPr lang="ja-JP" altLang="en-US"/>
              <a:t>証拠</a:t>
            </a:r>
            <a:r>
              <a:rPr lang="en-US" altLang="ja-JP"/>
              <a:t>w</a:t>
            </a:r>
            <a:r>
              <a:rPr lang="ja-JP" altLang="en-US"/>
              <a:t>を持つ</a:t>
            </a:r>
            <a:r>
              <a:rPr lang="en-US" altLang="ja-JP"/>
              <a:t>)</a:t>
            </a:r>
            <a:r>
              <a:rPr lang="ja-JP" altLang="en-US"/>
              <a:t>こと以外の</a:t>
            </a:r>
            <a:br>
              <a:rPr lang="en-US" altLang="ja-JP"/>
            </a:br>
            <a:r>
              <a:rPr lang="ja-JP" altLang="en-US"/>
              <a:t>情報を得られない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普通の証明との違い</a:t>
            </a:r>
            <a:endParaRPr kumimoji="1" lang="en-US" altLang="ja-JP"/>
          </a:p>
          <a:p>
            <a:pPr lvl="1"/>
            <a:r>
              <a:rPr kumimoji="1" lang="ja-JP" altLang="en-US"/>
              <a:t>証明の過程が対話的</a:t>
            </a:r>
            <a:endParaRPr kumimoji="1" lang="en-US" altLang="ja-JP"/>
          </a:p>
          <a:p>
            <a:pPr lvl="1"/>
            <a:r>
              <a:rPr kumimoji="1" lang="ja-JP" altLang="en-US"/>
              <a:t>普通の数学の証明は証明されれば</a:t>
            </a:r>
            <a:r>
              <a:rPr kumimoji="1" lang="en-US" altLang="ja-JP"/>
              <a:t>100%</a:t>
            </a:r>
            <a:r>
              <a:rPr kumimoji="1" lang="ja-JP" altLang="en-US"/>
              <a:t>正しい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EF72C4-937B-4BDE-B1C7-227DA710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E2A4B7E-9921-4084-83C1-933CEBE0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ゼロ知識性</a:t>
            </a:r>
          </a:p>
        </p:txBody>
      </p:sp>
    </p:spTree>
    <p:extLst>
      <p:ext uri="{BB962C8B-B14F-4D97-AF65-F5344CB8AC3E}">
        <p14:creationId xmlns:p14="http://schemas.microsoft.com/office/powerpoint/2010/main" val="26880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ビットコインの取引履歴は全て</a:t>
                </a:r>
                <a:r>
                  <a:rPr kumimoji="1" lang="en-US" altLang="ja-JP"/>
                  <a:t>open</a:t>
                </a:r>
              </a:p>
              <a:p>
                <a:pPr lvl="1"/>
                <a:r>
                  <a:rPr lang="en-US" altLang="ja-JP"/>
                  <a:t>e.g., 10</a:t>
                </a:r>
                <a:r>
                  <a:rPr lang="ja-JP" altLang="en-US"/>
                  <a:t>万円所有するアリスがボブに</a:t>
                </a:r>
                <a:r>
                  <a:rPr lang="en-US" altLang="ja-JP"/>
                  <a:t>3</a:t>
                </a:r>
                <a:r>
                  <a:rPr lang="ja-JP" altLang="en-US"/>
                  <a:t>万円送金して残り</a:t>
                </a:r>
                <a:r>
                  <a:rPr lang="en-US" altLang="ja-JP"/>
                  <a:t>7</a:t>
                </a:r>
                <a:r>
                  <a:rPr lang="ja-JP" altLang="en-US"/>
                  <a:t>万円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「</a:t>
                </a:r>
                <a:r>
                  <a:rPr lang="en-US" altLang="ja-JP"/>
                  <a:t>A=B+C</a:t>
                </a:r>
                <a:r>
                  <a:rPr lang="ja-JP" altLang="en-US"/>
                  <a:t>」であることは分かる</a:t>
                </a:r>
                <a:endParaRPr lang="en-US" altLang="ja-JP"/>
              </a:p>
              <a:p>
                <a:pPr lvl="1"/>
                <a:r>
                  <a:rPr lang="ja-JP" altLang="en-US"/>
                  <a:t>ただしこれだけでは不十分</a:t>
                </a:r>
                <a:r>
                  <a:rPr lang="en-US" altLang="ja-JP"/>
                  <a:t>(100=110+(-10)</a:t>
                </a:r>
                <a:r>
                  <a:rPr lang="ja-JP" altLang="en-US"/>
                  <a:t>だと困る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」</a:t>
                </a:r>
                <a:r>
                  <a:rPr lang="en-US" altLang="ja-JP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ja-JP" altLang="en-US"/>
                  <a:t>は大きな定数</a:t>
                </a:r>
                <a:r>
                  <a:rPr lang="en-US" altLang="ja-JP"/>
                  <a:t>)</a:t>
                </a:r>
                <a:r>
                  <a:rPr lang="ja-JP" altLang="en-US"/>
                  <a:t>を確認</a:t>
                </a:r>
                <a:endParaRPr lang="en-US" altLang="ja-JP"/>
              </a:p>
              <a:p>
                <a:pPr lvl="1"/>
                <a:r>
                  <a:rPr lang="ja-JP" altLang="en-US"/>
                  <a:t>「ビットコインアドレス」も隠す→</a:t>
                </a:r>
                <a:r>
                  <a:rPr lang="en-US" altLang="ja-JP"/>
                  <a:t>Zcash</a:t>
                </a:r>
                <a:r>
                  <a:rPr lang="ja-JP" altLang="en-US"/>
                  <a:t>など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8786297-23BB-44CC-BB23-481319771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9BE1AF-A5AB-4EF7-9E44-29B2EB83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E6E158C-6857-4599-B64D-28F83CE2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暗号資産への応用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45DEAC-7607-427D-BA55-E04FE715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183654" cy="30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8C54DDE-7E81-42C6-A0E8-DEDE4E67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対話証明と非対話証明</a:t>
            </a:r>
            <a:endParaRPr kumimoji="1" lang="en-US" altLang="ja-JP"/>
          </a:p>
          <a:p>
            <a:pPr lvl="1"/>
            <a:r>
              <a:rPr kumimoji="1" lang="ja-JP" altLang="en-US"/>
              <a:t>検証者</a:t>
            </a:r>
            <a:r>
              <a:rPr kumimoji="1" lang="en-US" altLang="ja-JP"/>
              <a:t>V</a:t>
            </a:r>
            <a:r>
              <a:rPr kumimoji="1" lang="ja-JP" altLang="en-US"/>
              <a:t>が乱数を送って証明者</a:t>
            </a:r>
            <a:r>
              <a:rPr kumimoji="1" lang="en-US" altLang="ja-JP"/>
              <a:t>P</a:t>
            </a:r>
            <a:r>
              <a:rPr kumimoji="1" lang="ja-JP" altLang="en-US"/>
              <a:t>に</a:t>
            </a:r>
            <a:br>
              <a:rPr kumimoji="1" lang="en-US" altLang="ja-JP"/>
            </a:br>
            <a:r>
              <a:rPr kumimoji="1" lang="ja-JP" altLang="en-US"/>
              <a:t>答えてもらう→答えを確認</a:t>
            </a:r>
            <a:endParaRPr kumimoji="1" lang="en-US" altLang="ja-JP"/>
          </a:p>
          <a:p>
            <a:pPr lvl="2"/>
            <a:r>
              <a:rPr lang="ja-JP" altLang="en-US"/>
              <a:t>嘘でも</a:t>
            </a:r>
            <a:r>
              <a:rPr lang="en-US" altLang="ja-JP"/>
              <a:t>1</a:t>
            </a:r>
            <a:r>
              <a:rPr lang="ja-JP" altLang="en-US"/>
              <a:t>回でパスする確率</a:t>
            </a:r>
            <a:r>
              <a:rPr lang="en-US" altLang="ja-JP"/>
              <a:t>x%</a:t>
            </a:r>
          </a:p>
          <a:p>
            <a:pPr lvl="2"/>
            <a:r>
              <a:rPr kumimoji="1" lang="ja-JP" altLang="en-US"/>
              <a:t>繰り返して嘘でもパスする確率を</a:t>
            </a:r>
            <a:br>
              <a:rPr kumimoji="1" lang="en-US" altLang="ja-JP"/>
            </a:br>
            <a:r>
              <a:rPr kumimoji="1" lang="ja-JP" altLang="en-US"/>
              <a:t>減らしていく</a:t>
            </a:r>
            <a:endParaRPr kumimoji="1" lang="en-US" altLang="ja-JP"/>
          </a:p>
          <a:p>
            <a:r>
              <a:rPr kumimoji="1" lang="ja-JP" altLang="en-US"/>
              <a:t>非対話</a:t>
            </a:r>
            <a:endParaRPr kumimoji="1" lang="en-US" altLang="ja-JP"/>
          </a:p>
          <a:p>
            <a:pPr lvl="1"/>
            <a:r>
              <a:rPr kumimoji="1" lang="ja-JP" altLang="en-US"/>
              <a:t>「証明」を送るだけ</a:t>
            </a:r>
            <a:endParaRPr kumimoji="1" lang="en-US" altLang="ja-JP"/>
          </a:p>
          <a:p>
            <a:pPr lvl="1"/>
            <a:r>
              <a:rPr kumimoji="1" lang="ja-JP" altLang="en-US"/>
              <a:t>対話証明より効率がよい</a:t>
            </a:r>
            <a:endParaRPr kumimoji="1" lang="en-US" altLang="ja-JP"/>
          </a:p>
          <a:p>
            <a:r>
              <a:rPr kumimoji="1" lang="ja-JP" altLang="en-US"/>
              <a:t>対話証明の非対話化</a:t>
            </a:r>
            <a:endParaRPr kumimoji="1" lang="en-US" altLang="ja-JP"/>
          </a:p>
          <a:p>
            <a:pPr lvl="1"/>
            <a:r>
              <a:rPr kumimoji="1" lang="ja-JP" altLang="en-US"/>
              <a:t>まず対話証明でプロトコルを作成</a:t>
            </a:r>
            <a:endParaRPr kumimoji="1" lang="en-US" altLang="ja-JP"/>
          </a:p>
          <a:p>
            <a:pPr lvl="1"/>
            <a:r>
              <a:rPr kumimoji="1" lang="ja-JP" altLang="en-US"/>
              <a:t>ハッシュ関数と組み合わせて非対話化</a:t>
            </a:r>
            <a:r>
              <a:rPr kumimoji="1" lang="en-US" altLang="ja-JP"/>
              <a:t>(Fiat-Shamir</a:t>
            </a:r>
            <a:r>
              <a:rPr kumimoji="1" lang="ja-JP" altLang="en-US"/>
              <a:t> </a:t>
            </a:r>
            <a:r>
              <a:rPr kumimoji="1" lang="en-US" altLang="ja-JP"/>
              <a:t>heuristic)</a:t>
            </a:r>
          </a:p>
          <a:p>
            <a:pPr lvl="1"/>
            <a:r>
              <a:rPr kumimoji="1" lang="ja-JP" altLang="en-US"/>
              <a:t>「離散対数の答えを知っている」</a:t>
            </a:r>
            <a:r>
              <a:rPr lang="en-US" altLang="ja-JP"/>
              <a:t>+FS</a:t>
            </a:r>
            <a:r>
              <a:rPr lang="ja-JP" altLang="en-US"/>
              <a:t>→</a:t>
            </a:r>
            <a:r>
              <a:rPr lang="en-US" altLang="ja-JP"/>
              <a:t>Schnorr</a:t>
            </a:r>
            <a:r>
              <a:rPr lang="ja-JP" altLang="en-US"/>
              <a:t>署名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00F238-DD1E-4C5C-9EB4-83097B25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1EAC77-B4EB-4950-9A76-8F218A6F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の種類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5FC7CA-2AFF-497A-A29D-4486B9C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36712"/>
            <a:ext cx="3384376" cy="35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ED9EA9-3F05-4B5E-85A0-21D365B5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zero-knowledge Succinct Non-interactive ARgument of Knowledge</a:t>
            </a:r>
            <a:r>
              <a:rPr lang="ja-JP" altLang="en-US"/>
              <a:t>の略</a:t>
            </a:r>
            <a:endParaRPr lang="en-US" altLang="ja-JP"/>
          </a:p>
          <a:p>
            <a:pPr lvl="1"/>
            <a:r>
              <a:rPr lang="en-US" altLang="ja-JP"/>
              <a:t>s</a:t>
            </a:r>
            <a:r>
              <a:rPr kumimoji="1" lang="en-US" altLang="ja-JP"/>
              <a:t>uccinct : </a:t>
            </a:r>
            <a:r>
              <a:rPr kumimoji="1" lang="ja-JP" altLang="en-US"/>
              <a:t>簡潔な </a:t>
            </a:r>
            <a:r>
              <a:rPr kumimoji="1" lang="en-US" altLang="ja-JP"/>
              <a:t>= </a:t>
            </a:r>
            <a:r>
              <a:rPr kumimoji="1" lang="ja-JP" altLang="en-US"/>
              <a:t>「証明」のサイズが小さい</a:t>
            </a:r>
            <a:endParaRPr kumimoji="1" lang="en-US" altLang="ja-JP"/>
          </a:p>
          <a:p>
            <a:pPr lvl="1"/>
            <a:r>
              <a:rPr lang="en-US" altLang="ja-JP"/>
              <a:t>non-interactive = </a:t>
            </a:r>
            <a:r>
              <a:rPr lang="ja-JP" altLang="en-US"/>
              <a:t>非対話</a:t>
            </a:r>
            <a:endParaRPr lang="en-US" altLang="ja-JP"/>
          </a:p>
          <a:p>
            <a:pPr lvl="1"/>
            <a:r>
              <a:rPr kumimoji="1" lang="en-US" altLang="ja-JP"/>
              <a:t>argument = </a:t>
            </a:r>
            <a:r>
              <a:rPr kumimoji="1" lang="ja-JP" altLang="en-US"/>
              <a:t>限定された証明</a:t>
            </a:r>
            <a:endParaRPr kumimoji="1" lang="en-US" altLang="ja-JP"/>
          </a:p>
          <a:p>
            <a:r>
              <a:rPr kumimoji="1" lang="ja-JP" altLang="en-US"/>
              <a:t>証明</a:t>
            </a:r>
            <a:r>
              <a:rPr kumimoji="1" lang="en-US" altLang="ja-JP"/>
              <a:t>(proof)</a:t>
            </a:r>
          </a:p>
          <a:p>
            <a:pPr lvl="1"/>
            <a:r>
              <a:rPr kumimoji="1" lang="ja-JP" altLang="en-US"/>
              <a:t>証明者が無限の計算能力を持っていても検証者をだませない</a:t>
            </a:r>
            <a:br>
              <a:rPr kumimoji="1" lang="en-US" altLang="ja-JP"/>
            </a:br>
            <a:r>
              <a:rPr kumimoji="1" lang="ja-JP" altLang="en-US"/>
              <a:t>健全性を持つ</a:t>
            </a:r>
            <a:endParaRPr kumimoji="1" lang="en-US" altLang="ja-JP"/>
          </a:p>
          <a:p>
            <a:r>
              <a:rPr lang="en-US" altLang="ja-JP"/>
              <a:t>argument</a:t>
            </a:r>
          </a:p>
          <a:p>
            <a:pPr lvl="1"/>
            <a:r>
              <a:rPr kumimoji="1" lang="ja-JP" altLang="en-US"/>
              <a:t>証明者の計算能力を多項式時間に限定した健全性</a:t>
            </a:r>
            <a:endParaRPr kumimoji="1" lang="en-US" altLang="ja-JP"/>
          </a:p>
          <a:p>
            <a:r>
              <a:rPr kumimoji="1" lang="en-US" altLang="ja-JP"/>
              <a:t>argument</a:t>
            </a:r>
            <a:r>
              <a:rPr kumimoji="1" lang="ja-JP" altLang="en-US"/>
              <a:t>の方が効率がよくなる</a:t>
            </a:r>
            <a:endParaRPr lang="en-US" altLang="ja-JP"/>
          </a:p>
          <a:p>
            <a:pPr lvl="1"/>
            <a:r>
              <a:rPr kumimoji="1" lang="ja-JP" altLang="en-US"/>
              <a:t>証明者の能力を低く見積もっているので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580257-43EA-4B77-8E37-22928715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85F110-2816-4FED-9609-97070DEF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7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53F89F3-785C-42E7-A03F-B74D440C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zk-SNARK</a:t>
            </a:r>
            <a:r>
              <a:rPr kumimoji="1" lang="ja-JP" altLang="en-US"/>
              <a:t>は証明の前に信頼の出来る機関が必要</a:t>
            </a:r>
            <a:endParaRPr kumimoji="1" lang="en-US" altLang="ja-JP"/>
          </a:p>
          <a:p>
            <a:pPr lvl="1"/>
            <a:r>
              <a:rPr kumimoji="1" lang="ja-JP" altLang="en-US"/>
              <a:t>改良されたものが登場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  <a:p>
            <a:r>
              <a:rPr lang="ja-JP" altLang="en-US"/>
              <a:t>実装</a:t>
            </a:r>
            <a:endParaRPr lang="en-US" altLang="ja-JP"/>
          </a:p>
          <a:p>
            <a:pPr lvl="1"/>
            <a:r>
              <a:rPr kumimoji="1" lang="en-US" altLang="ja-JP">
                <a:hlinkClick r:id="rId2"/>
              </a:rPr>
              <a:t>https://github.com/scipr-lab/libsnark</a:t>
            </a:r>
          </a:p>
          <a:p>
            <a:pPr lvl="1"/>
            <a:r>
              <a:rPr kumimoji="1" lang="en-US" altLang="ja-JP">
                <a:hlinkClick r:id="rId2"/>
              </a:rPr>
              <a:t>https://github.com/dalek-cryptography/bulletproofs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1AB58C-920D-44D0-B602-F75ACDCA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88A9C0-288F-403D-A4ED-566D7CA2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いくつかの</a:t>
            </a:r>
            <a:r>
              <a:rPr kumimoji="1" lang="en-US" altLang="ja-JP"/>
              <a:t>ZKP	</a:t>
            </a:r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DD139CE-7887-460D-9C93-579DDB25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2456"/>
              </p:ext>
            </p:extLst>
          </p:nvPr>
        </p:nvGraphicFramePr>
        <p:xfrm>
          <a:off x="940135" y="2060848"/>
          <a:ext cx="69442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30">
                  <a:extLst>
                    <a:ext uri="{9D8B030D-6E8A-4147-A177-3AD203B41FA5}">
                      <a16:colId xmlns:a16="http://schemas.microsoft.com/office/drawing/2014/main" val="2911240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7569029"/>
                    </a:ext>
                  </a:extLst>
                </a:gridCol>
                <a:gridCol w="1611503">
                  <a:extLst>
                    <a:ext uri="{9D8B030D-6E8A-4147-A177-3AD203B41FA5}">
                      <a16:colId xmlns:a16="http://schemas.microsoft.com/office/drawing/2014/main" val="855079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127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zk-SNARK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Bulletproof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zk-STARK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証明のサイズ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5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検証時間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やや小さい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第三者機関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5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量子コンピュータ</a:t>
                      </a:r>
                      <a:br>
                        <a:rPr kumimoji="1" lang="en-US" altLang="ja-JP" sz="2000"/>
                      </a:br>
                      <a:r>
                        <a:rPr kumimoji="1" lang="ja-JP" altLang="en-US" sz="2000"/>
                        <a:t>に対する耐性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3675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1897</Words>
  <Application>Microsoft Office PowerPoint</Application>
  <PresentationFormat>画面に合わせる (4:3)</PresentationFormat>
  <Paragraphs>268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暗認本読書12 ZKP, 量子コンピュータ</vt:lpstr>
      <vt:lpstr>ゼロ知識証明</vt:lpstr>
      <vt:lpstr>ZKP(Zero Knowledge Proof)</vt:lpstr>
      <vt:lpstr>ZKPに求められる性質</vt:lpstr>
      <vt:lpstr>ゼロ知識性</vt:lpstr>
      <vt:lpstr>暗号資産への応用</vt:lpstr>
      <vt:lpstr>ZKPの種類</vt:lpstr>
      <vt:lpstr>zk-SNARK</vt:lpstr>
      <vt:lpstr>いくつかのZKP </vt:lpstr>
      <vt:lpstr>量子コンピュータ</vt:lpstr>
      <vt:lpstr>量子ビット</vt:lpstr>
      <vt:lpstr>量子ゲート</vt:lpstr>
      <vt:lpstr>2qbitの表記法</vt:lpstr>
      <vt:lpstr>CNOTゲート</vt:lpstr>
      <vt:lpstr>量子もつれ(entanglement)</vt:lpstr>
      <vt:lpstr>量子コンピュータの計算</vt:lpstr>
      <vt:lpstr>Groberのアルゴリズム</vt:lpstr>
      <vt:lpstr>量子超越</vt:lpstr>
      <vt:lpstr>暗号技術に対する影響</vt:lpstr>
      <vt:lpstr>実際には?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2021-12-09T09:07:58Z</dcterms:modified>
</cp:coreProperties>
</file>