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6" r:id="rId1"/>
  </p:sldMasterIdLst>
  <p:notesMasterIdLst>
    <p:notesMasterId r:id="rId31"/>
  </p:notesMasterIdLst>
  <p:handoutMasterIdLst>
    <p:handoutMasterId r:id="rId32"/>
  </p:handoutMasterIdLst>
  <p:sldIdLst>
    <p:sldId id="552" r:id="rId2"/>
    <p:sldId id="553" r:id="rId3"/>
    <p:sldId id="554" r:id="rId4"/>
    <p:sldId id="555" r:id="rId5"/>
    <p:sldId id="556" r:id="rId6"/>
    <p:sldId id="557" r:id="rId7"/>
    <p:sldId id="558" r:id="rId8"/>
    <p:sldId id="559" r:id="rId9"/>
    <p:sldId id="560" r:id="rId10"/>
    <p:sldId id="563" r:id="rId11"/>
    <p:sldId id="561" r:id="rId12"/>
    <p:sldId id="562" r:id="rId13"/>
    <p:sldId id="564" r:id="rId14"/>
    <p:sldId id="565" r:id="rId15"/>
    <p:sldId id="566" r:id="rId16"/>
    <p:sldId id="567" r:id="rId17"/>
    <p:sldId id="568" r:id="rId18"/>
    <p:sldId id="569" r:id="rId19"/>
    <p:sldId id="570" r:id="rId20"/>
    <p:sldId id="571" r:id="rId21"/>
    <p:sldId id="572" r:id="rId22"/>
    <p:sldId id="573" r:id="rId23"/>
    <p:sldId id="574" r:id="rId24"/>
    <p:sldId id="575" r:id="rId25"/>
    <p:sldId id="576" r:id="rId26"/>
    <p:sldId id="577" r:id="rId27"/>
    <p:sldId id="578" r:id="rId28"/>
    <p:sldId id="579" r:id="rId29"/>
    <p:sldId id="580" r:id="rId30"/>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521415D9-36F7-43E2-AB2F-B90AF26B5E84}">
      <p14:sectionLst xmlns:p14="http://schemas.microsoft.com/office/powerpoint/2010/main">
        <p14:section name="既定のセクション" id="{7C747A5F-8C29-4C6A-BF6D-361D478D3FFF}">
          <p14:sldIdLst>
            <p14:sldId id="552"/>
            <p14:sldId id="553"/>
            <p14:sldId id="554"/>
            <p14:sldId id="555"/>
            <p14:sldId id="556"/>
            <p14:sldId id="557"/>
            <p14:sldId id="558"/>
            <p14:sldId id="559"/>
            <p14:sldId id="560"/>
            <p14:sldId id="563"/>
            <p14:sldId id="561"/>
            <p14:sldId id="562"/>
            <p14:sldId id="564"/>
            <p14:sldId id="565"/>
            <p14:sldId id="566"/>
            <p14:sldId id="567"/>
            <p14:sldId id="568"/>
            <p14:sldId id="569"/>
            <p14:sldId id="570"/>
            <p14:sldId id="571"/>
            <p14:sldId id="572"/>
            <p14:sldId id="573"/>
            <p14:sldId id="574"/>
            <p14:sldId id="575"/>
            <p14:sldId id="576"/>
            <p14:sldId id="577"/>
            <p14:sldId id="578"/>
            <p14:sldId id="579"/>
            <p14:sldId id="5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3300"/>
    <a:srgbClr val="EAEAEA"/>
    <a:srgbClr val="FF9900"/>
    <a:srgbClr val="DDDDDD"/>
    <a:srgbClr val="C0C0C0"/>
    <a:srgbClr val="D8D8E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8" autoAdjust="0"/>
    <p:restoredTop sz="93627" autoAdjust="0"/>
  </p:normalViewPr>
  <p:slideViewPr>
    <p:cSldViewPr>
      <p:cViewPr varScale="1">
        <p:scale>
          <a:sx n="112" d="100"/>
          <a:sy n="112" d="100"/>
        </p:scale>
        <p:origin x="1858" y="38"/>
      </p:cViewPr>
      <p:guideLst>
        <p:guide orient="horz" pos="2160"/>
        <p:guide pos="2880"/>
      </p:guideLst>
    </p:cSldViewPr>
  </p:slideViewPr>
  <p:outlineViewPr>
    <p:cViewPr>
      <p:scale>
        <a:sx n="33" d="100"/>
        <a:sy n="33" d="100"/>
      </p:scale>
      <p:origin x="0" y="-2140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2" d="100"/>
          <a:sy n="82" d="100"/>
        </p:scale>
        <p:origin x="3413" y="91"/>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3" name="Rectangle 3"/>
          <p:cNvSpPr>
            <a:spLocks noGrp="1" noChangeArrowheads="1"/>
          </p:cNvSpPr>
          <p:nvPr>
            <p:ph type="dt" sz="quarter"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97284" name="Rectangle 4"/>
          <p:cNvSpPr>
            <a:spLocks noGrp="1" noChangeArrowheads="1"/>
          </p:cNvSpPr>
          <p:nvPr>
            <p:ph type="ftr" sz="quarter" idx="2"/>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97285" name="Rectangle 5"/>
          <p:cNvSpPr>
            <a:spLocks noGrp="1" noChangeArrowheads="1"/>
          </p:cNvSpPr>
          <p:nvPr>
            <p:ph type="sldNum" sz="quarter" idx="3"/>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F40525E8-2CAD-492F-9D74-FE5299EAA40C}" type="slidenum">
              <a:rPr lang="en-US" altLang="ja-JP"/>
              <a:pPr>
                <a:defRPr/>
              </a:pPr>
              <a:t>‹#›</a:t>
            </a:fld>
            <a:endParaRPr lang="en-US" altLang="ja-JP"/>
          </a:p>
        </p:txBody>
      </p:sp>
    </p:spTree>
    <p:extLst>
      <p:ext uri="{BB962C8B-B14F-4D97-AF65-F5344CB8AC3E}">
        <p14:creationId xmlns:p14="http://schemas.microsoft.com/office/powerpoint/2010/main" val="171564040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1" y="0"/>
            <a:ext cx="3076977"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39" name="Rectangle 3"/>
          <p:cNvSpPr>
            <a:spLocks noGrp="1" noChangeArrowheads="1"/>
          </p:cNvSpPr>
          <p:nvPr>
            <p:ph type="dt" idx="1"/>
          </p:nvPr>
        </p:nvSpPr>
        <p:spPr bwMode="auto">
          <a:xfrm>
            <a:off x="4020650" y="0"/>
            <a:ext cx="3076976" cy="512143"/>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lvl1pPr algn="r">
              <a:defRPr sz="1300">
                <a:ea typeface="HG丸ｺﾞｼｯｸM-PRO" pitchFamily="50" charset="-128"/>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990600" y="766763"/>
            <a:ext cx="5121275" cy="3840162"/>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709429" y="4861235"/>
            <a:ext cx="5680444" cy="4605988"/>
          </a:xfrm>
          <a:prstGeom prst="rect">
            <a:avLst/>
          </a:prstGeom>
          <a:noFill/>
          <a:ln w="9525">
            <a:noFill/>
            <a:miter lim="800000"/>
            <a:headEnd/>
            <a:tailEnd/>
          </a:ln>
          <a:effectLst/>
        </p:spPr>
        <p:txBody>
          <a:bodyPr vert="horz" wrap="square" lIns="95463" tIns="47732" rIns="95463" bIns="47732"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39942" name="Rectangle 6"/>
          <p:cNvSpPr>
            <a:spLocks noGrp="1" noChangeArrowheads="1"/>
          </p:cNvSpPr>
          <p:nvPr>
            <p:ph type="ftr" sz="quarter" idx="4"/>
          </p:nvPr>
        </p:nvSpPr>
        <p:spPr bwMode="auto">
          <a:xfrm>
            <a:off x="1" y="9720824"/>
            <a:ext cx="3076977"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defRPr sz="1300">
                <a:ea typeface="HG丸ｺﾞｼｯｸM-PRO" pitchFamily="50" charset="-128"/>
              </a:defRPr>
            </a:lvl1pPr>
          </a:lstStyle>
          <a:p>
            <a:pPr>
              <a:defRPr/>
            </a:pPr>
            <a:endParaRPr lang="en-US" altLang="ja-JP"/>
          </a:p>
        </p:txBody>
      </p:sp>
      <p:sp>
        <p:nvSpPr>
          <p:cNvPr id="39943" name="Rectangle 7"/>
          <p:cNvSpPr>
            <a:spLocks noGrp="1" noChangeArrowheads="1"/>
          </p:cNvSpPr>
          <p:nvPr>
            <p:ph type="sldNum" sz="quarter" idx="5"/>
          </p:nvPr>
        </p:nvSpPr>
        <p:spPr bwMode="auto">
          <a:xfrm>
            <a:off x="4020650" y="9720824"/>
            <a:ext cx="3076976" cy="512142"/>
          </a:xfrm>
          <a:prstGeom prst="rect">
            <a:avLst/>
          </a:prstGeom>
          <a:noFill/>
          <a:ln w="9525">
            <a:noFill/>
            <a:miter lim="800000"/>
            <a:headEnd/>
            <a:tailEnd/>
          </a:ln>
          <a:effectLst/>
        </p:spPr>
        <p:txBody>
          <a:bodyPr vert="horz" wrap="square" lIns="95463" tIns="47732" rIns="95463" bIns="47732" numCol="1" anchor="b" anchorCtr="0" compatLnSpc="1">
            <a:prstTxWarp prst="textNoShape">
              <a:avLst/>
            </a:prstTxWarp>
          </a:bodyPr>
          <a:lstStyle>
            <a:lvl1pPr algn="r">
              <a:defRPr sz="1300">
                <a:ea typeface="HG丸ｺﾞｼｯｸM-PRO" pitchFamily="50" charset="-128"/>
              </a:defRPr>
            </a:lvl1pPr>
          </a:lstStyle>
          <a:p>
            <a:pPr>
              <a:defRPr/>
            </a:pPr>
            <a:fld id="{710252FD-7A2E-4FA4-924A-4E93E216FDD8}" type="slidenum">
              <a:rPr lang="en-US" altLang="ja-JP"/>
              <a:pPr>
                <a:defRPr/>
              </a:pPr>
              <a:t>‹#›</a:t>
            </a:fld>
            <a:endParaRPr lang="en-US" altLang="ja-JP"/>
          </a:p>
        </p:txBody>
      </p:sp>
    </p:spTree>
    <p:extLst>
      <p:ext uri="{BB962C8B-B14F-4D97-AF65-F5344CB8AC3E}">
        <p14:creationId xmlns:p14="http://schemas.microsoft.com/office/powerpoint/2010/main" val="166767399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3429000"/>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5" name="Rectangle 3"/>
          <p:cNvSpPr>
            <a:spLocks noChangeArrowheads="1"/>
          </p:cNvSpPr>
          <p:nvPr/>
        </p:nvSpPr>
        <p:spPr bwMode="auto">
          <a:xfrm>
            <a:off x="0" y="3429000"/>
            <a:ext cx="9144000" cy="762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sp>
        <p:nvSpPr>
          <p:cNvPr id="43012" name="Rectangle 4"/>
          <p:cNvSpPr>
            <a:spLocks noGrp="1" noChangeArrowheads="1"/>
          </p:cNvSpPr>
          <p:nvPr>
            <p:ph type="ctrTitle" hasCustomPrompt="1"/>
          </p:nvPr>
        </p:nvSpPr>
        <p:spPr>
          <a:xfrm>
            <a:off x="0" y="1587624"/>
            <a:ext cx="9144000" cy="977280"/>
          </a:xfrm>
          <a:prstGeom prst="rect">
            <a:avLst/>
          </a:prstGeom>
        </p:spPr>
        <p:txBody>
          <a:bodyPr/>
          <a:lstStyle>
            <a:lvl1pPr algn="ctr">
              <a:defRPr sz="4000">
                <a:latin typeface="+mj-lt"/>
                <a:ea typeface="游ゴシック" panose="020B0400000000000000" pitchFamily="50" charset="-128"/>
              </a:defRPr>
            </a:lvl1pPr>
          </a:lstStyle>
          <a:p>
            <a:r>
              <a:rPr lang="ja-JP" altLang="en-US"/>
              <a:t>タイトル</a:t>
            </a:r>
            <a:r>
              <a:rPr lang="en-US" altLang="ja-JP"/>
              <a:t>title</a:t>
            </a:r>
            <a:endParaRPr lang="ja-JP" altLang="en-US"/>
          </a:p>
        </p:txBody>
      </p:sp>
      <p:sp>
        <p:nvSpPr>
          <p:cNvPr id="43013" name="Rectangle 5"/>
          <p:cNvSpPr>
            <a:spLocks noGrp="1" noChangeArrowheads="1"/>
          </p:cNvSpPr>
          <p:nvPr>
            <p:ph type="subTitle" idx="1" hasCustomPrompt="1"/>
          </p:nvPr>
        </p:nvSpPr>
        <p:spPr>
          <a:xfrm>
            <a:off x="0" y="4114800"/>
            <a:ext cx="9144000" cy="1752600"/>
          </a:xfrm>
          <a:prstGeom prst="rect">
            <a:avLst/>
          </a:prstGeom>
        </p:spPr>
        <p:txBody>
          <a:bodyPr/>
          <a:lstStyle>
            <a:lvl1pPr marL="0" indent="0" algn="ctr">
              <a:lnSpc>
                <a:spcPct val="130000"/>
              </a:lnSpc>
              <a:buFont typeface="Wingdings" pitchFamily="2" charset="2"/>
              <a:buNone/>
              <a:defRPr sz="2400">
                <a:latin typeface="+mn-lt"/>
                <a:ea typeface="游ゴシック" panose="020B0400000000000000" pitchFamily="50" charset="-128"/>
              </a:defRPr>
            </a:lvl1pPr>
          </a:lstStyle>
          <a:p>
            <a:r>
              <a:rPr lang="ja-JP" altLang="en-US"/>
              <a:t>サブタイトル</a:t>
            </a:r>
            <a:r>
              <a:rPr lang="en-US" altLang="ja-JP"/>
              <a:t>subtitle</a:t>
            </a:r>
            <a:endParaRPr lang="ja-JP" altLang="en-US"/>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hasCustomPrompt="1"/>
          </p:nvPr>
        </p:nvSpPr>
        <p:spPr>
          <a:xfrm>
            <a:off x="0" y="663840"/>
            <a:ext cx="9144000" cy="5868648"/>
          </a:xfrm>
          <a:prstGeom prst="rect">
            <a:avLst/>
          </a:prstGeom>
        </p:spPr>
        <p:txBody>
          <a:bodyPr/>
          <a:lstStyle>
            <a:lvl1pPr marL="288000" indent="-288000">
              <a:spcBef>
                <a:spcPts val="600"/>
              </a:spcBef>
              <a:spcAft>
                <a:spcPts val="600"/>
              </a:spcAft>
              <a:buFont typeface="Arial" panose="020B0604020202020204" pitchFamily="34" charset="0"/>
              <a:buChar char="•"/>
              <a:defRPr sz="2800">
                <a:latin typeface="+mn-lt"/>
                <a:ea typeface="游ゴシック" panose="020B0400000000000000" pitchFamily="50" charset="-128"/>
                <a:cs typeface="游ゴシック" panose="020B0400000000000000" pitchFamily="50" charset="-128"/>
              </a:defRPr>
            </a:lvl1pPr>
            <a:lvl2pPr marL="504000" indent="-285750">
              <a:buFont typeface="Arial" panose="020B0604020202020204" pitchFamily="34" charset="0"/>
              <a:buChar char="•"/>
              <a:defRPr sz="2400">
                <a:latin typeface="+mn-lt"/>
                <a:ea typeface="游ゴシック" panose="020B0400000000000000" pitchFamily="50" charset="-128"/>
              </a:defRPr>
            </a:lvl2pPr>
            <a:lvl3pPr marL="684000" indent="-228600">
              <a:buFont typeface="Arial" panose="020B0604020202020204" pitchFamily="34" charset="0"/>
              <a:buChar char="•"/>
              <a:defRPr sz="2400">
                <a:latin typeface="+mn-lt"/>
                <a:ea typeface="游ゴシック" panose="020B0400000000000000" pitchFamily="50" charset="-128"/>
              </a:defRPr>
            </a:lvl3pPr>
            <a:lvl4pPr marL="936000" indent="-228600">
              <a:buFont typeface="Arial" panose="020B0604020202020204" pitchFamily="34" charset="0"/>
              <a:buChar char="•"/>
              <a:defRPr sz="2400">
                <a:latin typeface="+mn-lt"/>
                <a:ea typeface="游ゴシック" panose="020B0400000000000000" pitchFamily="50" charset="-128"/>
              </a:defRPr>
            </a:lvl4pPr>
            <a:lvl5pPr marL="1080000" indent="-228600">
              <a:buFont typeface="Arial" panose="020B0604020202020204" pitchFamily="34" charset="0"/>
              <a:buChar char="•"/>
              <a:defRPr sz="2000">
                <a:latin typeface="+mn-lt"/>
                <a:ea typeface="游ゴシック" panose="020B0400000000000000" pitchFamily="50" charset="-128"/>
              </a:defRPr>
            </a:lvl5pPr>
          </a:lstStyle>
          <a:p>
            <a:pPr lvl="0"/>
            <a:r>
              <a:rPr lang="ja-JP" altLang="en-US"/>
              <a:t>第</a:t>
            </a:r>
            <a:r>
              <a:rPr lang="en-US" altLang="ja-JP"/>
              <a:t>1</a:t>
            </a:r>
            <a:r>
              <a:rPr lang="ja-JP" altLang="en-US"/>
              <a:t>レベル</a:t>
            </a:r>
            <a:r>
              <a:rPr lang="en-US" altLang="ja-JP"/>
              <a:t>abc</a:t>
            </a:r>
          </a:p>
          <a:p>
            <a:pPr lvl="1"/>
            <a:r>
              <a:rPr lang="ja-JP" altLang="en-US"/>
              <a:t>第 </a:t>
            </a:r>
            <a:r>
              <a:rPr lang="en-US" altLang="ja-JP"/>
              <a:t>2 </a:t>
            </a:r>
            <a:r>
              <a:rPr lang="ja-JP" altLang="en-US"/>
              <a:t>レベル</a:t>
            </a:r>
            <a:r>
              <a:rPr lang="en-US" altLang="ja-JP"/>
              <a:t>abc</a:t>
            </a:r>
          </a:p>
          <a:p>
            <a:pPr lvl="2"/>
            <a:r>
              <a:rPr lang="ja-JP" altLang="en-US"/>
              <a:t>第 </a:t>
            </a:r>
            <a:r>
              <a:rPr lang="en-US" altLang="ja-JP"/>
              <a:t>3 </a:t>
            </a:r>
            <a:r>
              <a:rPr lang="ja-JP" altLang="en-US"/>
              <a:t>レベル</a:t>
            </a:r>
            <a:r>
              <a:rPr lang="en-US" altLang="ja-JP"/>
              <a:t>abc</a:t>
            </a:r>
          </a:p>
          <a:p>
            <a:pPr lvl="3"/>
            <a:r>
              <a:rPr lang="ja-JP" altLang="en-US"/>
              <a:t>第 </a:t>
            </a:r>
            <a:r>
              <a:rPr lang="en-US" altLang="ja-JP"/>
              <a:t>4 </a:t>
            </a:r>
            <a:r>
              <a:rPr lang="ja-JP" altLang="en-US"/>
              <a:t>レベル</a:t>
            </a:r>
            <a:r>
              <a:rPr lang="en-US" altLang="ja-JP"/>
              <a:t>abc</a:t>
            </a:r>
            <a:endParaRPr lang="ja-JP" altLang="en-US"/>
          </a:p>
          <a:p>
            <a:pPr lvl="4"/>
            <a:r>
              <a:rPr lang="ja-JP" altLang="en-US"/>
              <a:t>第 </a:t>
            </a:r>
            <a:r>
              <a:rPr lang="en-US" altLang="ja-JP"/>
              <a:t>5 </a:t>
            </a:r>
            <a:r>
              <a:rPr lang="ja-JP" altLang="en-US"/>
              <a:t>レベル</a:t>
            </a:r>
            <a:r>
              <a:rPr lang="en-US" altLang="ja-JP"/>
              <a:t>abc</a:t>
            </a:r>
            <a:endParaRPr lang="ja-JP" altLang="en-US"/>
          </a:p>
        </p:txBody>
      </p:sp>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6" name="Rectangle 9"/>
          <p:cNvSpPr>
            <a:spLocks noGrp="1" noChangeArrowheads="1"/>
          </p:cNvSpPr>
          <p:nvPr>
            <p:ph type="sldNum" sz="quarter" idx="12"/>
          </p:nvPr>
        </p:nvSpPr>
        <p:spPr>
          <a:xfrm>
            <a:off x="7884368" y="6553200"/>
            <a:ext cx="1224136" cy="304800"/>
          </a:xfrm>
          <a:prstGeom prst="rect">
            <a:avLst/>
          </a:prstGeom>
        </p:spPr>
        <p:txBody>
          <a:bodyPr/>
          <a:lstStyle>
            <a:lvl1pPr>
              <a:defRPr sz="1600" smtClean="0">
                <a:latin typeface="+mn-lt"/>
              </a:defRPr>
            </a:lvl1pPr>
          </a:lstStyle>
          <a:p>
            <a:pPr>
              <a:defRPr/>
            </a:pPr>
            <a:r>
              <a:rPr lang="en-US" altLang="ja-JP"/>
              <a:t>    </a:t>
            </a:r>
            <a:fld id="{B2782DEB-472A-4FE5-AC34-C17109CF5A91}" type="slidenum">
              <a:rPr lang="en-US" altLang="ja-JP" smtClean="0"/>
              <a:pPr>
                <a:defRPr/>
              </a:pPr>
              <a:t>‹#›</a:t>
            </a:fld>
            <a:r>
              <a:rPr lang="en-US" altLang="ja-JP"/>
              <a:t> / 24</a:t>
            </a:r>
          </a:p>
        </p:txBody>
      </p:sp>
      <p:sp>
        <p:nvSpPr>
          <p:cNvPr id="8" name="タイトル 1"/>
          <p:cNvSpPr>
            <a:spLocks noGrp="1"/>
          </p:cNvSpPr>
          <p:nvPr>
            <p:ph type="title" hasCustomPrompt="1"/>
          </p:nvPr>
        </p:nvSpPr>
        <p:spPr>
          <a:xfrm>
            <a:off x="14808" y="8625"/>
            <a:ext cx="9129192" cy="540056"/>
          </a:xfrm>
          <a:prstGeom prst="rect">
            <a:avLst/>
          </a:prstGeom>
        </p:spPr>
        <p:txBody>
          <a:bodyPr/>
          <a:lstStyle>
            <a:lvl1pPr>
              <a:defRPr sz="3200">
                <a:latin typeface="+mn-lt"/>
                <a:ea typeface="游ゴシック" panose="020B0400000000000000" pitchFamily="50" charset="-128"/>
              </a:defRPr>
            </a:lvl1pPr>
          </a:lstStyle>
          <a:p>
            <a:r>
              <a:rPr kumimoji="1" lang="ja-JP" altLang="en-US"/>
              <a:t>タイトル</a:t>
            </a:r>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27383"/>
            <a:ext cx="9144000" cy="635264"/>
          </a:xfrm>
          <a:prstGeom prst="rect">
            <a:avLst/>
          </a:prstGeom>
          <a:solidFill>
            <a:srgbClr val="E7FFE7"/>
          </a:solidFill>
          <a:ln w="9525">
            <a:noFill/>
            <a:miter lim="800000"/>
            <a:headEnd/>
            <a:tailEnd/>
          </a:ln>
          <a:effectLst/>
        </p:spPr>
        <p:txBody>
          <a:bodyPr wrap="none" anchor="ctr"/>
          <a:lstStyle/>
          <a:p>
            <a:pPr>
              <a:defRPr/>
            </a:pPr>
            <a:endParaRPr lang="ja-JP" altLang="en-US">
              <a:latin typeface="游ゴシック" panose="020B0400000000000000" pitchFamily="50" charset="-128"/>
              <a:ea typeface="游ゴシック" panose="020B0400000000000000" pitchFamily="50" charset="-128"/>
            </a:endParaRPr>
          </a:p>
        </p:txBody>
      </p:sp>
      <p:sp>
        <p:nvSpPr>
          <p:cNvPr id="4" name="Rectangle 7"/>
          <p:cNvSpPr>
            <a:spLocks noGrp="1" noChangeArrowheads="1"/>
          </p:cNvSpPr>
          <p:nvPr>
            <p:ph type="dt" sz="half" idx="10"/>
          </p:nvPr>
        </p:nvSpPr>
        <p:spPr>
          <a:xfrm>
            <a:off x="0" y="6553200"/>
            <a:ext cx="1905000" cy="304800"/>
          </a:xfrm>
          <a:prstGeom prst="rect">
            <a:avLst/>
          </a:prstGeom>
        </p:spPr>
        <p:txBody>
          <a:bodyPr/>
          <a:lstStyle>
            <a:lvl1pPr>
              <a:defRPr sz="1600">
                <a:latin typeface="+mn-lt"/>
              </a:defRPr>
            </a:lvl1pPr>
          </a:lstStyle>
          <a:p>
            <a:pPr>
              <a:defRPr/>
            </a:pPr>
            <a:endParaRPr lang="en-US" altLang="ja-JP"/>
          </a:p>
        </p:txBody>
      </p:sp>
      <p:sp>
        <p:nvSpPr>
          <p:cNvPr id="8" name="タイトル 1"/>
          <p:cNvSpPr>
            <a:spLocks noGrp="1"/>
          </p:cNvSpPr>
          <p:nvPr>
            <p:ph type="title" hasCustomPrompt="1"/>
          </p:nvPr>
        </p:nvSpPr>
        <p:spPr>
          <a:xfrm>
            <a:off x="107504" y="3140968"/>
            <a:ext cx="9129192" cy="540056"/>
          </a:xfrm>
          <a:prstGeom prst="rect">
            <a:avLst/>
          </a:prstGeom>
        </p:spPr>
        <p:txBody>
          <a:bodyPr/>
          <a:lstStyle>
            <a:lvl1pPr algn="ctr">
              <a:defRPr sz="4400">
                <a:latin typeface="+mn-lt"/>
                <a:ea typeface="游ゴシック" panose="020B0400000000000000" pitchFamily="50" charset="-128"/>
              </a:defRPr>
            </a:lvl1pPr>
          </a:lstStyle>
          <a:p>
            <a:r>
              <a:rPr kumimoji="1" lang="en-US" altLang="ja-JP"/>
              <a:t>title</a:t>
            </a:r>
            <a:endParaRPr kumimoji="1" lang="ja-JP" altLang="en-US"/>
          </a:p>
        </p:txBody>
      </p:sp>
      <p:sp>
        <p:nvSpPr>
          <p:cNvPr id="7" name="Rectangle 3"/>
          <p:cNvSpPr>
            <a:spLocks noChangeArrowheads="1"/>
          </p:cNvSpPr>
          <p:nvPr userDrawn="1"/>
        </p:nvSpPr>
        <p:spPr bwMode="auto">
          <a:xfrm>
            <a:off x="0" y="584688"/>
            <a:ext cx="9144000" cy="36000"/>
          </a:xfrm>
          <a:prstGeom prst="rect">
            <a:avLst/>
          </a:prstGeom>
          <a:solidFill>
            <a:srgbClr val="008080"/>
          </a:solidFill>
          <a:ln w="9525">
            <a:noFill/>
            <a:miter lim="800000"/>
            <a:headEnd/>
            <a:tailEnd/>
          </a:ln>
          <a:effectLst/>
        </p:spPr>
        <p:txBody>
          <a:bodyPr wrap="none" anchor="ctr"/>
          <a:lstStyle/>
          <a:p>
            <a:pPr>
              <a:defRPr/>
            </a:pPr>
            <a:endParaRPr lang="ja-JP" altLang="en-US">
              <a:latin typeface="Arial" pitchFamily="34" charset="0"/>
              <a:ea typeface="HG丸ｺﾞｼｯｸM-PRO" pitchFamily="50" charset="-128"/>
            </a:endParaRPr>
          </a:p>
        </p:txBody>
      </p:sp>
      <p:pic>
        <p:nvPicPr>
          <p:cNvPr id="10" name="Picture 6" descr="cybozulabs"/>
          <p:cNvPicPr>
            <a:picLocks noChangeAspect="1" noChangeArrowheads="1"/>
          </p:cNvPicPr>
          <p:nvPr userDrawn="1"/>
        </p:nvPicPr>
        <p:blipFill>
          <a:blip r:embed="rId2"/>
          <a:srcRect/>
          <a:stretch>
            <a:fillRect/>
          </a:stretch>
        </p:blipFill>
        <p:spPr bwMode="auto">
          <a:xfrm>
            <a:off x="7643244" y="44624"/>
            <a:ext cx="1465263" cy="252413"/>
          </a:xfrm>
          <a:prstGeom prst="rect">
            <a:avLst/>
          </a:prstGeom>
          <a:noFill/>
          <a:ln w="9525">
            <a:noFill/>
            <a:miter lim="800000"/>
            <a:headEnd/>
            <a:tailEnd/>
          </a:ln>
        </p:spPr>
      </p:pic>
    </p:spTree>
    <p:extLst>
      <p:ext uri="{BB962C8B-B14F-4D97-AF65-F5344CB8AC3E}">
        <p14:creationId xmlns:p14="http://schemas.microsoft.com/office/powerpoint/2010/main" val="221643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Lst>
  <p:hf hdr="0" ftr="0" dt="0"/>
  <p:txStyles>
    <p:titleStyle>
      <a:lvl1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cs typeface="+mj-cs"/>
        </a:defRPr>
      </a:lvl1pPr>
      <a:lvl2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2pPr>
      <a:lvl3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3pPr>
      <a:lvl4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4pPr>
      <a:lvl5pPr algn="l" rtl="0" eaLnBrk="0" fontAlgn="base" hangingPunct="0">
        <a:spcBef>
          <a:spcPct val="0"/>
        </a:spcBef>
        <a:spcAft>
          <a:spcPct val="0"/>
        </a:spcAft>
        <a:defRPr kumimoji="1" sz="2800">
          <a:solidFill>
            <a:schemeClr val="tx1"/>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6pPr>
      <a:lvl7pPr marL="9144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7pPr>
      <a:lvl8pPr marL="13716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8pPr>
      <a:lvl9pPr marL="1828800" algn="l" rtl="0" eaLnBrk="1" fontAlgn="base" hangingPunct="1">
        <a:spcBef>
          <a:spcPct val="0"/>
        </a:spcBef>
        <a:spcAft>
          <a:spcPct val="0"/>
        </a:spcAft>
        <a:defRPr kumimoji="1" sz="3200">
          <a:solidFill>
            <a:schemeClr val="tx1"/>
          </a:solidFill>
          <a:latin typeface="Tahoma" pitchFamily="34" charset="0"/>
          <a:ea typeface="ＭＳ Ｐゴシック" pitchFamily="50" charset="-128"/>
        </a:defRPr>
      </a:lvl9pPr>
    </p:titleStyle>
    <p:bodyStyle>
      <a:lvl1pPr marL="342900" indent="-342900" algn="l" rtl="0" eaLnBrk="0" fontAlgn="base" hangingPunct="0">
        <a:spcBef>
          <a:spcPct val="20000"/>
        </a:spcBef>
        <a:spcAft>
          <a:spcPct val="0"/>
        </a:spcAft>
        <a:buClr>
          <a:srgbClr val="333399"/>
        </a:buClr>
        <a:buFont typeface="Wingdings" pitchFamily="2" charset="2"/>
        <a:buChar char="n"/>
        <a:defRPr kumimoji="1" sz="2800">
          <a:solidFill>
            <a:schemeClr val="tx1"/>
          </a:solidFill>
          <a:latin typeface="+mj-lt"/>
          <a:ea typeface="+mn-ea"/>
          <a:cs typeface="+mn-cs"/>
        </a:defRPr>
      </a:lvl1pPr>
      <a:lvl2pPr marL="742950" indent="-285750" algn="l" rtl="0" eaLnBrk="0" fontAlgn="base" hangingPunct="0">
        <a:spcBef>
          <a:spcPct val="20000"/>
        </a:spcBef>
        <a:spcAft>
          <a:spcPct val="0"/>
        </a:spcAft>
        <a:buClr>
          <a:srgbClr val="3366FF"/>
        </a:buClr>
        <a:buFont typeface="Wingdings" pitchFamily="2" charset="2"/>
        <a:buChar char="n"/>
        <a:defRPr kumimoji="1" sz="2400">
          <a:solidFill>
            <a:schemeClr val="tx1"/>
          </a:solidFill>
          <a:latin typeface="+mj-lt"/>
          <a:ea typeface="HG丸ｺﾞｼｯｸM-PRO" pitchFamily="50" charset="-128"/>
        </a:defRPr>
      </a:lvl2pPr>
      <a:lvl3pPr marL="1143000" indent="-228600" algn="l" rtl="0" eaLnBrk="0" fontAlgn="base" hangingPunct="0">
        <a:spcBef>
          <a:spcPct val="20000"/>
        </a:spcBef>
        <a:spcAft>
          <a:spcPct val="0"/>
        </a:spcAft>
        <a:buClr>
          <a:srgbClr val="F56161"/>
        </a:buClr>
        <a:buFont typeface="Wingdings" pitchFamily="2" charset="2"/>
        <a:buChar char="n"/>
        <a:defRPr kumimoji="1" sz="2000">
          <a:solidFill>
            <a:schemeClr val="tx1"/>
          </a:solidFill>
          <a:latin typeface="HG丸ｺﾞｼｯｸM-PRO" pitchFamily="50" charset="-128"/>
          <a:ea typeface="HG丸ｺﾞｼｯｸM-PRO" pitchFamily="50" charset="-128"/>
        </a:defRPr>
      </a:lvl3pPr>
      <a:lvl4pPr marL="1600200" indent="-228600" algn="l" rtl="0" eaLnBrk="0" fontAlgn="base" hangingPunct="0">
        <a:spcBef>
          <a:spcPct val="20000"/>
        </a:spcBef>
        <a:spcAft>
          <a:spcPct val="0"/>
        </a:spcAft>
        <a:buClr>
          <a:srgbClr val="EEAF12"/>
        </a:buClr>
        <a:buSzPct val="95000"/>
        <a:buFont typeface="Wingdings" pitchFamily="2" charset="2"/>
        <a:buChar char="n"/>
        <a:defRPr kumimoji="1" sz="2000">
          <a:solidFill>
            <a:schemeClr val="tx1"/>
          </a:solidFill>
          <a:latin typeface="HG丸ｺﾞｼｯｸM-PRO" pitchFamily="50" charset="-128"/>
          <a:ea typeface="HG丸ｺﾞｼｯｸM-PRO" pitchFamily="50" charset="-128"/>
        </a:defRPr>
      </a:lvl4pPr>
      <a:lvl5pPr marL="2057400" indent="-228600" algn="l" rtl="0" eaLnBrk="0" fontAlgn="base" hangingPunct="0">
        <a:spcBef>
          <a:spcPct val="20000"/>
        </a:spcBef>
        <a:spcAft>
          <a:spcPct val="0"/>
        </a:spcAft>
        <a:buClr>
          <a:srgbClr val="009999"/>
        </a:buClr>
        <a:buSzPct val="90000"/>
        <a:buFont typeface="Wingdings" pitchFamily="2" charset="2"/>
        <a:buChar char="n"/>
        <a:defRPr kumimoji="1" sz="2000">
          <a:solidFill>
            <a:schemeClr val="tx1"/>
          </a:solidFill>
          <a:latin typeface="HG丸ｺﾞｼｯｸM-PRO" pitchFamily="50" charset="-128"/>
          <a:ea typeface="HG丸ｺﾞｼｯｸM-PRO" pitchFamily="50" charset="-128"/>
        </a:defRPr>
      </a:lvl5pPr>
      <a:lvl6pPr marL="25146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6pPr>
      <a:lvl7pPr marL="29718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7pPr>
      <a:lvl8pPr marL="34290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8pPr>
      <a:lvl9pPr marL="3886200" indent="-228600" algn="l" rtl="0" eaLnBrk="1" fontAlgn="base" hangingPunct="1">
        <a:spcBef>
          <a:spcPct val="20000"/>
        </a:spcBef>
        <a:spcAft>
          <a:spcPct val="0"/>
        </a:spcAft>
        <a:buClr>
          <a:srgbClr val="009999"/>
        </a:buClr>
        <a:buSzPct val="90000"/>
        <a:buFont typeface="Wingdings" pitchFamily="2" charset="2"/>
        <a:buChar char="n"/>
        <a:defRPr kumimoji="1" sz="22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xfrm>
            <a:off x="0" y="1340768"/>
            <a:ext cx="9144000" cy="1224136"/>
          </a:xfrm>
        </p:spPr>
        <p:txBody>
          <a:bodyPr/>
          <a:lstStyle/>
          <a:p>
            <a:r>
              <a:rPr lang="ja-JP" altLang="en-US"/>
              <a:t>暗認本読書会</a:t>
            </a:r>
            <a:r>
              <a:rPr lang="en-US" altLang="ja-JP"/>
              <a:t>5</a:t>
            </a:r>
            <a:br>
              <a:rPr lang="en-US" altLang="ja-JP"/>
            </a:br>
            <a:r>
              <a:rPr lang="ja-JP" altLang="en-US" sz="2000"/>
              <a:t>鍵共有</a:t>
            </a:r>
            <a:endParaRPr lang="ja-JP" altLang="en-US"/>
          </a:p>
        </p:txBody>
      </p:sp>
      <p:sp>
        <p:nvSpPr>
          <p:cNvPr id="7" name="サブタイトル 6"/>
          <p:cNvSpPr>
            <a:spLocks noGrp="1"/>
          </p:cNvSpPr>
          <p:nvPr>
            <p:ph type="subTitle" idx="1"/>
          </p:nvPr>
        </p:nvSpPr>
        <p:spPr/>
        <p:txBody>
          <a:bodyPr/>
          <a:lstStyle/>
          <a:p>
            <a:r>
              <a:rPr lang="en-US" altLang="ja-JP" sz="1800"/>
              <a:t>2021/10/28</a:t>
            </a:r>
          </a:p>
          <a:p>
            <a:r>
              <a:rPr lang="en-US" altLang="ja-JP" sz="1800"/>
              <a:t>https://anninbon.connpass.com/</a:t>
            </a:r>
          </a:p>
          <a:p>
            <a:r>
              <a:rPr lang="ja-JP" altLang="en-US" sz="1800"/>
              <a:t>光成滋生</a:t>
            </a:r>
          </a:p>
        </p:txBody>
      </p:sp>
    </p:spTree>
    <p:extLst>
      <p:ext uri="{BB962C8B-B14F-4D97-AF65-F5344CB8AC3E}">
        <p14:creationId xmlns:p14="http://schemas.microsoft.com/office/powerpoint/2010/main" val="35088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49F1C34-EB61-4B79-9D10-9734F32462DB}"/>
                  </a:ext>
                </a:extLst>
              </p:cNvPr>
              <p:cNvSpPr>
                <a:spLocks noGrp="1"/>
              </p:cNvSpPr>
              <p:nvPr>
                <p:ph idx="1"/>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oMath>
                </a14:m>
                <a:endParaRPr kumimoji="1" lang="en-US" altLang="ja-JP" b="0"/>
              </a:p>
              <a:p>
                <a:pPr lvl="1"/>
                <a:r>
                  <a:rPr kumimoji="1" lang="en-US" altLang="ja-JP"/>
                  <a:t>2</a:t>
                </a:r>
                <a:r>
                  <a:rPr kumimoji="1" lang="ja-JP" altLang="en-US"/>
                  <a:t>個しか要素が無いけど体</a:t>
                </a:r>
                <a:endParaRPr kumimoji="1" lang="en-US" altLang="ja-JP"/>
              </a:p>
              <a:p>
                <a:pPr lvl="1"/>
                <a:r>
                  <a:rPr lang="en-US" altLang="ja-JP"/>
                  <a:t>1+1=0, 1-1=0, 1</a:t>
                </a:r>
                <a14:m>
                  <m:oMath xmlns:m="http://schemas.openxmlformats.org/officeDocument/2006/math">
                    <m:r>
                      <a:rPr lang="en-US" altLang="ja-JP" b="0" i="1" smtClean="0">
                        <a:latin typeface="Cambria Math" panose="02040503050406030204" pitchFamily="18" charset="0"/>
                      </a:rPr>
                      <m:t>×</m:t>
                    </m:r>
                  </m:oMath>
                </a14:m>
                <a:r>
                  <a:rPr kumimoji="1" lang="en-US" altLang="ja-JP"/>
                  <a:t>1=1, 1/1 = 1</a:t>
                </a:r>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m:t>
                            </m:r>
                          </m:sup>
                        </m:sSup>
                      </m:sub>
                    </m:sSub>
                  </m:oMath>
                </a14:m>
                <a:r>
                  <a:rPr kumimoji="1" lang="en-US" altLang="ja-JP"/>
                  <a:t> :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𝔽</m:t>
                        </m:r>
                      </m:e>
                      <m:sub>
                        <m:r>
                          <a:rPr lang="en-US" altLang="ja-JP" i="1">
                            <a:latin typeface="Cambria Math" panose="02040503050406030204" pitchFamily="18" charset="0"/>
                          </a:rPr>
                          <m:t>2</m:t>
                        </m:r>
                      </m:sub>
                    </m:sSub>
                  </m:oMath>
                </a14:m>
                <a:r>
                  <a:rPr kumimoji="1" lang="ja-JP" altLang="en-US"/>
                  <a:t>の</a:t>
                </a:r>
                <a:r>
                  <a:rPr kumimoji="1" lang="en-US" altLang="ja-JP"/>
                  <a:t>2</a:t>
                </a:r>
                <a:r>
                  <a:rPr kumimoji="1" lang="ja-JP" altLang="en-US"/>
                  <a:t>次拡大体</a:t>
                </a:r>
                <a:endParaRPr kumimoji="1" lang="en-US" altLang="ja-JP"/>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r>
                          <a:rPr kumimoji="1" lang="en-US" altLang="ja-JP" b="0" i="1" smtClean="0">
                            <a:latin typeface="Cambria Math" panose="02040503050406030204" pitchFamily="18" charset="0"/>
                          </a:rPr>
                          <m:t>2</m:t>
                        </m:r>
                      </m:sub>
                    </m:sSub>
                  </m:oMath>
                </a14:m>
                <a:r>
                  <a:rPr kumimoji="1" lang="ja-JP" altLang="en-US"/>
                  <a:t>の要素</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oMath>
                </a14:m>
                <a:r>
                  <a:rPr kumimoji="1" lang="ja-JP" altLang="en-US"/>
                  <a:t>を並べて</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𝑏𝑥</m:t>
                    </m:r>
                  </m:oMath>
                </a14:m>
                <a:r>
                  <a:rPr kumimoji="1" lang="ja-JP" altLang="en-US"/>
                  <a:t>とする（</a:t>
                </a:r>
                <a14:m>
                  <m:oMath xmlns:m="http://schemas.openxmlformats.org/officeDocument/2006/math">
                    <m:r>
                      <a:rPr kumimoji="1" lang="en-US" altLang="ja-JP" b="0" i="1" smtClean="0">
                        <a:latin typeface="Cambria Math" panose="02040503050406030204" pitchFamily="18" charset="0"/>
                      </a:rPr>
                      <m:t>𝑥</m:t>
                    </m:r>
                  </m:oMath>
                </a14:m>
                <a:r>
                  <a:rPr kumimoji="1" lang="ja-JP" altLang="en-US"/>
                  <a:t>は多項式の変数）。</a:t>
                </a:r>
                <a:endParaRPr kumimoji="1" lang="en-US" altLang="ja-JP"/>
              </a:p>
              <a:p>
                <a:pPr lvl="1"/>
                <a:r>
                  <a:rPr kumimoji="1" lang="ja-JP" altLang="en-US"/>
                  <a:t>加減算は要素ごとの計算</a:t>
                </a:r>
                <a:endParaRPr kumimoji="1" lang="en-US" altLang="ja-JP"/>
              </a:p>
              <a:p>
                <a:pPr lvl="2"/>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e>
                    </m:d>
                    <m:r>
                      <a:rPr kumimoji="1" lang="en-US" altLang="ja-JP" b="0" i="1" smtClean="0">
                        <a:latin typeface="Cambria Math" panose="02040503050406030204" pitchFamily="18" charset="0"/>
                      </a:rPr>
                      <m:t>𝑥</m:t>
                    </m:r>
                  </m:oMath>
                </a14:m>
                <a:endParaRPr kumimoji="1" lang="en-US" altLang="ja-JP"/>
              </a:p>
              <a:p>
                <a:pPr lvl="1"/>
                <a:r>
                  <a:rPr kumimoji="1" lang="ja-JP" altLang="en-US"/>
                  <a:t>乗算 </a:t>
                </a:r>
                <a:r>
                  <a:rPr kumimoji="1" lang="en-US" altLang="ja-JP"/>
                  <a:t>: </a:t>
                </a:r>
                <a:r>
                  <a:rPr kumimoji="1" lang="ja-JP" altLang="en-US"/>
                  <a:t>規則 </a:t>
                </a:r>
                <a:r>
                  <a:rPr kumimoji="1" lang="en-US" altLang="ja-JP"/>
                  <a:t>: </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oMath>
                </a14:m>
                <a:r>
                  <a:rPr kumimoji="1" lang="ja-JP" altLang="en-US"/>
                  <a:t>を</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oMath>
                </a14:m>
                <a:r>
                  <a:rPr kumimoji="1" lang="ja-JP" altLang="en-US"/>
                  <a:t>に置き換える</a:t>
                </a:r>
                <a:endParaRPr kumimoji="1" lang="en-US" altLang="ja-JP"/>
              </a:p>
              <a:p>
                <a:pPr lvl="2"/>
                <a:r>
                  <a:rPr kumimoji="1" lang="ja-JP" altLang="en-US"/>
                  <a:t>例 </a:t>
                </a:r>
                <a:r>
                  <a:rPr kumimoji="1" lang="en-US" altLang="ja-JP"/>
                  <a:t>: </a:t>
                </a:r>
                <a14:m>
                  <m:oMath xmlns:m="http://schemas.openxmlformats.org/officeDocument/2006/math">
                    <m:r>
                      <a:rPr kumimoji="1" lang="en-US" altLang="ja-JP" b="0" i="1" smtClean="0">
                        <a:latin typeface="Cambria Math" panose="02040503050406030204" pitchFamily="18" charset="0"/>
                      </a:rPr>
                      <m:t>𝑥</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+1=1</m:t>
                    </m:r>
                  </m:oMath>
                </a14:m>
                <a:endParaRPr kumimoji="1" lang="en-US" altLang="ja-JP"/>
              </a:p>
            </p:txBody>
          </p:sp>
        </mc:Choice>
        <mc:Fallback xmlns="">
          <p:sp>
            <p:nvSpPr>
              <p:cNvPr id="2" name="コンテンツ プレースホルダー 1">
                <a:extLst>
                  <a:ext uri="{FF2B5EF4-FFF2-40B4-BE49-F238E27FC236}">
                    <a16:creationId xmlns:a16="http://schemas.microsoft.com/office/drawing/2014/main" id="{449F1C34-EB61-4B79-9D10-9734F32462DB}"/>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C81E0562-54CC-4911-826D-06159F4D7814}"/>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10</a:t>
            </a:fld>
            <a:r>
              <a:rPr lang="en-US" altLang="ja-JP"/>
              <a:t> / 24</a:t>
            </a:r>
          </a:p>
        </p:txBody>
      </p:sp>
      <mc:AlternateContent xmlns:mc="http://schemas.openxmlformats.org/markup-compatibility/2006" xmlns:a14="http://schemas.microsoft.com/office/drawing/2010/main">
        <mc:Choice Requires="a14">
          <p:sp>
            <p:nvSpPr>
              <p:cNvPr id="4" name="タイトル 3">
                <a:extLst>
                  <a:ext uri="{FF2B5EF4-FFF2-40B4-BE49-F238E27FC236}">
                    <a16:creationId xmlns:a16="http://schemas.microsoft.com/office/drawing/2014/main" id="{6B183E93-5039-428E-83DA-83EC3A830573}"/>
                  </a:ext>
                </a:extLst>
              </p:cNvPr>
              <p:cNvSpPr>
                <a:spLocks noGrp="1"/>
              </p:cNvSpPr>
              <p:nvPr>
                <p:ph type="title"/>
              </p:nvPr>
            </p:nvSpPr>
            <p:spPr/>
            <p:txBody>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𝔽</m:t>
                        </m:r>
                      </m:e>
                      <m:sub>
                        <m:r>
                          <a:rPr lang="en-US" altLang="ja-JP" i="1">
                            <a:latin typeface="Cambria Math" panose="02040503050406030204" pitchFamily="18" charset="0"/>
                          </a:rPr>
                          <m:t>2</m:t>
                        </m:r>
                      </m:sub>
                    </m:sSub>
                  </m:oMath>
                </a14:m>
                <a:r>
                  <a:rPr kumimoji="1" lang="ja-JP" altLang="en-US"/>
                  <a:t>の</a:t>
                </a:r>
                <a:r>
                  <a:rPr kumimoji="1" lang="en-US" altLang="ja-JP"/>
                  <a:t>2</a:t>
                </a:r>
                <a:r>
                  <a:rPr kumimoji="1" lang="ja-JP" altLang="en-US"/>
                  <a:t>次拡大体</a:t>
                </a:r>
              </a:p>
            </p:txBody>
          </p:sp>
        </mc:Choice>
        <mc:Fallback xmlns="">
          <p:sp>
            <p:nvSpPr>
              <p:cNvPr id="4" name="タイトル 3">
                <a:extLst>
                  <a:ext uri="{FF2B5EF4-FFF2-40B4-BE49-F238E27FC236}">
                    <a16:creationId xmlns:a16="http://schemas.microsoft.com/office/drawing/2014/main" id="{6B183E93-5039-428E-83DA-83EC3A830573}"/>
                  </a:ext>
                </a:extLst>
              </p:cNvPr>
              <p:cNvSpPr>
                <a:spLocks noGrp="1" noRot="1" noChangeAspect="1" noMove="1" noResize="1" noEditPoints="1" noAdjustHandles="1" noChangeArrowheads="1" noChangeShapeType="1" noTextEdit="1"/>
              </p:cNvSpPr>
              <p:nvPr>
                <p:ph type="title"/>
              </p:nvPr>
            </p:nvSpPr>
            <p:spPr>
              <a:blipFill>
                <a:blip r:embed="rId3"/>
                <a:stretch>
                  <a:fillRect t="-17978" b="-4494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8042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77B73FA-D842-4A8D-8447-81684804E46E}"/>
              </a:ext>
            </a:extLst>
          </p:cNvPr>
          <p:cNvSpPr>
            <a:spLocks noGrp="1"/>
          </p:cNvSpPr>
          <p:nvPr>
            <p:ph idx="1"/>
          </p:nvPr>
        </p:nvSpPr>
        <p:spPr/>
        <p:txBody>
          <a:bodyPr/>
          <a:lstStyle/>
          <a:p>
            <a:r>
              <a:rPr kumimoji="1" lang="ja-JP" altLang="en-US"/>
              <a:t>加算</a:t>
            </a:r>
            <a:endParaRPr kumimoji="1" lang="en-US" altLang="ja-JP"/>
          </a:p>
          <a:p>
            <a:endParaRPr lang="en-US" altLang="ja-JP"/>
          </a:p>
          <a:p>
            <a:endParaRPr kumimoji="1" lang="en-US" altLang="ja-JP"/>
          </a:p>
          <a:p>
            <a:endParaRPr lang="en-US" altLang="ja-JP"/>
          </a:p>
          <a:p>
            <a:r>
              <a:rPr kumimoji="1" lang="ja-JP" altLang="en-US"/>
              <a:t>乗算</a:t>
            </a:r>
            <a:endParaRPr kumimoji="1" lang="en-US" altLang="ja-JP"/>
          </a:p>
          <a:p>
            <a:endParaRPr lang="en-US" altLang="ja-JP"/>
          </a:p>
          <a:p>
            <a:endParaRPr kumimoji="1" lang="en-US" altLang="ja-JP"/>
          </a:p>
          <a:p>
            <a:endParaRPr lang="en-US" altLang="ja-JP"/>
          </a:p>
          <a:p>
            <a:r>
              <a:rPr kumimoji="1" lang="ja-JP" altLang="en-US"/>
              <a:t>逆数</a:t>
            </a:r>
          </a:p>
        </p:txBody>
      </p:sp>
      <p:sp>
        <p:nvSpPr>
          <p:cNvPr id="3" name="スライド番号プレースホルダー 2">
            <a:extLst>
              <a:ext uri="{FF2B5EF4-FFF2-40B4-BE49-F238E27FC236}">
                <a16:creationId xmlns:a16="http://schemas.microsoft.com/office/drawing/2014/main" id="{10A251CB-1308-4BFD-918F-D6FE2281DA51}"/>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11</a:t>
            </a:fld>
            <a:r>
              <a:rPr lang="en-US" altLang="ja-JP"/>
              <a:t> / 24</a:t>
            </a:r>
          </a:p>
        </p:txBody>
      </p:sp>
      <mc:AlternateContent xmlns:mc="http://schemas.openxmlformats.org/markup-compatibility/2006" xmlns:a14="http://schemas.microsoft.com/office/drawing/2010/main">
        <mc:Choice Requires="a14">
          <p:sp>
            <p:nvSpPr>
              <p:cNvPr id="4" name="タイトル 3">
                <a:extLst>
                  <a:ext uri="{FF2B5EF4-FFF2-40B4-BE49-F238E27FC236}">
                    <a16:creationId xmlns:a16="http://schemas.microsoft.com/office/drawing/2014/main" id="{FDA33CDE-B678-4481-B46C-5476734548C6}"/>
                  </a:ext>
                </a:extLst>
              </p:cNvPr>
              <p:cNvSpPr>
                <a:spLocks noGrp="1"/>
              </p:cNvSpPr>
              <p:nvPr>
                <p:ph type="title"/>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m:t>
                            </m:r>
                          </m:sup>
                        </m:sSup>
                      </m:sub>
                    </m:sSub>
                  </m:oMath>
                </a14:m>
                <a:r>
                  <a:rPr kumimoji="1" lang="ja-JP" altLang="en-US"/>
                  <a:t>の演算表</a:t>
                </a:r>
              </a:p>
            </p:txBody>
          </p:sp>
        </mc:Choice>
        <mc:Fallback xmlns="">
          <p:sp>
            <p:nvSpPr>
              <p:cNvPr id="4" name="タイトル 3">
                <a:extLst>
                  <a:ext uri="{FF2B5EF4-FFF2-40B4-BE49-F238E27FC236}">
                    <a16:creationId xmlns:a16="http://schemas.microsoft.com/office/drawing/2014/main" id="{FDA33CDE-B678-4481-B46C-5476734548C6}"/>
                  </a:ext>
                </a:extLst>
              </p:cNvPr>
              <p:cNvSpPr>
                <a:spLocks noGrp="1" noRot="1" noChangeAspect="1" noMove="1" noResize="1" noEditPoints="1" noAdjustHandles="1" noChangeArrowheads="1" noChangeShapeType="1" noTextEdit="1"/>
              </p:cNvSpPr>
              <p:nvPr>
                <p:ph type="title"/>
              </p:nvPr>
            </p:nvSpPr>
            <p:spPr>
              <a:blipFill>
                <a:blip r:embed="rId2"/>
                <a:stretch>
                  <a:fillRect t="-12360" b="-46067"/>
                </a:stretch>
              </a:blipFill>
            </p:spPr>
            <p:txBody>
              <a:bodyPr/>
              <a:lstStyle/>
              <a:p>
                <a:r>
                  <a:rPr lang="ja-JP" altLang="en-US">
                    <a:noFill/>
                  </a:rPr>
                  <a:t> </a:t>
                </a:r>
              </a:p>
            </p:txBody>
          </p:sp>
        </mc:Fallback>
      </mc:AlternateContent>
      <p:graphicFrame>
        <p:nvGraphicFramePr>
          <p:cNvPr id="5" name="表 5">
            <a:extLst>
              <a:ext uri="{FF2B5EF4-FFF2-40B4-BE49-F238E27FC236}">
                <a16:creationId xmlns:a16="http://schemas.microsoft.com/office/drawing/2014/main" id="{668C2C62-9690-4154-B547-4CC2BB0F3428}"/>
              </a:ext>
            </a:extLst>
          </p:cNvPr>
          <p:cNvGraphicFramePr>
            <a:graphicFrameLocks noGrp="1"/>
          </p:cNvGraphicFramePr>
          <p:nvPr>
            <p:extLst>
              <p:ext uri="{D42A27DB-BD31-4B8C-83A1-F6EECF244321}">
                <p14:modId xmlns:p14="http://schemas.microsoft.com/office/powerpoint/2010/main" val="1315216295"/>
              </p:ext>
            </p:extLst>
          </p:nvPr>
        </p:nvGraphicFramePr>
        <p:xfrm>
          <a:off x="1331640" y="1052736"/>
          <a:ext cx="6096000" cy="1854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495913606"/>
                    </a:ext>
                  </a:extLst>
                </a:gridCol>
                <a:gridCol w="1219200">
                  <a:extLst>
                    <a:ext uri="{9D8B030D-6E8A-4147-A177-3AD203B41FA5}">
                      <a16:colId xmlns:a16="http://schemas.microsoft.com/office/drawing/2014/main" val="2099736620"/>
                    </a:ext>
                  </a:extLst>
                </a:gridCol>
                <a:gridCol w="1219200">
                  <a:extLst>
                    <a:ext uri="{9D8B030D-6E8A-4147-A177-3AD203B41FA5}">
                      <a16:colId xmlns:a16="http://schemas.microsoft.com/office/drawing/2014/main" val="3265969234"/>
                    </a:ext>
                  </a:extLst>
                </a:gridCol>
                <a:gridCol w="1219200">
                  <a:extLst>
                    <a:ext uri="{9D8B030D-6E8A-4147-A177-3AD203B41FA5}">
                      <a16:colId xmlns:a16="http://schemas.microsoft.com/office/drawing/2014/main" val="3361155946"/>
                    </a:ext>
                  </a:extLst>
                </a:gridCol>
                <a:gridCol w="1219200">
                  <a:extLst>
                    <a:ext uri="{9D8B030D-6E8A-4147-A177-3AD203B41FA5}">
                      <a16:colId xmlns:a16="http://schemas.microsoft.com/office/drawing/2014/main" val="674933392"/>
                    </a:ext>
                  </a:extLst>
                </a:gridCol>
              </a:tblGrid>
              <a:tr h="370840">
                <a:tc>
                  <a:txBody>
                    <a:bodyPr/>
                    <a:lstStyle/>
                    <a:p>
                      <a:r>
                        <a:rPr kumimoji="1" lang="en-US" altLang="ja-JP"/>
                        <a:t>a</a:t>
                      </a:r>
                      <a:r>
                        <a:rPr kumimoji="1" lang="ja-JP" altLang="en-US"/>
                        <a:t>＼</a:t>
                      </a:r>
                      <a:r>
                        <a:rPr kumimoji="1" lang="en-US" altLang="ja-JP"/>
                        <a:t>b</a:t>
                      </a:r>
                      <a:endParaRPr kumimoji="1" lang="ja-JP" altLang="en-US"/>
                    </a:p>
                  </a:txBody>
                  <a:tcPr/>
                </a:tc>
                <a:tc>
                  <a:txBody>
                    <a:bodyPr/>
                    <a:lstStyle/>
                    <a:p>
                      <a:r>
                        <a:rPr kumimoji="1" lang="en-US" altLang="ja-JP"/>
                        <a:t>0</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x</a:t>
                      </a:r>
                      <a:endParaRPr kumimoji="1" lang="ja-JP" altLang="en-US"/>
                    </a:p>
                  </a:txBody>
                  <a:tcPr/>
                </a:tc>
                <a:tc>
                  <a:txBody>
                    <a:bodyPr/>
                    <a:lstStyle/>
                    <a:p>
                      <a:r>
                        <a:rPr kumimoji="1" lang="en-US" altLang="ja-JP"/>
                        <a:t>x+1</a:t>
                      </a:r>
                      <a:endParaRPr kumimoji="1" lang="ja-JP" altLang="en-US"/>
                    </a:p>
                  </a:txBody>
                  <a:tcPr/>
                </a:tc>
                <a:extLst>
                  <a:ext uri="{0D108BD9-81ED-4DB2-BD59-A6C34878D82A}">
                    <a16:rowId xmlns:a16="http://schemas.microsoft.com/office/drawing/2014/main" val="1913473782"/>
                  </a:ext>
                </a:extLst>
              </a:tr>
              <a:tr h="370840">
                <a:tc>
                  <a:txBody>
                    <a:bodyPr/>
                    <a:lstStyle/>
                    <a:p>
                      <a:r>
                        <a:rPr lang="en-US" altLang="ja-JP"/>
                        <a:t>0</a:t>
                      </a:r>
                    </a:p>
                  </a:txBody>
                  <a:tcPr anchor="ctr"/>
                </a:tc>
                <a:tc>
                  <a:txBody>
                    <a:bodyPr/>
                    <a:lstStyle/>
                    <a:p>
                      <a:r>
                        <a:rPr lang="en-US" altLang="ja-JP"/>
                        <a:t>0</a:t>
                      </a:r>
                    </a:p>
                  </a:txBody>
                  <a:tcPr anchor="ctr"/>
                </a:tc>
                <a:tc>
                  <a:txBody>
                    <a:bodyPr/>
                    <a:lstStyle/>
                    <a:p>
                      <a:r>
                        <a:rPr lang="en-US" altLang="ja-JP"/>
                        <a:t>1</a:t>
                      </a:r>
                    </a:p>
                  </a:txBody>
                  <a:tcPr anchor="ctr"/>
                </a:tc>
                <a:tc>
                  <a:txBody>
                    <a:bodyPr/>
                    <a:lstStyle/>
                    <a:p>
                      <a:r>
                        <a:rPr lang="en-US"/>
                        <a:t>x</a:t>
                      </a:r>
                    </a:p>
                  </a:txBody>
                  <a:tcPr anchor="ctr"/>
                </a:tc>
                <a:tc>
                  <a:txBody>
                    <a:bodyPr/>
                    <a:lstStyle/>
                    <a:p>
                      <a:r>
                        <a:rPr lang="en-US"/>
                        <a:t>x+1</a:t>
                      </a:r>
                    </a:p>
                  </a:txBody>
                  <a:tcPr anchor="ctr"/>
                </a:tc>
                <a:extLst>
                  <a:ext uri="{0D108BD9-81ED-4DB2-BD59-A6C34878D82A}">
                    <a16:rowId xmlns:a16="http://schemas.microsoft.com/office/drawing/2014/main" val="474682716"/>
                  </a:ext>
                </a:extLst>
              </a:tr>
              <a:tr h="370840">
                <a:tc>
                  <a:txBody>
                    <a:bodyPr/>
                    <a:lstStyle/>
                    <a:p>
                      <a:r>
                        <a:rPr lang="en-US" altLang="ja-JP"/>
                        <a:t>1</a:t>
                      </a:r>
                    </a:p>
                  </a:txBody>
                  <a:tcPr anchor="ctr"/>
                </a:tc>
                <a:tc>
                  <a:txBody>
                    <a:bodyPr/>
                    <a:lstStyle/>
                    <a:p>
                      <a:r>
                        <a:rPr lang="en-US" altLang="ja-JP"/>
                        <a:t>1</a:t>
                      </a:r>
                    </a:p>
                  </a:txBody>
                  <a:tcPr anchor="ctr"/>
                </a:tc>
                <a:tc>
                  <a:txBody>
                    <a:bodyPr/>
                    <a:lstStyle/>
                    <a:p>
                      <a:r>
                        <a:rPr lang="en-US" altLang="ja-JP"/>
                        <a:t>0</a:t>
                      </a:r>
                    </a:p>
                  </a:txBody>
                  <a:tcPr anchor="ctr"/>
                </a:tc>
                <a:tc>
                  <a:txBody>
                    <a:bodyPr/>
                    <a:lstStyle/>
                    <a:p>
                      <a:r>
                        <a:rPr lang="en-US"/>
                        <a:t>x+1</a:t>
                      </a:r>
                    </a:p>
                  </a:txBody>
                  <a:tcPr anchor="ctr"/>
                </a:tc>
                <a:tc>
                  <a:txBody>
                    <a:bodyPr/>
                    <a:lstStyle/>
                    <a:p>
                      <a:r>
                        <a:rPr lang="en-US"/>
                        <a:t>x</a:t>
                      </a:r>
                    </a:p>
                  </a:txBody>
                  <a:tcPr anchor="ctr"/>
                </a:tc>
                <a:extLst>
                  <a:ext uri="{0D108BD9-81ED-4DB2-BD59-A6C34878D82A}">
                    <a16:rowId xmlns:a16="http://schemas.microsoft.com/office/drawing/2014/main" val="1772740453"/>
                  </a:ext>
                </a:extLst>
              </a:tr>
              <a:tr h="370840">
                <a:tc>
                  <a:txBody>
                    <a:bodyPr/>
                    <a:lstStyle/>
                    <a:p>
                      <a:r>
                        <a:rPr lang="en-US"/>
                        <a:t>x</a:t>
                      </a:r>
                    </a:p>
                  </a:txBody>
                  <a:tcPr anchor="ctr"/>
                </a:tc>
                <a:tc>
                  <a:txBody>
                    <a:bodyPr/>
                    <a:lstStyle/>
                    <a:p>
                      <a:r>
                        <a:rPr lang="en-US"/>
                        <a:t>x</a:t>
                      </a:r>
                    </a:p>
                  </a:txBody>
                  <a:tcPr anchor="ctr"/>
                </a:tc>
                <a:tc>
                  <a:txBody>
                    <a:bodyPr/>
                    <a:lstStyle/>
                    <a:p>
                      <a:r>
                        <a:rPr lang="en-US"/>
                        <a:t>x+1</a:t>
                      </a:r>
                    </a:p>
                  </a:txBody>
                  <a:tcPr anchor="ctr"/>
                </a:tc>
                <a:tc>
                  <a:txBody>
                    <a:bodyPr/>
                    <a:lstStyle/>
                    <a:p>
                      <a:r>
                        <a:rPr lang="en-US" altLang="ja-JP"/>
                        <a:t>0</a:t>
                      </a:r>
                    </a:p>
                  </a:txBody>
                  <a:tcPr anchor="ctr"/>
                </a:tc>
                <a:tc>
                  <a:txBody>
                    <a:bodyPr/>
                    <a:lstStyle/>
                    <a:p>
                      <a:r>
                        <a:rPr lang="en-US" altLang="ja-JP"/>
                        <a:t>1</a:t>
                      </a:r>
                    </a:p>
                  </a:txBody>
                  <a:tcPr anchor="ctr"/>
                </a:tc>
                <a:extLst>
                  <a:ext uri="{0D108BD9-81ED-4DB2-BD59-A6C34878D82A}">
                    <a16:rowId xmlns:a16="http://schemas.microsoft.com/office/drawing/2014/main" val="40719622"/>
                  </a:ext>
                </a:extLst>
              </a:tr>
              <a:tr h="370840">
                <a:tc>
                  <a:txBody>
                    <a:bodyPr/>
                    <a:lstStyle/>
                    <a:p>
                      <a:r>
                        <a:rPr lang="en-US"/>
                        <a:t>x+1</a:t>
                      </a:r>
                    </a:p>
                  </a:txBody>
                  <a:tcPr anchor="ctr"/>
                </a:tc>
                <a:tc>
                  <a:txBody>
                    <a:bodyPr/>
                    <a:lstStyle/>
                    <a:p>
                      <a:r>
                        <a:rPr lang="en-US"/>
                        <a:t>x+1</a:t>
                      </a:r>
                    </a:p>
                  </a:txBody>
                  <a:tcPr anchor="ctr"/>
                </a:tc>
                <a:tc>
                  <a:txBody>
                    <a:bodyPr/>
                    <a:lstStyle/>
                    <a:p>
                      <a:r>
                        <a:rPr lang="en-US"/>
                        <a:t>x</a:t>
                      </a:r>
                    </a:p>
                  </a:txBody>
                  <a:tcPr anchor="ctr"/>
                </a:tc>
                <a:tc>
                  <a:txBody>
                    <a:bodyPr/>
                    <a:lstStyle/>
                    <a:p>
                      <a:r>
                        <a:rPr lang="en-US" altLang="ja-JP"/>
                        <a:t>1</a:t>
                      </a:r>
                    </a:p>
                  </a:txBody>
                  <a:tcPr anchor="ctr"/>
                </a:tc>
                <a:tc>
                  <a:txBody>
                    <a:bodyPr/>
                    <a:lstStyle/>
                    <a:p>
                      <a:r>
                        <a:rPr lang="en-US" altLang="ja-JP"/>
                        <a:t>0</a:t>
                      </a:r>
                    </a:p>
                  </a:txBody>
                  <a:tcPr anchor="ctr"/>
                </a:tc>
                <a:extLst>
                  <a:ext uri="{0D108BD9-81ED-4DB2-BD59-A6C34878D82A}">
                    <a16:rowId xmlns:a16="http://schemas.microsoft.com/office/drawing/2014/main" val="1696509526"/>
                  </a:ext>
                </a:extLst>
              </a:tr>
            </a:tbl>
          </a:graphicData>
        </a:graphic>
      </p:graphicFrame>
      <p:graphicFrame>
        <p:nvGraphicFramePr>
          <p:cNvPr id="6" name="表 5">
            <a:extLst>
              <a:ext uri="{FF2B5EF4-FFF2-40B4-BE49-F238E27FC236}">
                <a16:creationId xmlns:a16="http://schemas.microsoft.com/office/drawing/2014/main" id="{32723EAC-1A98-49A7-A22F-5D1864704F35}"/>
              </a:ext>
            </a:extLst>
          </p:cNvPr>
          <p:cNvGraphicFramePr>
            <a:graphicFrameLocks noGrp="1"/>
          </p:cNvGraphicFramePr>
          <p:nvPr>
            <p:extLst>
              <p:ext uri="{D42A27DB-BD31-4B8C-83A1-F6EECF244321}">
                <p14:modId xmlns:p14="http://schemas.microsoft.com/office/powerpoint/2010/main" val="2994301434"/>
              </p:ext>
            </p:extLst>
          </p:nvPr>
        </p:nvGraphicFramePr>
        <p:xfrm>
          <a:off x="1331640" y="3375000"/>
          <a:ext cx="6096000" cy="1854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495913606"/>
                    </a:ext>
                  </a:extLst>
                </a:gridCol>
                <a:gridCol w="1219200">
                  <a:extLst>
                    <a:ext uri="{9D8B030D-6E8A-4147-A177-3AD203B41FA5}">
                      <a16:colId xmlns:a16="http://schemas.microsoft.com/office/drawing/2014/main" val="2099736620"/>
                    </a:ext>
                  </a:extLst>
                </a:gridCol>
                <a:gridCol w="1219200">
                  <a:extLst>
                    <a:ext uri="{9D8B030D-6E8A-4147-A177-3AD203B41FA5}">
                      <a16:colId xmlns:a16="http://schemas.microsoft.com/office/drawing/2014/main" val="3265969234"/>
                    </a:ext>
                  </a:extLst>
                </a:gridCol>
                <a:gridCol w="1219200">
                  <a:extLst>
                    <a:ext uri="{9D8B030D-6E8A-4147-A177-3AD203B41FA5}">
                      <a16:colId xmlns:a16="http://schemas.microsoft.com/office/drawing/2014/main" val="3361155946"/>
                    </a:ext>
                  </a:extLst>
                </a:gridCol>
                <a:gridCol w="1219200">
                  <a:extLst>
                    <a:ext uri="{9D8B030D-6E8A-4147-A177-3AD203B41FA5}">
                      <a16:colId xmlns:a16="http://schemas.microsoft.com/office/drawing/2014/main" val="674933392"/>
                    </a:ext>
                  </a:extLst>
                </a:gridCol>
              </a:tblGrid>
              <a:tr h="370840">
                <a:tc>
                  <a:txBody>
                    <a:bodyPr/>
                    <a:lstStyle/>
                    <a:p>
                      <a:r>
                        <a:rPr kumimoji="1" lang="en-US" altLang="ja-JP"/>
                        <a:t>a</a:t>
                      </a:r>
                      <a:r>
                        <a:rPr kumimoji="1" lang="ja-JP" altLang="en-US"/>
                        <a:t>＼</a:t>
                      </a:r>
                      <a:r>
                        <a:rPr kumimoji="1" lang="en-US" altLang="ja-JP"/>
                        <a:t>b</a:t>
                      </a:r>
                      <a:endParaRPr kumimoji="1" lang="ja-JP" altLang="en-US"/>
                    </a:p>
                  </a:txBody>
                  <a:tcPr/>
                </a:tc>
                <a:tc>
                  <a:txBody>
                    <a:bodyPr/>
                    <a:lstStyle/>
                    <a:p>
                      <a:r>
                        <a:rPr kumimoji="1" lang="en-US" altLang="ja-JP"/>
                        <a:t>0</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x</a:t>
                      </a:r>
                      <a:endParaRPr kumimoji="1" lang="ja-JP" altLang="en-US"/>
                    </a:p>
                  </a:txBody>
                  <a:tcPr/>
                </a:tc>
                <a:tc>
                  <a:txBody>
                    <a:bodyPr/>
                    <a:lstStyle/>
                    <a:p>
                      <a:r>
                        <a:rPr kumimoji="1" lang="en-US" altLang="ja-JP"/>
                        <a:t>x+1</a:t>
                      </a:r>
                      <a:endParaRPr kumimoji="1" lang="ja-JP" altLang="en-US"/>
                    </a:p>
                  </a:txBody>
                  <a:tcPr/>
                </a:tc>
                <a:extLst>
                  <a:ext uri="{0D108BD9-81ED-4DB2-BD59-A6C34878D82A}">
                    <a16:rowId xmlns:a16="http://schemas.microsoft.com/office/drawing/2014/main" val="1913473782"/>
                  </a:ext>
                </a:extLst>
              </a:tr>
              <a:tr h="370840">
                <a:tc>
                  <a:txBody>
                    <a:bodyPr/>
                    <a:lstStyle/>
                    <a:p>
                      <a:r>
                        <a:rPr lang="en-US" altLang="ja-JP"/>
                        <a:t>0</a:t>
                      </a:r>
                    </a:p>
                  </a:txBody>
                  <a:tcPr anchor="ctr"/>
                </a:tc>
                <a:tc>
                  <a:txBody>
                    <a:bodyPr/>
                    <a:lstStyle/>
                    <a:p>
                      <a:r>
                        <a:rPr lang="en-US" altLang="ja-JP"/>
                        <a:t>0</a:t>
                      </a:r>
                    </a:p>
                  </a:txBody>
                  <a:tcPr anchor="ctr"/>
                </a:tc>
                <a:tc>
                  <a:txBody>
                    <a:bodyPr/>
                    <a:lstStyle/>
                    <a:p>
                      <a:r>
                        <a:rPr lang="en-US" altLang="ja-JP"/>
                        <a:t>0</a:t>
                      </a:r>
                    </a:p>
                  </a:txBody>
                  <a:tcPr anchor="ctr"/>
                </a:tc>
                <a:tc>
                  <a:txBody>
                    <a:bodyPr/>
                    <a:lstStyle/>
                    <a:p>
                      <a:r>
                        <a:rPr lang="en-US" altLang="ja-JP"/>
                        <a:t>0</a:t>
                      </a:r>
                    </a:p>
                  </a:txBody>
                  <a:tcPr anchor="ctr"/>
                </a:tc>
                <a:tc>
                  <a:txBody>
                    <a:bodyPr/>
                    <a:lstStyle/>
                    <a:p>
                      <a:r>
                        <a:rPr lang="en-US" altLang="ja-JP"/>
                        <a:t>0</a:t>
                      </a:r>
                    </a:p>
                  </a:txBody>
                  <a:tcPr anchor="ctr"/>
                </a:tc>
                <a:extLst>
                  <a:ext uri="{0D108BD9-81ED-4DB2-BD59-A6C34878D82A}">
                    <a16:rowId xmlns:a16="http://schemas.microsoft.com/office/drawing/2014/main" val="474682716"/>
                  </a:ext>
                </a:extLst>
              </a:tr>
              <a:tr h="370840">
                <a:tc>
                  <a:txBody>
                    <a:bodyPr/>
                    <a:lstStyle/>
                    <a:p>
                      <a:r>
                        <a:rPr lang="en-US" altLang="ja-JP"/>
                        <a:t>1</a:t>
                      </a:r>
                    </a:p>
                  </a:txBody>
                  <a:tcPr anchor="ctr"/>
                </a:tc>
                <a:tc>
                  <a:txBody>
                    <a:bodyPr/>
                    <a:lstStyle/>
                    <a:p>
                      <a:r>
                        <a:rPr lang="en-US" altLang="ja-JP"/>
                        <a:t>0</a:t>
                      </a:r>
                    </a:p>
                  </a:txBody>
                  <a:tcPr anchor="ctr"/>
                </a:tc>
                <a:tc>
                  <a:txBody>
                    <a:bodyPr/>
                    <a:lstStyle/>
                    <a:p>
                      <a:r>
                        <a:rPr lang="en-US" altLang="ja-JP"/>
                        <a:t>1</a:t>
                      </a:r>
                    </a:p>
                  </a:txBody>
                  <a:tcPr anchor="ctr"/>
                </a:tc>
                <a:tc>
                  <a:txBody>
                    <a:bodyPr/>
                    <a:lstStyle/>
                    <a:p>
                      <a:r>
                        <a:rPr lang="en-US"/>
                        <a:t>x</a:t>
                      </a:r>
                    </a:p>
                  </a:txBody>
                  <a:tcPr anchor="ctr"/>
                </a:tc>
                <a:tc>
                  <a:txBody>
                    <a:bodyPr/>
                    <a:lstStyle/>
                    <a:p>
                      <a:r>
                        <a:rPr lang="en-US"/>
                        <a:t>x+1</a:t>
                      </a:r>
                    </a:p>
                  </a:txBody>
                  <a:tcPr anchor="ctr"/>
                </a:tc>
                <a:extLst>
                  <a:ext uri="{0D108BD9-81ED-4DB2-BD59-A6C34878D82A}">
                    <a16:rowId xmlns:a16="http://schemas.microsoft.com/office/drawing/2014/main" val="1772740453"/>
                  </a:ext>
                </a:extLst>
              </a:tr>
              <a:tr h="370840">
                <a:tc>
                  <a:txBody>
                    <a:bodyPr/>
                    <a:lstStyle/>
                    <a:p>
                      <a:r>
                        <a:rPr lang="en-US"/>
                        <a:t>x</a:t>
                      </a:r>
                    </a:p>
                  </a:txBody>
                  <a:tcPr anchor="ctr"/>
                </a:tc>
                <a:tc>
                  <a:txBody>
                    <a:bodyPr/>
                    <a:lstStyle/>
                    <a:p>
                      <a:r>
                        <a:rPr lang="en-US" altLang="ja-JP"/>
                        <a:t>0</a:t>
                      </a:r>
                    </a:p>
                  </a:txBody>
                  <a:tcPr anchor="ctr"/>
                </a:tc>
                <a:tc>
                  <a:txBody>
                    <a:bodyPr/>
                    <a:lstStyle/>
                    <a:p>
                      <a:r>
                        <a:rPr lang="en-US"/>
                        <a:t>x</a:t>
                      </a:r>
                    </a:p>
                  </a:txBody>
                  <a:tcPr anchor="ctr"/>
                </a:tc>
                <a:tc>
                  <a:txBody>
                    <a:bodyPr/>
                    <a:lstStyle/>
                    <a:p>
                      <a:r>
                        <a:rPr lang="en-US"/>
                        <a:t>x+1</a:t>
                      </a:r>
                    </a:p>
                  </a:txBody>
                  <a:tcPr anchor="ctr"/>
                </a:tc>
                <a:tc>
                  <a:txBody>
                    <a:bodyPr/>
                    <a:lstStyle/>
                    <a:p>
                      <a:r>
                        <a:rPr lang="en-US" altLang="ja-JP"/>
                        <a:t>1</a:t>
                      </a:r>
                    </a:p>
                  </a:txBody>
                  <a:tcPr anchor="ctr"/>
                </a:tc>
                <a:extLst>
                  <a:ext uri="{0D108BD9-81ED-4DB2-BD59-A6C34878D82A}">
                    <a16:rowId xmlns:a16="http://schemas.microsoft.com/office/drawing/2014/main" val="40719622"/>
                  </a:ext>
                </a:extLst>
              </a:tr>
              <a:tr h="370840">
                <a:tc>
                  <a:txBody>
                    <a:bodyPr/>
                    <a:lstStyle/>
                    <a:p>
                      <a:r>
                        <a:rPr lang="en-US"/>
                        <a:t>x+1</a:t>
                      </a:r>
                    </a:p>
                  </a:txBody>
                  <a:tcPr anchor="ctr"/>
                </a:tc>
                <a:tc>
                  <a:txBody>
                    <a:bodyPr/>
                    <a:lstStyle/>
                    <a:p>
                      <a:r>
                        <a:rPr lang="en-US" altLang="ja-JP"/>
                        <a:t>0</a:t>
                      </a:r>
                    </a:p>
                  </a:txBody>
                  <a:tcPr anchor="ctr"/>
                </a:tc>
                <a:tc>
                  <a:txBody>
                    <a:bodyPr/>
                    <a:lstStyle/>
                    <a:p>
                      <a:r>
                        <a:rPr lang="en-US"/>
                        <a:t>x+1</a:t>
                      </a:r>
                    </a:p>
                  </a:txBody>
                  <a:tcPr anchor="ctr"/>
                </a:tc>
                <a:tc>
                  <a:txBody>
                    <a:bodyPr/>
                    <a:lstStyle/>
                    <a:p>
                      <a:r>
                        <a:rPr lang="en-US" altLang="ja-JP"/>
                        <a:t>1</a:t>
                      </a:r>
                    </a:p>
                  </a:txBody>
                  <a:tcPr anchor="ctr"/>
                </a:tc>
                <a:tc>
                  <a:txBody>
                    <a:bodyPr/>
                    <a:lstStyle/>
                    <a:p>
                      <a:r>
                        <a:rPr lang="en-US"/>
                        <a:t>x</a:t>
                      </a:r>
                    </a:p>
                  </a:txBody>
                  <a:tcPr anchor="ctr"/>
                </a:tc>
                <a:extLst>
                  <a:ext uri="{0D108BD9-81ED-4DB2-BD59-A6C34878D82A}">
                    <a16:rowId xmlns:a16="http://schemas.microsoft.com/office/drawing/2014/main" val="1696509526"/>
                  </a:ext>
                </a:extLst>
              </a:tr>
            </a:tbl>
          </a:graphicData>
        </a:graphic>
      </p:graphicFrame>
      <p:graphicFrame>
        <p:nvGraphicFramePr>
          <p:cNvPr id="7" name="表 7">
            <a:extLst>
              <a:ext uri="{FF2B5EF4-FFF2-40B4-BE49-F238E27FC236}">
                <a16:creationId xmlns:a16="http://schemas.microsoft.com/office/drawing/2014/main" id="{D4D64863-15EF-4382-B1E0-FFD5AD7F2016}"/>
              </a:ext>
            </a:extLst>
          </p:cNvPr>
          <p:cNvGraphicFramePr>
            <a:graphicFrameLocks noGrp="1"/>
          </p:cNvGraphicFramePr>
          <p:nvPr>
            <p:extLst>
              <p:ext uri="{D42A27DB-BD31-4B8C-83A1-F6EECF244321}">
                <p14:modId xmlns:p14="http://schemas.microsoft.com/office/powerpoint/2010/main" val="1758094937"/>
              </p:ext>
            </p:extLst>
          </p:nvPr>
        </p:nvGraphicFramePr>
        <p:xfrm>
          <a:off x="1337767" y="5780539"/>
          <a:ext cx="4876800" cy="741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610867550"/>
                    </a:ext>
                  </a:extLst>
                </a:gridCol>
                <a:gridCol w="1219200">
                  <a:extLst>
                    <a:ext uri="{9D8B030D-6E8A-4147-A177-3AD203B41FA5}">
                      <a16:colId xmlns:a16="http://schemas.microsoft.com/office/drawing/2014/main" val="1892467458"/>
                    </a:ext>
                  </a:extLst>
                </a:gridCol>
                <a:gridCol w="1219200">
                  <a:extLst>
                    <a:ext uri="{9D8B030D-6E8A-4147-A177-3AD203B41FA5}">
                      <a16:colId xmlns:a16="http://schemas.microsoft.com/office/drawing/2014/main" val="1041004486"/>
                    </a:ext>
                  </a:extLst>
                </a:gridCol>
                <a:gridCol w="1219200">
                  <a:extLst>
                    <a:ext uri="{9D8B030D-6E8A-4147-A177-3AD203B41FA5}">
                      <a16:colId xmlns:a16="http://schemas.microsoft.com/office/drawing/2014/main" val="2126060046"/>
                    </a:ext>
                  </a:extLst>
                </a:gridCol>
              </a:tblGrid>
              <a:tr h="370840">
                <a:tc>
                  <a:txBody>
                    <a:bodyPr/>
                    <a:lstStyle/>
                    <a:p>
                      <a:r>
                        <a:rPr kumimoji="1" lang="en-US" altLang="ja-JP"/>
                        <a:t>a</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x</a:t>
                      </a:r>
                      <a:endParaRPr kumimoji="1" lang="ja-JP" altLang="en-US"/>
                    </a:p>
                  </a:txBody>
                  <a:tcPr/>
                </a:tc>
                <a:tc>
                  <a:txBody>
                    <a:bodyPr/>
                    <a:lstStyle/>
                    <a:p>
                      <a:r>
                        <a:rPr kumimoji="1" lang="en-US" altLang="ja-JP"/>
                        <a:t>x+1</a:t>
                      </a:r>
                      <a:endParaRPr kumimoji="1" lang="ja-JP" altLang="en-US"/>
                    </a:p>
                  </a:txBody>
                  <a:tcPr/>
                </a:tc>
                <a:extLst>
                  <a:ext uri="{0D108BD9-81ED-4DB2-BD59-A6C34878D82A}">
                    <a16:rowId xmlns:a16="http://schemas.microsoft.com/office/drawing/2014/main" val="2550055792"/>
                  </a:ext>
                </a:extLst>
              </a:tr>
              <a:tr h="370840">
                <a:tc>
                  <a:txBody>
                    <a:bodyPr/>
                    <a:lstStyle/>
                    <a:p>
                      <a:r>
                        <a:rPr kumimoji="1" lang="en-US" altLang="ja-JP"/>
                        <a:t>1/a</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x+1</a:t>
                      </a:r>
                      <a:endParaRPr kumimoji="1" lang="ja-JP" altLang="en-US"/>
                    </a:p>
                  </a:txBody>
                  <a:tcPr/>
                </a:tc>
                <a:tc>
                  <a:txBody>
                    <a:bodyPr/>
                    <a:lstStyle/>
                    <a:p>
                      <a:r>
                        <a:rPr kumimoji="1" lang="en-US" altLang="ja-JP"/>
                        <a:t>x</a:t>
                      </a:r>
                      <a:endParaRPr kumimoji="1" lang="ja-JP" altLang="en-US"/>
                    </a:p>
                  </a:txBody>
                  <a:tcPr/>
                </a:tc>
                <a:extLst>
                  <a:ext uri="{0D108BD9-81ED-4DB2-BD59-A6C34878D82A}">
                    <a16:rowId xmlns:a16="http://schemas.microsoft.com/office/drawing/2014/main" val="3622407561"/>
                  </a:ext>
                </a:extLst>
              </a:tr>
            </a:tbl>
          </a:graphicData>
        </a:graphic>
      </p:graphicFrame>
    </p:spTree>
    <p:extLst>
      <p:ext uri="{BB962C8B-B14F-4D97-AF65-F5344CB8AC3E}">
        <p14:creationId xmlns:p14="http://schemas.microsoft.com/office/powerpoint/2010/main" val="103505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AC1CDA6A-00FC-43AB-BD54-4684D74F470E}"/>
                  </a:ext>
                </a:extLst>
              </p:cNvPr>
              <p:cNvSpPr>
                <a:spLocks noGrp="1"/>
              </p:cNvSpPr>
              <p:nvPr>
                <p:ph idx="1"/>
              </p:nvPr>
            </p:nvSpPr>
            <p:spPr/>
            <p:txBody>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m:t>
                            </m:r>
                          </m:sup>
                        </m:sSup>
                      </m:sub>
                    </m:sSub>
                    <m:r>
                      <a:rPr kumimoji="1" lang="en-US" altLang="ja-JP" b="0" i="1" smtClean="0">
                        <a:latin typeface="Cambria Math" panose="02040503050406030204" pitchFamily="18" charset="0"/>
                      </a:rPr>
                      <m:t>≠{0, 1, 2,  3}</m:t>
                    </m:r>
                  </m:oMath>
                </a14:m>
                <a:endParaRPr kumimoji="1" lang="en-US" altLang="ja-JP" b="0"/>
              </a:p>
              <a:p>
                <a:pPr lvl="1"/>
                <a:r>
                  <a:rPr kumimoji="1" lang="en-US" altLang="ja-JP"/>
                  <a:t>4</a:t>
                </a:r>
                <a:r>
                  <a:rPr kumimoji="1" lang="ja-JP" altLang="en-US"/>
                  <a:t>で割った余りの集合は体ではない</a:t>
                </a:r>
                <a:r>
                  <a:rPr lang="en-US" altLang="ja-JP"/>
                  <a:t>(</a:t>
                </a:r>
                <a14:m>
                  <m:oMath xmlns:m="http://schemas.openxmlformats.org/officeDocument/2006/math">
                    <m:r>
                      <a:rPr lang="en-US" altLang="ja-JP" b="0" i="1" smtClean="0">
                        <a:latin typeface="Cambria Math" panose="02040503050406030204" pitchFamily="18" charset="0"/>
                      </a:rPr>
                      <m:t>2×</m:t>
                    </m:r>
                    <m:r>
                      <a:rPr lang="en-US" altLang="ja-JP" b="0" i="1" smtClean="0">
                        <a:latin typeface="Cambria Math" panose="02040503050406030204" pitchFamily="18" charset="0"/>
                      </a:rPr>
                      <m:t>𝑎</m:t>
                    </m:r>
                    <m:r>
                      <a:rPr lang="en-US" altLang="ja-JP" b="0" i="1" smtClean="0">
                        <a:latin typeface="Cambria Math" panose="02040503050406030204" pitchFamily="18" charset="0"/>
                      </a:rPr>
                      <m:t>=1</m:t>
                    </m:r>
                  </m:oMath>
                </a14:m>
                <a:r>
                  <a:rPr lang="ja-JP" altLang="en-US"/>
                  <a:t>となる</a:t>
                </a:r>
                <a14:m>
                  <m:oMath xmlns:m="http://schemas.openxmlformats.org/officeDocument/2006/math">
                    <m:r>
                      <a:rPr lang="en-US" altLang="ja-JP" b="0" i="1" smtClean="0">
                        <a:latin typeface="Cambria Math" panose="02040503050406030204" pitchFamily="18" charset="0"/>
                      </a:rPr>
                      <m:t>𝑎</m:t>
                    </m:r>
                  </m:oMath>
                </a14:m>
                <a:r>
                  <a:rPr lang="ja-JP" altLang="en-US"/>
                  <a:t>が無い</a:t>
                </a:r>
                <a:r>
                  <a:rPr lang="en-US" altLang="ja-JP"/>
                  <a:t>)</a:t>
                </a:r>
              </a:p>
              <a:p>
                <a:r>
                  <a:rPr kumimoji="1" lang="ja-JP" altLang="en-US"/>
                  <a:t>複素数体の乗算は</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oMath>
                </a14:m>
                <a:r>
                  <a:rPr kumimoji="1" lang="ja-JP" altLang="en-US"/>
                  <a:t>を</a:t>
                </a:r>
                <a:r>
                  <a:rPr kumimoji="1" lang="en-US" altLang="ja-JP"/>
                  <a:t>-1</a:t>
                </a:r>
                <a:r>
                  <a:rPr kumimoji="1" lang="ja-JP" altLang="en-US"/>
                  <a:t>に置き換える規則を適用</a:t>
                </a:r>
                <a:endParaRPr kumimoji="1" lang="en-US" altLang="ja-JP"/>
              </a:p>
              <a:p>
                <a:pPr lvl="1"/>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𝑏𝑥</m:t>
                        </m:r>
                      </m:e>
                    </m:d>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𝑏𝑑</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𝑏𝑐</m:t>
                        </m:r>
                      </m:e>
                    </m:d>
                    <m:r>
                      <a:rPr kumimoji="1" lang="en-US" altLang="ja-JP" b="0" i="1" smtClean="0">
                        <a:latin typeface="Cambria Math" panose="02040503050406030204" pitchFamily="18" charset="0"/>
                      </a:rPr>
                      <m:t>𝑥</m:t>
                    </m:r>
                  </m:oMath>
                </a14:m>
                <a:br>
                  <a:rPr kumimoji="1" lang="en-US" altLang="ja-JP" b="0"/>
                </a:br>
                <a14:m>
                  <m:oMath xmlns:m="http://schemas.openxmlformats.org/officeDocument/2006/math">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𝑏𝑑</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𝑏𝑐</m:t>
                        </m:r>
                      </m:e>
                    </m:d>
                    <m:r>
                      <a:rPr kumimoji="1" lang="en-US" altLang="ja-JP" b="0" i="1" smtClean="0">
                        <a:latin typeface="Cambria Math" panose="02040503050406030204" pitchFamily="18" charset="0"/>
                      </a:rPr>
                      <m:t>𝑥</m:t>
                    </m:r>
                  </m:oMath>
                </a14:m>
                <a:r>
                  <a:rPr kumimoji="1" lang="en-US" altLang="ja-JP"/>
                  <a:t> ; </a:t>
                </a:r>
                <a14:m>
                  <m:oMath xmlns:m="http://schemas.openxmlformats.org/officeDocument/2006/math">
                    <m:r>
                      <a:rPr kumimoji="1" lang="en-US" altLang="ja-JP" b="0" i="1" smtClean="0">
                        <a:latin typeface="Cambria Math" panose="02040503050406030204" pitchFamily="18" charset="0"/>
                      </a:rPr>
                      <m:t>𝑥</m:t>
                    </m:r>
                  </m:oMath>
                </a14:m>
                <a:r>
                  <a:rPr kumimoji="1" lang="ja-JP" altLang="en-US"/>
                  <a:t>を</a:t>
                </a:r>
                <a14:m>
                  <m:oMath xmlns:m="http://schemas.openxmlformats.org/officeDocument/2006/math">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−1</m:t>
                        </m:r>
                      </m:e>
                    </m:rad>
                  </m:oMath>
                </a14:m>
                <a:r>
                  <a:rPr kumimoji="1" lang="ja-JP" altLang="en-US"/>
                  <a:t>とみなせる</a:t>
                </a:r>
                <a:endParaRPr kumimoji="1" lang="en-US" altLang="ja-JP"/>
              </a:p>
              <a:p>
                <a:r>
                  <a:rPr kumimoji="1" lang="ja-JP" altLang="en-US"/>
                  <a:t>別の規則を使うと別の拡大体を作れる</a:t>
                </a:r>
                <a:endParaRPr kumimoji="1" lang="en-US" altLang="ja-JP"/>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8</m:t>
                            </m:r>
                          </m:sup>
                        </m:sSup>
                      </m:sub>
                    </m:sSub>
                  </m:oMath>
                </a14:m>
                <a:r>
                  <a:rPr kumimoji="1" lang="en-US" altLang="ja-JP"/>
                  <a:t> ; 8bit</a:t>
                </a:r>
                <a:r>
                  <a:rPr kumimoji="1" lang="ja-JP" altLang="en-US"/>
                  <a:t>値の集合</a:t>
                </a:r>
                <a14:m>
                  <m:oMath xmlns:m="http://schemas.openxmlformats.org/officeDocument/2006/math">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4</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5</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6</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7</m:t>
                        </m:r>
                      </m:sub>
                    </m:sSub>
                    <m:r>
                      <a:rPr kumimoji="1" lang="en-US" altLang="ja-JP" b="0" i="1" smtClean="0">
                        <a:latin typeface="Cambria Math" panose="02040503050406030204" pitchFamily="18" charset="0"/>
                      </a:rPr>
                      <m:t>)</m:t>
                    </m:r>
                  </m:oMath>
                </a14:m>
                <a:r>
                  <a:rPr kumimoji="1" lang="en-US" altLang="ja-JP"/>
                  <a:t> ;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r>
                          <a:rPr kumimoji="1" lang="en-US" altLang="ja-JP" b="0" i="1" smtClean="0">
                            <a:latin typeface="Cambria Math" panose="02040503050406030204" pitchFamily="18" charset="0"/>
                          </a:rPr>
                          <m:t>2</m:t>
                        </m:r>
                      </m:sub>
                    </m:sSub>
                  </m:oMath>
                </a14:m>
                <a:endParaRPr kumimoji="1" lang="en-US" altLang="ja-JP"/>
              </a:p>
              <a:p>
                <a:pPr lvl="1"/>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8</m:t>
                        </m:r>
                      </m:sup>
                    </m:sSup>
                  </m:oMath>
                </a14:m>
                <a:r>
                  <a:rPr kumimoji="1" lang="ja-JP" altLang="en-US"/>
                  <a:t>を</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4</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3</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+1</m:t>
                    </m:r>
                  </m:oMath>
                </a14:m>
                <a:r>
                  <a:rPr kumimoji="1" lang="ja-JP" altLang="en-US"/>
                  <a:t>に置き換える </a:t>
                </a:r>
                <a:r>
                  <a:rPr kumimoji="1" lang="en-US" altLang="ja-JP"/>
                  <a:t>; </a:t>
                </a:r>
                <a:r>
                  <a:rPr lang="en-US" altLang="ja-JP"/>
                  <a:t>AES</a:t>
                </a:r>
                <a:r>
                  <a:rPr lang="ja-JP" altLang="en-US"/>
                  <a:t>で使われる</a:t>
                </a:r>
                <a:endParaRPr lang="en-US" altLang="ja-JP"/>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128</m:t>
                            </m:r>
                          </m:sup>
                        </m:sSup>
                      </m:sub>
                    </m:sSub>
                  </m:oMath>
                </a14:m>
                <a:r>
                  <a:rPr kumimoji="1" lang="en-US" altLang="ja-JP"/>
                  <a:t> ;128bit</a:t>
                </a:r>
                <a:r>
                  <a:rPr kumimoji="1" lang="ja-JP" altLang="en-US"/>
                  <a:t>値の集合</a:t>
                </a:r>
                <a:endParaRPr lang="en-US" altLang="ja-JP"/>
              </a:p>
              <a:p>
                <a:pPr lvl="1"/>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128</m:t>
                        </m:r>
                      </m:sup>
                    </m:sSup>
                  </m:oMath>
                </a14:m>
                <a:r>
                  <a:rPr kumimoji="1" lang="ja-JP" altLang="en-US"/>
                  <a:t>を</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7</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+1</m:t>
                    </m:r>
                  </m:oMath>
                </a14:m>
                <a:r>
                  <a:rPr kumimoji="1" lang="ja-JP" altLang="en-US"/>
                  <a:t>に置き換える</a:t>
                </a:r>
                <a:r>
                  <a:rPr lang="en-US" altLang="ja-JP"/>
                  <a:t> ; </a:t>
                </a:r>
                <a:r>
                  <a:rPr kumimoji="1" lang="en-US" altLang="ja-JP"/>
                  <a:t>XTS-AES</a:t>
                </a:r>
                <a:r>
                  <a:rPr kumimoji="1" lang="ja-JP" altLang="en-US"/>
                  <a:t>や</a:t>
                </a:r>
                <a:r>
                  <a:rPr kumimoji="1" lang="en-US" altLang="ja-JP"/>
                  <a:t>AES-GCM</a:t>
                </a:r>
                <a:r>
                  <a:rPr kumimoji="1" lang="ja-JP" altLang="en-US"/>
                  <a:t>など</a:t>
                </a:r>
                <a:endParaRPr kumimoji="1" lang="en-US" altLang="ja-JP"/>
              </a:p>
            </p:txBody>
          </p:sp>
        </mc:Choice>
        <mc:Fallback xmlns="">
          <p:sp>
            <p:nvSpPr>
              <p:cNvPr id="2" name="コンテンツ プレースホルダー 1">
                <a:extLst>
                  <a:ext uri="{FF2B5EF4-FFF2-40B4-BE49-F238E27FC236}">
                    <a16:creationId xmlns:a16="http://schemas.microsoft.com/office/drawing/2014/main" id="{AC1CDA6A-00FC-43AB-BD54-4684D74F470E}"/>
                  </a:ext>
                </a:extLst>
              </p:cNvPr>
              <p:cNvSpPr>
                <a:spLocks noGrp="1" noRot="1" noChangeAspect="1" noMove="1" noResize="1" noEditPoints="1" noAdjustHandles="1" noChangeArrowheads="1" noChangeShapeType="1" noTextEdit="1"/>
              </p:cNvSpPr>
              <p:nvPr>
                <p:ph idx="1"/>
              </p:nvPr>
            </p:nvSpPr>
            <p:spPr>
              <a:blipFill>
                <a:blip r:embed="rId2"/>
                <a:stretch>
                  <a:fillRect l="-1200" r="-67"/>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9057758D-48E9-46EF-8EA4-CBD38F0E1BE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12</a:t>
            </a:fld>
            <a:r>
              <a:rPr lang="en-US" altLang="ja-JP"/>
              <a:t> / 24</a:t>
            </a:r>
          </a:p>
        </p:txBody>
      </p:sp>
      <p:sp>
        <p:nvSpPr>
          <p:cNvPr id="4" name="タイトル 3">
            <a:extLst>
              <a:ext uri="{FF2B5EF4-FFF2-40B4-BE49-F238E27FC236}">
                <a16:creationId xmlns:a16="http://schemas.microsoft.com/office/drawing/2014/main" id="{11EB8000-35A0-4312-9378-D66CC5818284}"/>
              </a:ext>
            </a:extLst>
          </p:cNvPr>
          <p:cNvSpPr>
            <a:spLocks noGrp="1"/>
          </p:cNvSpPr>
          <p:nvPr>
            <p:ph type="title"/>
          </p:nvPr>
        </p:nvSpPr>
        <p:spPr/>
        <p:txBody>
          <a:bodyPr/>
          <a:lstStyle/>
          <a:p>
            <a:r>
              <a:rPr kumimoji="1" lang="ja-JP" altLang="en-US"/>
              <a:t>注意</a:t>
            </a:r>
          </a:p>
        </p:txBody>
      </p:sp>
    </p:spTree>
    <p:extLst>
      <p:ext uri="{BB962C8B-B14F-4D97-AF65-F5344CB8AC3E}">
        <p14:creationId xmlns:p14="http://schemas.microsoft.com/office/powerpoint/2010/main" val="1725152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72C57267-A6F2-480D-93DA-129B5A00A9EE}"/>
                  </a:ext>
                </a:extLst>
              </p:cNvPr>
              <p:cNvSpPr>
                <a:spLocks noGrp="1"/>
              </p:cNvSpPr>
              <p:nvPr>
                <p:ph idx="1"/>
              </p:nvPr>
            </p:nvSpPr>
            <p:spPr/>
            <p:txBody>
              <a:bodyPr/>
              <a:lstStyle/>
              <a:p>
                <a:r>
                  <a:rPr kumimoji="1" lang="ja-JP" altLang="en-US"/>
                  <a:t>暗号化鍵</a:t>
                </a:r>
                <a14:m>
                  <m:oMath xmlns:m="http://schemas.openxmlformats.org/officeDocument/2006/math">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m:t>
                    </m:r>
                  </m:oMath>
                </a14:m>
                <a:r>
                  <a:rPr kumimoji="1" lang="ja-JP" altLang="en-US"/>
                  <a:t>復号鍵</a:t>
                </a:r>
                <a14:m>
                  <m:oMath xmlns:m="http://schemas.openxmlformats.org/officeDocument/2006/math">
                    <m:r>
                      <a:rPr kumimoji="1" lang="en-US" altLang="ja-JP" b="0" i="1" smtClean="0">
                        <a:latin typeface="Cambria Math" panose="02040503050406030204" pitchFamily="18" charset="0"/>
                      </a:rPr>
                      <m:t>𝑠</m:t>
                    </m:r>
                  </m:oMath>
                </a14:m>
                <a:endParaRPr kumimoji="1" lang="en-US" altLang="ja-JP"/>
              </a:p>
              <a:p>
                <a:pPr lvl="1"/>
                <a:r>
                  <a:rPr kumimoji="1" lang="ja-JP" altLang="en-US"/>
                  <a:t>共通鍵暗号                               公開鍵暗号</a:t>
                </a:r>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r>
                  <a:rPr kumimoji="1" lang="ja-JP" altLang="en-US"/>
                  <a:t>復号鍵</a:t>
                </a:r>
                <a14:m>
                  <m:oMath xmlns:m="http://schemas.openxmlformats.org/officeDocument/2006/math">
                    <m:r>
                      <a:rPr kumimoji="1" lang="en-US" altLang="ja-JP" b="0" i="1" smtClean="0">
                        <a:latin typeface="Cambria Math" panose="02040503050406030204" pitchFamily="18" charset="0"/>
                      </a:rPr>
                      <m:t>𝑠</m:t>
                    </m:r>
                  </m:oMath>
                </a14:m>
                <a:r>
                  <a:rPr kumimoji="1" lang="ja-JP" altLang="en-US"/>
                  <a:t>は自分だけの秘密（秘密鍵）</a:t>
                </a:r>
                <a:endParaRPr kumimoji="1" lang="en-US" altLang="ja-JP"/>
              </a:p>
              <a:p>
                <a:r>
                  <a:rPr kumimoji="1" lang="ja-JP" altLang="en-US"/>
                  <a:t>暗号化鍵</a:t>
                </a:r>
                <a14:m>
                  <m:oMath xmlns:m="http://schemas.openxmlformats.org/officeDocument/2006/math">
                    <m:r>
                      <a:rPr kumimoji="1" lang="en-US" altLang="ja-JP" b="0" i="1" smtClean="0">
                        <a:latin typeface="Cambria Math" panose="02040503050406030204" pitchFamily="18" charset="0"/>
                      </a:rPr>
                      <m:t>𝑆</m:t>
                    </m:r>
                  </m:oMath>
                </a14:m>
                <a:r>
                  <a:rPr kumimoji="1" lang="ja-JP" altLang="en-US"/>
                  <a:t>は誰が知っててもよい（公開鍵）</a:t>
                </a:r>
                <a:endParaRPr kumimoji="1" lang="en-US" altLang="ja-JP"/>
              </a:p>
              <a:p>
                <a:pPr lvl="1"/>
                <a:r>
                  <a:rPr lang="ja-JP" altLang="en-US"/>
                  <a:t>公開鍵</a:t>
                </a:r>
                <a14:m>
                  <m:oMath xmlns:m="http://schemas.openxmlformats.org/officeDocument/2006/math">
                    <m:r>
                      <a:rPr lang="en-US" altLang="ja-JP" b="0" i="1" smtClean="0">
                        <a:latin typeface="Cambria Math" panose="02040503050406030204" pitchFamily="18" charset="0"/>
                      </a:rPr>
                      <m:t>𝑆</m:t>
                    </m:r>
                  </m:oMath>
                </a14:m>
                <a:r>
                  <a:rPr lang="ja-JP" altLang="en-US"/>
                  <a:t>から秘密鍵</a:t>
                </a:r>
                <a14:m>
                  <m:oMath xmlns:m="http://schemas.openxmlformats.org/officeDocument/2006/math">
                    <m:r>
                      <a:rPr lang="en-US" altLang="ja-JP" b="0" i="1" smtClean="0">
                        <a:latin typeface="Cambria Math" panose="02040503050406030204" pitchFamily="18" charset="0"/>
                      </a:rPr>
                      <m:t>𝑠</m:t>
                    </m:r>
                  </m:oMath>
                </a14:m>
                <a:r>
                  <a:rPr lang="ja-JP" altLang="en-US"/>
                  <a:t>を求めることはできない</a:t>
                </a:r>
                <a:endParaRPr lang="en-US" altLang="ja-JP"/>
              </a:p>
              <a:p>
                <a:pPr lvl="1"/>
                <a:endParaRPr kumimoji="1" lang="en-US" altLang="ja-JP"/>
              </a:p>
              <a:p>
                <a:pPr lvl="1"/>
                <a:endParaRPr lang="en-US" altLang="ja-JP"/>
              </a:p>
              <a:p>
                <a:pPr lvl="1"/>
                <a:endParaRPr kumimoji="1" lang="en-US" altLang="ja-JP"/>
              </a:p>
              <a:p>
                <a:endParaRPr kumimoji="1" lang="ja-JP" altLang="en-US"/>
              </a:p>
            </p:txBody>
          </p:sp>
        </mc:Choice>
        <mc:Fallback>
          <p:sp>
            <p:nvSpPr>
              <p:cNvPr id="2" name="コンテンツ プレースホルダー 1">
                <a:extLst>
                  <a:ext uri="{FF2B5EF4-FFF2-40B4-BE49-F238E27FC236}">
                    <a16:creationId xmlns:a16="http://schemas.microsoft.com/office/drawing/2014/main" id="{72C57267-A6F2-480D-93DA-129B5A00A9EE}"/>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C92021FB-72A2-46DD-8ED7-A6865F51359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13</a:t>
            </a:fld>
            <a:r>
              <a:rPr lang="en-US" altLang="ja-JP"/>
              <a:t> / 24</a:t>
            </a:r>
          </a:p>
        </p:txBody>
      </p:sp>
      <p:sp>
        <p:nvSpPr>
          <p:cNvPr id="4" name="タイトル 3">
            <a:extLst>
              <a:ext uri="{FF2B5EF4-FFF2-40B4-BE49-F238E27FC236}">
                <a16:creationId xmlns:a16="http://schemas.microsoft.com/office/drawing/2014/main" id="{4F93A056-358D-442D-A8BB-1659EC98A0B2}"/>
              </a:ext>
            </a:extLst>
          </p:cNvPr>
          <p:cNvSpPr>
            <a:spLocks noGrp="1"/>
          </p:cNvSpPr>
          <p:nvPr>
            <p:ph type="title"/>
          </p:nvPr>
        </p:nvSpPr>
        <p:spPr/>
        <p:txBody>
          <a:bodyPr/>
          <a:lstStyle/>
          <a:p>
            <a:r>
              <a:rPr kumimoji="1" lang="ja-JP" altLang="en-US"/>
              <a:t>公開鍵暗号</a:t>
            </a:r>
          </a:p>
        </p:txBody>
      </p:sp>
      <p:grpSp>
        <p:nvGrpSpPr>
          <p:cNvPr id="76" name="グループ化 75">
            <a:extLst>
              <a:ext uri="{FF2B5EF4-FFF2-40B4-BE49-F238E27FC236}">
                <a16:creationId xmlns:a16="http://schemas.microsoft.com/office/drawing/2014/main" id="{D732DC75-DD03-49D7-B2C3-2D78A74E6080}"/>
              </a:ext>
            </a:extLst>
          </p:cNvPr>
          <p:cNvGrpSpPr/>
          <p:nvPr/>
        </p:nvGrpSpPr>
        <p:grpSpPr>
          <a:xfrm>
            <a:off x="323528" y="1844824"/>
            <a:ext cx="3962318" cy="2068290"/>
            <a:chOff x="696283" y="1702914"/>
            <a:chExt cx="3962318" cy="2068290"/>
          </a:xfrm>
        </p:grpSpPr>
        <mc:AlternateContent xmlns:mc="http://schemas.openxmlformats.org/markup-compatibility/2006">
          <mc:Choice xmlns:a14="http://schemas.microsoft.com/office/drawing/2010/main" Requires="a14">
            <p:sp>
              <p:nvSpPr>
                <p:cNvPr id="47" name="テキスト ボックス 46">
                  <a:extLst>
                    <a:ext uri="{FF2B5EF4-FFF2-40B4-BE49-F238E27FC236}">
                      <a16:creationId xmlns:a16="http://schemas.microsoft.com/office/drawing/2014/main" id="{9A2535EF-1FBF-4DED-A87F-BD73BEDABA8E}"/>
                    </a:ext>
                  </a:extLst>
                </p:cNvPr>
                <p:cNvSpPr txBox="1"/>
                <p:nvPr/>
              </p:nvSpPr>
              <p:spPr>
                <a:xfrm>
                  <a:off x="2157457" y="3419911"/>
                  <a:ext cx="1192935" cy="351293"/>
                </a:xfrm>
                <a:prstGeom prst="rect">
                  <a:avLst/>
                </a:prstGeom>
                <a:noFill/>
                <a:ln w="19050" cap="rnd">
                  <a:noFill/>
                  <a:prstDash val="sysDash"/>
                </a:ln>
              </p:spPr>
              <p:txBody>
                <a:bodyPr wrap="squar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復号鍵</a:t>
                  </a:r>
                  <a14:m>
                    <m:oMath xmlns:m="http://schemas.openxmlformats.org/officeDocument/2006/math">
                      <m:r>
                        <a:rPr lang="en-US" altLang="ja-JP" sz="2000" b="0" i="1" smtClean="0">
                          <a:latin typeface="Cambria Math" panose="02040503050406030204" pitchFamily="18" charset="0"/>
                          <a:ea typeface="游ゴシック" panose="020B0400000000000000" pitchFamily="50" charset="-128"/>
                          <a:cs typeface="Courier New" pitchFamily="49" charset="0"/>
                        </a:rPr>
                        <m:t>𝑠</m:t>
                      </m:r>
                    </m:oMath>
                  </a14:m>
                  <a:endParaRPr lang="ja-JP" altLang="en-US" sz="2000">
                    <a:latin typeface="游ゴシック" panose="020B0400000000000000" pitchFamily="50" charset="-128"/>
                    <a:ea typeface="游ゴシック" panose="020B0400000000000000" pitchFamily="50" charset="-128"/>
                    <a:cs typeface="Courier New" pitchFamily="49" charset="0"/>
                  </a:endParaRPr>
                </a:p>
              </p:txBody>
            </p:sp>
          </mc:Choice>
          <mc:Fallback>
            <p:sp>
              <p:nvSpPr>
                <p:cNvPr id="47" name="テキスト ボックス 46">
                  <a:extLst>
                    <a:ext uri="{FF2B5EF4-FFF2-40B4-BE49-F238E27FC236}">
                      <a16:creationId xmlns:a16="http://schemas.microsoft.com/office/drawing/2014/main" id="{9A2535EF-1FBF-4DED-A87F-BD73BEDABA8E}"/>
                    </a:ext>
                  </a:extLst>
                </p:cNvPr>
                <p:cNvSpPr txBox="1">
                  <a:spLocks noRot="1" noChangeAspect="1" noMove="1" noResize="1" noEditPoints="1" noAdjustHandles="1" noChangeArrowheads="1" noChangeShapeType="1" noTextEdit="1"/>
                </p:cNvSpPr>
                <p:nvPr/>
              </p:nvSpPr>
              <p:spPr>
                <a:xfrm>
                  <a:off x="2157457" y="3419911"/>
                  <a:ext cx="1192935" cy="351293"/>
                </a:xfrm>
                <a:prstGeom prst="rect">
                  <a:avLst/>
                </a:prstGeom>
                <a:blipFill>
                  <a:blip r:embed="rId3"/>
                  <a:stretch>
                    <a:fillRect l="-9744" t="-13793" b="-37931"/>
                  </a:stretch>
                </a:blipFill>
                <a:ln w="19050" cap="rnd">
                  <a:noFill/>
                  <a:prstDash val="sysDash"/>
                </a:ln>
              </p:spPr>
              <p:txBody>
                <a:bodyPr/>
                <a:lstStyle/>
                <a:p>
                  <a:r>
                    <a:rPr lang="ja-JP" altLang="en-US">
                      <a:noFill/>
                    </a:rPr>
                    <a:t> </a:t>
                  </a:r>
                </a:p>
              </p:txBody>
            </p:sp>
          </mc:Fallback>
        </mc:AlternateContent>
        <p:grpSp>
          <p:nvGrpSpPr>
            <p:cNvPr id="75" name="グループ化 74">
              <a:extLst>
                <a:ext uri="{FF2B5EF4-FFF2-40B4-BE49-F238E27FC236}">
                  <a16:creationId xmlns:a16="http://schemas.microsoft.com/office/drawing/2014/main" id="{308F7216-C056-41FC-8261-3BFC8E9495DD}"/>
                </a:ext>
              </a:extLst>
            </p:cNvPr>
            <p:cNvGrpSpPr/>
            <p:nvPr/>
          </p:nvGrpSpPr>
          <p:grpSpPr>
            <a:xfrm>
              <a:off x="696283" y="1702914"/>
              <a:ext cx="3962318" cy="1659375"/>
              <a:chOff x="696283" y="1702914"/>
              <a:chExt cx="3962318" cy="1659375"/>
            </a:xfrm>
          </p:grpSpPr>
          <p:sp>
            <p:nvSpPr>
              <p:cNvPr id="37" name="テキスト ボックス 36">
                <a:extLst>
                  <a:ext uri="{FF2B5EF4-FFF2-40B4-BE49-F238E27FC236}">
                    <a16:creationId xmlns:a16="http://schemas.microsoft.com/office/drawing/2014/main" id="{B69CD800-86EC-4394-983B-002C69E79EFF}"/>
                  </a:ext>
                </a:extLst>
              </p:cNvPr>
              <p:cNvSpPr txBox="1"/>
              <p:nvPr/>
            </p:nvSpPr>
            <p:spPr>
              <a:xfrm>
                <a:off x="790606" y="1892300"/>
                <a:ext cx="599991" cy="351293"/>
              </a:xfrm>
              <a:prstGeom prst="rect">
                <a:avLst/>
              </a:prstGeom>
              <a:noFill/>
              <a:ln w="19050" cap="rnd">
                <a:noFill/>
                <a:prstDash val="sysDash"/>
              </a:ln>
            </p:spPr>
            <p:txBody>
              <a:bodyPr wrap="non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平文</a:t>
                </a:r>
              </a:p>
            </p:txBody>
          </p:sp>
          <p:cxnSp>
            <p:nvCxnSpPr>
              <p:cNvPr id="38" name="直線矢印コネクタ 37">
                <a:extLst>
                  <a:ext uri="{FF2B5EF4-FFF2-40B4-BE49-F238E27FC236}">
                    <a16:creationId xmlns:a16="http://schemas.microsoft.com/office/drawing/2014/main" id="{ED6A883D-9A52-4A2A-8165-56636E10DEE1}"/>
                  </a:ext>
                </a:extLst>
              </p:cNvPr>
              <p:cNvCxnSpPr>
                <a:cxnSpLocks/>
                <a:stCxn id="43" idx="3"/>
              </p:cNvCxnSpPr>
              <p:nvPr/>
            </p:nvCxnSpPr>
            <p:spPr>
              <a:xfrm>
                <a:off x="3106322" y="2463971"/>
                <a:ext cx="4881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AEF94E05-BE39-4C1A-BA90-383CC22AA162}"/>
                  </a:ext>
                </a:extLst>
              </p:cNvPr>
              <p:cNvSpPr txBox="1"/>
              <p:nvPr/>
            </p:nvSpPr>
            <p:spPr>
              <a:xfrm>
                <a:off x="3587712" y="1904303"/>
                <a:ext cx="1070889" cy="351293"/>
              </a:xfrm>
              <a:prstGeom prst="rect">
                <a:avLst/>
              </a:prstGeom>
              <a:noFill/>
              <a:ln w="19050" cap="rnd">
                <a:noFill/>
                <a:prstDash val="sysDash"/>
              </a:ln>
            </p:spPr>
            <p:txBody>
              <a:bodyPr wrap="squar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暗号文</a:t>
                </a:r>
              </a:p>
            </p:txBody>
          </p:sp>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03328721-4EE3-488B-8004-B68B54FA1F62}"/>
                      </a:ext>
                    </a:extLst>
                  </p:cNvPr>
                  <p:cNvSpPr txBox="1"/>
                  <p:nvPr/>
                </p:nvSpPr>
                <p:spPr>
                  <a:xfrm>
                    <a:off x="2059360" y="1702914"/>
                    <a:ext cx="1008113" cy="351293"/>
                  </a:xfrm>
                  <a:prstGeom prst="rect">
                    <a:avLst/>
                  </a:prstGeom>
                  <a:noFill/>
                  <a:ln w="19050" cap="rnd">
                    <a:noFill/>
                    <a:prstDash val="sysDash"/>
                  </a:ln>
                </p:spPr>
                <p:txBody>
                  <a:bodyPr wrap="squar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暗号鍵</a:t>
                    </a:r>
                    <a14:m>
                      <m:oMath xmlns:m="http://schemas.openxmlformats.org/officeDocument/2006/math">
                        <m:r>
                          <a:rPr lang="en-US" altLang="ja-JP" sz="2000" b="0" i="1" smtClean="0">
                            <a:latin typeface="Cambria Math" panose="02040503050406030204" pitchFamily="18" charset="0"/>
                            <a:ea typeface="游ゴシック" panose="020B0400000000000000" pitchFamily="50" charset="-128"/>
                            <a:cs typeface="Courier New" pitchFamily="49" charset="0"/>
                          </a:rPr>
                          <m:t>𝑠</m:t>
                        </m:r>
                      </m:oMath>
                    </a14:m>
                    <a:endParaRPr lang="ja-JP" altLang="en-US" sz="2000">
                      <a:latin typeface="游ゴシック" panose="020B0400000000000000" pitchFamily="50" charset="-128"/>
                      <a:ea typeface="游ゴシック" panose="020B0400000000000000" pitchFamily="50" charset="-128"/>
                      <a:cs typeface="Courier New" pitchFamily="49" charset="0"/>
                    </a:endParaRPr>
                  </a:p>
                </p:txBody>
              </p:sp>
            </mc:Choice>
            <mc:Fallback>
              <p:sp>
                <p:nvSpPr>
                  <p:cNvPr id="40" name="テキスト ボックス 39">
                    <a:extLst>
                      <a:ext uri="{FF2B5EF4-FFF2-40B4-BE49-F238E27FC236}">
                        <a16:creationId xmlns:a16="http://schemas.microsoft.com/office/drawing/2014/main" id="{03328721-4EE3-488B-8004-B68B54FA1F62}"/>
                      </a:ext>
                    </a:extLst>
                  </p:cNvPr>
                  <p:cNvSpPr txBox="1">
                    <a:spLocks noRot="1" noChangeAspect="1" noMove="1" noResize="1" noEditPoints="1" noAdjustHandles="1" noChangeArrowheads="1" noChangeShapeType="1" noTextEdit="1"/>
                  </p:cNvSpPr>
                  <p:nvPr/>
                </p:nvSpPr>
                <p:spPr>
                  <a:xfrm>
                    <a:off x="2059360" y="1702914"/>
                    <a:ext cx="1008113" cy="351293"/>
                  </a:xfrm>
                  <a:prstGeom prst="rect">
                    <a:avLst/>
                  </a:prstGeom>
                  <a:blipFill>
                    <a:blip r:embed="rId4"/>
                    <a:stretch>
                      <a:fillRect l="-11515" t="-15789" b="-40351"/>
                    </a:stretch>
                  </a:blipFill>
                  <a:ln w="19050" cap="rnd">
                    <a:noFill/>
                    <a:prstDash val="sysDash"/>
                  </a:ln>
                </p:spPr>
                <p:txBody>
                  <a:bodyPr/>
                  <a:lstStyle/>
                  <a:p>
                    <a:r>
                      <a:rPr lang="ja-JP" altLang="en-US">
                        <a:noFill/>
                      </a:rPr>
                      <a:t> </a:t>
                    </a:r>
                  </a:p>
                </p:txBody>
              </p:sp>
            </mc:Fallback>
          </mc:AlternateContent>
          <p:pic>
            <p:nvPicPr>
              <p:cNvPr id="42" name="図 41">
                <a:extLst>
                  <a:ext uri="{FF2B5EF4-FFF2-40B4-BE49-F238E27FC236}">
                    <a16:creationId xmlns:a16="http://schemas.microsoft.com/office/drawing/2014/main" id="{B0DBCECE-5703-4C90-B5CC-7D7F5E1E60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6283" y="2285638"/>
                <a:ext cx="702270" cy="814980"/>
              </a:xfrm>
              <a:prstGeom prst="rect">
                <a:avLst/>
              </a:prstGeom>
            </p:spPr>
          </p:pic>
          <p:sp>
            <p:nvSpPr>
              <p:cNvPr id="43" name="四角形: 角を丸くする 42">
                <a:extLst>
                  <a:ext uri="{FF2B5EF4-FFF2-40B4-BE49-F238E27FC236}">
                    <a16:creationId xmlns:a16="http://schemas.microsoft.com/office/drawing/2014/main" id="{1BC3F95B-ED87-4207-AF89-C92AA6DBDC91}"/>
                  </a:ext>
                </a:extLst>
              </p:cNvPr>
              <p:cNvSpPr/>
              <p:nvPr/>
            </p:nvSpPr>
            <p:spPr>
              <a:xfrm>
                <a:off x="2022082" y="2276165"/>
                <a:ext cx="1084240" cy="375611"/>
              </a:xfrm>
              <a:prstGeom prst="round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0">
                    <a:solidFill>
                      <a:srgbClr val="000000"/>
                    </a:solidFill>
                    <a:latin typeface="Cambria Math" panose="02040503050406030204" pitchFamily="18" charset="0"/>
                    <a:ea typeface="游ゴシック" panose="020B0400000000000000" pitchFamily="50" charset="-128"/>
                  </a:rPr>
                  <a:t>暗号化</a:t>
                </a:r>
              </a:p>
            </p:txBody>
          </p:sp>
          <p:pic>
            <p:nvPicPr>
              <p:cNvPr id="44" name="図 43">
                <a:extLst>
                  <a:ext uri="{FF2B5EF4-FFF2-40B4-BE49-F238E27FC236}">
                    <a16:creationId xmlns:a16="http://schemas.microsoft.com/office/drawing/2014/main" id="{63A6C114-A366-4057-B995-5F892BCB260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12024" y="2285638"/>
                <a:ext cx="780873" cy="809196"/>
              </a:xfrm>
              <a:prstGeom prst="rect">
                <a:avLst/>
              </a:prstGeom>
            </p:spPr>
          </p:pic>
          <p:cxnSp>
            <p:nvCxnSpPr>
              <p:cNvPr id="45" name="直線矢印コネクタ 44">
                <a:extLst>
                  <a:ext uri="{FF2B5EF4-FFF2-40B4-BE49-F238E27FC236}">
                    <a16:creationId xmlns:a16="http://schemas.microsoft.com/office/drawing/2014/main" id="{B7B4E75F-F2C5-47CA-BECD-1EA4A572A680}"/>
                  </a:ext>
                </a:extLst>
              </p:cNvPr>
              <p:cNvCxnSpPr>
                <a:cxnSpLocks/>
                <a:endCxn id="43" idx="1"/>
              </p:cNvCxnSpPr>
              <p:nvPr/>
            </p:nvCxnSpPr>
            <p:spPr>
              <a:xfrm>
                <a:off x="1489500" y="2463970"/>
                <a:ext cx="53258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F4E4E85B-9236-4C25-BCDD-265C7C9C4181}"/>
                  </a:ext>
                </a:extLst>
              </p:cNvPr>
              <p:cNvCxnSpPr>
                <a:cxnSpLocks/>
                <a:stCxn id="40" idx="2"/>
                <a:endCxn id="43" idx="0"/>
              </p:cNvCxnSpPr>
              <p:nvPr/>
            </p:nvCxnSpPr>
            <p:spPr>
              <a:xfrm>
                <a:off x="2563417" y="2054207"/>
                <a:ext cx="785" cy="221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788E07ED-9F5B-473A-987F-72848F9015B2}"/>
                  </a:ext>
                </a:extLst>
              </p:cNvPr>
              <p:cNvSpPr/>
              <p:nvPr/>
            </p:nvSpPr>
            <p:spPr>
              <a:xfrm>
                <a:off x="2022082" y="2727946"/>
                <a:ext cx="1084240" cy="333050"/>
              </a:xfrm>
              <a:prstGeom prst="round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0">
                    <a:solidFill>
                      <a:srgbClr val="000000"/>
                    </a:solidFill>
                    <a:latin typeface="Cambria Math" panose="02040503050406030204" pitchFamily="18" charset="0"/>
                    <a:ea typeface="游ゴシック" panose="020B0400000000000000" pitchFamily="50" charset="-128"/>
                  </a:rPr>
                  <a:t>復号</a:t>
                </a:r>
              </a:p>
            </p:txBody>
          </p:sp>
          <p:cxnSp>
            <p:nvCxnSpPr>
              <p:cNvPr id="50" name="直線矢印コネクタ 49">
                <a:extLst>
                  <a:ext uri="{FF2B5EF4-FFF2-40B4-BE49-F238E27FC236}">
                    <a16:creationId xmlns:a16="http://schemas.microsoft.com/office/drawing/2014/main" id="{0A8629D8-A2A4-4E36-99D0-3EB44A41793E}"/>
                  </a:ext>
                </a:extLst>
              </p:cNvPr>
              <p:cNvCxnSpPr>
                <a:cxnSpLocks/>
                <a:endCxn id="49" idx="3"/>
              </p:cNvCxnSpPr>
              <p:nvPr/>
            </p:nvCxnSpPr>
            <p:spPr>
              <a:xfrm flipH="1">
                <a:off x="3106322" y="2894471"/>
                <a:ext cx="4881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3A3068FA-6FFD-478E-9F0D-3528E0F8D6D0}"/>
                  </a:ext>
                </a:extLst>
              </p:cNvPr>
              <p:cNvCxnSpPr>
                <a:cxnSpLocks/>
              </p:cNvCxnSpPr>
              <p:nvPr/>
            </p:nvCxnSpPr>
            <p:spPr>
              <a:xfrm flipV="1">
                <a:off x="2627784" y="3060996"/>
                <a:ext cx="0" cy="3012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75D36C9B-3461-4738-BDA1-5465605BA244}"/>
                  </a:ext>
                </a:extLst>
              </p:cNvPr>
              <p:cNvCxnSpPr>
                <a:cxnSpLocks/>
                <a:stCxn id="49" idx="1"/>
              </p:cNvCxnSpPr>
              <p:nvPr/>
            </p:nvCxnSpPr>
            <p:spPr>
              <a:xfrm flipH="1">
                <a:off x="1489500" y="2894471"/>
                <a:ext cx="5325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77" name="グループ化 76">
            <a:extLst>
              <a:ext uri="{FF2B5EF4-FFF2-40B4-BE49-F238E27FC236}">
                <a16:creationId xmlns:a16="http://schemas.microsoft.com/office/drawing/2014/main" id="{BA3E1D7B-C8E4-40C3-9EBF-CA79B9D571E2}"/>
              </a:ext>
            </a:extLst>
          </p:cNvPr>
          <p:cNvGrpSpPr/>
          <p:nvPr/>
        </p:nvGrpSpPr>
        <p:grpSpPr>
          <a:xfrm>
            <a:off x="4710021" y="1848166"/>
            <a:ext cx="3962318" cy="2068290"/>
            <a:chOff x="696283" y="1702914"/>
            <a:chExt cx="3962318" cy="2068290"/>
          </a:xfrm>
        </p:grpSpPr>
        <mc:AlternateContent xmlns:mc="http://schemas.openxmlformats.org/markup-compatibility/2006">
          <mc:Choice xmlns:a14="http://schemas.microsoft.com/office/drawing/2010/main" Requires="a14">
            <p:sp>
              <p:nvSpPr>
                <p:cNvPr id="78" name="テキスト ボックス 77">
                  <a:extLst>
                    <a:ext uri="{FF2B5EF4-FFF2-40B4-BE49-F238E27FC236}">
                      <a16:creationId xmlns:a16="http://schemas.microsoft.com/office/drawing/2014/main" id="{045F38BC-6AFE-4CEA-99E3-E1F64FF65722}"/>
                    </a:ext>
                  </a:extLst>
                </p:cNvPr>
                <p:cNvSpPr txBox="1"/>
                <p:nvPr/>
              </p:nvSpPr>
              <p:spPr>
                <a:xfrm>
                  <a:off x="2157457" y="3419911"/>
                  <a:ext cx="1192935" cy="351293"/>
                </a:xfrm>
                <a:prstGeom prst="rect">
                  <a:avLst/>
                </a:prstGeom>
                <a:noFill/>
                <a:ln w="19050" cap="rnd">
                  <a:noFill/>
                  <a:prstDash val="sysDash"/>
                </a:ln>
              </p:spPr>
              <p:txBody>
                <a:bodyPr wrap="squar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復号鍵</a:t>
                  </a:r>
                  <a14:m>
                    <m:oMath xmlns:m="http://schemas.openxmlformats.org/officeDocument/2006/math">
                      <m:r>
                        <a:rPr lang="en-US" altLang="ja-JP" sz="2000" b="0" i="1" smtClean="0">
                          <a:latin typeface="Cambria Math" panose="02040503050406030204" pitchFamily="18" charset="0"/>
                          <a:ea typeface="游ゴシック" panose="020B0400000000000000" pitchFamily="50" charset="-128"/>
                          <a:cs typeface="Courier New" pitchFamily="49" charset="0"/>
                        </a:rPr>
                        <m:t>𝑠</m:t>
                      </m:r>
                    </m:oMath>
                  </a14:m>
                  <a:endParaRPr lang="ja-JP" altLang="en-US" sz="2000">
                    <a:latin typeface="游ゴシック" panose="020B0400000000000000" pitchFamily="50" charset="-128"/>
                    <a:ea typeface="游ゴシック" panose="020B0400000000000000" pitchFamily="50" charset="-128"/>
                    <a:cs typeface="Courier New" pitchFamily="49" charset="0"/>
                  </a:endParaRPr>
                </a:p>
              </p:txBody>
            </p:sp>
          </mc:Choice>
          <mc:Fallback>
            <p:sp>
              <p:nvSpPr>
                <p:cNvPr id="78" name="テキスト ボックス 77">
                  <a:extLst>
                    <a:ext uri="{FF2B5EF4-FFF2-40B4-BE49-F238E27FC236}">
                      <a16:creationId xmlns:a16="http://schemas.microsoft.com/office/drawing/2014/main" id="{045F38BC-6AFE-4CEA-99E3-E1F64FF65722}"/>
                    </a:ext>
                  </a:extLst>
                </p:cNvPr>
                <p:cNvSpPr txBox="1">
                  <a:spLocks noRot="1" noChangeAspect="1" noMove="1" noResize="1" noEditPoints="1" noAdjustHandles="1" noChangeArrowheads="1" noChangeShapeType="1" noTextEdit="1"/>
                </p:cNvSpPr>
                <p:nvPr/>
              </p:nvSpPr>
              <p:spPr>
                <a:xfrm>
                  <a:off x="2157457" y="3419911"/>
                  <a:ext cx="1192935" cy="351293"/>
                </a:xfrm>
                <a:prstGeom prst="rect">
                  <a:avLst/>
                </a:prstGeom>
                <a:blipFill>
                  <a:blip r:embed="rId7"/>
                  <a:stretch>
                    <a:fillRect l="-9184" t="-15789" b="-40351"/>
                  </a:stretch>
                </a:blipFill>
                <a:ln w="19050" cap="rnd">
                  <a:noFill/>
                  <a:prstDash val="sysDash"/>
                </a:ln>
              </p:spPr>
              <p:txBody>
                <a:bodyPr/>
                <a:lstStyle/>
                <a:p>
                  <a:r>
                    <a:rPr lang="ja-JP" altLang="en-US">
                      <a:noFill/>
                    </a:rPr>
                    <a:t> </a:t>
                  </a:r>
                </a:p>
              </p:txBody>
            </p:sp>
          </mc:Fallback>
        </mc:AlternateContent>
        <p:grpSp>
          <p:nvGrpSpPr>
            <p:cNvPr id="79" name="グループ化 78">
              <a:extLst>
                <a:ext uri="{FF2B5EF4-FFF2-40B4-BE49-F238E27FC236}">
                  <a16:creationId xmlns:a16="http://schemas.microsoft.com/office/drawing/2014/main" id="{84E86E26-29AD-4113-868A-90C427BB7B74}"/>
                </a:ext>
              </a:extLst>
            </p:cNvPr>
            <p:cNvGrpSpPr/>
            <p:nvPr/>
          </p:nvGrpSpPr>
          <p:grpSpPr>
            <a:xfrm>
              <a:off x="696283" y="1702914"/>
              <a:ext cx="3962318" cy="1659375"/>
              <a:chOff x="696283" y="1702914"/>
              <a:chExt cx="3962318" cy="1659375"/>
            </a:xfrm>
          </p:grpSpPr>
          <p:sp>
            <p:nvSpPr>
              <p:cNvPr id="80" name="テキスト ボックス 79">
                <a:extLst>
                  <a:ext uri="{FF2B5EF4-FFF2-40B4-BE49-F238E27FC236}">
                    <a16:creationId xmlns:a16="http://schemas.microsoft.com/office/drawing/2014/main" id="{171ECCAE-B874-4492-8DBF-8239370C5D11}"/>
                  </a:ext>
                </a:extLst>
              </p:cNvPr>
              <p:cNvSpPr txBox="1"/>
              <p:nvPr/>
            </p:nvSpPr>
            <p:spPr>
              <a:xfrm>
                <a:off x="790606" y="1892300"/>
                <a:ext cx="599991" cy="351293"/>
              </a:xfrm>
              <a:prstGeom prst="rect">
                <a:avLst/>
              </a:prstGeom>
              <a:noFill/>
              <a:ln w="19050" cap="rnd">
                <a:noFill/>
                <a:prstDash val="sysDash"/>
              </a:ln>
            </p:spPr>
            <p:txBody>
              <a:bodyPr wrap="non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平文</a:t>
                </a:r>
              </a:p>
            </p:txBody>
          </p:sp>
          <p:cxnSp>
            <p:nvCxnSpPr>
              <p:cNvPr id="81" name="直線矢印コネクタ 80">
                <a:extLst>
                  <a:ext uri="{FF2B5EF4-FFF2-40B4-BE49-F238E27FC236}">
                    <a16:creationId xmlns:a16="http://schemas.microsoft.com/office/drawing/2014/main" id="{26050AA1-ED58-47B1-8554-9F75070A6A28}"/>
                  </a:ext>
                </a:extLst>
              </p:cNvPr>
              <p:cNvCxnSpPr>
                <a:cxnSpLocks/>
                <a:stCxn id="85" idx="3"/>
              </p:cNvCxnSpPr>
              <p:nvPr/>
            </p:nvCxnSpPr>
            <p:spPr>
              <a:xfrm>
                <a:off x="3106322" y="2463971"/>
                <a:ext cx="4881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テキスト ボックス 81">
                <a:extLst>
                  <a:ext uri="{FF2B5EF4-FFF2-40B4-BE49-F238E27FC236}">
                    <a16:creationId xmlns:a16="http://schemas.microsoft.com/office/drawing/2014/main" id="{80278829-C1FA-448E-A612-8AA58504C05A}"/>
                  </a:ext>
                </a:extLst>
              </p:cNvPr>
              <p:cNvSpPr txBox="1"/>
              <p:nvPr/>
            </p:nvSpPr>
            <p:spPr>
              <a:xfrm>
                <a:off x="3587712" y="1904303"/>
                <a:ext cx="1070889" cy="351293"/>
              </a:xfrm>
              <a:prstGeom prst="rect">
                <a:avLst/>
              </a:prstGeom>
              <a:noFill/>
              <a:ln w="19050" cap="rnd">
                <a:noFill/>
                <a:prstDash val="sysDash"/>
              </a:ln>
            </p:spPr>
            <p:txBody>
              <a:bodyPr wrap="squar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暗号文</a:t>
                </a:r>
              </a:p>
            </p:txBody>
          </p:sp>
          <mc:AlternateContent xmlns:mc="http://schemas.openxmlformats.org/markup-compatibility/2006">
            <mc:Choice xmlns:a14="http://schemas.microsoft.com/office/drawing/2010/main" Requires="a14">
              <p:sp>
                <p:nvSpPr>
                  <p:cNvPr id="83" name="テキスト ボックス 82">
                    <a:extLst>
                      <a:ext uri="{FF2B5EF4-FFF2-40B4-BE49-F238E27FC236}">
                        <a16:creationId xmlns:a16="http://schemas.microsoft.com/office/drawing/2014/main" id="{B3270BCF-7643-46FD-8D1F-738DE76C7512}"/>
                      </a:ext>
                    </a:extLst>
                  </p:cNvPr>
                  <p:cNvSpPr txBox="1"/>
                  <p:nvPr/>
                </p:nvSpPr>
                <p:spPr>
                  <a:xfrm>
                    <a:off x="2059360" y="1702914"/>
                    <a:ext cx="1008113" cy="351293"/>
                  </a:xfrm>
                  <a:prstGeom prst="rect">
                    <a:avLst/>
                  </a:prstGeom>
                  <a:noFill/>
                  <a:ln w="19050" cap="rnd">
                    <a:noFill/>
                    <a:prstDash val="sysDash"/>
                  </a:ln>
                </p:spPr>
                <p:txBody>
                  <a:bodyPr wrap="square" lIns="43094" tIns="21548" rIns="43094" bIns="21548" rtlCol="0">
                    <a:spAutoFit/>
                  </a:bodyPr>
                  <a:lstStyle/>
                  <a:p>
                    <a:r>
                      <a:rPr lang="ja-JP" altLang="en-US" sz="2000">
                        <a:latin typeface="游ゴシック" panose="020B0400000000000000" pitchFamily="50" charset="-128"/>
                        <a:ea typeface="游ゴシック" panose="020B0400000000000000" pitchFamily="50" charset="-128"/>
                        <a:cs typeface="Courier New" pitchFamily="49" charset="0"/>
                      </a:rPr>
                      <a:t>暗号鍵</a:t>
                    </a:r>
                    <a14:m>
                      <m:oMath xmlns:m="http://schemas.openxmlformats.org/officeDocument/2006/math">
                        <m:r>
                          <a:rPr lang="en-US" altLang="ja-JP" sz="2000" b="0" i="1" smtClean="0">
                            <a:latin typeface="Cambria Math" panose="02040503050406030204" pitchFamily="18" charset="0"/>
                            <a:ea typeface="游ゴシック" panose="020B0400000000000000" pitchFamily="50" charset="-128"/>
                            <a:cs typeface="Courier New" pitchFamily="49" charset="0"/>
                          </a:rPr>
                          <m:t>𝑆</m:t>
                        </m:r>
                      </m:oMath>
                    </a14:m>
                    <a:endParaRPr lang="ja-JP" altLang="en-US" sz="2000">
                      <a:latin typeface="游ゴシック" panose="020B0400000000000000" pitchFamily="50" charset="-128"/>
                      <a:ea typeface="游ゴシック" panose="020B0400000000000000" pitchFamily="50" charset="-128"/>
                      <a:cs typeface="Courier New" pitchFamily="49" charset="0"/>
                    </a:endParaRPr>
                  </a:p>
                </p:txBody>
              </p:sp>
            </mc:Choice>
            <mc:Fallback>
              <p:sp>
                <p:nvSpPr>
                  <p:cNvPr id="83" name="テキスト ボックス 82">
                    <a:extLst>
                      <a:ext uri="{FF2B5EF4-FFF2-40B4-BE49-F238E27FC236}">
                        <a16:creationId xmlns:a16="http://schemas.microsoft.com/office/drawing/2014/main" id="{B3270BCF-7643-46FD-8D1F-738DE76C7512}"/>
                      </a:ext>
                    </a:extLst>
                  </p:cNvPr>
                  <p:cNvSpPr txBox="1">
                    <a:spLocks noRot="1" noChangeAspect="1" noMove="1" noResize="1" noEditPoints="1" noAdjustHandles="1" noChangeArrowheads="1" noChangeShapeType="1" noTextEdit="1"/>
                  </p:cNvSpPr>
                  <p:nvPr/>
                </p:nvSpPr>
                <p:spPr>
                  <a:xfrm>
                    <a:off x="2059360" y="1702914"/>
                    <a:ext cx="1008113" cy="351293"/>
                  </a:xfrm>
                  <a:prstGeom prst="rect">
                    <a:avLst/>
                  </a:prstGeom>
                  <a:blipFill>
                    <a:blip r:embed="rId8"/>
                    <a:stretch>
                      <a:fillRect l="-10843" t="-13793" r="-2410" b="-37931"/>
                    </a:stretch>
                  </a:blipFill>
                  <a:ln w="19050" cap="rnd">
                    <a:noFill/>
                    <a:prstDash val="sysDash"/>
                  </a:ln>
                </p:spPr>
                <p:txBody>
                  <a:bodyPr/>
                  <a:lstStyle/>
                  <a:p>
                    <a:r>
                      <a:rPr lang="ja-JP" altLang="en-US">
                        <a:noFill/>
                      </a:rPr>
                      <a:t> </a:t>
                    </a:r>
                  </a:p>
                </p:txBody>
              </p:sp>
            </mc:Fallback>
          </mc:AlternateContent>
          <p:pic>
            <p:nvPicPr>
              <p:cNvPr id="84" name="図 83">
                <a:extLst>
                  <a:ext uri="{FF2B5EF4-FFF2-40B4-BE49-F238E27FC236}">
                    <a16:creationId xmlns:a16="http://schemas.microsoft.com/office/drawing/2014/main" id="{5B916213-4334-4F7F-B442-42DA316DA5A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6283" y="2285638"/>
                <a:ext cx="702270" cy="814980"/>
              </a:xfrm>
              <a:prstGeom prst="rect">
                <a:avLst/>
              </a:prstGeom>
            </p:spPr>
          </p:pic>
          <p:sp>
            <p:nvSpPr>
              <p:cNvPr id="85" name="四角形: 角を丸くする 84">
                <a:extLst>
                  <a:ext uri="{FF2B5EF4-FFF2-40B4-BE49-F238E27FC236}">
                    <a16:creationId xmlns:a16="http://schemas.microsoft.com/office/drawing/2014/main" id="{611A0055-1735-4BD3-9937-39FFDA6BA078}"/>
                  </a:ext>
                </a:extLst>
              </p:cNvPr>
              <p:cNvSpPr/>
              <p:nvPr/>
            </p:nvSpPr>
            <p:spPr>
              <a:xfrm>
                <a:off x="2022082" y="2276165"/>
                <a:ext cx="1084240" cy="375611"/>
              </a:xfrm>
              <a:prstGeom prst="round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0">
                    <a:solidFill>
                      <a:srgbClr val="000000"/>
                    </a:solidFill>
                    <a:latin typeface="Cambria Math" panose="02040503050406030204" pitchFamily="18" charset="0"/>
                    <a:ea typeface="游ゴシック" panose="020B0400000000000000" pitchFamily="50" charset="-128"/>
                  </a:rPr>
                  <a:t>暗号化</a:t>
                </a:r>
              </a:p>
            </p:txBody>
          </p:sp>
          <p:pic>
            <p:nvPicPr>
              <p:cNvPr id="86" name="図 85">
                <a:extLst>
                  <a:ext uri="{FF2B5EF4-FFF2-40B4-BE49-F238E27FC236}">
                    <a16:creationId xmlns:a16="http://schemas.microsoft.com/office/drawing/2014/main" id="{E3A63DF0-5360-4974-B059-72AF38B9D42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12024" y="2285638"/>
                <a:ext cx="780873" cy="809196"/>
              </a:xfrm>
              <a:prstGeom prst="rect">
                <a:avLst/>
              </a:prstGeom>
            </p:spPr>
          </p:pic>
          <p:cxnSp>
            <p:nvCxnSpPr>
              <p:cNvPr id="87" name="直線矢印コネクタ 86">
                <a:extLst>
                  <a:ext uri="{FF2B5EF4-FFF2-40B4-BE49-F238E27FC236}">
                    <a16:creationId xmlns:a16="http://schemas.microsoft.com/office/drawing/2014/main" id="{B336537C-4B69-45BC-A642-B347E9D74020}"/>
                  </a:ext>
                </a:extLst>
              </p:cNvPr>
              <p:cNvCxnSpPr>
                <a:cxnSpLocks/>
                <a:endCxn id="85" idx="1"/>
              </p:cNvCxnSpPr>
              <p:nvPr/>
            </p:nvCxnSpPr>
            <p:spPr>
              <a:xfrm>
                <a:off x="1489500" y="2463970"/>
                <a:ext cx="53258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9AFE1D00-379D-46F9-B200-E2B0D6DE11FC}"/>
                  </a:ext>
                </a:extLst>
              </p:cNvPr>
              <p:cNvCxnSpPr>
                <a:cxnSpLocks/>
                <a:stCxn id="83" idx="2"/>
                <a:endCxn id="85" idx="0"/>
              </p:cNvCxnSpPr>
              <p:nvPr/>
            </p:nvCxnSpPr>
            <p:spPr>
              <a:xfrm>
                <a:off x="2563417" y="2054207"/>
                <a:ext cx="785" cy="221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四角形: 角を丸くする 88">
                <a:extLst>
                  <a:ext uri="{FF2B5EF4-FFF2-40B4-BE49-F238E27FC236}">
                    <a16:creationId xmlns:a16="http://schemas.microsoft.com/office/drawing/2014/main" id="{ABEE40F9-CA0C-4B12-B4B7-9A8BD7320F0C}"/>
                  </a:ext>
                </a:extLst>
              </p:cNvPr>
              <p:cNvSpPr/>
              <p:nvPr/>
            </p:nvSpPr>
            <p:spPr>
              <a:xfrm>
                <a:off x="2022082" y="2727946"/>
                <a:ext cx="1084240" cy="333050"/>
              </a:xfrm>
              <a:prstGeom prst="roundRect">
                <a:avLst/>
              </a:prstGeom>
              <a:no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0">
                    <a:solidFill>
                      <a:srgbClr val="000000"/>
                    </a:solidFill>
                    <a:latin typeface="Cambria Math" panose="02040503050406030204" pitchFamily="18" charset="0"/>
                    <a:ea typeface="游ゴシック" panose="020B0400000000000000" pitchFamily="50" charset="-128"/>
                  </a:rPr>
                  <a:t>復号</a:t>
                </a:r>
              </a:p>
            </p:txBody>
          </p:sp>
          <p:cxnSp>
            <p:nvCxnSpPr>
              <p:cNvPr id="90" name="直線矢印コネクタ 89">
                <a:extLst>
                  <a:ext uri="{FF2B5EF4-FFF2-40B4-BE49-F238E27FC236}">
                    <a16:creationId xmlns:a16="http://schemas.microsoft.com/office/drawing/2014/main" id="{7829FC3D-814B-4E28-9BD1-354C97F68FAD}"/>
                  </a:ext>
                </a:extLst>
              </p:cNvPr>
              <p:cNvCxnSpPr>
                <a:cxnSpLocks/>
                <a:endCxn id="89" idx="3"/>
              </p:cNvCxnSpPr>
              <p:nvPr/>
            </p:nvCxnSpPr>
            <p:spPr>
              <a:xfrm flipH="1">
                <a:off x="3106322" y="2894471"/>
                <a:ext cx="4881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C85F1244-A119-465D-9835-674E7C3AC785}"/>
                  </a:ext>
                </a:extLst>
              </p:cNvPr>
              <p:cNvCxnSpPr>
                <a:cxnSpLocks/>
              </p:cNvCxnSpPr>
              <p:nvPr/>
            </p:nvCxnSpPr>
            <p:spPr>
              <a:xfrm flipV="1">
                <a:off x="2627784" y="3060996"/>
                <a:ext cx="0" cy="3012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4DFC812F-4D92-426E-A69B-55EAF966E575}"/>
                  </a:ext>
                </a:extLst>
              </p:cNvPr>
              <p:cNvCxnSpPr>
                <a:cxnSpLocks/>
                <a:stCxn id="89" idx="1"/>
              </p:cNvCxnSpPr>
              <p:nvPr/>
            </p:nvCxnSpPr>
            <p:spPr>
              <a:xfrm flipH="1">
                <a:off x="1489500" y="2894471"/>
                <a:ext cx="5325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02469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693E1A5-034F-4BE9-9FF8-E12FC56A7520}"/>
              </a:ext>
            </a:extLst>
          </p:cNvPr>
          <p:cNvSpPr>
            <a:spLocks noGrp="1"/>
          </p:cNvSpPr>
          <p:nvPr>
            <p:ph idx="1"/>
          </p:nvPr>
        </p:nvSpPr>
        <p:spPr/>
        <p:txBody>
          <a:bodyPr/>
          <a:lstStyle/>
          <a:p>
            <a:r>
              <a:rPr kumimoji="1" lang="ja-JP" altLang="en-US"/>
              <a:t>鍵生成</a:t>
            </a:r>
            <a:endParaRPr kumimoji="1" lang="en-US" altLang="ja-JP"/>
          </a:p>
          <a:p>
            <a:endParaRPr lang="en-US" altLang="ja-JP"/>
          </a:p>
          <a:p>
            <a:endParaRPr kumimoji="1" lang="en-US" altLang="ja-JP"/>
          </a:p>
          <a:p>
            <a:endParaRPr lang="en-US" altLang="ja-JP"/>
          </a:p>
          <a:p>
            <a:r>
              <a:rPr kumimoji="1" lang="ja-JP" altLang="en-US"/>
              <a:t>暗号化</a:t>
            </a:r>
            <a:endParaRPr lang="en-US" altLang="ja-JP"/>
          </a:p>
          <a:p>
            <a:endParaRPr kumimoji="1" lang="en-US" altLang="ja-JP"/>
          </a:p>
          <a:p>
            <a:endParaRPr lang="en-US" altLang="ja-JP"/>
          </a:p>
          <a:p>
            <a:r>
              <a:rPr kumimoji="1" lang="ja-JP" altLang="en-US"/>
              <a:t>復号</a:t>
            </a:r>
            <a:endParaRPr kumimoji="1" lang="en-US" altLang="ja-JP"/>
          </a:p>
          <a:p>
            <a:endParaRPr kumimoji="1" lang="en-US" altLang="ja-JP"/>
          </a:p>
        </p:txBody>
      </p:sp>
      <p:sp>
        <p:nvSpPr>
          <p:cNvPr id="3" name="スライド番号プレースホルダー 2">
            <a:extLst>
              <a:ext uri="{FF2B5EF4-FFF2-40B4-BE49-F238E27FC236}">
                <a16:creationId xmlns:a16="http://schemas.microsoft.com/office/drawing/2014/main" id="{DE75C806-0E14-4C53-AB21-E2372F1EAB93}"/>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14</a:t>
            </a:fld>
            <a:r>
              <a:rPr lang="en-US" altLang="ja-JP"/>
              <a:t> / 24</a:t>
            </a:r>
          </a:p>
        </p:txBody>
      </p:sp>
      <p:sp>
        <p:nvSpPr>
          <p:cNvPr id="4" name="タイトル 3">
            <a:extLst>
              <a:ext uri="{FF2B5EF4-FFF2-40B4-BE49-F238E27FC236}">
                <a16:creationId xmlns:a16="http://schemas.microsoft.com/office/drawing/2014/main" id="{7F23285F-569D-498C-96AC-C36923BD342A}"/>
              </a:ext>
            </a:extLst>
          </p:cNvPr>
          <p:cNvSpPr>
            <a:spLocks noGrp="1"/>
          </p:cNvSpPr>
          <p:nvPr>
            <p:ph type="title"/>
          </p:nvPr>
        </p:nvSpPr>
        <p:spPr/>
        <p:txBody>
          <a:bodyPr/>
          <a:lstStyle/>
          <a:p>
            <a:r>
              <a:rPr kumimoji="1" lang="ja-JP" altLang="en-US"/>
              <a:t>公開鍵暗号のアルゴリズム</a:t>
            </a:r>
          </a:p>
        </p:txBody>
      </p:sp>
      <p:pic>
        <p:nvPicPr>
          <p:cNvPr id="6" name="図 5">
            <a:extLst>
              <a:ext uri="{FF2B5EF4-FFF2-40B4-BE49-F238E27FC236}">
                <a16:creationId xmlns:a16="http://schemas.microsoft.com/office/drawing/2014/main" id="{4D2C9D2C-695F-4248-8F86-183C0229E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809" y="663840"/>
            <a:ext cx="5489309" cy="2621144"/>
          </a:xfrm>
          <a:prstGeom prst="rect">
            <a:avLst/>
          </a:prstGeom>
        </p:spPr>
      </p:pic>
      <p:pic>
        <p:nvPicPr>
          <p:cNvPr id="8" name="図 7">
            <a:extLst>
              <a:ext uri="{FF2B5EF4-FFF2-40B4-BE49-F238E27FC236}">
                <a16:creationId xmlns:a16="http://schemas.microsoft.com/office/drawing/2014/main" id="{79487831-297B-4285-AF76-E37A33267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3162853"/>
            <a:ext cx="4957929" cy="1512168"/>
          </a:xfrm>
          <a:prstGeom prst="rect">
            <a:avLst/>
          </a:prstGeom>
        </p:spPr>
      </p:pic>
      <p:pic>
        <p:nvPicPr>
          <p:cNvPr id="12" name="図 11">
            <a:extLst>
              <a:ext uri="{FF2B5EF4-FFF2-40B4-BE49-F238E27FC236}">
                <a16:creationId xmlns:a16="http://schemas.microsoft.com/office/drawing/2014/main" id="{2DDC39CF-7FD6-443A-95BF-77B2D1CE6393}"/>
              </a:ext>
            </a:extLst>
          </p:cNvPr>
          <p:cNvPicPr>
            <a:picLocks noChangeAspect="1"/>
          </p:cNvPicPr>
          <p:nvPr/>
        </p:nvPicPr>
        <p:blipFill>
          <a:blip r:embed="rId4"/>
          <a:stretch>
            <a:fillRect/>
          </a:stretch>
        </p:blipFill>
        <p:spPr>
          <a:xfrm>
            <a:off x="4355976" y="4675021"/>
            <a:ext cx="3612161" cy="1839011"/>
          </a:xfrm>
          <a:prstGeom prst="rect">
            <a:avLst/>
          </a:prstGeom>
        </p:spPr>
      </p:pic>
    </p:spTree>
    <p:extLst>
      <p:ext uri="{BB962C8B-B14F-4D97-AF65-F5344CB8AC3E}">
        <p14:creationId xmlns:p14="http://schemas.microsoft.com/office/powerpoint/2010/main" val="394673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A0E1C08-0DAE-4EB2-B734-23DD0AC86FE1}"/>
              </a:ext>
            </a:extLst>
          </p:cNvPr>
          <p:cNvSpPr>
            <a:spLocks noGrp="1"/>
          </p:cNvSpPr>
          <p:nvPr>
            <p:ph idx="1"/>
          </p:nvPr>
        </p:nvSpPr>
        <p:spPr/>
        <p:txBody>
          <a:bodyPr/>
          <a:lstStyle/>
          <a:p>
            <a:r>
              <a:rPr kumimoji="1" lang="ja-JP" altLang="en-US"/>
              <a:t>多人数の間で管理すべき秘密鍵の比較</a:t>
            </a:r>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pPr lvl="1"/>
            <a:r>
              <a:rPr kumimoji="1" lang="ja-JP" altLang="en-US"/>
              <a:t>公開鍵暗号は自分が管理する秘密鍵は人数によらず</a:t>
            </a:r>
            <a:r>
              <a:rPr kumimoji="1" lang="en-US" altLang="ja-JP"/>
              <a:t>1</a:t>
            </a:r>
            <a:r>
              <a:rPr kumimoji="1" lang="ja-JP" altLang="en-US"/>
              <a:t>個</a:t>
            </a:r>
          </a:p>
        </p:txBody>
      </p:sp>
      <p:sp>
        <p:nvSpPr>
          <p:cNvPr id="3" name="スライド番号プレースホルダー 2">
            <a:extLst>
              <a:ext uri="{FF2B5EF4-FFF2-40B4-BE49-F238E27FC236}">
                <a16:creationId xmlns:a16="http://schemas.microsoft.com/office/drawing/2014/main" id="{D3E51F0A-15C4-4415-9A02-57F7C1931533}"/>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15</a:t>
            </a:fld>
            <a:r>
              <a:rPr lang="en-US" altLang="ja-JP"/>
              <a:t> / 24</a:t>
            </a:r>
          </a:p>
        </p:txBody>
      </p:sp>
      <p:sp>
        <p:nvSpPr>
          <p:cNvPr id="4" name="タイトル 3">
            <a:extLst>
              <a:ext uri="{FF2B5EF4-FFF2-40B4-BE49-F238E27FC236}">
                <a16:creationId xmlns:a16="http://schemas.microsoft.com/office/drawing/2014/main" id="{533C6D67-75DA-4F30-B933-D36F94D19263}"/>
              </a:ext>
            </a:extLst>
          </p:cNvPr>
          <p:cNvSpPr>
            <a:spLocks noGrp="1"/>
          </p:cNvSpPr>
          <p:nvPr>
            <p:ph type="title"/>
          </p:nvPr>
        </p:nvSpPr>
        <p:spPr/>
        <p:txBody>
          <a:bodyPr/>
          <a:lstStyle/>
          <a:p>
            <a:r>
              <a:rPr kumimoji="1" lang="ja-JP" altLang="en-US"/>
              <a:t>共通鍵暗号との違い</a:t>
            </a:r>
          </a:p>
        </p:txBody>
      </p:sp>
      <p:pic>
        <p:nvPicPr>
          <p:cNvPr id="6" name="図 5">
            <a:extLst>
              <a:ext uri="{FF2B5EF4-FFF2-40B4-BE49-F238E27FC236}">
                <a16:creationId xmlns:a16="http://schemas.microsoft.com/office/drawing/2014/main" id="{8ADCED7C-A795-4D2B-A48D-DECBD6466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340768"/>
            <a:ext cx="6834660" cy="2520280"/>
          </a:xfrm>
          <a:prstGeom prst="rect">
            <a:avLst/>
          </a:prstGeom>
        </p:spPr>
      </p:pic>
    </p:spTree>
    <p:extLst>
      <p:ext uri="{BB962C8B-B14F-4D97-AF65-F5344CB8AC3E}">
        <p14:creationId xmlns:p14="http://schemas.microsoft.com/office/powerpoint/2010/main" val="244344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7859EDD-1B09-4807-A168-DE8857723C2A}"/>
              </a:ext>
            </a:extLst>
          </p:cNvPr>
          <p:cNvSpPr>
            <a:spLocks noGrp="1"/>
          </p:cNvSpPr>
          <p:nvPr>
            <p:ph idx="1"/>
          </p:nvPr>
        </p:nvSpPr>
        <p:spPr/>
        <p:txBody>
          <a:bodyPr/>
          <a:lstStyle/>
          <a:p>
            <a:r>
              <a:rPr kumimoji="1" lang="ja-JP" altLang="en-US"/>
              <a:t>決定的アルゴリズムな公開鍵暗号は安全ではない</a:t>
            </a:r>
            <a:endParaRPr kumimoji="1" lang="en-US" altLang="ja-JP"/>
          </a:p>
          <a:p>
            <a:endParaRPr lang="en-US" altLang="ja-JP"/>
          </a:p>
          <a:p>
            <a:endParaRPr kumimoji="1" lang="en-US" altLang="ja-JP"/>
          </a:p>
          <a:p>
            <a:endParaRPr lang="en-US" altLang="ja-JP"/>
          </a:p>
          <a:p>
            <a:endParaRPr kumimoji="1" lang="en-US" altLang="ja-JP"/>
          </a:p>
          <a:p>
            <a:endParaRPr lang="en-US" altLang="ja-JP"/>
          </a:p>
          <a:p>
            <a:r>
              <a:rPr kumimoji="1" lang="ja-JP" altLang="en-US"/>
              <a:t>選択平文攻撃</a:t>
            </a:r>
            <a:r>
              <a:rPr kumimoji="1" lang="en-US" altLang="ja-JP"/>
              <a:t>CPA</a:t>
            </a:r>
            <a:r>
              <a:rPr kumimoji="1" lang="ja-JP" altLang="en-US"/>
              <a:t>（</a:t>
            </a:r>
            <a:r>
              <a:rPr kumimoji="1" lang="en-US" altLang="ja-JP"/>
              <a:t>Chosen Plaintext Attack</a:t>
            </a:r>
            <a:r>
              <a:rPr kumimoji="1" lang="ja-JP" altLang="en-US"/>
              <a:t>）</a:t>
            </a:r>
            <a:endParaRPr kumimoji="1" lang="en-US" altLang="ja-JP"/>
          </a:p>
          <a:p>
            <a:pPr lvl="1"/>
            <a:r>
              <a:rPr kumimoji="1" lang="ja-JP" altLang="en-US"/>
              <a:t>攻撃者は自分の好きな平文を選んでその暗号文を取得できる</a:t>
            </a:r>
            <a:endParaRPr kumimoji="1" lang="en-US" altLang="ja-JP"/>
          </a:p>
          <a:p>
            <a:pPr lvl="1"/>
            <a:r>
              <a:rPr kumimoji="1" lang="ja-JP" altLang="en-US"/>
              <a:t>公開鍵暗号はいつでも</a:t>
            </a:r>
            <a:r>
              <a:rPr kumimoji="1" lang="en-US" altLang="ja-JP"/>
              <a:t>CPA</a:t>
            </a:r>
            <a:r>
              <a:rPr kumimoji="1" lang="ja-JP" altLang="en-US"/>
              <a:t>が可能</a:t>
            </a:r>
            <a:endParaRPr kumimoji="1" lang="en-US" altLang="ja-JP"/>
          </a:p>
          <a:p>
            <a:pPr lvl="2"/>
            <a:r>
              <a:rPr kumimoji="1" lang="ja-JP" altLang="en-US"/>
              <a:t>共通鍵暗号よりも強い攻撃者を想定する必要がある</a:t>
            </a:r>
          </a:p>
        </p:txBody>
      </p:sp>
      <p:sp>
        <p:nvSpPr>
          <p:cNvPr id="3" name="スライド番号プレースホルダー 2">
            <a:extLst>
              <a:ext uri="{FF2B5EF4-FFF2-40B4-BE49-F238E27FC236}">
                <a16:creationId xmlns:a16="http://schemas.microsoft.com/office/drawing/2014/main" id="{705F1937-0F85-4700-BABF-34D3FABA0DB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16</a:t>
            </a:fld>
            <a:r>
              <a:rPr lang="en-US" altLang="ja-JP"/>
              <a:t> / 24</a:t>
            </a:r>
          </a:p>
        </p:txBody>
      </p:sp>
      <p:sp>
        <p:nvSpPr>
          <p:cNvPr id="4" name="タイトル 3">
            <a:extLst>
              <a:ext uri="{FF2B5EF4-FFF2-40B4-BE49-F238E27FC236}">
                <a16:creationId xmlns:a16="http://schemas.microsoft.com/office/drawing/2014/main" id="{4B27EDC4-DA18-4D33-A822-38E341426277}"/>
              </a:ext>
            </a:extLst>
          </p:cNvPr>
          <p:cNvSpPr>
            <a:spLocks noGrp="1"/>
          </p:cNvSpPr>
          <p:nvPr>
            <p:ph type="title"/>
          </p:nvPr>
        </p:nvSpPr>
        <p:spPr/>
        <p:txBody>
          <a:bodyPr/>
          <a:lstStyle/>
          <a:p>
            <a:r>
              <a:rPr kumimoji="1" lang="ja-JP" altLang="en-US"/>
              <a:t>公開鍵暗号の安全性</a:t>
            </a:r>
          </a:p>
        </p:txBody>
      </p:sp>
      <p:pic>
        <p:nvPicPr>
          <p:cNvPr id="6" name="図 5">
            <a:extLst>
              <a:ext uri="{FF2B5EF4-FFF2-40B4-BE49-F238E27FC236}">
                <a16:creationId xmlns:a16="http://schemas.microsoft.com/office/drawing/2014/main" id="{F1F334A3-B651-44A0-913D-707761669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143287"/>
            <a:ext cx="6192688" cy="2933785"/>
          </a:xfrm>
          <a:prstGeom prst="rect">
            <a:avLst/>
          </a:prstGeom>
        </p:spPr>
      </p:pic>
    </p:spTree>
    <p:extLst>
      <p:ext uri="{BB962C8B-B14F-4D97-AF65-F5344CB8AC3E}">
        <p14:creationId xmlns:p14="http://schemas.microsoft.com/office/powerpoint/2010/main" val="425849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89673A04-5970-45B3-8F32-9EF76366D92C}"/>
                  </a:ext>
                </a:extLst>
              </p:cNvPr>
              <p:cNvSpPr>
                <a:spLocks noGrp="1"/>
              </p:cNvSpPr>
              <p:nvPr>
                <p:ph idx="1"/>
              </p:nvPr>
            </p:nvSpPr>
            <p:spPr/>
            <p:txBody>
              <a:bodyPr/>
              <a:lstStyle/>
              <a:p>
                <a:r>
                  <a:rPr kumimoji="1" lang="en-US" altLang="ja-JP"/>
                  <a:t>CCA(</a:t>
                </a:r>
                <a:r>
                  <a:rPr lang="en-US" altLang="ja-JP"/>
                  <a:t>Chosen Ciphertext Attack</a:t>
                </a:r>
                <a:r>
                  <a:rPr kumimoji="1" lang="en-US" altLang="ja-JP"/>
                  <a:t>)</a:t>
                </a:r>
              </a:p>
              <a:p>
                <a:pPr lvl="1"/>
                <a:r>
                  <a:rPr kumimoji="1" lang="ja-JP" altLang="en-US"/>
                  <a:t>自分の好きな暗号文</a:t>
                </a:r>
                <a:r>
                  <a:rPr kumimoji="1" lang="en-US" altLang="ja-JP"/>
                  <a:t>(</a:t>
                </a:r>
                <a14:m>
                  <m:oMath xmlns:m="http://schemas.openxmlformats.org/officeDocument/2006/math">
                    <m:r>
                      <a:rPr kumimoji="1" lang="en-US" altLang="ja-JP" b="0" i="1" smtClean="0">
                        <a:latin typeface="Cambria Math" panose="02040503050406030204" pitchFamily="18" charset="0"/>
                      </a:rPr>
                      <m:t>≠</m:t>
                    </m:r>
                  </m:oMath>
                </a14:m>
                <a:r>
                  <a:rPr kumimoji="1" lang="ja-JP" altLang="en-US"/>
                  <a:t>ターゲット暗号文</a:t>
                </a:r>
                <a:r>
                  <a:rPr kumimoji="1" lang="en-US" altLang="ja-JP"/>
                  <a:t>)</a:t>
                </a:r>
                <a:r>
                  <a:rPr kumimoji="1" lang="ja-JP" altLang="en-US"/>
                  <a:t>を選んで</a:t>
                </a:r>
                <a:br>
                  <a:rPr kumimoji="1" lang="en-US" altLang="ja-JP"/>
                </a:br>
                <a:r>
                  <a:rPr kumimoji="1" lang="ja-JP" altLang="en-US"/>
                  <a:t>その平文を取得できる</a:t>
                </a:r>
                <a:endParaRPr kumimoji="1" lang="en-US" altLang="ja-JP"/>
              </a:p>
              <a:p>
                <a:r>
                  <a:rPr kumimoji="1" lang="ja-JP" altLang="en-US"/>
                  <a:t>攻撃者と挑戦者アリスのゲーム</a:t>
                </a:r>
                <a:endParaRPr kumimoji="1" lang="en-US" altLang="ja-JP"/>
              </a:p>
              <a:p>
                <a:pPr lvl="1"/>
                <a:r>
                  <a:rPr kumimoji="1" lang="ja-JP" altLang="en-US"/>
                  <a:t>攻撃者が</a:t>
                </a:r>
                <a:r>
                  <a:rPr kumimoji="1" lang="en-US" altLang="ja-JP"/>
                  <a:t>2</a:t>
                </a:r>
                <a:r>
                  <a:rPr kumimoji="1" lang="ja-JP" altLang="en-US"/>
                  <a:t>個の平文</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2</m:t>
                        </m:r>
                      </m:sub>
                    </m:sSub>
                  </m:oMath>
                </a14:m>
                <a:r>
                  <a:rPr kumimoji="1" lang="ja-JP" altLang="en-US"/>
                  <a:t>を選びアリスに渡す</a:t>
                </a:r>
                <a:endParaRPr kumimoji="1" lang="en-US" altLang="ja-JP"/>
              </a:p>
              <a:p>
                <a:pPr lvl="1"/>
                <a:r>
                  <a:rPr kumimoji="1" lang="ja-JP" altLang="en-US"/>
                  <a:t>アリスはどちらかの平文を選び、その暗号文</a:t>
                </a:r>
                <a14:m>
                  <m:oMath xmlns:m="http://schemas.openxmlformats.org/officeDocument/2006/math">
                    <m:r>
                      <a:rPr kumimoji="1" lang="en-US" altLang="ja-JP" b="0" i="1" smtClean="0">
                        <a:latin typeface="Cambria Math" panose="02040503050406030204" pitchFamily="18" charset="0"/>
                      </a:rPr>
                      <m:t>𝑐</m:t>
                    </m:r>
                  </m:oMath>
                </a14:m>
                <a:r>
                  <a:rPr kumimoji="1" lang="ja-JP" altLang="en-US"/>
                  <a:t>を攻撃者に渡す</a:t>
                </a:r>
                <a:endParaRPr kumimoji="1" lang="en-US" altLang="ja-JP"/>
              </a:p>
              <a:p>
                <a:pPr lvl="1"/>
                <a:r>
                  <a:rPr kumimoji="1" lang="ja-JP" altLang="en-US"/>
                  <a:t>攻撃者は暗号文</a:t>
                </a:r>
                <a14:m>
                  <m:oMath xmlns:m="http://schemas.openxmlformats.org/officeDocument/2006/math">
                    <m:r>
                      <a:rPr kumimoji="1" lang="en-US" altLang="ja-JP" b="0" i="1" smtClean="0">
                        <a:latin typeface="Cambria Math" panose="02040503050406030204" pitchFamily="18" charset="0"/>
                      </a:rPr>
                      <m:t>𝑐</m:t>
                    </m:r>
                  </m:oMath>
                </a14:m>
                <a:r>
                  <a:rPr kumimoji="1" lang="ja-JP" altLang="en-US"/>
                  <a:t>がどちらの平文を暗号化したものか当てる</a:t>
                </a:r>
                <a:endParaRPr kumimoji="1" lang="en-US" altLang="ja-JP"/>
              </a:p>
              <a:p>
                <a:pPr lvl="2"/>
                <a:r>
                  <a:rPr kumimoji="1" lang="ja-JP" altLang="en-US"/>
                  <a:t>当てたら攻撃者の勝ち（攻撃成功）</a:t>
                </a:r>
                <a:endParaRPr kumimoji="1" lang="en-US" altLang="ja-JP"/>
              </a:p>
              <a:p>
                <a:pPr lvl="2"/>
                <a:r>
                  <a:rPr kumimoji="1" lang="ja-JP" altLang="en-US"/>
                  <a:t>攻撃者に非常に有利なゲーム</a:t>
                </a:r>
              </a:p>
            </p:txBody>
          </p:sp>
        </mc:Choice>
        <mc:Fallback>
          <p:sp>
            <p:nvSpPr>
              <p:cNvPr id="2" name="コンテンツ プレースホルダー 1">
                <a:extLst>
                  <a:ext uri="{FF2B5EF4-FFF2-40B4-BE49-F238E27FC236}">
                    <a16:creationId xmlns:a16="http://schemas.microsoft.com/office/drawing/2014/main" id="{89673A04-5970-45B3-8F32-9EF76366D92C}"/>
                  </a:ext>
                </a:extLst>
              </p:cNvPr>
              <p:cNvSpPr>
                <a:spLocks noGrp="1" noRot="1" noChangeAspect="1" noMove="1" noResize="1" noEditPoints="1" noAdjustHandles="1" noChangeArrowheads="1" noChangeShapeType="1" noTextEdit="1"/>
              </p:cNvSpPr>
              <p:nvPr>
                <p:ph idx="1"/>
              </p:nvPr>
            </p:nvSpPr>
            <p:spPr>
              <a:blipFill>
                <a:blip r:embed="rId2"/>
                <a:stretch>
                  <a:fillRect l="-1200" t="-1142" r="-200"/>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E87F167A-72A1-44A3-8EF5-5B56DEF2454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17</a:t>
            </a:fld>
            <a:r>
              <a:rPr lang="en-US" altLang="ja-JP"/>
              <a:t> / 24</a:t>
            </a:r>
          </a:p>
        </p:txBody>
      </p:sp>
      <p:sp>
        <p:nvSpPr>
          <p:cNvPr id="4" name="タイトル 3">
            <a:extLst>
              <a:ext uri="{FF2B5EF4-FFF2-40B4-BE49-F238E27FC236}">
                <a16:creationId xmlns:a16="http://schemas.microsoft.com/office/drawing/2014/main" id="{7820C120-FDE3-491F-B7D7-0D531084CD26}"/>
              </a:ext>
            </a:extLst>
          </p:cNvPr>
          <p:cNvSpPr>
            <a:spLocks noGrp="1"/>
          </p:cNvSpPr>
          <p:nvPr>
            <p:ph type="title"/>
          </p:nvPr>
        </p:nvSpPr>
        <p:spPr/>
        <p:txBody>
          <a:bodyPr/>
          <a:lstStyle/>
          <a:p>
            <a:r>
              <a:rPr kumimoji="1" lang="ja-JP" altLang="en-US"/>
              <a:t>選択暗号文攻撃とゲーム</a:t>
            </a:r>
          </a:p>
        </p:txBody>
      </p:sp>
      <p:pic>
        <p:nvPicPr>
          <p:cNvPr id="8" name="図 7">
            <a:extLst>
              <a:ext uri="{FF2B5EF4-FFF2-40B4-BE49-F238E27FC236}">
                <a16:creationId xmlns:a16="http://schemas.microsoft.com/office/drawing/2014/main" id="{ADC35459-1D47-4969-91FF-4638E68ABB90}"/>
              </a:ext>
            </a:extLst>
          </p:cNvPr>
          <p:cNvPicPr>
            <a:picLocks noChangeAspect="1"/>
          </p:cNvPicPr>
          <p:nvPr/>
        </p:nvPicPr>
        <p:blipFill>
          <a:blip r:embed="rId3"/>
          <a:stretch>
            <a:fillRect/>
          </a:stretch>
        </p:blipFill>
        <p:spPr>
          <a:xfrm>
            <a:off x="2592288" y="5173965"/>
            <a:ext cx="5652120" cy="840572"/>
          </a:xfrm>
          <a:prstGeom prst="rect">
            <a:avLst/>
          </a:prstGeom>
        </p:spPr>
      </p:pic>
      <p:pic>
        <p:nvPicPr>
          <p:cNvPr id="10" name="図 9">
            <a:extLst>
              <a:ext uri="{FF2B5EF4-FFF2-40B4-BE49-F238E27FC236}">
                <a16:creationId xmlns:a16="http://schemas.microsoft.com/office/drawing/2014/main" id="{58360B0A-9703-45D7-AF2D-1E09094AC1BE}"/>
              </a:ext>
            </a:extLst>
          </p:cNvPr>
          <p:cNvPicPr>
            <a:picLocks noChangeAspect="1"/>
          </p:cNvPicPr>
          <p:nvPr/>
        </p:nvPicPr>
        <p:blipFill>
          <a:blip r:embed="rId4"/>
          <a:stretch>
            <a:fillRect/>
          </a:stretch>
        </p:blipFill>
        <p:spPr>
          <a:xfrm>
            <a:off x="6480720" y="4381877"/>
            <a:ext cx="1368152" cy="1062036"/>
          </a:xfrm>
          <a:prstGeom prst="rect">
            <a:avLst/>
          </a:prstGeom>
        </p:spPr>
      </p:pic>
      <p:pic>
        <p:nvPicPr>
          <p:cNvPr id="12" name="図 11">
            <a:extLst>
              <a:ext uri="{FF2B5EF4-FFF2-40B4-BE49-F238E27FC236}">
                <a16:creationId xmlns:a16="http://schemas.microsoft.com/office/drawing/2014/main" id="{56093717-79D2-460F-B84C-51F4395A40B7}"/>
              </a:ext>
            </a:extLst>
          </p:cNvPr>
          <p:cNvPicPr>
            <a:picLocks noChangeAspect="1"/>
          </p:cNvPicPr>
          <p:nvPr/>
        </p:nvPicPr>
        <p:blipFill>
          <a:blip r:embed="rId5"/>
          <a:stretch>
            <a:fillRect/>
          </a:stretch>
        </p:blipFill>
        <p:spPr>
          <a:xfrm>
            <a:off x="2952329" y="6289463"/>
            <a:ext cx="3528392" cy="523913"/>
          </a:xfrm>
          <a:prstGeom prst="rect">
            <a:avLst/>
          </a:prstGeom>
        </p:spPr>
      </p:pic>
    </p:spTree>
    <p:extLst>
      <p:ext uri="{BB962C8B-B14F-4D97-AF65-F5344CB8AC3E}">
        <p14:creationId xmlns:p14="http://schemas.microsoft.com/office/powerpoint/2010/main" val="2087405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CA35295-6160-4D4D-880E-3E10C2C8E8D5}"/>
              </a:ext>
            </a:extLst>
          </p:cNvPr>
          <p:cNvSpPr>
            <a:spLocks noGrp="1"/>
          </p:cNvSpPr>
          <p:nvPr>
            <p:ph idx="1"/>
          </p:nvPr>
        </p:nvSpPr>
        <p:spPr/>
        <p:txBody>
          <a:bodyPr/>
          <a:lstStyle/>
          <a:p>
            <a:r>
              <a:rPr kumimoji="1" lang="en-US" altLang="ja-JP"/>
              <a:t>CCA1 ; </a:t>
            </a:r>
            <a:r>
              <a:rPr kumimoji="1" lang="ja-JP" altLang="en-US"/>
              <a:t>ゲーム開始前に情報収集可</a:t>
            </a:r>
            <a:endParaRPr kumimoji="1" lang="en-US" altLang="ja-JP"/>
          </a:p>
          <a:p>
            <a:r>
              <a:rPr lang="en-US" altLang="ja-JP"/>
              <a:t>CCA2 ; </a:t>
            </a:r>
            <a:r>
              <a:rPr lang="ja-JP" altLang="en-US"/>
              <a:t>ゲーム開始後に情報収集可</a:t>
            </a:r>
            <a:r>
              <a:rPr lang="en-US" altLang="ja-JP"/>
              <a:t>(</a:t>
            </a:r>
            <a:r>
              <a:rPr lang="ja-JP" altLang="en-US"/>
              <a:t>適応的</a:t>
            </a:r>
            <a:r>
              <a:rPr lang="en-US" altLang="ja-JP"/>
              <a:t>CCA)</a:t>
            </a:r>
          </a:p>
          <a:p>
            <a:endParaRPr lang="en-US" altLang="ja-JP"/>
          </a:p>
          <a:p>
            <a:endParaRPr lang="en-US" altLang="ja-JP"/>
          </a:p>
          <a:p>
            <a:endParaRPr lang="en-US" altLang="ja-JP"/>
          </a:p>
          <a:p>
            <a:endParaRPr lang="en-US" altLang="ja-JP"/>
          </a:p>
          <a:p>
            <a:endParaRPr lang="en-US" altLang="ja-JP"/>
          </a:p>
          <a:p>
            <a:endParaRPr lang="en-US" altLang="ja-JP"/>
          </a:p>
          <a:p>
            <a:r>
              <a:rPr lang="en-US" altLang="ja-JP"/>
              <a:t>CCA1(rep. CCA2)</a:t>
            </a:r>
            <a:r>
              <a:rPr lang="ja-JP" altLang="en-US"/>
              <a:t>に対して安全な公開鍵暗号を</a:t>
            </a:r>
            <a:br>
              <a:rPr lang="en-US" altLang="ja-JP"/>
            </a:br>
            <a:r>
              <a:rPr lang="en-US" altLang="ja-JP"/>
              <a:t>IND-CCA1(resp. CCA2)</a:t>
            </a:r>
            <a:r>
              <a:rPr lang="ja-JP" altLang="en-US"/>
              <a:t>安全という</a:t>
            </a:r>
            <a:r>
              <a:rPr lang="en-US" altLang="ja-JP"/>
              <a:t>(INDistinguishability)</a:t>
            </a:r>
          </a:p>
        </p:txBody>
      </p:sp>
      <p:sp>
        <p:nvSpPr>
          <p:cNvPr id="3" name="スライド番号プレースホルダー 2">
            <a:extLst>
              <a:ext uri="{FF2B5EF4-FFF2-40B4-BE49-F238E27FC236}">
                <a16:creationId xmlns:a16="http://schemas.microsoft.com/office/drawing/2014/main" id="{666C0074-716A-4F8A-9FC3-BF36C3914F53}"/>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18</a:t>
            </a:fld>
            <a:r>
              <a:rPr lang="en-US" altLang="ja-JP"/>
              <a:t> / 24</a:t>
            </a:r>
          </a:p>
        </p:txBody>
      </p:sp>
      <p:sp>
        <p:nvSpPr>
          <p:cNvPr id="4" name="タイトル 3">
            <a:extLst>
              <a:ext uri="{FF2B5EF4-FFF2-40B4-BE49-F238E27FC236}">
                <a16:creationId xmlns:a16="http://schemas.microsoft.com/office/drawing/2014/main" id="{B62458BE-6609-4EA0-AD3E-A31586BB69BB}"/>
              </a:ext>
            </a:extLst>
          </p:cNvPr>
          <p:cNvSpPr>
            <a:spLocks noGrp="1"/>
          </p:cNvSpPr>
          <p:nvPr>
            <p:ph type="title"/>
          </p:nvPr>
        </p:nvSpPr>
        <p:spPr/>
        <p:txBody>
          <a:bodyPr/>
          <a:lstStyle/>
          <a:p>
            <a:r>
              <a:rPr kumimoji="1" lang="en-US" altLang="ja-JP"/>
              <a:t>IND-CCA1</a:t>
            </a:r>
            <a:r>
              <a:rPr kumimoji="1" lang="ja-JP" altLang="en-US"/>
              <a:t>と</a:t>
            </a:r>
            <a:r>
              <a:rPr kumimoji="1" lang="en-US" altLang="ja-JP"/>
              <a:t>IND-CCA2</a:t>
            </a:r>
            <a:endParaRPr kumimoji="1" lang="ja-JP" altLang="en-US"/>
          </a:p>
        </p:txBody>
      </p:sp>
      <p:pic>
        <p:nvPicPr>
          <p:cNvPr id="8" name="図 7">
            <a:extLst>
              <a:ext uri="{FF2B5EF4-FFF2-40B4-BE49-F238E27FC236}">
                <a16:creationId xmlns:a16="http://schemas.microsoft.com/office/drawing/2014/main" id="{8E0CA005-9EC3-4C11-B051-0701E509E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1666244"/>
            <a:ext cx="4896544" cy="3525512"/>
          </a:xfrm>
          <a:prstGeom prst="rect">
            <a:avLst/>
          </a:prstGeom>
        </p:spPr>
      </p:pic>
    </p:spTree>
    <p:extLst>
      <p:ext uri="{BB962C8B-B14F-4D97-AF65-F5344CB8AC3E}">
        <p14:creationId xmlns:p14="http://schemas.microsoft.com/office/powerpoint/2010/main" val="734285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222046D-0A87-482F-A488-F90CE385949F}"/>
              </a:ext>
            </a:extLst>
          </p:cNvPr>
          <p:cNvSpPr>
            <a:spLocks noGrp="1"/>
          </p:cNvSpPr>
          <p:nvPr>
            <p:ph idx="1"/>
          </p:nvPr>
        </p:nvSpPr>
        <p:spPr/>
        <p:txBody>
          <a:bodyPr/>
          <a:lstStyle/>
          <a:p>
            <a:r>
              <a:rPr kumimoji="1" lang="en-US" altLang="ja-JP"/>
              <a:t>IND-CCA2</a:t>
            </a:r>
            <a:r>
              <a:rPr kumimoji="1" lang="ja-JP" altLang="en-US"/>
              <a:t>安全な公開鍵暗号は強秘匿性をもつ</a:t>
            </a:r>
            <a:endParaRPr kumimoji="1" lang="en-US" altLang="ja-JP"/>
          </a:p>
          <a:p>
            <a:pPr lvl="1"/>
            <a:r>
              <a:rPr kumimoji="1" lang="ja-JP" altLang="en-US"/>
              <a:t>暗号文から平文の情報が少しも得られない</a:t>
            </a:r>
            <a:endParaRPr kumimoji="1" lang="en-US" altLang="ja-JP"/>
          </a:p>
          <a:p>
            <a:r>
              <a:rPr kumimoji="1" lang="ja-JP" altLang="en-US"/>
              <a:t>頑強性</a:t>
            </a:r>
            <a:endParaRPr kumimoji="1" lang="en-US" altLang="ja-JP"/>
          </a:p>
          <a:p>
            <a:pPr lvl="1"/>
            <a:r>
              <a:rPr kumimoji="1" lang="ja-JP" altLang="en-US"/>
              <a:t>暗号文を少しいじって平文を操作することができない</a:t>
            </a:r>
            <a:endParaRPr kumimoji="1" lang="en-US" altLang="ja-JP"/>
          </a:p>
          <a:p>
            <a:pPr lvl="1"/>
            <a:r>
              <a:rPr lang="en-US" altLang="ja-JP"/>
              <a:t>e.g., </a:t>
            </a:r>
            <a:r>
              <a:rPr lang="ja-JP" altLang="en-US"/>
              <a:t>ストリーム暗号は暗号文の特定のビット反転で対応する平文のビットが反転できた</a:t>
            </a:r>
            <a:endParaRPr lang="en-US" altLang="ja-JP"/>
          </a:p>
          <a:p>
            <a:pPr lvl="1"/>
            <a:r>
              <a:rPr kumimoji="1" lang="en-US" altLang="ja-JP"/>
              <a:t>IND-CCA2</a:t>
            </a:r>
            <a:r>
              <a:rPr kumimoji="1" lang="ja-JP" altLang="en-US"/>
              <a:t>安全な公開鍵暗号は頑強性も持つ</a:t>
            </a:r>
          </a:p>
        </p:txBody>
      </p:sp>
      <p:sp>
        <p:nvSpPr>
          <p:cNvPr id="3" name="スライド番号プレースホルダー 2">
            <a:extLst>
              <a:ext uri="{FF2B5EF4-FFF2-40B4-BE49-F238E27FC236}">
                <a16:creationId xmlns:a16="http://schemas.microsoft.com/office/drawing/2014/main" id="{2C786A47-796B-4BB2-BAFD-CCFCAC0B3C06}"/>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19</a:t>
            </a:fld>
            <a:r>
              <a:rPr lang="en-US" altLang="ja-JP"/>
              <a:t> / 24</a:t>
            </a:r>
          </a:p>
        </p:txBody>
      </p:sp>
      <p:sp>
        <p:nvSpPr>
          <p:cNvPr id="4" name="タイトル 3">
            <a:extLst>
              <a:ext uri="{FF2B5EF4-FFF2-40B4-BE49-F238E27FC236}">
                <a16:creationId xmlns:a16="http://schemas.microsoft.com/office/drawing/2014/main" id="{0B4DAAE2-4BB1-425C-8997-A32BA8A53C29}"/>
              </a:ext>
            </a:extLst>
          </p:cNvPr>
          <p:cNvSpPr>
            <a:spLocks noGrp="1"/>
          </p:cNvSpPr>
          <p:nvPr>
            <p:ph type="title"/>
          </p:nvPr>
        </p:nvSpPr>
        <p:spPr/>
        <p:txBody>
          <a:bodyPr/>
          <a:lstStyle/>
          <a:p>
            <a:r>
              <a:rPr kumimoji="1" lang="ja-JP" altLang="en-US"/>
              <a:t>強秘匿性と頑強性</a:t>
            </a:r>
          </a:p>
        </p:txBody>
      </p:sp>
    </p:spTree>
    <p:extLst>
      <p:ext uri="{BB962C8B-B14F-4D97-AF65-F5344CB8AC3E}">
        <p14:creationId xmlns:p14="http://schemas.microsoft.com/office/powerpoint/2010/main" val="417264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E45C04C9-27AD-4EA6-A6EB-5A2E53759955}"/>
                  </a:ext>
                </a:extLst>
              </p:cNvPr>
              <p:cNvSpPr>
                <a:spLocks noGrp="1"/>
              </p:cNvSpPr>
              <p:nvPr>
                <p:ph idx="1"/>
              </p:nvPr>
            </p:nvSpPr>
            <p:spPr/>
            <p:txBody>
              <a:bodyPr/>
              <a:lstStyle/>
              <a:p>
                <a:r>
                  <a:rPr kumimoji="1" lang="en-US" altLang="ja-JP"/>
                  <a:t>1975 Merkle</a:t>
                </a:r>
                <a:r>
                  <a:rPr kumimoji="1" lang="ja-JP" altLang="en-US"/>
                  <a:t> パズルを解く仕組みを利用</a:t>
                </a:r>
                <a:endParaRPr kumimoji="1" lang="en-US" altLang="ja-JP"/>
              </a:p>
              <a:p>
                <a:r>
                  <a:rPr lang="en-US" altLang="ja-JP"/>
                  <a:t>1976 Diffie, Hellman </a:t>
                </a:r>
                <a:r>
                  <a:rPr lang="ja-JP" altLang="en-US"/>
                  <a:t>鍵共有</a:t>
                </a:r>
                <a:endParaRPr lang="en-US" altLang="ja-JP"/>
              </a:p>
              <a:p>
                <a:pPr lvl="1"/>
                <a:r>
                  <a:rPr kumimoji="1" lang="en-US" altLang="ja-JP"/>
                  <a:t>1970</a:t>
                </a:r>
                <a:r>
                  <a:rPr kumimoji="1" lang="ja-JP" altLang="en-US"/>
                  <a:t>年頃イギリスの政府通信本部</a:t>
                </a:r>
                <a:r>
                  <a:rPr kumimoji="1" lang="en-US" altLang="ja-JP"/>
                  <a:t>GCHQ</a:t>
                </a:r>
                <a:r>
                  <a:rPr kumimoji="1" lang="ja-JP" altLang="en-US"/>
                  <a:t>が発見していた</a:t>
                </a:r>
                <a:endParaRPr kumimoji="1" lang="en-US" altLang="ja-JP"/>
              </a:p>
              <a:p>
                <a:r>
                  <a:rPr kumimoji="1" lang="ja-JP" altLang="en-US"/>
                  <a:t>ベキ乗の性質</a:t>
                </a:r>
                <a:endParaRPr kumimoji="1" lang="en-US" altLang="ja-JP"/>
              </a:p>
              <a:p>
                <a:pPr lvl="1"/>
                <a14:m>
                  <m:oMath xmlns:m="http://schemas.openxmlformats.org/officeDocument/2006/math">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m:t>
                                </m:r>
                              </m:sup>
                            </m:sSup>
                          </m:e>
                        </m:d>
                      </m:e>
                      <m:sup>
                        <m:r>
                          <a:rPr kumimoji="1" lang="en-US" altLang="ja-JP" b="0" i="1" smtClean="0">
                            <a:latin typeface="Cambria Math" panose="02040503050406030204" pitchFamily="18" charset="0"/>
                          </a:rPr>
                          <m:t>𝑏</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𝑎𝑏</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𝑏</m:t>
                                </m:r>
                              </m:sup>
                            </m:sSup>
                          </m:e>
                        </m:d>
                      </m:e>
                      <m:sup>
                        <m:r>
                          <a:rPr kumimoji="1" lang="en-US" altLang="ja-JP" b="0" i="1" smtClean="0">
                            <a:latin typeface="Cambria Math" panose="02040503050406030204" pitchFamily="18" charset="0"/>
                          </a:rPr>
                          <m:t>𝑎</m:t>
                        </m:r>
                      </m:sup>
                    </m:sSup>
                  </m:oMath>
                </a14:m>
                <a:endParaRPr kumimoji="1" lang="en-US" altLang="ja-JP"/>
              </a:p>
              <a:p>
                <a:pPr lvl="1"/>
                <a:r>
                  <a:rPr kumimoji="1" lang="ja-JP" altLang="en-US"/>
                  <a:t>コンピュータで扱いづらいので</a:t>
                </a:r>
                <a:r>
                  <a:rPr kumimoji="1" lang="en-US" altLang="ja-JP"/>
                  <a:t>n</a:t>
                </a:r>
                <a:r>
                  <a:rPr kumimoji="1" lang="ja-JP" altLang="en-US"/>
                  <a:t>で割った余りを考える</a:t>
                </a:r>
                <a:endParaRPr kumimoji="1" lang="en-US" altLang="ja-JP"/>
              </a:p>
              <a:p>
                <a:pPr lvl="2"/>
                <a:r>
                  <a:rPr lang="en-US" altLang="ja-JP"/>
                  <a:t>mod n</a:t>
                </a:r>
                <a:r>
                  <a:rPr lang="ja-JP" altLang="en-US"/>
                  <a:t>とか</a:t>
                </a:r>
                <a:r>
                  <a:rPr lang="en-US" altLang="ja-JP"/>
                  <a:t>% n</a:t>
                </a:r>
                <a:r>
                  <a:rPr lang="ja-JP" altLang="en-US"/>
                  <a:t>と書く</a:t>
                </a:r>
                <a:endParaRPr kumimoji="1" lang="en-US" altLang="ja-JP"/>
              </a:p>
              <a:p>
                <a:pPr lvl="1"/>
                <a14:m>
                  <m:oMath xmlns:m="http://schemas.openxmlformats.org/officeDocument/2006/math">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m:t>
                                </m:r>
                              </m:sup>
                            </m:sSup>
                            <m:r>
                              <a:rPr kumimoji="1" lang="en-US" altLang="ja-JP" b="0" i="1" smtClean="0">
                                <a:latin typeface="Cambria Math" panose="02040503050406030204" pitchFamily="18" charset="0"/>
                              </a:rPr>
                              <m:t> </m:t>
                            </m:r>
                            <m:r>
                              <m:rPr>
                                <m:sty m:val="p"/>
                              </m:rPr>
                              <a:rPr kumimoji="1" lang="en-US" altLang="ja-JP" b="0" i="1"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e>
                        </m:d>
                      </m:e>
                      <m:sup>
                        <m:r>
                          <a:rPr kumimoji="1" lang="en-US" altLang="ja-JP" b="0" i="1" smtClean="0">
                            <a:latin typeface="Cambria Math" panose="02040503050406030204" pitchFamily="18" charset="0"/>
                          </a:rPr>
                          <m:t>𝑏</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𝑏</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e>
                        </m:d>
                      </m:e>
                      <m:sup>
                        <m:r>
                          <a:rPr kumimoji="1" lang="en-US" altLang="ja-JP" b="0" i="1" smtClean="0">
                            <a:latin typeface="Cambria Math" panose="02040503050406030204" pitchFamily="18" charset="0"/>
                          </a:rPr>
                          <m:t>𝑎</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endParaRPr kumimoji="1" lang="en-US" altLang="ja-JP"/>
              </a:p>
              <a:p>
                <a:pPr lvl="1"/>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r>
                  <a:rPr kumimoji="1" lang="en-US" altLang="ja-JP"/>
                  <a:t>, </a:t>
                </a:r>
                <a14:m>
                  <m:oMath xmlns:m="http://schemas.openxmlformats.org/officeDocument/2006/math">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𝑏</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r>
                  <a:rPr kumimoji="1" lang="ja-JP" altLang="en-US"/>
                  <a:t>とすると</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𝐴</m:t>
                        </m:r>
                      </m:e>
                      <m:sup>
                        <m:r>
                          <a:rPr kumimoji="1" lang="en-US" altLang="ja-JP" b="0" i="1" smtClean="0">
                            <a:latin typeface="Cambria Math" panose="02040503050406030204" pitchFamily="18" charset="0"/>
                          </a:rPr>
                          <m:t>𝑏</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𝐵</m:t>
                        </m:r>
                      </m:e>
                      <m:sup>
                        <m:r>
                          <a:rPr kumimoji="1" lang="en-US" altLang="ja-JP" b="0" i="1" smtClean="0">
                            <a:latin typeface="Cambria Math" panose="02040503050406030204" pitchFamily="18" charset="0"/>
                          </a:rPr>
                          <m:t>𝑎</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𝑚𝑜𝑑</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oMath>
                </a14:m>
                <a:endParaRPr kumimoji="1" lang="en-US" altLang="ja-JP"/>
              </a:p>
              <a:p>
                <a:pPr lvl="2"/>
                <a14:m>
                  <m:oMath xmlns:m="http://schemas.openxmlformats.org/officeDocument/2006/math">
                    <m:r>
                      <a:rPr kumimoji="1" lang="en-US" altLang="ja-JP" b="0" i="1" smtClean="0">
                        <a:latin typeface="Cambria Math" panose="02040503050406030204" pitchFamily="18" charset="0"/>
                      </a:rPr>
                      <m:t>𝑛</m:t>
                    </m:r>
                  </m:oMath>
                </a14:m>
                <a:r>
                  <a:rPr kumimoji="1" lang="ja-JP" altLang="en-US"/>
                  <a:t>で割った余りが等しい</a:t>
                </a:r>
              </a:p>
            </p:txBody>
          </p:sp>
        </mc:Choice>
        <mc:Fallback>
          <p:sp>
            <p:nvSpPr>
              <p:cNvPr id="2" name="コンテンツ プレースホルダー 1">
                <a:extLst>
                  <a:ext uri="{FF2B5EF4-FFF2-40B4-BE49-F238E27FC236}">
                    <a16:creationId xmlns:a16="http://schemas.microsoft.com/office/drawing/2014/main" id="{E45C04C9-27AD-4EA6-A6EB-5A2E53759955}"/>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A3917A2D-E154-4005-B0D5-650F2135277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a:t>
            </a:fld>
            <a:r>
              <a:rPr lang="en-US" altLang="ja-JP"/>
              <a:t> / 24</a:t>
            </a:r>
          </a:p>
        </p:txBody>
      </p:sp>
      <p:sp>
        <p:nvSpPr>
          <p:cNvPr id="4" name="タイトル 3">
            <a:extLst>
              <a:ext uri="{FF2B5EF4-FFF2-40B4-BE49-F238E27FC236}">
                <a16:creationId xmlns:a16="http://schemas.microsoft.com/office/drawing/2014/main" id="{A3CFA220-3757-4C39-B4D3-819F3BF08B72}"/>
              </a:ext>
            </a:extLst>
          </p:cNvPr>
          <p:cNvSpPr>
            <a:spLocks noGrp="1"/>
          </p:cNvSpPr>
          <p:nvPr>
            <p:ph type="title"/>
          </p:nvPr>
        </p:nvSpPr>
        <p:spPr/>
        <p:txBody>
          <a:bodyPr/>
          <a:lstStyle/>
          <a:p>
            <a:r>
              <a:rPr kumimoji="1" lang="ja-JP" altLang="en-US"/>
              <a:t>鍵共有</a:t>
            </a:r>
          </a:p>
        </p:txBody>
      </p:sp>
    </p:spTree>
    <p:extLst>
      <p:ext uri="{BB962C8B-B14F-4D97-AF65-F5344CB8AC3E}">
        <p14:creationId xmlns:p14="http://schemas.microsoft.com/office/powerpoint/2010/main" val="3123796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6B643C8-35BC-4E7B-8899-3F6D5A76263A}"/>
              </a:ext>
            </a:extLst>
          </p:cNvPr>
          <p:cNvSpPr>
            <a:spLocks noGrp="1"/>
          </p:cNvSpPr>
          <p:nvPr>
            <p:ph idx="1"/>
          </p:nvPr>
        </p:nvSpPr>
        <p:spPr/>
        <p:txBody>
          <a:bodyPr/>
          <a:lstStyle/>
          <a:p>
            <a:r>
              <a:rPr kumimoji="1" lang="ja-JP" altLang="en-US"/>
              <a:t>公開鍵暗号は共通鍵暗号に比べて遅い</a:t>
            </a:r>
            <a:endParaRPr kumimoji="1" lang="en-US" altLang="ja-JP"/>
          </a:p>
          <a:p>
            <a:r>
              <a:rPr kumimoji="1" lang="ja-JP" altLang="en-US"/>
              <a:t>両者を組み合わせて使う</a:t>
            </a:r>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r>
              <a:rPr lang="en-US" altLang="ja-JP"/>
              <a:t>KEM-DEM</a:t>
            </a:r>
            <a:r>
              <a:rPr lang="ja-JP" altLang="en-US"/>
              <a:t>フレームワーク</a:t>
            </a:r>
            <a:endParaRPr lang="en-US" altLang="ja-JP"/>
          </a:p>
          <a:p>
            <a:pPr lvl="1"/>
            <a:r>
              <a:rPr kumimoji="1" lang="en-US" altLang="ja-JP"/>
              <a:t>KEM(</a:t>
            </a:r>
            <a:r>
              <a:rPr lang="en-US" altLang="ja-JP"/>
              <a:t>Key Encapsulation Mechanism</a:t>
            </a:r>
            <a:r>
              <a:rPr kumimoji="1" lang="en-US" altLang="ja-JP"/>
              <a:t>), </a:t>
            </a:r>
            <a:r>
              <a:rPr lang="en-US" altLang="ja-JP"/>
              <a:t>DEM(Data EM)</a:t>
            </a:r>
          </a:p>
          <a:p>
            <a:pPr lvl="1"/>
            <a:r>
              <a:rPr kumimoji="1" lang="en-US" altLang="ja-JP"/>
              <a:t>TLS</a:t>
            </a:r>
            <a:r>
              <a:rPr kumimoji="1" lang="ja-JP" altLang="en-US"/>
              <a:t>では</a:t>
            </a:r>
            <a:r>
              <a:rPr kumimoji="1" lang="en-US" altLang="ja-JP"/>
              <a:t>HPKE</a:t>
            </a:r>
            <a:r>
              <a:rPr kumimoji="1" lang="ja-JP" altLang="en-US"/>
              <a:t>の標準化が検討中</a:t>
            </a:r>
            <a:r>
              <a:rPr kumimoji="1" lang="en-US" altLang="ja-JP"/>
              <a:t>(</a:t>
            </a:r>
            <a:r>
              <a:rPr kumimoji="1" lang="ja-JP" altLang="en-US"/>
              <a:t>後の章で紹介</a:t>
            </a:r>
            <a:r>
              <a:rPr kumimoji="1" lang="en-US" altLang="ja-JP"/>
              <a:t>)</a:t>
            </a:r>
          </a:p>
          <a:p>
            <a:endParaRPr lang="en-US" altLang="ja-JP"/>
          </a:p>
          <a:p>
            <a:endParaRPr kumimoji="1" lang="en-US" altLang="ja-JP"/>
          </a:p>
          <a:p>
            <a:endParaRPr lang="en-US" altLang="ja-JP"/>
          </a:p>
          <a:p>
            <a:endParaRPr kumimoji="1" lang="en-US" altLang="ja-JP"/>
          </a:p>
          <a:p>
            <a:endParaRPr lang="en-US" altLang="ja-JP"/>
          </a:p>
          <a:p>
            <a:endParaRPr kumimoji="1" lang="ja-JP" altLang="en-US"/>
          </a:p>
        </p:txBody>
      </p:sp>
      <p:sp>
        <p:nvSpPr>
          <p:cNvPr id="3" name="スライド番号プレースホルダー 2">
            <a:extLst>
              <a:ext uri="{FF2B5EF4-FFF2-40B4-BE49-F238E27FC236}">
                <a16:creationId xmlns:a16="http://schemas.microsoft.com/office/drawing/2014/main" id="{7656E4A4-59A5-46C5-85E5-3F734C697DC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20</a:t>
            </a:fld>
            <a:r>
              <a:rPr lang="en-US" altLang="ja-JP"/>
              <a:t> / 24</a:t>
            </a:r>
          </a:p>
        </p:txBody>
      </p:sp>
      <p:sp>
        <p:nvSpPr>
          <p:cNvPr id="4" name="タイトル 3">
            <a:extLst>
              <a:ext uri="{FF2B5EF4-FFF2-40B4-BE49-F238E27FC236}">
                <a16:creationId xmlns:a16="http://schemas.microsoft.com/office/drawing/2014/main" id="{9B4D8F74-474D-47DC-AEE1-46D32970FD24}"/>
              </a:ext>
            </a:extLst>
          </p:cNvPr>
          <p:cNvSpPr>
            <a:spLocks noGrp="1"/>
          </p:cNvSpPr>
          <p:nvPr>
            <p:ph type="title"/>
          </p:nvPr>
        </p:nvSpPr>
        <p:spPr/>
        <p:txBody>
          <a:bodyPr/>
          <a:lstStyle/>
          <a:p>
            <a:r>
              <a:rPr kumimoji="1" lang="ja-JP" altLang="en-US"/>
              <a:t>ハイブリッド暗号</a:t>
            </a:r>
          </a:p>
        </p:txBody>
      </p:sp>
      <p:pic>
        <p:nvPicPr>
          <p:cNvPr id="6" name="図 5">
            <a:extLst>
              <a:ext uri="{FF2B5EF4-FFF2-40B4-BE49-F238E27FC236}">
                <a16:creationId xmlns:a16="http://schemas.microsoft.com/office/drawing/2014/main" id="{50EFDF5A-C794-4F73-B523-181363E94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700808"/>
            <a:ext cx="5256584" cy="3541624"/>
          </a:xfrm>
          <a:prstGeom prst="rect">
            <a:avLst/>
          </a:prstGeom>
        </p:spPr>
      </p:pic>
    </p:spTree>
    <p:extLst>
      <p:ext uri="{BB962C8B-B14F-4D97-AF65-F5344CB8AC3E}">
        <p14:creationId xmlns:p14="http://schemas.microsoft.com/office/powerpoint/2010/main" val="1176277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26A2D4CB-C655-42C3-B526-D9B27EAE6448}"/>
                  </a:ext>
                </a:extLst>
              </p:cNvPr>
              <p:cNvSpPr>
                <a:spLocks noGrp="1"/>
              </p:cNvSpPr>
              <p:nvPr>
                <p:ph idx="1"/>
              </p:nvPr>
            </p:nvSpPr>
            <p:spPr/>
            <p:txBody>
              <a:bodyPr/>
              <a:lstStyle/>
              <a:p>
                <a:r>
                  <a:rPr kumimoji="1" lang="ja-JP" altLang="en-US"/>
                  <a:t>小さい</a:t>
                </a:r>
                <a:r>
                  <a:rPr kumimoji="1" lang="en-US" altLang="ja-JP"/>
                  <a:t>RSA</a:t>
                </a:r>
                <a:r>
                  <a:rPr kumimoji="1" lang="ja-JP" altLang="en-US"/>
                  <a:t>暗号の例</a:t>
                </a:r>
                <a:endParaRPr kumimoji="1" lang="en-US" altLang="ja-JP"/>
              </a:p>
              <a:p>
                <a:pPr lvl="1"/>
                <a14:m>
                  <m:oMath xmlns:m="http://schemas.openxmlformats.org/officeDocument/2006/math">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=187, </m:t>
                    </m:r>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=3</m:t>
                    </m:r>
                  </m:oMath>
                </a14:m>
                <a:r>
                  <a:rPr kumimoji="1" lang="en-US" altLang="ja-JP"/>
                  <a:t>, </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oMath>
                </a14:m>
                <a:r>
                  <a:rPr kumimoji="1" lang="ja-JP" altLang="en-US"/>
                  <a:t>が公開鍵</a:t>
                </a:r>
                <a:r>
                  <a:rPr kumimoji="1" lang="en-US" altLang="ja-JP"/>
                  <a:t>,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𝑦</m:t>
                        </m:r>
                      </m:sup>
                    </m:sSup>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𝑚𝑜𝑑</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endParaRPr kumimoji="1" lang="en-US" altLang="ja-JP"/>
              </a:p>
              <a:p>
                <a:r>
                  <a:rPr kumimoji="1" lang="ja-JP" altLang="en-US"/>
                  <a:t>暗号化</a:t>
                </a:r>
                <a:endParaRPr kumimoji="1" lang="en-US" altLang="ja-JP"/>
              </a:p>
              <a:p>
                <a:pPr lvl="1"/>
                <a14:m>
                  <m:oMath xmlns:m="http://schemas.openxmlformats.org/officeDocument/2006/math">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𝑚</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𝑚</m:t>
                        </m:r>
                      </m:e>
                      <m:sup>
                        <m:r>
                          <a:rPr kumimoji="1" lang="en-US" altLang="ja-JP" b="0" i="1" smtClean="0">
                            <a:latin typeface="Cambria Math" panose="02040503050406030204" pitchFamily="18" charset="0"/>
                          </a:rPr>
                          <m:t>𝑒</m:t>
                        </m:r>
                      </m:sup>
                    </m:sSup>
                    <m:r>
                      <a:rPr kumimoji="1" lang="en-US" altLang="ja-JP" b="0" i="0" smtClean="0">
                        <a:latin typeface="Cambria Math" panose="02040503050406030204" pitchFamily="18" charset="0"/>
                      </a:rPr>
                      <m:t> </m:t>
                    </m:r>
                    <m:r>
                      <m:rPr>
                        <m:sty m:val="p"/>
                      </m:rPr>
                      <a:rPr kumimoji="1" lang="en-US" altLang="ja-JP" b="0" i="0" smtClean="0">
                        <a:latin typeface="Cambria Math" panose="02040503050406030204" pitchFamily="18" charset="0"/>
                      </a:rPr>
                      <m:t>mod</m:t>
                    </m:r>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𝑛</m:t>
                    </m:r>
                  </m:oMath>
                </a14:m>
                <a:endParaRPr kumimoji="1" lang="en-US" altLang="ja-JP" i="1"/>
              </a:p>
              <a:p>
                <a:pPr lvl="1"/>
                <a:endParaRPr lang="en-US" altLang="ja-JP" i="1"/>
              </a:p>
              <a:p>
                <a:pPr lvl="1"/>
                <a:endParaRPr kumimoji="1" lang="en-US" altLang="ja-JP" i="1"/>
              </a:p>
              <a:p>
                <a:pPr lvl="1"/>
                <a:endParaRPr lang="en-US" altLang="ja-JP" i="1"/>
              </a:p>
              <a:p>
                <a:r>
                  <a:rPr kumimoji="1" lang="ja-JP" altLang="en-US"/>
                  <a:t>復号</a:t>
                </a:r>
                <a:endParaRPr kumimoji="1" lang="en-US" altLang="ja-JP"/>
              </a:p>
              <a:p>
                <a:pPr lvl="1"/>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𝑐</m:t>
                        </m:r>
                      </m:e>
                      <m:sup>
                        <m:r>
                          <a:rPr kumimoji="1" lang="en-US" altLang="ja-JP" b="0" i="1" smtClean="0">
                            <a:latin typeface="Cambria Math" panose="02040503050406030204" pitchFamily="18" charset="0"/>
                          </a:rPr>
                          <m:t>𝑑</m:t>
                        </m:r>
                      </m:sup>
                    </m:sSup>
                    <m:r>
                      <a:rPr kumimoji="1" lang="en-US" altLang="ja-JP" b="0" i="1" smtClean="0">
                        <a:latin typeface="Cambria Math" panose="02040503050406030204" pitchFamily="18" charset="0"/>
                      </a:rPr>
                      <m:t> </m:t>
                    </m:r>
                    <m:r>
                      <m:rPr>
                        <m:sty m:val="p"/>
                      </m:rPr>
                      <a:rPr kumimoji="1" lang="en-US" altLang="ja-JP" b="0" i="1"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r>
                  <a:rPr kumimoji="1" lang="ja-JP" altLang="en-US"/>
                  <a:t> </a:t>
                </a:r>
                <a:r>
                  <a:rPr kumimoji="1" lang="en-US" altLang="ja-JP"/>
                  <a:t>where </a:t>
                </a:r>
                <a14:m>
                  <m:oMath xmlns:m="http://schemas.openxmlformats.org/officeDocument/2006/math">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=107</m:t>
                    </m:r>
                  </m:oMath>
                </a14:m>
                <a:endParaRPr kumimoji="1" lang="ja-JP" altLang="en-US"/>
              </a:p>
            </p:txBody>
          </p:sp>
        </mc:Choice>
        <mc:Fallback>
          <p:sp>
            <p:nvSpPr>
              <p:cNvPr id="2" name="コンテンツ プレースホルダー 1">
                <a:extLst>
                  <a:ext uri="{FF2B5EF4-FFF2-40B4-BE49-F238E27FC236}">
                    <a16:creationId xmlns:a16="http://schemas.microsoft.com/office/drawing/2014/main" id="{26A2D4CB-C655-42C3-B526-D9B27EAE6448}"/>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8D526329-3EE1-485C-ABB1-A42ECF6A257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21</a:t>
            </a:fld>
            <a:r>
              <a:rPr lang="en-US" altLang="ja-JP"/>
              <a:t> / 24</a:t>
            </a:r>
          </a:p>
        </p:txBody>
      </p:sp>
      <p:sp>
        <p:nvSpPr>
          <p:cNvPr id="4" name="タイトル 3">
            <a:extLst>
              <a:ext uri="{FF2B5EF4-FFF2-40B4-BE49-F238E27FC236}">
                <a16:creationId xmlns:a16="http://schemas.microsoft.com/office/drawing/2014/main" id="{875EFD97-F8C3-4C9F-980C-B776C7D4AB59}"/>
              </a:ext>
            </a:extLst>
          </p:cNvPr>
          <p:cNvSpPr>
            <a:spLocks noGrp="1"/>
          </p:cNvSpPr>
          <p:nvPr>
            <p:ph type="title"/>
          </p:nvPr>
        </p:nvSpPr>
        <p:spPr/>
        <p:txBody>
          <a:bodyPr/>
          <a:lstStyle/>
          <a:p>
            <a:r>
              <a:rPr kumimoji="1" lang="en-US" altLang="ja-JP"/>
              <a:t>RSA</a:t>
            </a:r>
            <a:r>
              <a:rPr kumimoji="1" lang="ja-JP" altLang="en-US"/>
              <a:t>暗号</a:t>
            </a:r>
          </a:p>
        </p:txBody>
      </p:sp>
      <p:pic>
        <p:nvPicPr>
          <p:cNvPr id="9" name="図 8">
            <a:extLst>
              <a:ext uri="{FF2B5EF4-FFF2-40B4-BE49-F238E27FC236}">
                <a16:creationId xmlns:a16="http://schemas.microsoft.com/office/drawing/2014/main" id="{3D584A73-DD77-4350-B1BA-14D40EC0D2BE}"/>
              </a:ext>
            </a:extLst>
          </p:cNvPr>
          <p:cNvPicPr>
            <a:picLocks noChangeAspect="1"/>
          </p:cNvPicPr>
          <p:nvPr/>
        </p:nvPicPr>
        <p:blipFill>
          <a:blip r:embed="rId3"/>
          <a:stretch>
            <a:fillRect/>
          </a:stretch>
        </p:blipFill>
        <p:spPr>
          <a:xfrm>
            <a:off x="179512" y="2780928"/>
            <a:ext cx="8630854" cy="1009791"/>
          </a:xfrm>
          <a:prstGeom prst="rect">
            <a:avLst/>
          </a:prstGeom>
        </p:spPr>
      </p:pic>
      <p:pic>
        <p:nvPicPr>
          <p:cNvPr id="11" name="図 10">
            <a:extLst>
              <a:ext uri="{FF2B5EF4-FFF2-40B4-BE49-F238E27FC236}">
                <a16:creationId xmlns:a16="http://schemas.microsoft.com/office/drawing/2014/main" id="{1A6CE484-9A3C-4225-9CB7-96C0836BADDB}"/>
              </a:ext>
            </a:extLst>
          </p:cNvPr>
          <p:cNvPicPr>
            <a:picLocks noChangeAspect="1"/>
          </p:cNvPicPr>
          <p:nvPr/>
        </p:nvPicPr>
        <p:blipFill>
          <a:blip r:embed="rId4"/>
          <a:stretch>
            <a:fillRect/>
          </a:stretch>
        </p:blipFill>
        <p:spPr>
          <a:xfrm>
            <a:off x="179512" y="5301208"/>
            <a:ext cx="8688012" cy="847843"/>
          </a:xfrm>
          <a:prstGeom prst="rect">
            <a:avLst/>
          </a:prstGeom>
        </p:spPr>
      </p:pic>
    </p:spTree>
    <p:extLst>
      <p:ext uri="{BB962C8B-B14F-4D97-AF65-F5344CB8AC3E}">
        <p14:creationId xmlns:p14="http://schemas.microsoft.com/office/powerpoint/2010/main" val="3246770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FF3CD97D-46FD-45F6-A46D-44F67556EBFB}"/>
                  </a:ext>
                </a:extLst>
              </p:cNvPr>
              <p:cNvSpPr>
                <a:spLocks noGrp="1"/>
              </p:cNvSpPr>
              <p:nvPr>
                <p:ph idx="1"/>
              </p:nvPr>
            </p:nvSpPr>
            <p:spPr/>
            <p:txBody>
              <a:bodyPr/>
              <a:lstStyle/>
              <a:p>
                <a:r>
                  <a:rPr kumimoji="1" lang="ja-JP" altLang="en-US"/>
                  <a:t>鍵生成</a:t>
                </a:r>
                <a:endParaRPr kumimoji="1" lang="en-US" altLang="ja-JP"/>
              </a:p>
              <a:p>
                <a:pPr lvl="1"/>
                <a:r>
                  <a:rPr kumimoji="1" lang="en-US" altLang="ja-JP"/>
                  <a:t>2</a:t>
                </a:r>
                <a:r>
                  <a:rPr kumimoji="1" lang="ja-JP" altLang="en-US"/>
                  <a:t>個の素数</a:t>
                </a:r>
                <a14:m>
                  <m:oMath xmlns:m="http://schemas.openxmlformats.org/officeDocument/2006/math">
                    <m:r>
                      <a:rPr kumimoji="1" lang="en-US" altLang="ja-JP" b="0" i="1" smtClean="0">
                        <a:latin typeface="Cambria Math" panose="02040503050406030204" pitchFamily="18" charset="0"/>
                      </a:rPr>
                      <m:t>𝑝</m:t>
                    </m:r>
                  </m:oMath>
                </a14:m>
                <a:r>
                  <a:rPr kumimoji="1" lang="ja-JP" altLang="en-US"/>
                  <a:t>と</a:t>
                </a:r>
                <a14:m>
                  <m:oMath xmlns:m="http://schemas.openxmlformats.org/officeDocument/2006/math">
                    <m:r>
                      <a:rPr kumimoji="1" lang="en-US" altLang="ja-JP" b="0" i="1" smtClean="0">
                        <a:latin typeface="Cambria Math" panose="02040503050406030204" pitchFamily="18" charset="0"/>
                      </a:rPr>
                      <m:t>𝑞</m:t>
                    </m:r>
                  </m:oMath>
                </a14:m>
                <a:r>
                  <a:rPr kumimoji="1" lang="ja-JP" altLang="en-US"/>
                  <a:t>を選び</a:t>
                </a:r>
                <a14:m>
                  <m:oMath xmlns:m="http://schemas.openxmlformats.org/officeDocument/2006/math">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𝑝𝑞</m:t>
                    </m:r>
                  </m:oMath>
                </a14:m>
                <a:r>
                  <a:rPr kumimoji="1" lang="ja-JP" altLang="en-US"/>
                  <a:t>とする</a:t>
                </a:r>
                <a:endParaRPr kumimoji="1" lang="en-US" altLang="ja-JP"/>
              </a:p>
              <a:p>
                <a:pPr lvl="1"/>
                <a14:m>
                  <m:oMath xmlns:m="http://schemas.openxmlformats.org/officeDocument/2006/math">
                    <m:r>
                      <a:rPr kumimoji="1" lang="en-US" altLang="ja-JP" b="0" i="1" smtClean="0">
                        <a:latin typeface="Cambria Math" panose="02040503050406030204" pitchFamily="18" charset="0"/>
                      </a:rPr>
                      <m:t>𝑒</m:t>
                    </m:r>
                  </m:oMath>
                </a14:m>
                <a:r>
                  <a:rPr kumimoji="1" lang="ja-JP" altLang="en-US"/>
                  <a:t>を選ぶ</a:t>
                </a:r>
                <a:r>
                  <a:rPr kumimoji="1" lang="en-US" altLang="ja-JP"/>
                  <a:t>(e.g., </a:t>
                </a:r>
                <a14:m>
                  <m:oMath xmlns:m="http://schemas.openxmlformats.org/officeDocument/2006/math">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=65537</m:t>
                    </m:r>
                  </m:oMath>
                </a14:m>
                <a:r>
                  <a:rPr kumimoji="1" lang="en-US" altLang="ja-JP"/>
                  <a:t>)</a:t>
                </a:r>
              </a:p>
              <a:p>
                <a:pPr lvl="1"/>
                <a14:m>
                  <m:oMath xmlns:m="http://schemas.openxmlformats.org/officeDocument/2006/math">
                    <m:r>
                      <a:rPr kumimoji="1" lang="en-US" altLang="ja-JP" b="0" i="1" smtClean="0">
                        <a:latin typeface="Cambria Math" panose="02040503050406030204" pitchFamily="18" charset="0"/>
                      </a:rPr>
                      <m:t>𝑒𝑑</m:t>
                    </m:r>
                  </m:oMath>
                </a14:m>
                <a:r>
                  <a:rPr kumimoji="1" lang="ja-JP" altLang="en-US"/>
                  <a:t>を</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m:t>
                    </m:r>
                  </m:oMath>
                </a14:m>
                <a:r>
                  <a:rPr kumimoji="1" lang="ja-JP" altLang="en-US"/>
                  <a:t>で割った余りが</a:t>
                </a:r>
                <a:r>
                  <a:rPr kumimoji="1" lang="en-US" altLang="ja-JP"/>
                  <a:t>1</a:t>
                </a:r>
                <a:r>
                  <a:rPr kumimoji="1" lang="ja-JP" altLang="en-US"/>
                  <a:t>となる</a:t>
                </a:r>
                <a14:m>
                  <m:oMath xmlns:m="http://schemas.openxmlformats.org/officeDocument/2006/math">
                    <m:r>
                      <a:rPr kumimoji="1" lang="en-US" altLang="ja-JP" b="0" i="1" smtClean="0">
                        <a:latin typeface="Cambria Math" panose="02040503050406030204" pitchFamily="18" charset="0"/>
                      </a:rPr>
                      <m:t>𝑑</m:t>
                    </m:r>
                  </m:oMath>
                </a14:m>
                <a:r>
                  <a:rPr kumimoji="1" lang="ja-JP" altLang="en-US"/>
                  <a:t>を探す</a:t>
                </a:r>
                <a:endParaRPr kumimoji="1" lang="en-US" altLang="ja-JP"/>
              </a:p>
              <a:p>
                <a:pPr lvl="2"/>
                <a:r>
                  <a:rPr kumimoji="1" lang="ja-JP" altLang="en-US"/>
                  <a:t>先程の例 </a:t>
                </a:r>
                <a:r>
                  <a:rPr kumimoji="1" lang="en-US" altLang="ja-JP"/>
                  <a:t>: </a:t>
                </a:r>
                <a14:m>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=11,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=17,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=187,</m:t>
                    </m:r>
                    <m:r>
                      <a:rPr lang="en-US" altLang="ja-JP" i="1">
                        <a:latin typeface="Cambria Math" panose="02040503050406030204" pitchFamily="18" charset="0"/>
                      </a:rPr>
                      <m:t>𝑒</m:t>
                    </m:r>
                    <m:r>
                      <a:rPr lang="en-US" altLang="ja-JP" i="1">
                        <a:latin typeface="Cambria Math" panose="02040503050406030204" pitchFamily="18" charset="0"/>
                      </a:rPr>
                      <m:t>=3, </m:t>
                    </m:r>
                    <m:r>
                      <a:rPr lang="en-US" altLang="ja-JP" i="1">
                        <a:latin typeface="Cambria Math" panose="02040503050406030204" pitchFamily="18" charset="0"/>
                      </a:rPr>
                      <m:t>𝑑</m:t>
                    </m:r>
                    <m:r>
                      <a:rPr lang="en-US" altLang="ja-JP" i="1">
                        <a:latin typeface="Cambria Math" panose="02040503050406030204" pitchFamily="18" charset="0"/>
                      </a:rPr>
                      <m:t>=107</m:t>
                    </m:r>
                  </m:oMath>
                </a14:m>
                <a:endParaRPr kumimoji="1" lang="en-US" altLang="ja-JP"/>
              </a:p>
              <a:p>
                <a:pPr lvl="1"/>
                <a:r>
                  <a:rPr kumimoji="1" lang="ja-JP" altLang="en-US"/>
                  <a:t>比較的容易に計算できる</a:t>
                </a:r>
                <a:endParaRPr kumimoji="1" lang="en-US" altLang="ja-JP"/>
              </a:p>
              <a:p>
                <a:pPr lvl="1"/>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oMath>
                </a14:m>
                <a:r>
                  <a:rPr kumimoji="1" lang="ja-JP" altLang="en-US"/>
                  <a:t>が公開鍵で</a:t>
                </a:r>
                <a14:m>
                  <m:oMath xmlns:m="http://schemas.openxmlformats.org/officeDocument/2006/math">
                    <m:r>
                      <a:rPr kumimoji="1" lang="en-US" altLang="ja-JP" b="0" i="1" smtClean="0">
                        <a:latin typeface="Cambria Math" panose="02040503050406030204" pitchFamily="18" charset="0"/>
                      </a:rPr>
                      <m:t>𝑑</m:t>
                    </m:r>
                  </m:oMath>
                </a14:m>
                <a:r>
                  <a:rPr kumimoji="1" lang="ja-JP" altLang="en-US"/>
                  <a:t>が秘密鍵</a:t>
                </a:r>
                <a:endParaRPr kumimoji="1" lang="en-US" altLang="ja-JP"/>
              </a:p>
              <a:p>
                <a:r>
                  <a:rPr kumimoji="1" lang="ja-JP" altLang="en-US"/>
                  <a:t>平文</a:t>
                </a:r>
                <a14:m>
                  <m:oMath xmlns:m="http://schemas.openxmlformats.org/officeDocument/2006/math">
                    <m:r>
                      <a:rPr kumimoji="1" lang="en-US" altLang="ja-JP" b="0" i="1" smtClean="0">
                        <a:latin typeface="Cambria Math" panose="02040503050406030204" pitchFamily="18" charset="0"/>
                      </a:rPr>
                      <m:t>𝑚</m:t>
                    </m:r>
                  </m:oMath>
                </a14:m>
                <a:r>
                  <a:rPr kumimoji="1" lang="ja-JP" altLang="en-US"/>
                  <a:t>の暗号化</a:t>
                </a:r>
                <a:endParaRPr kumimoji="1" lang="en-US" altLang="ja-JP"/>
              </a:p>
              <a:p>
                <a:pPr lvl="1"/>
                <a14:m>
                  <m:oMath xmlns:m="http://schemas.openxmlformats.org/officeDocument/2006/math">
                    <m:r>
                      <a:rPr kumimoji="1" lang="en-US" altLang="ja-JP" b="0" i="1" smtClean="0">
                        <a:latin typeface="Cambria Math" panose="02040503050406030204" pitchFamily="18" charset="0"/>
                      </a:rPr>
                      <m:t>𝐸𝑛𝑐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𝑚</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𝑚</m:t>
                        </m:r>
                      </m:e>
                      <m:sup>
                        <m:r>
                          <a:rPr kumimoji="1" lang="en-US" altLang="ja-JP" b="0" i="1" smtClean="0">
                            <a:latin typeface="Cambria Math" panose="02040503050406030204" pitchFamily="18" charset="0"/>
                          </a:rPr>
                          <m:t>𝑒</m:t>
                        </m:r>
                      </m:sup>
                    </m:sSup>
                    <m:r>
                      <a:rPr kumimoji="1" lang="en-US" altLang="ja-JP" b="0" i="1" smtClean="0">
                        <a:latin typeface="Cambria Math" panose="02040503050406030204" pitchFamily="18" charset="0"/>
                      </a:rPr>
                      <m:t> </m:t>
                    </m:r>
                    <m:r>
                      <m:rPr>
                        <m:sty m:val="p"/>
                      </m:rPr>
                      <a:rPr kumimoji="1" lang="en-US" altLang="ja-JP" b="0" i="1"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endParaRPr kumimoji="1" lang="en-US" altLang="ja-JP"/>
              </a:p>
              <a:p>
                <a:r>
                  <a:rPr kumimoji="1" lang="ja-JP" altLang="en-US"/>
                  <a:t>暗号文</a:t>
                </a:r>
                <a14:m>
                  <m:oMath xmlns:m="http://schemas.openxmlformats.org/officeDocument/2006/math">
                    <m:r>
                      <a:rPr kumimoji="1" lang="en-US" altLang="ja-JP" b="0" i="1" smtClean="0">
                        <a:latin typeface="Cambria Math" panose="02040503050406030204" pitchFamily="18" charset="0"/>
                      </a:rPr>
                      <m:t>𝑐</m:t>
                    </m:r>
                  </m:oMath>
                </a14:m>
                <a:r>
                  <a:rPr kumimoji="1" lang="ja-JP" altLang="en-US"/>
                  <a:t>の復号</a:t>
                </a:r>
                <a:endParaRPr kumimoji="1" lang="en-US" altLang="ja-JP"/>
              </a:p>
              <a:p>
                <a:pPr lvl="1"/>
                <a14:m>
                  <m:oMath xmlns:m="http://schemas.openxmlformats.org/officeDocument/2006/math">
                    <m:r>
                      <a:rPr kumimoji="1" lang="en-US" altLang="ja-JP" b="0" i="1" smtClean="0">
                        <a:latin typeface="Cambria Math" panose="02040503050406030204" pitchFamily="18" charset="0"/>
                      </a:rPr>
                      <m:t>𝐷𝑒𝑐</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𝑐</m:t>
                        </m:r>
                      </m:e>
                      <m:sup>
                        <m:r>
                          <a:rPr kumimoji="1" lang="en-US" altLang="ja-JP" b="0" i="1" smtClean="0">
                            <a:latin typeface="Cambria Math" panose="02040503050406030204" pitchFamily="18" charset="0"/>
                          </a:rPr>
                          <m:t>𝑑</m:t>
                        </m:r>
                      </m:sup>
                    </m:sSup>
                    <m:r>
                      <a:rPr kumimoji="1" lang="en-US" altLang="ja-JP" b="0" i="1" smtClean="0">
                        <a:latin typeface="Cambria Math" panose="02040503050406030204" pitchFamily="18" charset="0"/>
                      </a:rPr>
                      <m:t> </m:t>
                    </m:r>
                    <m:r>
                      <m:rPr>
                        <m:sty m:val="p"/>
                      </m:rPr>
                      <a:rPr kumimoji="1" lang="en-US" altLang="ja-JP" b="0" i="1"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endParaRPr kumimoji="1" lang="en-US" altLang="ja-JP"/>
              </a:p>
              <a:p>
                <a:pPr lvl="1"/>
                <a:endParaRPr kumimoji="1" lang="ja-JP" altLang="en-US"/>
              </a:p>
            </p:txBody>
          </p:sp>
        </mc:Choice>
        <mc:Fallback>
          <p:sp>
            <p:nvSpPr>
              <p:cNvPr id="2" name="コンテンツ プレースホルダー 1">
                <a:extLst>
                  <a:ext uri="{FF2B5EF4-FFF2-40B4-BE49-F238E27FC236}">
                    <a16:creationId xmlns:a16="http://schemas.microsoft.com/office/drawing/2014/main" id="{FF3CD97D-46FD-45F6-A46D-44F67556EBFB}"/>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827D37DF-0E2F-4FFC-BEC1-2CB5EABEFB69}"/>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22</a:t>
            </a:fld>
            <a:r>
              <a:rPr lang="en-US" altLang="ja-JP"/>
              <a:t> / 24</a:t>
            </a:r>
          </a:p>
        </p:txBody>
      </p:sp>
      <p:sp>
        <p:nvSpPr>
          <p:cNvPr id="4" name="タイトル 3">
            <a:extLst>
              <a:ext uri="{FF2B5EF4-FFF2-40B4-BE49-F238E27FC236}">
                <a16:creationId xmlns:a16="http://schemas.microsoft.com/office/drawing/2014/main" id="{9D565A36-B42E-4428-ADAB-9B3D33CCCE4F}"/>
              </a:ext>
            </a:extLst>
          </p:cNvPr>
          <p:cNvSpPr>
            <a:spLocks noGrp="1"/>
          </p:cNvSpPr>
          <p:nvPr>
            <p:ph type="title"/>
          </p:nvPr>
        </p:nvSpPr>
        <p:spPr/>
        <p:txBody>
          <a:bodyPr/>
          <a:lstStyle/>
          <a:p>
            <a:r>
              <a:rPr kumimoji="1" lang="en-US" altLang="ja-JP"/>
              <a:t>RSA</a:t>
            </a:r>
            <a:r>
              <a:rPr kumimoji="1" lang="ja-JP" altLang="en-US"/>
              <a:t>暗号の作り方</a:t>
            </a:r>
          </a:p>
        </p:txBody>
      </p:sp>
    </p:spTree>
    <p:extLst>
      <p:ext uri="{BB962C8B-B14F-4D97-AF65-F5344CB8AC3E}">
        <p14:creationId xmlns:p14="http://schemas.microsoft.com/office/powerpoint/2010/main" val="3063434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0F36FD6E-BD50-4126-82A6-708EA115C8D9}"/>
                  </a:ext>
                </a:extLst>
              </p:cNvPr>
              <p:cNvSpPr>
                <a:spLocks noGrp="1"/>
              </p:cNvSpPr>
              <p:nvPr>
                <p:ph idx="1"/>
              </p:nvPr>
            </p:nvSpPr>
            <p:spPr/>
            <p:txBody>
              <a:bodyPr/>
              <a:lstStyle/>
              <a:p>
                <a:r>
                  <a:rPr kumimoji="1" lang="en-US" altLang="ja-JP"/>
                  <a:t>RSA</a:t>
                </a:r>
                <a:r>
                  <a:rPr kumimoji="1" lang="ja-JP" altLang="en-US"/>
                  <a:t>仮定</a:t>
                </a:r>
                <a:endParaRPr kumimoji="1" lang="en-US" altLang="ja-JP"/>
              </a:p>
              <a:p>
                <a:pPr lvl="1"/>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oMath>
                </a14:m>
                <a:r>
                  <a:rPr kumimoji="1" lang="ja-JP" altLang="en-US"/>
                  <a:t>と暗号文</a:t>
                </a:r>
                <a14:m>
                  <m:oMath xmlns:m="http://schemas.openxmlformats.org/officeDocument/2006/math">
                    <m:r>
                      <a:rPr kumimoji="1" lang="en-US" altLang="ja-JP" b="0" i="1" smtClean="0">
                        <a:latin typeface="Cambria Math" panose="02040503050406030204" pitchFamily="18" charset="0"/>
                      </a:rPr>
                      <m:t>𝑐</m:t>
                    </m:r>
                  </m:oMath>
                </a14:m>
                <a:r>
                  <a:rPr kumimoji="1" lang="ja-JP" altLang="en-US"/>
                  <a:t>から元の</a:t>
                </a:r>
                <a14:m>
                  <m:oMath xmlns:m="http://schemas.openxmlformats.org/officeDocument/2006/math">
                    <m:r>
                      <a:rPr kumimoji="1" lang="en-US" altLang="ja-JP" b="0" i="1" smtClean="0">
                        <a:latin typeface="Cambria Math" panose="02040503050406030204" pitchFamily="18" charset="0"/>
                      </a:rPr>
                      <m:t>𝑚</m:t>
                    </m:r>
                  </m:oMath>
                </a14:m>
                <a:r>
                  <a:rPr kumimoji="1" lang="ja-JP" altLang="en-US"/>
                  <a:t>は求められない</a:t>
                </a:r>
                <a:endParaRPr kumimoji="1" lang="en-US" altLang="ja-JP"/>
              </a:p>
              <a:p>
                <a:pPr lvl="1"/>
                <a:r>
                  <a:rPr kumimoji="1" lang="ja-JP" altLang="en-US"/>
                  <a:t>十分大きな素数</a:t>
                </a:r>
                <a14:m>
                  <m:oMath xmlns:m="http://schemas.openxmlformats.org/officeDocument/2006/math">
                    <m:r>
                      <a:rPr kumimoji="1" lang="en-US" altLang="ja-JP" b="0" i="1" smtClean="0">
                        <a:latin typeface="Cambria Math" panose="02040503050406030204" pitchFamily="18" charset="0"/>
                      </a:rPr>
                      <m:t>𝑝𝑞</m:t>
                    </m:r>
                  </m:oMath>
                </a14:m>
                <a:r>
                  <a:rPr kumimoji="1" lang="ja-JP" altLang="en-US"/>
                  <a:t>なら</a:t>
                </a:r>
                <a:r>
                  <a:rPr kumimoji="1" lang="en-US" altLang="ja-JP"/>
                  <a:t>RSA</a:t>
                </a:r>
                <a:r>
                  <a:rPr kumimoji="1" lang="ja-JP" altLang="en-US"/>
                  <a:t>仮定は成り立つ</a:t>
                </a:r>
                <a:r>
                  <a:rPr kumimoji="1" lang="en-US" altLang="ja-JP"/>
                  <a:t>(</a:t>
                </a:r>
                <a:r>
                  <a:rPr kumimoji="1" lang="ja-JP" altLang="en-US"/>
                  <a:t>と考えられている</a:t>
                </a:r>
                <a:r>
                  <a:rPr kumimoji="1" lang="en-US" altLang="ja-JP"/>
                  <a:t>)</a:t>
                </a:r>
              </a:p>
              <a:p>
                <a:pPr lvl="1"/>
                <a14:m>
                  <m:oMath xmlns:m="http://schemas.openxmlformats.org/officeDocument/2006/math">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𝑝𝑞</m:t>
                    </m:r>
                  </m:oMath>
                </a14:m>
                <a:r>
                  <a:rPr kumimoji="1" lang="ja-JP" altLang="en-US"/>
                  <a:t>の素因数分解ができれば</a:t>
                </a:r>
                <a:r>
                  <a:rPr kumimoji="1" lang="en-US" altLang="ja-JP"/>
                  <a:t>RSA</a:t>
                </a:r>
                <a:r>
                  <a:rPr kumimoji="1" lang="ja-JP" altLang="en-US"/>
                  <a:t>仮定は破れる</a:t>
                </a:r>
                <a:endParaRPr kumimoji="1" lang="en-US" altLang="ja-JP"/>
              </a:p>
              <a:p>
                <a:r>
                  <a:rPr kumimoji="1" lang="ja-JP" altLang="en-US"/>
                  <a:t>落とし戸付き一方向性関数</a:t>
                </a:r>
                <a:r>
                  <a:rPr kumimoji="1" lang="en-US" altLang="ja-JP"/>
                  <a:t>(trapdoor function)</a:t>
                </a:r>
                <a:endParaRPr kumimoji="1" lang="ja-JP" altLang="en-US"/>
              </a:p>
            </p:txBody>
          </p:sp>
        </mc:Choice>
        <mc:Fallback>
          <p:sp>
            <p:nvSpPr>
              <p:cNvPr id="2" name="コンテンツ プレースホルダー 1">
                <a:extLst>
                  <a:ext uri="{FF2B5EF4-FFF2-40B4-BE49-F238E27FC236}">
                    <a16:creationId xmlns:a16="http://schemas.microsoft.com/office/drawing/2014/main" id="{0F36FD6E-BD50-4126-82A6-708EA115C8D9}"/>
                  </a:ext>
                </a:extLst>
              </p:cNvPr>
              <p:cNvSpPr>
                <a:spLocks noGrp="1" noRot="1" noChangeAspect="1" noMove="1" noResize="1" noEditPoints="1" noAdjustHandles="1" noChangeArrowheads="1" noChangeShapeType="1" noTextEdit="1"/>
              </p:cNvSpPr>
              <p:nvPr>
                <p:ph idx="1"/>
              </p:nvPr>
            </p:nvSpPr>
            <p:spPr>
              <a:blipFill>
                <a:blip r:embed="rId2"/>
                <a:stretch>
                  <a:fillRect l="-1200" t="-1454" r="-200"/>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1C8205DE-1EC8-4033-817B-6BCABD4080D8}"/>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23</a:t>
            </a:fld>
            <a:r>
              <a:rPr lang="en-US" altLang="ja-JP"/>
              <a:t> / 24</a:t>
            </a:r>
          </a:p>
        </p:txBody>
      </p:sp>
      <p:sp>
        <p:nvSpPr>
          <p:cNvPr id="4" name="タイトル 3">
            <a:extLst>
              <a:ext uri="{FF2B5EF4-FFF2-40B4-BE49-F238E27FC236}">
                <a16:creationId xmlns:a16="http://schemas.microsoft.com/office/drawing/2014/main" id="{E0E751AE-DE15-487D-9694-990B45305B9C}"/>
              </a:ext>
            </a:extLst>
          </p:cNvPr>
          <p:cNvSpPr>
            <a:spLocks noGrp="1"/>
          </p:cNvSpPr>
          <p:nvPr>
            <p:ph type="title"/>
          </p:nvPr>
        </p:nvSpPr>
        <p:spPr/>
        <p:txBody>
          <a:bodyPr/>
          <a:lstStyle/>
          <a:p>
            <a:r>
              <a:rPr kumimoji="1" lang="en-US" altLang="ja-JP"/>
              <a:t>RSA</a:t>
            </a:r>
            <a:r>
              <a:rPr kumimoji="1" lang="ja-JP" altLang="en-US"/>
              <a:t>暗号の安全性</a:t>
            </a:r>
          </a:p>
        </p:txBody>
      </p:sp>
      <p:pic>
        <p:nvPicPr>
          <p:cNvPr id="6" name="図 5">
            <a:extLst>
              <a:ext uri="{FF2B5EF4-FFF2-40B4-BE49-F238E27FC236}">
                <a16:creationId xmlns:a16="http://schemas.microsoft.com/office/drawing/2014/main" id="{275E999B-7F98-4641-8C61-1027D75F7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3212976"/>
            <a:ext cx="5832648" cy="3127758"/>
          </a:xfrm>
          <a:prstGeom prst="rect">
            <a:avLst/>
          </a:prstGeom>
        </p:spPr>
      </p:pic>
    </p:spTree>
    <p:extLst>
      <p:ext uri="{BB962C8B-B14F-4D97-AF65-F5344CB8AC3E}">
        <p14:creationId xmlns:p14="http://schemas.microsoft.com/office/powerpoint/2010/main" val="2274810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1BFF72D-AA23-4704-A100-96E33144ED8C}"/>
              </a:ext>
            </a:extLst>
          </p:cNvPr>
          <p:cNvSpPr>
            <a:spLocks noGrp="1"/>
          </p:cNvSpPr>
          <p:nvPr>
            <p:ph idx="1"/>
          </p:nvPr>
        </p:nvSpPr>
        <p:spPr/>
        <p:txBody>
          <a:bodyPr/>
          <a:lstStyle/>
          <a:p>
            <a:r>
              <a:rPr kumimoji="1" lang="ja-JP" altLang="en-US"/>
              <a:t>前述の</a:t>
            </a:r>
            <a:r>
              <a:rPr kumimoji="1" lang="en-US" altLang="ja-JP"/>
              <a:t>(</a:t>
            </a:r>
            <a:r>
              <a:rPr kumimoji="1" lang="ja-JP" altLang="en-US"/>
              <a:t>大抵の暗号の本に載ってる</a:t>
            </a:r>
            <a:r>
              <a:rPr kumimoji="1" lang="en-US" altLang="ja-JP"/>
              <a:t>)RSA</a:t>
            </a:r>
            <a:r>
              <a:rPr kumimoji="1" lang="ja-JP" altLang="en-US"/>
              <a:t>暗号は</a:t>
            </a:r>
            <a:br>
              <a:rPr kumimoji="1" lang="en-US" altLang="ja-JP"/>
            </a:br>
            <a:r>
              <a:rPr kumimoji="1" lang="ja-JP" altLang="en-US"/>
              <a:t>安全ではないので使ってはいけない</a:t>
            </a:r>
            <a:endParaRPr kumimoji="1" lang="en-US" altLang="ja-JP"/>
          </a:p>
          <a:p>
            <a:pPr lvl="1"/>
            <a:r>
              <a:rPr kumimoji="1" lang="ja-JP" altLang="en-US"/>
              <a:t>乱数を含まない決定的アルゴリズム</a:t>
            </a:r>
            <a:endParaRPr kumimoji="1" lang="en-US" altLang="ja-JP"/>
          </a:p>
          <a:p>
            <a:pPr lvl="1"/>
            <a:r>
              <a:rPr lang="en-US" altLang="ja-JP"/>
              <a:t>0</a:t>
            </a:r>
            <a:r>
              <a:rPr lang="ja-JP" altLang="en-US"/>
              <a:t>や</a:t>
            </a:r>
            <a:r>
              <a:rPr lang="en-US" altLang="ja-JP"/>
              <a:t>1</a:t>
            </a:r>
            <a:r>
              <a:rPr lang="ja-JP" altLang="en-US"/>
              <a:t>の暗号文はいつも</a:t>
            </a:r>
            <a:r>
              <a:rPr lang="en-US" altLang="ja-JP"/>
              <a:t>0</a:t>
            </a:r>
            <a:r>
              <a:rPr lang="ja-JP" altLang="en-US"/>
              <a:t>や</a:t>
            </a:r>
            <a:r>
              <a:rPr lang="en-US" altLang="ja-JP"/>
              <a:t>1</a:t>
            </a:r>
          </a:p>
          <a:p>
            <a:r>
              <a:rPr lang="en-US" altLang="ja-JP"/>
              <a:t>PKCS#1 v1.5</a:t>
            </a:r>
            <a:r>
              <a:rPr lang="ja-JP" altLang="en-US"/>
              <a:t>（</a:t>
            </a:r>
            <a:r>
              <a:rPr lang="en-US" altLang="ja-JP"/>
              <a:t>Public-Key Cryptography Standards</a:t>
            </a:r>
            <a:r>
              <a:rPr lang="ja-JP" altLang="en-US"/>
              <a:t>）</a:t>
            </a:r>
            <a:endParaRPr lang="en-US" altLang="ja-JP"/>
          </a:p>
          <a:p>
            <a:pPr lvl="1"/>
            <a:r>
              <a:rPr kumimoji="1" lang="ja-JP" altLang="en-US"/>
              <a:t>広く使われる安全な</a:t>
            </a:r>
            <a:r>
              <a:rPr kumimoji="1" lang="en-US" altLang="ja-JP"/>
              <a:t>RSA</a:t>
            </a:r>
            <a:r>
              <a:rPr kumimoji="1" lang="ja-JP" altLang="en-US"/>
              <a:t>暗号の方式</a:t>
            </a:r>
            <a:endParaRPr kumimoji="1" lang="en-US" altLang="ja-JP"/>
          </a:p>
          <a:p>
            <a:r>
              <a:rPr lang="en-US" altLang="ja-JP"/>
              <a:t>RSA-OAEP</a:t>
            </a:r>
          </a:p>
          <a:p>
            <a:pPr lvl="1"/>
            <a:r>
              <a:rPr kumimoji="1" lang="en-US" altLang="ja-JP"/>
              <a:t>CRYPTREC</a:t>
            </a:r>
            <a:r>
              <a:rPr kumimoji="1" lang="ja-JP" altLang="en-US"/>
              <a:t>の電子政府推奨暗号リストにある方式</a:t>
            </a:r>
          </a:p>
        </p:txBody>
      </p:sp>
      <p:sp>
        <p:nvSpPr>
          <p:cNvPr id="3" name="スライド番号プレースホルダー 2">
            <a:extLst>
              <a:ext uri="{FF2B5EF4-FFF2-40B4-BE49-F238E27FC236}">
                <a16:creationId xmlns:a16="http://schemas.microsoft.com/office/drawing/2014/main" id="{4CC55BEA-6757-490A-92EC-3CCEE5D57174}"/>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24</a:t>
            </a:fld>
            <a:r>
              <a:rPr lang="en-US" altLang="ja-JP"/>
              <a:t> / 24</a:t>
            </a:r>
          </a:p>
        </p:txBody>
      </p:sp>
      <p:sp>
        <p:nvSpPr>
          <p:cNvPr id="4" name="タイトル 3">
            <a:extLst>
              <a:ext uri="{FF2B5EF4-FFF2-40B4-BE49-F238E27FC236}">
                <a16:creationId xmlns:a16="http://schemas.microsoft.com/office/drawing/2014/main" id="{0BCFF976-C626-4CA3-B61B-EF75160D11B9}"/>
              </a:ext>
            </a:extLst>
          </p:cNvPr>
          <p:cNvSpPr>
            <a:spLocks noGrp="1"/>
          </p:cNvSpPr>
          <p:nvPr>
            <p:ph type="title"/>
          </p:nvPr>
        </p:nvSpPr>
        <p:spPr/>
        <p:txBody>
          <a:bodyPr/>
          <a:lstStyle/>
          <a:p>
            <a:r>
              <a:rPr kumimoji="1" lang="ja-JP" altLang="en-US"/>
              <a:t>実際に使われる</a:t>
            </a:r>
            <a:r>
              <a:rPr kumimoji="1" lang="en-US" altLang="ja-JP"/>
              <a:t>RSA</a:t>
            </a:r>
            <a:r>
              <a:rPr kumimoji="1" lang="ja-JP" altLang="en-US"/>
              <a:t>暗号</a:t>
            </a:r>
          </a:p>
        </p:txBody>
      </p:sp>
      <p:graphicFrame>
        <p:nvGraphicFramePr>
          <p:cNvPr id="5" name="表 5">
            <a:extLst>
              <a:ext uri="{FF2B5EF4-FFF2-40B4-BE49-F238E27FC236}">
                <a16:creationId xmlns:a16="http://schemas.microsoft.com/office/drawing/2014/main" id="{B67FFAE0-CB5B-4F29-BA1B-B7E48281AA77}"/>
              </a:ext>
            </a:extLst>
          </p:cNvPr>
          <p:cNvGraphicFramePr>
            <a:graphicFrameLocks noGrp="1"/>
          </p:cNvGraphicFramePr>
          <p:nvPr>
            <p:extLst>
              <p:ext uri="{D42A27DB-BD31-4B8C-83A1-F6EECF244321}">
                <p14:modId xmlns:p14="http://schemas.microsoft.com/office/powerpoint/2010/main" val="1673739861"/>
              </p:ext>
            </p:extLst>
          </p:nvPr>
        </p:nvGraphicFramePr>
        <p:xfrm>
          <a:off x="1077055" y="4869160"/>
          <a:ext cx="6989890" cy="1483360"/>
        </p:xfrm>
        <a:graphic>
          <a:graphicData uri="http://schemas.openxmlformats.org/drawingml/2006/table">
            <a:tbl>
              <a:tblPr firstRow="1" bandRow="1">
                <a:tableStyleId>{5C22544A-7EE6-4342-B048-85BDC9FD1C3A}</a:tableStyleId>
              </a:tblPr>
              <a:tblGrid>
                <a:gridCol w="3316097">
                  <a:extLst>
                    <a:ext uri="{9D8B030D-6E8A-4147-A177-3AD203B41FA5}">
                      <a16:colId xmlns:a16="http://schemas.microsoft.com/office/drawing/2014/main" val="1216449925"/>
                    </a:ext>
                  </a:extLst>
                </a:gridCol>
                <a:gridCol w="3673793">
                  <a:extLst>
                    <a:ext uri="{9D8B030D-6E8A-4147-A177-3AD203B41FA5}">
                      <a16:colId xmlns:a16="http://schemas.microsoft.com/office/drawing/2014/main" val="2735587953"/>
                    </a:ext>
                  </a:extLst>
                </a:gridCol>
              </a:tblGrid>
              <a:tr h="370840">
                <a:tc>
                  <a:txBody>
                    <a:bodyPr/>
                    <a:lstStyle/>
                    <a:p>
                      <a:r>
                        <a:rPr lang="en-US"/>
                        <a:t>RSA</a:t>
                      </a:r>
                      <a:r>
                        <a:rPr lang="ja-JP" altLang="en-US"/>
                        <a:t>暗号の方式</a:t>
                      </a:r>
                    </a:p>
                  </a:txBody>
                  <a:tcPr anchor="ctr"/>
                </a:tc>
                <a:tc>
                  <a:txBody>
                    <a:bodyPr/>
                    <a:lstStyle/>
                    <a:p>
                      <a:r>
                        <a:rPr lang="ja-JP" altLang="en-US"/>
                        <a:t>安全性</a:t>
                      </a:r>
                    </a:p>
                  </a:txBody>
                  <a:tcPr anchor="ctr"/>
                </a:tc>
                <a:extLst>
                  <a:ext uri="{0D108BD9-81ED-4DB2-BD59-A6C34878D82A}">
                    <a16:rowId xmlns:a16="http://schemas.microsoft.com/office/drawing/2014/main" val="2594480207"/>
                  </a:ext>
                </a:extLst>
              </a:tr>
              <a:tr h="370840">
                <a:tc>
                  <a:txBody>
                    <a:bodyPr/>
                    <a:lstStyle/>
                    <a:p>
                      <a:r>
                        <a:rPr lang="en-US" altLang="ja-JP"/>
                        <a:t>RSA</a:t>
                      </a:r>
                      <a:r>
                        <a:rPr lang="ja-JP" altLang="en-US"/>
                        <a:t>暗号の基本方式</a:t>
                      </a:r>
                    </a:p>
                  </a:txBody>
                  <a:tcPr anchor="ctr"/>
                </a:tc>
                <a:tc>
                  <a:txBody>
                    <a:bodyPr/>
                    <a:lstStyle/>
                    <a:p>
                      <a:r>
                        <a:rPr lang="ja-JP" altLang="en-US"/>
                        <a:t>安全でない</a:t>
                      </a:r>
                    </a:p>
                  </a:txBody>
                  <a:tcPr anchor="ctr"/>
                </a:tc>
                <a:extLst>
                  <a:ext uri="{0D108BD9-81ED-4DB2-BD59-A6C34878D82A}">
                    <a16:rowId xmlns:a16="http://schemas.microsoft.com/office/drawing/2014/main" val="2477349119"/>
                  </a:ext>
                </a:extLst>
              </a:tr>
              <a:tr h="370840">
                <a:tc>
                  <a:txBody>
                    <a:bodyPr/>
                    <a:lstStyle/>
                    <a:p>
                      <a:r>
                        <a:rPr lang="en-US" altLang="ja-JP"/>
                        <a:t>PKCS#1 v1.5</a:t>
                      </a:r>
                      <a:r>
                        <a:rPr lang="ja-JP" altLang="en-US"/>
                        <a:t>で定義されたもの</a:t>
                      </a:r>
                    </a:p>
                  </a:txBody>
                  <a:tcPr anchor="ctr"/>
                </a:tc>
                <a:tc>
                  <a:txBody>
                    <a:bodyPr/>
                    <a:lstStyle/>
                    <a:p>
                      <a:r>
                        <a:rPr lang="ja-JP" altLang="en-US"/>
                        <a:t>理論的に安全とは示されていない</a:t>
                      </a:r>
                    </a:p>
                  </a:txBody>
                  <a:tcPr anchor="ctr"/>
                </a:tc>
                <a:extLst>
                  <a:ext uri="{0D108BD9-81ED-4DB2-BD59-A6C34878D82A}">
                    <a16:rowId xmlns:a16="http://schemas.microsoft.com/office/drawing/2014/main" val="2136677416"/>
                  </a:ext>
                </a:extLst>
              </a:tr>
              <a:tr h="370840">
                <a:tc>
                  <a:txBody>
                    <a:bodyPr/>
                    <a:lstStyle/>
                    <a:p>
                      <a:r>
                        <a:rPr lang="en-US"/>
                        <a:t>RSA-OAEP</a:t>
                      </a:r>
                    </a:p>
                  </a:txBody>
                  <a:tcPr anchor="ctr"/>
                </a:tc>
                <a:tc>
                  <a:txBody>
                    <a:bodyPr/>
                    <a:lstStyle/>
                    <a:p>
                      <a:r>
                        <a:rPr lang="ja-JP" altLang="en-US"/>
                        <a:t>理論的に安全と示されている</a:t>
                      </a:r>
                    </a:p>
                  </a:txBody>
                  <a:tcPr anchor="ctr"/>
                </a:tc>
                <a:extLst>
                  <a:ext uri="{0D108BD9-81ED-4DB2-BD59-A6C34878D82A}">
                    <a16:rowId xmlns:a16="http://schemas.microsoft.com/office/drawing/2014/main" val="603693760"/>
                  </a:ext>
                </a:extLst>
              </a:tr>
            </a:tbl>
          </a:graphicData>
        </a:graphic>
      </p:graphicFrame>
    </p:spTree>
    <p:extLst>
      <p:ext uri="{BB962C8B-B14F-4D97-AF65-F5344CB8AC3E}">
        <p14:creationId xmlns:p14="http://schemas.microsoft.com/office/powerpoint/2010/main" val="2934881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6146898-2571-45B8-BBE9-7768511FA4DD}"/>
              </a:ext>
            </a:extLst>
          </p:cNvPr>
          <p:cNvSpPr>
            <a:spLocks noGrp="1"/>
          </p:cNvSpPr>
          <p:nvPr>
            <p:ph idx="1"/>
          </p:nvPr>
        </p:nvSpPr>
        <p:spPr/>
        <p:txBody>
          <a:bodyPr/>
          <a:lstStyle/>
          <a:p>
            <a:r>
              <a:rPr kumimoji="1" lang="ja-JP" altLang="en-US"/>
              <a:t>鍵生成 </a:t>
            </a:r>
            <a:r>
              <a:rPr kumimoji="1" lang="en-US" altLang="ja-JP"/>
              <a:t>; </a:t>
            </a:r>
            <a:r>
              <a:rPr kumimoji="1" lang="ja-JP" altLang="en-US"/>
              <a:t>秘密鍵ファイルを作る</a:t>
            </a:r>
            <a:endParaRPr kumimoji="1" lang="en-US" altLang="ja-JP"/>
          </a:p>
          <a:p>
            <a:endParaRPr lang="en-US" altLang="ja-JP"/>
          </a:p>
          <a:p>
            <a:r>
              <a:rPr kumimoji="1" lang="ja-JP" altLang="en-US"/>
              <a:t>秘密鍵ファイルから公開鍵ファイルを取り出す</a:t>
            </a:r>
            <a:endParaRPr kumimoji="1" lang="en-US" altLang="ja-JP"/>
          </a:p>
          <a:p>
            <a:pPr lvl="1"/>
            <a:endParaRPr kumimoji="1" lang="en-US" altLang="ja-JP"/>
          </a:p>
          <a:p>
            <a:pPr lvl="1"/>
            <a:endParaRPr lang="en-US" altLang="ja-JP"/>
          </a:p>
          <a:p>
            <a:r>
              <a:rPr kumimoji="1" lang="ja-JP" altLang="en-US"/>
              <a:t>ファイルの中身を見る</a:t>
            </a:r>
            <a:endParaRPr kumimoji="1" lang="en-US" altLang="ja-JP"/>
          </a:p>
          <a:p>
            <a:endParaRPr lang="en-US" altLang="ja-JP"/>
          </a:p>
          <a:p>
            <a:endParaRPr kumimoji="1" lang="en-US" altLang="ja-JP"/>
          </a:p>
          <a:p>
            <a:r>
              <a:rPr lang="en-US" altLang="ja-JP"/>
              <a:t>Python</a:t>
            </a:r>
            <a:r>
              <a:rPr lang="ja-JP" altLang="en-US"/>
              <a:t>で</a:t>
            </a:r>
            <a:r>
              <a:rPr lang="en-US" altLang="ja-JP"/>
              <a:t>16</a:t>
            </a:r>
            <a:r>
              <a:rPr lang="ja-JP" altLang="en-US"/>
              <a:t>進数を設定する</a:t>
            </a:r>
            <a:endParaRPr lang="en-US" altLang="ja-JP"/>
          </a:p>
        </p:txBody>
      </p:sp>
      <p:sp>
        <p:nvSpPr>
          <p:cNvPr id="3" name="スライド番号プレースホルダー 2">
            <a:extLst>
              <a:ext uri="{FF2B5EF4-FFF2-40B4-BE49-F238E27FC236}">
                <a16:creationId xmlns:a16="http://schemas.microsoft.com/office/drawing/2014/main" id="{7408791B-AB2A-4971-B915-10D7499DEEE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25</a:t>
            </a:fld>
            <a:r>
              <a:rPr lang="en-US" altLang="ja-JP"/>
              <a:t> / 24</a:t>
            </a:r>
          </a:p>
        </p:txBody>
      </p:sp>
      <p:sp>
        <p:nvSpPr>
          <p:cNvPr id="4" name="タイトル 3">
            <a:extLst>
              <a:ext uri="{FF2B5EF4-FFF2-40B4-BE49-F238E27FC236}">
                <a16:creationId xmlns:a16="http://schemas.microsoft.com/office/drawing/2014/main" id="{7D145D0B-65D8-4D71-B09E-B95A4BD377C3}"/>
              </a:ext>
            </a:extLst>
          </p:cNvPr>
          <p:cNvSpPr>
            <a:spLocks noGrp="1"/>
          </p:cNvSpPr>
          <p:nvPr>
            <p:ph type="title"/>
          </p:nvPr>
        </p:nvSpPr>
        <p:spPr/>
        <p:txBody>
          <a:bodyPr/>
          <a:lstStyle/>
          <a:p>
            <a:r>
              <a:rPr kumimoji="1" lang="en-US" altLang="ja-JP"/>
              <a:t>OpenSSL</a:t>
            </a:r>
            <a:r>
              <a:rPr kumimoji="1" lang="ja-JP" altLang="en-US"/>
              <a:t>による</a:t>
            </a:r>
            <a:r>
              <a:rPr kumimoji="1" lang="en-US" altLang="ja-JP"/>
              <a:t>RSA</a:t>
            </a:r>
            <a:r>
              <a:rPr kumimoji="1" lang="ja-JP" altLang="en-US"/>
              <a:t>暗号の鍵の作り方</a:t>
            </a:r>
          </a:p>
        </p:txBody>
      </p:sp>
      <p:sp>
        <p:nvSpPr>
          <p:cNvPr id="5" name="テキスト ボックス 4">
            <a:extLst>
              <a:ext uri="{FF2B5EF4-FFF2-40B4-BE49-F238E27FC236}">
                <a16:creationId xmlns:a16="http://schemas.microsoft.com/office/drawing/2014/main" id="{4F4FBDEA-DA11-4B79-B39E-0693546B9E9C}"/>
              </a:ext>
            </a:extLst>
          </p:cNvPr>
          <p:cNvSpPr txBox="1"/>
          <p:nvPr/>
        </p:nvSpPr>
        <p:spPr>
          <a:xfrm>
            <a:off x="179512" y="1268760"/>
            <a:ext cx="8784976" cy="461665"/>
          </a:xfrm>
          <a:prstGeom prst="rect">
            <a:avLst/>
          </a:prstGeom>
          <a:solidFill>
            <a:schemeClr val="bg1">
              <a:lumMod val="95000"/>
            </a:schemeClr>
          </a:solidFill>
          <a:ln w="19050" cap="rnd">
            <a:noFill/>
          </a:ln>
        </p:spPr>
        <p:txBody>
          <a:bodyPr wrap="square" rtlCol="0">
            <a:spAutoFit/>
          </a:bodyPr>
          <a:lstStyle/>
          <a:p>
            <a:r>
              <a:rPr kumimoji="1" lang="en-US" altLang="ja-JP" sz="2400">
                <a:latin typeface="游ゴシック" panose="020B0400000000000000" pitchFamily="50" charset="-128"/>
                <a:ea typeface="游ゴシック" panose="020B0400000000000000" pitchFamily="50" charset="-128"/>
                <a:cs typeface="Courier New" pitchFamily="49" charset="0"/>
              </a:rPr>
              <a:t>openssl genrsa 2048 &gt; sec-test-key.txt</a:t>
            </a:r>
            <a:endParaRPr kumimoji="1" lang="ja-JP" altLang="en-US" sz="2400">
              <a:latin typeface="游ゴシック" panose="020B0400000000000000" pitchFamily="50" charset="-128"/>
              <a:ea typeface="游ゴシック" panose="020B0400000000000000" pitchFamily="50" charset="-128"/>
              <a:cs typeface="Courier New" pitchFamily="49" charset="0"/>
            </a:endParaRPr>
          </a:p>
        </p:txBody>
      </p:sp>
      <p:sp>
        <p:nvSpPr>
          <p:cNvPr id="10" name="テキスト ボックス 9">
            <a:extLst>
              <a:ext uri="{FF2B5EF4-FFF2-40B4-BE49-F238E27FC236}">
                <a16:creationId xmlns:a16="http://schemas.microsoft.com/office/drawing/2014/main" id="{DFB8F365-4179-49A9-8B22-EAED2F90F987}"/>
              </a:ext>
            </a:extLst>
          </p:cNvPr>
          <p:cNvSpPr txBox="1"/>
          <p:nvPr/>
        </p:nvSpPr>
        <p:spPr>
          <a:xfrm>
            <a:off x="179512" y="2564904"/>
            <a:ext cx="8784976" cy="461665"/>
          </a:xfrm>
          <a:prstGeom prst="rect">
            <a:avLst/>
          </a:prstGeom>
          <a:solidFill>
            <a:schemeClr val="bg1">
              <a:lumMod val="95000"/>
            </a:schemeClr>
          </a:solidFill>
          <a:ln w="19050" cap="rnd">
            <a:noFill/>
          </a:ln>
        </p:spPr>
        <p:txBody>
          <a:bodyPr wrap="square" rtlCol="0">
            <a:spAutoFit/>
          </a:bodyPr>
          <a:lstStyle/>
          <a:p>
            <a:r>
              <a:rPr kumimoji="1" lang="en-US" altLang="ja-JP" sz="2400">
                <a:latin typeface="游ゴシック" panose="020B0400000000000000" pitchFamily="50" charset="-128"/>
                <a:ea typeface="游ゴシック" panose="020B0400000000000000" pitchFamily="50" charset="-128"/>
                <a:cs typeface="Courier New" pitchFamily="49" charset="0"/>
              </a:rPr>
              <a:t>openssl rsa -pubout &lt; sec-test-key.txt &gt; pub-test-key.txt</a:t>
            </a:r>
            <a:endParaRPr kumimoji="1" lang="ja-JP" altLang="en-US" sz="2400">
              <a:latin typeface="游ゴシック" panose="020B0400000000000000" pitchFamily="50" charset="-128"/>
              <a:ea typeface="游ゴシック" panose="020B0400000000000000" pitchFamily="50" charset="-128"/>
              <a:cs typeface="Courier New" pitchFamily="49" charset="0"/>
            </a:endParaRPr>
          </a:p>
        </p:txBody>
      </p:sp>
      <p:sp>
        <p:nvSpPr>
          <p:cNvPr id="11" name="テキスト ボックス 10">
            <a:extLst>
              <a:ext uri="{FF2B5EF4-FFF2-40B4-BE49-F238E27FC236}">
                <a16:creationId xmlns:a16="http://schemas.microsoft.com/office/drawing/2014/main" id="{3465CE71-7D3F-45B0-9328-227DE79821DD}"/>
              </a:ext>
            </a:extLst>
          </p:cNvPr>
          <p:cNvSpPr txBox="1"/>
          <p:nvPr/>
        </p:nvSpPr>
        <p:spPr>
          <a:xfrm>
            <a:off x="179512" y="3870555"/>
            <a:ext cx="8784976" cy="830997"/>
          </a:xfrm>
          <a:prstGeom prst="rect">
            <a:avLst/>
          </a:prstGeom>
          <a:solidFill>
            <a:schemeClr val="bg1">
              <a:lumMod val="95000"/>
            </a:schemeClr>
          </a:solidFill>
          <a:ln w="19050" cap="rnd">
            <a:noFill/>
          </a:ln>
        </p:spPr>
        <p:txBody>
          <a:bodyPr wrap="square" rtlCol="0">
            <a:spAutoFit/>
          </a:bodyPr>
          <a:lstStyle/>
          <a:p>
            <a:r>
              <a:rPr kumimoji="1" lang="en-US" altLang="ja-JP" sz="2400">
                <a:latin typeface="游ゴシック" panose="020B0400000000000000" pitchFamily="50" charset="-128"/>
                <a:ea typeface="游ゴシック" panose="020B0400000000000000" pitchFamily="50" charset="-128"/>
                <a:cs typeface="Courier New" pitchFamily="49" charset="0"/>
              </a:rPr>
              <a:t>openssl rsa -text -pubin -noout &lt; pub-test-key.txt</a:t>
            </a:r>
          </a:p>
          <a:p>
            <a:r>
              <a:rPr kumimoji="1" lang="en-US" altLang="ja-JP" sz="2400">
                <a:latin typeface="游ゴシック" panose="020B0400000000000000" pitchFamily="50" charset="-128"/>
                <a:ea typeface="游ゴシック" panose="020B0400000000000000" pitchFamily="50" charset="-128"/>
                <a:cs typeface="Courier New" pitchFamily="49" charset="0"/>
              </a:rPr>
              <a:t>openssl rsa -text -noout &lt; sec-test-key.txt</a:t>
            </a:r>
            <a:endParaRPr kumimoji="1" lang="ja-JP" altLang="en-US" sz="2400">
              <a:latin typeface="游ゴシック" panose="020B0400000000000000" pitchFamily="50" charset="-128"/>
              <a:ea typeface="游ゴシック" panose="020B0400000000000000" pitchFamily="50" charset="-128"/>
              <a:cs typeface="Courier New" pitchFamily="49" charset="0"/>
            </a:endParaRPr>
          </a:p>
        </p:txBody>
      </p:sp>
      <p:sp>
        <p:nvSpPr>
          <p:cNvPr id="13" name="テキスト ボックス 12">
            <a:extLst>
              <a:ext uri="{FF2B5EF4-FFF2-40B4-BE49-F238E27FC236}">
                <a16:creationId xmlns:a16="http://schemas.microsoft.com/office/drawing/2014/main" id="{70F0AB3E-F493-4040-9056-22B7897941B4}"/>
              </a:ext>
            </a:extLst>
          </p:cNvPr>
          <p:cNvSpPr txBox="1"/>
          <p:nvPr/>
        </p:nvSpPr>
        <p:spPr>
          <a:xfrm>
            <a:off x="190732" y="5722203"/>
            <a:ext cx="8784976" cy="830997"/>
          </a:xfrm>
          <a:prstGeom prst="rect">
            <a:avLst/>
          </a:prstGeom>
          <a:solidFill>
            <a:schemeClr val="bg1">
              <a:lumMod val="95000"/>
            </a:schemeClr>
          </a:solidFill>
          <a:ln w="19050" cap="rnd">
            <a:noFill/>
          </a:ln>
        </p:spPr>
        <p:txBody>
          <a:bodyPr wrap="square" rtlCol="0">
            <a:spAutoFit/>
          </a:bodyPr>
          <a:lstStyle/>
          <a:p>
            <a:r>
              <a:rPr kumimoji="1" lang="en-US" altLang="ja-JP" sz="2400">
                <a:latin typeface="游ゴシック" panose="020B0400000000000000" pitchFamily="50" charset="-128"/>
                <a:ea typeface="游ゴシック" panose="020B0400000000000000" pitchFamily="50" charset="-128"/>
                <a:cs typeface="Courier New" pitchFamily="49" charset="0"/>
              </a:rPr>
              <a:t>def convert_to_int(s):</a:t>
            </a:r>
          </a:p>
          <a:p>
            <a:r>
              <a:rPr lang="en-US" altLang="ja-JP" sz="2400">
                <a:latin typeface="游ゴシック" panose="020B0400000000000000" pitchFamily="50" charset="-128"/>
                <a:ea typeface="游ゴシック" panose="020B0400000000000000" pitchFamily="50" charset="-128"/>
                <a:cs typeface="Courier New" pitchFamily="49" charset="0"/>
              </a:rPr>
              <a:t>  </a:t>
            </a:r>
            <a:r>
              <a:rPr kumimoji="1" lang="en-US" altLang="ja-JP" sz="2400">
                <a:latin typeface="游ゴシック" panose="020B0400000000000000" pitchFamily="50" charset="-128"/>
                <a:ea typeface="游ゴシック" panose="020B0400000000000000" pitchFamily="50" charset="-128"/>
                <a:cs typeface="Courier New" pitchFamily="49" charset="0"/>
              </a:rPr>
              <a:t>return int("".join(s.split()).replace(":",""),16)</a:t>
            </a:r>
            <a:endParaRPr kumimoji="1" lang="ja-JP" altLang="en-US" sz="2400">
              <a:latin typeface="游ゴシック" panose="020B0400000000000000" pitchFamily="50" charset="-128"/>
              <a:ea typeface="游ゴシック" panose="020B0400000000000000" pitchFamily="50" charset="-128"/>
              <a:cs typeface="Courier New" pitchFamily="49" charset="0"/>
            </a:endParaRPr>
          </a:p>
        </p:txBody>
      </p:sp>
    </p:spTree>
    <p:extLst>
      <p:ext uri="{BB962C8B-B14F-4D97-AF65-F5344CB8AC3E}">
        <p14:creationId xmlns:p14="http://schemas.microsoft.com/office/powerpoint/2010/main" val="1861223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42AC4C93-31AB-4BD4-9058-9ABCDABF30DC}"/>
                  </a:ext>
                </a:extLst>
              </p:cNvPr>
              <p:cNvSpPr>
                <a:spLocks noGrp="1"/>
              </p:cNvSpPr>
              <p:nvPr>
                <p:ph idx="1"/>
              </p:nvPr>
            </p:nvSpPr>
            <p:spPr/>
            <p:txBody>
              <a:bodyPr/>
              <a:lstStyle/>
              <a:p>
                <a:r>
                  <a:rPr kumimoji="1" lang="ja-JP" altLang="en-US"/>
                  <a:t>「楕円曲線」は「楕円」でも「曲線」でもない</a:t>
                </a:r>
                <a:endParaRPr lang="en-US" altLang="ja-JP"/>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r>
                          <a:rPr kumimoji="1" lang="en-US" altLang="ja-JP" b="0" i="1" smtClean="0">
                            <a:latin typeface="Cambria Math" panose="02040503050406030204" pitchFamily="18" charset="0"/>
                          </a:rPr>
                          <m:t>𝑝</m:t>
                        </m:r>
                      </m:sub>
                    </m:sSub>
                  </m:oMath>
                </a14:m>
                <a:r>
                  <a:rPr kumimoji="1" lang="ja-JP" altLang="en-US"/>
                  <a:t>から</a:t>
                </a:r>
                <a:r>
                  <a:rPr lang="en-US" altLang="ja-JP"/>
                  <a:t>2</a:t>
                </a:r>
                <a:r>
                  <a:rPr lang="ja-JP" altLang="en-US"/>
                  <a:t>次拡大体</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𝔽</m:t>
                        </m:r>
                      </m:e>
                      <m: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𝑝</m:t>
                            </m:r>
                          </m:e>
                          <m:sup>
                            <m:r>
                              <a:rPr lang="en-US" altLang="ja-JP" b="0" i="1" smtClean="0">
                                <a:latin typeface="Cambria Math" panose="02040503050406030204" pitchFamily="18" charset="0"/>
                              </a:rPr>
                              <m:t>2</m:t>
                            </m:r>
                          </m:sup>
                        </m:sSup>
                      </m:sub>
                    </m:sSub>
                  </m:oMath>
                </a14:m>
                <a:r>
                  <a:rPr kumimoji="1" lang="ja-JP" altLang="en-US"/>
                  <a:t>を作ったように</a:t>
                </a:r>
                <a:br>
                  <a:rPr lang="en-US" altLang="ja-JP"/>
                </a:br>
                <a14:m>
                  <m:oMath xmlns:m="http://schemas.openxmlformats.org/officeDocument/2006/math">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r>
                                  <a:rPr kumimoji="1" lang="en-US" altLang="ja-JP" b="0" i="1" smtClean="0">
                                    <a:latin typeface="Cambria Math" panose="02040503050406030204" pitchFamily="18" charset="0"/>
                                  </a:rPr>
                                  <m:t>𝑝</m:t>
                                </m:r>
                              </m:sub>
                            </m:sSub>
                          </m:e>
                        </m:d>
                      </m:e>
                      <m:sup>
                        <m:r>
                          <a:rPr kumimoji="1" lang="en-US" altLang="ja-JP" b="0" i="1" smtClean="0">
                            <a:latin typeface="Cambria Math" panose="02040503050406030204" pitchFamily="18" charset="0"/>
                          </a:rPr>
                          <m:t>2</m:t>
                        </m:r>
                      </m:sup>
                    </m:sSup>
                  </m:oMath>
                </a14:m>
                <a:r>
                  <a:rPr kumimoji="1" lang="ja-JP" altLang="en-US"/>
                  <a:t>に別の演算</a:t>
                </a:r>
                <a:r>
                  <a:rPr kumimoji="1" lang="en-US" altLang="ja-JP"/>
                  <a:t>(</a:t>
                </a:r>
                <a:r>
                  <a:rPr kumimoji="1" lang="ja-JP" altLang="en-US"/>
                  <a:t>足し算</a:t>
                </a:r>
                <a:r>
                  <a:rPr kumimoji="1" lang="en-US" altLang="ja-JP"/>
                  <a:t>)</a:t>
                </a:r>
                <a:r>
                  <a:rPr kumimoji="1" lang="ja-JP" altLang="en-US"/>
                  <a:t>を導入する</a:t>
                </a:r>
                <a:endParaRPr kumimoji="1" lang="en-US" altLang="ja-JP"/>
              </a:p>
              <a:p>
                <a:pPr lvl="1"/>
                <a:r>
                  <a:rPr kumimoji="1" lang="ja-JP" altLang="en-US"/>
                  <a:t>より安全な暗号の構築</a:t>
                </a:r>
                <a:endParaRPr kumimoji="1" lang="en-US" altLang="ja-JP"/>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r>
                          <a:rPr kumimoji="1" lang="en-US" altLang="ja-JP" b="0" i="1" smtClean="0">
                            <a:latin typeface="Cambria Math" panose="02040503050406030204" pitchFamily="18" charset="0"/>
                          </a:rPr>
                          <m:t>𝑝</m:t>
                        </m:r>
                      </m:sub>
                    </m:sSub>
                  </m:oMath>
                </a14:m>
                <a:r>
                  <a:rPr kumimoji="1" lang="ja-JP" altLang="en-US"/>
                  <a:t>のイメージ</a:t>
                </a:r>
                <a:endParaRPr kumimoji="1" lang="en-US" altLang="ja-JP"/>
              </a:p>
              <a:p>
                <a:pPr lvl="1"/>
                <a:endParaRPr kumimoji="1" lang="en-US" altLang="ja-JP"/>
              </a:p>
            </p:txBody>
          </p:sp>
        </mc:Choice>
        <mc:Fallback>
          <p:sp>
            <p:nvSpPr>
              <p:cNvPr id="2" name="コンテンツ プレースホルダー 1">
                <a:extLst>
                  <a:ext uri="{FF2B5EF4-FFF2-40B4-BE49-F238E27FC236}">
                    <a16:creationId xmlns:a16="http://schemas.microsoft.com/office/drawing/2014/main" id="{42AC4C93-31AB-4BD4-9058-9ABCDABF30DC}"/>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B39F2560-2766-4F82-B636-C9CAB5FF6DFC}"/>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26</a:t>
            </a:fld>
            <a:r>
              <a:rPr lang="en-US" altLang="ja-JP"/>
              <a:t> / 24</a:t>
            </a:r>
          </a:p>
        </p:txBody>
      </p:sp>
      <p:sp>
        <p:nvSpPr>
          <p:cNvPr id="4" name="タイトル 3">
            <a:extLst>
              <a:ext uri="{FF2B5EF4-FFF2-40B4-BE49-F238E27FC236}">
                <a16:creationId xmlns:a16="http://schemas.microsoft.com/office/drawing/2014/main" id="{39838F2A-162C-4AE4-B492-69CA213B2272}"/>
              </a:ext>
            </a:extLst>
          </p:cNvPr>
          <p:cNvSpPr>
            <a:spLocks noGrp="1"/>
          </p:cNvSpPr>
          <p:nvPr>
            <p:ph type="title"/>
          </p:nvPr>
        </p:nvSpPr>
        <p:spPr/>
        <p:txBody>
          <a:bodyPr/>
          <a:lstStyle/>
          <a:p>
            <a:r>
              <a:rPr kumimoji="1" lang="ja-JP" altLang="en-US"/>
              <a:t>楕円曲線暗号</a:t>
            </a:r>
          </a:p>
        </p:txBody>
      </p:sp>
      <p:pic>
        <p:nvPicPr>
          <p:cNvPr id="6" name="図 5">
            <a:extLst>
              <a:ext uri="{FF2B5EF4-FFF2-40B4-BE49-F238E27FC236}">
                <a16:creationId xmlns:a16="http://schemas.microsoft.com/office/drawing/2014/main" id="{B1D0D56B-1EE3-4999-97DE-56695100D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3828478"/>
            <a:ext cx="4827923" cy="2365682"/>
          </a:xfrm>
          <a:prstGeom prst="rect">
            <a:avLst/>
          </a:prstGeom>
        </p:spPr>
      </p:pic>
      <p:pic>
        <p:nvPicPr>
          <p:cNvPr id="8" name="図 7">
            <a:extLst>
              <a:ext uri="{FF2B5EF4-FFF2-40B4-BE49-F238E27FC236}">
                <a16:creationId xmlns:a16="http://schemas.microsoft.com/office/drawing/2014/main" id="{217FB638-8384-4BBC-96B8-C0492AD199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6136" y="3598164"/>
            <a:ext cx="2463099" cy="2306075"/>
          </a:xfrm>
          <a:prstGeom prst="rect">
            <a:avLst/>
          </a:prstGeom>
        </p:spPr>
      </p:pic>
    </p:spTree>
    <p:extLst>
      <p:ext uri="{BB962C8B-B14F-4D97-AF65-F5344CB8AC3E}">
        <p14:creationId xmlns:p14="http://schemas.microsoft.com/office/powerpoint/2010/main" val="773258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5895BBD7-3477-4925-B19F-08408DAC860B}"/>
                  </a:ext>
                </a:extLst>
              </p:cNvPr>
              <p:cNvSpPr>
                <a:spLocks noGrp="1"/>
              </p:cNvSpPr>
              <p:nvPr>
                <p:ph idx="1"/>
              </p:nvPr>
            </p:nvSpPr>
            <p:spPr/>
            <p:txBody>
              <a:bodyPr/>
              <a:lstStyle/>
              <a:p>
                <a:r>
                  <a:rPr kumimoji="1" lang="ja-JP" altLang="en-US"/>
                  <a:t>トーラス</a:t>
                </a:r>
                <a:r>
                  <a:rPr kumimoji="1" lang="en-US" altLang="ja-JP"/>
                  <a:t>(</a:t>
                </a:r>
                <a:r>
                  <a:rPr kumimoji="1" lang="ja-JP" altLang="en-US"/>
                  <a:t>浮輪</a:t>
                </a:r>
                <a:r>
                  <a:rPr kumimoji="1" lang="en-US" altLang="ja-JP"/>
                  <a:t>)</a:t>
                </a:r>
              </a:p>
              <a:p>
                <a:endParaRPr lang="en-US" altLang="ja-JP"/>
              </a:p>
              <a:p>
                <a:endParaRPr kumimoji="1" lang="en-US" altLang="ja-JP"/>
              </a:p>
              <a:p>
                <a:endParaRPr lang="en-US" altLang="ja-JP"/>
              </a:p>
              <a:p>
                <a:endParaRPr kumimoji="1" lang="en-US" altLang="ja-JP"/>
              </a:p>
              <a:p>
                <a:endParaRPr kumimoji="1" lang="en-US" altLang="ja-JP"/>
              </a:p>
              <a:p>
                <a:r>
                  <a:rPr kumimoji="1" lang="ja-JP" altLang="en-US"/>
                  <a:t>トーラス上の点</a:t>
                </a:r>
                <a14:m>
                  <m:oMath xmlns:m="http://schemas.openxmlformats.org/officeDocument/2006/math">
                    <m:r>
                      <a:rPr kumimoji="1" lang="en-US" altLang="ja-JP" b="0" i="1" smtClean="0">
                        <a:latin typeface="Cambria Math" panose="02040503050406030204" pitchFamily="18" charset="0"/>
                      </a:rPr>
                      <m:t>𝑃</m:t>
                    </m:r>
                  </m:oMath>
                </a14:m>
                <a:r>
                  <a:rPr kumimoji="1" lang="ja-JP" altLang="en-US"/>
                  <a:t>の</a:t>
                </a:r>
                <a:r>
                  <a:rPr kumimoji="1" lang="en-US" altLang="ja-JP"/>
                  <a:t>2</a:t>
                </a:r>
                <a:r>
                  <a:rPr kumimoji="1" lang="ja-JP" altLang="en-US"/>
                  <a:t>倍</a:t>
                </a:r>
                <a:r>
                  <a:rPr kumimoji="1" lang="en-US" altLang="ja-JP"/>
                  <a:t>, 3</a:t>
                </a:r>
                <a:r>
                  <a:rPr kumimoji="1" lang="ja-JP" altLang="en-US"/>
                  <a:t>倍</a:t>
                </a:r>
                <a:r>
                  <a:rPr kumimoji="1" lang="en-US" altLang="ja-JP"/>
                  <a:t>, </a:t>
                </a:r>
                <a:r>
                  <a:rPr kumimoji="1" lang="ja-JP" altLang="en-US"/>
                  <a:t>加算</a:t>
                </a:r>
              </a:p>
            </p:txBody>
          </p:sp>
        </mc:Choice>
        <mc:Fallback>
          <p:sp>
            <p:nvSpPr>
              <p:cNvPr id="2" name="コンテンツ プレースホルダー 1">
                <a:extLst>
                  <a:ext uri="{FF2B5EF4-FFF2-40B4-BE49-F238E27FC236}">
                    <a16:creationId xmlns:a16="http://schemas.microsoft.com/office/drawing/2014/main" id="{5895BBD7-3477-4925-B19F-08408DAC860B}"/>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85E7F675-D8F7-4592-9BD5-0BFBDF1F6500}"/>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27</a:t>
            </a:fld>
            <a:r>
              <a:rPr lang="en-US" altLang="ja-JP"/>
              <a:t> / 24</a:t>
            </a:r>
          </a:p>
        </p:txBody>
      </p:sp>
      <p:sp>
        <p:nvSpPr>
          <p:cNvPr id="4" name="タイトル 3">
            <a:extLst>
              <a:ext uri="{FF2B5EF4-FFF2-40B4-BE49-F238E27FC236}">
                <a16:creationId xmlns:a16="http://schemas.microsoft.com/office/drawing/2014/main" id="{080DEA60-6054-4BF0-995D-E6088CC9A9F1}"/>
              </a:ext>
            </a:extLst>
          </p:cNvPr>
          <p:cNvSpPr>
            <a:spLocks noGrp="1"/>
          </p:cNvSpPr>
          <p:nvPr>
            <p:ph type="title"/>
          </p:nvPr>
        </p:nvSpPr>
        <p:spPr/>
        <p:txBody>
          <a:bodyPr/>
          <a:lstStyle/>
          <a:p>
            <a:r>
              <a:rPr kumimoji="1" lang="ja-JP" altLang="en-US"/>
              <a:t>楕円曲線の加算のイメージ</a:t>
            </a:r>
          </a:p>
        </p:txBody>
      </p:sp>
      <p:pic>
        <p:nvPicPr>
          <p:cNvPr id="6" name="図 5">
            <a:extLst>
              <a:ext uri="{FF2B5EF4-FFF2-40B4-BE49-F238E27FC236}">
                <a16:creationId xmlns:a16="http://schemas.microsoft.com/office/drawing/2014/main" id="{434E390D-A2E2-4EA4-A89C-6B9AA8CAD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1268760"/>
            <a:ext cx="5328592" cy="2837476"/>
          </a:xfrm>
          <a:prstGeom prst="rect">
            <a:avLst/>
          </a:prstGeom>
        </p:spPr>
      </p:pic>
      <p:pic>
        <p:nvPicPr>
          <p:cNvPr id="8" name="図 7">
            <a:extLst>
              <a:ext uri="{FF2B5EF4-FFF2-40B4-BE49-F238E27FC236}">
                <a16:creationId xmlns:a16="http://schemas.microsoft.com/office/drawing/2014/main" id="{2A14464D-E189-4C62-9987-A3B9FFDE67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2944" y="4855972"/>
            <a:ext cx="6706064" cy="1676516"/>
          </a:xfrm>
          <a:prstGeom prst="rect">
            <a:avLst/>
          </a:prstGeom>
        </p:spPr>
      </p:pic>
    </p:spTree>
    <p:extLst>
      <p:ext uri="{BB962C8B-B14F-4D97-AF65-F5344CB8AC3E}">
        <p14:creationId xmlns:p14="http://schemas.microsoft.com/office/powerpoint/2010/main" val="2895701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5BB20AB3-E491-41EE-9EFA-02B8A4812388}"/>
                  </a:ext>
                </a:extLst>
              </p:cNvPr>
              <p:cNvSpPr>
                <a:spLocks noGrp="1"/>
              </p:cNvSpPr>
              <p:nvPr>
                <p:ph idx="1"/>
              </p:nvPr>
            </p:nvSpPr>
            <p:spPr/>
            <p:txBody>
              <a:bodyPr/>
              <a:lstStyle/>
              <a:p>
                <a:r>
                  <a:rPr kumimoji="1" lang="ja-JP" altLang="en-US"/>
                  <a:t>前述のイメージでは計算が難しい</a:t>
                </a:r>
                <a:endParaRPr kumimoji="1" lang="en-US" altLang="ja-JP"/>
              </a:p>
              <a:p>
                <a:pPr lvl="1"/>
                <a:r>
                  <a:rPr kumimoji="1" lang="ja-JP" altLang="en-US"/>
                  <a:t>暗号で扱いやすいのは次の</a:t>
                </a:r>
                <a:r>
                  <a:rPr kumimoji="1" lang="en-US" altLang="ja-JP"/>
                  <a:t>(</a:t>
                </a:r>
                <a:r>
                  <a:rPr kumimoji="1" lang="ja-JP" altLang="en-US"/>
                  <a:t>代数的な</a:t>
                </a:r>
                <a:r>
                  <a:rPr kumimoji="1" lang="en-US" altLang="ja-JP"/>
                  <a:t>)</a:t>
                </a:r>
                <a:r>
                  <a:rPr kumimoji="1" lang="ja-JP" altLang="en-US"/>
                  <a:t>定義</a:t>
                </a:r>
                <a:endParaRPr kumimoji="1" lang="en-US" altLang="ja-JP"/>
              </a:p>
              <a:p>
                <a:r>
                  <a:rPr kumimoji="1" lang="ja-JP" altLang="en-US"/>
                  <a:t>素数</a:t>
                </a:r>
                <a14:m>
                  <m:oMath xmlns:m="http://schemas.openxmlformats.org/officeDocument/2006/math">
                    <m:r>
                      <a:rPr kumimoji="1" lang="en-US" altLang="ja-JP" b="0" i="1" smtClean="0">
                        <a:latin typeface="Cambria Math" panose="02040503050406030204" pitchFamily="18" charset="0"/>
                      </a:rPr>
                      <m:t>𝑝</m:t>
                    </m:r>
                  </m:oMath>
                </a14:m>
                <a:r>
                  <a:rPr kumimoji="1" lang="ja-JP" altLang="en-US"/>
                  <a:t>と整数</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oMath>
                </a14:m>
                <a:r>
                  <a:rPr kumimoji="1" lang="ja-JP" altLang="en-US"/>
                  <a:t>を固定する</a:t>
                </a:r>
                <a:endParaRPr kumimoji="1" lang="en-US" altLang="ja-JP"/>
              </a:p>
              <a:p>
                <a14:m>
                  <m:oMath xmlns:m="http://schemas.openxmlformats.org/officeDocument/2006/math">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𝔽</m:t>
                                </m:r>
                              </m:e>
                              <m:sub>
                                <m:r>
                                  <a:rPr kumimoji="1" lang="en-US" altLang="ja-JP" b="0" i="1" smtClean="0">
                                    <a:latin typeface="Cambria Math" panose="02040503050406030204" pitchFamily="18" charset="0"/>
                                  </a:rPr>
                                  <m:t>𝑝</m:t>
                                </m:r>
                              </m:sub>
                            </m:sSub>
                          </m:e>
                        </m:d>
                      </m:e>
                      <m:sup>
                        <m:r>
                          <a:rPr kumimoji="1" lang="en-US" altLang="ja-JP" b="0" i="1" smtClean="0">
                            <a:latin typeface="Cambria Math" panose="02040503050406030204" pitchFamily="18" charset="0"/>
                          </a:rPr>
                          <m:t>2</m:t>
                        </m:r>
                      </m:sup>
                    </m:sSup>
                    <m:d>
                      <m:dPr>
                        <m:begChr m:val="|"/>
                        <m:endChr m:val="}"/>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𝑦</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3</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m:t>
                    </m:r>
                  </m:oMath>
                </a14:m>
                <a:endParaRPr kumimoji="1" lang="en-US" altLang="ja-JP"/>
              </a:p>
              <a:p>
                <a:pPr lvl="1"/>
                <a14:m>
                  <m:oMath xmlns:m="http://schemas.openxmlformats.org/officeDocument/2006/math">
                    <m:r>
                      <a:rPr kumimoji="1" lang="en-US" altLang="ja-JP" b="0" i="1" smtClean="0">
                        <a:latin typeface="Cambria Math" panose="02040503050406030204" pitchFamily="18" charset="0"/>
                      </a:rPr>
                      <m:t>𝑂</m:t>
                    </m:r>
                  </m:oMath>
                </a14:m>
                <a:r>
                  <a:rPr kumimoji="1" lang="ja-JP" altLang="en-US"/>
                  <a:t>は整数のゼロに対応する特別な点</a:t>
                </a:r>
                <a:endParaRPr kumimoji="1" lang="en-US" altLang="ja-JP"/>
              </a:p>
              <a:p>
                <a:pPr lvl="2"/>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𝑂</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oMath>
                </a14:m>
                <a:endParaRPr kumimoji="1" lang="en-US" altLang="ja-JP"/>
              </a:p>
              <a:p>
                <a:pPr lvl="1"/>
                <a:r>
                  <a:rPr kumimoji="1" lang="ja-JP" altLang="en-US"/>
                  <a:t>点</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en-US" altLang="ja-JP"/>
                  <a:t>, </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𝑂</m:t>
                    </m:r>
                  </m:oMath>
                </a14:m>
                <a:endParaRPr kumimoji="1" lang="en-US" altLang="ja-JP"/>
              </a:p>
              <a:p>
                <a:pPr lvl="1"/>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2</m:t>
                            </m:r>
                          </m:sub>
                        </m:sSub>
                      </m:e>
                    </m:d>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oMath>
                </a14:m>
                <a:r>
                  <a:rPr kumimoji="1" lang="ja-JP" altLang="en-US"/>
                  <a:t>を</a:t>
                </a:r>
                <a:endParaRPr kumimoji="1" lang="en-US" altLang="ja-JP"/>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𝜆</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e>
                    </m:d>
                  </m:oMath>
                </a14:m>
                <a:endParaRPr kumimoji="1" lang="en-US" altLang="ja-JP" b="0"/>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𝜆</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oMath>
                </a14:m>
                <a:endParaRPr kumimoji="1" lang="en-US" altLang="ja-JP"/>
              </a:p>
              <a:p>
                <a:pPr lvl="2"/>
                <a:r>
                  <a:rPr kumimoji="1" lang="ja-JP" altLang="en-US"/>
                  <a:t>ここで</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oMath>
                </a14:m>
                <a:r>
                  <a:rPr kumimoji="1" lang="ja-JP" altLang="en-US"/>
                  <a:t>なら</a:t>
                </a:r>
                <a14:m>
                  <m:oMath xmlns:m="http://schemas.openxmlformats.org/officeDocument/2006/math">
                    <m:r>
                      <a:rPr kumimoji="1" lang="en-US" altLang="ja-JP" b="0" i="1" smtClean="0">
                        <a:latin typeface="Cambria Math" panose="02040503050406030204" pitchFamily="18" charset="0"/>
                      </a:rPr>
                      <m:t>𝜆</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2</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den>
                    </m:f>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oMath>
                </a14:m>
                <a:r>
                  <a:rPr kumimoji="1" lang="ja-JP" altLang="en-US"/>
                  <a:t>なら</a:t>
                </a:r>
                <a14:m>
                  <m:oMath xmlns:m="http://schemas.openxmlformats.org/officeDocument/2006/math">
                    <m:r>
                      <a:rPr kumimoji="1" lang="en-US" altLang="ja-JP" b="0" i="1" smtClean="0">
                        <a:latin typeface="Cambria Math" panose="02040503050406030204" pitchFamily="18" charset="0"/>
                      </a:rPr>
                      <m:t>𝜆</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3</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2</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num>
                      <m:den>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den>
                    </m:f>
                  </m:oMath>
                </a14:m>
                <a:endParaRPr kumimoji="1" lang="ja-JP" altLang="en-US"/>
              </a:p>
            </p:txBody>
          </p:sp>
        </mc:Choice>
        <mc:Fallback>
          <p:sp>
            <p:nvSpPr>
              <p:cNvPr id="2" name="コンテンツ プレースホルダー 1">
                <a:extLst>
                  <a:ext uri="{FF2B5EF4-FFF2-40B4-BE49-F238E27FC236}">
                    <a16:creationId xmlns:a16="http://schemas.microsoft.com/office/drawing/2014/main" id="{5BB20AB3-E491-41EE-9EFA-02B8A4812388}"/>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4B6DD782-4B7D-4D55-8965-A8F0C8BFDBE7}"/>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28</a:t>
            </a:fld>
            <a:r>
              <a:rPr lang="en-US" altLang="ja-JP"/>
              <a:t> / 24</a:t>
            </a:r>
          </a:p>
        </p:txBody>
      </p:sp>
      <p:sp>
        <p:nvSpPr>
          <p:cNvPr id="4" name="タイトル 3">
            <a:extLst>
              <a:ext uri="{FF2B5EF4-FFF2-40B4-BE49-F238E27FC236}">
                <a16:creationId xmlns:a16="http://schemas.microsoft.com/office/drawing/2014/main" id="{36C1EBC0-3640-4ADB-A3A3-4D356201122C}"/>
              </a:ext>
            </a:extLst>
          </p:cNvPr>
          <p:cNvSpPr>
            <a:spLocks noGrp="1"/>
          </p:cNvSpPr>
          <p:nvPr>
            <p:ph type="title"/>
          </p:nvPr>
        </p:nvSpPr>
        <p:spPr/>
        <p:txBody>
          <a:bodyPr/>
          <a:lstStyle/>
          <a:p>
            <a:r>
              <a:rPr kumimoji="1" lang="ja-JP" altLang="en-US"/>
              <a:t>楕円曲線の加算公式</a:t>
            </a:r>
          </a:p>
        </p:txBody>
      </p:sp>
    </p:spTree>
    <p:extLst>
      <p:ext uri="{BB962C8B-B14F-4D97-AF65-F5344CB8AC3E}">
        <p14:creationId xmlns:p14="http://schemas.microsoft.com/office/powerpoint/2010/main" val="1446164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DDD2B707-6695-4130-BBDE-D3AAC711C70C}"/>
                  </a:ext>
                </a:extLst>
              </p:cNvPr>
              <p:cNvSpPr>
                <a:spLocks noGrp="1"/>
              </p:cNvSpPr>
              <p:nvPr>
                <p:ph idx="1"/>
              </p:nvPr>
            </p:nvSpPr>
            <p:spPr/>
            <p:txBody>
              <a:bodyPr/>
              <a:lstStyle/>
              <a:p>
                <a:r>
                  <a:rPr kumimoji="1" lang="ja-JP" altLang="en-US"/>
                  <a:t>楕円曲線の点の動き</a:t>
                </a:r>
                <a:endParaRPr kumimoji="1" lang="en-US" altLang="ja-JP"/>
              </a:p>
              <a:p>
                <a:endParaRPr lang="en-US" altLang="ja-JP"/>
              </a:p>
              <a:p>
                <a:endParaRPr kumimoji="1" lang="en-US" altLang="ja-JP"/>
              </a:p>
              <a:p>
                <a:endParaRPr lang="en-US" altLang="ja-JP"/>
              </a:p>
              <a:p>
                <a:endParaRPr kumimoji="1" lang="en-US" altLang="ja-JP"/>
              </a:p>
              <a:p>
                <a:endParaRPr lang="en-US" altLang="ja-JP"/>
              </a:p>
              <a:p>
                <a:endParaRPr kumimoji="1" lang="en-US" altLang="ja-JP"/>
              </a:p>
              <a:p>
                <a:endParaRPr lang="en-US" altLang="ja-JP"/>
              </a:p>
              <a:p>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 2</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 3</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 …</m:t>
                    </m:r>
                  </m:oMath>
                </a14:m>
                <a:r>
                  <a:rPr kumimoji="1" lang="ja-JP" altLang="en-US"/>
                  <a:t>と計算していくと</a:t>
                </a:r>
                <a:br>
                  <a:rPr kumimoji="1" lang="en-US" altLang="ja-JP"/>
                </a:br>
                <a14:m>
                  <m:oMath xmlns:m="http://schemas.openxmlformats.org/officeDocument/2006/math">
                    <m:r>
                      <a:rPr kumimoji="1" lang="en-US" altLang="ja-JP" b="0" i="1" smtClean="0">
                        <a:latin typeface="Cambria Math" panose="02040503050406030204" pitchFamily="18" charset="0"/>
                      </a:rPr>
                      <m:t>𝑟𝑃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𝑂</m:t>
                    </m:r>
                  </m:oMath>
                </a14:m>
                <a:r>
                  <a:rPr kumimoji="1" lang="ja-JP" altLang="en-US"/>
                  <a:t>となる</a:t>
                </a:r>
                <a14:m>
                  <m:oMath xmlns:m="http://schemas.openxmlformats.org/officeDocument/2006/math">
                    <m:r>
                      <a:rPr kumimoji="1" lang="en-US" altLang="ja-JP" b="0" i="1" smtClean="0">
                        <a:latin typeface="Cambria Math" panose="02040503050406030204" pitchFamily="18" charset="0"/>
                      </a:rPr>
                      <m:t>𝑟</m:t>
                    </m:r>
                  </m:oMath>
                </a14:m>
                <a:r>
                  <a:rPr kumimoji="1" lang="ja-JP" altLang="en-US"/>
                  <a:t>がある</a:t>
                </a:r>
                <a:endParaRPr kumimoji="1" lang="en-US" altLang="ja-JP"/>
              </a:p>
              <a:p>
                <a:r>
                  <a:rPr kumimoji="1" lang="ja-JP" altLang="en-US"/>
                  <a:t>楕円曲線暗号は</a:t>
                </a:r>
                <a14:m>
                  <m:oMath xmlns:m="http://schemas.openxmlformats.org/officeDocument/2006/math">
                    <m:r>
                      <a:rPr kumimoji="1" lang="en-US" altLang="ja-JP" b="0" i="1" smtClean="0">
                        <a:latin typeface="Cambria Math" panose="02040503050406030204" pitchFamily="18" charset="0"/>
                      </a:rPr>
                      <m:t>{0, </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 2</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  …, </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oMath>
                </a14:m>
                <a:r>
                  <a:rPr kumimoji="1" lang="ja-JP" altLang="en-US"/>
                  <a:t>を扱う暗号</a:t>
                </a:r>
              </a:p>
            </p:txBody>
          </p:sp>
        </mc:Choice>
        <mc:Fallback>
          <p:sp>
            <p:nvSpPr>
              <p:cNvPr id="2" name="コンテンツ プレースホルダー 1">
                <a:extLst>
                  <a:ext uri="{FF2B5EF4-FFF2-40B4-BE49-F238E27FC236}">
                    <a16:creationId xmlns:a16="http://schemas.microsoft.com/office/drawing/2014/main" id="{DDD2B707-6695-4130-BBDE-D3AAC711C70C}"/>
                  </a:ext>
                </a:extLst>
              </p:cNvPr>
              <p:cNvSpPr>
                <a:spLocks noGrp="1" noRot="1" noChangeAspect="1" noMove="1" noResize="1" noEditPoints="1" noAdjustHandles="1" noChangeArrowheads="1" noChangeShapeType="1" noTextEdit="1"/>
              </p:cNvSpPr>
              <p:nvPr>
                <p:ph idx="1"/>
              </p:nvPr>
            </p:nvSpPr>
            <p:spPr>
              <a:blipFill>
                <a:blip r:embed="rId2"/>
                <a:stretch>
                  <a:fillRect l="-1200" t="-1038" b="-7892"/>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4B18195E-1E01-4AC3-AC6F-B1E8768F05E8}"/>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29</a:t>
            </a:fld>
            <a:r>
              <a:rPr lang="en-US" altLang="ja-JP"/>
              <a:t> / 24</a:t>
            </a:r>
          </a:p>
        </p:txBody>
      </p:sp>
      <p:sp>
        <p:nvSpPr>
          <p:cNvPr id="4" name="タイトル 3">
            <a:extLst>
              <a:ext uri="{FF2B5EF4-FFF2-40B4-BE49-F238E27FC236}">
                <a16:creationId xmlns:a16="http://schemas.microsoft.com/office/drawing/2014/main" id="{4BABC3C5-569A-48A0-91FC-03E31664F40D}"/>
              </a:ext>
            </a:extLst>
          </p:cNvPr>
          <p:cNvSpPr>
            <a:spLocks noGrp="1"/>
          </p:cNvSpPr>
          <p:nvPr>
            <p:ph type="title"/>
          </p:nvPr>
        </p:nvSpPr>
        <p:spPr/>
        <p:txBody>
          <a:bodyPr/>
          <a:lstStyle/>
          <a:p>
            <a:r>
              <a:rPr kumimoji="1" lang="ja-JP" altLang="en-US"/>
              <a:t>細かいことは忘れて大事な点</a:t>
            </a:r>
          </a:p>
        </p:txBody>
      </p:sp>
      <p:pic>
        <p:nvPicPr>
          <p:cNvPr id="6" name="図 5">
            <a:extLst>
              <a:ext uri="{FF2B5EF4-FFF2-40B4-BE49-F238E27FC236}">
                <a16:creationId xmlns:a16="http://schemas.microsoft.com/office/drawing/2014/main" id="{63BCAA1A-1617-495C-A59D-0A3D98BD27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1340768"/>
            <a:ext cx="5832648" cy="3480657"/>
          </a:xfrm>
          <a:prstGeom prst="rect">
            <a:avLst/>
          </a:prstGeom>
        </p:spPr>
      </p:pic>
    </p:spTree>
    <p:extLst>
      <p:ext uri="{BB962C8B-B14F-4D97-AF65-F5344CB8AC3E}">
        <p14:creationId xmlns:p14="http://schemas.microsoft.com/office/powerpoint/2010/main" val="1978790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B4CDB4C9-F428-4D71-9C90-767012FB21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052736"/>
            <a:ext cx="7560840" cy="4375835"/>
          </a:xfrm>
        </p:spPr>
      </p:pic>
      <p:sp>
        <p:nvSpPr>
          <p:cNvPr id="3" name="スライド番号プレースホルダー 2">
            <a:extLst>
              <a:ext uri="{FF2B5EF4-FFF2-40B4-BE49-F238E27FC236}">
                <a16:creationId xmlns:a16="http://schemas.microsoft.com/office/drawing/2014/main" id="{1AEB0AEB-FDCA-4614-A840-274E074062F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3</a:t>
            </a:fld>
            <a:r>
              <a:rPr lang="en-US" altLang="ja-JP"/>
              <a:t> / 24</a:t>
            </a:r>
          </a:p>
        </p:txBody>
      </p:sp>
      <p:sp>
        <p:nvSpPr>
          <p:cNvPr id="4" name="タイトル 3">
            <a:extLst>
              <a:ext uri="{FF2B5EF4-FFF2-40B4-BE49-F238E27FC236}">
                <a16:creationId xmlns:a16="http://schemas.microsoft.com/office/drawing/2014/main" id="{BE2156D7-74EC-4C61-BDB0-1F58E5FCFE6E}"/>
              </a:ext>
            </a:extLst>
          </p:cNvPr>
          <p:cNvSpPr>
            <a:spLocks noGrp="1"/>
          </p:cNvSpPr>
          <p:nvPr>
            <p:ph type="title"/>
          </p:nvPr>
        </p:nvSpPr>
        <p:spPr/>
        <p:txBody>
          <a:bodyPr/>
          <a:lstStyle/>
          <a:p>
            <a:r>
              <a:rPr kumimoji="1" lang="en-US" altLang="ja-JP"/>
              <a:t>DH</a:t>
            </a:r>
            <a:r>
              <a:rPr kumimoji="1" lang="ja-JP" altLang="en-US"/>
              <a:t>鍵共有</a:t>
            </a:r>
          </a:p>
        </p:txBody>
      </p:sp>
    </p:spTree>
    <p:extLst>
      <p:ext uri="{BB962C8B-B14F-4D97-AF65-F5344CB8AC3E}">
        <p14:creationId xmlns:p14="http://schemas.microsoft.com/office/powerpoint/2010/main" val="97132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D5346682-A703-4FAE-A282-251707155CF1}"/>
                  </a:ext>
                </a:extLst>
              </p:cNvPr>
              <p:cNvSpPr>
                <a:spLocks noGrp="1"/>
              </p:cNvSpPr>
              <p:nvPr>
                <p:ph idx="1"/>
              </p:nvPr>
            </p:nvSpPr>
            <p:spPr/>
            <p:txBody>
              <a:bodyPr/>
              <a:lstStyle/>
              <a:p>
                <a:r>
                  <a:rPr kumimoji="1" lang="ja-JP" altLang="en-US"/>
                  <a:t>攻撃者（盗聴者）が入手できる情報</a:t>
                </a:r>
                <a:endParaRPr kumimoji="1" lang="en-US" altLang="ja-JP"/>
              </a:p>
              <a:p>
                <a:pPr lvl="1"/>
                <a:r>
                  <a:rPr kumimoji="1" lang="ja-JP" altLang="en-US"/>
                  <a:t>公開されている</a:t>
                </a:r>
                <a:r>
                  <a:rPr kumimoji="1" lang="en-US" altLang="ja-JP"/>
                  <a:t>g</a:t>
                </a:r>
                <a:r>
                  <a:rPr kumimoji="1" lang="ja-JP" altLang="en-US"/>
                  <a:t>と</a:t>
                </a:r>
                <a:r>
                  <a:rPr kumimoji="1" lang="en-US" altLang="ja-JP"/>
                  <a:t>n</a:t>
                </a:r>
              </a:p>
              <a:p>
                <a:pPr lvl="1"/>
                <a:r>
                  <a:rPr kumimoji="1" lang="ja-JP" altLang="en-US"/>
                  <a:t>通信経路を流れる</a:t>
                </a:r>
                <a:r>
                  <a:rPr kumimoji="1" lang="en-US" altLang="ja-JP"/>
                  <a:t>A</a:t>
                </a:r>
                <a:r>
                  <a:rPr kumimoji="1" lang="ja-JP" altLang="en-US"/>
                  <a:t>と</a:t>
                </a:r>
                <a:r>
                  <a:rPr kumimoji="1" lang="en-US" altLang="ja-JP"/>
                  <a:t>B</a:t>
                </a:r>
              </a:p>
              <a:p>
                <a:pPr lvl="1"/>
                <a:r>
                  <a:rPr kumimoji="1" lang="ja-JP" altLang="en-US"/>
                  <a:t>これから</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𝑎𝑏</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r>
                  <a:rPr kumimoji="1" lang="ja-JP" altLang="en-US"/>
                  <a:t>を計算できるか</a:t>
                </a:r>
                <a:endParaRPr kumimoji="1" lang="en-US" altLang="ja-JP"/>
              </a:p>
              <a:p>
                <a:pPr marL="218250" lvl="1" indent="0">
                  <a:buNone/>
                </a:pPr>
                <a:endParaRPr lang="en-US" altLang="ja-JP"/>
              </a:p>
            </p:txBody>
          </p:sp>
        </mc:Choice>
        <mc:Fallback>
          <p:sp>
            <p:nvSpPr>
              <p:cNvPr id="2" name="コンテンツ プレースホルダー 1">
                <a:extLst>
                  <a:ext uri="{FF2B5EF4-FFF2-40B4-BE49-F238E27FC236}">
                    <a16:creationId xmlns:a16="http://schemas.microsoft.com/office/drawing/2014/main" id="{D5346682-A703-4FAE-A282-251707155CF1}"/>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EA86BFBE-3778-40A4-AD8A-3B13522DBE9D}"/>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4</a:t>
            </a:fld>
            <a:r>
              <a:rPr lang="en-US" altLang="ja-JP"/>
              <a:t> / 24</a:t>
            </a:r>
          </a:p>
        </p:txBody>
      </p:sp>
      <p:sp>
        <p:nvSpPr>
          <p:cNvPr id="4" name="タイトル 3">
            <a:extLst>
              <a:ext uri="{FF2B5EF4-FFF2-40B4-BE49-F238E27FC236}">
                <a16:creationId xmlns:a16="http://schemas.microsoft.com/office/drawing/2014/main" id="{BE1B992B-44F3-4A89-96AF-D6BC35736579}"/>
              </a:ext>
            </a:extLst>
          </p:cNvPr>
          <p:cNvSpPr>
            <a:spLocks noGrp="1"/>
          </p:cNvSpPr>
          <p:nvPr>
            <p:ph type="title"/>
          </p:nvPr>
        </p:nvSpPr>
        <p:spPr/>
        <p:txBody>
          <a:bodyPr/>
          <a:lstStyle/>
          <a:p>
            <a:r>
              <a:rPr kumimoji="1" lang="en-US" altLang="ja-JP"/>
              <a:t>DH</a:t>
            </a:r>
            <a:r>
              <a:rPr kumimoji="1" lang="ja-JP" altLang="en-US"/>
              <a:t>鍵共有の安全性</a:t>
            </a:r>
          </a:p>
        </p:txBody>
      </p:sp>
      <p:pic>
        <p:nvPicPr>
          <p:cNvPr id="6" name="図 5">
            <a:extLst>
              <a:ext uri="{FF2B5EF4-FFF2-40B4-BE49-F238E27FC236}">
                <a16:creationId xmlns:a16="http://schemas.microsoft.com/office/drawing/2014/main" id="{A42CCE44-285B-4E28-A954-9E8BB7BAA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2852936"/>
            <a:ext cx="6295059" cy="3485889"/>
          </a:xfrm>
          <a:prstGeom prst="rect">
            <a:avLst/>
          </a:prstGeom>
        </p:spPr>
      </p:pic>
    </p:spTree>
    <p:extLst>
      <p:ext uri="{BB962C8B-B14F-4D97-AF65-F5344CB8AC3E}">
        <p14:creationId xmlns:p14="http://schemas.microsoft.com/office/powerpoint/2010/main" val="351862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3D45E5C-556F-4835-8733-F746334AC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4236727"/>
            <a:ext cx="6246419" cy="2498568"/>
          </a:xfrm>
          <a:prstGeom prst="rect">
            <a:avLst/>
          </a:prstGeom>
        </p:spPr>
      </p:pic>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10C4655C-8E63-405B-8002-D6C24EBE429F}"/>
                  </a:ext>
                </a:extLst>
              </p:cNvPr>
              <p:cNvSpPr>
                <a:spLocks noGrp="1"/>
              </p:cNvSpPr>
              <p:nvPr>
                <p:ph idx="1"/>
              </p:nvPr>
            </p:nvSpPr>
            <p:spPr/>
            <p:txBody>
              <a:bodyPr/>
              <a:lstStyle/>
              <a:p>
                <a14:m>
                  <m:oMath xmlns:m="http://schemas.openxmlformats.org/officeDocument/2006/math">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𝑏</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oMath>
                </a14:m>
                <a:r>
                  <a:rPr kumimoji="1" lang="ja-JP" altLang="en-US"/>
                  <a:t>から</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𝑎𝑏</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r>
                  <a:rPr kumimoji="1" lang="ja-JP" altLang="en-US"/>
                  <a:t>を求めよ</a:t>
                </a:r>
                <a:endParaRPr kumimoji="1" lang="en-US" altLang="ja-JP"/>
              </a:p>
              <a:p>
                <a:pPr lvl="1"/>
                <a:r>
                  <a:rPr kumimoji="1" lang="en-US" altLang="ja-JP"/>
                  <a:t>DHP</a:t>
                </a:r>
                <a:r>
                  <a:rPr kumimoji="1" lang="ja-JP" altLang="en-US"/>
                  <a:t>という</a:t>
                </a:r>
                <a:endParaRPr kumimoji="1" lang="en-US" altLang="ja-JP"/>
              </a:p>
              <a:p>
                <a:pPr lvl="1"/>
                <a:r>
                  <a:rPr kumimoji="1" lang="ja-JP" altLang="en-US"/>
                  <a:t>過去</a:t>
                </a:r>
                <a:r>
                  <a:rPr kumimoji="1" lang="en-US" altLang="ja-JP"/>
                  <a:t>40</a:t>
                </a:r>
                <a:r>
                  <a:rPr kumimoji="1" lang="ja-JP" altLang="en-US"/>
                  <a:t>年以上研究されてる</a:t>
                </a:r>
                <a:endParaRPr lang="en-US" altLang="ja-JP" b="0" i="1">
                  <a:latin typeface="Cambria Math" panose="02040503050406030204" pitchFamily="18" charset="0"/>
                </a:endParaRPr>
              </a:p>
              <a:p>
                <a:pPr lvl="1"/>
                <a14:m>
                  <m:oMath xmlns:m="http://schemas.openxmlformats.org/officeDocument/2006/math">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2048</m:t>
                        </m:r>
                      </m:sup>
                    </m:sSup>
                  </m:oMath>
                </a14:m>
                <a:r>
                  <a:rPr kumimoji="1" lang="ja-JP" altLang="en-US"/>
                  <a:t>となる素数なら今後</a:t>
                </a:r>
                <a:r>
                  <a:rPr kumimoji="1" lang="en-US" altLang="ja-JP"/>
                  <a:t>20</a:t>
                </a:r>
                <a:r>
                  <a:rPr kumimoji="1" lang="ja-JP" altLang="en-US"/>
                  <a:t>年ぐらいは解けないだろう</a:t>
                </a:r>
                <a:endParaRPr kumimoji="1" lang="en-US" altLang="ja-JP"/>
              </a:p>
              <a:p>
                <a:r>
                  <a:rPr lang="en-US" altLang="ja-JP"/>
                  <a:t>DLP : </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𝑔</m:t>
                    </m:r>
                    <m:r>
                      <a:rPr lang="en-US" altLang="ja-JP" b="0" i="1" smtClean="0">
                        <a:latin typeface="Cambria Math" panose="02040503050406030204" pitchFamily="18" charset="0"/>
                      </a:rPr>
                      <m:t>,  </m:t>
                    </m:r>
                    <m:r>
                      <a:rPr lang="en-US" altLang="ja-JP" b="0" i="1" smtClean="0">
                        <a:latin typeface="Cambria Math" panose="02040503050406030204" pitchFamily="18" charset="0"/>
                      </a:rPr>
                      <m:t>𝑛</m:t>
                    </m:r>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𝑔</m:t>
                        </m:r>
                      </m:e>
                      <m:sup>
                        <m:r>
                          <a:rPr lang="en-US" altLang="ja-JP" b="0" i="1" smtClean="0">
                            <a:latin typeface="Cambria Math" panose="02040503050406030204" pitchFamily="18" charset="0"/>
                          </a:rPr>
                          <m:t>𝑎</m:t>
                        </m:r>
                      </m:sup>
                    </m:sSup>
                    <m:r>
                      <m:rPr>
                        <m:sty m:val="p"/>
                      </m:rPr>
                      <a:rPr lang="en-US" altLang="ja-JP" i="1">
                        <a:latin typeface="Cambria Math" panose="02040503050406030204" pitchFamily="18" charset="0"/>
                      </a:rPr>
                      <m:t>mod</m:t>
                    </m:r>
                    <m:r>
                      <a:rPr lang="en-US" altLang="ja-JP" b="0" i="1" smtClean="0">
                        <a:latin typeface="Cambria Math" panose="02040503050406030204" pitchFamily="18" charset="0"/>
                      </a:rPr>
                      <m:t> </m:t>
                    </m:r>
                    <m:r>
                      <a:rPr lang="en-US" altLang="ja-JP" b="0" i="1" smtClean="0">
                        <a:latin typeface="Cambria Math" panose="02040503050406030204" pitchFamily="18" charset="0"/>
                      </a:rPr>
                      <m:t>𝑛</m:t>
                    </m:r>
                    <m:r>
                      <a:rPr lang="en-US" altLang="ja-JP" b="0" i="1" smtClean="0">
                        <a:latin typeface="Cambria Math" panose="02040503050406030204" pitchFamily="18" charset="0"/>
                      </a:rPr>
                      <m:t>)</m:t>
                    </m:r>
                  </m:oMath>
                </a14:m>
                <a:r>
                  <a:rPr kumimoji="1" lang="ja-JP" altLang="en-US"/>
                  <a:t>から</a:t>
                </a:r>
                <a14:m>
                  <m:oMath xmlns:m="http://schemas.openxmlformats.org/officeDocument/2006/math">
                    <m:r>
                      <a:rPr kumimoji="1" lang="en-US" altLang="ja-JP" b="0" i="1" smtClean="0">
                        <a:latin typeface="Cambria Math" panose="02040503050406030204" pitchFamily="18" charset="0"/>
                      </a:rPr>
                      <m:t>𝑎</m:t>
                    </m:r>
                  </m:oMath>
                </a14:m>
                <a:r>
                  <a:rPr kumimoji="1" lang="ja-JP" altLang="en-US"/>
                  <a:t>を求めよ</a:t>
                </a:r>
                <a:endParaRPr kumimoji="1" lang="en-US" altLang="ja-JP"/>
              </a:p>
              <a:p>
                <a:pPr lvl="1"/>
                <a:r>
                  <a:rPr kumimoji="1" lang="ja-JP" altLang="en-US"/>
                  <a:t>同様に研究されていて</a:t>
                </a:r>
                <a:r>
                  <a:rPr kumimoji="1" lang="en-US" altLang="ja-JP"/>
                  <a:t>DHP</a:t>
                </a:r>
                <a:r>
                  <a:rPr kumimoji="1" lang="ja-JP" altLang="en-US"/>
                  <a:t>と同じ難しさ</a:t>
                </a:r>
                <a:endParaRPr kumimoji="1" lang="en-US" altLang="ja-JP"/>
              </a:p>
              <a:p>
                <a:pPr lvl="1"/>
                <a:r>
                  <a:rPr kumimoji="1" lang="ja-JP" altLang="en-US"/>
                  <a:t>注意 </a:t>
                </a:r>
                <a:r>
                  <a:rPr kumimoji="1" lang="en-US" altLang="ja-JP"/>
                  <a:t>: </a:t>
                </a:r>
                <a:r>
                  <a:rPr lang="en-US" altLang="ja-JP"/>
                  <a:t>DLP</a:t>
                </a:r>
                <a:r>
                  <a:rPr lang="ja-JP" altLang="en-US"/>
                  <a:t>が解けるなら</a:t>
                </a:r>
                <a:r>
                  <a:rPr lang="en-US" altLang="ja-JP"/>
                  <a:t>DHP</a:t>
                </a:r>
                <a:r>
                  <a:rPr lang="ja-JP" altLang="en-US"/>
                  <a:t>は解ける</a:t>
                </a:r>
                <a:endParaRPr lang="en-US" altLang="ja-JP"/>
              </a:p>
              <a:p>
                <a:r>
                  <a:rPr lang="ja-JP" altLang="en-US"/>
                  <a:t>一方向性関数</a:t>
                </a:r>
                <a:endParaRPr lang="en-US" altLang="ja-JP"/>
              </a:p>
              <a:p>
                <a:pPr lvl="1"/>
                <a:endParaRPr kumimoji="1" lang="ja-JP" altLang="en-US"/>
              </a:p>
            </p:txBody>
          </p:sp>
        </mc:Choice>
        <mc:Fallback>
          <p:sp>
            <p:nvSpPr>
              <p:cNvPr id="2" name="コンテンツ プレースホルダー 1">
                <a:extLst>
                  <a:ext uri="{FF2B5EF4-FFF2-40B4-BE49-F238E27FC236}">
                    <a16:creationId xmlns:a16="http://schemas.microsoft.com/office/drawing/2014/main" id="{10C4655C-8E63-405B-8002-D6C24EBE429F}"/>
                  </a:ext>
                </a:extLst>
              </p:cNvPr>
              <p:cNvSpPr>
                <a:spLocks noGrp="1" noRot="1" noChangeAspect="1" noMove="1" noResize="1" noEditPoints="1" noAdjustHandles="1" noChangeArrowheads="1" noChangeShapeType="1" noTextEdit="1"/>
              </p:cNvSpPr>
              <p:nvPr>
                <p:ph idx="1"/>
              </p:nvPr>
            </p:nvSpPr>
            <p:spPr>
              <a:blipFill>
                <a:blip r:embed="rId3"/>
                <a:stretch>
                  <a:fillRect l="-1200" t="-831"/>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2E9DFEA2-0DDA-45E1-8C3C-840BEF27F85A}"/>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5</a:t>
            </a:fld>
            <a:r>
              <a:rPr lang="en-US" altLang="ja-JP"/>
              <a:t> / 24</a:t>
            </a:r>
          </a:p>
        </p:txBody>
      </p:sp>
      <p:sp>
        <p:nvSpPr>
          <p:cNvPr id="4" name="タイトル 3">
            <a:extLst>
              <a:ext uri="{FF2B5EF4-FFF2-40B4-BE49-F238E27FC236}">
                <a16:creationId xmlns:a16="http://schemas.microsoft.com/office/drawing/2014/main" id="{D4B03F36-4CC0-48CD-9FBA-04F3AEEA61BD}"/>
              </a:ext>
            </a:extLst>
          </p:cNvPr>
          <p:cNvSpPr>
            <a:spLocks noGrp="1"/>
          </p:cNvSpPr>
          <p:nvPr>
            <p:ph type="title"/>
          </p:nvPr>
        </p:nvSpPr>
        <p:spPr/>
        <p:txBody>
          <a:bodyPr/>
          <a:lstStyle/>
          <a:p>
            <a:r>
              <a:rPr kumimoji="1" lang="en-US" altLang="ja-JP"/>
              <a:t>DH</a:t>
            </a:r>
            <a:r>
              <a:rPr lang="en-US" altLang="ja-JP"/>
              <a:t>P</a:t>
            </a:r>
            <a:r>
              <a:rPr lang="ja-JP" altLang="en-US"/>
              <a:t>（</a:t>
            </a:r>
            <a:r>
              <a:rPr lang="en-US" altLang="ja-JP"/>
              <a:t>DH Problem</a:t>
            </a:r>
            <a:r>
              <a:rPr lang="ja-JP" altLang="en-US"/>
              <a:t>）と</a:t>
            </a:r>
            <a:r>
              <a:rPr lang="en-US" altLang="ja-JP"/>
              <a:t>DLP</a:t>
            </a:r>
            <a:endParaRPr kumimoji="1" lang="ja-JP" altLang="en-US"/>
          </a:p>
        </p:txBody>
      </p:sp>
    </p:spTree>
    <p:extLst>
      <p:ext uri="{BB962C8B-B14F-4D97-AF65-F5344CB8AC3E}">
        <p14:creationId xmlns:p14="http://schemas.microsoft.com/office/powerpoint/2010/main" val="140727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F780562F-8330-43A1-A685-BEC1D4B9B39B}"/>
                  </a:ext>
                </a:extLst>
              </p:cNvPr>
              <p:cNvSpPr>
                <a:spLocks noGrp="1"/>
              </p:cNvSpPr>
              <p:nvPr>
                <p:ph idx="1"/>
              </p:nvPr>
            </p:nvSpPr>
            <p:spPr/>
            <p:txBody>
              <a:bodyPr/>
              <a:lstStyle/>
              <a:p>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𝑎</m:t>
                        </m:r>
                      </m:sup>
                    </m:sSup>
                    <m:r>
                      <a:rPr kumimoji="1" lang="en-US" altLang="ja-JP" b="0" i="1" smtClean="0">
                        <a:latin typeface="Cambria Math" panose="02040503050406030204" pitchFamily="18" charset="0"/>
                      </a:rPr>
                      <m:t> </m:t>
                    </m:r>
                    <m:r>
                      <m:rPr>
                        <m:sty m:val="p"/>
                      </m:rPr>
                      <a:rPr kumimoji="1" lang="en-US" altLang="ja-JP" b="0" i="1"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r>
                  <a:rPr kumimoji="1" lang="ja-JP" altLang="en-US"/>
                  <a:t>を</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3</m:t>
                        </m:r>
                      </m:sup>
                    </m:sSup>
                    <m:r>
                      <a:rPr kumimoji="1" lang="en-US" altLang="ja-JP" b="0" i="1" smtClean="0">
                        <a:latin typeface="Cambria Math" panose="02040503050406030204" pitchFamily="18" charset="0"/>
                      </a:rPr>
                      <m:t>, …</m:t>
                    </m:r>
                  </m:oMath>
                </a14:m>
                <a:r>
                  <a:rPr kumimoji="1" lang="ja-JP" altLang="en-US"/>
                  <a:t>と計算していては</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2048</m:t>
                        </m:r>
                      </m:sup>
                    </m:sSup>
                  </m:oMath>
                </a14:m>
                <a:r>
                  <a:rPr kumimoji="1" lang="ja-JP" altLang="en-US"/>
                  <a:t>なら</a:t>
                </a:r>
                <a:br>
                  <a:rPr kumimoji="1" lang="en-US" altLang="ja-JP"/>
                </a:br>
                <a:r>
                  <a:rPr kumimoji="1" lang="ja-JP" altLang="en-US"/>
                  <a:t>永久に終わらない</a:t>
                </a:r>
                <a:endParaRPr kumimoji="1" lang="en-US" altLang="ja-JP"/>
              </a:p>
              <a:p>
                <a:r>
                  <a:rPr kumimoji="1" lang="ja-JP" altLang="en-US"/>
                  <a:t>バイナリ法</a:t>
                </a:r>
                <a:endParaRPr kumimoji="1" lang="en-US" altLang="ja-JP"/>
              </a:p>
              <a:p>
                <a:pPr lvl="1"/>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100</m:t>
                        </m:r>
                      </m:sup>
                    </m:sSup>
                  </m:oMath>
                </a14:m>
                <a:r>
                  <a:rPr kumimoji="1" lang="ja-JP" altLang="en-US"/>
                  <a:t>の計算例</a:t>
                </a:r>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a:p>
              <a:p>
                <a:pPr lvl="1"/>
                <a:endParaRPr lang="en-US" altLang="ja-JP"/>
              </a:p>
              <a:p>
                <a:pPr lvl="1"/>
                <a:endParaRPr kumimoji="1" lang="en-US" altLang="ja-JP" b="0" i="1">
                  <a:latin typeface="Cambria Math" panose="02040503050406030204" pitchFamily="18" charset="0"/>
                </a:endParaRPr>
              </a:p>
              <a:p>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2048</m:t>
                        </m:r>
                      </m:sup>
                    </m:sSup>
                  </m:oMath>
                </a14:m>
                <a:r>
                  <a:rPr kumimoji="1" lang="ja-JP" altLang="en-US"/>
                  <a:t>でも約</a:t>
                </a:r>
                <a:r>
                  <a:rPr kumimoji="1" lang="en-US" altLang="ja-JP"/>
                  <a:t>4000</a:t>
                </a:r>
                <a:r>
                  <a:rPr kumimoji="1" lang="ja-JP" altLang="en-US"/>
                  <a:t>回の演算で</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𝑎</m:t>
                        </m:r>
                      </m:sup>
                    </m:sSup>
                    <m:r>
                      <a:rPr kumimoji="1" lang="en-US" altLang="ja-JP" b="0" i="1" smtClean="0">
                        <a:latin typeface="Cambria Math" panose="02040503050406030204" pitchFamily="18" charset="0"/>
                      </a:rPr>
                      <m:t> </m:t>
                    </m:r>
                    <m:r>
                      <m:rPr>
                        <m:sty m:val="p"/>
                      </m:rPr>
                      <a:rPr kumimoji="1" lang="en-US" altLang="ja-JP" b="0" i="1"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oMath>
                </a14:m>
                <a:r>
                  <a:rPr kumimoji="1" lang="ja-JP" altLang="en-US"/>
                  <a:t>を計算可能</a:t>
                </a:r>
              </a:p>
            </p:txBody>
          </p:sp>
        </mc:Choice>
        <mc:Fallback>
          <p:sp>
            <p:nvSpPr>
              <p:cNvPr id="2" name="コンテンツ プレースホルダー 1">
                <a:extLst>
                  <a:ext uri="{FF2B5EF4-FFF2-40B4-BE49-F238E27FC236}">
                    <a16:creationId xmlns:a16="http://schemas.microsoft.com/office/drawing/2014/main" id="{F780562F-8330-43A1-A685-BEC1D4B9B39B}"/>
                  </a:ext>
                </a:extLst>
              </p:cNvPr>
              <p:cNvSpPr>
                <a:spLocks noGrp="1" noRot="1" noChangeAspect="1" noMove="1" noResize="1" noEditPoints="1" noAdjustHandles="1" noChangeArrowheads="1" noChangeShapeType="1" noTextEdit="1"/>
              </p:cNvSpPr>
              <p:nvPr>
                <p:ph idx="1"/>
              </p:nvPr>
            </p:nvSpPr>
            <p:spPr>
              <a:blipFill>
                <a:blip r:embed="rId2"/>
                <a:stretch>
                  <a:fillRect l="-1200" t="-1038" b="-6127"/>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7ED495A5-6176-450C-B284-411E3E05892B}"/>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6</a:t>
            </a:fld>
            <a:r>
              <a:rPr lang="en-US" altLang="ja-JP"/>
              <a:t> / 24</a:t>
            </a:r>
          </a:p>
        </p:txBody>
      </p:sp>
      <p:sp>
        <p:nvSpPr>
          <p:cNvPr id="4" name="タイトル 3">
            <a:extLst>
              <a:ext uri="{FF2B5EF4-FFF2-40B4-BE49-F238E27FC236}">
                <a16:creationId xmlns:a16="http://schemas.microsoft.com/office/drawing/2014/main" id="{E07F089A-8722-414B-9143-664ABE4DEF74}"/>
              </a:ext>
            </a:extLst>
          </p:cNvPr>
          <p:cNvSpPr>
            <a:spLocks noGrp="1"/>
          </p:cNvSpPr>
          <p:nvPr>
            <p:ph type="title"/>
          </p:nvPr>
        </p:nvSpPr>
        <p:spPr/>
        <p:txBody>
          <a:bodyPr/>
          <a:lstStyle/>
          <a:p>
            <a:r>
              <a:rPr kumimoji="1" lang="ja-JP" altLang="en-US"/>
              <a:t>ベキ乗の計算方法</a:t>
            </a:r>
          </a:p>
        </p:txBody>
      </p:sp>
      <p:pic>
        <p:nvPicPr>
          <p:cNvPr id="6" name="図 5">
            <a:extLst>
              <a:ext uri="{FF2B5EF4-FFF2-40B4-BE49-F238E27FC236}">
                <a16:creationId xmlns:a16="http://schemas.microsoft.com/office/drawing/2014/main" id="{F6DCA32C-05B7-4652-94B3-A09F437EB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05" y="2852936"/>
            <a:ext cx="7221316" cy="3168352"/>
          </a:xfrm>
          <a:prstGeom prst="rect">
            <a:avLst/>
          </a:prstGeom>
        </p:spPr>
      </p:pic>
    </p:spTree>
    <p:extLst>
      <p:ext uri="{BB962C8B-B14F-4D97-AF65-F5344CB8AC3E}">
        <p14:creationId xmlns:p14="http://schemas.microsoft.com/office/powerpoint/2010/main" val="2521460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458F5D65-6C20-445F-AAD0-244B13E588ED}"/>
                  </a:ext>
                </a:extLst>
              </p:cNvPr>
              <p:cNvSpPr>
                <a:spLocks noGrp="1"/>
              </p:cNvSpPr>
              <p:nvPr>
                <p:ph idx="1"/>
              </p:nvPr>
            </p:nvSpPr>
            <p:spPr/>
            <p:txBody>
              <a:bodyPr/>
              <a:lstStyle/>
              <a:p>
                <a:r>
                  <a:rPr kumimoji="1" lang="en-US" altLang="ja-JP"/>
                  <a:t>n</a:t>
                </a:r>
                <a:r>
                  <a:rPr kumimoji="1" lang="ja-JP" altLang="en-US"/>
                  <a:t>で割った余りの集合</a:t>
                </a:r>
                <a14:m>
                  <m:oMath xmlns:m="http://schemas.openxmlformats.org/officeDocument/2006/math">
                    <m:r>
                      <a:rPr kumimoji="1" lang="en-US" altLang="ja-JP" b="0" i="1" smtClean="0">
                        <a:latin typeface="Cambria Math" panose="02040503050406030204" pitchFamily="18" charset="0"/>
                      </a:rPr>
                      <m:t>𝑆</m:t>
                    </m:r>
                    <m:r>
                      <a:rPr kumimoji="1" lang="en-US" altLang="ja-JP" b="0" i="1" smtClean="0">
                        <a:latin typeface="Cambria Math" panose="02040503050406030204" pitchFamily="18" charset="0"/>
                      </a:rPr>
                      <m:t>={0, 1, 2, …,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oMath>
                </a14:m>
                <a:endParaRPr kumimoji="1" lang="en-US" altLang="ja-JP"/>
              </a:p>
              <a:p>
                <a:r>
                  <a:rPr kumimoji="1" lang="ja-JP" altLang="en-US"/>
                  <a:t>加算・減算・乗算は普通の演算の後</a:t>
                </a:r>
                <a:r>
                  <a:rPr kumimoji="1" lang="en-US" altLang="ja-JP"/>
                  <a:t>mod n</a:t>
                </a:r>
                <a:r>
                  <a:rPr kumimoji="1" lang="ja-JP" altLang="en-US"/>
                  <a:t>すればよい</a:t>
                </a:r>
                <a:endParaRPr lang="en-US" altLang="ja-JP"/>
              </a:p>
              <a:p>
                <a14:m>
                  <m:oMath xmlns:m="http://schemas.openxmlformats.org/officeDocument/2006/math">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=5</m:t>
                    </m:r>
                  </m:oMath>
                </a14:m>
                <a:r>
                  <a:rPr kumimoji="1" lang="ja-JP" altLang="en-US"/>
                  <a:t>のときの乗算表（</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oMath>
                </a14:m>
                <a:r>
                  <a:rPr kumimoji="1" lang="ja-JP" altLang="en-US"/>
                  <a:t>）</a:t>
                </a:r>
                <a:endParaRPr kumimoji="1" lang="en-US" altLang="ja-JP"/>
              </a:p>
              <a:p>
                <a:endParaRPr lang="en-US" altLang="ja-JP"/>
              </a:p>
              <a:p>
                <a:endParaRPr kumimoji="1" lang="en-US" altLang="ja-JP"/>
              </a:p>
              <a:p>
                <a:endParaRPr lang="en-US" altLang="ja-JP"/>
              </a:p>
              <a:p>
                <a:r>
                  <a:rPr kumimoji="1" lang="ja-JP" altLang="en-US"/>
                  <a:t>割り算は</a:t>
                </a:r>
                <a:r>
                  <a:rPr kumimoji="1" lang="en-US" altLang="ja-JP"/>
                  <a:t>?</a:t>
                </a:r>
              </a:p>
              <a:p>
                <a:pPr lvl="1"/>
                <a:r>
                  <a:rPr lang="en-US" altLang="ja-JP"/>
                  <a:t>1/3 = ???</a:t>
                </a:r>
              </a:p>
              <a:p>
                <a:pPr lvl="1"/>
                <a:r>
                  <a:rPr kumimoji="1" lang="en-US" altLang="ja-JP"/>
                  <a:t>3</a:t>
                </a:r>
                <a:r>
                  <a:rPr kumimoji="1" lang="ja-JP" altLang="en-US"/>
                  <a:t>倍したら</a:t>
                </a:r>
                <a:r>
                  <a:rPr kumimoji="1" lang="en-US" altLang="ja-JP"/>
                  <a:t>1</a:t>
                </a:r>
                <a:r>
                  <a:rPr kumimoji="1" lang="ja-JP" altLang="en-US"/>
                  <a:t>になる値</a:t>
                </a:r>
                <a:r>
                  <a:rPr kumimoji="1" lang="en-US" altLang="ja-JP"/>
                  <a:t>X</a:t>
                </a:r>
                <a:r>
                  <a:rPr kumimoji="1" lang="ja-JP" altLang="en-US"/>
                  <a:t>を考える </a:t>
                </a:r>
                <a:r>
                  <a:rPr kumimoji="1" lang="en-US" altLang="ja-JP"/>
                  <a:t>; </a:t>
                </a:r>
                <a:r>
                  <a:rPr lang="en-US" altLang="ja-JP"/>
                  <a:t>1/3 = X ⇔ 1 = X×3</a:t>
                </a:r>
              </a:p>
              <a:p>
                <a:pPr lvl="1"/>
                <a:r>
                  <a:rPr kumimoji="1" lang="ja-JP" altLang="en-US"/>
                  <a:t>表を見ると</a:t>
                </a:r>
                <a14:m>
                  <m:oMath xmlns:m="http://schemas.openxmlformats.org/officeDocument/2006/math">
                    <m:r>
                      <a:rPr kumimoji="1" lang="en-US" altLang="ja-JP" b="0" i="1" smtClean="0">
                        <a:latin typeface="Cambria Math" panose="02040503050406030204" pitchFamily="18" charset="0"/>
                      </a:rPr>
                      <m:t>2×3=1</m:t>
                    </m:r>
                  </m:oMath>
                </a14:m>
                <a:endParaRPr kumimoji="1" lang="ja-JP" altLang="en-US"/>
              </a:p>
            </p:txBody>
          </p:sp>
        </mc:Choice>
        <mc:Fallback>
          <p:sp>
            <p:nvSpPr>
              <p:cNvPr id="2" name="コンテンツ プレースホルダー 1">
                <a:extLst>
                  <a:ext uri="{FF2B5EF4-FFF2-40B4-BE49-F238E27FC236}">
                    <a16:creationId xmlns:a16="http://schemas.microsoft.com/office/drawing/2014/main" id="{458F5D65-6C20-445F-AAD0-244B13E588ED}"/>
                  </a:ext>
                </a:extLst>
              </p:cNvPr>
              <p:cNvSpPr>
                <a:spLocks noGrp="1" noRot="1" noChangeAspect="1" noMove="1" noResize="1" noEditPoints="1" noAdjustHandles="1" noChangeArrowheads="1" noChangeShapeType="1" noTextEdit="1"/>
              </p:cNvSpPr>
              <p:nvPr>
                <p:ph idx="1"/>
              </p:nvPr>
            </p:nvSpPr>
            <p:spPr>
              <a:blipFill>
                <a:blip r:embed="rId2"/>
                <a:stretch>
                  <a:fillRect l="-1200" t="-1454"/>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779E9BB2-98BF-4F41-A9BD-1A1C6323308E}"/>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7</a:t>
            </a:fld>
            <a:r>
              <a:rPr lang="en-US" altLang="ja-JP"/>
              <a:t> / 24</a:t>
            </a:r>
          </a:p>
        </p:txBody>
      </p:sp>
      <p:sp>
        <p:nvSpPr>
          <p:cNvPr id="4" name="タイトル 3">
            <a:extLst>
              <a:ext uri="{FF2B5EF4-FFF2-40B4-BE49-F238E27FC236}">
                <a16:creationId xmlns:a16="http://schemas.microsoft.com/office/drawing/2014/main" id="{B2B383FF-338B-4304-A560-D7378252258C}"/>
              </a:ext>
            </a:extLst>
          </p:cNvPr>
          <p:cNvSpPr>
            <a:spLocks noGrp="1"/>
          </p:cNvSpPr>
          <p:nvPr>
            <p:ph type="title"/>
          </p:nvPr>
        </p:nvSpPr>
        <p:spPr/>
        <p:txBody>
          <a:bodyPr/>
          <a:lstStyle/>
          <a:p>
            <a:r>
              <a:rPr kumimoji="1" lang="ja-JP" altLang="en-US"/>
              <a:t>有限体と拡大体（ちょっと数学）</a:t>
            </a:r>
          </a:p>
        </p:txBody>
      </p:sp>
      <p:graphicFrame>
        <p:nvGraphicFramePr>
          <p:cNvPr id="5" name="表 5">
            <a:extLst>
              <a:ext uri="{FF2B5EF4-FFF2-40B4-BE49-F238E27FC236}">
                <a16:creationId xmlns:a16="http://schemas.microsoft.com/office/drawing/2014/main" id="{B7926045-4724-4EBC-BE59-79058BC44896}"/>
              </a:ext>
            </a:extLst>
          </p:cNvPr>
          <p:cNvGraphicFramePr>
            <a:graphicFrameLocks noGrp="1"/>
          </p:cNvGraphicFramePr>
          <p:nvPr>
            <p:extLst>
              <p:ext uri="{D42A27DB-BD31-4B8C-83A1-F6EECF244321}">
                <p14:modId xmlns:p14="http://schemas.microsoft.com/office/powerpoint/2010/main" val="2775809209"/>
              </p:ext>
            </p:extLst>
          </p:nvPr>
        </p:nvGraphicFramePr>
        <p:xfrm>
          <a:off x="1259632" y="2348880"/>
          <a:ext cx="6096000" cy="1854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55442929"/>
                    </a:ext>
                  </a:extLst>
                </a:gridCol>
                <a:gridCol w="1219200">
                  <a:extLst>
                    <a:ext uri="{9D8B030D-6E8A-4147-A177-3AD203B41FA5}">
                      <a16:colId xmlns:a16="http://schemas.microsoft.com/office/drawing/2014/main" val="2999033280"/>
                    </a:ext>
                  </a:extLst>
                </a:gridCol>
                <a:gridCol w="1219200">
                  <a:extLst>
                    <a:ext uri="{9D8B030D-6E8A-4147-A177-3AD203B41FA5}">
                      <a16:colId xmlns:a16="http://schemas.microsoft.com/office/drawing/2014/main" val="796678218"/>
                    </a:ext>
                  </a:extLst>
                </a:gridCol>
                <a:gridCol w="1219200">
                  <a:extLst>
                    <a:ext uri="{9D8B030D-6E8A-4147-A177-3AD203B41FA5}">
                      <a16:colId xmlns:a16="http://schemas.microsoft.com/office/drawing/2014/main" val="1735729260"/>
                    </a:ext>
                  </a:extLst>
                </a:gridCol>
                <a:gridCol w="1219200">
                  <a:extLst>
                    <a:ext uri="{9D8B030D-6E8A-4147-A177-3AD203B41FA5}">
                      <a16:colId xmlns:a16="http://schemas.microsoft.com/office/drawing/2014/main" val="832791643"/>
                    </a:ext>
                  </a:extLst>
                </a:gridCol>
              </a:tblGrid>
              <a:tr h="370840">
                <a:tc>
                  <a:txBody>
                    <a:bodyPr/>
                    <a:lstStyle/>
                    <a:p>
                      <a:r>
                        <a:rPr kumimoji="1" lang="en-US" altLang="ja-JP"/>
                        <a:t>a</a:t>
                      </a:r>
                      <a:r>
                        <a:rPr kumimoji="1" lang="ja-JP" altLang="en-US"/>
                        <a:t>＼</a:t>
                      </a:r>
                      <a:r>
                        <a:rPr kumimoji="1" lang="en-US" altLang="ja-JP"/>
                        <a:t>b</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2</a:t>
                      </a:r>
                      <a:endParaRPr kumimoji="1" lang="ja-JP" altLang="en-US"/>
                    </a:p>
                  </a:txBody>
                  <a:tcPr/>
                </a:tc>
                <a:tc>
                  <a:txBody>
                    <a:bodyPr/>
                    <a:lstStyle/>
                    <a:p>
                      <a:r>
                        <a:rPr kumimoji="1" lang="en-US" altLang="ja-JP"/>
                        <a:t>3</a:t>
                      </a:r>
                      <a:endParaRPr kumimoji="1" lang="ja-JP" altLang="en-US"/>
                    </a:p>
                  </a:txBody>
                  <a:tcPr/>
                </a:tc>
                <a:tc>
                  <a:txBody>
                    <a:bodyPr/>
                    <a:lstStyle/>
                    <a:p>
                      <a:r>
                        <a:rPr kumimoji="1" lang="en-US" altLang="ja-JP"/>
                        <a:t>4</a:t>
                      </a:r>
                      <a:endParaRPr kumimoji="1" lang="ja-JP" altLang="en-US"/>
                    </a:p>
                  </a:txBody>
                  <a:tcPr/>
                </a:tc>
                <a:extLst>
                  <a:ext uri="{0D108BD9-81ED-4DB2-BD59-A6C34878D82A}">
                    <a16:rowId xmlns:a16="http://schemas.microsoft.com/office/drawing/2014/main" val="3240025062"/>
                  </a:ext>
                </a:extLst>
              </a:tr>
              <a:tr h="370840">
                <a:tc>
                  <a:txBody>
                    <a:bodyPr/>
                    <a:lstStyle/>
                    <a:p>
                      <a:r>
                        <a:rPr kumimoji="1" lang="en-US" altLang="ja-JP"/>
                        <a:t>1</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2</a:t>
                      </a:r>
                      <a:endParaRPr kumimoji="1" lang="ja-JP" altLang="en-US"/>
                    </a:p>
                  </a:txBody>
                  <a:tcPr/>
                </a:tc>
                <a:tc>
                  <a:txBody>
                    <a:bodyPr/>
                    <a:lstStyle/>
                    <a:p>
                      <a:r>
                        <a:rPr kumimoji="1" lang="en-US" altLang="ja-JP"/>
                        <a:t>3</a:t>
                      </a:r>
                      <a:endParaRPr kumimoji="1" lang="ja-JP" altLang="en-US"/>
                    </a:p>
                  </a:txBody>
                  <a:tcPr/>
                </a:tc>
                <a:tc>
                  <a:txBody>
                    <a:bodyPr/>
                    <a:lstStyle/>
                    <a:p>
                      <a:r>
                        <a:rPr kumimoji="1" lang="en-US" altLang="ja-JP"/>
                        <a:t>4</a:t>
                      </a:r>
                      <a:endParaRPr kumimoji="1" lang="ja-JP" altLang="en-US"/>
                    </a:p>
                  </a:txBody>
                  <a:tcPr/>
                </a:tc>
                <a:extLst>
                  <a:ext uri="{0D108BD9-81ED-4DB2-BD59-A6C34878D82A}">
                    <a16:rowId xmlns:a16="http://schemas.microsoft.com/office/drawing/2014/main" val="22658416"/>
                  </a:ext>
                </a:extLst>
              </a:tr>
              <a:tr h="370840">
                <a:tc>
                  <a:txBody>
                    <a:bodyPr/>
                    <a:lstStyle/>
                    <a:p>
                      <a:r>
                        <a:rPr kumimoji="1" lang="en-US" altLang="ja-JP"/>
                        <a:t>2</a:t>
                      </a:r>
                      <a:endParaRPr kumimoji="1" lang="ja-JP" altLang="en-US"/>
                    </a:p>
                  </a:txBody>
                  <a:tcPr/>
                </a:tc>
                <a:tc>
                  <a:txBody>
                    <a:bodyPr/>
                    <a:lstStyle/>
                    <a:p>
                      <a:r>
                        <a:rPr kumimoji="1" lang="en-US" altLang="ja-JP"/>
                        <a:t>2</a:t>
                      </a:r>
                      <a:endParaRPr kumimoji="1" lang="ja-JP" altLang="en-US"/>
                    </a:p>
                  </a:txBody>
                  <a:tcPr/>
                </a:tc>
                <a:tc>
                  <a:txBody>
                    <a:bodyPr/>
                    <a:lstStyle/>
                    <a:p>
                      <a:r>
                        <a:rPr kumimoji="1" lang="en-US" altLang="ja-JP"/>
                        <a:t>4</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3</a:t>
                      </a:r>
                      <a:endParaRPr kumimoji="1" lang="ja-JP" altLang="en-US"/>
                    </a:p>
                  </a:txBody>
                  <a:tcPr/>
                </a:tc>
                <a:extLst>
                  <a:ext uri="{0D108BD9-81ED-4DB2-BD59-A6C34878D82A}">
                    <a16:rowId xmlns:a16="http://schemas.microsoft.com/office/drawing/2014/main" val="416289664"/>
                  </a:ext>
                </a:extLst>
              </a:tr>
              <a:tr h="370840">
                <a:tc>
                  <a:txBody>
                    <a:bodyPr/>
                    <a:lstStyle/>
                    <a:p>
                      <a:r>
                        <a:rPr kumimoji="1" lang="en-US" altLang="ja-JP"/>
                        <a:t>3</a:t>
                      </a:r>
                      <a:endParaRPr kumimoji="1" lang="ja-JP" altLang="en-US"/>
                    </a:p>
                  </a:txBody>
                  <a:tcPr/>
                </a:tc>
                <a:tc>
                  <a:txBody>
                    <a:bodyPr/>
                    <a:lstStyle/>
                    <a:p>
                      <a:r>
                        <a:rPr kumimoji="1" lang="en-US" altLang="ja-JP"/>
                        <a:t>3</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4</a:t>
                      </a:r>
                      <a:endParaRPr kumimoji="1" lang="ja-JP" altLang="en-US"/>
                    </a:p>
                  </a:txBody>
                  <a:tcPr/>
                </a:tc>
                <a:tc>
                  <a:txBody>
                    <a:bodyPr/>
                    <a:lstStyle/>
                    <a:p>
                      <a:r>
                        <a:rPr kumimoji="1" lang="en-US" altLang="ja-JP"/>
                        <a:t>2</a:t>
                      </a:r>
                      <a:endParaRPr kumimoji="1" lang="ja-JP" altLang="en-US"/>
                    </a:p>
                  </a:txBody>
                  <a:tcPr/>
                </a:tc>
                <a:extLst>
                  <a:ext uri="{0D108BD9-81ED-4DB2-BD59-A6C34878D82A}">
                    <a16:rowId xmlns:a16="http://schemas.microsoft.com/office/drawing/2014/main" val="2921565205"/>
                  </a:ext>
                </a:extLst>
              </a:tr>
              <a:tr h="370840">
                <a:tc>
                  <a:txBody>
                    <a:bodyPr/>
                    <a:lstStyle/>
                    <a:p>
                      <a:r>
                        <a:rPr kumimoji="1" lang="en-US" altLang="ja-JP"/>
                        <a:t>4</a:t>
                      </a:r>
                      <a:endParaRPr kumimoji="1" lang="ja-JP" altLang="en-US"/>
                    </a:p>
                  </a:txBody>
                  <a:tcPr/>
                </a:tc>
                <a:tc>
                  <a:txBody>
                    <a:bodyPr/>
                    <a:lstStyle/>
                    <a:p>
                      <a:r>
                        <a:rPr kumimoji="1" lang="en-US" altLang="ja-JP"/>
                        <a:t>4</a:t>
                      </a:r>
                      <a:endParaRPr kumimoji="1" lang="ja-JP" altLang="en-US"/>
                    </a:p>
                  </a:txBody>
                  <a:tcPr/>
                </a:tc>
                <a:tc>
                  <a:txBody>
                    <a:bodyPr/>
                    <a:lstStyle/>
                    <a:p>
                      <a:r>
                        <a:rPr kumimoji="1" lang="en-US" altLang="ja-JP"/>
                        <a:t>3</a:t>
                      </a:r>
                      <a:endParaRPr kumimoji="1" lang="ja-JP" altLang="en-US"/>
                    </a:p>
                  </a:txBody>
                  <a:tcPr/>
                </a:tc>
                <a:tc>
                  <a:txBody>
                    <a:bodyPr/>
                    <a:lstStyle/>
                    <a:p>
                      <a:r>
                        <a:rPr kumimoji="1" lang="en-US" altLang="ja-JP"/>
                        <a:t>2</a:t>
                      </a:r>
                      <a:endParaRPr kumimoji="1" lang="ja-JP" altLang="en-US"/>
                    </a:p>
                  </a:txBody>
                  <a:tcPr/>
                </a:tc>
                <a:tc>
                  <a:txBody>
                    <a:bodyPr/>
                    <a:lstStyle/>
                    <a:p>
                      <a:r>
                        <a:rPr kumimoji="1" lang="en-US" altLang="ja-JP"/>
                        <a:t>1</a:t>
                      </a:r>
                      <a:endParaRPr kumimoji="1" lang="ja-JP" altLang="en-US"/>
                    </a:p>
                  </a:txBody>
                  <a:tcPr/>
                </a:tc>
                <a:extLst>
                  <a:ext uri="{0D108BD9-81ED-4DB2-BD59-A6C34878D82A}">
                    <a16:rowId xmlns:a16="http://schemas.microsoft.com/office/drawing/2014/main" val="1529933353"/>
                  </a:ext>
                </a:extLst>
              </a:tr>
            </a:tbl>
          </a:graphicData>
        </a:graphic>
      </p:graphicFrame>
      <p:graphicFrame>
        <p:nvGraphicFramePr>
          <p:cNvPr id="6" name="表 6">
            <a:extLst>
              <a:ext uri="{FF2B5EF4-FFF2-40B4-BE49-F238E27FC236}">
                <a16:creationId xmlns:a16="http://schemas.microsoft.com/office/drawing/2014/main" id="{BF080E3E-D955-4817-B036-5D8DCE2FCC70}"/>
              </a:ext>
            </a:extLst>
          </p:cNvPr>
          <p:cNvGraphicFramePr>
            <a:graphicFrameLocks noGrp="1"/>
          </p:cNvGraphicFramePr>
          <p:nvPr>
            <p:extLst>
              <p:ext uri="{D42A27DB-BD31-4B8C-83A1-F6EECF244321}">
                <p14:modId xmlns:p14="http://schemas.microsoft.com/office/powerpoint/2010/main" val="182850273"/>
              </p:ext>
            </p:extLst>
          </p:nvPr>
        </p:nvGraphicFramePr>
        <p:xfrm>
          <a:off x="1264221" y="6021288"/>
          <a:ext cx="6096000" cy="741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322005344"/>
                    </a:ext>
                  </a:extLst>
                </a:gridCol>
                <a:gridCol w="1219200">
                  <a:extLst>
                    <a:ext uri="{9D8B030D-6E8A-4147-A177-3AD203B41FA5}">
                      <a16:colId xmlns:a16="http://schemas.microsoft.com/office/drawing/2014/main" val="1528171317"/>
                    </a:ext>
                  </a:extLst>
                </a:gridCol>
                <a:gridCol w="1219200">
                  <a:extLst>
                    <a:ext uri="{9D8B030D-6E8A-4147-A177-3AD203B41FA5}">
                      <a16:colId xmlns:a16="http://schemas.microsoft.com/office/drawing/2014/main" val="2992423624"/>
                    </a:ext>
                  </a:extLst>
                </a:gridCol>
                <a:gridCol w="1219200">
                  <a:extLst>
                    <a:ext uri="{9D8B030D-6E8A-4147-A177-3AD203B41FA5}">
                      <a16:colId xmlns:a16="http://schemas.microsoft.com/office/drawing/2014/main" val="1569125133"/>
                    </a:ext>
                  </a:extLst>
                </a:gridCol>
                <a:gridCol w="1219200">
                  <a:extLst>
                    <a:ext uri="{9D8B030D-6E8A-4147-A177-3AD203B41FA5}">
                      <a16:colId xmlns:a16="http://schemas.microsoft.com/office/drawing/2014/main" val="2118127321"/>
                    </a:ext>
                  </a:extLst>
                </a:gridCol>
              </a:tblGrid>
              <a:tr h="370840">
                <a:tc>
                  <a:txBody>
                    <a:bodyPr/>
                    <a:lstStyle/>
                    <a:p>
                      <a:r>
                        <a:rPr kumimoji="1" lang="en-US" altLang="ja-JP"/>
                        <a:t>a</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2</a:t>
                      </a:r>
                      <a:endParaRPr kumimoji="1" lang="ja-JP" altLang="en-US"/>
                    </a:p>
                  </a:txBody>
                  <a:tcPr/>
                </a:tc>
                <a:tc>
                  <a:txBody>
                    <a:bodyPr/>
                    <a:lstStyle/>
                    <a:p>
                      <a:r>
                        <a:rPr kumimoji="1" lang="en-US" altLang="ja-JP"/>
                        <a:t>3</a:t>
                      </a:r>
                      <a:endParaRPr kumimoji="1" lang="ja-JP" altLang="en-US"/>
                    </a:p>
                  </a:txBody>
                  <a:tcPr/>
                </a:tc>
                <a:tc>
                  <a:txBody>
                    <a:bodyPr/>
                    <a:lstStyle/>
                    <a:p>
                      <a:r>
                        <a:rPr kumimoji="1" lang="en-US" altLang="ja-JP"/>
                        <a:t>4</a:t>
                      </a:r>
                      <a:endParaRPr kumimoji="1" lang="ja-JP" altLang="en-US"/>
                    </a:p>
                  </a:txBody>
                  <a:tcPr/>
                </a:tc>
                <a:extLst>
                  <a:ext uri="{0D108BD9-81ED-4DB2-BD59-A6C34878D82A}">
                    <a16:rowId xmlns:a16="http://schemas.microsoft.com/office/drawing/2014/main" val="2630316943"/>
                  </a:ext>
                </a:extLst>
              </a:tr>
              <a:tr h="370840">
                <a:tc>
                  <a:txBody>
                    <a:bodyPr/>
                    <a:lstStyle/>
                    <a:p>
                      <a:r>
                        <a:rPr kumimoji="1" lang="en-US" altLang="ja-JP"/>
                        <a:t>1/a</a:t>
                      </a:r>
                      <a:endParaRPr kumimoji="1" lang="ja-JP" altLang="en-US"/>
                    </a:p>
                  </a:txBody>
                  <a:tcPr/>
                </a:tc>
                <a:tc>
                  <a:txBody>
                    <a:bodyPr/>
                    <a:lstStyle/>
                    <a:p>
                      <a:r>
                        <a:rPr kumimoji="1" lang="en-US" altLang="ja-JP"/>
                        <a:t>1</a:t>
                      </a:r>
                      <a:endParaRPr kumimoji="1" lang="ja-JP" altLang="en-US"/>
                    </a:p>
                  </a:txBody>
                  <a:tcPr/>
                </a:tc>
                <a:tc>
                  <a:txBody>
                    <a:bodyPr/>
                    <a:lstStyle/>
                    <a:p>
                      <a:r>
                        <a:rPr kumimoji="1" lang="en-US" altLang="ja-JP"/>
                        <a:t>3</a:t>
                      </a:r>
                      <a:endParaRPr kumimoji="1" lang="ja-JP" altLang="en-US"/>
                    </a:p>
                  </a:txBody>
                  <a:tcPr/>
                </a:tc>
                <a:tc>
                  <a:txBody>
                    <a:bodyPr/>
                    <a:lstStyle/>
                    <a:p>
                      <a:r>
                        <a:rPr kumimoji="1" lang="en-US" altLang="ja-JP"/>
                        <a:t>2</a:t>
                      </a:r>
                      <a:endParaRPr kumimoji="1" lang="ja-JP" altLang="en-US"/>
                    </a:p>
                  </a:txBody>
                  <a:tcPr/>
                </a:tc>
                <a:tc>
                  <a:txBody>
                    <a:bodyPr/>
                    <a:lstStyle/>
                    <a:p>
                      <a:r>
                        <a:rPr kumimoji="1" lang="en-US" altLang="ja-JP"/>
                        <a:t>4</a:t>
                      </a:r>
                      <a:endParaRPr kumimoji="1" lang="ja-JP" altLang="en-US"/>
                    </a:p>
                  </a:txBody>
                  <a:tcPr/>
                </a:tc>
                <a:extLst>
                  <a:ext uri="{0D108BD9-81ED-4DB2-BD59-A6C34878D82A}">
                    <a16:rowId xmlns:a16="http://schemas.microsoft.com/office/drawing/2014/main" val="3884119513"/>
                  </a:ext>
                </a:extLst>
              </a:tr>
            </a:tbl>
          </a:graphicData>
        </a:graphic>
      </p:graphicFrame>
    </p:spTree>
    <p:extLst>
      <p:ext uri="{BB962C8B-B14F-4D97-AF65-F5344CB8AC3E}">
        <p14:creationId xmlns:p14="http://schemas.microsoft.com/office/powerpoint/2010/main" val="2684722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270E1D95-FC67-4495-96C5-9B961357FBA3}"/>
                  </a:ext>
                </a:extLst>
              </p:cNvPr>
              <p:cNvSpPr>
                <a:spLocks noGrp="1"/>
              </p:cNvSpPr>
              <p:nvPr>
                <p:ph idx="1"/>
              </p:nvPr>
            </p:nvSpPr>
            <p:spPr/>
            <p:txBody>
              <a:bodyPr/>
              <a:lstStyle/>
              <a:p>
                <a:r>
                  <a:rPr kumimoji="1" lang="ja-JP" altLang="en-US"/>
                  <a:t>体</a:t>
                </a:r>
                <a:endParaRPr kumimoji="1" lang="en-US" altLang="ja-JP"/>
              </a:p>
              <a:p>
                <a:pPr lvl="1"/>
                <a:r>
                  <a:rPr kumimoji="1" lang="ja-JP" altLang="en-US"/>
                  <a:t>加減乗除ができる集合</a:t>
                </a:r>
                <a:endParaRPr kumimoji="1" lang="en-US" altLang="ja-JP"/>
              </a:p>
              <a:p>
                <a:pPr lvl="1"/>
                <a:r>
                  <a:rPr kumimoji="1" lang="ja-JP" altLang="en-US"/>
                  <a:t>実数体</a:t>
                </a:r>
                <a:endParaRPr kumimoji="1" lang="en-US" altLang="ja-JP"/>
              </a:p>
              <a:p>
                <a:pPr lvl="1"/>
                <a:r>
                  <a:rPr kumimoji="1" lang="ja-JP" altLang="en-US"/>
                  <a:t>複素数体</a:t>
                </a:r>
                <a:endParaRPr kumimoji="1" lang="en-US" altLang="ja-JP"/>
              </a:p>
              <a:p>
                <a:pPr lvl="1"/>
                <a:r>
                  <a:rPr kumimoji="1" lang="ja-JP" altLang="en-US"/>
                  <a:t>有理数体（分数の集合）</a:t>
                </a:r>
                <a:endParaRPr kumimoji="1" lang="en-US" altLang="ja-JP"/>
              </a:p>
              <a:p>
                <a:r>
                  <a:rPr kumimoji="1" lang="ja-JP" altLang="en-US"/>
                  <a:t>有限体</a:t>
                </a:r>
                <a:endParaRPr kumimoji="1" lang="en-US" altLang="ja-JP"/>
              </a:p>
              <a:p>
                <a:pPr lvl="1"/>
                <a:r>
                  <a:rPr kumimoji="1" lang="ja-JP" altLang="en-US"/>
                  <a:t>有限個の集合からなる体</a:t>
                </a:r>
                <a:endParaRPr kumimoji="1" lang="en-US" altLang="ja-JP"/>
              </a:p>
              <a:p>
                <a:pPr lvl="1"/>
                <a14:m>
                  <m:oMath xmlns:m="http://schemas.openxmlformats.org/officeDocument/2006/math">
                    <m:r>
                      <a:rPr lang="en-US" altLang="ja-JP" b="0" i="1" smtClean="0">
                        <a:latin typeface="Cambria Math" panose="02040503050406030204" pitchFamily="18" charset="0"/>
                      </a:rPr>
                      <m:t>𝑛</m:t>
                    </m:r>
                  </m:oMath>
                </a14:m>
                <a:r>
                  <a:rPr lang="ja-JP" altLang="en-US"/>
                  <a:t>が素数のとき</a:t>
                </a:r>
                <a14:m>
                  <m:oMath xmlns:m="http://schemas.openxmlformats.org/officeDocument/2006/math">
                    <m:r>
                      <a:rPr lang="en-US" altLang="ja-JP" b="0" i="1" smtClean="0">
                        <a:latin typeface="Cambria Math" panose="02040503050406030204" pitchFamily="18" charset="0"/>
                      </a:rPr>
                      <m:t>𝑛</m:t>
                    </m:r>
                  </m:oMath>
                </a14:m>
                <a:r>
                  <a:rPr lang="ja-JP" altLang="en-US"/>
                  <a:t>で割った余りの集合は有限体になる</a:t>
                </a:r>
                <a:endParaRPr lang="en-US" altLang="ja-JP"/>
              </a:p>
              <a:p>
                <a:pPr lvl="1"/>
                <a14:m>
                  <m:oMath xmlns:m="http://schemas.openxmlformats.org/officeDocument/2006/math">
                    <m:r>
                      <a:rPr kumimoji="1" lang="en-US" altLang="ja-JP" b="0" i="1" smtClean="0">
                        <a:latin typeface="Cambria Math" panose="02040503050406030204" pitchFamily="18" charset="0"/>
                      </a:rPr>
                      <m:t>𝑛</m:t>
                    </m:r>
                  </m:oMath>
                </a14:m>
                <a:r>
                  <a:rPr kumimoji="1" lang="ja-JP" altLang="en-US"/>
                  <a:t>が合成数のときは体にならない</a:t>
                </a:r>
                <a:endParaRPr kumimoji="1" lang="en-US" altLang="ja-JP"/>
              </a:p>
              <a:p>
                <a:pPr lvl="2"/>
                <a14:m>
                  <m:oMath xmlns:m="http://schemas.openxmlformats.org/officeDocument/2006/math">
                    <m:r>
                      <a:rPr lang="en-US" altLang="ja-JP" i="1">
                        <a:latin typeface="Cambria Math" panose="02040503050406030204" pitchFamily="18" charset="0"/>
                      </a:rPr>
                      <m:t>𝑛</m:t>
                    </m:r>
                    <m:r>
                      <a:rPr lang="en-US" altLang="ja-JP" b="0" i="0" smtClean="0">
                        <a:latin typeface="Cambria Math" panose="02040503050406030204" pitchFamily="18" charset="0"/>
                      </a:rPr>
                      <m:t>=6</m:t>
                    </m:r>
                  </m:oMath>
                </a14:m>
                <a:r>
                  <a:rPr kumimoji="1" lang="ja-JP" altLang="en-US"/>
                  <a:t>なら</a:t>
                </a:r>
                <a14:m>
                  <m:oMath xmlns:m="http://schemas.openxmlformats.org/officeDocument/2006/math">
                    <m:r>
                      <a:rPr kumimoji="1" lang="en-US" altLang="ja-JP" b="0" i="1" smtClean="0">
                        <a:latin typeface="Cambria Math" panose="02040503050406030204" pitchFamily="18" charset="0"/>
                      </a:rPr>
                      <m:t>3×1=3, 3×2=0, 3×3=3, 3×4=0,3×5=3</m:t>
                    </m:r>
                  </m:oMath>
                </a14:m>
                <a:endParaRPr kumimoji="1" lang="en-US" altLang="ja-JP"/>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r>
                          <a:rPr kumimoji="1" lang="en-US" altLang="ja-JP" b="0" i="1" smtClean="0">
                            <a:latin typeface="Cambria Math" panose="02040503050406030204" pitchFamily="18" charset="0"/>
                          </a:rPr>
                          <m:t>𝑝</m:t>
                        </m:r>
                      </m:sub>
                    </m:sSub>
                    <m:r>
                      <a:rPr kumimoji="1" lang="en-US" altLang="ja-JP" b="0" i="1" smtClean="0">
                        <a:latin typeface="Cambria Math" panose="02040503050406030204" pitchFamily="18" charset="0"/>
                      </a:rPr>
                      <m:t>={0,1,2,3,…</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−1}</m:t>
                    </m:r>
                  </m:oMath>
                </a14:m>
                <a:r>
                  <a:rPr kumimoji="1" lang="ja-JP" altLang="en-US"/>
                  <a:t> </a:t>
                </a:r>
                <a:r>
                  <a:rPr kumimoji="1" lang="en-US" altLang="ja-JP"/>
                  <a:t>; </a:t>
                </a:r>
                <a14:m>
                  <m:oMath xmlns:m="http://schemas.openxmlformats.org/officeDocument/2006/math">
                    <m:r>
                      <a:rPr kumimoji="1" lang="en-US" altLang="ja-JP" b="0" i="1" smtClean="0">
                        <a:latin typeface="Cambria Math" panose="02040503050406030204" pitchFamily="18" charset="0"/>
                      </a:rPr>
                      <m:t>𝑝</m:t>
                    </m:r>
                  </m:oMath>
                </a14:m>
                <a:r>
                  <a:rPr kumimoji="1" lang="ja-JP" altLang="en-US"/>
                  <a:t>は素数</a:t>
                </a:r>
                <a:endParaRPr kumimoji="1" lang="en-US" altLang="ja-JP"/>
              </a:p>
              <a:p>
                <a:endParaRPr kumimoji="1" lang="en-US" altLang="ja-JP"/>
              </a:p>
              <a:p>
                <a:endParaRPr kumimoji="1" lang="ja-JP" altLang="en-US"/>
              </a:p>
            </p:txBody>
          </p:sp>
        </mc:Choice>
        <mc:Fallback xmlns="">
          <p:sp>
            <p:nvSpPr>
              <p:cNvPr id="2" name="コンテンツ プレースホルダー 1">
                <a:extLst>
                  <a:ext uri="{FF2B5EF4-FFF2-40B4-BE49-F238E27FC236}">
                    <a16:creationId xmlns:a16="http://schemas.microsoft.com/office/drawing/2014/main" id="{270E1D95-FC67-4495-96C5-9B961357FBA3}"/>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4C6A3574-56AA-4E3D-B26F-5470964507A6}"/>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8</a:t>
            </a:fld>
            <a:r>
              <a:rPr lang="en-US" altLang="ja-JP"/>
              <a:t> / 24</a:t>
            </a:r>
          </a:p>
        </p:txBody>
      </p:sp>
      <p:sp>
        <p:nvSpPr>
          <p:cNvPr id="4" name="タイトル 3">
            <a:extLst>
              <a:ext uri="{FF2B5EF4-FFF2-40B4-BE49-F238E27FC236}">
                <a16:creationId xmlns:a16="http://schemas.microsoft.com/office/drawing/2014/main" id="{D77D533E-5246-4C90-9D36-A5153F36B30A}"/>
              </a:ext>
            </a:extLst>
          </p:cNvPr>
          <p:cNvSpPr>
            <a:spLocks noGrp="1"/>
          </p:cNvSpPr>
          <p:nvPr>
            <p:ph type="title"/>
          </p:nvPr>
        </p:nvSpPr>
        <p:spPr/>
        <p:txBody>
          <a:bodyPr/>
          <a:lstStyle/>
          <a:p>
            <a:r>
              <a:rPr kumimoji="1" lang="ja-JP" altLang="en-US"/>
              <a:t>有限体</a:t>
            </a:r>
          </a:p>
        </p:txBody>
      </p:sp>
    </p:spTree>
    <p:extLst>
      <p:ext uri="{BB962C8B-B14F-4D97-AF65-F5344CB8AC3E}">
        <p14:creationId xmlns:p14="http://schemas.microsoft.com/office/powerpoint/2010/main" val="2341259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449F1C34-EB61-4B79-9D10-9734F32462DB}"/>
                  </a:ext>
                </a:extLst>
              </p:cNvPr>
              <p:cNvSpPr>
                <a:spLocks noGrp="1"/>
              </p:cNvSpPr>
              <p:nvPr>
                <p:ph idx="1"/>
              </p:nvPr>
            </p:nvSpPr>
            <p:spPr/>
            <p:txBody>
              <a:bodyPr/>
              <a:lstStyle/>
              <a:p>
                <a:r>
                  <a:rPr kumimoji="1" lang="ja-JP" altLang="en-US"/>
                  <a:t>体の要素を複数個並べてより大きな体を作る</a:t>
                </a:r>
                <a:endParaRPr kumimoji="1" lang="en-US" altLang="ja-JP"/>
              </a:p>
              <a:p>
                <a:pPr lvl="1"/>
                <a14:m>
                  <m:oMath xmlns:m="http://schemas.openxmlformats.org/officeDocument/2006/math">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3</m:t>
                            </m:r>
                          </m:sub>
                        </m:sSub>
                      </m:e>
                    </m:d>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oMath>
                </a14:m>
                <a:r>
                  <a:rPr kumimoji="1" lang="ja-JP" altLang="en-US"/>
                  <a:t>とあったときに要素ごとの掛け算</a:t>
                </a:r>
                <a:br>
                  <a:rPr lang="en-US" altLang="ja-JP"/>
                </a:br>
                <a14:m>
                  <m:oMath xmlns:m="http://schemas.openxmlformats.org/officeDocument/2006/math">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3</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m:t>
                    </m:r>
                  </m:oMath>
                </a14:m>
                <a:r>
                  <a:rPr kumimoji="1" lang="ja-JP" altLang="en-US"/>
                  <a:t>では新しいものが生まれない</a:t>
                </a:r>
                <a:endParaRPr kumimoji="1" lang="en-US" altLang="ja-JP"/>
              </a:p>
              <a:p>
                <a:pPr lvl="2"/>
                <a14:m>
                  <m:oMath xmlns:m="http://schemas.openxmlformats.org/officeDocument/2006/math">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r>
                                  <a:rPr kumimoji="1" lang="en-US" altLang="ja-JP" b="0" i="1" smtClean="0">
                                    <a:latin typeface="Cambria Math" panose="02040503050406030204" pitchFamily="18" charset="0"/>
                                  </a:rPr>
                                  <m:t>𝑝</m:t>
                                </m:r>
                              </m:sub>
                            </m:sSub>
                          </m:e>
                        </m:d>
                      </m:e>
                      <m:sup>
                        <m:r>
                          <a:rPr kumimoji="1" lang="en-US" altLang="ja-JP" b="0" i="1" smtClean="0">
                            <a:latin typeface="Cambria Math" panose="02040503050406030204" pitchFamily="18" charset="0"/>
                          </a:rPr>
                          <m:t>3</m:t>
                        </m:r>
                      </m:sup>
                    </m:sSup>
                  </m:oMath>
                </a14:m>
                <a:r>
                  <a:rPr kumimoji="1" lang="ja-JP" altLang="en-US"/>
                  <a:t>の</a:t>
                </a:r>
                <a:r>
                  <a:rPr kumimoji="1" lang="en-US" altLang="ja-JP"/>
                  <a:t>DLP</a:t>
                </a:r>
                <a:r>
                  <a:rPr kumimoji="1" lang="ja-JP" altLang="en-US"/>
                  <a:t>の難しさは</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𝔽</m:t>
                        </m:r>
                      </m:e>
                      <m:sub>
                        <m:r>
                          <a:rPr kumimoji="1" lang="en-US" altLang="ja-JP" b="0" i="1" smtClean="0">
                            <a:latin typeface="Cambria Math" panose="02040503050406030204" pitchFamily="18" charset="0"/>
                          </a:rPr>
                          <m:t>𝑝</m:t>
                        </m:r>
                      </m:sub>
                    </m:sSub>
                  </m:oMath>
                </a14:m>
                <a:r>
                  <a:rPr kumimoji="1" lang="ja-JP" altLang="en-US"/>
                  <a:t>の</a:t>
                </a:r>
                <a:r>
                  <a:rPr kumimoji="1" lang="en-US" altLang="ja-JP"/>
                  <a:t>DLP</a:t>
                </a:r>
                <a:r>
                  <a:rPr kumimoji="1" lang="ja-JP" altLang="en-US"/>
                  <a:t>の難しさと同じ</a:t>
                </a:r>
                <a:endParaRPr kumimoji="1" lang="en-US" altLang="ja-JP"/>
              </a:p>
              <a:p>
                <a:pPr lvl="1"/>
                <a:r>
                  <a:rPr kumimoji="1" lang="ja-JP" altLang="en-US"/>
                  <a:t>新しい「掛け算」を導入する</a:t>
                </a:r>
                <a:endParaRPr kumimoji="1" lang="en-US" altLang="ja-JP"/>
              </a:p>
              <a:p>
                <a:r>
                  <a:rPr kumimoji="1" lang="ja-JP" altLang="en-US"/>
                  <a:t>例</a:t>
                </a:r>
                <a:endParaRPr kumimoji="1" lang="en-US" altLang="ja-JP"/>
              </a:p>
              <a:p>
                <a:pPr lvl="1"/>
                <a:r>
                  <a:rPr kumimoji="1" lang="ja-JP" altLang="en-US"/>
                  <a:t>実数</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oMath>
                </a14:m>
                <a:r>
                  <a:rPr kumimoji="1" lang="ja-JP" altLang="en-US"/>
                  <a:t>を</a:t>
                </a:r>
                <a:r>
                  <a:rPr kumimoji="1" lang="en-US" altLang="ja-JP"/>
                  <a:t>2</a:t>
                </a:r>
                <a:r>
                  <a:rPr kumimoji="1" lang="ja-JP" altLang="en-US"/>
                  <a:t>個を組み合わせて</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𝑏𝑖</m:t>
                    </m:r>
                  </m:oMath>
                </a14:m>
                <a:r>
                  <a:rPr kumimoji="1" lang="ja-JP" altLang="en-US"/>
                  <a:t>とする（</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−1</m:t>
                        </m:r>
                      </m:e>
                    </m:rad>
                  </m:oMath>
                </a14:m>
                <a:r>
                  <a:rPr kumimoji="1" lang="ja-JP" altLang="en-US"/>
                  <a:t>）</a:t>
                </a:r>
                <a:endParaRPr kumimoji="1" lang="en-US" altLang="ja-JP"/>
              </a:p>
              <a:p>
                <a:pPr lvl="1"/>
                <a:r>
                  <a:rPr kumimoji="1" lang="ja-JP" altLang="en-US"/>
                  <a:t>複素数体は実数体の</a:t>
                </a:r>
                <a:r>
                  <a:rPr kumimoji="1" lang="en-US" altLang="ja-JP"/>
                  <a:t>2</a:t>
                </a:r>
                <a:r>
                  <a:rPr kumimoji="1" lang="ja-JP" altLang="en-US"/>
                  <a:t>次拡大体</a:t>
                </a:r>
                <a:endParaRPr kumimoji="1" lang="en-US" altLang="ja-JP"/>
              </a:p>
              <a:p>
                <a:pPr lvl="1"/>
                <a:r>
                  <a:rPr kumimoji="1" lang="ja-JP" altLang="en-US"/>
                  <a:t>掛け算</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𝑏𝑖</m:t>
                        </m:r>
                      </m:e>
                    </m:d>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𝑑𝑖</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𝑏𝑑</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𝑏𝑐</m:t>
                        </m:r>
                      </m:e>
                    </m:d>
                    <m:r>
                      <a:rPr kumimoji="1" lang="en-US" altLang="ja-JP" b="0" i="1" smtClean="0">
                        <a:latin typeface="Cambria Math" panose="02040503050406030204" pitchFamily="18" charset="0"/>
                      </a:rPr>
                      <m:t>𝑖</m:t>
                    </m:r>
                  </m:oMath>
                </a14:m>
                <a:endParaRPr kumimoji="1" lang="en-US" altLang="ja-JP"/>
              </a:p>
            </p:txBody>
          </p:sp>
        </mc:Choice>
        <mc:Fallback xmlns="">
          <p:sp>
            <p:nvSpPr>
              <p:cNvPr id="2" name="コンテンツ プレースホルダー 1">
                <a:extLst>
                  <a:ext uri="{FF2B5EF4-FFF2-40B4-BE49-F238E27FC236}">
                    <a16:creationId xmlns:a16="http://schemas.microsoft.com/office/drawing/2014/main" id="{449F1C34-EB61-4B79-9D10-9734F32462DB}"/>
                  </a:ext>
                </a:extLst>
              </p:cNvPr>
              <p:cNvSpPr>
                <a:spLocks noGrp="1" noRot="1" noChangeAspect="1" noMove="1" noResize="1" noEditPoints="1" noAdjustHandles="1" noChangeArrowheads="1" noChangeShapeType="1" noTextEdit="1"/>
              </p:cNvSpPr>
              <p:nvPr>
                <p:ph idx="1"/>
              </p:nvPr>
            </p:nvSpPr>
            <p:spPr>
              <a:blipFill>
                <a:blip r:embed="rId2"/>
                <a:stretch>
                  <a:fillRect l="-1200" t="-1038"/>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C81E0562-54CC-4911-826D-06159F4D7814}"/>
              </a:ext>
            </a:extLst>
          </p:cNvPr>
          <p:cNvSpPr>
            <a:spLocks noGrp="1"/>
          </p:cNvSpPr>
          <p:nvPr>
            <p:ph type="sldNum" sz="quarter" idx="12"/>
          </p:nvPr>
        </p:nvSpPr>
        <p:spPr/>
        <p:txBody>
          <a:bodyPr/>
          <a:lstStyle/>
          <a:p>
            <a:pPr>
              <a:defRPr/>
            </a:pPr>
            <a:r>
              <a:rPr lang="en-US" altLang="ja-JP"/>
              <a:t>    </a:t>
            </a:r>
            <a:fld id="{B2782DEB-472A-4FE5-AC34-C17109CF5A91}" type="slidenum">
              <a:rPr lang="en-US" altLang="ja-JP" smtClean="0"/>
              <a:pPr>
                <a:defRPr/>
              </a:pPr>
              <a:t>9</a:t>
            </a:fld>
            <a:r>
              <a:rPr lang="en-US" altLang="ja-JP"/>
              <a:t> / 24</a:t>
            </a:r>
          </a:p>
        </p:txBody>
      </p:sp>
      <p:sp>
        <p:nvSpPr>
          <p:cNvPr id="4" name="タイトル 3">
            <a:extLst>
              <a:ext uri="{FF2B5EF4-FFF2-40B4-BE49-F238E27FC236}">
                <a16:creationId xmlns:a16="http://schemas.microsoft.com/office/drawing/2014/main" id="{6B183E93-5039-428E-83DA-83EC3A830573}"/>
              </a:ext>
            </a:extLst>
          </p:cNvPr>
          <p:cNvSpPr>
            <a:spLocks noGrp="1"/>
          </p:cNvSpPr>
          <p:nvPr>
            <p:ph type="title"/>
          </p:nvPr>
        </p:nvSpPr>
        <p:spPr/>
        <p:txBody>
          <a:bodyPr/>
          <a:lstStyle/>
          <a:p>
            <a:r>
              <a:rPr kumimoji="1" lang="ja-JP" altLang="en-US"/>
              <a:t>拡大体</a:t>
            </a:r>
          </a:p>
        </p:txBody>
      </p:sp>
    </p:spTree>
    <p:extLst>
      <p:ext uri="{BB962C8B-B14F-4D97-AF65-F5344CB8AC3E}">
        <p14:creationId xmlns:p14="http://schemas.microsoft.com/office/powerpoint/2010/main" val="579336037"/>
      </p:ext>
    </p:extLst>
  </p:cSld>
  <p:clrMapOvr>
    <a:masterClrMapping/>
  </p:clrMapOvr>
</p:sld>
</file>

<file path=ppt/theme/theme1.xml><?xml version="1.0" encoding="utf-8"?>
<a:theme xmlns:a="http://schemas.openxmlformats.org/drawingml/2006/main" name="CybozuLabs2">
  <a:themeElements>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Segoe+メイリオ">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sz="2400" smtClean="0"/>
        </a:defPPr>
      </a:lstStyle>
      <a:style>
        <a:lnRef idx="1">
          <a:schemeClr val="accent1"/>
        </a:lnRef>
        <a:fillRef idx="0">
          <a:schemeClr val="accent1"/>
        </a:fillRef>
        <a:effectRef idx="0">
          <a:schemeClr val="accent1"/>
        </a:effectRef>
        <a:fontRef idx="minor">
          <a:schemeClr val="tx1"/>
        </a:fontRef>
      </a:style>
    </a:spDef>
    <a:txDef>
      <a:spPr>
        <a:solidFill>
          <a:schemeClr val="accent5"/>
        </a:solidFill>
        <a:ln w="19050" cap="rnd">
          <a:solidFill>
            <a:schemeClr val="tx2">
              <a:lumMod val="60000"/>
              <a:lumOff val="40000"/>
            </a:schemeClr>
          </a:solidFill>
        </a:ln>
      </a:spPr>
      <a:bodyPr wrap="none">
        <a:spAutoFit/>
      </a:bodyPr>
      <a:lstStyle>
        <a:defPPr>
          <a:defRPr>
            <a:latin typeface="Courier New" pitchFamily="49" charset="0"/>
            <a:ea typeface="ＭＳ ゴシック" pitchFamily="49" charset="-128"/>
            <a:cs typeface="Courier New" pitchFamily="49" charset="0"/>
          </a:defRPr>
        </a:defPPr>
      </a:lstStyle>
    </a:txDef>
  </a:objectDefaults>
  <a:extraClrSchemeLst>
    <a:extraClrScheme>
      <a:clrScheme name="CybozuLabs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ybozuLabs2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ybozuLabs2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ybozuLabs2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CybozuLabs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ybozuLabs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2167</Words>
  <Application>Microsoft Office PowerPoint</Application>
  <PresentationFormat>画面に合わせる (4:3)</PresentationFormat>
  <Paragraphs>418</Paragraphs>
  <Slides>29</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29</vt:i4>
      </vt:variant>
    </vt:vector>
  </HeadingPairs>
  <TitlesOfParts>
    <vt:vector size="37" baseType="lpstr">
      <vt:lpstr>HG丸ｺﾞｼｯｸM-PRO</vt:lpstr>
      <vt:lpstr>游ゴシック</vt:lpstr>
      <vt:lpstr>Arial</vt:lpstr>
      <vt:lpstr>Cambria Math</vt:lpstr>
      <vt:lpstr>Segoe UI</vt:lpstr>
      <vt:lpstr>Tahoma</vt:lpstr>
      <vt:lpstr>Wingdings</vt:lpstr>
      <vt:lpstr>CybozuLabs2</vt:lpstr>
      <vt:lpstr>暗認本読書会5 鍵共有</vt:lpstr>
      <vt:lpstr>鍵共有</vt:lpstr>
      <vt:lpstr>DH鍵共有</vt:lpstr>
      <vt:lpstr>DH鍵共有の安全性</vt:lpstr>
      <vt:lpstr>DHP（DH Problem）とDLP</vt:lpstr>
      <vt:lpstr>ベキ乗の計算方法</vt:lpstr>
      <vt:lpstr>有限体と拡大体（ちょっと数学）</vt:lpstr>
      <vt:lpstr>有限体</vt:lpstr>
      <vt:lpstr>拡大体</vt:lpstr>
      <vt:lpstr>F_2の2次拡大体</vt:lpstr>
      <vt:lpstr>F_(2^2 )の演算表</vt:lpstr>
      <vt:lpstr>注意</vt:lpstr>
      <vt:lpstr>公開鍵暗号</vt:lpstr>
      <vt:lpstr>公開鍵暗号のアルゴリズム</vt:lpstr>
      <vt:lpstr>共通鍵暗号との違い</vt:lpstr>
      <vt:lpstr>公開鍵暗号の安全性</vt:lpstr>
      <vt:lpstr>選択暗号文攻撃とゲーム</vt:lpstr>
      <vt:lpstr>IND-CCA1とIND-CCA2</vt:lpstr>
      <vt:lpstr>強秘匿性と頑強性</vt:lpstr>
      <vt:lpstr>ハイブリッド暗号</vt:lpstr>
      <vt:lpstr>RSA暗号</vt:lpstr>
      <vt:lpstr>RSA暗号の作り方</vt:lpstr>
      <vt:lpstr>RSA暗号の安全性</vt:lpstr>
      <vt:lpstr>実際に使われるRSA暗号</vt:lpstr>
      <vt:lpstr>OpenSSLによるRSA暗号の鍵の作り方</vt:lpstr>
      <vt:lpstr>楕円曲線暗号</vt:lpstr>
      <vt:lpstr>楕円曲線の加算のイメージ</vt:lpstr>
      <vt:lpstr>楕円曲線の加算公式</vt:lpstr>
      <vt:lpstr>細かいことは忘れて大事な点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2015-01-28T02:21:35Z</dcterms:created>
  <dcterms:modified xsi:type="dcterms:W3CDTF">2021-10-24T05:34:54Z</dcterms:modified>
</cp:coreProperties>
</file>