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9"/>
  </p:notesMasterIdLst>
  <p:handoutMasterIdLst>
    <p:handoutMasterId r:id="rId30"/>
  </p:handoutMasterIdLst>
  <p:sldIdLst>
    <p:sldId id="552" r:id="rId2"/>
    <p:sldId id="593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613" r:id="rId23"/>
    <p:sldId id="614" r:id="rId24"/>
    <p:sldId id="615" r:id="rId25"/>
    <p:sldId id="616" r:id="rId26"/>
    <p:sldId id="617" r:id="rId27"/>
    <p:sldId id="618" r:id="rId28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93627" autoAdjust="0"/>
  </p:normalViewPr>
  <p:slideViewPr>
    <p:cSldViewPr>
      <p:cViewPr varScale="1">
        <p:scale>
          <a:sx n="96" d="100"/>
          <a:sy n="96" d="100"/>
        </p:scale>
        <p:origin x="125" y="3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7</a:t>
            </a:r>
            <a:br>
              <a:rPr lang="en-US" altLang="ja-JP"/>
            </a:br>
            <a:r>
              <a:rPr lang="en-US" altLang="ja-JP" sz="2400"/>
              <a:t>SHA-2/SHA-3, MAC, </a:t>
            </a:r>
            <a:r>
              <a:rPr lang="ja-JP" altLang="en-US" sz="2400"/>
              <a:t>署名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2021/11/11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A9510CD-B09D-4C27-B64A-C24AC9FD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3284984"/>
            <a:ext cx="8136904" cy="235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ABD75A-6888-4AAF-8444-E613829A7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衝突困難性を破る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何でもよいから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となる異なる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を見つける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見つけた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/>
                  <a:t>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が「たまたま</a:t>
                </a:r>
                <a:r>
                  <a:rPr kumimoji="1" lang="en-US" altLang="ja-JP"/>
                  <a:t>PDF</a:t>
                </a:r>
                <a:r>
                  <a:rPr kumimoji="1" lang="ja-JP" altLang="en-US"/>
                  <a:t>」であることはありえない</a:t>
                </a:r>
                <a:endParaRPr kumimoji="1" lang="en-US" altLang="ja-JP"/>
              </a:p>
              <a:p>
                <a:r>
                  <a:rPr kumimoji="1" lang="ja-JP" altLang="en-US"/>
                  <a:t>衝突した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個の</a:t>
                </a:r>
                <a:r>
                  <a:rPr kumimoji="1" lang="en-US" altLang="ja-JP"/>
                  <a:t>PDF</a:t>
                </a:r>
              </a:p>
              <a:p>
                <a:pPr lvl="1"/>
                <a:r>
                  <a:rPr kumimoji="1" lang="ja-JP" altLang="en-US"/>
                  <a:t>違いは</a:t>
                </a:r>
                <a:r>
                  <a:rPr kumimoji="1" lang="en-US" altLang="ja-JP"/>
                  <a:t>422435byte</a:t>
                </a:r>
                <a:r>
                  <a:rPr kumimoji="1" lang="ja-JP" altLang="en-US"/>
                  <a:t>中のたった</a:t>
                </a:r>
                <a:r>
                  <a:rPr kumimoji="1" lang="en-US" altLang="ja-JP"/>
                  <a:t>62byte</a:t>
                </a:r>
                <a:r>
                  <a:rPr kumimoji="1" lang="ja-JP" altLang="en-US"/>
                  <a:t>だけ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kumimoji="1" lang="ja-JP" altLang="en-US"/>
                  <a:t>疑問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どうやってそのようなファイルを探したのか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なぜ異なる画像が表示されているのか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ABD75A-6888-4AAF-8444-E613829A7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6D7BFD-3291-45EB-98DC-130753C1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6659A98-13C4-463F-A4EC-AEC813B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衝突した</a:t>
            </a:r>
            <a:r>
              <a:rPr kumimoji="1" lang="en-US" altLang="ja-JP"/>
              <a:t>2</a:t>
            </a:r>
            <a:r>
              <a:rPr kumimoji="1" lang="ja-JP" altLang="en-US"/>
              <a:t>個の</a:t>
            </a:r>
            <a:r>
              <a:rPr kumimoji="1" lang="en-US" altLang="ja-JP"/>
              <a:t>PDF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8465BC3-394C-42A6-9CC2-39ADE9638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Merkle–Damgård</a:t>
                </a:r>
                <a:r>
                  <a:rPr lang="ja-JP" altLang="en-US"/>
                  <a:t>構成</a:t>
                </a:r>
                <a:endParaRPr lang="en-US" altLang="ja-JP"/>
              </a:p>
              <a:p>
                <a:pPr lvl="1"/>
                <a:r>
                  <a:rPr kumimoji="1" lang="ja-JP" altLang="en-US"/>
                  <a:t>入力データをブロックに分割して内部状態を圧縮関数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で更新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途中で内部状態が衝突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同じになる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とそれ以降が同じなら</a:t>
                </a:r>
                <a:br>
                  <a:rPr kumimoji="1" lang="en-US" altLang="ja-JP"/>
                </a:br>
                <a:r>
                  <a:rPr kumimoji="1" lang="ja-JP" altLang="en-US"/>
                  <a:t>ずっと同じ内部状態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8465BC3-394C-42A6-9CC2-39ADE9638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12DC3-498D-4625-8F2A-C44A7D21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1CC995A-A6A6-4B85-8520-BA7054EA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の構造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559D47-5668-46B6-A932-20E559DB4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544270"/>
            <a:ext cx="6264696" cy="41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1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ABDBF8-88A5-4B85-A2AC-1C8C689872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同じ内部状態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/>
                  <a:t>に異なるブロック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を与える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少しだけ異なる内部状態になる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そのあと別のブロック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を与えて内部状態を衝突させる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そのようなブロックのペアを効率よく探す研究と計算資源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ABDBF8-88A5-4B85-A2AC-1C8C689872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D38565-3F1E-417A-A9D5-B5529F12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D19018-F581-4768-88D2-0370D5A9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衝突困難性を破る部分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937B23C-EBBC-4327-A83F-3A1B2DBF8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74749"/>
            <a:ext cx="5904656" cy="40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7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EF0BABB-FD3B-41F2-92C4-FFA76F54C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</a:t>
                </a:r>
                <a:r>
                  <a:rPr kumimoji="1" lang="ja-JP" altLang="en-US"/>
                  <a:t>個の</a:t>
                </a:r>
                <a:r>
                  <a:rPr kumimoji="1" lang="en-US" altLang="ja-JP"/>
                  <a:t>JPEG</a:t>
                </a:r>
                <a:r>
                  <a:rPr kumimoji="1" lang="ja-JP" altLang="en-US"/>
                  <a:t>画像</a:t>
                </a:r>
                <a:r>
                  <a:rPr kumimoji="1" lang="en-US" altLang="ja-JP"/>
                  <a:t>X, Y</a:t>
                </a:r>
                <a:r>
                  <a:rPr kumimoji="1" lang="ja-JP" altLang="en-US"/>
                  <a:t>を用意する</a:t>
                </a:r>
                <a:endParaRPr kumimoji="1" lang="en-US" altLang="ja-JP"/>
              </a:p>
              <a:p>
                <a:r>
                  <a:rPr kumimoji="1" lang="ja-JP" altLang="en-US"/>
                  <a:t>「もし先頭から</a:t>
                </a:r>
                <a:r>
                  <a:rPr kumimoji="1" lang="en-US" altLang="ja-JP"/>
                  <a:t>192byte</a:t>
                </a:r>
                <a:r>
                  <a:rPr kumimoji="1" lang="ja-JP" altLang="en-US"/>
                  <a:t>目が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なら</a:t>
                </a:r>
                <a:r>
                  <a:rPr kumimoji="1" lang="en-US" altLang="ja-JP"/>
                  <a:t>X,</a:t>
                </a:r>
                <a:br>
                  <a:rPr kumimoji="1" lang="en-US" altLang="ja-JP"/>
                </a:br>
                <a:r>
                  <a:rPr kumimoji="1" lang="ja-JP" altLang="en-US"/>
                  <a:t>そうでなければ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を表示する」</a:t>
                </a:r>
                <a:r>
                  <a:rPr kumimoji="1" lang="en-US" altLang="ja-JP"/>
                  <a:t>PDF1</a:t>
                </a:r>
                <a:r>
                  <a:rPr kumimoji="1" lang="ja-JP" altLang="en-US"/>
                  <a:t>を作成する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PDF1</a:t>
                </a:r>
                <a:r>
                  <a:rPr lang="ja-JP" altLang="en-US"/>
                  <a:t>のブロックを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に置き換えた</a:t>
                </a:r>
                <a:r>
                  <a:rPr kumimoji="1" lang="en-US" altLang="ja-JP"/>
                  <a:t>PDF2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を表示する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置き換えたブロック以外は同じなので</a:t>
                </a:r>
                <a:r>
                  <a:rPr kumimoji="1" lang="en-US" altLang="ja-JP"/>
                  <a:t>SHA-1</a:t>
                </a:r>
                <a:r>
                  <a:rPr kumimoji="1" lang="ja-JP" altLang="en-US"/>
                  <a:t>が一致する</a:t>
                </a:r>
                <a:endParaRPr kumimoji="1" lang="en-US" altLang="ja-JP"/>
              </a:p>
              <a:p>
                <a:r>
                  <a:rPr kumimoji="1" lang="ja-JP" altLang="en-US"/>
                  <a:t>「もし</a:t>
                </a:r>
                <a:r>
                  <a:rPr kumimoji="1" lang="en-US" altLang="ja-JP"/>
                  <a:t>~</a:t>
                </a:r>
                <a:r>
                  <a:rPr kumimoji="1" lang="ja-JP" altLang="en-US"/>
                  <a:t>なら</a:t>
                </a:r>
                <a:r>
                  <a:rPr kumimoji="1" lang="en-US" altLang="ja-JP"/>
                  <a:t>~</a:t>
                </a:r>
                <a:r>
                  <a:rPr kumimoji="1" lang="ja-JP" altLang="en-US"/>
                  <a:t>を表示する</a:t>
                </a:r>
                <a:r>
                  <a:rPr kumimoji="1" lang="en-US" altLang="ja-JP"/>
                  <a:t>PDF</a:t>
                </a:r>
                <a:r>
                  <a:rPr kumimoji="1" lang="ja-JP" altLang="en-US"/>
                  <a:t>」</a:t>
                </a:r>
                <a:endParaRPr kumimoji="1" lang="en-US" altLang="ja-JP"/>
              </a:p>
              <a:p>
                <a:pPr lvl="1"/>
                <a:r>
                  <a:rPr lang="en-US" altLang="ja-JP"/>
                  <a:t>JPEG</a:t>
                </a:r>
                <a:r>
                  <a:rPr lang="ja-JP" altLang="en-US"/>
                  <a:t>のコメント機能を利用</a:t>
                </a:r>
                <a:r>
                  <a:rPr lang="en-US" altLang="ja-JP"/>
                  <a:t>(PDF1</a:t>
                </a:r>
                <a:r>
                  <a:rPr lang="ja-JP" altLang="en-US"/>
                  <a:t>と</a:t>
                </a:r>
                <a:r>
                  <a:rPr lang="en-US" altLang="ja-JP"/>
                  <a:t>2</a:t>
                </a:r>
                <a:r>
                  <a:rPr lang="ja-JP" altLang="en-US"/>
                  <a:t>で異なるコメント区間</a:t>
                </a:r>
                <a:r>
                  <a:rPr lang="en-US" altLang="ja-JP"/>
                  <a:t>)</a:t>
                </a:r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EF0BABB-FD3B-41F2-92C4-FFA76F54C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9118C-9756-4CB6-9514-D84C065E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1732C84-7499-4BD8-BF63-0DF51C07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PDF</a:t>
            </a:r>
            <a:r>
              <a:rPr kumimoji="1" lang="ja-JP" altLang="en-US"/>
              <a:t>に</a:t>
            </a:r>
            <a:r>
              <a:rPr kumimoji="1" lang="en-US" altLang="ja-JP"/>
              <a:t>2</a:t>
            </a:r>
            <a:r>
              <a:rPr kumimoji="1" lang="ja-JP" altLang="en-US"/>
              <a:t>個の</a:t>
            </a:r>
            <a:r>
              <a:rPr kumimoji="1" lang="en-US" altLang="ja-JP"/>
              <a:t>JPEG</a:t>
            </a:r>
            <a:r>
              <a:rPr kumimoji="1" lang="ja-JP" altLang="en-US"/>
              <a:t>を埋め込む方法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7D55C35-BE07-4AF8-B83F-99DD9775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35145"/>
            <a:ext cx="7200800" cy="26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4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084BC54-D08D-4CBA-887F-8B9F7C29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MAC</a:t>
            </a:r>
            <a:r>
              <a:rPr lang="ja-JP" altLang="en-US"/>
              <a:t>（</a:t>
            </a:r>
            <a:r>
              <a:rPr lang="en-US" altLang="ja-JP"/>
              <a:t>Message Authentication Code</a:t>
            </a:r>
            <a:r>
              <a:rPr lang="ja-JP" altLang="en-US"/>
              <a:t>）</a:t>
            </a:r>
            <a:endParaRPr lang="en-US" altLang="ja-JP"/>
          </a:p>
          <a:p>
            <a:pPr lvl="1"/>
            <a:r>
              <a:rPr kumimoji="1" lang="ja-JP" altLang="en-US"/>
              <a:t>データの完全性</a:t>
            </a:r>
            <a:r>
              <a:rPr kumimoji="1" lang="en-US" altLang="ja-JP"/>
              <a:t>(</a:t>
            </a:r>
            <a:r>
              <a:rPr kumimoji="1" lang="ja-JP" altLang="en-US"/>
              <a:t>変わっていないこと</a:t>
            </a:r>
            <a:r>
              <a:rPr kumimoji="1" lang="en-US" altLang="ja-JP"/>
              <a:t>)</a:t>
            </a:r>
            <a:r>
              <a:rPr kumimoji="1" lang="ja-JP" altLang="en-US"/>
              <a:t>を保証する仕組み</a:t>
            </a:r>
            <a:endParaRPr kumimoji="1" lang="en-US" altLang="ja-JP"/>
          </a:p>
          <a:p>
            <a:r>
              <a:rPr lang="en-US" altLang="ja-JP"/>
              <a:t>MAC</a:t>
            </a:r>
            <a:r>
              <a:rPr lang="ja-JP" altLang="en-US"/>
              <a:t>のアルゴリズム</a:t>
            </a:r>
            <a:endParaRPr lang="en-US" altLang="ja-JP"/>
          </a:p>
          <a:p>
            <a:pPr lvl="1"/>
            <a:r>
              <a:rPr kumimoji="1" lang="ja-JP" altLang="en-US"/>
              <a:t>秘密鍵</a:t>
            </a:r>
            <a:r>
              <a:rPr kumimoji="1" lang="en-US" altLang="ja-JP"/>
              <a:t>s</a:t>
            </a:r>
            <a:r>
              <a:rPr kumimoji="1" lang="ja-JP" altLang="en-US"/>
              <a:t>とデータ</a:t>
            </a:r>
            <a:r>
              <a:rPr kumimoji="1" lang="en-US" altLang="ja-JP"/>
              <a:t>m</a:t>
            </a:r>
            <a:r>
              <a:rPr kumimoji="1" lang="ja-JP" altLang="en-US"/>
              <a:t>から</a:t>
            </a:r>
            <a:r>
              <a:rPr kumimoji="1" lang="en-US" altLang="ja-JP"/>
              <a:t>MAC</a:t>
            </a:r>
            <a:r>
              <a:rPr kumimoji="1" lang="ja-JP" altLang="en-US"/>
              <a:t>値</a:t>
            </a:r>
            <a:r>
              <a:rPr kumimoji="1" lang="en-US" altLang="ja-JP"/>
              <a:t>t(</a:t>
            </a:r>
            <a:r>
              <a:rPr kumimoji="1" lang="ja-JP" altLang="en-US"/>
              <a:t>固定長</a:t>
            </a:r>
            <a:r>
              <a:rPr kumimoji="1" lang="en-US" altLang="ja-JP"/>
              <a:t>)</a:t>
            </a:r>
            <a:r>
              <a:rPr kumimoji="1" lang="ja-JP" altLang="en-US"/>
              <a:t>を生成する</a:t>
            </a:r>
            <a:endParaRPr kumimoji="1" lang="en-US" altLang="ja-JP"/>
          </a:p>
          <a:p>
            <a:pPr lvl="1"/>
            <a:r>
              <a:rPr kumimoji="1" lang="en-US" altLang="ja-JP"/>
              <a:t>t</a:t>
            </a:r>
            <a:r>
              <a:rPr kumimoji="1" lang="ja-JP" altLang="en-US"/>
              <a:t>からもとのデータは復元できない</a:t>
            </a:r>
            <a:r>
              <a:rPr kumimoji="1" lang="en-US" altLang="ja-JP"/>
              <a:t>(</a:t>
            </a:r>
            <a:r>
              <a:rPr kumimoji="1" lang="ja-JP" altLang="en-US"/>
              <a:t>「暗号化」ではない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C7527F-286E-4247-AD60-CDC53026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3CDA181-8C0B-439C-AB11-071496FC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メッセージ認証符号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D5C3A0A-C34E-487E-A335-75B441296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60"/>
            <a:ext cx="7488832" cy="36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1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658738D-4B78-4BC4-BCDC-2541129C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利用時のデータ</a:t>
            </a:r>
            <a:r>
              <a:rPr kumimoji="1" lang="en-US" altLang="ja-JP"/>
              <a:t>m</a:t>
            </a:r>
            <a:r>
              <a:rPr kumimoji="1" lang="ja-JP" altLang="en-US"/>
              <a:t>はそのまま送る</a:t>
            </a:r>
            <a:endParaRPr kumimoji="1" lang="en-US" altLang="ja-JP"/>
          </a:p>
          <a:p>
            <a:pPr lvl="1"/>
            <a:r>
              <a:rPr kumimoji="1" lang="ja-JP" altLang="en-US"/>
              <a:t>通信を盗聴すればデータは見える</a:t>
            </a:r>
            <a:endParaRPr kumimoji="1" lang="en-US" altLang="ja-JP"/>
          </a:p>
          <a:p>
            <a:pPr lvl="1"/>
            <a:r>
              <a:rPr kumimoji="1" lang="ja-JP" altLang="en-US"/>
              <a:t>秘匿性が必要ならデータ</a:t>
            </a:r>
            <a:r>
              <a:rPr kumimoji="1" lang="en-US" altLang="ja-JP"/>
              <a:t>m</a:t>
            </a:r>
            <a:r>
              <a:rPr kumimoji="1" lang="ja-JP" altLang="en-US"/>
              <a:t>を暗号化しなければならない</a:t>
            </a:r>
            <a:endParaRPr kumimoji="1" lang="en-US" altLang="ja-JP"/>
          </a:p>
          <a:p>
            <a:r>
              <a:rPr kumimoji="1" lang="ja-JP" altLang="en-US"/>
              <a:t>逆に</a:t>
            </a:r>
            <a:endParaRPr kumimoji="1" lang="en-US" altLang="ja-JP"/>
          </a:p>
          <a:p>
            <a:pPr lvl="1"/>
            <a:r>
              <a:rPr kumimoji="1" lang="ja-JP" altLang="en-US"/>
              <a:t>データが暗号化されているからといって改竄されていない</a:t>
            </a:r>
            <a:br>
              <a:rPr kumimoji="1" lang="en-US" altLang="ja-JP"/>
            </a:br>
            <a:r>
              <a:rPr kumimoji="1" lang="ja-JP" altLang="en-US"/>
              <a:t>とは限らない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ja-JP" altLang="en-US"/>
              <a:t>秘匿性と完全性の両立→認証付き暗号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A97A676-1D09-4E18-83F7-72301339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9D15ADE-8606-44B6-9A5F-73B67C3E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完全性と秘匿性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2D7DC45-D5E8-4C46-B6AB-D2DCDEAEB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65750"/>
              </p:ext>
            </p:extLst>
          </p:nvPr>
        </p:nvGraphicFramePr>
        <p:xfrm>
          <a:off x="140364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9175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26248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966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暗号技術＼性質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秘匿性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完全性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6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共通鍵暗号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5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1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22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E86D18-CF28-459C-89E8-FFD55DB2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盗聴した攻撃者は偽データとその</a:t>
            </a:r>
            <a:r>
              <a:rPr kumimoji="1" lang="en-US" altLang="ja-JP"/>
              <a:t>MAC</a:t>
            </a:r>
            <a:r>
              <a:rPr kumimoji="1" lang="ja-JP" altLang="en-US"/>
              <a:t>値の組を作れてはいけない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9F26F4-83DE-4194-BC8D-DD0C7E41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F7BE459-0612-4E1D-AB5B-E5BFEA45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8F42C36-8C67-46B0-8157-4C0E3640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988840"/>
            <a:ext cx="7560840" cy="40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8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E499AA4-1F5A-4D9A-8AE8-BD48AEB5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74322"/>
            <a:ext cx="6696744" cy="2878878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8D8C69C-DD55-4420-A2AE-7AC3FB8C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HMAC(Hash-based MAC)</a:t>
            </a:r>
          </a:p>
          <a:p>
            <a:pPr lvl="1"/>
            <a:r>
              <a:rPr kumimoji="1" lang="ja-JP" altLang="en-US"/>
              <a:t>ハッシュ関数を使って構成する</a:t>
            </a:r>
            <a:endParaRPr kumimoji="1" lang="en-US" altLang="ja-JP"/>
          </a:p>
          <a:p>
            <a:r>
              <a:rPr kumimoji="1" lang="en-US" altLang="ja-JP"/>
              <a:t>CMAC(Cipher-based MAC)</a:t>
            </a:r>
          </a:p>
          <a:p>
            <a:pPr lvl="1"/>
            <a:r>
              <a:rPr kumimoji="1" lang="ja-JP" altLang="en-US"/>
              <a:t>ブロック暗号を使って構成する</a:t>
            </a:r>
            <a:endParaRPr kumimoji="1" lang="en-US" altLang="ja-JP"/>
          </a:p>
          <a:p>
            <a:pPr lvl="1"/>
            <a:r>
              <a:rPr kumimoji="1" lang="ja-JP" altLang="en-US"/>
              <a:t>他いろいろ</a:t>
            </a:r>
            <a:endParaRPr kumimoji="1" lang="en-US" altLang="ja-JP"/>
          </a:p>
          <a:p>
            <a:r>
              <a:rPr kumimoji="1" lang="en-US" altLang="ja-JP"/>
              <a:t>HMAC-SHA-256 ; </a:t>
            </a:r>
            <a:r>
              <a:rPr kumimoji="1" lang="ja-JP" altLang="en-US"/>
              <a:t>秘密鍵</a:t>
            </a:r>
            <a:r>
              <a:rPr kumimoji="1" lang="en-US" altLang="ja-JP"/>
              <a:t>s, </a:t>
            </a:r>
            <a:r>
              <a:rPr kumimoji="1" lang="ja-JP" altLang="en-US"/>
              <a:t>データ</a:t>
            </a:r>
            <a:r>
              <a:rPr kumimoji="1" lang="en-US" altLang="ja-JP"/>
              <a:t>m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marL="0" indent="0">
              <a:buNone/>
            </a:pPr>
            <a:r>
              <a:rPr kumimoji="1" lang="en-US" altLang="ja-JP" sz="1800"/>
              <a:t>                                                                                              『</a:t>
            </a:r>
            <a:r>
              <a:rPr kumimoji="1" lang="ja-JP" altLang="en-US" sz="1800"/>
              <a:t>暗認本</a:t>
            </a:r>
            <a:r>
              <a:rPr kumimoji="1" lang="en-US" altLang="ja-JP" sz="1800"/>
              <a:t>』p.163</a:t>
            </a:r>
            <a:endParaRPr kumimoji="1" lang="ja-JP" altLang="en-US" sz="180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2CB4FE8-92AC-4ADC-A3E0-EF3C414B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B1DF60-3A6C-4FBC-9974-BB8F88A5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MAC</a:t>
            </a:r>
            <a:r>
              <a:rPr lang="ja-JP" altLang="en-US"/>
              <a:t>の構成法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FADC783-AB15-455E-ADA6-3D8B4F81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紙の署名はコピーされにくいことが前提</a:t>
            </a:r>
            <a:endParaRPr kumimoji="1" lang="en-US" altLang="ja-JP"/>
          </a:p>
          <a:p>
            <a:r>
              <a:rPr kumimoji="1" lang="ja-JP" altLang="en-US"/>
              <a:t>デジタルデータはコピーが容易</a:t>
            </a:r>
            <a:endParaRPr kumimoji="1" lang="en-US" altLang="ja-JP"/>
          </a:p>
          <a:p>
            <a:pPr lvl="1"/>
            <a:r>
              <a:rPr kumimoji="1" lang="ja-JP" altLang="en-US"/>
              <a:t>データ</a:t>
            </a:r>
            <a:r>
              <a:rPr kumimoji="1" lang="en-US" altLang="ja-JP"/>
              <a:t>(</a:t>
            </a:r>
            <a:r>
              <a:rPr kumimoji="1" lang="ja-JP" altLang="en-US"/>
              <a:t>契約書など</a:t>
            </a:r>
            <a:r>
              <a:rPr kumimoji="1" lang="en-US" altLang="ja-JP"/>
              <a:t>)</a:t>
            </a:r>
            <a:r>
              <a:rPr kumimoji="1" lang="ja-JP" altLang="en-US"/>
              <a:t>と署名の強固な結びつきが必要</a:t>
            </a:r>
            <a:endParaRPr kumimoji="1"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完全性</a:t>
            </a:r>
            <a:endParaRPr kumimoji="1" lang="en-US" altLang="ja-JP"/>
          </a:p>
          <a:p>
            <a:pPr lvl="1"/>
            <a:r>
              <a:rPr kumimoji="1" lang="ja-JP" altLang="en-US"/>
              <a:t>データが少しでも異なると偽物と判定</a:t>
            </a:r>
            <a:endParaRPr kumimoji="1" lang="en-US" altLang="ja-JP"/>
          </a:p>
          <a:p>
            <a:r>
              <a:rPr kumimoji="1" lang="ja-JP" altLang="en-US"/>
              <a:t>否認防止</a:t>
            </a:r>
            <a:endParaRPr kumimoji="1" lang="en-US" altLang="ja-JP"/>
          </a:p>
          <a:p>
            <a:pPr lvl="1"/>
            <a:r>
              <a:rPr kumimoji="1" lang="ja-JP" altLang="en-US"/>
              <a:t>署名が正しければその署名を作成したのは本人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8874C4D-67AD-48BB-917D-8C71F39C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035C8B4-6402-4022-8EE6-E9E11B9C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92446E-9660-49C9-9C4D-B79F49DE6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31877"/>
            <a:ext cx="6696744" cy="23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DCC108B-1D3E-4195-9CCA-366BFCEBA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636912"/>
            <a:ext cx="6120680" cy="36724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B65B952-87E4-4AB7-B042-140F51DD45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アリス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署名者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ボブ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正当性確認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</a:t>
                </a:r>
                <a:r>
                  <a:rPr lang="en-US" altLang="ja-JP"/>
                  <a:t> : </a:t>
                </a:r>
                <a:r>
                  <a:rPr kumimoji="1" lang="ja-JP" altLang="en-US"/>
                  <a:t>署名鍵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と検証鍵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を作成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は秘密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は公開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署名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アリスはデータ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と署名鍵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から署名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を作成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検証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ボブはデータ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と検証鍵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と署名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を元に受理 </a:t>
                </a:r>
                <a:r>
                  <a:rPr kumimoji="1" lang="en-US" altLang="ja-JP"/>
                  <a:t>or </a:t>
                </a:r>
                <a:r>
                  <a:rPr kumimoji="1" lang="ja-JP" altLang="en-US"/>
                  <a:t>拒否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r>
                  <a:rPr kumimoji="1" lang="ja-JP" altLang="en-US"/>
                  <a:t>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のサイズは一定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を作ることを「暗号化」とは言わない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からデータ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は「復号」できない</a:t>
                </a:r>
                <a:endParaRPr kumimoji="1"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B65B952-87E4-4AB7-B042-140F51DD4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20389C-ACA6-4F9E-8ACE-BE721C6C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7FB831-8AAE-4861-8A5E-589B2AA8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署名のアルゴリズム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40607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81041CB-3F13-49DB-8431-60335894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ハッシュ値のサイズ </a:t>
            </a:r>
            <a:r>
              <a:rPr kumimoji="1" lang="en-US" altLang="ja-JP"/>
              <a:t>: 224, 256, 384, 512</a:t>
            </a:r>
          </a:p>
          <a:p>
            <a:pPr lvl="1"/>
            <a:r>
              <a:rPr kumimoji="1" lang="en-US" altLang="ja-JP"/>
              <a:t>SHA-256</a:t>
            </a:r>
            <a:r>
              <a:rPr kumimoji="1" lang="ja-JP" altLang="en-US"/>
              <a:t>がよく使われている</a:t>
            </a:r>
            <a:endParaRPr kumimoji="1" lang="en-US" altLang="ja-JP"/>
          </a:p>
          <a:p>
            <a:pPr lvl="2"/>
            <a:r>
              <a:rPr lang="en-US" altLang="ja-JP"/>
              <a:t>SHA-224/SHA-256 ; 32bit</a:t>
            </a:r>
          </a:p>
          <a:p>
            <a:pPr lvl="2"/>
            <a:r>
              <a:rPr kumimoji="1" lang="en-US" altLang="ja-JP"/>
              <a:t>SHA-384/SHA-512 ; 64bi</a:t>
            </a:r>
            <a:r>
              <a:rPr lang="en-US" altLang="ja-JP"/>
              <a:t>t</a:t>
            </a:r>
          </a:p>
          <a:p>
            <a:r>
              <a:rPr lang="en-US" altLang="ja-JP"/>
              <a:t>SHA-256</a:t>
            </a:r>
          </a:p>
          <a:p>
            <a:pPr lvl="1"/>
            <a:r>
              <a:rPr kumimoji="1" lang="en-US" altLang="ja-JP"/>
              <a:t>512bit</a:t>
            </a:r>
            <a:r>
              <a:rPr kumimoji="1" lang="ja-JP" altLang="en-US"/>
              <a:t>のブロックに分割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BE5A9D-DDE8-4B10-9EF6-38918BFC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8489492-DB05-4050-8845-F3641EE0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SHA-2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F56F5BB-2826-4AC1-8413-26676D0AB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80222"/>
            <a:ext cx="578068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79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597504F-25FA-4457-87E7-2092B6D30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攻撃者が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に対する署名を偽造できてはいけない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攻撃者は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以外のデータに対する署名を入手できると想定</a:t>
                </a:r>
                <a:endParaRPr kumimoji="1" lang="en-US" altLang="ja-JP"/>
              </a:p>
              <a:p>
                <a:r>
                  <a:rPr kumimoji="1" lang="ja-JP" altLang="en-US"/>
                  <a:t>存在的偽造困難性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597504F-25FA-4457-87E7-2092B6D30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97AD3D9-54E6-482F-8C00-E0FC3E43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41655D1-FA75-49C3-AF65-CAB2330C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62346-E905-4214-947C-836545FBA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6984776" cy="36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4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2565E07-1D3D-4FE3-869C-DF710273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共通鍵暗号と公開鍵暗号の違い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lang="en-US" altLang="ja-JP"/>
              <a:t>MAC</a:t>
            </a:r>
            <a:r>
              <a:rPr lang="ja-JP" altLang="en-US"/>
              <a:t>と署名の鍵の扱い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否認防止</a:t>
            </a:r>
            <a:endParaRPr kumimoji="1" lang="en-US" altLang="ja-JP"/>
          </a:p>
          <a:p>
            <a:pPr lvl="1"/>
            <a:r>
              <a:rPr lang="en-US" altLang="ja-JP"/>
              <a:t>MAC</a:t>
            </a:r>
            <a:r>
              <a:rPr lang="ja-JP" altLang="en-US"/>
              <a:t>に否認防止機能は無い </a:t>
            </a:r>
            <a:r>
              <a:rPr lang="en-US" altLang="ja-JP"/>
              <a:t>: </a:t>
            </a:r>
            <a:r>
              <a:rPr lang="ja-JP" altLang="en-US"/>
              <a:t>アリスとボブの両方作成可能</a:t>
            </a:r>
            <a:endParaRPr lang="en-US" altLang="ja-JP"/>
          </a:p>
          <a:p>
            <a:pPr lvl="1"/>
            <a:r>
              <a:rPr kumimoji="1" lang="ja-JP" altLang="en-US"/>
              <a:t>署名 </a:t>
            </a:r>
            <a:r>
              <a:rPr kumimoji="1" lang="en-US" altLang="ja-JP"/>
              <a:t>: </a:t>
            </a:r>
            <a:r>
              <a:rPr kumimoji="1" lang="ja-JP" altLang="en-US"/>
              <a:t>正しい署名はアリスしか作れない</a:t>
            </a:r>
            <a:endParaRPr kumimoji="1" lang="en-US" altLang="ja-JP"/>
          </a:p>
          <a:p>
            <a:pPr lvl="1"/>
            <a:r>
              <a:rPr kumimoji="1" lang="ja-JP" altLang="en-US"/>
              <a:t>署名の方が</a:t>
            </a:r>
            <a:r>
              <a:rPr kumimoji="1" lang="en-US" altLang="ja-JP"/>
              <a:t>MAC</a:t>
            </a:r>
            <a:r>
              <a:rPr kumimoji="1" lang="ja-JP" altLang="en-US"/>
              <a:t>より多機能</a:t>
            </a:r>
            <a:endParaRPr kumimoji="1" lang="en-US" altLang="ja-JP"/>
          </a:p>
          <a:p>
            <a:pPr lvl="2"/>
            <a:r>
              <a:rPr kumimoji="1" lang="ja-JP" altLang="en-US"/>
              <a:t>ただし</a:t>
            </a:r>
            <a:r>
              <a:rPr kumimoji="1" lang="en-US" altLang="ja-JP"/>
              <a:t>MAC</a:t>
            </a:r>
            <a:r>
              <a:rPr kumimoji="1" lang="ja-JP" altLang="en-US"/>
              <a:t>の方が署名より高速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653F63B-E303-43B2-9448-62411EE2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88CC943-0527-4411-B416-5680A5C9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と署名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91FB161-426F-4B74-9D2F-17C325DA6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36588"/>
              </p:ext>
            </p:extLst>
          </p:nvPr>
        </p:nvGraphicFramePr>
        <p:xfrm>
          <a:off x="1115616" y="1196752"/>
          <a:ext cx="64509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412086696"/>
                    </a:ext>
                  </a:extLst>
                </a:gridCol>
                <a:gridCol w="1846580">
                  <a:extLst>
                    <a:ext uri="{9D8B030D-6E8A-4147-A177-3AD203B41FA5}">
                      <a16:colId xmlns:a16="http://schemas.microsoft.com/office/drawing/2014/main" val="2973652508"/>
                    </a:ext>
                  </a:extLst>
                </a:gridCol>
                <a:gridCol w="3216593">
                  <a:extLst>
                    <a:ext uri="{9D8B030D-6E8A-4147-A177-3AD203B41FA5}">
                      <a16:colId xmlns:a16="http://schemas.microsoft.com/office/drawing/2014/main" val="875755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方式＼鍵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暗号化に使う鍵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復号に使う鍵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57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共通鍵暗号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秘密（暗号と復号で同じ鍵）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26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公開鍵暗号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公開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秘密（暗号と復号で違う鍵）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250214"/>
                  </a:ext>
                </a:extLst>
              </a:tr>
            </a:tbl>
          </a:graphicData>
        </a:graphic>
      </p:graphicFrame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03A7E432-850B-4D2F-A6AC-3A176EDC9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42339"/>
              </p:ext>
            </p:extLst>
          </p:nvPr>
        </p:nvGraphicFramePr>
        <p:xfrm>
          <a:off x="1115616" y="3041904"/>
          <a:ext cx="64509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993">
                  <a:extLst>
                    <a:ext uri="{9D8B030D-6E8A-4147-A177-3AD203B41FA5}">
                      <a16:colId xmlns:a16="http://schemas.microsoft.com/office/drawing/2014/main" val="1286533667"/>
                    </a:ext>
                  </a:extLst>
                </a:gridCol>
                <a:gridCol w="1991367">
                  <a:extLst>
                    <a:ext uri="{9D8B030D-6E8A-4147-A177-3AD203B41FA5}">
                      <a16:colId xmlns:a16="http://schemas.microsoft.com/office/drawing/2014/main" val="444710321"/>
                    </a:ext>
                  </a:extLst>
                </a:gridCol>
                <a:gridCol w="3210606">
                  <a:extLst>
                    <a:ext uri="{9D8B030D-6E8A-4147-A177-3AD203B41FA5}">
                      <a16:colId xmlns:a16="http://schemas.microsoft.com/office/drawing/2014/main" val="147843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方式＼鍵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署名に使う鍵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検証に使う鍵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4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秘密（署名と検証で同じ鍵）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12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署名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公開（署名と検証で違う鍵）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30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010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E1BC0DF-DA7B-494E-9523-9FD933C7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「公開鍵暗号」といえば</a:t>
            </a:r>
            <a:endParaRPr kumimoji="1" lang="en-US" altLang="ja-JP"/>
          </a:p>
          <a:p>
            <a:pPr lvl="1"/>
            <a:r>
              <a:rPr kumimoji="1" lang="en-US" altLang="ja-JP"/>
              <a:t>PKE (Public Key Encryption) </a:t>
            </a:r>
          </a:p>
          <a:p>
            <a:pPr lvl="2"/>
            <a:r>
              <a:rPr kumimoji="1" lang="ja-JP" altLang="en-US"/>
              <a:t>公開鍵を用いた暗号方式 </a:t>
            </a:r>
            <a:r>
              <a:rPr kumimoji="1" lang="en-US" altLang="ja-JP"/>
              <a:t>: </a:t>
            </a:r>
            <a:r>
              <a:rPr kumimoji="1" lang="ja-JP" altLang="en-US"/>
              <a:t>秘匿性のために利用</a:t>
            </a:r>
            <a:endParaRPr kumimoji="1" lang="en-US" altLang="ja-JP"/>
          </a:p>
          <a:p>
            <a:pPr lvl="1"/>
            <a:r>
              <a:rPr kumimoji="1" lang="en-US" altLang="ja-JP"/>
              <a:t>PKC (Public Key Cryptography)</a:t>
            </a:r>
          </a:p>
          <a:p>
            <a:pPr lvl="2"/>
            <a:r>
              <a:rPr lang="en-US" altLang="ja-JP"/>
              <a:t>PKE, DH</a:t>
            </a:r>
            <a:r>
              <a:rPr lang="ja-JP" altLang="en-US"/>
              <a:t>鍵共有</a:t>
            </a:r>
            <a:r>
              <a:rPr lang="en-US" altLang="ja-JP"/>
              <a:t>, </a:t>
            </a:r>
            <a:r>
              <a:rPr lang="ja-JP" altLang="en-US"/>
              <a:t>署名など公開鍵を扱う暗号技術全般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06BEB17-CA81-4C39-BE29-58E4BBC3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997E570-85DE-414F-A68B-1DF70BD7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暗号技術の分類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241ACF4-DC51-450D-82B1-D6AFDE28C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6" y="3166256"/>
            <a:ext cx="7223152" cy="35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4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60D9AE8-69D0-4ECC-BBBD-83895705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809784"/>
            <a:ext cx="6238483" cy="33843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D783DA3-3B3D-49CA-A721-6438ADFE1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楕円曲線を用いた署名方式の一種</a:t>
                </a:r>
                <a:endParaRPr kumimoji="1" lang="en-US" altLang="ja-JP"/>
              </a:p>
              <a:p>
                <a:pPr lvl="1"/>
                <a:r>
                  <a:rPr lang="en-US" altLang="ja-JP"/>
                  <a:t>ECDSA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ja-JP"/>
                  <a:t> PKC but ECDSA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ja-JP"/>
                  <a:t> PKE (</a:t>
                </a:r>
                <a:r>
                  <a:rPr lang="ja-JP" altLang="en-US"/>
                  <a:t>公開鍵暗号</a:t>
                </a:r>
                <a:r>
                  <a:rPr lang="en-US" altLang="ja-JP"/>
                  <a:t>)!</a:t>
                </a:r>
              </a:p>
              <a:p>
                <a:r>
                  <a:rPr kumimoji="1" lang="ja-JP" altLang="en-US"/>
                  <a:t>楕円曲線とその点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を固定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乱数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を選び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とする</a:t>
                </a:r>
                <a:r>
                  <a:rPr kumimoji="1" lang="en-US" altLang="ja-JP"/>
                  <a:t>.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署名鍵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検証鍵</a:t>
                </a:r>
                <a:endParaRPr kumimoji="1"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endParaRPr kumimoji="1" lang="en-US" altLang="ja-JP"/>
              </a:p>
              <a:p>
                <a:pPr lvl="1"/>
                <a:r>
                  <a:rPr kumimoji="1" lang="ja-JP" altLang="en-US"/>
                  <a:t>注意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「秘密鍵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で暗号化」していない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「ハッシュ値を復号して一致を確認」もしていない</a:t>
                </a:r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D783DA3-3B3D-49CA-A721-6438ADFE1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99C5046-91FF-42CC-A846-E8AADE84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0B09631-A0AA-40BF-B42A-2D501240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ECDSA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91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D16F03-7F33-469B-A964-1BCFE850FA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署名の検証鍵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を用いて本人確認する方法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アリスは署名鍵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と検証鍵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のペアを生成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をサーバに登録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一度だけ</a:t>
                </a:r>
                <a:r>
                  <a:rPr kumimoji="1" lang="en-US" altLang="ja-JP"/>
                  <a:t>)</a:t>
                </a:r>
              </a:p>
              <a:p>
                <a:pPr lvl="2"/>
                <a:r>
                  <a:rPr kumimoji="1" lang="en-US" altLang="ja-JP"/>
                  <a:t>SSH</a:t>
                </a:r>
                <a:r>
                  <a:rPr kumimoji="1" lang="ja-JP" altLang="en-US"/>
                  <a:t>初回時に検証鍵を自動登録すると</a:t>
                </a:r>
                <a:r>
                  <a:rPr kumimoji="1" lang="en-US" altLang="ja-JP"/>
                  <a:t>MITM</a:t>
                </a:r>
                <a:r>
                  <a:rPr kumimoji="1" lang="ja-JP" altLang="en-US"/>
                  <a:t>の可能性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認証 </a:t>
                </a:r>
                <a:r>
                  <a:rPr kumimoji="1" lang="en-US" altLang="ja-JP"/>
                  <a:t>: DH</a:t>
                </a:r>
                <a:r>
                  <a:rPr kumimoji="1" lang="ja-JP" altLang="en-US"/>
                  <a:t>鍵共有などを元に予測できない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/>
                  <a:t>を生成</a:t>
                </a:r>
                <a:endParaRPr kumimoji="1" lang="en-US" altLang="ja-JP"/>
              </a:p>
              <a:p>
                <a:pPr lvl="2"/>
                <a:r>
                  <a:rPr lang="ja-JP" altLang="en-US">
                    <a:latin typeface="Cambria Math" panose="02040503050406030204" pitchFamily="18" charset="0"/>
                  </a:rPr>
                  <a:t>リプレイ攻撃などへの防御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/>
                  <a:t>に署名して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をサーバに送り検証してもらう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D16F03-7F33-469B-A964-1BCFE850F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F65F71-3EC0-44C7-9EFC-9E9AC9C3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49749D7-5F73-408D-94DF-AD83BA35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公開鍵認証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6A1AD90-9059-462E-8B5A-E3A0FDBB7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026794"/>
            <a:ext cx="4680520" cy="27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6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A9B96CE-BBCC-44AD-8DD4-C9A18AC5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多要素認証を統一的に扱う規格</a:t>
            </a:r>
            <a:endParaRPr kumimoji="1" lang="en-US" altLang="ja-JP"/>
          </a:p>
          <a:p>
            <a:pPr lvl="1"/>
            <a:r>
              <a:rPr kumimoji="1" lang="ja-JP" altLang="en-US"/>
              <a:t>認証器</a:t>
            </a:r>
            <a:endParaRPr kumimoji="1" lang="en-US" altLang="ja-JP"/>
          </a:p>
          <a:p>
            <a:pPr lvl="2"/>
            <a:r>
              <a:rPr lang="ja-JP" altLang="en-US"/>
              <a:t>指紋・虹彩・静脈・顔などの認証機能</a:t>
            </a:r>
            <a:endParaRPr lang="en-US" altLang="ja-JP"/>
          </a:p>
          <a:p>
            <a:pPr lvl="2"/>
            <a:r>
              <a:rPr lang="ja-JP" altLang="en-US"/>
              <a:t>認証用に用いる署名鍵の生成・署名機能</a:t>
            </a:r>
            <a:endParaRPr lang="en-US" altLang="ja-JP"/>
          </a:p>
          <a:p>
            <a:pPr lvl="2"/>
            <a:r>
              <a:rPr kumimoji="1" lang="en-US" altLang="ja-JP"/>
              <a:t>FIDO</a:t>
            </a:r>
            <a:r>
              <a:rPr kumimoji="1" lang="ja-JP" altLang="en-US"/>
              <a:t>アライアンスが認定したことを示す</a:t>
            </a:r>
            <a:r>
              <a:rPr kumimoji="1" lang="en-US" altLang="ja-JP"/>
              <a:t>attestation</a:t>
            </a:r>
          </a:p>
          <a:p>
            <a:pPr lvl="3"/>
            <a:r>
              <a:rPr kumimoji="1" lang="ja-JP" altLang="en-US"/>
              <a:t>信頼できる機関</a:t>
            </a:r>
            <a:r>
              <a:rPr kumimoji="1" lang="en-US" altLang="ja-JP"/>
              <a:t>(FIDO</a:t>
            </a:r>
            <a:r>
              <a:rPr kumimoji="1" lang="ja-JP" altLang="en-US"/>
              <a:t>サーバ</a:t>
            </a:r>
            <a:r>
              <a:rPr kumimoji="1" lang="en-US" altLang="ja-JP"/>
              <a:t>)</a:t>
            </a:r>
            <a:r>
              <a:rPr kumimoji="1" lang="ja-JP" altLang="en-US"/>
              <a:t>の検証鍵で検証</a:t>
            </a:r>
            <a:endParaRPr kumimoji="1" lang="en-US" altLang="ja-JP"/>
          </a:p>
          <a:p>
            <a:pPr lvl="1"/>
            <a:r>
              <a:rPr lang="en-US" altLang="ja-JP"/>
              <a:t>WebAuthn (Web Authentication)</a:t>
            </a:r>
          </a:p>
          <a:p>
            <a:pPr lvl="2"/>
            <a:r>
              <a:rPr kumimoji="1" lang="ja-JP" altLang="en-US"/>
              <a:t>ブラウザで利用しやすい形の標準化</a:t>
            </a:r>
            <a:endParaRPr kumimoji="1" lang="en-US" altLang="ja-JP"/>
          </a:p>
          <a:p>
            <a:pPr lvl="1"/>
            <a:r>
              <a:rPr kumimoji="1" lang="ja-JP" altLang="en-US"/>
              <a:t>登場人物</a:t>
            </a:r>
            <a:endParaRPr kumimoji="1" lang="en-US" altLang="ja-JP"/>
          </a:p>
          <a:p>
            <a:pPr lvl="2"/>
            <a:r>
              <a:rPr kumimoji="1" lang="ja-JP" altLang="en-US"/>
              <a:t>クライアントアプリ</a:t>
            </a:r>
            <a:endParaRPr kumimoji="1" lang="en-US" altLang="ja-JP"/>
          </a:p>
          <a:p>
            <a:pPr lvl="2"/>
            <a:r>
              <a:rPr kumimoji="1" lang="ja-JP" altLang="en-US"/>
              <a:t>認証器</a:t>
            </a:r>
            <a:endParaRPr kumimoji="1" lang="en-US" altLang="ja-JP"/>
          </a:p>
          <a:p>
            <a:pPr lvl="2"/>
            <a:r>
              <a:rPr kumimoji="1" lang="en-US" altLang="ja-JP"/>
              <a:t>WebAuth</a:t>
            </a:r>
            <a:r>
              <a:rPr lang="en-US" altLang="ja-JP"/>
              <a:t>n</a:t>
            </a:r>
            <a:r>
              <a:rPr lang="ja-JP" altLang="en-US"/>
              <a:t>を利用するサーバ</a:t>
            </a:r>
            <a:r>
              <a:rPr lang="en-US" altLang="ja-JP"/>
              <a:t>RP (Relying Party)</a:t>
            </a:r>
          </a:p>
          <a:p>
            <a:pPr lvl="2"/>
            <a:r>
              <a:rPr kumimoji="1" lang="en-US" altLang="ja-JP"/>
              <a:t>FIDO</a:t>
            </a:r>
            <a:r>
              <a:rPr kumimoji="1" lang="ja-JP" altLang="en-US"/>
              <a:t>サーバ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6AE677-654E-4911-A815-25B1B094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B3A3ED8-0BEE-47E3-BDAE-89AAB337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FIDO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870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8AA3F2B-3D79-4920-886F-1CEBD7E5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WebAuthn</a:t>
            </a:r>
            <a:r>
              <a:rPr kumimoji="1" lang="ja-JP" altLang="en-US"/>
              <a:t>の登録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5DDC56-C56E-434D-A269-451E5733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5018182-764F-4CCC-99B3-E0BBA23B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FIDO</a:t>
            </a:r>
            <a:r>
              <a:rPr kumimoji="1" lang="ja-JP" altLang="en-US"/>
              <a:t>の認証器による署名の検証鍵の登録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88EF091-CB17-47A3-95A9-4130DAEA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786523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7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D3ECD77-B3DB-4065-9E40-21AD20A9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</a:t>
            </a:r>
            <a:r>
              <a:rPr kumimoji="1" lang="ja-JP" altLang="en-US"/>
              <a:t>サービスにログインするとき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サーバが生成したチャレンジに署名</a:t>
            </a:r>
            <a:endParaRPr kumimoji="1" lang="en-US" altLang="ja-JP"/>
          </a:p>
          <a:p>
            <a:r>
              <a:rPr kumimoji="1" lang="ja-JP" altLang="en-US"/>
              <a:t>登録と認証共に通信経路に秘密情報は流れない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774B22-942D-4D17-92E8-7CC577B5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7A676D7-9E85-4357-9013-27DFBEF7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認証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90E6692-DFFA-4E35-B5F1-7028BAA1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9" y="1484784"/>
            <a:ext cx="7056784" cy="356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8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BFA6EAD-D267-4D3B-A971-284C7A2D0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 : 32bit</a:t>
                </a:r>
                <a:r>
                  <a:rPr kumimoji="1" lang="ja-JP" altLang="en-US"/>
                  <a:t>整数</a:t>
                </a:r>
                <a:r>
                  <a:rPr kumimoji="1" lang="en-US" altLang="ja-JP"/>
                  <a:t>8</a:t>
                </a:r>
                <a:r>
                  <a:rPr kumimoji="1" lang="ja-JP" altLang="en-US"/>
                  <a:t>個</a:t>
                </a:r>
                <a:endParaRPr kumimoji="1" lang="en-US" altLang="ja-JP"/>
              </a:p>
              <a:p>
                <a:r>
                  <a:rPr lang="en-US" altLang="ja-JP"/>
                  <a:t>S</a:t>
                </a:r>
                <a:r>
                  <a:rPr lang="ja-JP" altLang="en-US"/>
                  <a:t>を初期値</a:t>
                </a:r>
                <a:r>
                  <a:rPr lang="en-US" altLang="ja-JP"/>
                  <a:t>IV</a:t>
                </a:r>
                <a:r>
                  <a:rPr lang="ja-JP" altLang="en-US"/>
                  <a:t>から出発してブロック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で変換する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を圧縮関数という</a:t>
                </a:r>
                <a:endParaRPr kumimoji="1" lang="en-US" altLang="ja-JP"/>
              </a:p>
              <a:p>
                <a:r>
                  <a:rPr kumimoji="1" lang="ja-JP" altLang="en-US"/>
                  <a:t>マークル・ダンガード</a:t>
                </a:r>
                <a:r>
                  <a:rPr lang="ja-JP" altLang="en-US"/>
                  <a:t>（</a:t>
                </a:r>
                <a:r>
                  <a:rPr lang="en-US" altLang="ja-JP"/>
                  <a:t>Merkle–Damgård</a:t>
                </a:r>
                <a:r>
                  <a:rPr lang="ja-JP" altLang="en-US"/>
                  <a:t>）</a:t>
                </a:r>
                <a:r>
                  <a:rPr kumimoji="1" lang="ja-JP" altLang="en-US"/>
                  <a:t>構成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BFA6EAD-D267-4D3B-A971-284C7A2D0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7F5DFCD-EB27-47AF-AD99-8561CF0A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02B63AE-E6CB-483D-AD4E-926CB9A9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SHA-256</a:t>
            </a:r>
            <a:r>
              <a:rPr kumimoji="1" lang="ja-JP" altLang="en-US"/>
              <a:t>の内部状態</a:t>
            </a:r>
            <a:r>
              <a:rPr kumimoji="1" lang="en-US" altLang="ja-JP"/>
              <a:t>S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4F223E-B1EF-4B27-874B-4DD29D0F3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00492"/>
            <a:ext cx="7920880" cy="34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6A8C7C8-E48D-4D49-908F-AC83E6AB6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512bit</a:t>
                </a:r>
                <a:r>
                  <a:rPr kumimoji="1" lang="ja-JP" altLang="en-US"/>
                  <a:t>のブロックを</a:t>
                </a:r>
                <a:r>
                  <a:rPr kumimoji="1" lang="en-US" altLang="ja-JP"/>
                  <a:t>32bit</a:t>
                </a:r>
                <a:r>
                  <a:rPr kumimoji="1" lang="ja-JP" altLang="en-US"/>
                  <a:t>整数</a:t>
                </a:r>
                <a:r>
                  <a:rPr kumimoji="1" lang="en-US" altLang="ja-JP"/>
                  <a:t>16</a:t>
                </a:r>
                <a:r>
                  <a:rPr kumimoji="1" lang="ja-JP" altLang="en-US"/>
                  <a:t>個に分割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各種ビット演算を組み合わせて</a:t>
                </a:r>
                <a:r>
                  <a:rPr lang="en-US" altLang="ja-JP"/>
                  <a:t>32ibt</a:t>
                </a:r>
                <a:r>
                  <a:rPr lang="ja-JP" altLang="en-US"/>
                  <a:t>整数</a:t>
                </a:r>
                <a:r>
                  <a:rPr lang="en-US" altLang="ja-JP"/>
                  <a:t>64</a:t>
                </a:r>
                <a:r>
                  <a:rPr lang="ja-JP" altLang="en-US"/>
                  <a:t>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/>
                  <a:t>に増やす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/>
                  <a:t>と内部状態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から新たな内部状態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を出力する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kumimoji="1" lang="en-US" altLang="ja-JP"/>
                  <a:t>SHA-512</a:t>
                </a:r>
              </a:p>
              <a:p>
                <a:pPr lvl="1"/>
                <a:r>
                  <a:rPr lang="ja-JP" altLang="en-US"/>
                  <a:t>内部状態 </a:t>
                </a:r>
                <a:r>
                  <a:rPr lang="en-US" altLang="ja-JP"/>
                  <a:t>: 64bit</a:t>
                </a:r>
                <a:r>
                  <a:rPr lang="ja-JP" altLang="en-US"/>
                  <a:t>整数</a:t>
                </a:r>
                <a:r>
                  <a:rPr lang="en-US" altLang="ja-JP"/>
                  <a:t>8</a:t>
                </a:r>
                <a:r>
                  <a:rPr lang="ja-JP" altLang="en-US"/>
                  <a:t>個</a:t>
                </a:r>
                <a:endParaRPr lang="en-US" altLang="ja-JP"/>
              </a:p>
              <a:p>
                <a:pPr lvl="1"/>
                <a:r>
                  <a:rPr kumimoji="1" lang="ja-JP" altLang="en-US"/>
                  <a:t>繰り返し回数は</a:t>
                </a:r>
                <a:r>
                  <a:rPr kumimoji="1" lang="en-US" altLang="ja-JP"/>
                  <a:t>80</a:t>
                </a:r>
                <a:r>
                  <a:rPr kumimoji="1" lang="ja-JP" altLang="en-US"/>
                  <a:t>回</a:t>
                </a:r>
                <a:r>
                  <a:rPr lang="en-US" altLang="ja-JP"/>
                  <a:t>(32bit</a:t>
                </a:r>
                <a:r>
                  <a:rPr lang="ja-JP" altLang="en-US"/>
                  <a:t>あたり</a:t>
                </a:r>
                <a:r>
                  <a:rPr lang="en-US" altLang="ja-JP"/>
                  <a:t>80/2=40&lt;64)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6A8C7C8-E48D-4D49-908F-AC83E6AB6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904B7E-D5CB-46DE-AD01-9832AB09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8C87C4B3-68B9-42C2-B2F8-07E4659344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SHA-256</a:t>
                </a:r>
                <a:r>
                  <a:rPr kumimoji="1" lang="ja-JP" altLang="en-US"/>
                  <a:t>の圧縮関数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の概要</a:t>
                </a:r>
              </a:p>
            </p:txBody>
          </p:sp>
        </mc:Choice>
        <mc:Fallback xmlns="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8C87C4B3-68B9-42C2-B2F8-07E465934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69" t="-17978" b="-44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3ECB012B-E107-406A-AC14-3C384BFA8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79" y="2276872"/>
            <a:ext cx="711404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AE8B58C-246A-4D73-ADC5-490BB484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SHA-2</a:t>
                </a:r>
                <a:r>
                  <a:rPr kumimoji="1" lang="ja-JP" altLang="en-US"/>
                  <a:t>に変わる新しいハッシュ関数</a:t>
                </a:r>
                <a:r>
                  <a:rPr kumimoji="1" lang="en-US" altLang="ja-JP"/>
                  <a:t>(Keccak)</a:t>
                </a:r>
              </a:p>
              <a:p>
                <a:r>
                  <a:rPr lang="en-US" altLang="ja-JP"/>
                  <a:t>MD</a:t>
                </a:r>
                <a:r>
                  <a:rPr lang="ja-JP" altLang="en-US"/>
                  <a:t>構成ではなくスポンジ構造</a:t>
                </a:r>
                <a:r>
                  <a:rPr lang="en-US" altLang="ja-JP"/>
                  <a:t>(=</a:t>
                </a:r>
                <a:r>
                  <a:rPr lang="ja-JP" altLang="en-US"/>
                  <a:t>吸収</a:t>
                </a:r>
                <a:r>
                  <a:rPr lang="en-US" altLang="ja-JP"/>
                  <a:t>+</a:t>
                </a:r>
                <a:r>
                  <a:rPr lang="ja-JP" altLang="en-US"/>
                  <a:t>搾取</a:t>
                </a:r>
                <a:r>
                  <a:rPr lang="en-US" altLang="ja-JP"/>
                  <a:t>)</a:t>
                </a:r>
              </a:p>
              <a:p>
                <a:r>
                  <a:rPr kumimoji="1" lang="ja-JP" altLang="en-US"/>
                  <a:t>分割とパディング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内部状態</a:t>
                </a:r>
                <a:r>
                  <a:rPr kumimoji="1" lang="en-US" altLang="ja-JP"/>
                  <a:t>S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1600bit</a:t>
                </a:r>
              </a:p>
              <a:p>
                <a:pPr lvl="1"/>
                <a:r>
                  <a:rPr lang="en-US" altLang="ja-JP"/>
                  <a:t>SHA-3-256</a:t>
                </a:r>
                <a:r>
                  <a:rPr lang="ja-JP" altLang="en-US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1088(=1600−256×2)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のブロックに分割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AE8B58C-246A-4D73-ADC5-490BB484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F2B16F7-F180-4C9C-84ED-827149E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B9C27C-991F-4B9A-9B49-3880B783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5669297-E3DE-475E-A61F-C81DA0F00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84984"/>
            <a:ext cx="5976664" cy="34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AED8367-EA3D-4D62-A6B6-F4D36EC6E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内部状態のうち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=1088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をブロックと排他的論理和</a:t>
                </a:r>
                <a:endParaRPr kumimoji="1" lang="en-US" altLang="ja-JP"/>
              </a:p>
              <a:p>
                <a:r>
                  <a:rPr kumimoji="1" lang="ja-JP" altLang="en-US"/>
                  <a:t>置換関数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AED8367-EA3D-4D62-A6B6-F4D36EC6E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2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6D14989-31C0-4972-8EC9-A25D89AC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5C9DBF-D633-4862-A7FE-474AD637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吸収フェーズ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33B89-8F2B-4833-A5BF-266D10E05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3"/>
            <a:ext cx="7776864" cy="46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39F64F-E9D0-489E-AA21-0C2D2D57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内部状態の先頭</a:t>
            </a:r>
            <a:r>
              <a:rPr kumimoji="1" lang="en-US" altLang="ja-JP"/>
              <a:t>256bit</a:t>
            </a:r>
            <a:r>
              <a:rPr kumimoji="1" lang="ja-JP" altLang="en-US"/>
              <a:t>を取り出すだけ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AF98B8-D334-45B1-8724-A548A733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2396E44-4CB1-4877-BF8D-F3361E4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搾取フェーズ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1C796D-B464-475D-9F79-4FE08607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84784"/>
            <a:ext cx="4464496" cy="31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6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CA3394C-C3A5-47CC-B6B5-484F28F2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理想のハッシュ関数はハッシュ値のサイズで決まる</a:t>
            </a:r>
            <a:endParaRPr kumimoji="1" lang="en-US" altLang="ja-JP"/>
          </a:p>
          <a:p>
            <a:pPr lvl="1"/>
            <a:r>
              <a:rPr lang="en-US" altLang="ja-JP"/>
              <a:t>256bit</a:t>
            </a:r>
            <a:r>
              <a:rPr lang="ja-JP" altLang="en-US"/>
              <a:t>なら衝突困難性に関して</a:t>
            </a:r>
            <a:r>
              <a:rPr lang="en-US" altLang="ja-JP"/>
              <a:t>128bit</a:t>
            </a:r>
            <a:r>
              <a:rPr lang="ja-JP" altLang="en-US"/>
              <a:t>セキュリティ</a:t>
            </a:r>
            <a:endParaRPr lang="en-US" altLang="ja-JP"/>
          </a:p>
          <a:p>
            <a:pPr lvl="1"/>
            <a:r>
              <a:rPr kumimoji="1" lang="en-US" altLang="ja-JP"/>
              <a:t>SHA-256</a:t>
            </a:r>
            <a:r>
              <a:rPr kumimoji="1" lang="ja-JP" altLang="en-US"/>
              <a:t>も</a:t>
            </a:r>
            <a:r>
              <a:rPr kumimoji="1" lang="en-US" altLang="ja-JP"/>
              <a:t>SHA-3-256</a:t>
            </a:r>
            <a:r>
              <a:rPr kumimoji="1" lang="ja-JP" altLang="en-US"/>
              <a:t>もほぼ同じ安全性</a:t>
            </a:r>
            <a:endParaRPr kumimoji="1" lang="en-US" altLang="ja-JP"/>
          </a:p>
          <a:p>
            <a:pPr lvl="2"/>
            <a:r>
              <a:rPr lang="en-US" altLang="ja-JP"/>
              <a:t>SHA-256</a:t>
            </a:r>
            <a:r>
              <a:rPr lang="ja-JP" altLang="en-US"/>
              <a:t>の方が速い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4042D94-DF33-4C66-B209-654B8546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44D6C3-8D82-4D2E-BE93-AE05BCFE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安全性</a:t>
            </a:r>
          </a:p>
        </p:txBody>
      </p:sp>
    </p:spTree>
    <p:extLst>
      <p:ext uri="{BB962C8B-B14F-4D97-AF65-F5344CB8AC3E}">
        <p14:creationId xmlns:p14="http://schemas.microsoft.com/office/powerpoint/2010/main" val="362917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CAB3B66-5503-4F32-94FA-3BF5F811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のハッシュ値は</a:t>
            </a:r>
            <a:r>
              <a:rPr kumimoji="1" lang="en-US" altLang="ja-JP"/>
              <a:t>160bit</a:t>
            </a:r>
          </a:p>
          <a:p>
            <a:pPr lvl="1"/>
            <a:r>
              <a:rPr kumimoji="1" lang="en-US" altLang="ja-JP"/>
              <a:t>80bit</a:t>
            </a:r>
            <a:r>
              <a:rPr kumimoji="1" lang="ja-JP" altLang="en-US"/>
              <a:t>セキュリティ </a:t>
            </a:r>
            <a:r>
              <a:rPr kumimoji="1" lang="en-US" altLang="ja-JP"/>
              <a:t>/ </a:t>
            </a:r>
            <a:r>
              <a:rPr lang="en-US" altLang="ja-JP"/>
              <a:t>2005</a:t>
            </a:r>
            <a:r>
              <a:rPr lang="ja-JP" altLang="en-US"/>
              <a:t>年の攻撃方法で</a:t>
            </a:r>
            <a:r>
              <a:rPr lang="en-US" altLang="ja-JP"/>
              <a:t>63bit</a:t>
            </a:r>
            <a:r>
              <a:rPr lang="ja-JP" altLang="en-US"/>
              <a:t>まで低下</a:t>
            </a:r>
            <a:endParaRPr kumimoji="1" lang="en-US" altLang="ja-JP"/>
          </a:p>
          <a:p>
            <a:r>
              <a:rPr kumimoji="1" lang="en-US" altLang="ja-JP"/>
              <a:t>2017</a:t>
            </a:r>
            <a:r>
              <a:rPr kumimoji="1" lang="ja-JP" altLang="en-US"/>
              <a:t>年</a:t>
            </a:r>
            <a:r>
              <a:rPr kumimoji="1" lang="en-US" altLang="ja-JP"/>
              <a:t>CWI</a:t>
            </a:r>
            <a:r>
              <a:rPr kumimoji="1" lang="ja-JP" altLang="en-US"/>
              <a:t>と</a:t>
            </a:r>
            <a:r>
              <a:rPr kumimoji="1" lang="en-US" altLang="ja-JP"/>
              <a:t>Google</a:t>
            </a:r>
            <a:r>
              <a:rPr kumimoji="1" lang="ja-JP" altLang="en-US"/>
              <a:t>のチーム</a:t>
            </a:r>
            <a:endParaRPr kumimoji="1" lang="en-US" altLang="ja-JP"/>
          </a:p>
          <a:p>
            <a:pPr lvl="1"/>
            <a:r>
              <a:rPr lang="ja-JP" altLang="en-US"/>
              <a:t>中身が異なるのに</a:t>
            </a:r>
            <a:r>
              <a:rPr lang="en-US" altLang="ja-JP"/>
              <a:t>SHA-1</a:t>
            </a:r>
            <a:r>
              <a:rPr lang="ja-JP" altLang="en-US"/>
              <a:t>の値が同じ</a:t>
            </a:r>
            <a:r>
              <a:rPr lang="en-US" altLang="ja-JP"/>
              <a:t>2</a:t>
            </a:r>
            <a:r>
              <a:rPr lang="ja-JP" altLang="en-US"/>
              <a:t>個の</a:t>
            </a:r>
            <a:r>
              <a:rPr lang="en-US" altLang="ja-JP"/>
              <a:t>PDF</a:t>
            </a:r>
            <a:r>
              <a:rPr lang="ja-JP" altLang="en-US"/>
              <a:t>を作成</a:t>
            </a:r>
            <a:endParaRPr lang="en-US" altLang="ja-JP"/>
          </a:p>
          <a:p>
            <a:pPr lvl="1"/>
            <a:r>
              <a:rPr kumimoji="1" lang="en-US" altLang="ja-JP"/>
              <a:t>6500</a:t>
            </a:r>
            <a:r>
              <a:rPr kumimoji="1" lang="ja-JP" altLang="en-US"/>
              <a:t>年分の</a:t>
            </a:r>
            <a:r>
              <a:rPr kumimoji="1" lang="en-US" altLang="ja-JP"/>
              <a:t>CPU</a:t>
            </a:r>
            <a:r>
              <a:rPr kumimoji="1" lang="ja-JP" altLang="en-US"/>
              <a:t>と</a:t>
            </a:r>
            <a:r>
              <a:rPr kumimoji="1" lang="en-US" altLang="ja-JP"/>
              <a:t>110</a:t>
            </a:r>
            <a:r>
              <a:rPr kumimoji="1" lang="ja-JP" altLang="en-US"/>
              <a:t>年分の</a:t>
            </a:r>
            <a:r>
              <a:rPr kumimoji="1" lang="en-US" altLang="ja-JP"/>
              <a:t>GPU</a:t>
            </a:r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2020</a:t>
            </a:r>
            <a:r>
              <a:rPr lang="ja-JP" altLang="en-US"/>
              <a:t>年</a:t>
            </a:r>
            <a:r>
              <a:rPr lang="en-US" altLang="ja-JP"/>
              <a:t>Gaëtan</a:t>
            </a:r>
            <a:r>
              <a:rPr lang="ja-JP" altLang="en-US"/>
              <a:t>と</a:t>
            </a:r>
            <a:r>
              <a:rPr lang="en-US" altLang="ja-JP"/>
              <a:t>Thomas</a:t>
            </a:r>
          </a:p>
          <a:p>
            <a:pPr lvl="1"/>
            <a:r>
              <a:rPr kumimoji="1" lang="en-US" altLang="ja-JP"/>
              <a:t>900</a:t>
            </a:r>
            <a:r>
              <a:rPr kumimoji="1" lang="ja-JP" altLang="en-US"/>
              <a:t>個の</a:t>
            </a:r>
            <a:r>
              <a:rPr kumimoji="1" lang="en-US" altLang="ja-JP"/>
              <a:t>NVIDIA GeForce GTX 1060</a:t>
            </a:r>
            <a:r>
              <a:rPr kumimoji="1" lang="ja-JP" altLang="en-US"/>
              <a:t>で</a:t>
            </a:r>
            <a:r>
              <a:rPr kumimoji="1" lang="en-US" altLang="ja-JP"/>
              <a:t>2</a:t>
            </a:r>
            <a:r>
              <a:rPr kumimoji="1" lang="ja-JP" altLang="en-US"/>
              <a:t>カ月 </a:t>
            </a:r>
            <a:r>
              <a:rPr kumimoji="1" lang="en-US" altLang="ja-JP"/>
              <a:t>; 4</a:t>
            </a:r>
            <a:r>
              <a:rPr kumimoji="1" lang="ja-JP" altLang="en-US"/>
              <a:t>万</a:t>
            </a:r>
            <a:r>
              <a:rPr kumimoji="1" lang="en-US" altLang="ja-JP"/>
              <a:t>5</a:t>
            </a:r>
            <a:r>
              <a:rPr kumimoji="1" lang="ja-JP" altLang="en-US"/>
              <a:t>千ドル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B0D3AA-9D2A-4CD3-AB70-4A464B0F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302CC22-5989-44FD-AB90-E468E3CC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の攻撃</a:t>
            </a:r>
            <a:r>
              <a:rPr kumimoji="1" lang="en-US" altLang="ja-JP"/>
              <a:t>(</a:t>
            </a:r>
            <a:r>
              <a:rPr kumimoji="1" lang="ja-JP" altLang="en-US"/>
              <a:t>衝突させた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A43436-C9D4-4BAB-B661-217C49597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0968"/>
            <a:ext cx="4248472" cy="2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25531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1538</Words>
  <Application>Microsoft Office PowerPoint</Application>
  <PresentationFormat>画面に合わせる (4:3)</PresentationFormat>
  <Paragraphs>270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暗認本読書会7 SHA-2/SHA-3, MAC, 署名</vt:lpstr>
      <vt:lpstr>SHA-2</vt:lpstr>
      <vt:lpstr>SHA-256の内部状態S</vt:lpstr>
      <vt:lpstr>SHA-256の圧縮関数fの概要</vt:lpstr>
      <vt:lpstr>SHA-3</vt:lpstr>
      <vt:lpstr>吸収フェーズ</vt:lpstr>
      <vt:lpstr>搾取フェーズ</vt:lpstr>
      <vt:lpstr>安全性</vt:lpstr>
      <vt:lpstr>SHA-1の攻撃(衝突させた)</vt:lpstr>
      <vt:lpstr>衝突した2個のPDF</vt:lpstr>
      <vt:lpstr>SHA-1の構造</vt:lpstr>
      <vt:lpstr>衝突困難性を破る部分</vt:lpstr>
      <vt:lpstr>PDFに2個のJPEGを埋め込む方法</vt:lpstr>
      <vt:lpstr>メッセージ認証符号</vt:lpstr>
      <vt:lpstr>完全性と秘匿性</vt:lpstr>
      <vt:lpstr>MACの安全性</vt:lpstr>
      <vt:lpstr>MACの構成法</vt:lpstr>
      <vt:lpstr>署名</vt:lpstr>
      <vt:lpstr>署名のアルゴリズム</vt:lpstr>
      <vt:lpstr>署名の安全性</vt:lpstr>
      <vt:lpstr>MACと署名</vt:lpstr>
      <vt:lpstr>暗号技術の分類</vt:lpstr>
      <vt:lpstr>ECDSA</vt:lpstr>
      <vt:lpstr>公開鍵認証</vt:lpstr>
      <vt:lpstr>FIDO</vt:lpstr>
      <vt:lpstr>FIDOの認証器による署名の検証鍵の登録</vt:lpstr>
      <vt:lpstr>認証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2021-11-06T02:03:57Z</dcterms:modified>
</cp:coreProperties>
</file>