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1"/>
  </p:notesMasterIdLst>
  <p:handoutMasterIdLst>
    <p:handoutMasterId r:id="rId22"/>
  </p:handoutMasterIdLst>
  <p:sldIdLst>
    <p:sldId id="552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6</a:t>
            </a:r>
            <a:br>
              <a:rPr lang="en-US" altLang="ja-JP"/>
            </a:br>
            <a:r>
              <a:rPr lang="en-US" altLang="ja-JP" sz="2400"/>
              <a:t>RSA</a:t>
            </a:r>
            <a:r>
              <a:rPr lang="ja-JP" altLang="en-US" sz="2400"/>
              <a:t>暗号</a:t>
            </a:r>
            <a:r>
              <a:rPr lang="en-US" altLang="ja-JP" sz="2400"/>
              <a:t>,</a:t>
            </a:r>
            <a:r>
              <a:rPr lang="ja-JP" altLang="en-US" sz="2400"/>
              <a:t>楕円曲線暗号</a:t>
            </a:r>
            <a:r>
              <a:rPr lang="en-US" altLang="ja-JP" sz="2400"/>
              <a:t>, </a:t>
            </a:r>
            <a:r>
              <a:rPr lang="ja-JP" altLang="en-US" sz="2400"/>
              <a:t>中間者攻撃</a:t>
            </a:r>
            <a:r>
              <a:rPr lang="en-US" altLang="ja-JP" sz="2400"/>
              <a:t>, </a:t>
            </a:r>
            <a:r>
              <a:rPr lang="ja-JP" altLang="en-US" sz="2400"/>
              <a:t>ハッシュ関数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2021/11/4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楕円曲線の点の動き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kumimoji="1" lang="ja-JP" altLang="en-US"/>
                  <a:t>と計算していくと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がある</a:t>
                </a:r>
                <a:endParaRPr kumimoji="1" lang="en-US" altLang="ja-JP"/>
              </a:p>
              <a:p>
                <a:r>
                  <a:rPr kumimoji="1" lang="ja-JP" altLang="en-US"/>
                  <a:t>楕円曲線暗号は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…,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を扱う暗号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18195E-1E01-4AC3-AC6F-B1E8768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ABC3C5-569A-48A0-91FC-03E31664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細かいことは忘れて大事な点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3BCAA1A-1617-495C-A59D-0A3D98BD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5832648" cy="34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DHP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の楕円曲線版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DHP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ECDHP</a:t>
                </a:r>
                <a:r>
                  <a:rPr lang="ja-JP" altLang="en-US"/>
                  <a:t> </a:t>
                </a:r>
                <a:r>
                  <a:rPr lang="en-US" altLang="ja-JP"/>
                  <a:t>: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DLP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lang="en-US" altLang="ja-JP"/>
                  <a:t>200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以上なら</a:t>
                </a:r>
                <a:r>
                  <a:rPr kumimoji="1" lang="en-US" altLang="ja-JP"/>
                  <a:t>ECDP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は困難</a:t>
                </a:r>
                <a:endParaRPr kumimoji="1" lang="en-US" altLang="ja-JP"/>
              </a:p>
              <a:p>
                <a:r>
                  <a:rPr lang="en-US" altLang="ja-JP"/>
                  <a:t>ECDLP</a:t>
                </a:r>
                <a:r>
                  <a:rPr lang="ja-JP" altLang="en-US"/>
                  <a:t>の困難さによる一方向性関数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5D87D4-88E7-49FB-8F74-5C7AA608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C955B4-EB01-4C29-B108-6FDE1D4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ECDHP</a:t>
            </a:r>
            <a:r>
              <a:rPr kumimoji="1" lang="ja-JP" altLang="en-US"/>
              <a:t>と</a:t>
            </a:r>
            <a:r>
              <a:rPr kumimoji="1" lang="en-US" altLang="ja-JP"/>
              <a:t>ECDLP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4249EC-2BA5-4C5C-8F17-6A9352320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17880"/>
            <a:ext cx="6122360" cy="23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F180C79-75CE-4B5D-A64C-60012D7C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鍵共有の楕円曲線版</a:t>
            </a:r>
            <a:endParaRPr kumimoji="1" lang="en-US" altLang="ja-JP"/>
          </a:p>
          <a:p>
            <a:pPr lvl="1"/>
            <a:r>
              <a:rPr kumimoji="1" lang="en-US" altLang="ja-JP"/>
              <a:t>ECDHP</a:t>
            </a:r>
            <a:r>
              <a:rPr kumimoji="1" lang="ja-JP" altLang="en-US"/>
              <a:t>が困難なら盗聴に対して安全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02CCE0-9B6A-4938-B740-CD6D8F81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9CEA90E-40A3-4CA7-88A3-4936E8F8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</a:t>
            </a:r>
            <a:r>
              <a:rPr kumimoji="1" lang="ja-JP" altLang="en-US"/>
              <a:t>鍵共有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833488-F46C-43AC-BBDA-5FB50013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5168"/>
            <a:ext cx="7200800" cy="48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698E4FF-E430-42CF-B573-1836A0C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  <a:endParaRPr kumimoji="1" lang="en-US" altLang="ja-JP"/>
          </a:p>
          <a:p>
            <a:pPr lvl="1"/>
            <a:r>
              <a:rPr kumimoji="1" lang="ja-JP" altLang="en-US"/>
              <a:t>楕円曲線を用いた暗号技術</a:t>
            </a:r>
            <a:r>
              <a:rPr kumimoji="1" lang="en-US" altLang="ja-JP"/>
              <a:t>(</a:t>
            </a:r>
            <a:r>
              <a:rPr kumimoji="1" lang="ja-JP" altLang="en-US"/>
              <a:t>鍵共有</a:t>
            </a:r>
            <a:r>
              <a:rPr kumimoji="1" lang="en-US" altLang="ja-JP"/>
              <a:t>, </a:t>
            </a:r>
            <a:r>
              <a:rPr kumimoji="1" lang="ja-JP" altLang="en-US"/>
              <a:t>公開鍵暗号</a:t>
            </a:r>
            <a:r>
              <a:rPr kumimoji="1" lang="en-US" altLang="ja-JP"/>
              <a:t>, </a:t>
            </a:r>
            <a:r>
              <a:rPr kumimoji="1" lang="ja-JP" altLang="en-US"/>
              <a:t>署名</a:t>
            </a:r>
            <a:r>
              <a:rPr kumimoji="1" lang="en-US" altLang="ja-JP"/>
              <a:t>)</a:t>
            </a:r>
            <a:r>
              <a:rPr kumimoji="1" lang="ja-JP" altLang="en-US"/>
              <a:t>の総称</a:t>
            </a:r>
            <a:endParaRPr kumimoji="1" lang="en-US" altLang="ja-JP"/>
          </a:p>
          <a:p>
            <a:r>
              <a:rPr lang="en-US" altLang="ja-JP"/>
              <a:t>RSA</a:t>
            </a:r>
            <a:r>
              <a:rPr lang="ja-JP" altLang="en-US"/>
              <a:t>暗号や</a:t>
            </a:r>
            <a:r>
              <a:rPr lang="en-US" altLang="ja-JP"/>
              <a:t>DH</a:t>
            </a:r>
            <a:r>
              <a:rPr lang="ja-JP" altLang="en-US"/>
              <a:t>鍵共有に比べて鍵を小さくできる</a:t>
            </a:r>
            <a:endParaRPr lang="en-US" altLang="ja-JP"/>
          </a:p>
          <a:p>
            <a:r>
              <a:rPr kumimoji="1" lang="en-US" altLang="ja-JP"/>
              <a:t>RSA</a:t>
            </a:r>
            <a:r>
              <a:rPr kumimoji="1" lang="ja-JP" altLang="en-US"/>
              <a:t>暗号や</a:t>
            </a:r>
            <a:r>
              <a:rPr kumimoji="1" lang="en-US" altLang="ja-JP"/>
              <a:t>DH</a:t>
            </a:r>
            <a:r>
              <a:rPr kumimoji="1" lang="ja-JP" altLang="en-US"/>
              <a:t>鍵共有への攻撃</a:t>
            </a:r>
            <a:endParaRPr kumimoji="1" lang="en-US" altLang="ja-JP"/>
          </a:p>
          <a:p>
            <a:pPr lvl="1"/>
            <a:r>
              <a:rPr kumimoji="1" lang="ja-JP" altLang="en-US"/>
              <a:t>数体篩法</a:t>
            </a:r>
            <a:r>
              <a:rPr kumimoji="1" lang="en-US" altLang="ja-JP"/>
              <a:t>(</a:t>
            </a:r>
            <a:r>
              <a:rPr kumimoji="1" lang="ja-JP" altLang="en-US"/>
              <a:t>準指数時間アルゴリズム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/>
              <a:t>128bit</a:t>
            </a:r>
            <a:r>
              <a:rPr kumimoji="1" lang="ja-JP" altLang="en-US"/>
              <a:t>セキュリティのためには数千ビット必要</a:t>
            </a:r>
            <a:endParaRPr kumimoji="1" lang="en-US" altLang="ja-JP"/>
          </a:p>
          <a:p>
            <a:pPr lvl="1"/>
            <a:r>
              <a:rPr kumimoji="1" lang="ja-JP" altLang="en-US"/>
              <a:t>楕円曲線を使えば</a:t>
            </a:r>
            <a:r>
              <a:rPr kumimoji="1" lang="en-US" altLang="ja-JP"/>
              <a:t>256bit</a:t>
            </a:r>
            <a:r>
              <a:rPr kumimoji="1" lang="ja-JP" altLang="en-US"/>
              <a:t>でよい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886743-2721-47EC-AEEA-2CD48E7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414036-E6A4-4580-ADD3-7DD3C65A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楕円曲線暗号の特長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D291B13-19CC-4EF1-BC95-00C904EE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98581"/>
              </p:ext>
            </p:extLst>
          </p:nvPr>
        </p:nvGraphicFramePr>
        <p:xfrm>
          <a:off x="1043608" y="4509120"/>
          <a:ext cx="68411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93">
                  <a:extLst>
                    <a:ext uri="{9D8B030D-6E8A-4147-A177-3AD203B41FA5}">
                      <a16:colId xmlns:a16="http://schemas.microsoft.com/office/drawing/2014/main" val="2079763443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856651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1825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7496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9902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991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暗号方式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/>
                        <a:t>ビット数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RSA</a:t>
                      </a:r>
                      <a:r>
                        <a:rPr kumimoji="1" lang="ja-JP" altLang="en-US"/>
                        <a:t>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1024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1219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2048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2832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11393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3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楕円曲線暗号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497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72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256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2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2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3C7979-57AB-4281-A684-837CDD05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鍵共有や公開鍵暗号は通信の盗聴に対して安全</a:t>
            </a:r>
            <a:endParaRPr kumimoji="1" lang="en-US" altLang="ja-JP"/>
          </a:p>
          <a:p>
            <a:pPr lvl="1"/>
            <a:r>
              <a:rPr kumimoji="1" lang="ja-JP" altLang="en-US"/>
              <a:t>しかし改竄に対しては安全ではない</a:t>
            </a:r>
            <a:endParaRPr kumimoji="1" lang="en-US" altLang="ja-JP"/>
          </a:p>
          <a:p>
            <a:r>
              <a:rPr kumimoji="1" lang="en-US" altLang="ja-JP"/>
              <a:t>DH</a:t>
            </a:r>
            <a:r>
              <a:rPr kumimoji="1" lang="ja-JP" altLang="en-US"/>
              <a:t>鍵共有への中間者攻撃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0EA218-4593-4688-BE45-0299817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E7EC5B-735B-4BD7-AD87-F9D9DAC8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中間者攻撃</a:t>
            </a:r>
            <a:r>
              <a:rPr kumimoji="1" lang="en-US" altLang="ja-JP"/>
              <a:t>MITM(</a:t>
            </a:r>
            <a:r>
              <a:rPr lang="en-US" altLang="ja-JP"/>
              <a:t>Man-In-The-Middle</a:t>
            </a:r>
            <a:r>
              <a:rPr kumimoji="1" lang="en-US" altLang="ja-JP"/>
              <a:t>)</a:t>
            </a:r>
            <a:br>
              <a:rPr kumimoji="1" lang="en-US" altLang="ja-JP"/>
            </a:b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6612674-0DBB-45A4-803F-0A8B120B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7776864" cy="35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97ED88D3-7437-4A2F-A5BA-077D9814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ja-JP" altLang="en-US"/>
              <a:t>対策は認証局の章で</a:t>
            </a:r>
            <a:endParaRPr lang="en-US" altLang="ja-JP"/>
          </a:p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D375D2-6824-4914-A229-F136691E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</p:spPr>
        <p:txBody>
          <a:bodyPr/>
          <a:lstStyle/>
          <a:p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/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48513BF-6CE9-40B7-AB77-83B74402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" y="8625"/>
            <a:ext cx="9129192" cy="540056"/>
          </a:xfrm>
        </p:spPr>
        <p:txBody>
          <a:bodyPr/>
          <a:lstStyle/>
          <a:p>
            <a:r>
              <a:rPr lang="ja-JP" altLang="en-US"/>
              <a:t>公開鍵暗号への中間者攻撃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FB6C48D-9BE1-41D9-B12F-A365CF6B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0244"/>
            <a:ext cx="8568952" cy="37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D5076E-F20B-4349-9974-552575F8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世の中のあらゆるデータに対して</a:t>
            </a:r>
            <a:br>
              <a:rPr kumimoji="1" lang="en-US" altLang="ja-JP"/>
            </a:br>
            <a:r>
              <a:rPr kumimoji="1" lang="ja-JP" altLang="en-US"/>
              <a:t>唯一の固定サイズの識別子</a:t>
            </a:r>
            <a:r>
              <a:rPr kumimoji="1" lang="en-US" altLang="ja-JP"/>
              <a:t>(</a:t>
            </a:r>
            <a:r>
              <a:rPr kumimoji="1" lang="ja-JP" altLang="en-US"/>
              <a:t>ハッシュ値</a:t>
            </a:r>
            <a:r>
              <a:rPr kumimoji="1" lang="en-US" altLang="ja-JP"/>
              <a:t>)</a:t>
            </a:r>
            <a:r>
              <a:rPr kumimoji="1" lang="ja-JP" altLang="en-US"/>
              <a:t>を求める関数</a:t>
            </a:r>
            <a:endParaRPr kumimoji="1" lang="en-US" altLang="ja-JP"/>
          </a:p>
          <a:p>
            <a:pPr lvl="1"/>
            <a:r>
              <a:rPr kumimoji="1" lang="ja-JP" altLang="en-US"/>
              <a:t>決定的アルゴリズム</a:t>
            </a:r>
            <a:endParaRPr kumimoji="1" lang="en-US" altLang="ja-JP"/>
          </a:p>
          <a:p>
            <a:pPr lvl="1"/>
            <a:r>
              <a:rPr kumimoji="1" lang="ja-JP" altLang="en-US"/>
              <a:t>人に対する指紋や静脈パターンなどに相当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F3D084-4DF1-473B-B115-262A31D1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6C5515E-CDB8-4052-BCB3-F3E06424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A762AED-37CA-4543-85E0-4829DE35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93008"/>
            <a:ext cx="4896544" cy="39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一方向性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データのハッシュ値が与えられたときに、元のデータを見つけるのが難しい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r>
                  <a:rPr lang="ja-JP" altLang="en-US"/>
                  <a:t>衝突困難性</a:t>
                </a:r>
                <a:endParaRPr lang="en-US" altLang="ja-JP"/>
              </a:p>
              <a:p>
                <a:pPr lvl="1"/>
                <a:r>
                  <a:rPr lang="ja-JP" altLang="en-US"/>
                  <a:t>何でもよいから異なる</a:t>
                </a:r>
                <a:r>
                  <a:rPr lang="en-US" altLang="ja-JP"/>
                  <a:t>2</a:t>
                </a:r>
                <a:r>
                  <a:rPr lang="ja-JP" altLang="en-US"/>
                  <a:t>個のデータで同じハッシュ値になるものを見つけるのが難しい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lang="en-US" altLang="ja-JP"/>
                  <a:t>2</a:t>
                </a:r>
                <a:r>
                  <a:rPr lang="ja-JP" altLang="en-US"/>
                  <a:t>個</a:t>
                </a:r>
                <a:r>
                  <a:rPr kumimoji="1" lang="ja-JP" altLang="en-US"/>
                  <a:t>のデータ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があり、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X=Y</a:t>
                </a:r>
              </a:p>
              <a:p>
                <a:pPr lvl="2"/>
                <a:r>
                  <a:rPr kumimoji="1" lang="ja-JP" altLang="en-US"/>
                  <a:t>無視できる確率を除いて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333" b="-21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B210CA-FEA8-433B-AADB-D8DE9365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暗号で使うハッシュ関数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3483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6D641A43-2BE9-4E5C-A5C9-66532996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005064"/>
            <a:ext cx="3456384" cy="159322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D9A3D54-48EC-4632-99BB-E60BFF52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772816"/>
            <a:ext cx="3312368" cy="14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/>
                  <a:t>第二原像計算困難性</a:t>
                </a:r>
                <a:endParaRPr lang="en-US" altLang="zh-TW"/>
              </a:p>
              <a:p>
                <a:pPr lvl="1"/>
                <a:r>
                  <a:rPr lang="ja-JP" altLang="en-US"/>
                  <a:t>あるデータ</a:t>
                </a:r>
                <a:r>
                  <a:rPr lang="en-US" altLang="ja-JP"/>
                  <a:t>X</a:t>
                </a:r>
                <a:r>
                  <a:rPr lang="ja-JP" altLang="en-US"/>
                  <a:t>が与えられたときにそのハッシュ値</a:t>
                </a:r>
                <a:r>
                  <a:rPr lang="en-US" altLang="ja-JP"/>
                  <a:t>x</a:t>
                </a:r>
                <a:r>
                  <a:rPr lang="ja-JP" altLang="en-US"/>
                  <a:t>と同じハッシュ値になる別のデータ</a:t>
                </a:r>
                <a:r>
                  <a:rPr lang="en-US" altLang="ja-JP"/>
                  <a:t>Y</a:t>
                </a:r>
                <a:r>
                  <a:rPr lang="ja-JP" altLang="en-US"/>
                  <a:t>（第二原像）を見つけるのが難しい</a:t>
                </a:r>
                <a:endParaRPr lang="en-US" altLang="ja-JP"/>
              </a:p>
              <a:p>
                <a:pPr lvl="1"/>
                <a:r>
                  <a:rPr kumimoji="1" lang="ja-JP" altLang="en-US"/>
                  <a:t>衝突困難性は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の両方を自由に動かせる</a:t>
                </a:r>
                <a:r>
                  <a:rPr kumimoji="1" lang="en-US" altLang="ja-JP"/>
                  <a:t>. </a:t>
                </a:r>
                <a:r>
                  <a:rPr kumimoji="1" lang="ja-JP" altLang="en-US"/>
                  <a:t>こちらは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固定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ハッシュ関数の衝突困難性を破るコスト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第二現像計算困難性を破るコスト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00" b="-6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1914EFE-6163-4EC4-B9FB-EEBD7221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CCCF3BA-27E1-4E0A-8EC7-A160FAB5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誕生日パラドックス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38A36C-F08D-4BC1-8D5F-8CDD55013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048672" cy="29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241AB94-3337-4A49-A8B4-61C8610C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8074"/>
            <a:ext cx="8352928" cy="2975730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73142D-5D60-492D-98B3-8815C0D3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173A42-8DDF-4629-94DB-964C38B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ハッシュ関数の歴史</a:t>
            </a:r>
          </a:p>
        </p:txBody>
      </p:sp>
    </p:spTree>
    <p:extLst>
      <p:ext uri="{BB962C8B-B14F-4D97-AF65-F5344CB8AC3E}">
        <p14:creationId xmlns:p14="http://schemas.microsoft.com/office/powerpoint/2010/main" val="14557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6A2D4CB-C655-42C3-B526-D9B27EAE6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小さい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暗号の例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=187,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が公開鍵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暗号化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i="1"/>
              </a:p>
              <a:p>
                <a:pPr lvl="1"/>
                <a:endParaRPr lang="en-US" altLang="ja-JP" i="1"/>
              </a:p>
              <a:p>
                <a:pPr lvl="1"/>
                <a:endParaRPr kumimoji="1" lang="en-US" altLang="ja-JP" i="1"/>
              </a:p>
              <a:p>
                <a:pPr lvl="1"/>
                <a:endParaRPr lang="en-US" altLang="ja-JP" i="1"/>
              </a:p>
              <a:p>
                <a:r>
                  <a:rPr kumimoji="1" lang="ja-JP" altLang="en-US"/>
                  <a:t>復号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where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6A2D4CB-C655-42C3-B526-D9B27EAE6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526329-3EE1-485C-ABB1-A42ECF6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75EFD97-F8C3-4C9F-980C-B776C7D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D584A73-DD77-4350-B1BA-14D40EC0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80928"/>
            <a:ext cx="8630854" cy="100979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6CE484-9A3C-4225-9CB7-96C0836BA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301208"/>
            <a:ext cx="868801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F3CD97D-46FD-45F6-A46D-44F67556E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/>
                  <a:t>を選ぶ</a:t>
                </a:r>
                <a:r>
                  <a:rPr kumimoji="1" lang="en-US" altLang="ja-JP"/>
                  <a:t>(e.g.,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=65537</m:t>
                    </m:r>
                  </m:oMath>
                </a14:m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𝑒𝑑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ja-JP" altLang="en-US"/>
                  <a:t>で割った余りが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/>
                  <a:t>を探す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先程の例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=11,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=17,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=187,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比較的容易に計算できる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が公開鍵で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/>
                  <a:t>が秘密鍵</a:t>
                </a:r>
                <a:endParaRPr kumimoji="1" lang="en-US" altLang="ja-JP"/>
              </a:p>
              <a:p>
                <a:r>
                  <a:rPr kumimoji="1" lang="ja-JP" altLang="en-US"/>
                  <a:t>平文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の暗号化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の復号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F3CD97D-46FD-45F6-A46D-44F67556E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27D37DF-0E2F-4FFC-BEC1-2CB5EABE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D565A36-B42E-4428-ADAB-9B3D33CC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暗号の作り方</a:t>
            </a:r>
          </a:p>
        </p:txBody>
      </p:sp>
    </p:spTree>
    <p:extLst>
      <p:ext uri="{BB962C8B-B14F-4D97-AF65-F5344CB8AC3E}">
        <p14:creationId xmlns:p14="http://schemas.microsoft.com/office/powerpoint/2010/main" val="306343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36FD6E-BD50-4126-82A6-708EA115C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RSA</a:t>
                </a:r>
                <a:r>
                  <a:rPr kumimoji="1" lang="ja-JP" altLang="en-US"/>
                  <a:t>仮定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から元の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は求められない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十分大きな素数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仮定は成り立つ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と考えられている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の素因数分解ができれば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仮定は破れる</a:t>
                </a:r>
                <a:endParaRPr kumimoji="1" lang="en-US" altLang="ja-JP"/>
              </a:p>
              <a:p>
                <a:r>
                  <a:rPr kumimoji="1" lang="ja-JP" altLang="en-US"/>
                  <a:t>落とし戸付き一方向性関数</a:t>
                </a:r>
                <a:r>
                  <a:rPr kumimoji="1" lang="en-US" altLang="ja-JP"/>
                  <a:t>(trapdoor function)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36FD6E-BD50-4126-82A6-708EA115C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8205DE-1EC8-4033-817B-6BCABD40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0E751AE-DE15-487D-9694-990B453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75E999B-7F98-4641-8C61-1027D75F7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5832648" cy="31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1BFF72D-AA23-4704-A100-96E33144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前述の</a:t>
            </a:r>
            <a:r>
              <a:rPr kumimoji="1" lang="en-US" altLang="ja-JP"/>
              <a:t>(</a:t>
            </a:r>
            <a:r>
              <a:rPr kumimoji="1" lang="ja-JP" altLang="en-US"/>
              <a:t>大抵の暗号の本に載ってる</a:t>
            </a:r>
            <a:r>
              <a:rPr kumimoji="1" lang="en-US" altLang="ja-JP"/>
              <a:t>)RSA</a:t>
            </a:r>
            <a:r>
              <a:rPr kumimoji="1" lang="ja-JP" altLang="en-US"/>
              <a:t>暗号は</a:t>
            </a:r>
            <a:br>
              <a:rPr kumimoji="1" lang="en-US" altLang="ja-JP"/>
            </a:br>
            <a:r>
              <a:rPr kumimoji="1" lang="ja-JP" altLang="en-US"/>
              <a:t>安全ではないので使ってはいけない</a:t>
            </a:r>
            <a:endParaRPr kumimoji="1" lang="en-US" altLang="ja-JP"/>
          </a:p>
          <a:p>
            <a:pPr lvl="1"/>
            <a:r>
              <a:rPr kumimoji="1" lang="ja-JP" altLang="en-US"/>
              <a:t>乱数を含まない決定的アルゴリズム</a:t>
            </a:r>
            <a:endParaRPr kumimoji="1" lang="en-US" altLang="ja-JP"/>
          </a:p>
          <a:p>
            <a:pPr lvl="1"/>
            <a:r>
              <a:rPr lang="en-US" altLang="ja-JP"/>
              <a:t>0</a:t>
            </a:r>
            <a:r>
              <a:rPr lang="ja-JP" altLang="en-US"/>
              <a:t>や</a:t>
            </a:r>
            <a:r>
              <a:rPr lang="en-US" altLang="ja-JP"/>
              <a:t>1</a:t>
            </a:r>
            <a:r>
              <a:rPr lang="ja-JP" altLang="en-US"/>
              <a:t>の暗号文はいつも</a:t>
            </a:r>
            <a:r>
              <a:rPr lang="en-US" altLang="ja-JP"/>
              <a:t>0</a:t>
            </a:r>
            <a:r>
              <a:rPr lang="ja-JP" altLang="en-US"/>
              <a:t>や</a:t>
            </a:r>
            <a:r>
              <a:rPr lang="en-US" altLang="ja-JP"/>
              <a:t>1</a:t>
            </a:r>
          </a:p>
          <a:p>
            <a:r>
              <a:rPr lang="en-US" altLang="ja-JP"/>
              <a:t>PKCS#1 v1.5</a:t>
            </a:r>
            <a:r>
              <a:rPr lang="ja-JP" altLang="en-US"/>
              <a:t>（</a:t>
            </a:r>
            <a:r>
              <a:rPr lang="en-US" altLang="ja-JP"/>
              <a:t>Public-Key Cryptography Standards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広く使われる安全な</a:t>
            </a:r>
            <a:r>
              <a:rPr kumimoji="1" lang="en-US" altLang="ja-JP"/>
              <a:t>RSA</a:t>
            </a:r>
            <a:r>
              <a:rPr kumimoji="1" lang="ja-JP" altLang="en-US"/>
              <a:t>暗号の方式</a:t>
            </a:r>
            <a:endParaRPr kumimoji="1" lang="en-US" altLang="ja-JP"/>
          </a:p>
          <a:p>
            <a:r>
              <a:rPr lang="en-US" altLang="ja-JP"/>
              <a:t>RSA-OAEP</a:t>
            </a:r>
          </a:p>
          <a:p>
            <a:pPr lvl="1"/>
            <a:r>
              <a:rPr kumimoji="1" lang="en-US" altLang="ja-JP"/>
              <a:t>CRYPTREC</a:t>
            </a:r>
            <a:r>
              <a:rPr kumimoji="1" lang="ja-JP" altLang="en-US"/>
              <a:t>の電子政府推奨暗号リストにある方式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C55BEA-6757-490A-92EC-3CCEE5D5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CFF976-C626-4CA3-B61B-EF75160D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実際に使われる</a:t>
            </a:r>
            <a:r>
              <a:rPr kumimoji="1" lang="en-US" altLang="ja-JP"/>
              <a:t>RSA</a:t>
            </a:r>
            <a:r>
              <a:rPr kumimoji="1" lang="ja-JP" altLang="en-US"/>
              <a:t>暗号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67FFAE0-CB5B-4F29-BA1B-B7E48281AA77}"/>
              </a:ext>
            </a:extLst>
          </p:cNvPr>
          <p:cNvGraphicFramePr>
            <a:graphicFrameLocks noGrp="1"/>
          </p:cNvGraphicFramePr>
          <p:nvPr/>
        </p:nvGraphicFramePr>
        <p:xfrm>
          <a:off x="1077055" y="4869160"/>
          <a:ext cx="69898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097">
                  <a:extLst>
                    <a:ext uri="{9D8B030D-6E8A-4147-A177-3AD203B41FA5}">
                      <a16:colId xmlns:a16="http://schemas.microsoft.com/office/drawing/2014/main" val="1216449925"/>
                    </a:ext>
                  </a:extLst>
                </a:gridCol>
                <a:gridCol w="3673793">
                  <a:extLst>
                    <a:ext uri="{9D8B030D-6E8A-4147-A177-3AD203B41FA5}">
                      <a16:colId xmlns:a16="http://schemas.microsoft.com/office/drawing/2014/main" val="273558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RSA</a:t>
                      </a:r>
                      <a:r>
                        <a:rPr lang="ja-JP" altLang="en-US"/>
                        <a:t>暗号の方式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安全性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48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RSA</a:t>
                      </a:r>
                      <a:r>
                        <a:rPr lang="ja-JP" altLang="en-US"/>
                        <a:t>暗号の基本方式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安全でない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3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PKCS#1 v1.5</a:t>
                      </a:r>
                      <a:r>
                        <a:rPr lang="ja-JP" altLang="en-US"/>
                        <a:t>で定義されたもの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理論的に安全とは示されていない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67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RSA-OAEP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理論的に安全と示されている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9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8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6146898-2571-45B8-BBE9-7768511F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鍵生成 </a:t>
            </a:r>
            <a:r>
              <a:rPr kumimoji="1" lang="en-US" altLang="ja-JP"/>
              <a:t>; </a:t>
            </a:r>
            <a:r>
              <a:rPr kumimoji="1" lang="ja-JP" altLang="en-US"/>
              <a:t>秘密鍵ファイルを作る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秘密鍵ファイルから公開鍵ファイルを取り出す</a:t>
            </a:r>
            <a:endParaRPr kumimoji="1"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ja-JP" altLang="en-US"/>
              <a:t>ファイルの中身を見る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Python</a:t>
            </a:r>
            <a:r>
              <a:rPr lang="ja-JP" altLang="en-US"/>
              <a:t>で</a:t>
            </a:r>
            <a:r>
              <a:rPr lang="en-US" altLang="ja-JP"/>
              <a:t>16</a:t>
            </a:r>
            <a:r>
              <a:rPr lang="ja-JP" altLang="en-US"/>
              <a:t>進数を設定する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08791B-AB2A-4971-B915-10D7499D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145D0B-65D8-4D71-B09E-B95A4BD3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OpenSSL</a:t>
            </a:r>
            <a:r>
              <a:rPr kumimoji="1" lang="ja-JP" altLang="en-US"/>
              <a:t>による</a:t>
            </a:r>
            <a:r>
              <a:rPr kumimoji="1" lang="en-US" altLang="ja-JP"/>
              <a:t>RSA</a:t>
            </a:r>
            <a:r>
              <a:rPr kumimoji="1" lang="ja-JP" altLang="en-US"/>
              <a:t>暗号の鍵の作り方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4FBDEA-DA11-4B79-B39E-0693546B9E9C}"/>
              </a:ext>
            </a:extLst>
          </p:cNvPr>
          <p:cNvSpPr txBox="1"/>
          <p:nvPr/>
        </p:nvSpPr>
        <p:spPr>
          <a:xfrm>
            <a:off x="179512" y="1268760"/>
            <a:ext cx="878497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genrsa 2048 &gt; sec-test-key.txt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B8F365-4179-49A9-8B22-EAED2F90F987}"/>
              </a:ext>
            </a:extLst>
          </p:cNvPr>
          <p:cNvSpPr txBox="1"/>
          <p:nvPr/>
        </p:nvSpPr>
        <p:spPr>
          <a:xfrm>
            <a:off x="179512" y="2564904"/>
            <a:ext cx="878497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-pubout &lt; sec-test-key.txt &gt; pub-test-key.txt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65CE71-7D3F-45B0-9328-227DE79821DD}"/>
              </a:ext>
            </a:extLst>
          </p:cNvPr>
          <p:cNvSpPr txBox="1"/>
          <p:nvPr/>
        </p:nvSpPr>
        <p:spPr>
          <a:xfrm>
            <a:off x="179512" y="3870555"/>
            <a:ext cx="87849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-text -pubin -noout &lt; pub-test-key.txt</a:t>
            </a:r>
          </a:p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-text -noout &lt; sec-test-key.txt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F0AB3E-F493-4040-9056-22B7897941B4}"/>
              </a:ext>
            </a:extLst>
          </p:cNvPr>
          <p:cNvSpPr txBox="1"/>
          <p:nvPr/>
        </p:nvSpPr>
        <p:spPr>
          <a:xfrm>
            <a:off x="190732" y="5722203"/>
            <a:ext cx="87849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def convert_to_int(s):</a:t>
            </a:r>
          </a:p>
          <a:p>
            <a:r>
              <a:rPr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 </a:t>
            </a:r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return int("".join(s.split()).replace(":",""),16)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「楕円曲線」は「楕円」でも「曲線」でもない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から</a:t>
                </a:r>
                <a:r>
                  <a:rPr lang="en-US" altLang="ja-JP"/>
                  <a:t>2</a:t>
                </a:r>
                <a:r>
                  <a:rPr lang="ja-JP" altLang="en-US"/>
                  <a:t>次拡大体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ja-JP" altLang="en-US"/>
                  <a:t>を作ったように</a:t>
                </a:r>
                <a:br>
                  <a:rPr lang="en-US" altLang="ja-JP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に別の演算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足し算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を導入する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より安全な暗号の構築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のイメージ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9F2560-2766-4F82-B636-C9CAB5FF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838F2A-162C-4AE4-B492-69CA213B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D0D56B-1EE3-4999-97DE-56695100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28478"/>
            <a:ext cx="4827923" cy="23656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7FB638-8384-4BBC-96B8-C0492AD19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98164"/>
            <a:ext cx="2463099" cy="23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浮輪</a:t>
                </a:r>
                <a:r>
                  <a:rPr kumimoji="1" lang="en-US" altLang="ja-JP"/>
                  <a:t>)</a:t>
                </a:r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/>
                  <a:t>トーラス上の点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3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加算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E7F675-D8F7-4592-9BD5-0BFBDF1F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80DEA60-6054-4BF0-995D-E6088CC9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楕円曲線の加算のイメージ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4E390D-A2E2-4EA4-A89C-6B9AA8CAD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5328592" cy="28374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4464D-E189-4C62-9987-A3B9FFDE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" y="4855972"/>
            <a:ext cx="6706064" cy="16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前述のイメージでは計算が難しい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暗号で扱いやすいのは次の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代数的な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定義</a:t>
                </a:r>
                <a:endParaRPr kumimoji="1" lang="en-US" altLang="ja-JP"/>
              </a:p>
              <a:p>
                <a:r>
                  <a:rPr kumimoji="1" lang="ja-JP" altLang="en-US"/>
                  <a:t>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と整数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を固定する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は整数のゼロに対応する特別な点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ここで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6DD782-4B7D-4D55-8965-A8F0C8B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6C1EBC0-3640-4ADB-A3A3-4D356201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楕円曲線の加算公式</a:t>
            </a:r>
          </a:p>
        </p:txBody>
      </p:sp>
    </p:spTree>
    <p:extLst>
      <p:ext uri="{BB962C8B-B14F-4D97-AF65-F5344CB8AC3E}">
        <p14:creationId xmlns:p14="http://schemas.microsoft.com/office/powerpoint/2010/main" val="1446164655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1233</Words>
  <Application>Microsoft Office PowerPoint</Application>
  <PresentationFormat>画面に合わせる (4:3)</PresentationFormat>
  <Paragraphs>201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暗認本読書会6 RSA暗号,楕円曲線暗号, 中間者攻撃, ハッシュ関数</vt:lpstr>
      <vt:lpstr>RSA暗号</vt:lpstr>
      <vt:lpstr>RSA暗号の作り方</vt:lpstr>
      <vt:lpstr>RSA暗号の安全性</vt:lpstr>
      <vt:lpstr>実際に使われるRSA暗号</vt:lpstr>
      <vt:lpstr>OpenSSLによるRSA暗号の鍵の作り方</vt:lpstr>
      <vt:lpstr>楕円曲線暗号</vt:lpstr>
      <vt:lpstr>楕円曲線の加算のイメージ</vt:lpstr>
      <vt:lpstr>楕円曲線の加算公式</vt:lpstr>
      <vt:lpstr>細かいことは忘れて大事な点</vt:lpstr>
      <vt:lpstr>ECDHPとECDLP</vt:lpstr>
      <vt:lpstr>ECDH鍵共有</vt:lpstr>
      <vt:lpstr>楕円曲線暗号の特長</vt:lpstr>
      <vt:lpstr>中間者攻撃MITM(Man-In-The-Middle) </vt:lpstr>
      <vt:lpstr>公開鍵暗号への中間者攻撃</vt:lpstr>
      <vt:lpstr>ハッシュ関数</vt:lpstr>
      <vt:lpstr>暗号で使うハッシュ関数h</vt:lpstr>
      <vt:lpstr>誕生日パラドックス</vt:lpstr>
      <vt:lpstr>ハッシュ関数の歴史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2021-10-28T09:11:13Z</dcterms:modified>
</cp:coreProperties>
</file>