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41"/>
  </p:notesMasterIdLst>
  <p:handoutMasterIdLst>
    <p:handoutMasterId r:id="rId42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89" d="100"/>
          <a:sy n="89" d="100"/>
        </p:scale>
        <p:origin x="96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ninjalab.io/a-side-journey-to-tit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6D7BFD-3291-45EB-98DC-130753C1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12DC3-498D-4625-8F2A-C44A7D2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D38565-3F1E-417A-A9D5-B5529F12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D9118C-9756-4CB6-9514-D84C065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C7527F-286E-4247-AD60-CDC5302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97A676-1D09-4E18-83F7-72301339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9F26F4-83DE-4194-BC8D-DD0C7E4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B4FE8-92AC-4ADC-A3E0-EF3C414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ADC783-AB15-455E-ADA6-3D8B4F81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紙の署名はコピーされにくいことが前提</a:t>
            </a:r>
            <a:endParaRPr kumimoji="1" lang="en-US" altLang="ja-JP"/>
          </a:p>
          <a:p>
            <a:r>
              <a:rPr kumimoji="1" lang="ja-JP" altLang="en-US"/>
              <a:t>デジタルデータはコピーが容易</a:t>
            </a:r>
            <a:endParaRPr kumimoji="1" lang="en-US" altLang="ja-JP"/>
          </a:p>
          <a:p>
            <a:pPr lvl="1"/>
            <a:r>
              <a:rPr kumimoji="1" lang="ja-JP" altLang="en-US"/>
              <a:t>データ</a:t>
            </a:r>
            <a:r>
              <a:rPr kumimoji="1" lang="en-US" altLang="ja-JP"/>
              <a:t>(</a:t>
            </a:r>
            <a:r>
              <a:rPr kumimoji="1" lang="ja-JP" altLang="en-US"/>
              <a:t>契約書など</a:t>
            </a:r>
            <a:r>
              <a:rPr kumimoji="1" lang="en-US" altLang="ja-JP"/>
              <a:t>)</a:t>
            </a:r>
            <a:r>
              <a:rPr kumimoji="1" lang="ja-JP" altLang="en-US"/>
              <a:t>と署名の強固な結びつきが必要</a:t>
            </a:r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完全性</a:t>
            </a:r>
            <a:endParaRPr kumimoji="1" lang="en-US" altLang="ja-JP"/>
          </a:p>
          <a:p>
            <a:pPr lvl="1"/>
            <a:r>
              <a:rPr kumimoji="1" lang="ja-JP" altLang="en-US"/>
              <a:t>データが少しでも異なると偽物と判定</a:t>
            </a:r>
            <a:endParaRPr kumimoji="1"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kumimoji="1" lang="ja-JP" altLang="en-US"/>
              <a:t>署名が正しければその署名を作成したのは本人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8874C4D-67AD-48BB-917D-8C71F39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35C8B4-6402-4022-8EE6-E9E11B9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2446E-9660-49C9-9C4D-B79F49DE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31877"/>
            <a:ext cx="6696744" cy="23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CC108B-1D3E-4195-9CCA-366BFCE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6120680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署名者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ボブ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正当性確認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</a:t>
                </a:r>
                <a:r>
                  <a:rPr lang="en-US" altLang="ja-JP"/>
                  <a:t> : </a:t>
                </a:r>
                <a:r>
                  <a:rPr kumimoji="1" lang="ja-JP" altLang="en-US"/>
                  <a:t>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を作成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は公開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から署名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を作成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ボブはデータ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と署名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を元に受理 </a:t>
                </a:r>
                <a:r>
                  <a:rPr kumimoji="1" lang="en-US" altLang="ja-JP"/>
                  <a:t>or </a:t>
                </a:r>
                <a:r>
                  <a:rPr kumimoji="1" lang="ja-JP" altLang="en-US"/>
                  <a:t>拒否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のサイズは一定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を作ることを「暗号化」とは言わない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からデータ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は「復号」できない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20389C-ACA6-4F9E-8ACE-BE721C6C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7FB831-8AAE-4861-8A5E-589B2AA8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4060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BE5A9D-DDE8-4B10-9EF6-38918BFC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に対する署名を偽造できてはいけない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以外のデータに対する署名を入手できると想定</a:t>
                </a:r>
                <a:endParaRPr kumimoji="1" lang="en-US" altLang="ja-JP"/>
              </a:p>
              <a:p>
                <a:r>
                  <a:rPr kumimoji="1" lang="ja-JP" altLang="en-US"/>
                  <a:t>存在的偽造困難性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7AD3D9-54E6-482F-8C00-E0FC3E43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41655D1-FA75-49C3-AF65-CAB2330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62346-E905-4214-947C-836545F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984776" cy="36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565E07-1D3D-4FE3-869C-DF71027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共通鍵暗号と公開鍵暗号の違い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MAC</a:t>
            </a:r>
            <a:r>
              <a:rPr lang="ja-JP" altLang="en-US"/>
              <a:t>と署名の鍵の扱い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lang="en-US" altLang="ja-JP"/>
              <a:t>MAC</a:t>
            </a:r>
            <a:r>
              <a:rPr lang="ja-JP" altLang="en-US"/>
              <a:t>に否認防止機能は無い </a:t>
            </a:r>
            <a:r>
              <a:rPr lang="en-US" altLang="ja-JP"/>
              <a:t>: </a:t>
            </a:r>
            <a:r>
              <a:rPr lang="ja-JP" altLang="en-US"/>
              <a:t>アリスとボブの両方作成可能</a:t>
            </a:r>
            <a:endParaRPr lang="en-US" altLang="ja-JP"/>
          </a:p>
          <a:p>
            <a:pPr lvl="1"/>
            <a:r>
              <a:rPr kumimoji="1" lang="ja-JP" altLang="en-US"/>
              <a:t>署名 </a:t>
            </a:r>
            <a:r>
              <a:rPr kumimoji="1" lang="en-US" altLang="ja-JP"/>
              <a:t>: </a:t>
            </a:r>
            <a:r>
              <a:rPr kumimoji="1" lang="ja-JP" altLang="en-US"/>
              <a:t>正しい署名はアリスしか作れない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署名の方が</a:t>
            </a:r>
            <a:r>
              <a:rPr kumimoji="1" lang="en-US" altLang="ja-JP"/>
              <a:t>MAC</a:t>
            </a:r>
            <a:r>
              <a:rPr kumimoji="1" lang="ja-JP" altLang="en-US"/>
              <a:t>より多機能</a:t>
            </a:r>
            <a:endParaRPr kumimoji="1" lang="en-US" altLang="ja-JP"/>
          </a:p>
          <a:p>
            <a:pPr lvl="2"/>
            <a:r>
              <a:rPr kumimoji="1" lang="ja-JP" altLang="en-US"/>
              <a:t>ただし</a:t>
            </a:r>
            <a:r>
              <a:rPr kumimoji="1" lang="en-US" altLang="ja-JP"/>
              <a:t>MAC</a:t>
            </a:r>
            <a:r>
              <a:rPr kumimoji="1" lang="ja-JP" altLang="en-US"/>
              <a:t>の方が署名より高速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53F63B-E303-43B2-9448-62411EE2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8CC943-0527-4411-B416-5680A5C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と署名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1FB161-426F-4B74-9D2F-17C325DA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588"/>
              </p:ext>
            </p:extLst>
          </p:nvPr>
        </p:nvGraphicFramePr>
        <p:xfrm>
          <a:off x="1115616" y="1196752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412086696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973652508"/>
                    </a:ext>
                  </a:extLst>
                </a:gridCol>
                <a:gridCol w="3216593">
                  <a:extLst>
                    <a:ext uri="{9D8B030D-6E8A-4147-A177-3AD203B41FA5}">
                      <a16:colId xmlns:a16="http://schemas.microsoft.com/office/drawing/2014/main" val="87575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暗号化に使う鍵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復号に使う鍵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共通鍵暗号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公開鍵暗号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5021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3A7E432-850B-4D2F-A6AC-3A176EDC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2339"/>
              </p:ext>
            </p:extLst>
          </p:nvPr>
        </p:nvGraphicFramePr>
        <p:xfrm>
          <a:off x="1115616" y="3041904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93">
                  <a:extLst>
                    <a:ext uri="{9D8B030D-6E8A-4147-A177-3AD203B41FA5}">
                      <a16:colId xmlns:a16="http://schemas.microsoft.com/office/drawing/2014/main" val="1286533667"/>
                    </a:ext>
                  </a:extLst>
                </a:gridCol>
                <a:gridCol w="1991367">
                  <a:extLst>
                    <a:ext uri="{9D8B030D-6E8A-4147-A177-3AD203B41FA5}">
                      <a16:colId xmlns:a16="http://schemas.microsoft.com/office/drawing/2014/main" val="444710321"/>
                    </a:ext>
                  </a:extLst>
                </a:gridCol>
                <a:gridCol w="3210606">
                  <a:extLst>
                    <a:ext uri="{9D8B030D-6E8A-4147-A177-3AD203B41FA5}">
                      <a16:colId xmlns:a16="http://schemas.microsoft.com/office/drawing/2014/main" val="147843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署名に使う鍵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検証に使う鍵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秘密（署名と検証で同じ鍵）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署名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公開（署名と検証で違う鍵）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0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1BC0DF-DA7B-494E-9523-9FD933C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「公開鍵暗号」といえば</a:t>
            </a:r>
            <a:endParaRPr kumimoji="1" lang="en-US" altLang="ja-JP"/>
          </a:p>
          <a:p>
            <a:pPr lvl="1"/>
            <a:r>
              <a:rPr kumimoji="1" lang="en-US" altLang="ja-JP"/>
              <a:t>PKE (Public Key Encryption) </a:t>
            </a:r>
          </a:p>
          <a:p>
            <a:pPr lvl="2"/>
            <a:r>
              <a:rPr kumimoji="1" lang="ja-JP" altLang="en-US"/>
              <a:t>公開鍵を用いた暗号方式 </a:t>
            </a:r>
            <a:r>
              <a:rPr kumimoji="1" lang="en-US" altLang="ja-JP"/>
              <a:t>: </a:t>
            </a:r>
            <a:r>
              <a:rPr kumimoji="1" lang="ja-JP" altLang="en-US"/>
              <a:t>秘匿性のために利用</a:t>
            </a:r>
            <a:endParaRPr kumimoji="1" lang="en-US" altLang="ja-JP"/>
          </a:p>
          <a:p>
            <a:pPr lvl="1"/>
            <a:r>
              <a:rPr kumimoji="1" lang="en-US" altLang="ja-JP"/>
              <a:t>PKC (Public Key Cryptography)</a:t>
            </a:r>
          </a:p>
          <a:p>
            <a:pPr lvl="2"/>
            <a:r>
              <a:rPr lang="en-US" altLang="ja-JP"/>
              <a:t>PKE, DH</a:t>
            </a:r>
            <a:r>
              <a:rPr lang="ja-JP" altLang="en-US"/>
              <a:t>鍵共有</a:t>
            </a:r>
            <a:r>
              <a:rPr lang="en-US" altLang="ja-JP"/>
              <a:t>, </a:t>
            </a:r>
            <a:r>
              <a:rPr lang="ja-JP" altLang="en-US"/>
              <a:t>署名など公開鍵を扱う暗号技術全般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6BEB17-CA81-4C39-BE29-58E4BBC3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97E570-85DE-414F-A68B-1DF70BD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暗号技術の分類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1ACF4-DC51-450D-82B1-D6AFDE28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166256"/>
            <a:ext cx="7223152" cy="3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4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60D9AE8-69D0-4ECC-BBBD-8389570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4"/>
            <a:ext cx="6238483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楕円曲線を用いた署名方式の一種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/>
                  <a:t> PKC but 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ja-JP"/>
                  <a:t> PKE (</a:t>
                </a:r>
                <a:r>
                  <a:rPr lang="ja-JP" altLang="en-US"/>
                  <a:t>公開鍵暗号</a:t>
                </a:r>
                <a:r>
                  <a:rPr lang="en-US" altLang="ja-JP"/>
                  <a:t>)!</a:t>
                </a:r>
              </a:p>
              <a:p>
                <a:r>
                  <a:rPr kumimoji="1" lang="ja-JP" altLang="en-US"/>
                  <a:t>楕円曲線とその点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を固定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とする</a:t>
                </a:r>
                <a:r>
                  <a:rPr kumimoji="1" lang="en-US" altLang="ja-JP"/>
                  <a:t>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で暗号化」していない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「ハッシュ値を復号して一致を確認」もしていない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9C5046-91FF-42CC-A846-E8AADE8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0B09631-A0AA-40BF-B42A-2D50124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ECDSA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9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署名の検証鍵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を用いて本人確認する方法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のペアを生成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をサーバに登録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一度だけ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en-US" altLang="ja-JP"/>
                  <a:t>SSH</a:t>
                </a:r>
                <a:r>
                  <a:rPr kumimoji="1" lang="ja-JP" altLang="en-US"/>
                  <a:t>初回時に検証鍵を自動登録すると</a:t>
                </a:r>
                <a:r>
                  <a:rPr kumimoji="1" lang="en-US" altLang="ja-JP"/>
                  <a:t>MITM</a:t>
                </a:r>
                <a:r>
                  <a:rPr kumimoji="1" lang="ja-JP" altLang="en-US"/>
                  <a:t>の可能性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認証 </a:t>
                </a:r>
                <a:r>
                  <a:rPr kumimoji="1" lang="en-US" altLang="ja-JP"/>
                  <a:t>: DH</a:t>
                </a:r>
                <a:r>
                  <a:rPr kumimoji="1" lang="ja-JP" altLang="en-US"/>
                  <a:t>鍵共有などを元に予測できない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2"/>
                <a:r>
                  <a:rPr lang="ja-JP" altLang="en-US">
                    <a:latin typeface="Cambria Math" panose="02040503050406030204" pitchFamily="18" charset="0"/>
                  </a:rPr>
                  <a:t>リプレイ攻撃などへの防御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に署名して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をサーバに送り検証してもらう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F65F71-3EC0-44C7-9EFC-9E9AC9C3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9749D7-5F73-408D-94DF-AD83BA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A1AD90-9059-462E-8B5A-E3A0FDBB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6794"/>
            <a:ext cx="4680520" cy="27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9B96CE-BBCC-44AD-8DD4-C9A18AC5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多要素認証を統一的に扱う規格</a:t>
            </a:r>
            <a:endParaRPr kumimoji="1" lang="en-US" altLang="ja-JP"/>
          </a:p>
          <a:p>
            <a:pPr lvl="1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lang="ja-JP" altLang="en-US"/>
              <a:t>指紋・虹彩・静脈・顔などの認証機能</a:t>
            </a:r>
            <a:endParaRPr lang="en-US" altLang="ja-JP"/>
          </a:p>
          <a:p>
            <a:pPr lvl="2"/>
            <a:r>
              <a:rPr lang="ja-JP" altLang="en-US"/>
              <a:t>認証用に用いる署名鍵の生成・署名機能</a:t>
            </a:r>
            <a:endParaRPr lang="en-US" altLang="ja-JP"/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アライアンスが認定したことを示す</a:t>
            </a:r>
            <a:r>
              <a:rPr kumimoji="1" lang="en-US" altLang="ja-JP"/>
              <a:t>attestation</a:t>
            </a:r>
          </a:p>
          <a:p>
            <a:pPr lvl="3"/>
            <a:r>
              <a:rPr kumimoji="1" lang="ja-JP" altLang="en-US"/>
              <a:t>信頼できる機関</a:t>
            </a:r>
            <a:r>
              <a:rPr kumimoji="1" lang="en-US" altLang="ja-JP"/>
              <a:t>(FIDO</a:t>
            </a:r>
            <a:r>
              <a:rPr kumimoji="1" lang="ja-JP" altLang="en-US"/>
              <a:t>サーバ</a:t>
            </a:r>
            <a:r>
              <a:rPr kumimoji="1" lang="en-US" altLang="ja-JP"/>
              <a:t>)</a:t>
            </a:r>
            <a:r>
              <a:rPr kumimoji="1" lang="ja-JP" altLang="en-US"/>
              <a:t>の検証鍵で検証</a:t>
            </a:r>
            <a:endParaRPr kumimoji="1" lang="en-US" altLang="ja-JP"/>
          </a:p>
          <a:p>
            <a:pPr lvl="1"/>
            <a:r>
              <a:rPr lang="en-US" altLang="ja-JP"/>
              <a:t>WebAuthn (Web Authentication)</a:t>
            </a:r>
          </a:p>
          <a:p>
            <a:pPr lvl="2"/>
            <a:r>
              <a:rPr kumimoji="1" lang="ja-JP" altLang="en-US"/>
              <a:t>ブラウザで利用しやすい形の標準化</a:t>
            </a:r>
            <a:endParaRPr kumimoji="1" lang="en-US" altLang="ja-JP"/>
          </a:p>
          <a:p>
            <a:pPr lvl="1"/>
            <a:r>
              <a:rPr kumimoji="1" lang="ja-JP" altLang="en-US"/>
              <a:t>登場人物</a:t>
            </a:r>
            <a:endParaRPr kumimoji="1" lang="en-US" altLang="ja-JP"/>
          </a:p>
          <a:p>
            <a:pPr lvl="2"/>
            <a:r>
              <a:rPr kumimoji="1" lang="ja-JP" altLang="en-US"/>
              <a:t>クライアントアプリ</a:t>
            </a:r>
            <a:endParaRPr kumimoji="1" lang="en-US" altLang="ja-JP"/>
          </a:p>
          <a:p>
            <a:pPr lvl="2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kumimoji="1" lang="en-US" altLang="ja-JP"/>
              <a:t>WebAuth</a:t>
            </a:r>
            <a:r>
              <a:rPr lang="en-US" altLang="ja-JP"/>
              <a:t>n</a:t>
            </a:r>
            <a:r>
              <a:rPr lang="ja-JP" altLang="en-US"/>
              <a:t>を利用するサーバ</a:t>
            </a:r>
            <a:r>
              <a:rPr lang="en-US" altLang="ja-JP"/>
              <a:t>RP (Relying Party)</a:t>
            </a:r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サーバ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6AE677-654E-4911-A815-25B1B09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3A3ED8-0BEE-47E3-BDAE-89AAB3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AA3F2B-3D79-4920-886F-1CEBD7E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WebAuthn</a:t>
            </a:r>
            <a:r>
              <a:rPr kumimoji="1" lang="ja-JP" altLang="en-US"/>
              <a:t>の登録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5DDC56-C56E-434D-A269-451E573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018182-764F-4CCC-99B3-E0BBA23B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r>
              <a:rPr kumimoji="1" lang="ja-JP" altLang="en-US"/>
              <a:t>の認証器による署名の検証鍵の登録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8EF091-CB17-47A3-95A9-4130DAEA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86523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D3ECD77-B3DB-4065-9E40-21AD20A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サービスにログインするとき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サーバが生成したチャレンジに署名</a:t>
            </a:r>
            <a:endParaRPr kumimoji="1" lang="en-US" altLang="ja-JP"/>
          </a:p>
          <a:p>
            <a:r>
              <a:rPr kumimoji="1" lang="ja-JP" altLang="en-US"/>
              <a:t>登録と認証共に通信経路に秘密情報は流れない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774B22-942D-4D17-92E8-7CC577B5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A676D7-9E85-4357-9013-27DFBEF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0E6692-DFFA-4E35-B5F1-7028BAA1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" y="1484784"/>
            <a:ext cx="7056784" cy="35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B4DD06-6F66-4606-AC39-17499D12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暗号技術を使う装置の動作状況を観察して攻撃する</a:t>
            </a:r>
            <a:endParaRPr kumimoji="1" lang="en-US" altLang="ja-JP"/>
          </a:p>
          <a:p>
            <a:pPr lvl="1"/>
            <a:r>
              <a:rPr kumimoji="1" lang="ja-JP" altLang="en-US"/>
              <a:t>電流・時間・音声・電磁波などを利用</a:t>
            </a:r>
            <a:endParaRPr kumimoji="1" lang="en-US" altLang="ja-JP"/>
          </a:p>
          <a:p>
            <a:pPr lvl="1"/>
            <a:r>
              <a:rPr kumimoji="1" lang="ja-JP" altLang="en-US"/>
              <a:t>様々な手法が日々提案されている</a:t>
            </a:r>
            <a:endParaRPr kumimoji="1" lang="en-US" altLang="ja-JP"/>
          </a:p>
          <a:p>
            <a:pPr lvl="1"/>
            <a:r>
              <a:rPr kumimoji="1" lang="ja-JP" altLang="en-US"/>
              <a:t>いたちごっこ</a:t>
            </a:r>
            <a:endParaRPr kumimoji="1" lang="en-US" altLang="ja-JP"/>
          </a:p>
          <a:p>
            <a:pPr lvl="1"/>
            <a:r>
              <a:rPr kumimoji="1" lang="ja-JP" altLang="en-US"/>
              <a:t>ここでは少しだけ例を紹介</a:t>
            </a:r>
            <a:endParaRPr kumimoji="1" lang="en-US" altLang="ja-JP"/>
          </a:p>
          <a:p>
            <a:r>
              <a:rPr kumimoji="1" lang="ja-JP" altLang="en-US"/>
              <a:t>電力解析攻撃</a:t>
            </a:r>
            <a:endParaRPr kumimoji="1" lang="en-US" altLang="ja-JP"/>
          </a:p>
          <a:p>
            <a:pPr lvl="1"/>
            <a:r>
              <a:rPr lang="ja-JP" altLang="en-US"/>
              <a:t>署名・認証などを処理するデバイス</a:t>
            </a:r>
            <a:endParaRPr lang="en-US" altLang="ja-JP"/>
          </a:p>
          <a:p>
            <a:pPr lvl="2"/>
            <a:r>
              <a:rPr lang="en-US" altLang="ja-JP"/>
              <a:t>IC</a:t>
            </a:r>
            <a:r>
              <a:rPr lang="ja-JP" altLang="en-US"/>
              <a:t>カード</a:t>
            </a:r>
            <a:r>
              <a:rPr lang="en-US" altLang="ja-JP"/>
              <a:t>, FIDO2</a:t>
            </a:r>
            <a:r>
              <a:rPr lang="ja-JP" altLang="en-US"/>
              <a:t>の認証器</a:t>
            </a:r>
            <a:r>
              <a:rPr lang="en-US" altLang="ja-JP"/>
              <a:t>, USB</a:t>
            </a:r>
            <a:r>
              <a:rPr lang="ja-JP" altLang="en-US"/>
              <a:t>型セキュリティトークンなど</a:t>
            </a:r>
            <a:endParaRPr lang="en-US" altLang="ja-JP"/>
          </a:p>
          <a:p>
            <a:r>
              <a:rPr lang="en-US" altLang="ja-JP"/>
              <a:t>FIPS</a:t>
            </a:r>
            <a:r>
              <a:rPr lang="ja-JP" altLang="en-US"/>
              <a:t> </a:t>
            </a:r>
            <a:r>
              <a:rPr lang="en-US" altLang="ja-JP"/>
              <a:t>PUB 140-2 and 3</a:t>
            </a:r>
          </a:p>
          <a:p>
            <a:pPr lvl="1"/>
            <a:r>
              <a:rPr lang="ja-JP" altLang="en-US"/>
              <a:t>デバイスの耐タンパー性に関する安全要件</a:t>
            </a:r>
            <a:endParaRPr lang="en-US" altLang="ja-JP"/>
          </a:p>
          <a:p>
            <a:pPr lvl="2"/>
            <a:r>
              <a:rPr lang="ja-JP" altLang="en-US"/>
              <a:t>攻撃されていることを検知して停止・消去など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58C4F03-2618-4B51-92C0-F2E4BABD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3CC0F4-838B-4FE7-9D4B-9661531C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サイドチャネル攻撃</a:t>
            </a:r>
          </a:p>
        </p:txBody>
      </p:sp>
    </p:spTree>
    <p:extLst>
      <p:ext uri="{BB962C8B-B14F-4D97-AF65-F5344CB8AC3E}">
        <p14:creationId xmlns:p14="http://schemas.microsoft.com/office/powerpoint/2010/main" val="351500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を計算する場面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デバイスが計算中の電力消費量を計測して秘密鍵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を推測</a:t>
                </a:r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653DDD-EF0B-4DEE-9DA8-40E2C590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89CA64E-E082-4D95-BA2D-145C7C9F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楕円曲線と電力解析攻撃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BAEF57-4BF0-4DF8-A5DC-C905E83E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264696" cy="41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F5DFCD-EB27-47AF-AD99-8561CF0A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54691B9-6E98-463B-A1AE-AFC8A802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 Side Journey to Titan, 2021</a:t>
            </a:r>
          </a:p>
          <a:p>
            <a:pPr lvl="1"/>
            <a:r>
              <a:rPr kumimoji="1" lang="en-US" altLang="ja-JP">
                <a:hlinkClick r:id="rId2"/>
              </a:rPr>
              <a:t>https://ninjalab.io/a-side-journey-to-titan/</a:t>
            </a:r>
            <a:endParaRPr kumimoji="1" lang="en-US" altLang="ja-JP"/>
          </a:p>
          <a:p>
            <a:pPr lvl="2"/>
            <a:r>
              <a:rPr kumimoji="1" lang="ja-JP" altLang="en-US"/>
              <a:t>以下の画像は上記論文より引用</a:t>
            </a:r>
            <a:endParaRPr kumimoji="1" lang="en-US" altLang="ja-JP"/>
          </a:p>
          <a:p>
            <a:pPr lvl="1"/>
            <a:r>
              <a:rPr kumimoji="1" lang="ja-JP" altLang="en-US"/>
              <a:t>装置を分解してチップを抜き出し解析装置に接続</a:t>
            </a:r>
            <a:endParaRPr kumimoji="1" lang="en-US" altLang="ja-JP"/>
          </a:p>
          <a:p>
            <a:pPr lvl="2"/>
            <a:r>
              <a:rPr kumimoji="1" lang="ja-JP" altLang="en-US"/>
              <a:t>その状態で何度も署名・検証させる</a:t>
            </a:r>
            <a:endParaRPr kumimoji="1" lang="en-US" altLang="ja-JP"/>
          </a:p>
          <a:p>
            <a:pPr lvl="2"/>
            <a:r>
              <a:rPr kumimoji="1" lang="ja-JP" altLang="en-US"/>
              <a:t>サイドチャネル攻撃を想定した実装だけれども波形から</a:t>
            </a:r>
            <a:br>
              <a:rPr kumimoji="1" lang="en-US" altLang="ja-JP"/>
            </a:br>
            <a:r>
              <a:rPr kumimoji="1" lang="ja-JP" altLang="en-US"/>
              <a:t>機械学習を用いて分析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9E256F-4D41-4D28-92E6-98F775B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6073EDF-D98E-4042-8DB9-90849E7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Google</a:t>
            </a:r>
            <a:r>
              <a:rPr kumimoji="1" lang="ja-JP" altLang="en-US"/>
              <a:t>の</a:t>
            </a:r>
            <a:r>
              <a:rPr kumimoji="1" lang="en-US" altLang="ja-JP"/>
              <a:t>Titan</a:t>
            </a:r>
            <a:r>
              <a:rPr kumimoji="1" lang="ja-JP" altLang="en-US"/>
              <a:t>セキュリティキー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0D09F-D93D-42AF-88E1-078173196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4545982" cy="19442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206A41-EB76-479A-8137-96D039D1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7" y="3934009"/>
            <a:ext cx="4712229" cy="22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161F9-9A6F-4C1D-A83B-C36297FB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832648" cy="184227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5308CA-7481-492B-B504-0209C853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コンピュータのメモリ</a:t>
            </a:r>
            <a:endParaRPr kumimoji="1" lang="en-US" altLang="ja-JP"/>
          </a:p>
          <a:p>
            <a:pPr lvl="1"/>
            <a:r>
              <a:rPr kumimoji="1" lang="ja-JP" altLang="en-US"/>
              <a:t>電源を切っても数秒は内容を保持している特性</a:t>
            </a:r>
            <a:endParaRPr kumimoji="1" lang="en-US" altLang="ja-JP"/>
          </a:p>
          <a:p>
            <a:pPr lvl="1"/>
            <a:r>
              <a:rPr kumimoji="1" lang="ja-JP" altLang="en-US"/>
              <a:t>メモリを一気に冷却するとその保持期間を延ばせる</a:t>
            </a:r>
            <a:endParaRPr kumimoji="1" lang="en-US" altLang="ja-JP"/>
          </a:p>
          <a:p>
            <a:pPr lvl="1"/>
            <a:r>
              <a:rPr kumimoji="1" lang="ja-JP" altLang="en-US"/>
              <a:t>ノイズを含んだ状態から秘密鍵を復元する研究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en-US" altLang="ja-JP"/>
              <a:t>F-Secure</a:t>
            </a:r>
            <a:r>
              <a:rPr kumimoji="1" lang="ja-JP" altLang="en-US"/>
              <a:t>の攻撃 </a:t>
            </a:r>
            <a:r>
              <a:rPr kumimoji="1" lang="en-US" altLang="ja-JP"/>
              <a:t>2018</a:t>
            </a:r>
          </a:p>
          <a:p>
            <a:pPr lvl="1"/>
            <a:r>
              <a:rPr lang="en-US" altLang="ja-JP"/>
              <a:t>BitLocker</a:t>
            </a:r>
            <a:r>
              <a:rPr lang="ja-JP" altLang="en-US"/>
              <a:t>で暗号化されたノート</a:t>
            </a:r>
            <a:r>
              <a:rPr lang="en-US" altLang="ja-JP"/>
              <a:t>PC</a:t>
            </a:r>
          </a:p>
          <a:p>
            <a:pPr lvl="1"/>
            <a:r>
              <a:rPr kumimoji="1" lang="ja-JP" altLang="en-US"/>
              <a:t>スリープ状態の</a:t>
            </a:r>
            <a:r>
              <a:rPr kumimoji="1" lang="en-US" altLang="ja-JP"/>
              <a:t>PC</a:t>
            </a:r>
            <a:r>
              <a:rPr kumimoji="1" lang="ja-JP" altLang="en-US"/>
              <a:t>のふたを開けてメモリを冷却</a:t>
            </a:r>
            <a:endParaRPr kumimoji="1" lang="en-US" altLang="ja-JP"/>
          </a:p>
          <a:p>
            <a:pPr lvl="1"/>
            <a:r>
              <a:rPr lang="en-US" altLang="ja-JP"/>
              <a:t>BIOS</a:t>
            </a:r>
            <a:r>
              <a:rPr lang="ja-JP" altLang="en-US"/>
              <a:t>で保護されていない部分を変更して</a:t>
            </a:r>
            <a:br>
              <a:rPr lang="en-US" altLang="ja-JP"/>
            </a:br>
            <a:r>
              <a:rPr lang="ja-JP" altLang="en-US"/>
              <a:t>メモリをクリアさせないようにする</a:t>
            </a:r>
            <a:endParaRPr kumimoji="1" lang="en-US" altLang="ja-JP"/>
          </a:p>
          <a:p>
            <a:pPr lvl="1"/>
            <a:r>
              <a:rPr lang="ja-JP" altLang="en-US"/>
              <a:t>攻撃用</a:t>
            </a:r>
            <a:r>
              <a:rPr lang="en-US" altLang="ja-JP"/>
              <a:t>USB</a:t>
            </a:r>
            <a:r>
              <a:rPr lang="ja-JP" altLang="en-US"/>
              <a:t>メモリを差してリブートして秘密情報を探索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0FA587-DD2E-47BB-B319-18D8E81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C12454-10E9-4E66-A0A7-A311B7F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コードルド・ブート攻撃</a:t>
            </a:r>
          </a:p>
        </p:txBody>
      </p:sp>
    </p:spTree>
    <p:extLst>
      <p:ext uri="{BB962C8B-B14F-4D97-AF65-F5344CB8AC3E}">
        <p14:creationId xmlns:p14="http://schemas.microsoft.com/office/powerpoint/2010/main" val="63075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238AEA-C5FD-4E8F-A815-A09A00E7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正しい署名は署名鍵を持つ本人</a:t>
            </a:r>
            <a:r>
              <a:rPr kumimoji="1" lang="en-US" altLang="ja-JP"/>
              <a:t>(</a:t>
            </a:r>
            <a:r>
              <a:rPr kumimoji="1" lang="ja-JP" altLang="en-US"/>
              <a:t>アリス</a:t>
            </a:r>
            <a:r>
              <a:rPr kumimoji="1" lang="en-US" altLang="ja-JP"/>
              <a:t>)</a:t>
            </a:r>
            <a:r>
              <a:rPr kumimoji="1" lang="ja-JP" altLang="en-US"/>
              <a:t>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署名は否認防止機能を持つ</a:t>
            </a:r>
            <a:endParaRPr kumimoji="1" lang="en-US" altLang="ja-JP"/>
          </a:p>
          <a:p>
            <a:pPr lvl="1"/>
            <a:r>
              <a:rPr kumimoji="1" lang="ja-JP" altLang="en-US"/>
              <a:t>アリスが意図的に署名鍵を漏洩させて署名を無効化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marL="0" indent="0">
              <a:buNone/>
            </a:pPr>
            <a:r>
              <a:rPr lang="ja-JP" altLang="en-US" sz="2000"/>
              <a:t>    時間軸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署名に時刻を関連づけさせる必要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35B30C-DA83-4204-98FE-EED861E4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0B388F-FFC4-4A58-A091-EE9D4A4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否認防止と署名の失効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B6F3DC-26BB-4A80-A547-0A2C96207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6793207" cy="36004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A2B68-703B-4B04-BF37-20303F6798AA}"/>
              </a:ext>
            </a:extLst>
          </p:cNvPr>
          <p:cNvCxnSpPr/>
          <p:nvPr/>
        </p:nvCxnSpPr>
        <p:spPr>
          <a:xfrm>
            <a:off x="323528" y="2564904"/>
            <a:ext cx="0" cy="27363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0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タイムスタンプ </a:t>
                </a:r>
                <a:r>
                  <a:rPr lang="en-US" altLang="ja-JP"/>
                  <a:t>Haber, Stornetta, 1990</a:t>
                </a:r>
              </a:p>
              <a:p>
                <a:pPr lvl="1"/>
                <a:r>
                  <a:rPr kumimoji="1" lang="ja-JP" altLang="en-US"/>
                  <a:t>あるとき確かにあるデータが存在したことを示す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信頼できる機関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ハッシュ値を管理するタイムスタンプ局</a:t>
                </a:r>
                <a:endParaRPr lang="en-US" altLang="ja-JP"/>
              </a:p>
              <a:p>
                <a:pPr lvl="2"/>
                <a:r>
                  <a:rPr kumimoji="1" lang="ja-JP" altLang="en-US"/>
                  <a:t>時刻認証局</a:t>
                </a:r>
                <a:r>
                  <a:rPr kumimoji="1" lang="en-US" altLang="ja-JP"/>
                  <a:t>TSA (Time Stamping Authorith)</a:t>
                </a:r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r>
                  <a:rPr kumimoji="1" lang="ja-JP" altLang="en-US"/>
                  <a:t>ハッシュ値の連鎖を公開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誰でも検証可能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A66696-381F-4053-8281-C1C2848202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39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3851ED-6C25-4CCC-84B2-F1FEA111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B97CDCE-4340-4FE5-A6DF-F09F8089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ハッシュ値の連鎖によるタイムスタンプ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F622F7-3BDD-48A5-B4A5-6936340A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4824536" cy="25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2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047A97-49FD-4F96-A944-1E66A463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アリスは署名を失効させても否認できない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</a:t>
            </a:r>
            <a:r>
              <a:rPr kumimoji="1" lang="en-US" altLang="ja-JP"/>
              <a:t>ISO/IEC 18014-3</a:t>
            </a:r>
          </a:p>
          <a:p>
            <a:pPr lvl="1"/>
            <a:r>
              <a:rPr kumimoji="1" lang="ja-JP" altLang="en-US"/>
              <a:t>署名情報は新聞などで広く周知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E10E8C-23EF-42BD-BA26-37DA024C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8CCA290-D24B-4025-A656-1FF36D9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タイムスタンプを用いた否認防止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1019A4-E2A5-4EA1-BB0F-02E486F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00184"/>
            <a:ext cx="6768752" cy="4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ハッシュ値を一本の鎖ではなく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分木で管理したもの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ハッシュ値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ja-JP" altLang="en-US"/>
                  <a:t>の正しさを確認</a:t>
                </a:r>
                <a:endParaRPr kumimoji="1"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5−6</m:t>
                        </m:r>
                      </m:sub>
                    </m:sSub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1−8</m:t>
                        </m:r>
                      </m:sub>
                    </m:sSub>
                  </m:oMath>
                </a14:m>
                <a:r>
                  <a:rPr kumimoji="1" lang="ja-JP" altLang="en-US"/>
                  <a:t>を使う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必要なデータ量が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B6180F-83FC-48C3-A2EF-239269FEE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40084B-001B-4FC1-B1EF-93772D4E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B9196A-47DE-43B4-BF46-04FF19C8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Merkle</a:t>
            </a:r>
            <a:r>
              <a:rPr kumimoji="1" lang="ja-JP" altLang="en-US"/>
              <a:t>木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B8099F-C48A-4853-ADB3-FD040877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95" y="1196752"/>
            <a:ext cx="6768752" cy="3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9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15F24F-C23E-473B-B94A-3C5D2422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リンクトークンとは別方式</a:t>
            </a:r>
            <a:endParaRPr kumimoji="1" lang="en-US" altLang="ja-JP"/>
          </a:p>
          <a:p>
            <a:r>
              <a:rPr kumimoji="1" lang="ja-JP" altLang="en-US"/>
              <a:t>信頼できる</a:t>
            </a:r>
            <a:r>
              <a:rPr kumimoji="1" lang="en-US" altLang="ja-JP"/>
              <a:t>TSA</a:t>
            </a:r>
            <a:r>
              <a:rPr kumimoji="1" lang="ja-JP" altLang="en-US"/>
              <a:t>が署名の検証鍵を公開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RFC 3161, ISO/IEC18014-2</a:t>
            </a:r>
            <a:r>
              <a:rPr kumimoji="1" lang="ja-JP" altLang="en-US"/>
              <a:t>などで標準化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AFBD90-F2D4-4C15-AF2A-A4FE5A5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35C8AD1-0733-4CDF-AFE6-1D6E1F4A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署名を用いたタイムスタンプ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DDA89B-9977-4F62-8AF9-56617EB1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5760640" cy="27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7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761B911-23CA-4234-A623-AA66FED8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4465109" cy="2204647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4321F73-64BD-46AD-A154-61F3C318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時刻の扱い</a:t>
            </a:r>
            <a:endParaRPr kumimoji="1" lang="en-US" altLang="ja-JP"/>
          </a:p>
          <a:p>
            <a:pPr lvl="1"/>
            <a:r>
              <a:rPr lang="zh-TW" altLang="en-US"/>
              <a:t>国家時刻標準機関</a:t>
            </a:r>
            <a:r>
              <a:rPr lang="en-US" altLang="ja-JP"/>
              <a:t>NTA (National Time Authority)</a:t>
            </a:r>
          </a:p>
          <a:p>
            <a:pPr lvl="2"/>
            <a:r>
              <a:rPr lang="ja-JP" altLang="en-US"/>
              <a:t>情報通信研究機構</a:t>
            </a:r>
            <a:r>
              <a:rPr lang="en-US" altLang="ja-JP"/>
              <a:t>NICT</a:t>
            </a:r>
            <a:r>
              <a:rPr lang="ja-JP" altLang="en-US"/>
              <a:t>が日本標準時を生成、供給</a:t>
            </a:r>
            <a:endParaRPr lang="en-US" altLang="ja-JP"/>
          </a:p>
          <a:p>
            <a:pPr lvl="2"/>
            <a:r>
              <a:rPr lang="ja-JP" altLang="en-US"/>
              <a:t>時刻配信局</a:t>
            </a:r>
            <a:r>
              <a:rPr lang="en-US" altLang="ja-JP"/>
              <a:t>TAA</a:t>
            </a:r>
            <a:r>
              <a:rPr lang="ja-JP" altLang="en-US"/>
              <a:t> </a:t>
            </a:r>
            <a:r>
              <a:rPr lang="en-US" altLang="ja-JP"/>
              <a:t>(Time Assessment Authority)</a:t>
            </a:r>
            <a:r>
              <a:rPr lang="ja-JP" altLang="en-US"/>
              <a:t>がサービス提供</a:t>
            </a:r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r>
              <a:rPr kumimoji="1" lang="ja-JP" altLang="en-US"/>
              <a:t>通常の署名は最大</a:t>
            </a:r>
            <a:r>
              <a:rPr kumimoji="1" lang="en-US" altLang="ja-JP"/>
              <a:t>5</a:t>
            </a:r>
            <a:r>
              <a:rPr kumimoji="1" lang="ja-JP" altLang="en-US"/>
              <a:t>年</a:t>
            </a:r>
            <a:endParaRPr kumimoji="1" lang="en-US" altLang="ja-JP"/>
          </a:p>
          <a:p>
            <a:pPr lvl="1"/>
            <a:r>
              <a:rPr kumimoji="1" lang="ja-JP" altLang="en-US"/>
              <a:t>住宅ローンなどには対応できない</a:t>
            </a:r>
            <a:endParaRPr kumimoji="1" lang="en-US" altLang="ja-JP"/>
          </a:p>
          <a:p>
            <a:pPr lvl="1"/>
            <a:r>
              <a:rPr lang="en-US" altLang="ja-JP"/>
              <a:t>EU</a:t>
            </a:r>
            <a:r>
              <a:rPr lang="ja-JP" altLang="en-US"/>
              <a:t> 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2016</a:t>
            </a:r>
            <a:r>
              <a:rPr lang="ja-JP" altLang="en-US"/>
              <a:t>年</a:t>
            </a:r>
            <a:r>
              <a:rPr lang="en-US" altLang="ja-JP"/>
              <a:t>eIDAS</a:t>
            </a:r>
            <a:r>
              <a:rPr lang="ja-JP" altLang="en-US"/>
              <a:t>規則</a:t>
            </a:r>
            <a:r>
              <a:rPr lang="en-US" altLang="ja-JP"/>
              <a:t>, </a:t>
            </a:r>
            <a:r>
              <a:rPr lang="ja-JP" altLang="en-US"/>
              <a:t>国家間でタイムスタンプを利用可能</a:t>
            </a:r>
            <a:endParaRPr kumimoji="1" lang="en-US" altLang="ja-JP"/>
          </a:p>
          <a:p>
            <a:r>
              <a:rPr kumimoji="1" lang="ja-JP" altLang="en-US"/>
              <a:t>日本は公的なタイムスタンプ制度の不在</a:t>
            </a:r>
            <a:r>
              <a:rPr lang="en-US" altLang="ja-JP"/>
              <a:t> (2021</a:t>
            </a:r>
            <a:r>
              <a:rPr lang="ja-JP" altLang="en-US"/>
              <a:t>年現在</a:t>
            </a:r>
            <a:r>
              <a:rPr lang="en-US" altLang="ja-JP"/>
              <a:t>)</a:t>
            </a:r>
            <a:endParaRPr kumimoji="1" lang="en-US" altLang="ja-JP"/>
          </a:p>
          <a:p>
            <a:pPr lvl="1"/>
            <a:r>
              <a:rPr lang="ja-JP" altLang="en-US"/>
              <a:t>長期の利用に不安 </a:t>
            </a:r>
            <a:r>
              <a:rPr lang="en-US" altLang="ja-JP"/>
              <a:t>: e.g. NTT</a:t>
            </a:r>
            <a:r>
              <a:rPr lang="ja-JP" altLang="en-US"/>
              <a:t>データ</a:t>
            </a:r>
            <a:r>
              <a:rPr lang="en-US" altLang="ja-JP"/>
              <a:t>SecureSeal</a:t>
            </a:r>
            <a:r>
              <a:rPr lang="ja-JP" altLang="en-US"/>
              <a:t>は</a:t>
            </a:r>
            <a:r>
              <a:rPr lang="en-US" altLang="ja-JP"/>
              <a:t>2020</a:t>
            </a:r>
            <a:r>
              <a:rPr lang="ja-JP" altLang="en-US"/>
              <a:t>年終了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E9A50F-2589-40E8-BC3E-7C413C0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A37E3E7-0F3D-4134-AB15-1FADFA7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日本のタイムスタンプ</a:t>
            </a:r>
          </a:p>
        </p:txBody>
      </p:sp>
    </p:spTree>
    <p:extLst>
      <p:ext uri="{BB962C8B-B14F-4D97-AF65-F5344CB8AC3E}">
        <p14:creationId xmlns:p14="http://schemas.microsoft.com/office/powerpoint/2010/main" val="73285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1246CB9-D107-4C27-AFFA-40189867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(</a:t>
            </a:r>
            <a:r>
              <a:rPr kumimoji="1" lang="ja-JP" altLang="en-US"/>
              <a:t>パブリック</a:t>
            </a:r>
            <a:r>
              <a:rPr kumimoji="1" lang="en-US" altLang="ja-JP"/>
              <a:t>)</a:t>
            </a:r>
            <a:r>
              <a:rPr kumimoji="1" lang="ja-JP" altLang="en-US"/>
              <a:t>ブロックチェーン</a:t>
            </a:r>
            <a:endParaRPr kumimoji="1" lang="en-US" altLang="ja-JP"/>
          </a:p>
          <a:p>
            <a:pPr lvl="1"/>
            <a:r>
              <a:rPr kumimoji="1" lang="ja-JP" altLang="en-US"/>
              <a:t>リンクトークン生成型タイムスタンプ </a:t>
            </a:r>
            <a:r>
              <a:rPr kumimoji="1" lang="en-US" altLang="ja-JP"/>
              <a:t>: </a:t>
            </a:r>
            <a:r>
              <a:rPr kumimoji="1" lang="ja-JP" altLang="en-US"/>
              <a:t>データの改善耐性</a:t>
            </a:r>
            <a:endParaRPr kumimoji="1" lang="en-US" altLang="ja-JP"/>
          </a:p>
          <a:p>
            <a:pPr lvl="1"/>
            <a:r>
              <a:rPr kumimoji="1" lang="ja-JP" altLang="en-US"/>
              <a:t>ハッシュ値の列</a:t>
            </a:r>
            <a:r>
              <a:rPr kumimoji="1" lang="en-US" altLang="ja-JP"/>
              <a:t>(</a:t>
            </a:r>
            <a:r>
              <a:rPr kumimoji="1" lang="ja-JP" altLang="en-US"/>
              <a:t>鎖</a:t>
            </a:r>
            <a:r>
              <a:rPr kumimoji="1" lang="en-US" altLang="ja-JP"/>
              <a:t>)</a:t>
            </a:r>
            <a:r>
              <a:rPr kumimoji="1" lang="ja-JP" altLang="en-US"/>
              <a:t>を</a:t>
            </a:r>
            <a:r>
              <a:rPr kumimoji="1" lang="en-US" altLang="ja-JP"/>
              <a:t>P2P</a:t>
            </a:r>
            <a:r>
              <a:rPr kumimoji="1" lang="ja-JP" altLang="en-US"/>
              <a:t>ネットワークで管理</a:t>
            </a:r>
            <a:endParaRPr kumimoji="1" lang="en-US" altLang="ja-JP"/>
          </a:p>
          <a:p>
            <a:pPr lvl="1"/>
            <a:r>
              <a:rPr kumimoji="1" lang="ja-JP" altLang="en-US"/>
              <a:t>不特定多数の主体が所収するコンピュータが互いに通信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データが十分分散されると可用性と改竄耐性に優れる</a:t>
            </a:r>
            <a:endParaRPr kumimoji="1" lang="en-US" altLang="ja-JP"/>
          </a:p>
          <a:p>
            <a:pPr lvl="1"/>
            <a:r>
              <a:rPr kumimoji="1" lang="ja-JP" altLang="en-US"/>
              <a:t>データ更新性能は低い </a:t>
            </a:r>
            <a:r>
              <a:rPr kumimoji="1" lang="en-US" altLang="ja-JP"/>
              <a:t>: </a:t>
            </a:r>
            <a:r>
              <a:rPr kumimoji="1" lang="ja-JP" altLang="en-US"/>
              <a:t>シャーディングなどの技術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17DD5B-E415-44C9-BC8D-200B09C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E548C-5751-4AA8-9544-62EF663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ブロックチェーンとビットコイン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9D1F1D-4765-40E2-93F2-A7D654777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6912"/>
            <a:ext cx="5400600" cy="28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0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747879-0ADF-44BD-997D-C822933B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初めてブロックチェーンを暗号資産に応用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3744E5-67DD-418C-A7F2-4824B50E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D8F190-11BC-411C-8286-E00E8533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ビットコイン</a:t>
            </a:r>
          </a:p>
        </p:txBody>
      </p:sp>
    </p:spTree>
    <p:extLst>
      <p:ext uri="{BB962C8B-B14F-4D97-AF65-F5344CB8AC3E}">
        <p14:creationId xmlns:p14="http://schemas.microsoft.com/office/powerpoint/2010/main" val="12506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904B7E-D5CB-46DE-AD01-9832AB09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2B16F7-F180-4C9C-84ED-827149E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D14989-31C0-4972-8EC9-A25D89A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AF98B8-D334-45B1-8724-A548A733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CA3394C-C3A5-47CC-B6B5-484F28F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理想のハッシュ関数はハッシュ値のサイズで決まる</a:t>
            </a:r>
            <a:endParaRPr kumimoji="1" lang="en-US" altLang="ja-JP"/>
          </a:p>
          <a:p>
            <a:pPr lvl="1"/>
            <a:r>
              <a:rPr lang="en-US" altLang="ja-JP"/>
              <a:t>256bit</a:t>
            </a:r>
            <a:r>
              <a:rPr lang="ja-JP" altLang="en-US"/>
              <a:t>なら衝突困難性に関して</a:t>
            </a:r>
            <a:r>
              <a:rPr lang="en-US" altLang="ja-JP"/>
              <a:t>128bit</a:t>
            </a:r>
            <a:r>
              <a:rPr lang="ja-JP" altLang="en-US"/>
              <a:t>セキュリティ</a:t>
            </a:r>
            <a:endParaRPr lang="en-US" altLang="ja-JP"/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も</a:t>
            </a:r>
            <a:r>
              <a:rPr kumimoji="1" lang="en-US" altLang="ja-JP"/>
              <a:t>SHA-3-256</a:t>
            </a:r>
            <a:r>
              <a:rPr kumimoji="1" lang="ja-JP" altLang="en-US"/>
              <a:t>もほぼ同じ安全性</a:t>
            </a:r>
            <a:endParaRPr kumimoji="1" lang="en-US" altLang="ja-JP"/>
          </a:p>
          <a:p>
            <a:pPr lvl="2"/>
            <a:r>
              <a:rPr lang="en-US" altLang="ja-JP"/>
              <a:t>SHA-256</a:t>
            </a:r>
            <a:r>
              <a:rPr lang="ja-JP" altLang="en-US"/>
              <a:t>の方が速い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042D94-DF33-4C66-B209-654B854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B0D3AA-9D2A-4CD3-AB70-4A464B0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2221</Words>
  <Application>Microsoft Office PowerPoint</Application>
  <PresentationFormat>画面に合わせる (4:3)</PresentationFormat>
  <Paragraphs>407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7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  <vt:lpstr>署名</vt:lpstr>
      <vt:lpstr>署名のアルゴリズム</vt:lpstr>
      <vt:lpstr>署名の安全性</vt:lpstr>
      <vt:lpstr>MACと署名</vt:lpstr>
      <vt:lpstr>暗号技術の分類</vt:lpstr>
      <vt:lpstr>ECDSA</vt:lpstr>
      <vt:lpstr>公開鍵認証</vt:lpstr>
      <vt:lpstr>FIDO</vt:lpstr>
      <vt:lpstr>FIDOの認証器による署名の検証鍵の登録</vt:lpstr>
      <vt:lpstr>認証</vt:lpstr>
      <vt:lpstr>サイドチャネル攻撃</vt:lpstr>
      <vt:lpstr>楕円曲線と電力解析攻撃</vt:lpstr>
      <vt:lpstr>GoogleのTitanセキュリティキー</vt:lpstr>
      <vt:lpstr>コードルド・ブート攻撃</vt:lpstr>
      <vt:lpstr>否認防止と署名の失効</vt:lpstr>
      <vt:lpstr>ハッシュ値の連鎖によるタイムスタンプ</vt:lpstr>
      <vt:lpstr>タイムスタンプを用いた否認防止</vt:lpstr>
      <vt:lpstr>Merkle木</vt:lpstr>
      <vt:lpstr>署名を用いたタイムスタンプ</vt:lpstr>
      <vt:lpstr>日本のタイムスタンプ</vt:lpstr>
      <vt:lpstr>ブロックチェーンとビットコイン</vt:lpstr>
      <vt:lpstr>ビットコイン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2021-11-07T02:57:17Z</dcterms:modified>
</cp:coreProperties>
</file>