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24"/>
  </p:notesMasterIdLst>
  <p:handoutMasterIdLst>
    <p:handoutMasterId r:id="rId25"/>
  </p:handoutMasterIdLst>
  <p:sldIdLst>
    <p:sldId id="552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22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ashtoolkit.com/decrypt-sha256-has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6</a:t>
            </a:r>
            <a:br>
              <a:rPr lang="en-US" altLang="ja-JP"/>
            </a:br>
            <a:r>
              <a:rPr lang="en-US" altLang="ja-JP" sz="2400"/>
              <a:t>RSA</a:t>
            </a:r>
            <a:r>
              <a:rPr lang="ja-JP" altLang="en-US" sz="2400"/>
              <a:t>暗号</a:t>
            </a:r>
            <a:r>
              <a:rPr lang="en-US" altLang="ja-JP" sz="2400"/>
              <a:t>,</a:t>
            </a:r>
            <a:r>
              <a:rPr lang="ja-JP" altLang="en-US" sz="2400"/>
              <a:t>楕円曲線暗号</a:t>
            </a:r>
            <a:r>
              <a:rPr lang="en-US" altLang="ja-JP" sz="2400"/>
              <a:t>, </a:t>
            </a:r>
            <a:r>
              <a:rPr lang="ja-JP" altLang="en-US" sz="2400"/>
              <a:t>中間者攻撃</a:t>
            </a:r>
            <a:r>
              <a:rPr lang="en-US" altLang="ja-JP" sz="2400"/>
              <a:t>, </a:t>
            </a:r>
            <a:r>
              <a:rPr lang="ja-JP" altLang="en-US" sz="2400"/>
              <a:t>ハッシュ関数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2021/11/4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楕円曲線の点の動き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1" lang="ja-JP" altLang="en-US"/>
                  <a:t>と計算していくと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がある</a:t>
                </a:r>
                <a:endParaRPr kumimoji="1" lang="en-US" altLang="ja-JP"/>
              </a:p>
              <a:p>
                <a:r>
                  <a:rPr kumimoji="1" lang="ja-JP" altLang="en-US"/>
                  <a:t>楕円曲線暗号は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 …, 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を扱う暗号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DDD2B707-6695-4130-BBDE-D3AAC711C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78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4BABC3C5-569A-48A0-91FC-03E31664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細かいことは忘れて大事な点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BCAA1A-1617-495C-A59D-0A3D98BD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0768"/>
            <a:ext cx="5832648" cy="3480657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48DF83-8956-4D2E-B2DB-1C229F95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97879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DHP</a:t>
                </a:r>
                <a:r>
                  <a:rPr kumimoji="1" lang="ja-JP" altLang="en-US"/>
                  <a:t>と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の楕円曲線版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DHP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:r>
                  <a:rPr lang="en-US" altLang="ja-JP"/>
                  <a:t>DLP 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ECDHP</a:t>
                </a:r>
                <a:r>
                  <a:rPr lang="ja-JP" altLang="en-US"/>
                  <a:t> </a:t>
                </a:r>
                <a:r>
                  <a:rPr lang="en-US" altLang="ja-JP"/>
                  <a:t>:</a:t>
                </a:r>
                <a:r>
                  <a:rPr lang="ja-JP" altLang="en-US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𝑎𝑏𝑃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r>
                  <a:rPr kumimoji="1" lang="en-US" altLang="ja-JP"/>
                  <a:t>DLP 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/>
                  <a:t>を求めよ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lang="en-US" altLang="ja-JP"/>
                  <a:t>200</a:t>
                </a:r>
                <a:r>
                  <a:rPr kumimoji="1" lang="en-US" altLang="ja-JP"/>
                  <a:t>bit</a:t>
                </a:r>
                <a:r>
                  <a:rPr kumimoji="1" lang="ja-JP" altLang="en-US"/>
                  <a:t>以上なら</a:t>
                </a:r>
                <a:r>
                  <a:rPr kumimoji="1" lang="en-US" altLang="ja-JP"/>
                  <a:t>ECDP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DLP</a:t>
                </a:r>
                <a:r>
                  <a:rPr kumimoji="1" lang="ja-JP" altLang="en-US"/>
                  <a:t>は困難</a:t>
                </a:r>
                <a:endParaRPr kumimoji="1" lang="en-US" altLang="ja-JP"/>
              </a:p>
              <a:p>
                <a:r>
                  <a:rPr lang="en-US" altLang="ja-JP"/>
                  <a:t>ECDLP</a:t>
                </a:r>
                <a:r>
                  <a:rPr lang="ja-JP" altLang="en-US"/>
                  <a:t>の困難さによる一方向性関数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C10020DE-38F3-405F-9311-A29A1F958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33C955B4-EB01-4C29-B108-6FDE1D47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ECDHP</a:t>
            </a:r>
            <a:r>
              <a:rPr kumimoji="1" lang="ja-JP" altLang="en-US"/>
              <a:t>と</a:t>
            </a:r>
            <a:r>
              <a:rPr kumimoji="1" lang="en-US" altLang="ja-JP"/>
              <a:t>ECDLP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4249EC-2BA5-4C5C-8F17-6A9352320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317880"/>
            <a:ext cx="6122360" cy="238772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FEAC83-3642-408A-8FF8-570ADF30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84122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F180C79-75CE-4B5D-A64C-60012D7C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鍵共有の楕円曲線版</a:t>
            </a:r>
            <a:endParaRPr kumimoji="1" lang="en-US" altLang="ja-JP"/>
          </a:p>
          <a:p>
            <a:pPr lvl="1"/>
            <a:r>
              <a:rPr kumimoji="1" lang="en-US" altLang="ja-JP"/>
              <a:t>ECDHP</a:t>
            </a:r>
            <a:r>
              <a:rPr kumimoji="1" lang="ja-JP" altLang="en-US"/>
              <a:t>が困難なら盗聴に対して安全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9CEA90E-40A3-4CA7-88A3-4936E8F8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ECDH</a:t>
            </a:r>
            <a:r>
              <a:rPr kumimoji="1" lang="ja-JP" altLang="en-US"/>
              <a:t>鍵共有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F833488-F46C-43AC-BBDA-5FB50013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15168"/>
            <a:ext cx="7200800" cy="489043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320D83-C744-4212-801D-7E431B8A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8374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698E4FF-E430-42CF-B573-1836A0CC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  <a:endParaRPr kumimoji="1" lang="en-US" altLang="ja-JP"/>
          </a:p>
          <a:p>
            <a:pPr lvl="1"/>
            <a:r>
              <a:rPr kumimoji="1" lang="ja-JP" altLang="en-US"/>
              <a:t>楕円曲線を用いた暗号技術</a:t>
            </a:r>
            <a:r>
              <a:rPr kumimoji="1" lang="en-US" altLang="ja-JP"/>
              <a:t>(</a:t>
            </a:r>
            <a:r>
              <a:rPr kumimoji="1" lang="ja-JP" altLang="en-US"/>
              <a:t>鍵共有</a:t>
            </a:r>
            <a:r>
              <a:rPr kumimoji="1" lang="en-US" altLang="ja-JP"/>
              <a:t>, </a:t>
            </a:r>
            <a:r>
              <a:rPr kumimoji="1" lang="ja-JP" altLang="en-US"/>
              <a:t>公開鍵暗号</a:t>
            </a:r>
            <a:r>
              <a:rPr kumimoji="1" lang="en-US" altLang="ja-JP"/>
              <a:t>, </a:t>
            </a:r>
            <a:r>
              <a:rPr kumimoji="1" lang="ja-JP" altLang="en-US"/>
              <a:t>署名</a:t>
            </a:r>
            <a:r>
              <a:rPr kumimoji="1" lang="en-US" altLang="ja-JP"/>
              <a:t>)</a:t>
            </a:r>
            <a:r>
              <a:rPr kumimoji="1" lang="ja-JP" altLang="en-US"/>
              <a:t>の総称</a:t>
            </a:r>
            <a:endParaRPr kumimoji="1" lang="en-US" altLang="ja-JP"/>
          </a:p>
          <a:p>
            <a:r>
              <a:rPr lang="en-US" altLang="ja-JP"/>
              <a:t>RSA</a:t>
            </a:r>
            <a:r>
              <a:rPr lang="ja-JP" altLang="en-US"/>
              <a:t>暗号や</a:t>
            </a:r>
            <a:r>
              <a:rPr lang="en-US" altLang="ja-JP"/>
              <a:t>DH</a:t>
            </a:r>
            <a:r>
              <a:rPr lang="ja-JP" altLang="en-US"/>
              <a:t>鍵共有に比べて鍵を小さくできる</a:t>
            </a:r>
            <a:endParaRPr lang="en-US" altLang="ja-JP"/>
          </a:p>
          <a:p>
            <a:r>
              <a:rPr kumimoji="1" lang="en-US" altLang="ja-JP"/>
              <a:t>RSA</a:t>
            </a:r>
            <a:r>
              <a:rPr kumimoji="1" lang="ja-JP" altLang="en-US"/>
              <a:t>暗号や</a:t>
            </a:r>
            <a:r>
              <a:rPr kumimoji="1" lang="en-US" altLang="ja-JP"/>
              <a:t>DH</a:t>
            </a:r>
            <a:r>
              <a:rPr kumimoji="1" lang="ja-JP" altLang="en-US"/>
              <a:t>鍵共有への攻撃</a:t>
            </a:r>
            <a:endParaRPr kumimoji="1" lang="en-US" altLang="ja-JP"/>
          </a:p>
          <a:p>
            <a:pPr lvl="1"/>
            <a:r>
              <a:rPr kumimoji="1" lang="ja-JP" altLang="en-US"/>
              <a:t>数体篩法</a:t>
            </a:r>
            <a:r>
              <a:rPr kumimoji="1" lang="en-US" altLang="ja-JP"/>
              <a:t>(</a:t>
            </a:r>
            <a:r>
              <a:rPr kumimoji="1" lang="ja-JP" altLang="en-US"/>
              <a:t>準指数時間アルゴリズム</a:t>
            </a:r>
            <a:r>
              <a:rPr kumimoji="1" lang="en-US" altLang="ja-JP"/>
              <a:t>)</a:t>
            </a:r>
          </a:p>
          <a:p>
            <a:pPr lvl="1"/>
            <a:r>
              <a:rPr kumimoji="1" lang="en-US" altLang="ja-JP"/>
              <a:t>128bit</a:t>
            </a:r>
            <a:r>
              <a:rPr kumimoji="1" lang="ja-JP" altLang="en-US"/>
              <a:t>セキュリティのためには数千ビット必要</a:t>
            </a:r>
            <a:endParaRPr kumimoji="1" lang="en-US" altLang="ja-JP"/>
          </a:p>
          <a:p>
            <a:pPr lvl="1"/>
            <a:r>
              <a:rPr kumimoji="1" lang="ja-JP" altLang="en-US"/>
              <a:t>楕円曲線を使えば</a:t>
            </a:r>
            <a:r>
              <a:rPr kumimoji="1" lang="en-US" altLang="ja-JP"/>
              <a:t>256bit</a:t>
            </a:r>
            <a:r>
              <a:rPr kumimoji="1" lang="ja-JP" altLang="en-US"/>
              <a:t>でよい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414036-E6A4-4580-ADD3-7DD3C65A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楕円曲線暗号の特長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D291B13-19CC-4EF1-BC95-00C904EE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581"/>
              </p:ext>
            </p:extLst>
          </p:nvPr>
        </p:nvGraphicFramePr>
        <p:xfrm>
          <a:off x="1043608" y="4509120"/>
          <a:ext cx="68411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393">
                  <a:extLst>
                    <a:ext uri="{9D8B030D-6E8A-4147-A177-3AD203B41FA5}">
                      <a16:colId xmlns:a16="http://schemas.microsoft.com/office/drawing/2014/main" val="2079763443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1856651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18250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74964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9902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49917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暗号方式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kumimoji="1" lang="ja-JP" altLang="en-US"/>
                        <a:t>ビット数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RSA</a:t>
                      </a:r>
                      <a:r>
                        <a:rPr kumimoji="1" lang="ja-JP" altLang="en-US"/>
                        <a:t>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1024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1219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2048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2832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11393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楕円曲線暗号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138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152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206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497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72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128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256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22077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B8DFD-8A7A-44EB-87C7-959FC231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58892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3C7979-57AB-4281-A684-837CDD05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DH</a:t>
            </a:r>
            <a:r>
              <a:rPr kumimoji="1" lang="ja-JP" altLang="en-US"/>
              <a:t>鍵共有や公開鍵暗号は通信の盗聴に対して安全</a:t>
            </a:r>
            <a:endParaRPr kumimoji="1" lang="en-US" altLang="ja-JP"/>
          </a:p>
          <a:p>
            <a:pPr lvl="1"/>
            <a:r>
              <a:rPr kumimoji="1" lang="ja-JP" altLang="en-US"/>
              <a:t>しかし改竄に対しては安全ではない</a:t>
            </a:r>
            <a:endParaRPr kumimoji="1" lang="en-US" altLang="ja-JP"/>
          </a:p>
          <a:p>
            <a:r>
              <a:rPr kumimoji="1" lang="en-US" altLang="ja-JP"/>
              <a:t>DH</a:t>
            </a:r>
            <a:r>
              <a:rPr kumimoji="1" lang="ja-JP" altLang="en-US"/>
              <a:t>鍵共有への中間者攻撃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FE7EC5B-735B-4BD7-AD87-F9D9DAC8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中間者攻撃</a:t>
            </a:r>
            <a:r>
              <a:rPr kumimoji="1" lang="en-US" altLang="ja-JP"/>
              <a:t>MITM(</a:t>
            </a:r>
            <a:r>
              <a:rPr lang="en-US" altLang="ja-JP"/>
              <a:t>Man-In-The-Middle</a:t>
            </a:r>
            <a:r>
              <a:rPr kumimoji="1" lang="en-US" altLang="ja-JP"/>
              <a:t>)</a:t>
            </a:r>
            <a:br>
              <a:rPr kumimoji="1" lang="en-US" altLang="ja-JP"/>
            </a:b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6612674-0DBB-45A4-803F-0A8B120B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7776864" cy="356318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068FF5-CFC5-4B44-9C3D-223B1EC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94505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97ED88D3-7437-4A2F-A5BA-077D9814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ja-JP" altLang="en-US"/>
              <a:t>対策は認証局の章で</a:t>
            </a:r>
            <a:endParaRPr lang="en-US" altLang="ja-JP"/>
          </a:p>
          <a:p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48513BF-6CE9-40B7-AB77-83B74402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8" y="8625"/>
            <a:ext cx="9129192" cy="540056"/>
          </a:xfrm>
        </p:spPr>
        <p:txBody>
          <a:bodyPr/>
          <a:lstStyle/>
          <a:p>
            <a:r>
              <a:rPr lang="ja-JP" altLang="en-US"/>
              <a:t>公開鍵暗号への中間者攻撃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FB6C48D-9BE1-41D9-B12F-A365CF6B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0244"/>
            <a:ext cx="8568952" cy="374891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350492E-3AD2-4E55-92C9-0349126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401348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D5076E-F20B-4349-9974-552575F8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世の中のあらゆるデータに対して</a:t>
            </a:r>
            <a:br>
              <a:rPr kumimoji="1" lang="en-US" altLang="ja-JP"/>
            </a:br>
            <a:r>
              <a:rPr kumimoji="1" lang="ja-JP" altLang="en-US"/>
              <a:t>唯一の固定サイズの識別子</a:t>
            </a:r>
            <a:r>
              <a:rPr kumimoji="1" lang="en-US" altLang="ja-JP"/>
              <a:t>(</a:t>
            </a:r>
            <a:r>
              <a:rPr kumimoji="1" lang="ja-JP" altLang="en-US"/>
              <a:t>ハッシュ値</a:t>
            </a:r>
            <a:r>
              <a:rPr kumimoji="1" lang="en-US" altLang="ja-JP"/>
              <a:t>)</a:t>
            </a:r>
            <a:r>
              <a:rPr kumimoji="1" lang="ja-JP" altLang="en-US"/>
              <a:t>を求める関数</a:t>
            </a:r>
            <a:endParaRPr kumimoji="1" lang="en-US" altLang="ja-JP"/>
          </a:p>
          <a:p>
            <a:pPr lvl="1"/>
            <a:r>
              <a:rPr kumimoji="1" lang="ja-JP" altLang="en-US"/>
              <a:t>決定的アルゴリズム</a:t>
            </a:r>
            <a:endParaRPr kumimoji="1" lang="en-US" altLang="ja-JP"/>
          </a:p>
          <a:p>
            <a:pPr lvl="1"/>
            <a:r>
              <a:rPr kumimoji="1" lang="ja-JP" altLang="en-US"/>
              <a:t>人に対する指紋や静脈パターンなどに相当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6C5515E-CDB8-4052-BCB3-F3E06424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762AED-37CA-4543-85E0-4829DE35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693008"/>
            <a:ext cx="4896544" cy="3900119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2D1731-150A-429B-82DA-5CA5F751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015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一方向性</a:t>
                </a:r>
                <a:endParaRPr kumimoji="1" lang="en-US" altLang="ja-JP"/>
              </a:p>
              <a:p>
                <a:pPr lvl="1"/>
                <a:r>
                  <a:rPr lang="ja-JP" altLang="en-US"/>
                  <a:t>データのハッシュ値が与えられたときに、元のデータを見つけるのが難しい</a:t>
                </a:r>
                <a:endParaRPr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r>
                  <a:rPr lang="ja-JP" altLang="en-US"/>
                  <a:t>衝突困難性</a:t>
                </a:r>
                <a:endParaRPr lang="en-US" altLang="ja-JP"/>
              </a:p>
              <a:p>
                <a:pPr lvl="1"/>
                <a:r>
                  <a:rPr lang="ja-JP" altLang="en-US"/>
                  <a:t>何でもよいから異なる</a:t>
                </a:r>
                <a:r>
                  <a:rPr lang="en-US" altLang="ja-JP"/>
                  <a:t>2</a:t>
                </a:r>
                <a:r>
                  <a:rPr lang="ja-JP" altLang="en-US"/>
                  <a:t>個のデータで同じハッシュ値になるものを見つけるのが難しい</a:t>
                </a:r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lang="en-US" altLang="ja-JP"/>
                  <a:t>2</a:t>
                </a:r>
                <a:r>
                  <a:rPr lang="ja-JP" altLang="en-US"/>
                  <a:t>個</a:t>
                </a:r>
                <a:r>
                  <a:rPr kumimoji="1" lang="ja-JP" altLang="en-US"/>
                  <a:t>のデータ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があり、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X=Y</a:t>
                </a:r>
              </a:p>
              <a:p>
                <a:pPr lvl="2"/>
                <a:r>
                  <a:rPr kumimoji="1" lang="ja-JP" altLang="en-US"/>
                  <a:t>無視できる確率を除いて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05EDFDB-B5B8-4744-8615-879A0BA9A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333" b="-21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暗号で使うハッシュ関数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704C8F61-6173-4EE6-996D-0552CD9BE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3483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6D641A43-2BE9-4E5C-A5C9-66532996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005064"/>
            <a:ext cx="3456384" cy="159322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D9A3D54-48EC-4632-99BB-E60BFF52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772816"/>
            <a:ext cx="3312368" cy="144185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82C357-56D3-4AEB-B046-50ACAA3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2695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/>
                  <a:t>第二原像計算困難性</a:t>
                </a:r>
                <a:endParaRPr lang="en-US" altLang="zh-TW"/>
              </a:p>
              <a:p>
                <a:pPr lvl="1"/>
                <a:r>
                  <a:rPr lang="ja-JP" altLang="en-US"/>
                  <a:t>あるデータ</a:t>
                </a:r>
                <a:r>
                  <a:rPr lang="en-US" altLang="ja-JP"/>
                  <a:t>X</a:t>
                </a:r>
                <a:r>
                  <a:rPr lang="ja-JP" altLang="en-US"/>
                  <a:t>が与えられたときにそのハッシュ値</a:t>
                </a:r>
                <a:r>
                  <a:rPr lang="en-US" altLang="ja-JP"/>
                  <a:t>x</a:t>
                </a:r>
                <a:r>
                  <a:rPr lang="ja-JP" altLang="en-US"/>
                  <a:t>と同じハッシュ値になる別のデータ</a:t>
                </a:r>
                <a:r>
                  <a:rPr lang="en-US" altLang="ja-JP"/>
                  <a:t>Y</a:t>
                </a:r>
                <a:r>
                  <a:rPr lang="ja-JP" altLang="en-US"/>
                  <a:t>（第二原像）を見つけるのが難しい</a:t>
                </a:r>
                <a:endParaRPr lang="en-US" altLang="ja-JP"/>
              </a:p>
              <a:p>
                <a:pPr lvl="1"/>
                <a:r>
                  <a:rPr kumimoji="1" lang="ja-JP" altLang="en-US"/>
                  <a:t>衝突困難性は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の両方を自由に動かせる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ハッシュ関数の衝突困難性を破るコスト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:r>
                  <a:rPr kumimoji="1" lang="ja-JP" altLang="en-US"/>
                  <a:t>第二現像計算困難性を破るコスト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4304D03-94CD-4DCA-9B5A-6FB149E44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r="-400" b="-6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CCCF3BA-27E1-4E0A-8EC7-A160FAB5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誕生日パラドックス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1F3180-5331-4009-8A36-12CB19CB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699527"/>
            <a:ext cx="5112568" cy="2875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C9D8BE-686D-416D-857B-8D107278DEE1}"/>
                  </a:ext>
                </a:extLst>
              </p:cNvPr>
              <p:cNvSpPr txBox="1"/>
              <p:nvPr/>
            </p:nvSpPr>
            <p:spPr>
              <a:xfrm>
                <a:off x="25974" y="2970451"/>
                <a:ext cx="2510624" cy="738664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第二現像</a:t>
                </a:r>
                <a:endParaRPr kumimoji="1" lang="en-US" altLang="ja-JP" sz="2400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游ゴシック" panose="020B0400000000000000" pitchFamily="50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>
                    <a:latin typeface="游ゴシック" panose="020B0400000000000000" pitchFamily="50" charset="-128"/>
                    <a:ea typeface="游ゴシック" panose="020B0400000000000000" pitchFamily="50" charset="-128"/>
                    <a:cs typeface="Courier New" pitchFamily="49" charset="0"/>
                  </a:rPr>
                  <a:t>と同じものを探す</a:t>
                </a:r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C9D8BE-686D-416D-857B-8D107278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" y="2970451"/>
                <a:ext cx="2510624" cy="738664"/>
              </a:xfrm>
              <a:prstGeom prst="rect">
                <a:avLst/>
              </a:prstGeom>
              <a:blipFill>
                <a:blip r:embed="rId4"/>
                <a:stretch>
                  <a:fillRect l="-3641" t="-6612" r="-1942" b="-13223"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994211-FC14-4BEB-89AA-A9E59B343251}"/>
                  </a:ext>
                </a:extLst>
              </p:cNvPr>
              <p:cNvSpPr txBox="1"/>
              <p:nvPr/>
            </p:nvSpPr>
            <p:spPr>
              <a:xfrm>
                <a:off x="1835696" y="2649468"/>
                <a:ext cx="1226041" cy="461665"/>
              </a:xfrm>
              <a:prstGeom prst="rect">
                <a:avLst/>
              </a:prstGeom>
              <a:noFill/>
              <a:ln w="19050" cap="rnd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  <a:cs typeface="Courier New" pitchFamily="49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游ゴシック" panose="020B0400000000000000" pitchFamily="50" charset="-128"/>
                              <a:cs typeface="Courier New" pitchFamily="49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游ゴシック" panose="020B0400000000000000" pitchFamily="50" charset="-128"/>
                          <a:cs typeface="Courier New" pitchFamily="49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游ゴシック" panose="020B0400000000000000" pitchFamily="50" charset="-128"/>
                  <a:ea typeface="游ゴシック" panose="020B04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994211-FC14-4BEB-89AA-A9E59B343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649468"/>
                <a:ext cx="12260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rnd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D54C13-D25B-4B13-957B-B60BF91F0C6F}"/>
              </a:ext>
            </a:extLst>
          </p:cNvPr>
          <p:cNvSpPr txBox="1"/>
          <p:nvPr/>
        </p:nvSpPr>
        <p:spPr>
          <a:xfrm>
            <a:off x="7120880" y="2413337"/>
            <a:ext cx="1800493" cy="1015663"/>
          </a:xfrm>
          <a:prstGeom prst="rect">
            <a:avLst/>
          </a:prstGeom>
          <a:noFill/>
          <a:ln w="19050" cap="rnd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衝突</a:t>
            </a:r>
            <a:endParaRPr kumimoji="1" lang="en-US" altLang="ja-JP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  <a:p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取ってきた中で</a:t>
            </a:r>
            <a:b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</a:b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同じものを探す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65FB81-2305-49DC-9098-9260B17E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86304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241AB94-3337-4A49-A8B4-61C8610CC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8074"/>
            <a:ext cx="8352928" cy="2975730"/>
          </a:xfr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BE173A42-8DDF-4629-94DB-964C38B4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ハッシュ関数の歴史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D790B13-D7DF-43D3-8B44-E7F4271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4557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小さい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暗号の例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pPr lvl="1"/>
                <a:endParaRPr kumimoji="1" lang="en-US" altLang="ja-JP" i="1"/>
              </a:p>
              <a:p>
                <a:pPr lvl="1"/>
                <a:endParaRPr lang="en-US" altLang="ja-JP" i="1"/>
              </a:p>
              <a:p>
                <a:r>
                  <a:rPr kumimoji="1" lang="ja-JP" altLang="en-US"/>
                  <a:t>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where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6A2D4CB-C655-42C3-B526-D9B27EAE6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875EFD97-F8C3-4C9F-980C-B776C7D4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D584A73-DD77-4350-B1BA-14D40EC0D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8630854" cy="100979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A6CE484-9A3C-4225-9CB7-96C0836BA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301208"/>
            <a:ext cx="8688012" cy="847843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AFA61C-2FC9-4F3C-AE9A-5458507A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24677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24A8ED1-F1BB-482A-97CD-B2EC8191E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注意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一方向性は入力候補が多数あるときのみ成立</a:t>
                </a:r>
                <a:endParaRPr kumimoji="1" lang="en-US" altLang="ja-JP"/>
              </a:p>
              <a:p>
                <a:r>
                  <a:rPr kumimoji="1" lang="ja-JP" altLang="en-US"/>
                  <a:t>候補が少ししかないなら簡単に見つかる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sz="1400" smtClean="0"/>
                      <m:t>5</m:t>
                    </m:r>
                    <m:r>
                      <m:rPr>
                        <m:nor/>
                      </m:rPr>
                      <a:rPr lang="en-US" altLang="ja-JP" sz="1400" smtClean="0"/>
                      <m:t>e</m:t>
                    </m:r>
                    <m:r>
                      <m:rPr>
                        <m:nor/>
                      </m:rPr>
                      <a:rPr lang="en-US" altLang="ja-JP" sz="1400" smtClean="0"/>
                      <m:t>884898</m:t>
                    </m:r>
                    <m:r>
                      <m:rPr>
                        <m:nor/>
                      </m:rPr>
                      <a:rPr lang="en-US" altLang="ja-JP" sz="1400" smtClean="0"/>
                      <m:t>da</m:t>
                    </m:r>
                    <m:r>
                      <m:rPr>
                        <m:nor/>
                      </m:rPr>
                      <a:rPr lang="en-US" altLang="ja-JP" sz="1400" smtClean="0"/>
                      <m:t>28047151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0</m:t>
                    </m:r>
                    <m:r>
                      <m:rPr>
                        <m:nor/>
                      </m:rPr>
                      <a:rPr lang="en-US" altLang="ja-JP" sz="1400" smtClean="0"/>
                      <m:t>e</m:t>
                    </m:r>
                    <m:r>
                      <m:rPr>
                        <m:nor/>
                      </m:rPr>
                      <a:rPr lang="en-US" altLang="ja-JP" sz="1400" smtClean="0"/>
                      <m:t>56</m:t>
                    </m:r>
                    <m:r>
                      <m:rPr>
                        <m:nor/>
                      </m:rPr>
                      <a:rPr lang="en-US" altLang="ja-JP" sz="1400" smtClean="0"/>
                      <m:t>f</m:t>
                    </m:r>
                    <m:r>
                      <m:rPr>
                        <m:nor/>
                      </m:rPr>
                      <a:rPr lang="en-US" altLang="ja-JP" sz="1400" smtClean="0"/>
                      <m:t>8</m:t>
                    </m:r>
                    <m:r>
                      <m:rPr>
                        <m:nor/>
                      </m:rPr>
                      <a:rPr lang="en-US" altLang="ja-JP" sz="1400" smtClean="0"/>
                      <m:t>dc</m:t>
                    </m:r>
                    <m:r>
                      <m:rPr>
                        <m:nor/>
                      </m:rPr>
                      <a:rPr lang="en-US" altLang="ja-JP" sz="1400" smtClean="0"/>
                      <m:t>6292773603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0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6</m:t>
                    </m:r>
                    <m:r>
                      <m:rPr>
                        <m:nor/>
                      </m:rPr>
                      <a:rPr lang="en-US" altLang="ja-JP" sz="1400" smtClean="0"/>
                      <m:t>aabbdd</m:t>
                    </m:r>
                    <m:r>
                      <m:rPr>
                        <m:nor/>
                      </m:rPr>
                      <a:rPr lang="en-US" altLang="ja-JP" sz="1400" smtClean="0"/>
                      <m:t>62</m:t>
                    </m:r>
                    <m:r>
                      <m:rPr>
                        <m:nor/>
                      </m:rPr>
                      <a:rPr lang="en-US" altLang="ja-JP" sz="1400" smtClean="0"/>
                      <m:t>a</m:t>
                    </m:r>
                    <m:r>
                      <m:rPr>
                        <m:nor/>
                      </m:rPr>
                      <a:rPr lang="en-US" altLang="ja-JP" sz="1400" smtClean="0"/>
                      <m:t>11</m:t>
                    </m:r>
                    <m:r>
                      <m:rPr>
                        <m:nor/>
                      </m:rPr>
                      <a:rPr lang="en-US" altLang="ja-JP" sz="1400" smtClean="0"/>
                      <m:t>ef</m:t>
                    </m:r>
                    <m:r>
                      <m:rPr>
                        <m:nor/>
                      </m:rPr>
                      <a:rPr lang="en-US" altLang="ja-JP" sz="1400" smtClean="0"/>
                      <m:t>721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1542</m:t>
                    </m:r>
                    <m:r>
                      <m:rPr>
                        <m:nor/>
                      </m:rPr>
                      <a:rPr lang="en-US" altLang="ja-JP" sz="1400" smtClean="0"/>
                      <m:t>d</m:t>
                    </m:r>
                    <m:r>
                      <m:rPr>
                        <m:nor/>
                      </m:rPr>
                      <a:rPr lang="en-US" altLang="ja-JP" sz="1400" smtClean="0"/>
                      <m:t>8</m:t>
                    </m:r>
                  </m:oMath>
                </a14:m>
                <a:endParaRPr kumimoji="1" lang="ja-JP" altLang="en-US" sz="1400">
                  <a:latin typeface="游ゴシック" panose="020B0400000000000000" pitchFamily="50" charset="-128"/>
                  <a:cs typeface="Courier New" pitchFamily="49" charset="0"/>
                </a:endParaRPr>
              </a:p>
              <a:p>
                <a:pPr lvl="1"/>
                <a:r>
                  <a:rPr kumimoji="1" lang="ja-JP" altLang="en-US"/>
                  <a:t>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"abc", "password", "qwert"</a:t>
                </a:r>
                <a:r>
                  <a:rPr kumimoji="1" lang="ja-JP" altLang="en-US"/>
                  <a:t>のどれか」ならば</a:t>
                </a:r>
                <a:br>
                  <a:rPr lang="en-US" altLang="ja-JP"/>
                </a:br>
                <a:r>
                  <a:rPr kumimoji="1" lang="ja-JP" altLang="en-US"/>
                  <a:t>最大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回ハッシュ値を求めれば判明する</a:t>
                </a:r>
                <a:endParaRPr kumimoji="1" lang="en-US" altLang="ja-JP"/>
              </a:p>
              <a:p>
                <a:r>
                  <a:rPr kumimoji="1" lang="ja-JP" altLang="en-US"/>
                  <a:t>ハッシュ値から元の値を探してくれるサイト</a:t>
                </a:r>
                <a:br>
                  <a:rPr kumimoji="1" lang="en-US" altLang="ja-JP"/>
                </a:br>
                <a:r>
                  <a:rPr kumimoji="1" lang="en-US" altLang="ja-JP">
                    <a:hlinkClick r:id="rId2"/>
                  </a:rPr>
                  <a:t>https://hashtoolkit.com/decrypt-sha256-hash/</a:t>
                </a:r>
                <a:endParaRPr kumimoji="1" lang="en-US" altLang="ja-JP"/>
              </a:p>
              <a:p>
                <a:r>
                  <a:rPr kumimoji="1" lang="ja-JP" altLang="en-US"/>
                  <a:t>携帯電話のハッシュ値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候補は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桁</a:t>
                </a:r>
                <a:r>
                  <a:rPr kumimoji="1" lang="en-US" altLang="ja-JP"/>
                  <a:t>x(090, 080, 070)</a:t>
                </a:r>
                <a:r>
                  <a:rPr kumimoji="1" lang="ja-JP" altLang="en-US"/>
                  <a:t>で約</a:t>
                </a:r>
                <a:r>
                  <a:rPr kumimoji="1" lang="en-US" altLang="ja-JP"/>
                  <a:t>3</a:t>
                </a:r>
                <a:r>
                  <a:rPr kumimoji="1" lang="ja-JP" altLang="en-US"/>
                  <a:t>億通り</a:t>
                </a:r>
                <a:endParaRPr kumimoji="1" lang="en-US" altLang="ja-JP"/>
              </a:p>
              <a:p>
                <a:pPr lvl="1"/>
                <a:r>
                  <a:rPr lang="en-US" altLang="ja-JP"/>
                  <a:t>GPU</a:t>
                </a:r>
                <a:r>
                  <a:rPr lang="ja-JP" altLang="en-US"/>
                  <a:t>なら</a:t>
                </a:r>
                <a:r>
                  <a:rPr lang="en-US" altLang="ja-JP"/>
                  <a:t>80</a:t>
                </a:r>
                <a:r>
                  <a:rPr lang="ja-JP" altLang="en-US"/>
                  <a:t>億回</a:t>
                </a:r>
                <a:r>
                  <a:rPr lang="en-US" altLang="ja-JP"/>
                  <a:t>/</a:t>
                </a:r>
                <a:r>
                  <a:rPr lang="ja-JP" altLang="en-US"/>
                  <a:t>秒で探索可能→すぐばれる</a:t>
                </a:r>
                <a:endParaRPr lang="en-US" altLang="ja-JP"/>
              </a:p>
              <a:p>
                <a:r>
                  <a:rPr kumimoji="1" lang="en-US" altLang="ja-JP"/>
                  <a:t>2021</a:t>
                </a:r>
                <a:r>
                  <a:rPr kumimoji="1" lang="ja-JP" altLang="en-US"/>
                  <a:t>年</a:t>
                </a:r>
                <a:r>
                  <a:rPr kumimoji="1" lang="en-US" altLang="ja-JP"/>
                  <a:t>4</a:t>
                </a:r>
                <a:r>
                  <a:rPr kumimoji="1" lang="ja-JP" altLang="en-US"/>
                  <a:t>月</a:t>
                </a:r>
                <a:r>
                  <a:rPr kumimoji="1" lang="en-US" altLang="ja-JP"/>
                  <a:t>Apple iPhone</a:t>
                </a:r>
                <a:r>
                  <a:rPr kumimoji="1" lang="ja-JP" altLang="en-US"/>
                  <a:t>の</a:t>
                </a:r>
                <a:r>
                  <a:rPr kumimoji="1" lang="en-US" altLang="ja-JP"/>
                  <a:t>Air Drop</a:t>
                </a:r>
                <a:r>
                  <a:rPr kumimoji="1" lang="ja-JP" altLang="en-US"/>
                  <a:t>の脆弱性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電話番号やメールアドレスの</a:t>
                </a:r>
                <a:r>
                  <a:rPr kumimoji="1" lang="en-US" altLang="ja-JP"/>
                  <a:t>SHA-256</a:t>
                </a:r>
                <a:r>
                  <a:rPr kumimoji="1" lang="ja-JP" altLang="en-US"/>
                  <a:t>の値を送信していた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この問題は</a:t>
                </a:r>
                <a:r>
                  <a:rPr kumimoji="1" lang="en-US" altLang="ja-JP"/>
                  <a:t>SHA-256</a:t>
                </a:r>
                <a:r>
                  <a:rPr kumimoji="1" lang="ja-JP" altLang="en-US"/>
                  <a:t>を</a:t>
                </a:r>
                <a:r>
                  <a:rPr kumimoji="1" lang="en-US" altLang="ja-JP"/>
                  <a:t>SHA3</a:t>
                </a:r>
                <a:r>
                  <a:rPr kumimoji="1" lang="ja-JP" altLang="en-US"/>
                  <a:t>や</a:t>
                </a:r>
                <a:r>
                  <a:rPr kumimoji="1" lang="en-US" altLang="ja-JP"/>
                  <a:t>SHA-512</a:t>
                </a:r>
                <a:r>
                  <a:rPr kumimoji="1" lang="ja-JP" altLang="en-US"/>
                  <a:t>に変えても同じ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24A8ED1-F1BB-482A-97CD-B2EC8191E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10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83D059CC-164D-4DA0-B87A-FA7674F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パスワードとハッシュ関数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229238-CEFB-4C4E-8AE9-EBC86370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82171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72FD0FF-6B82-4AF5-896F-FB4F851D5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ハッシュ値をそのまま保存するのはよくない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レインボーテーブルという効率よく探索する攻撃もある</a:t>
                </a:r>
                <a:endParaRPr kumimoji="1" lang="en-US" altLang="ja-JP"/>
              </a:p>
              <a:p>
                <a:r>
                  <a:rPr kumimoji="1" lang="ja-JP" altLang="en-US"/>
                  <a:t>ユーザごとに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と呼ばれる乱数をつけてハッシュ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𝑠𝑎𝑙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𝑠𝑎𝑙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でも</a:t>
                </a:r>
                <a:r>
                  <a:rPr kumimoji="1" lang="en-US" altLang="ja-JP"/>
                  <a:t>salt</a:t>
                </a:r>
                <a:r>
                  <a:rPr kumimoji="1" lang="ja-JP" altLang="en-US"/>
                  <a:t>が異なると</a:t>
                </a:r>
                <a:br>
                  <a:rPr lang="en-US" altLang="ja-JP"/>
                </a:br>
                <a:r>
                  <a:rPr lang="ja-JP" altLang="en-US"/>
                  <a:t>異なる値になる</a:t>
                </a:r>
                <a:endParaRPr lang="en-US" altLang="ja-JP"/>
              </a:p>
              <a:p>
                <a:pPr lvl="2"/>
                <a:r>
                  <a:rPr lang="ja-JP" altLang="en-US"/>
                  <a:t>ハッシュ値だけではパスワードが同じかどうか分からない</a:t>
                </a:r>
                <a:endParaRPr lang="en-US" altLang="ja-JP"/>
              </a:p>
              <a:p>
                <a:pPr lvl="2"/>
                <a:r>
                  <a:rPr lang="ja-JP" altLang="en-US"/>
                  <a:t>レインボーテーブル攻撃が使えない</a:t>
                </a:r>
                <a:endParaRPr lang="en-US" altLang="ja-JP"/>
              </a:p>
              <a:p>
                <a:r>
                  <a:rPr kumimoji="1" lang="ja-JP" altLang="en-US"/>
                  <a:t>ストレッチング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ハッシュ値を繰り返し適用する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回数だけ探索時間が増える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多少の気休め</a:t>
                </a:r>
                <a:r>
                  <a:rPr kumimoji="1" lang="en-US" altLang="ja-JP"/>
                  <a:t>?)</a:t>
                </a:r>
              </a:p>
              <a:p>
                <a:r>
                  <a:rPr lang="ja-JP" altLang="en-US"/>
                  <a:t>指針</a:t>
                </a:r>
                <a:endParaRPr lang="en-US" altLang="ja-JP"/>
              </a:p>
              <a:p>
                <a:pPr lvl="1"/>
                <a:r>
                  <a:rPr kumimoji="1" lang="ja-JP" altLang="en-US"/>
                  <a:t>重要なデータのハッシュ値は外部に出さないようにする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ハッシュではなく暗号化する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672FD0FF-6B82-4AF5-896F-FB4F851D5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 b="-8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F019480B-B7F8-4183-9E9A-B19E6569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パスワードの保存方法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C56CAC-38B6-4F22-9D99-047FA14F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73045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21206D-9A66-46E8-B717-04C3C3B2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PBKDF2</a:t>
            </a:r>
            <a:r>
              <a:rPr lang="ja-JP" altLang="en-US"/>
              <a:t>（</a:t>
            </a:r>
            <a:r>
              <a:rPr lang="en-US" altLang="ja-JP"/>
              <a:t>Password-Based Key Derivation Function 2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パスワードから安全な鍵を導出する方法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r>
              <a:rPr lang="en-US" altLang="ja-JP"/>
              <a:t>Microsoft Office</a:t>
            </a:r>
            <a:r>
              <a:rPr lang="ja-JP" altLang="en-US"/>
              <a:t>のファイル暗号化は</a:t>
            </a:r>
            <a:r>
              <a:rPr lang="en-US" altLang="ja-JP"/>
              <a:t>10</a:t>
            </a:r>
            <a:r>
              <a:rPr lang="ja-JP" altLang="en-US"/>
              <a:t>万回のストレッチング</a:t>
            </a:r>
            <a:endParaRPr lang="en-US" altLang="ja-JP"/>
          </a:p>
          <a:p>
            <a:r>
              <a:rPr kumimoji="1" lang="en-US" altLang="ja-JP"/>
              <a:t>GPU</a:t>
            </a:r>
            <a:r>
              <a:rPr kumimoji="1" lang="ja-JP" altLang="en-US"/>
              <a:t>耐性のあるハッシュ関数</a:t>
            </a:r>
            <a:endParaRPr kumimoji="1" lang="en-US" altLang="ja-JP"/>
          </a:p>
          <a:p>
            <a:pPr lvl="1"/>
            <a:r>
              <a:rPr lang="en-US" altLang="ja-JP"/>
              <a:t>Argon2 ; 2015</a:t>
            </a:r>
            <a:r>
              <a:rPr lang="ja-JP" altLang="en-US"/>
              <a:t>年パスワードハッシュの競技会で優勝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FB181E5-9919-42F0-B5A4-AE68B3CE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パスワードベースの暗号化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9C4942-B5FF-4F93-A482-F5D1A7F6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7955167" cy="208823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F7554D-796A-4CE4-96BD-319BF52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1809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鍵生成</a:t>
                </a:r>
                <a:endParaRPr kumimoji="1" lang="en-US" altLang="ja-JP"/>
              </a:p>
              <a:p>
                <a:pPr lvl="1"/>
                <a:r>
                  <a:rPr kumimoji="1" lang="en-US" altLang="ja-JP"/>
                  <a:t>2</a:t>
                </a:r>
                <a:r>
                  <a:rPr kumimoji="1" lang="ja-JP" altLang="en-US"/>
                  <a:t>個の素数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とする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/>
                  <a:t>を選ぶ</a:t>
                </a:r>
                <a:r>
                  <a:rPr kumimoji="1" lang="en-US" altLang="ja-JP"/>
                  <a:t>(e.g.,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=65537</m:t>
                    </m:r>
                  </m:oMath>
                </a14:m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𝑒𝑑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ja-JP" altLang="en-US"/>
                  <a:t>で割った余りが</a:t>
                </a:r>
                <a:r>
                  <a:rPr kumimoji="1" lang="en-US" altLang="ja-JP"/>
                  <a:t>1</a:t>
                </a:r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を探す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先程の例 </a:t>
                </a:r>
                <a:r>
                  <a:rPr kumimoji="1" lang="en-US" altLang="ja-JP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=11,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=17,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=187,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比較的容易に計算できる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が公開鍵で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/>
                  <a:t>が秘密鍵</a:t>
                </a:r>
                <a:endParaRPr kumimoji="1" lang="en-US" altLang="ja-JP"/>
              </a:p>
              <a:p>
                <a:r>
                  <a:rPr kumimoji="1" lang="ja-JP" altLang="en-US"/>
                  <a:t>平文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の暗号化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r>
                  <a:rPr kumimoji="1" lang="ja-JP" altLang="en-US"/>
                  <a:t>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の復号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FF3CD97D-46FD-45F6-A46D-44F67556E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9D565A36-B42E-4428-ADAB-9B3D33CC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暗号の作り方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F8C0FC-F0F1-47BA-A472-7CB311A4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30634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RSA</a:t>
                </a:r>
                <a:r>
                  <a:rPr kumimoji="1" lang="ja-JP" altLang="en-US"/>
                  <a:t>仮定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と暗号文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/>
                  <a:t>から元の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は求められない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十分大きな素数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仮定は成り立つ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と考えられている</a:t>
                </a:r>
                <a:r>
                  <a:rPr kumimoji="1" lang="en-US" altLang="ja-JP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kumimoji="1" lang="ja-JP" altLang="en-US"/>
                  <a:t>の素因数分解ができれば</a:t>
                </a:r>
                <a:r>
                  <a:rPr kumimoji="1" lang="en-US" altLang="ja-JP"/>
                  <a:t>RSA</a:t>
                </a:r>
                <a:r>
                  <a:rPr kumimoji="1" lang="ja-JP" altLang="en-US"/>
                  <a:t>仮定は破れる</a:t>
                </a:r>
                <a:endParaRPr kumimoji="1" lang="en-US" altLang="ja-JP"/>
              </a:p>
              <a:p>
                <a:r>
                  <a:rPr kumimoji="1" lang="ja-JP" altLang="en-US"/>
                  <a:t>落とし戸付き一方向性関数</a:t>
                </a:r>
                <a:r>
                  <a:rPr kumimoji="1" lang="en-US" altLang="ja-JP"/>
                  <a:t>(trapdoor function)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0F36FD6E-BD50-4126-82A6-708EA115C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0E751AE-DE15-487D-9694-990B453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RSA</a:t>
            </a:r>
            <a:r>
              <a:rPr kumimoji="1" lang="ja-JP" altLang="en-US"/>
              <a:t>暗号の安全性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75E999B-7F98-4641-8C61-1027D75F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12976"/>
            <a:ext cx="5832648" cy="3127758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61A787-8E31-4EB4-9471-8AE1BEFB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2748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1BFF72D-AA23-4704-A100-96E33144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前述の</a:t>
            </a:r>
            <a:r>
              <a:rPr kumimoji="1" lang="en-US" altLang="ja-JP"/>
              <a:t>(</a:t>
            </a:r>
            <a:r>
              <a:rPr kumimoji="1" lang="ja-JP" altLang="en-US"/>
              <a:t>大抵の暗号の本に載ってる</a:t>
            </a:r>
            <a:r>
              <a:rPr kumimoji="1" lang="en-US" altLang="ja-JP"/>
              <a:t>)RSA</a:t>
            </a:r>
            <a:r>
              <a:rPr kumimoji="1" lang="ja-JP" altLang="en-US"/>
              <a:t>暗号は</a:t>
            </a:r>
            <a:br>
              <a:rPr kumimoji="1" lang="en-US" altLang="ja-JP"/>
            </a:br>
            <a:r>
              <a:rPr kumimoji="1" lang="ja-JP" altLang="en-US"/>
              <a:t>安全ではないので使ってはいけない</a:t>
            </a:r>
            <a:endParaRPr kumimoji="1" lang="en-US" altLang="ja-JP"/>
          </a:p>
          <a:p>
            <a:pPr lvl="1"/>
            <a:r>
              <a:rPr kumimoji="1" lang="ja-JP" altLang="en-US"/>
              <a:t>乱数を含まない決定的アルゴリズム</a:t>
            </a:r>
            <a:endParaRPr kumimoji="1" lang="en-US" altLang="ja-JP"/>
          </a:p>
          <a:p>
            <a:pPr lvl="1"/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  <a:r>
              <a:rPr lang="ja-JP" altLang="en-US"/>
              <a:t>の暗号文はいつも</a:t>
            </a:r>
            <a:r>
              <a:rPr lang="en-US" altLang="ja-JP"/>
              <a:t>0</a:t>
            </a:r>
            <a:r>
              <a:rPr lang="ja-JP" altLang="en-US"/>
              <a:t>や</a:t>
            </a:r>
            <a:r>
              <a:rPr lang="en-US" altLang="ja-JP"/>
              <a:t>1</a:t>
            </a:r>
          </a:p>
          <a:p>
            <a:r>
              <a:rPr lang="en-US" altLang="ja-JP"/>
              <a:t>PKCS#1 v1.5</a:t>
            </a:r>
            <a:r>
              <a:rPr lang="ja-JP" altLang="en-US"/>
              <a:t>（</a:t>
            </a:r>
            <a:r>
              <a:rPr lang="en-US" altLang="ja-JP"/>
              <a:t>Public-Key Cryptography Standards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広く使われる安全な</a:t>
            </a:r>
            <a:r>
              <a:rPr kumimoji="1" lang="en-US" altLang="ja-JP"/>
              <a:t>RSA</a:t>
            </a:r>
            <a:r>
              <a:rPr kumimoji="1" lang="ja-JP" altLang="en-US"/>
              <a:t>暗号の方式</a:t>
            </a:r>
            <a:endParaRPr kumimoji="1" lang="en-US" altLang="ja-JP"/>
          </a:p>
          <a:p>
            <a:r>
              <a:rPr lang="en-US" altLang="ja-JP"/>
              <a:t>RSA-OAEP</a:t>
            </a:r>
          </a:p>
          <a:p>
            <a:pPr lvl="1"/>
            <a:r>
              <a:rPr kumimoji="1" lang="en-US" altLang="ja-JP"/>
              <a:t>CRYPTREC</a:t>
            </a:r>
            <a:r>
              <a:rPr kumimoji="1" lang="ja-JP" altLang="en-US"/>
              <a:t>の電子政府推奨暗号リストにある方式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CFF976-C626-4CA3-B61B-EF75160D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実際に使われる</a:t>
            </a:r>
            <a:r>
              <a:rPr kumimoji="1" lang="en-US" altLang="ja-JP"/>
              <a:t>RSA</a:t>
            </a:r>
            <a:r>
              <a:rPr kumimoji="1" lang="ja-JP" altLang="en-US"/>
              <a:t>暗号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67FFAE0-CB5B-4F29-BA1B-B7E48281AA77}"/>
              </a:ext>
            </a:extLst>
          </p:cNvPr>
          <p:cNvGraphicFramePr>
            <a:graphicFrameLocks noGrp="1"/>
          </p:cNvGraphicFramePr>
          <p:nvPr/>
        </p:nvGraphicFramePr>
        <p:xfrm>
          <a:off x="1077055" y="4869160"/>
          <a:ext cx="69898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097">
                  <a:extLst>
                    <a:ext uri="{9D8B030D-6E8A-4147-A177-3AD203B41FA5}">
                      <a16:colId xmlns:a16="http://schemas.microsoft.com/office/drawing/2014/main" val="1216449925"/>
                    </a:ext>
                  </a:extLst>
                </a:gridCol>
                <a:gridCol w="3673793">
                  <a:extLst>
                    <a:ext uri="{9D8B030D-6E8A-4147-A177-3AD203B41FA5}">
                      <a16:colId xmlns:a16="http://schemas.microsoft.com/office/drawing/2014/main" val="273558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</a:t>
                      </a:r>
                      <a:r>
                        <a:rPr lang="ja-JP" altLang="en-US"/>
                        <a:t>暗号の方式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48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RSA</a:t>
                      </a:r>
                      <a:r>
                        <a:rPr lang="ja-JP" altLang="en-US"/>
                        <a:t>暗号の基本方式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安全でない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34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/>
                        <a:t>PKCS#1 v1.5</a:t>
                      </a:r>
                      <a:r>
                        <a:rPr lang="ja-JP" altLang="en-US"/>
                        <a:t>で定義されたもの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理論的に安全とは示されていない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67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RSA-OAEP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理論的に安全と示されている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69376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3598E-2936-4713-ADBE-ECA08AC5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9348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146898-2571-45B8-BBE9-7768511F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鍵生成 </a:t>
            </a:r>
            <a:r>
              <a:rPr kumimoji="1" lang="en-US" altLang="ja-JP"/>
              <a:t>; </a:t>
            </a:r>
            <a:r>
              <a:rPr kumimoji="1" lang="ja-JP" altLang="en-US"/>
              <a:t>秘密鍵ファイルを作る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秘密鍵ファイルから公開鍵ファイルを取り出す</a:t>
            </a:r>
            <a:endParaRPr kumimoji="1"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ja-JP" altLang="en-US"/>
              <a:t>ファイルの中身を見る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r>
              <a:rPr lang="en-US" altLang="ja-JP"/>
              <a:t>Python</a:t>
            </a:r>
            <a:r>
              <a:rPr lang="ja-JP" altLang="en-US"/>
              <a:t>で</a:t>
            </a:r>
            <a:r>
              <a:rPr lang="en-US" altLang="ja-JP"/>
              <a:t>16</a:t>
            </a:r>
            <a:r>
              <a:rPr lang="ja-JP" altLang="en-US"/>
              <a:t>進数を設定する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145D0B-65D8-4D71-B09E-B95A4BD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OpenSSL</a:t>
            </a:r>
            <a:r>
              <a:rPr kumimoji="1" lang="ja-JP" altLang="en-US"/>
              <a:t>による</a:t>
            </a:r>
            <a:r>
              <a:rPr kumimoji="1" lang="en-US" altLang="ja-JP"/>
              <a:t>RSA</a:t>
            </a:r>
            <a:r>
              <a:rPr kumimoji="1" lang="ja-JP" altLang="en-US"/>
              <a:t>暗号の鍵の作り方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4FBDEA-DA11-4B79-B39E-0693546B9E9C}"/>
              </a:ext>
            </a:extLst>
          </p:cNvPr>
          <p:cNvSpPr txBox="1"/>
          <p:nvPr/>
        </p:nvSpPr>
        <p:spPr>
          <a:xfrm>
            <a:off x="179512" y="1268760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genrsa 2048 &gt;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8F365-4179-49A9-8B22-EAED2F90F987}"/>
              </a:ext>
            </a:extLst>
          </p:cNvPr>
          <p:cNvSpPr txBox="1"/>
          <p:nvPr/>
        </p:nvSpPr>
        <p:spPr>
          <a:xfrm>
            <a:off x="179512" y="2564904"/>
            <a:ext cx="87849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-pubout &lt; sec-test-key.txt &gt; pub-test-key.txt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65CE71-7D3F-45B0-9328-227DE79821DD}"/>
              </a:ext>
            </a:extLst>
          </p:cNvPr>
          <p:cNvSpPr txBox="1"/>
          <p:nvPr/>
        </p:nvSpPr>
        <p:spPr>
          <a:xfrm>
            <a:off x="179512" y="3870555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-pubin -noout &lt; pub-test-key.txt</a:t>
            </a:r>
          </a:p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openssl rsa -text -noout &lt; sec-test-key.txt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F0AB3E-F493-4040-9056-22B7897941B4}"/>
              </a:ext>
            </a:extLst>
          </p:cNvPr>
          <p:cNvSpPr txBox="1"/>
          <p:nvPr/>
        </p:nvSpPr>
        <p:spPr>
          <a:xfrm>
            <a:off x="190732" y="5722203"/>
            <a:ext cx="878497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rnd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def convert_to_int(s):</a:t>
            </a:r>
          </a:p>
          <a:p>
            <a:r>
              <a:rPr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  </a:t>
            </a:r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  <a:cs typeface="Courier New" pitchFamily="49" charset="0"/>
              </a:rPr>
              <a:t>return int("".join(s.split()).replace(":",""),16)</a:t>
            </a:r>
            <a:endParaRPr kumimoji="1" lang="ja-JP" altLang="en-US" sz="2400">
              <a:latin typeface="游ゴシック" panose="020B0400000000000000" pitchFamily="50" charset="-128"/>
              <a:ea typeface="游ゴシック" panose="020B0400000000000000" pitchFamily="50" charset="-128"/>
              <a:cs typeface="Courier New" pitchFamily="49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53000-D126-49B7-977D-71E7A3E2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86122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「楕円曲線」は「楕円」でも「曲線」でもない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から</a:t>
                </a:r>
                <a:r>
                  <a:rPr lang="en-US" altLang="ja-JP"/>
                  <a:t>2</a:t>
                </a:r>
                <a:r>
                  <a:rPr lang="ja-JP" altLang="en-US"/>
                  <a:t>次拡大体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ja-JP" altLang="en-US"/>
                  <a:t>を作ったように</a:t>
                </a:r>
                <a:br>
                  <a:rPr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/>
                  <a:t>に別の演算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足し算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を導入する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より安全な暗号の構築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/>
                  <a:t>のイメージ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2AC4C93-31AB-4BD4-9058-9ABCDABF3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39838F2A-162C-4AE4-B492-69CA213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楕円曲線暗号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D0D56B-1EE3-4999-97DE-56695100D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28478"/>
            <a:ext cx="4827923" cy="23656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17FB638-8384-4BBC-96B8-C0492AD19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8164"/>
            <a:ext cx="2463099" cy="2306075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3F66D0-2AD5-437B-AF49-416AA9BC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77325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トーラス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浮輪</a:t>
                </a:r>
                <a:r>
                  <a:rPr kumimoji="1" lang="en-US" altLang="ja-JP"/>
                  <a:t>)</a:t>
                </a:r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en-US" altLang="ja-JP"/>
              </a:p>
              <a:p>
                <a:r>
                  <a:rPr kumimoji="1" lang="ja-JP" altLang="en-US"/>
                  <a:t>トーラス上の点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3</a:t>
                </a:r>
                <a:r>
                  <a:rPr kumimoji="1" lang="ja-JP" altLang="en-US"/>
                  <a:t>倍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加算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895BBD7-3477-4925-B19F-08408DAC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080DEA60-6054-4BF0-995D-E6088CC9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楕円曲線の加算のイメージ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4E390D-A2E2-4EA4-A89C-6B9AA8CAD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68760"/>
            <a:ext cx="5328592" cy="28374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4464D-E189-4C62-9987-A3B9FFDE6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4" y="4855972"/>
            <a:ext cx="6706064" cy="167651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3B8FD8-7854-4101-88ED-0BC050A1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289570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前述のイメージでは計算が難しい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暗号で扱いやすいのは次の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代数的な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定義</a:t>
                </a:r>
                <a:endParaRPr kumimoji="1" lang="en-US" altLang="ja-JP"/>
              </a:p>
              <a:p>
                <a:r>
                  <a:rPr kumimoji="1" lang="ja-JP" altLang="en-US"/>
                  <a:t>素数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/>
                  <a:t>と整数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/>
                  <a:t>を固定する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kumimoji="1" lang="ja-JP" altLang="en-US"/>
                  <a:t>は整数のゼロに対応する特別な点</a:t>
                </a:r>
                <a:endParaRPr kumimoji="1" lang="en-US" altLang="ja-JP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ja-JP"/>
              </a:p>
              <a:p>
                <a:pPr lvl="1"/>
                <a:r>
                  <a:rPr kumimoji="1" lang="ja-JP" altLang="en-US"/>
                  <a:t>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/>
                  <a:t>に対して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/>
              </a:p>
              <a:p>
                <a:pPr lvl="2"/>
                <a:r>
                  <a:rPr kumimoji="1" lang="ja-JP" altLang="en-US"/>
                  <a:t>ここで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/>
                  <a:t>なら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BB20AB3-E491-41EE-9EFA-02B8A4812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36C1EBC0-3640-4ADB-A3A3-4D35620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楕円曲線の加算公式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52116A-E0D1-470E-8CF2-FD6C3AC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22</a:t>
            </a:r>
          </a:p>
        </p:txBody>
      </p:sp>
    </p:spTree>
    <p:extLst>
      <p:ext uri="{BB962C8B-B14F-4D97-AF65-F5344CB8AC3E}">
        <p14:creationId xmlns:p14="http://schemas.microsoft.com/office/powerpoint/2010/main" val="1446164655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1568</Words>
  <Application>Microsoft Office PowerPoint</Application>
  <PresentationFormat>画面に合わせる (4:3)</PresentationFormat>
  <Paragraphs>246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暗認本読書会6 RSA暗号,楕円曲線暗号, 中間者攻撃, ハッシュ関数</vt:lpstr>
      <vt:lpstr>RSA暗号</vt:lpstr>
      <vt:lpstr>RSA暗号の作り方</vt:lpstr>
      <vt:lpstr>RSA暗号の安全性</vt:lpstr>
      <vt:lpstr>実際に使われるRSA暗号</vt:lpstr>
      <vt:lpstr>OpenSSLによるRSA暗号の鍵の作り方</vt:lpstr>
      <vt:lpstr>楕円曲線暗号</vt:lpstr>
      <vt:lpstr>楕円曲線の加算のイメージ</vt:lpstr>
      <vt:lpstr>楕円曲線の加算公式</vt:lpstr>
      <vt:lpstr>細かいことは忘れて大事な点</vt:lpstr>
      <vt:lpstr>ECDHPとECDLP</vt:lpstr>
      <vt:lpstr>ECDH鍵共有</vt:lpstr>
      <vt:lpstr>楕円曲線暗号の特長</vt:lpstr>
      <vt:lpstr>中間者攻撃MITM(Man-In-The-Middle) </vt:lpstr>
      <vt:lpstr>公開鍵暗号への中間者攻撃</vt:lpstr>
      <vt:lpstr>ハッシュ関数</vt:lpstr>
      <vt:lpstr>暗号で使うハッシュ関数h</vt:lpstr>
      <vt:lpstr>誕生日パラドックス</vt:lpstr>
      <vt:lpstr>ハッシュ関数の歴史</vt:lpstr>
      <vt:lpstr>パスワードとハッシュ関数</vt:lpstr>
      <vt:lpstr>パスワードの保存方法</vt:lpstr>
      <vt:lpstr>パスワードベースの暗号化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2021-11-04T09:08:15Z</dcterms:modified>
</cp:coreProperties>
</file>