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19"/>
  </p:notesMasterIdLst>
  <p:handoutMasterIdLst>
    <p:handoutMasterId r:id="rId20"/>
  </p:handoutMasterIdLst>
  <p:sldIdLst>
    <p:sldId id="552" r:id="rId2"/>
    <p:sldId id="593" r:id="rId3"/>
    <p:sldId id="594" r:id="rId4"/>
    <p:sldId id="595" r:id="rId5"/>
    <p:sldId id="596" r:id="rId6"/>
    <p:sldId id="597" r:id="rId7"/>
    <p:sldId id="598" r:id="rId8"/>
    <p:sldId id="599" r:id="rId9"/>
    <p:sldId id="600" r:id="rId10"/>
    <p:sldId id="601" r:id="rId11"/>
    <p:sldId id="602" r:id="rId12"/>
    <p:sldId id="603" r:id="rId13"/>
    <p:sldId id="604" r:id="rId14"/>
    <p:sldId id="605" r:id="rId15"/>
    <p:sldId id="606" r:id="rId16"/>
    <p:sldId id="607" r:id="rId17"/>
    <p:sldId id="608" r:id="rId18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8" autoAdjust="0"/>
    <p:restoredTop sz="93627" autoAdjust="0"/>
  </p:normalViewPr>
  <p:slideViewPr>
    <p:cSldViewPr>
      <p:cViewPr varScale="1">
        <p:scale>
          <a:sx n="72" d="100"/>
          <a:sy n="72" d="100"/>
        </p:scale>
        <p:origin x="108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24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暗認本読書会</a:t>
            </a:r>
            <a:r>
              <a:rPr lang="en-US" altLang="ja-JP"/>
              <a:t>7</a:t>
            </a:r>
            <a:br>
              <a:rPr lang="en-US" altLang="ja-JP"/>
            </a:br>
            <a:r>
              <a:rPr lang="en-US" altLang="ja-JP" sz="2400"/>
              <a:t>SHA-2/SHA-3, MAC, </a:t>
            </a:r>
            <a:r>
              <a:rPr lang="ja-JP" altLang="en-US" sz="2400"/>
              <a:t>署名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2021/11/11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A9510CD-B09D-4C27-B64A-C24AC9FDC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3284984"/>
            <a:ext cx="8136904" cy="2359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AABD75A-6888-4AAF-8444-E613829A7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衝突困難性を破る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何でもよいから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となる異なる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を見つける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見つけた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/>
                  <a:t>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が「たまたま</a:t>
                </a:r>
                <a:r>
                  <a:rPr kumimoji="1" lang="en-US" altLang="ja-JP"/>
                  <a:t>PDF</a:t>
                </a:r>
                <a:r>
                  <a:rPr kumimoji="1" lang="ja-JP" altLang="en-US"/>
                  <a:t>」であることはありえない</a:t>
                </a:r>
                <a:endParaRPr kumimoji="1" lang="en-US" altLang="ja-JP"/>
              </a:p>
              <a:p>
                <a:r>
                  <a:rPr kumimoji="1" lang="ja-JP" altLang="en-US"/>
                  <a:t>衝突した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個の</a:t>
                </a:r>
                <a:r>
                  <a:rPr kumimoji="1" lang="en-US" altLang="ja-JP"/>
                  <a:t>PDF</a:t>
                </a:r>
              </a:p>
              <a:p>
                <a:pPr lvl="1"/>
                <a:r>
                  <a:rPr kumimoji="1" lang="ja-JP" altLang="en-US"/>
                  <a:t>違いは</a:t>
                </a:r>
                <a:r>
                  <a:rPr kumimoji="1" lang="en-US" altLang="ja-JP"/>
                  <a:t>422435byte</a:t>
                </a:r>
                <a:r>
                  <a:rPr kumimoji="1" lang="ja-JP" altLang="en-US"/>
                  <a:t>中のたった</a:t>
                </a:r>
                <a:r>
                  <a:rPr kumimoji="1" lang="en-US" altLang="ja-JP"/>
                  <a:t>62byte</a:t>
                </a:r>
                <a:r>
                  <a:rPr kumimoji="1" lang="ja-JP" altLang="en-US"/>
                  <a:t>だけ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r>
                  <a:rPr kumimoji="1" lang="ja-JP" altLang="en-US"/>
                  <a:t>疑問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どうやってそのようなファイルを探したのか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なぜ異なる画像が表示されているのか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AABD75A-6888-4AAF-8444-E613829A7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038" b="-7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36D7BFD-3291-45EB-98DC-130753C1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6659A98-13C4-463F-A4EC-AEC813BF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衝突した</a:t>
            </a:r>
            <a:r>
              <a:rPr kumimoji="1" lang="en-US" altLang="ja-JP"/>
              <a:t>2</a:t>
            </a:r>
            <a:r>
              <a:rPr kumimoji="1" lang="ja-JP" altLang="en-US"/>
              <a:t>個の</a:t>
            </a:r>
            <a:r>
              <a:rPr kumimoji="1" lang="en-US" altLang="ja-JP"/>
              <a:t>PDF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35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8465BC3-394C-42A6-9CC2-39ADE9638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/>
                  <a:t>Merkle–Damgård</a:t>
                </a:r>
                <a:r>
                  <a:rPr lang="ja-JP" altLang="en-US"/>
                  <a:t>構成</a:t>
                </a:r>
                <a:endParaRPr lang="en-US" altLang="ja-JP"/>
              </a:p>
              <a:p>
                <a:pPr lvl="1"/>
                <a:r>
                  <a:rPr kumimoji="1" lang="ja-JP" altLang="en-US"/>
                  <a:t>入力データをブロックに分割して内部状態を圧縮関数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/>
                  <a:t>で更新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途中で内部状態が衝突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同じになる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とそれ以降が同じなら</a:t>
                </a:r>
                <a:br>
                  <a:rPr kumimoji="1" lang="en-US" altLang="ja-JP"/>
                </a:br>
                <a:r>
                  <a:rPr kumimoji="1" lang="ja-JP" altLang="en-US"/>
                  <a:t>ずっと同じ内部状態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8465BC3-394C-42A6-9CC2-39ADE9638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12DC3-498D-4625-8F2A-C44A7D21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1CC995A-A6A6-4B85-8520-BA7054EA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SHA-1</a:t>
            </a:r>
            <a:r>
              <a:rPr kumimoji="1" lang="ja-JP" altLang="en-US"/>
              <a:t>の構造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8559D47-5668-46B6-A932-20E559DB4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2544270"/>
            <a:ext cx="6264696" cy="410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17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6ABDBF8-88A5-4B85-A2AC-1C8C689872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同じ内部状態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/>
                  <a:t>に異なるブロック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を与える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少しだけ異なる内部状態になる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そのあと別のブロック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を与えて内部状態を衝突させる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そのようなブロックのペアを効率よく探す研究と計算資源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6ABDBF8-88A5-4B85-A2AC-1C8C689872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9D38565-3F1E-417A-A9D5-B5529F12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2D19018-F581-4768-88D2-0370D5A9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衝突困難性を破る部分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937B23C-EBBC-4327-A83F-3A1B2DBF8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674749"/>
            <a:ext cx="5904656" cy="40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75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EF0BABB-FD3B-41F2-92C4-FFA76F54C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2</a:t>
                </a:r>
                <a:r>
                  <a:rPr kumimoji="1" lang="ja-JP" altLang="en-US"/>
                  <a:t>個の</a:t>
                </a:r>
                <a:r>
                  <a:rPr kumimoji="1" lang="en-US" altLang="ja-JP"/>
                  <a:t>JPEG</a:t>
                </a:r>
                <a:r>
                  <a:rPr kumimoji="1" lang="ja-JP" altLang="en-US"/>
                  <a:t>画像</a:t>
                </a:r>
                <a:r>
                  <a:rPr kumimoji="1" lang="en-US" altLang="ja-JP"/>
                  <a:t>X, Y</a:t>
                </a:r>
                <a:r>
                  <a:rPr kumimoji="1" lang="ja-JP" altLang="en-US"/>
                  <a:t>を用意する</a:t>
                </a:r>
                <a:endParaRPr kumimoji="1" lang="en-US" altLang="ja-JP"/>
              </a:p>
              <a:p>
                <a:r>
                  <a:rPr kumimoji="1" lang="ja-JP" altLang="en-US"/>
                  <a:t>「もし先頭から</a:t>
                </a:r>
                <a:r>
                  <a:rPr kumimoji="1" lang="en-US" altLang="ja-JP"/>
                  <a:t>192byte</a:t>
                </a:r>
                <a:r>
                  <a:rPr kumimoji="1" lang="ja-JP" altLang="en-US"/>
                  <a:t>目が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なら</a:t>
                </a:r>
                <a:r>
                  <a:rPr kumimoji="1" lang="en-US" altLang="ja-JP"/>
                  <a:t>X,</a:t>
                </a:r>
                <a:br>
                  <a:rPr kumimoji="1" lang="en-US" altLang="ja-JP"/>
                </a:br>
                <a:r>
                  <a:rPr kumimoji="1" lang="ja-JP" altLang="en-US"/>
                  <a:t>そうでなければ</a:t>
                </a:r>
                <a:r>
                  <a:rPr kumimoji="1" lang="en-US" altLang="ja-JP"/>
                  <a:t>Y</a:t>
                </a:r>
                <a:r>
                  <a:rPr kumimoji="1" lang="ja-JP" altLang="en-US"/>
                  <a:t>を表示する」</a:t>
                </a:r>
                <a:r>
                  <a:rPr kumimoji="1" lang="en-US" altLang="ja-JP"/>
                  <a:t>PDF1</a:t>
                </a:r>
                <a:r>
                  <a:rPr kumimoji="1" lang="ja-JP" altLang="en-US"/>
                  <a:t>を作成する</a:t>
                </a:r>
                <a:endParaRPr kumimoji="1" lang="en-US" altLang="ja-JP"/>
              </a:p>
              <a:p>
                <a:pPr lvl="1"/>
                <a:r>
                  <a:rPr lang="en-US" altLang="ja-JP"/>
                  <a:t>PDF1</a:t>
                </a:r>
                <a:r>
                  <a:rPr lang="ja-JP" altLang="en-US"/>
                  <a:t>のブロックを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に置き換えた</a:t>
                </a:r>
                <a:r>
                  <a:rPr kumimoji="1" lang="en-US" altLang="ja-JP"/>
                  <a:t>PDF2</a:t>
                </a:r>
                <a:r>
                  <a:rPr kumimoji="1" lang="ja-JP" altLang="en-US"/>
                  <a:t>は</a:t>
                </a:r>
                <a:r>
                  <a:rPr kumimoji="1" lang="en-US" altLang="ja-JP"/>
                  <a:t>Y</a:t>
                </a:r>
                <a:r>
                  <a:rPr kumimoji="1" lang="ja-JP" altLang="en-US"/>
                  <a:t>を表示する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置き換えたブロック以外は同じなので</a:t>
                </a:r>
                <a:r>
                  <a:rPr kumimoji="1" lang="en-US" altLang="ja-JP"/>
                  <a:t>SHA-1</a:t>
                </a:r>
                <a:r>
                  <a:rPr kumimoji="1" lang="ja-JP" altLang="en-US"/>
                  <a:t>が一致する</a:t>
                </a:r>
                <a:endParaRPr kumimoji="1" lang="en-US" altLang="ja-JP"/>
              </a:p>
              <a:p>
                <a:r>
                  <a:rPr kumimoji="1" lang="ja-JP" altLang="en-US"/>
                  <a:t>「もし</a:t>
                </a:r>
                <a:r>
                  <a:rPr kumimoji="1" lang="en-US" altLang="ja-JP"/>
                  <a:t>~</a:t>
                </a:r>
                <a:r>
                  <a:rPr kumimoji="1" lang="ja-JP" altLang="en-US"/>
                  <a:t>なら</a:t>
                </a:r>
                <a:r>
                  <a:rPr kumimoji="1" lang="en-US" altLang="ja-JP"/>
                  <a:t>~</a:t>
                </a:r>
                <a:r>
                  <a:rPr kumimoji="1" lang="ja-JP" altLang="en-US"/>
                  <a:t>を表示する</a:t>
                </a:r>
                <a:r>
                  <a:rPr kumimoji="1" lang="en-US" altLang="ja-JP"/>
                  <a:t>PDF</a:t>
                </a:r>
                <a:r>
                  <a:rPr kumimoji="1" lang="ja-JP" altLang="en-US"/>
                  <a:t>」</a:t>
                </a:r>
                <a:endParaRPr kumimoji="1" lang="en-US" altLang="ja-JP"/>
              </a:p>
              <a:p>
                <a:pPr lvl="1"/>
                <a:r>
                  <a:rPr lang="en-US" altLang="ja-JP"/>
                  <a:t>JPEG</a:t>
                </a:r>
                <a:r>
                  <a:rPr lang="ja-JP" altLang="en-US"/>
                  <a:t>のコメント機能を利用</a:t>
                </a:r>
                <a:r>
                  <a:rPr lang="en-US" altLang="ja-JP"/>
                  <a:t>(PDF1</a:t>
                </a:r>
                <a:r>
                  <a:rPr lang="ja-JP" altLang="en-US"/>
                  <a:t>と</a:t>
                </a:r>
                <a:r>
                  <a:rPr lang="en-US" altLang="ja-JP"/>
                  <a:t>2</a:t>
                </a:r>
                <a:r>
                  <a:rPr lang="ja-JP" altLang="en-US"/>
                  <a:t>で異なるコメント区間</a:t>
                </a:r>
                <a:r>
                  <a:rPr lang="en-US" altLang="ja-JP"/>
                  <a:t>)</a:t>
                </a:r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EF0BABB-FD3B-41F2-92C4-FFA76F54C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D9118C-9756-4CB6-9514-D84C065E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1732C84-7499-4BD8-BF63-0DF51C07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PDF</a:t>
            </a:r>
            <a:r>
              <a:rPr kumimoji="1" lang="ja-JP" altLang="en-US"/>
              <a:t>に</a:t>
            </a:r>
            <a:r>
              <a:rPr kumimoji="1" lang="en-US" altLang="ja-JP"/>
              <a:t>2</a:t>
            </a:r>
            <a:r>
              <a:rPr kumimoji="1" lang="ja-JP" altLang="en-US"/>
              <a:t>個の</a:t>
            </a:r>
            <a:r>
              <a:rPr kumimoji="1" lang="en-US" altLang="ja-JP"/>
              <a:t>JPEG</a:t>
            </a:r>
            <a:r>
              <a:rPr kumimoji="1" lang="ja-JP" altLang="en-US"/>
              <a:t>を埋め込む方法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7D55C35-BE07-4AF8-B83F-99DD9775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35145"/>
            <a:ext cx="7200800" cy="260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4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084BC54-D08D-4CBA-887F-8B9F7C29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MAC</a:t>
            </a:r>
            <a:r>
              <a:rPr lang="ja-JP" altLang="en-US"/>
              <a:t>（</a:t>
            </a:r>
            <a:r>
              <a:rPr lang="en-US" altLang="ja-JP"/>
              <a:t>Message Authentication Code</a:t>
            </a:r>
            <a:r>
              <a:rPr lang="ja-JP" altLang="en-US"/>
              <a:t>）</a:t>
            </a:r>
            <a:endParaRPr lang="en-US" altLang="ja-JP"/>
          </a:p>
          <a:p>
            <a:pPr lvl="1"/>
            <a:r>
              <a:rPr kumimoji="1" lang="ja-JP" altLang="en-US"/>
              <a:t>データの完全性</a:t>
            </a:r>
            <a:r>
              <a:rPr kumimoji="1" lang="en-US" altLang="ja-JP"/>
              <a:t>(</a:t>
            </a:r>
            <a:r>
              <a:rPr kumimoji="1" lang="ja-JP" altLang="en-US"/>
              <a:t>変わっていないこと</a:t>
            </a:r>
            <a:r>
              <a:rPr kumimoji="1" lang="en-US" altLang="ja-JP"/>
              <a:t>)</a:t>
            </a:r>
            <a:r>
              <a:rPr kumimoji="1" lang="ja-JP" altLang="en-US"/>
              <a:t>を保証する仕組み</a:t>
            </a:r>
            <a:endParaRPr kumimoji="1" lang="en-US" altLang="ja-JP"/>
          </a:p>
          <a:p>
            <a:r>
              <a:rPr lang="en-US" altLang="ja-JP"/>
              <a:t>MAC</a:t>
            </a:r>
            <a:r>
              <a:rPr lang="ja-JP" altLang="en-US"/>
              <a:t>のアルゴリズム</a:t>
            </a:r>
            <a:endParaRPr lang="en-US" altLang="ja-JP"/>
          </a:p>
          <a:p>
            <a:pPr lvl="1"/>
            <a:r>
              <a:rPr kumimoji="1" lang="ja-JP" altLang="en-US"/>
              <a:t>秘密鍵</a:t>
            </a:r>
            <a:r>
              <a:rPr kumimoji="1" lang="en-US" altLang="ja-JP"/>
              <a:t>s</a:t>
            </a:r>
            <a:r>
              <a:rPr kumimoji="1" lang="ja-JP" altLang="en-US"/>
              <a:t>とデータ</a:t>
            </a:r>
            <a:r>
              <a:rPr kumimoji="1" lang="en-US" altLang="ja-JP"/>
              <a:t>m</a:t>
            </a:r>
            <a:r>
              <a:rPr kumimoji="1" lang="ja-JP" altLang="en-US"/>
              <a:t>から</a:t>
            </a:r>
            <a:r>
              <a:rPr kumimoji="1" lang="en-US" altLang="ja-JP"/>
              <a:t>MAC</a:t>
            </a:r>
            <a:r>
              <a:rPr kumimoji="1" lang="ja-JP" altLang="en-US"/>
              <a:t>値</a:t>
            </a:r>
            <a:r>
              <a:rPr kumimoji="1" lang="en-US" altLang="ja-JP"/>
              <a:t>t(</a:t>
            </a:r>
            <a:r>
              <a:rPr kumimoji="1" lang="ja-JP" altLang="en-US"/>
              <a:t>固定長</a:t>
            </a:r>
            <a:r>
              <a:rPr kumimoji="1" lang="en-US" altLang="ja-JP"/>
              <a:t>)</a:t>
            </a:r>
            <a:r>
              <a:rPr kumimoji="1" lang="ja-JP" altLang="en-US"/>
              <a:t>を生成する</a:t>
            </a:r>
            <a:endParaRPr kumimoji="1" lang="en-US" altLang="ja-JP"/>
          </a:p>
          <a:p>
            <a:pPr lvl="1"/>
            <a:r>
              <a:rPr kumimoji="1" lang="en-US" altLang="ja-JP"/>
              <a:t>t</a:t>
            </a:r>
            <a:r>
              <a:rPr kumimoji="1" lang="ja-JP" altLang="en-US"/>
              <a:t>からもとのデータは復元できない</a:t>
            </a:r>
            <a:r>
              <a:rPr kumimoji="1" lang="en-US" altLang="ja-JP"/>
              <a:t>(</a:t>
            </a:r>
            <a:r>
              <a:rPr kumimoji="1" lang="ja-JP" altLang="en-US"/>
              <a:t>「暗号化」ではない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BC7527F-286E-4247-AD60-CDC53026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3CDA181-8C0B-439C-AB11-071496FC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メッセージ認証符号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D5C3A0A-C34E-487E-A335-75B441296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12960"/>
            <a:ext cx="7488832" cy="360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11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658738D-4B78-4BC4-BCDC-2541129C7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MAC</a:t>
            </a:r>
            <a:r>
              <a:rPr kumimoji="1" lang="ja-JP" altLang="en-US"/>
              <a:t>利用時のデータ</a:t>
            </a:r>
            <a:r>
              <a:rPr kumimoji="1" lang="en-US" altLang="ja-JP"/>
              <a:t>m</a:t>
            </a:r>
            <a:r>
              <a:rPr kumimoji="1" lang="ja-JP" altLang="en-US"/>
              <a:t>はそのまま送る</a:t>
            </a:r>
            <a:endParaRPr kumimoji="1" lang="en-US" altLang="ja-JP"/>
          </a:p>
          <a:p>
            <a:pPr lvl="1"/>
            <a:r>
              <a:rPr kumimoji="1" lang="ja-JP" altLang="en-US"/>
              <a:t>通信を盗聴すればデータは見える</a:t>
            </a:r>
            <a:endParaRPr kumimoji="1" lang="en-US" altLang="ja-JP"/>
          </a:p>
          <a:p>
            <a:pPr lvl="1"/>
            <a:r>
              <a:rPr kumimoji="1" lang="ja-JP" altLang="en-US"/>
              <a:t>秘匿性が必要ならデータ</a:t>
            </a:r>
            <a:r>
              <a:rPr kumimoji="1" lang="en-US" altLang="ja-JP"/>
              <a:t>m</a:t>
            </a:r>
            <a:r>
              <a:rPr kumimoji="1" lang="ja-JP" altLang="en-US"/>
              <a:t>を暗号化しなければならない</a:t>
            </a:r>
            <a:endParaRPr kumimoji="1" lang="en-US" altLang="ja-JP"/>
          </a:p>
          <a:p>
            <a:r>
              <a:rPr kumimoji="1" lang="ja-JP" altLang="en-US"/>
              <a:t>逆に</a:t>
            </a:r>
            <a:endParaRPr kumimoji="1" lang="en-US" altLang="ja-JP"/>
          </a:p>
          <a:p>
            <a:pPr lvl="1"/>
            <a:r>
              <a:rPr kumimoji="1" lang="ja-JP" altLang="en-US"/>
              <a:t>データが暗号化されているからといって改竄されていない</a:t>
            </a:r>
            <a:br>
              <a:rPr kumimoji="1" lang="en-US" altLang="ja-JP"/>
            </a:br>
            <a:r>
              <a:rPr kumimoji="1" lang="ja-JP" altLang="en-US"/>
              <a:t>とは限らない</a:t>
            </a:r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r>
              <a:rPr kumimoji="1" lang="ja-JP" altLang="en-US"/>
              <a:t>秘匿性と完全性の両立→認証付き暗号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A97A676-1D09-4E18-83F7-72301339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9D15ADE-8606-44B6-9A5F-73B67C3E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完全性と秘匿性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D2D7DC45-D5E8-4C46-B6AB-D2DCDEAEB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65750"/>
              </p:ext>
            </p:extLst>
          </p:nvPr>
        </p:nvGraphicFramePr>
        <p:xfrm>
          <a:off x="1403648" y="393305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091750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26248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966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暗号技術＼性質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秘匿性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完全性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76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共通鍵暗号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ある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5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MAC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ある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18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221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2E86D18-CF28-459C-89E8-FFD55DB2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盗聴した攻撃者は偽データとその</a:t>
            </a:r>
            <a:r>
              <a:rPr kumimoji="1" lang="en-US" altLang="ja-JP"/>
              <a:t>MAC</a:t>
            </a:r>
            <a:r>
              <a:rPr kumimoji="1" lang="ja-JP" altLang="en-US"/>
              <a:t>値の組を作れてはいけない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B9F26F4-83DE-4194-BC8D-DD0C7E41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F7BE459-0612-4E1D-AB5B-E5BFEA45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MAC</a:t>
            </a:r>
            <a:r>
              <a:rPr kumimoji="1" lang="ja-JP" altLang="en-US"/>
              <a:t>の安全性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8F42C36-8C67-46B0-8157-4C0E3640D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988840"/>
            <a:ext cx="7560840" cy="400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88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DE499AA4-1F5A-4D9A-8AE8-BD48AEB54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674322"/>
            <a:ext cx="6696744" cy="2878878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8D8C69C-DD55-4420-A2AE-7AC3FB8C2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HMAC(Hash-based MAC)</a:t>
            </a:r>
          </a:p>
          <a:p>
            <a:pPr lvl="1"/>
            <a:r>
              <a:rPr kumimoji="1" lang="ja-JP" altLang="en-US"/>
              <a:t>ハッシュ関数を使って構成する</a:t>
            </a:r>
            <a:endParaRPr kumimoji="1" lang="en-US" altLang="ja-JP"/>
          </a:p>
          <a:p>
            <a:r>
              <a:rPr kumimoji="1" lang="en-US" altLang="ja-JP"/>
              <a:t>CMAC(Cipher-based MAC)</a:t>
            </a:r>
          </a:p>
          <a:p>
            <a:pPr lvl="1"/>
            <a:r>
              <a:rPr kumimoji="1" lang="ja-JP" altLang="en-US"/>
              <a:t>ブロック暗号を使って構成する</a:t>
            </a:r>
            <a:endParaRPr kumimoji="1" lang="en-US" altLang="ja-JP"/>
          </a:p>
          <a:p>
            <a:pPr lvl="1"/>
            <a:r>
              <a:rPr kumimoji="1" lang="ja-JP" altLang="en-US"/>
              <a:t>他いろいろ</a:t>
            </a:r>
            <a:endParaRPr kumimoji="1" lang="en-US" altLang="ja-JP"/>
          </a:p>
          <a:p>
            <a:r>
              <a:rPr kumimoji="1" lang="en-US" altLang="ja-JP"/>
              <a:t>HMAC-SHA-256 ; </a:t>
            </a:r>
            <a:r>
              <a:rPr kumimoji="1" lang="ja-JP" altLang="en-US"/>
              <a:t>秘密鍵</a:t>
            </a:r>
            <a:r>
              <a:rPr kumimoji="1" lang="en-US" altLang="ja-JP"/>
              <a:t>s, </a:t>
            </a:r>
            <a:r>
              <a:rPr kumimoji="1" lang="ja-JP" altLang="en-US"/>
              <a:t>データ</a:t>
            </a:r>
            <a:r>
              <a:rPr kumimoji="1" lang="en-US" altLang="ja-JP"/>
              <a:t>m</a:t>
            </a:r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pPr marL="0" indent="0">
              <a:buNone/>
            </a:pPr>
            <a:r>
              <a:rPr kumimoji="1" lang="en-US" altLang="ja-JP" sz="1800"/>
              <a:t>                                                                                              『</a:t>
            </a:r>
            <a:r>
              <a:rPr kumimoji="1" lang="ja-JP" altLang="en-US" sz="1800"/>
              <a:t>暗認本</a:t>
            </a:r>
            <a:r>
              <a:rPr kumimoji="1" lang="en-US" altLang="ja-JP" sz="1800"/>
              <a:t>』p.163</a:t>
            </a:r>
            <a:endParaRPr kumimoji="1" lang="ja-JP" altLang="en-US" sz="180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2CB4FE8-92AC-4ADC-A3E0-EF3C414B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EB1DF60-3A6C-4FBC-9974-BB8F88A5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MAC</a:t>
            </a:r>
            <a:r>
              <a:rPr lang="ja-JP" altLang="en-US"/>
              <a:t>の構成法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81041CB-3F13-49DB-8431-603358944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ハッシュ値のサイズ </a:t>
            </a:r>
            <a:r>
              <a:rPr kumimoji="1" lang="en-US" altLang="ja-JP"/>
              <a:t>: 224, 256, 384, 512</a:t>
            </a:r>
          </a:p>
          <a:p>
            <a:pPr lvl="1"/>
            <a:r>
              <a:rPr kumimoji="1" lang="en-US" altLang="ja-JP"/>
              <a:t>SHA-256</a:t>
            </a:r>
            <a:r>
              <a:rPr kumimoji="1" lang="ja-JP" altLang="en-US"/>
              <a:t>がよく使われている</a:t>
            </a:r>
            <a:endParaRPr kumimoji="1" lang="en-US" altLang="ja-JP"/>
          </a:p>
          <a:p>
            <a:pPr lvl="2"/>
            <a:r>
              <a:rPr lang="en-US" altLang="ja-JP"/>
              <a:t>SHA-224/SHA-256 ; 32bit</a:t>
            </a:r>
          </a:p>
          <a:p>
            <a:pPr lvl="2"/>
            <a:r>
              <a:rPr kumimoji="1" lang="en-US" altLang="ja-JP"/>
              <a:t>SHA-384/SHA-512 ; 64bi</a:t>
            </a:r>
            <a:r>
              <a:rPr lang="en-US" altLang="ja-JP"/>
              <a:t>t</a:t>
            </a:r>
          </a:p>
          <a:p>
            <a:r>
              <a:rPr lang="en-US" altLang="ja-JP"/>
              <a:t>SHA-256</a:t>
            </a:r>
          </a:p>
          <a:p>
            <a:pPr lvl="1"/>
            <a:r>
              <a:rPr kumimoji="1" lang="en-US" altLang="ja-JP"/>
              <a:t>512bit</a:t>
            </a:r>
            <a:r>
              <a:rPr kumimoji="1" lang="ja-JP" altLang="en-US"/>
              <a:t>のブロックに分割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EBE5A9D-DDE8-4B10-9EF6-38918BFC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8489492-DB05-4050-8845-F3641EE0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SHA-2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F56F5BB-2826-4AC1-8413-26676D0AB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580222"/>
            <a:ext cx="578068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7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BFA6EAD-D267-4D3B-A971-284C7A2D0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S : 32bit</a:t>
                </a:r>
                <a:r>
                  <a:rPr kumimoji="1" lang="ja-JP" altLang="en-US"/>
                  <a:t>整数</a:t>
                </a:r>
                <a:r>
                  <a:rPr kumimoji="1" lang="en-US" altLang="ja-JP"/>
                  <a:t>8</a:t>
                </a:r>
                <a:r>
                  <a:rPr kumimoji="1" lang="ja-JP" altLang="en-US"/>
                  <a:t>個</a:t>
                </a:r>
                <a:endParaRPr kumimoji="1" lang="en-US" altLang="ja-JP"/>
              </a:p>
              <a:p>
                <a:r>
                  <a:rPr lang="en-US" altLang="ja-JP"/>
                  <a:t>S</a:t>
                </a:r>
                <a:r>
                  <a:rPr lang="ja-JP" altLang="en-US"/>
                  <a:t>を初期値</a:t>
                </a:r>
                <a:r>
                  <a:rPr lang="en-US" altLang="ja-JP"/>
                  <a:t>IV</a:t>
                </a:r>
                <a:r>
                  <a:rPr lang="ja-JP" altLang="en-US"/>
                  <a:t>から出発してブロック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/>
                  <a:t>で変換する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/>
                  <a:t>を圧縮関数という</a:t>
                </a:r>
                <a:endParaRPr kumimoji="1" lang="en-US" altLang="ja-JP"/>
              </a:p>
              <a:p>
                <a:r>
                  <a:rPr kumimoji="1" lang="ja-JP" altLang="en-US"/>
                  <a:t>マークル・ダンガード</a:t>
                </a:r>
                <a:r>
                  <a:rPr lang="ja-JP" altLang="en-US"/>
                  <a:t>（</a:t>
                </a:r>
                <a:r>
                  <a:rPr lang="en-US" altLang="ja-JP"/>
                  <a:t>Merkle–Damgård</a:t>
                </a:r>
                <a:r>
                  <a:rPr lang="ja-JP" altLang="en-US"/>
                  <a:t>）</a:t>
                </a:r>
                <a:r>
                  <a:rPr kumimoji="1" lang="ja-JP" altLang="en-US"/>
                  <a:t>構成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BFA6EAD-D267-4D3B-A971-284C7A2D0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7F5DFCD-EB27-47AF-AD99-8561CF0A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02B63AE-E6CB-483D-AD4E-926CB9A9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SHA-256</a:t>
            </a:r>
            <a:r>
              <a:rPr kumimoji="1" lang="ja-JP" altLang="en-US"/>
              <a:t>の内部状態</a:t>
            </a:r>
            <a:r>
              <a:rPr kumimoji="1" lang="en-US" altLang="ja-JP"/>
              <a:t>S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14F223E-B1EF-4B27-874B-4DD29D0F3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00492"/>
            <a:ext cx="7920880" cy="348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0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6A8C7C8-E48D-4D49-908F-AC83E6AB6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512bit</a:t>
                </a:r>
                <a:r>
                  <a:rPr kumimoji="1" lang="ja-JP" altLang="en-US"/>
                  <a:t>のブロックを</a:t>
                </a:r>
                <a:r>
                  <a:rPr kumimoji="1" lang="en-US" altLang="ja-JP"/>
                  <a:t>32bit</a:t>
                </a:r>
                <a:r>
                  <a:rPr kumimoji="1" lang="ja-JP" altLang="en-US"/>
                  <a:t>整数</a:t>
                </a:r>
                <a:r>
                  <a:rPr kumimoji="1" lang="en-US" altLang="ja-JP"/>
                  <a:t>16</a:t>
                </a:r>
                <a:r>
                  <a:rPr kumimoji="1" lang="ja-JP" altLang="en-US"/>
                  <a:t>個に分割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各種ビット演算を組み合わせて</a:t>
                </a:r>
                <a:r>
                  <a:rPr lang="en-US" altLang="ja-JP"/>
                  <a:t>32ibt</a:t>
                </a:r>
                <a:r>
                  <a:rPr lang="ja-JP" altLang="en-US"/>
                  <a:t>整数</a:t>
                </a:r>
                <a:r>
                  <a:rPr lang="en-US" altLang="ja-JP"/>
                  <a:t>64</a:t>
                </a:r>
                <a:r>
                  <a:rPr lang="ja-JP" altLang="en-US"/>
                  <a:t>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ja-JP" altLang="en-US"/>
                  <a:t>に増やす</a:t>
                </a:r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ja-JP" altLang="en-US"/>
                  <a:t>と内部状態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から新たな内部状態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を出力する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r>
                  <a:rPr kumimoji="1" lang="en-US" altLang="ja-JP"/>
                  <a:t>SHA-512</a:t>
                </a:r>
              </a:p>
              <a:p>
                <a:pPr lvl="1"/>
                <a:r>
                  <a:rPr lang="ja-JP" altLang="en-US"/>
                  <a:t>内部状態 </a:t>
                </a:r>
                <a:r>
                  <a:rPr lang="en-US" altLang="ja-JP"/>
                  <a:t>: 64bit</a:t>
                </a:r>
                <a:r>
                  <a:rPr lang="ja-JP" altLang="en-US"/>
                  <a:t>整数</a:t>
                </a:r>
                <a:r>
                  <a:rPr lang="en-US" altLang="ja-JP"/>
                  <a:t>8</a:t>
                </a:r>
                <a:r>
                  <a:rPr lang="ja-JP" altLang="en-US"/>
                  <a:t>個</a:t>
                </a:r>
                <a:endParaRPr lang="en-US" altLang="ja-JP"/>
              </a:p>
              <a:p>
                <a:pPr lvl="1"/>
                <a:r>
                  <a:rPr kumimoji="1" lang="ja-JP" altLang="en-US"/>
                  <a:t>繰り返し回数は</a:t>
                </a:r>
                <a:r>
                  <a:rPr kumimoji="1" lang="en-US" altLang="ja-JP"/>
                  <a:t>80</a:t>
                </a:r>
                <a:r>
                  <a:rPr kumimoji="1" lang="ja-JP" altLang="en-US"/>
                  <a:t>回</a:t>
                </a:r>
                <a:r>
                  <a:rPr lang="en-US" altLang="ja-JP"/>
                  <a:t>(32bit</a:t>
                </a:r>
                <a:r>
                  <a:rPr lang="ja-JP" altLang="en-US"/>
                  <a:t>あたり</a:t>
                </a:r>
                <a:r>
                  <a:rPr lang="en-US" altLang="ja-JP"/>
                  <a:t>80/2=40&lt;64)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6A8C7C8-E48D-4D49-908F-AC83E6AB6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b="-46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D904B7E-D5CB-46DE-AD01-9832AB09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タイトル 3">
                <a:extLst>
                  <a:ext uri="{FF2B5EF4-FFF2-40B4-BE49-F238E27FC236}">
                    <a16:creationId xmlns:a16="http://schemas.microsoft.com/office/drawing/2014/main" id="{8C87C4B3-68B9-42C2-B2F8-07E4659344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SHA-256</a:t>
                </a:r>
                <a:r>
                  <a:rPr kumimoji="1" lang="ja-JP" altLang="en-US"/>
                  <a:t>の圧縮関数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/>
                  <a:t>の概要</a:t>
                </a:r>
              </a:p>
            </p:txBody>
          </p:sp>
        </mc:Choice>
        <mc:Fallback xmlns="">
          <p:sp>
            <p:nvSpPr>
              <p:cNvPr id="4" name="タイトル 3">
                <a:extLst>
                  <a:ext uri="{FF2B5EF4-FFF2-40B4-BE49-F238E27FC236}">
                    <a16:creationId xmlns:a16="http://schemas.microsoft.com/office/drawing/2014/main" id="{8C87C4B3-68B9-42C2-B2F8-07E465934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69" t="-17978" b="-449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>
            <a:extLst>
              <a:ext uri="{FF2B5EF4-FFF2-40B4-BE49-F238E27FC236}">
                <a16:creationId xmlns:a16="http://schemas.microsoft.com/office/drawing/2014/main" id="{3ECB012B-E107-406A-AC14-3C384BFA8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79" y="2276872"/>
            <a:ext cx="711404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6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AE8B58C-246A-4D73-ADC5-490BB484B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SHA-2</a:t>
                </a:r>
                <a:r>
                  <a:rPr kumimoji="1" lang="ja-JP" altLang="en-US"/>
                  <a:t>に変わる新しいハッシュ関数</a:t>
                </a:r>
                <a:r>
                  <a:rPr kumimoji="1" lang="en-US" altLang="ja-JP"/>
                  <a:t>(Keccak)</a:t>
                </a:r>
              </a:p>
              <a:p>
                <a:r>
                  <a:rPr lang="en-US" altLang="ja-JP"/>
                  <a:t>MD</a:t>
                </a:r>
                <a:r>
                  <a:rPr lang="ja-JP" altLang="en-US"/>
                  <a:t>構成ではなくスポンジ構造</a:t>
                </a:r>
                <a:r>
                  <a:rPr lang="en-US" altLang="ja-JP"/>
                  <a:t>(=</a:t>
                </a:r>
                <a:r>
                  <a:rPr lang="ja-JP" altLang="en-US"/>
                  <a:t>吸収</a:t>
                </a:r>
                <a:r>
                  <a:rPr lang="en-US" altLang="ja-JP"/>
                  <a:t>+</a:t>
                </a:r>
                <a:r>
                  <a:rPr lang="ja-JP" altLang="en-US"/>
                  <a:t>搾取</a:t>
                </a:r>
                <a:r>
                  <a:rPr lang="en-US" altLang="ja-JP"/>
                  <a:t>)</a:t>
                </a:r>
              </a:p>
              <a:p>
                <a:r>
                  <a:rPr kumimoji="1" lang="ja-JP" altLang="en-US"/>
                  <a:t>分割とパディング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内部状態</a:t>
                </a:r>
                <a:r>
                  <a:rPr kumimoji="1" lang="en-US" altLang="ja-JP"/>
                  <a:t>S</a:t>
                </a:r>
                <a:r>
                  <a:rPr kumimoji="1" lang="ja-JP" altLang="en-US"/>
                  <a:t>は</a:t>
                </a:r>
                <a:r>
                  <a:rPr kumimoji="1" lang="en-US" altLang="ja-JP"/>
                  <a:t>1600bit</a:t>
                </a:r>
              </a:p>
              <a:p>
                <a:pPr lvl="1"/>
                <a:r>
                  <a:rPr lang="en-US" altLang="ja-JP"/>
                  <a:t>SHA-3-256</a:t>
                </a:r>
                <a:r>
                  <a:rPr lang="ja-JP" altLang="en-US"/>
                  <a:t>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1088(=1600−256×2)</m:t>
                    </m:r>
                  </m:oMath>
                </a14:m>
                <a:r>
                  <a:rPr kumimoji="1" lang="en-US" altLang="ja-JP"/>
                  <a:t>bit</a:t>
                </a:r>
                <a:r>
                  <a:rPr kumimoji="1" lang="ja-JP" altLang="en-US"/>
                  <a:t>のブロックに分割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AE8B58C-246A-4D73-ADC5-490BB484B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F2B16F7-F180-4C9C-84ED-827149E2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9B9C27C-991F-4B9A-9B49-3880B783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SHA-3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5669297-E3DE-475E-A61F-C81DA0F00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284984"/>
            <a:ext cx="5976664" cy="34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9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BAED8367-EA3D-4D62-A6B6-F4D36EC6E2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内部状態のうち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=1088</m:t>
                    </m:r>
                  </m:oMath>
                </a14:m>
                <a:r>
                  <a:rPr kumimoji="1" lang="en-US" altLang="ja-JP"/>
                  <a:t>bit</a:t>
                </a:r>
                <a:r>
                  <a:rPr kumimoji="1" lang="ja-JP" altLang="en-US"/>
                  <a:t>をブロックと排他的論理和</a:t>
                </a:r>
                <a:endParaRPr kumimoji="1" lang="en-US" altLang="ja-JP"/>
              </a:p>
              <a:p>
                <a:r>
                  <a:rPr kumimoji="1" lang="ja-JP" altLang="en-US"/>
                  <a:t>置換関数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BAED8367-EA3D-4D62-A6B6-F4D36EC6E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r="-2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6D14989-31C0-4972-8EC9-A25D89AC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E5C9DBF-D633-4862-A7FE-474AD637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吸収フェーズ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7C33B89-8F2B-4833-A5BF-266D10E05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3"/>
            <a:ext cx="7776864" cy="468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8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D39F64F-E9D0-489E-AA21-0C2D2D57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内部状態の先頭</a:t>
            </a:r>
            <a:r>
              <a:rPr kumimoji="1" lang="en-US" altLang="ja-JP"/>
              <a:t>256bit</a:t>
            </a:r>
            <a:r>
              <a:rPr kumimoji="1" lang="ja-JP" altLang="en-US"/>
              <a:t>を取り出すだけ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AAF98B8-D334-45B1-8724-A548A733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2396E44-4CB1-4877-BF8D-F3361E4A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搾取フェーズ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21C796D-B464-475D-9F79-4FE08607B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484784"/>
            <a:ext cx="4464496" cy="316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6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CA3394C-C3A5-47CC-B6B5-484F28F22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理想のハッシュ関数はハッシュ値のサイズで決まる</a:t>
            </a:r>
            <a:endParaRPr kumimoji="1" lang="en-US" altLang="ja-JP"/>
          </a:p>
          <a:p>
            <a:pPr lvl="1"/>
            <a:r>
              <a:rPr lang="en-US" altLang="ja-JP"/>
              <a:t>256bit</a:t>
            </a:r>
            <a:r>
              <a:rPr lang="ja-JP" altLang="en-US"/>
              <a:t>なら衝突困難性に関して</a:t>
            </a:r>
            <a:r>
              <a:rPr lang="en-US" altLang="ja-JP"/>
              <a:t>128bit</a:t>
            </a:r>
            <a:r>
              <a:rPr lang="ja-JP" altLang="en-US"/>
              <a:t>セキュリティ</a:t>
            </a:r>
            <a:endParaRPr lang="en-US" altLang="ja-JP"/>
          </a:p>
          <a:p>
            <a:pPr lvl="1"/>
            <a:r>
              <a:rPr kumimoji="1" lang="en-US" altLang="ja-JP"/>
              <a:t>SHA-256</a:t>
            </a:r>
            <a:r>
              <a:rPr kumimoji="1" lang="ja-JP" altLang="en-US"/>
              <a:t>も</a:t>
            </a:r>
            <a:r>
              <a:rPr kumimoji="1" lang="en-US" altLang="ja-JP"/>
              <a:t>SHA-3-256</a:t>
            </a:r>
            <a:r>
              <a:rPr kumimoji="1" lang="ja-JP" altLang="en-US"/>
              <a:t>もほぼ同じ安全性</a:t>
            </a:r>
            <a:endParaRPr kumimoji="1" lang="en-US" altLang="ja-JP"/>
          </a:p>
          <a:p>
            <a:pPr lvl="2"/>
            <a:r>
              <a:rPr lang="en-US" altLang="ja-JP"/>
              <a:t>SHA-256</a:t>
            </a:r>
            <a:r>
              <a:rPr lang="ja-JP" altLang="en-US"/>
              <a:t>の方が速い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4042D94-DF33-4C66-B209-654B8546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944D6C3-8D82-4D2E-BE93-AE05BCFE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安全性</a:t>
            </a:r>
          </a:p>
        </p:txBody>
      </p:sp>
    </p:spTree>
    <p:extLst>
      <p:ext uri="{BB962C8B-B14F-4D97-AF65-F5344CB8AC3E}">
        <p14:creationId xmlns:p14="http://schemas.microsoft.com/office/powerpoint/2010/main" val="362917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CAB3B66-5503-4F32-94FA-3BF5F811C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SHA-1</a:t>
            </a:r>
            <a:r>
              <a:rPr kumimoji="1" lang="ja-JP" altLang="en-US"/>
              <a:t>のハッシュ値は</a:t>
            </a:r>
            <a:r>
              <a:rPr kumimoji="1" lang="en-US" altLang="ja-JP"/>
              <a:t>160bit</a:t>
            </a:r>
          </a:p>
          <a:p>
            <a:pPr lvl="1"/>
            <a:r>
              <a:rPr kumimoji="1" lang="en-US" altLang="ja-JP"/>
              <a:t>80bit</a:t>
            </a:r>
            <a:r>
              <a:rPr kumimoji="1" lang="ja-JP" altLang="en-US"/>
              <a:t>セキュリティ </a:t>
            </a:r>
            <a:r>
              <a:rPr kumimoji="1" lang="en-US" altLang="ja-JP"/>
              <a:t>/ </a:t>
            </a:r>
            <a:r>
              <a:rPr lang="en-US" altLang="ja-JP"/>
              <a:t>2005</a:t>
            </a:r>
            <a:r>
              <a:rPr lang="ja-JP" altLang="en-US"/>
              <a:t>年の攻撃方法で</a:t>
            </a:r>
            <a:r>
              <a:rPr lang="en-US" altLang="ja-JP"/>
              <a:t>63bit</a:t>
            </a:r>
            <a:r>
              <a:rPr lang="ja-JP" altLang="en-US"/>
              <a:t>まで低下</a:t>
            </a:r>
            <a:endParaRPr kumimoji="1" lang="en-US" altLang="ja-JP"/>
          </a:p>
          <a:p>
            <a:r>
              <a:rPr kumimoji="1" lang="en-US" altLang="ja-JP"/>
              <a:t>2017</a:t>
            </a:r>
            <a:r>
              <a:rPr kumimoji="1" lang="ja-JP" altLang="en-US"/>
              <a:t>年</a:t>
            </a:r>
            <a:r>
              <a:rPr kumimoji="1" lang="en-US" altLang="ja-JP"/>
              <a:t>CWI</a:t>
            </a:r>
            <a:r>
              <a:rPr kumimoji="1" lang="ja-JP" altLang="en-US"/>
              <a:t>と</a:t>
            </a:r>
            <a:r>
              <a:rPr kumimoji="1" lang="en-US" altLang="ja-JP"/>
              <a:t>Google</a:t>
            </a:r>
            <a:r>
              <a:rPr kumimoji="1" lang="ja-JP" altLang="en-US"/>
              <a:t>のチーム</a:t>
            </a:r>
            <a:endParaRPr kumimoji="1" lang="en-US" altLang="ja-JP"/>
          </a:p>
          <a:p>
            <a:pPr lvl="1"/>
            <a:r>
              <a:rPr lang="ja-JP" altLang="en-US"/>
              <a:t>中身が異なるのに</a:t>
            </a:r>
            <a:r>
              <a:rPr lang="en-US" altLang="ja-JP"/>
              <a:t>SHA-1</a:t>
            </a:r>
            <a:r>
              <a:rPr lang="ja-JP" altLang="en-US"/>
              <a:t>の値が同じ</a:t>
            </a:r>
            <a:r>
              <a:rPr lang="en-US" altLang="ja-JP"/>
              <a:t>2</a:t>
            </a:r>
            <a:r>
              <a:rPr lang="ja-JP" altLang="en-US"/>
              <a:t>個の</a:t>
            </a:r>
            <a:r>
              <a:rPr lang="en-US" altLang="ja-JP"/>
              <a:t>PDF</a:t>
            </a:r>
            <a:r>
              <a:rPr lang="ja-JP" altLang="en-US"/>
              <a:t>を作成</a:t>
            </a:r>
            <a:endParaRPr lang="en-US" altLang="ja-JP"/>
          </a:p>
          <a:p>
            <a:pPr lvl="1"/>
            <a:r>
              <a:rPr kumimoji="1" lang="en-US" altLang="ja-JP"/>
              <a:t>6500</a:t>
            </a:r>
            <a:r>
              <a:rPr kumimoji="1" lang="ja-JP" altLang="en-US"/>
              <a:t>年分の</a:t>
            </a:r>
            <a:r>
              <a:rPr kumimoji="1" lang="en-US" altLang="ja-JP"/>
              <a:t>CPU</a:t>
            </a:r>
            <a:r>
              <a:rPr kumimoji="1" lang="ja-JP" altLang="en-US"/>
              <a:t>と</a:t>
            </a:r>
            <a:r>
              <a:rPr kumimoji="1" lang="en-US" altLang="ja-JP"/>
              <a:t>110</a:t>
            </a:r>
            <a:r>
              <a:rPr kumimoji="1" lang="ja-JP" altLang="en-US"/>
              <a:t>年分の</a:t>
            </a:r>
            <a:r>
              <a:rPr kumimoji="1" lang="en-US" altLang="ja-JP"/>
              <a:t>GPU</a:t>
            </a:r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r>
              <a:rPr lang="en-US" altLang="ja-JP"/>
              <a:t>2020</a:t>
            </a:r>
            <a:r>
              <a:rPr lang="ja-JP" altLang="en-US"/>
              <a:t>年</a:t>
            </a:r>
            <a:r>
              <a:rPr lang="en-US" altLang="ja-JP"/>
              <a:t>Gaëtan</a:t>
            </a:r>
            <a:r>
              <a:rPr lang="ja-JP" altLang="en-US"/>
              <a:t>と</a:t>
            </a:r>
            <a:r>
              <a:rPr lang="en-US" altLang="ja-JP"/>
              <a:t>Thomas</a:t>
            </a:r>
          </a:p>
          <a:p>
            <a:pPr lvl="1"/>
            <a:r>
              <a:rPr kumimoji="1" lang="en-US" altLang="ja-JP"/>
              <a:t>900</a:t>
            </a:r>
            <a:r>
              <a:rPr kumimoji="1" lang="ja-JP" altLang="en-US"/>
              <a:t>個の</a:t>
            </a:r>
            <a:r>
              <a:rPr kumimoji="1" lang="en-US" altLang="ja-JP"/>
              <a:t>NVIDIA GeForce GTX 1060</a:t>
            </a:r>
            <a:r>
              <a:rPr kumimoji="1" lang="ja-JP" altLang="en-US"/>
              <a:t>で</a:t>
            </a:r>
            <a:r>
              <a:rPr kumimoji="1" lang="en-US" altLang="ja-JP"/>
              <a:t>2</a:t>
            </a:r>
            <a:r>
              <a:rPr kumimoji="1" lang="ja-JP" altLang="en-US"/>
              <a:t>カ月 </a:t>
            </a:r>
            <a:r>
              <a:rPr kumimoji="1" lang="en-US" altLang="ja-JP"/>
              <a:t>; 4</a:t>
            </a:r>
            <a:r>
              <a:rPr kumimoji="1" lang="ja-JP" altLang="en-US"/>
              <a:t>万</a:t>
            </a:r>
            <a:r>
              <a:rPr kumimoji="1" lang="en-US" altLang="ja-JP"/>
              <a:t>5</a:t>
            </a:r>
            <a:r>
              <a:rPr kumimoji="1" lang="ja-JP" altLang="en-US"/>
              <a:t>千ドル</a:t>
            </a:r>
            <a:endParaRPr kumimoji="1" lang="en-US" altLang="ja-JP"/>
          </a:p>
          <a:p>
            <a:pPr lvl="1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2B0D3AA-9D2A-4CD3-AB70-4A464B0F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302CC22-5989-44FD-AB90-E468E3CC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SHA-1</a:t>
            </a:r>
            <a:r>
              <a:rPr kumimoji="1" lang="ja-JP" altLang="en-US"/>
              <a:t>の攻撃</a:t>
            </a:r>
            <a:r>
              <a:rPr kumimoji="1" lang="en-US" altLang="ja-JP"/>
              <a:t>(</a:t>
            </a:r>
            <a:r>
              <a:rPr kumimoji="1" lang="ja-JP" altLang="en-US"/>
              <a:t>衝突させた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6A43436-C9D4-4BAB-B661-217C49597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140968"/>
            <a:ext cx="4248472" cy="2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25531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862</Words>
  <Application>Microsoft Office PowerPoint</Application>
  <PresentationFormat>画面に合わせる (4:3)</PresentationFormat>
  <Paragraphs>145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暗認本読書会7 SHA-2/SHA-3, MAC, 署名</vt:lpstr>
      <vt:lpstr>SHA-2</vt:lpstr>
      <vt:lpstr>SHA-256の内部状態S</vt:lpstr>
      <vt:lpstr>SHA-256の圧縮関数fの概要</vt:lpstr>
      <vt:lpstr>SHA-3</vt:lpstr>
      <vt:lpstr>吸収フェーズ</vt:lpstr>
      <vt:lpstr>搾取フェーズ</vt:lpstr>
      <vt:lpstr>安全性</vt:lpstr>
      <vt:lpstr>SHA-1の攻撃(衝突させた)</vt:lpstr>
      <vt:lpstr>衝突した2個のPDF</vt:lpstr>
      <vt:lpstr>SHA-1の構造</vt:lpstr>
      <vt:lpstr>衝突困難性を破る部分</vt:lpstr>
      <vt:lpstr>PDFに2個のJPEGを埋め込む方法</vt:lpstr>
      <vt:lpstr>メッセージ認証符号</vt:lpstr>
      <vt:lpstr>完全性と秘匿性</vt:lpstr>
      <vt:lpstr>MACの安全性</vt:lpstr>
      <vt:lpstr>MACの構成法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2021-11-04T09:09:40Z</dcterms:modified>
</cp:coreProperties>
</file>