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0"/>
  </p:notesMasterIdLst>
  <p:handoutMasterIdLst>
    <p:handoutMasterId r:id="rId21"/>
  </p:handoutMasterIdLst>
  <p:sldIdLst>
    <p:sldId id="552" r:id="rId2"/>
    <p:sldId id="651" r:id="rId3"/>
    <p:sldId id="654" r:id="rId4"/>
    <p:sldId id="661" r:id="rId5"/>
    <p:sldId id="652" r:id="rId6"/>
    <p:sldId id="653" r:id="rId7"/>
    <p:sldId id="655" r:id="rId8"/>
    <p:sldId id="656" r:id="rId9"/>
    <p:sldId id="657" r:id="rId10"/>
    <p:sldId id="658" r:id="rId11"/>
    <p:sldId id="659" r:id="rId12"/>
    <p:sldId id="660" r:id="rId13"/>
    <p:sldId id="662" r:id="rId14"/>
    <p:sldId id="663" r:id="rId15"/>
    <p:sldId id="664" r:id="rId16"/>
    <p:sldId id="665" r:id="rId17"/>
    <p:sldId id="666" r:id="rId18"/>
    <p:sldId id="667" r:id="rId1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4"/>
            <p14:sldId id="66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  <p14:sldId id="662"/>
            <p14:sldId id="663"/>
            <p14:sldId id="664"/>
            <p14:sldId id="665"/>
            <p14:sldId id="666"/>
            <p14:sldId id="6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3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umi/ahe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rumi.github.io/she-was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dm.jp/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irtualsecureplatform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r>
              <a:rPr lang="en-US" altLang="ja-JP" sz="2400"/>
              <a:t>, ZKP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01D4CB-F505-4F42-9DDA-EC99B31E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DLP</a:t>
                </a:r>
                <a:r>
                  <a:rPr kumimoji="1" lang="ja-JP" altLang="en-US"/>
                  <a:t>の困難性により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E585F9-ED30-40B1-AD7F-09AD33A2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AE709A-99E3-461B-A4C8-BC7C806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889CA6-80CA-4059-A6CF-45C6CCEE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7993583" cy="15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個のベクトルの外積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楕円曲線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長方形の向かい合う辺をつけたもの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楕円曲線の点を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個の整数の組で表現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のペアリング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の外積に相当するもの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値は有限体の拡大体の元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詳細略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」と書くことにする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ここだけの記法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069998-A276-404E-A45F-B1D9CF7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8B15C88-7AD8-430D-A973-A8E709B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ペアリング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50FA49-E2BA-4A7E-88BC-ED6343476051}"/>
              </a:ext>
            </a:extLst>
          </p:cNvPr>
          <p:cNvCxnSpPr>
            <a:cxnSpLocks/>
          </p:cNvCxnSpPr>
          <p:nvPr/>
        </p:nvCxnSpPr>
        <p:spPr>
          <a:xfrm>
            <a:off x="7117946" y="2277116"/>
            <a:ext cx="1054454" cy="24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D857A2-2800-4579-B445-063F5CBCECF1}"/>
              </a:ext>
            </a:extLst>
          </p:cNvPr>
          <p:cNvCxnSpPr>
            <a:cxnSpLocks/>
          </p:cNvCxnSpPr>
          <p:nvPr/>
        </p:nvCxnSpPr>
        <p:spPr>
          <a:xfrm flipV="1">
            <a:off x="7123204" y="19170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/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/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9941FD-ABCC-48BF-AFAD-4B7635E252B1}"/>
              </a:ext>
            </a:extLst>
          </p:cNvPr>
          <p:cNvCxnSpPr>
            <a:cxnSpLocks/>
          </p:cNvCxnSpPr>
          <p:nvPr/>
        </p:nvCxnSpPr>
        <p:spPr>
          <a:xfrm flipV="1">
            <a:off x="7123204" y="1416781"/>
            <a:ext cx="0" cy="875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/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𝑏𝑐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021A6A-3500-46BC-8213-2752663E3810}"/>
              </a:ext>
            </a:extLst>
          </p:cNvPr>
          <p:cNvCxnSpPr>
            <a:cxnSpLocks/>
          </p:cNvCxnSpPr>
          <p:nvPr/>
        </p:nvCxnSpPr>
        <p:spPr>
          <a:xfrm flipV="1">
            <a:off x="5485124" y="4463475"/>
            <a:ext cx="1800200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1BA699C-181F-4324-9704-7E31EEC2DE62}"/>
              </a:ext>
            </a:extLst>
          </p:cNvPr>
          <p:cNvCxnSpPr>
            <a:cxnSpLocks/>
          </p:cNvCxnSpPr>
          <p:nvPr/>
        </p:nvCxnSpPr>
        <p:spPr>
          <a:xfrm flipV="1">
            <a:off x="5485124" y="4034112"/>
            <a:ext cx="942499" cy="83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2A9DF8-90D5-4333-A0FE-B5A01F0A5A53}"/>
              </a:ext>
            </a:extLst>
          </p:cNvPr>
          <p:cNvSpPr/>
          <p:nvPr/>
        </p:nvSpPr>
        <p:spPr>
          <a:xfrm>
            <a:off x="5485124" y="3126539"/>
            <a:ext cx="3119324" cy="1732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/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/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40565B7-D05E-440D-BE78-3AAFBF3F66EC}"/>
              </a:ext>
            </a:extLst>
          </p:cNvPr>
          <p:cNvCxnSpPr>
            <a:cxnSpLocks/>
          </p:cNvCxnSpPr>
          <p:nvPr/>
        </p:nvCxnSpPr>
        <p:spPr>
          <a:xfrm>
            <a:off x="5485124" y="4862444"/>
            <a:ext cx="464392" cy="6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90036A-BF9C-4991-9F73-CFA666C6E9FC}"/>
              </a:ext>
            </a:extLst>
          </p:cNvPr>
          <p:cNvCxnSpPr>
            <a:cxnSpLocks/>
          </p:cNvCxnSpPr>
          <p:nvPr/>
        </p:nvCxnSpPr>
        <p:spPr>
          <a:xfrm flipV="1">
            <a:off x="5489268" y="4392738"/>
            <a:ext cx="0" cy="444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4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ペアリングを使った署名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楕円曲線の点へのハッシュ関数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),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</a:p>
              <a:p>
                <a:r>
                  <a:rPr kumimoji="1" lang="ja-JP" altLang="en-US"/>
                  <a:t>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検証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0"/>
                  <a:t>に対して「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b="0"/>
                  <a:t>」なら受理</a:t>
                </a:r>
                <a:endParaRPr kumimoji="1" lang="en-US" altLang="ja-JP" b="0"/>
              </a:p>
              <a:p>
                <a:pPr lvl="1"/>
                <a:r>
                  <a:rPr kumimoji="1" lang="ja-JP" altLang="en-US" b="0"/>
                  <a:t>正しければ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 b="0"/>
              </a:p>
              <a:p>
                <a:r>
                  <a:rPr lang="ja-JP" altLang="en-US"/>
                  <a:t>特長</a:t>
                </a:r>
                <a:endParaRPr lang="en-US" altLang="ja-JP"/>
              </a:p>
              <a:p>
                <a:pPr lvl="1"/>
                <a:r>
                  <a:rPr lang="en-US" altLang="ja-JP"/>
                  <a:t>ECDSA</a:t>
                </a:r>
                <a:r>
                  <a:rPr lang="ja-JP" altLang="en-US"/>
                  <a:t>と違って乱数不要</a:t>
                </a:r>
                <a:endParaRPr kumimoji="1" lang="en-US" altLang="ja-JP" b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76DCF2-EAB1-4D8B-8B25-B43A1B18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CD96BA1-DE15-44F4-8A06-8BB00C3C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17975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秘密分散と相性がよい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en-US" altLang="ja-JP"/>
                  <a:t>, </a:t>
                </a:r>
                <a:r>
                  <a:rPr kumimoji="1" lang="ja-JP" altLang="en-US"/>
                  <a:t>署名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で</a:t>
                </a:r>
                <a:br>
                  <a:rPr kumimoji="1" lang="en-US" altLang="ja-JP"/>
                </a:br>
                <a:r>
                  <a:rPr kumimoji="1" lang="ja-JP" altLang="en-US"/>
                  <a:t>どちらも「秘密鍵 </a:t>
                </a:r>
                <a:r>
                  <a:rPr kumimoji="1" lang="en-US" altLang="ja-JP"/>
                  <a:t>x</a:t>
                </a:r>
                <a:r>
                  <a:rPr kumimoji="1" lang="ja-JP" altLang="en-US"/>
                  <a:t> 楕円曲線の点」の形</a:t>
                </a:r>
                <a:endParaRPr kumimoji="1" lang="en-US" altLang="ja-JP"/>
              </a:p>
              <a:p>
                <a:r>
                  <a:rPr kumimoji="1" lang="en-US" altLang="ja-JP"/>
                  <a:t>BLS</a:t>
                </a:r>
                <a:r>
                  <a:rPr kumimoji="1" lang="ja-JP" altLang="en-US"/>
                  <a:t>署名を秘密分散と組み合わせると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秘密分散と異なり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秘密鍵は秘密のままなので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繰り返し利用可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ブロックチェーン系プロジェクトで利用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DCE111-DBCC-4CC0-A6FF-7F1E83F2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0D9DD0E-F740-4567-A9CB-E52ADAF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署名の特長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4E4DBAE-56DB-4A9C-A1EE-19A13DB9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134558" cy="3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35C646-AC9E-4A16-A2E1-BDA4DE6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MPC</a:t>
            </a:r>
            <a:r>
              <a:rPr kumimoji="1" lang="ja-JP" altLang="en-US"/>
              <a:t>のうち</a:t>
            </a:r>
            <a:r>
              <a:rPr kumimoji="1" lang="en-US" altLang="ja-JP"/>
              <a:t>3</a:t>
            </a:r>
            <a:r>
              <a:rPr kumimoji="1" lang="ja-JP" altLang="en-US"/>
              <a:t>人で秘密計算するもの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36D077-BE03-4F3C-B314-6DABB89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AF2BA02-14F7-4181-BE9C-06E58C9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3PC(</a:t>
            </a:r>
            <a:r>
              <a:rPr lang="en-US" altLang="ja-JP"/>
              <a:t>Three-Party Computation)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30635A-3B21-4F6E-9472-3A29E197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3765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2-of-3</a:t>
                </a:r>
                <a:r>
                  <a:rPr kumimoji="1" lang="ja-JP" altLang="en-US"/>
                  <a:t>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A, B, C</a:t>
                </a:r>
                <a:r>
                  <a:rPr lang="ja-JP" altLang="en-US"/>
                  <a:t>にそれぞれ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単独では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二人集まると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が揃うので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を復元可能</a:t>
                </a:r>
                <a:endParaRPr kumimoji="1" lang="en-US" altLang="ja-JP"/>
              </a:p>
              <a:p>
                <a:r>
                  <a:rPr kumimoji="1" lang="ja-JP" altLang="en-US"/>
                  <a:t>秘密分散のまま加算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A, B, C</a:t>
                </a:r>
                <a:r>
                  <a:rPr kumimoji="1" lang="ja-JP" altLang="en-US"/>
                  <a:t>に秘密分散されている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/>
              </a:p>
              <a:p>
                <a:pPr lvl="1"/>
                <a:r>
                  <a:rPr kumimoji="1" lang="en-US" altLang="ja-JP"/>
                  <a:t>B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en-US" altLang="ja-JP"/>
                  <a:t>C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それぞれが分散された値のまま加算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これらは</a:t>
                </a:r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」の秘密分散となっている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858770-CE67-4742-9CD3-E06DEEAB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BBA852-BAC0-4495-B339-B83ECD1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</a:t>
            </a:r>
            <a:r>
              <a:rPr kumimoji="1" lang="ja-JP" altLang="en-US"/>
              <a:t>の例</a:t>
            </a:r>
          </a:p>
        </p:txBody>
      </p:sp>
    </p:spTree>
    <p:extLst>
      <p:ext uri="{BB962C8B-B14F-4D97-AF65-F5344CB8AC3E}">
        <p14:creationId xmlns:p14="http://schemas.microsoft.com/office/powerpoint/2010/main" val="374093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ED00240-FF02-48E0-BBDF-FD5D707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暗認本</a:t>
            </a:r>
            <a:r>
              <a:rPr kumimoji="1" lang="en-US" altLang="ja-JP"/>
              <a:t>p.279</a:t>
            </a:r>
            <a:r>
              <a:rPr kumimoji="1" lang="ja-JP" altLang="en-US"/>
              <a:t>の図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E0EDA-9E72-4E5A-B49E-2FCD091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4F0364-72AD-4DA1-973B-70D24A4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秘密分散のまま乗算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A44864-1EDD-4B07-8738-A04AF492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412776"/>
            <a:ext cx="8604448" cy="48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ABBA86-66C7-47ED-AC7A-30B16DD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r>
              <a:rPr kumimoji="1" lang="en-US" altLang="ja-JP"/>
              <a:t>(AHE)</a:t>
            </a:r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サーバでエッジ強調処理をしてクライアントに渡して復号</a:t>
            </a:r>
            <a:endParaRPr kumimoji="1" lang="en-US" altLang="ja-JP"/>
          </a:p>
          <a:p>
            <a:pPr lvl="1"/>
            <a:r>
              <a:rPr lang="en-US" altLang="ja-JP">
                <a:hlinkClick r:id="rId3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4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A4DE7A-A53E-4187-AF0A-91953F9E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8164"/>
            <a:ext cx="5688632" cy="31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紛失通信</a:t>
                </a:r>
                <a:r>
                  <a:rPr lang="en-US" altLang="ja-JP"/>
                  <a:t>OT(Oblivious Transfer)</a:t>
                </a:r>
              </a:p>
              <a:p>
                <a:pPr lvl="1"/>
                <a:r>
                  <a:rPr lang="en-US" altLang="ja-JP">
                    <a:hlinkClick r:id="rId3"/>
                  </a:rPr>
                  <a:t>https://ppdm.jp/ot/</a:t>
                </a:r>
                <a:endParaRPr lang="en-US" altLang="ja-JP"/>
              </a:p>
              <a:p>
                <a:pPr lvl="1"/>
                <a:r>
                  <a:rPr lang="ja-JP" altLang="en-US"/>
                  <a:t>円周率の</a:t>
                </a:r>
                <a:r>
                  <a:rPr lang="en-US" altLang="ja-JP"/>
                  <a:t>N</a:t>
                </a:r>
                <a:r>
                  <a:rPr lang="ja-JP" altLang="en-US"/>
                  <a:t>桁</a:t>
                </a:r>
                <a:r>
                  <a:rPr lang="en-US" altLang="ja-JP"/>
                  <a:t>(1&lt;N&lt;100</a:t>
                </a:r>
                <a:r>
                  <a:rPr lang="ja-JP" altLang="en-US"/>
                  <a:t>万</a:t>
                </a:r>
                <a:r>
                  <a:rPr lang="en-US" altLang="ja-JP"/>
                  <a:t>)</a:t>
                </a:r>
                <a:r>
                  <a:rPr lang="ja-JP" altLang="en-US"/>
                  <a:t>を</a:t>
                </a:r>
                <a:r>
                  <a:rPr lang="en-US" altLang="ja-JP"/>
                  <a:t>N</a:t>
                </a:r>
                <a:r>
                  <a:rPr lang="ja-JP" altLang="en-US"/>
                  <a:t>を隠して問い合わせる</a:t>
                </a:r>
                <a:endParaRPr lang="en-US" altLang="ja-JP"/>
              </a:p>
              <a:p>
                <a:pPr lvl="2"/>
                <a:r>
                  <a:rPr lang="en-US" altLang="ja-JP"/>
                  <a:t>https://ppdm.jp/ot/</a:t>
                </a:r>
              </a:p>
              <a:p>
                <a:pPr lvl="1"/>
                <a:r>
                  <a:rPr lang="ja-JP" altLang="en-US"/>
                  <a:t>クライアント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サーバ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を返す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FHE</a:t>
                </a:r>
                <a:r>
                  <a:rPr lang="ja-JP" altLang="en-US"/>
                  <a:t>の例</a:t>
                </a:r>
                <a:r>
                  <a:rPr lang="en-US" altLang="ja-JP"/>
                  <a:t>(</a:t>
                </a:r>
                <a:r>
                  <a:rPr lang="ja-JP" altLang="en-US"/>
                  <a:t>京都大学の松岡</a:t>
                </a:r>
                <a:r>
                  <a:rPr lang="en-US" altLang="ja-JP"/>
                  <a:t>-</a:t>
                </a:r>
                <a:r>
                  <a:rPr lang="ja-JP" altLang="en-US"/>
                  <a:t>伴野</a:t>
                </a:r>
                <a:r>
                  <a:rPr lang="en-US" altLang="ja-JP"/>
                  <a:t>-</a:t>
                </a:r>
                <a:r>
                  <a:rPr lang="ja-JP" altLang="en-US"/>
                  <a:t>松本さん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en-US" altLang="ja-JP"/>
                  <a:t>FHE</a:t>
                </a:r>
                <a:r>
                  <a:rPr lang="ja-JP" altLang="en-US"/>
                  <a:t>を使って動作する</a:t>
                </a:r>
                <a:r>
                  <a:rPr lang="en-US" altLang="ja-JP"/>
                  <a:t>CPU</a:t>
                </a:r>
                <a:r>
                  <a:rPr lang="ja-JP" altLang="en-US"/>
                  <a:t>と</a:t>
                </a:r>
                <a:r>
                  <a:rPr lang="en-US" altLang="ja-JP"/>
                  <a:t>C</a:t>
                </a:r>
                <a:r>
                  <a:rPr lang="ja-JP" altLang="en-US"/>
                  <a:t>コンパイラ開発セット</a:t>
                </a:r>
                <a:endParaRPr lang="en-US" altLang="ja-JP"/>
              </a:p>
              <a:p>
                <a:pPr lvl="1"/>
                <a:r>
                  <a:rPr lang="en-US" altLang="ja-JP">
                    <a:hlinkClick r:id="rId4"/>
                  </a:rPr>
                  <a:t>https://virtualsecureplatform.github.io/</a:t>
                </a:r>
                <a:endParaRPr lang="en-US" altLang="ja-JP"/>
              </a:p>
              <a:p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L2HE, FHE</a:t>
            </a:r>
            <a:r>
              <a:rPr kumimoji="1" lang="ja-JP" altLang="en-US"/>
              <a:t>を使ったデモ</a:t>
            </a:r>
          </a:p>
        </p:txBody>
      </p:sp>
    </p:spTree>
    <p:extLst>
      <p:ext uri="{BB962C8B-B14F-4D97-AF65-F5344CB8AC3E}">
        <p14:creationId xmlns:p14="http://schemas.microsoft.com/office/powerpoint/2010/main" val="1603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EF0EE0-8A60-487C-8C50-E7350CE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C49DF-BF38-47D9-81C3-BB2FFC6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複数人が強調して互いの秘密情報を教えることなく計算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5FC956-A232-4546-98C8-7C752D9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F913DC-D86A-456F-9940-94680B2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A3C08-B9FC-41E7-97A7-B37A91C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1578</Words>
  <Application>Microsoft Office PowerPoint</Application>
  <PresentationFormat>画面に合わせる (4:3)</PresentationFormat>
  <Paragraphs>215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BLS署名, ZKP</vt:lpstr>
      <vt:lpstr>準同型暗号HE(Homomorphic Encryption)</vt:lpstr>
      <vt:lpstr>デモ</vt:lpstr>
      <vt:lpstr>L2HE, FHEを使ったデモ</vt:lpstr>
      <vt:lpstr>完全準同型暗号FHE(Fully HE)</vt:lpstr>
      <vt:lpstr>準同型暗号のレベル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  <vt:lpstr>ペアリング</vt:lpstr>
      <vt:lpstr>BLS署名</vt:lpstr>
      <vt:lpstr>BLS署名の特長</vt:lpstr>
      <vt:lpstr>3PC(Three-Party Computation)</vt:lpstr>
      <vt:lpstr>3PCの例</vt:lpstr>
      <vt:lpstr>秘密分散のまま乗算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2021-12-05T03:24:46Z</dcterms:modified>
</cp:coreProperties>
</file>