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1"/>
  </p:notesMasterIdLst>
  <p:handoutMasterIdLst>
    <p:handoutMasterId r:id="rId12"/>
  </p:handoutMasterIdLst>
  <p:sldIdLst>
    <p:sldId id="552" r:id="rId2"/>
    <p:sldId id="692" r:id="rId3"/>
    <p:sldId id="697" r:id="rId4"/>
    <p:sldId id="693" r:id="rId5"/>
    <p:sldId id="698" r:id="rId6"/>
    <p:sldId id="694" r:id="rId7"/>
    <p:sldId id="695" r:id="rId8"/>
    <p:sldId id="696" r:id="rId9"/>
    <p:sldId id="699" r:id="rId10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92"/>
            <p14:sldId id="697"/>
            <p14:sldId id="693"/>
            <p14:sldId id="698"/>
            <p14:sldId id="694"/>
            <p14:sldId id="695"/>
            <p14:sldId id="696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56" d="100"/>
          <a:sy n="56" d="100"/>
        </p:scale>
        <p:origin x="15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25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13 advanced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DDH, ZKP</a:t>
            </a:r>
            <a:r>
              <a:rPr lang="ja-JP" altLang="en-US" sz="2400"/>
              <a:t>おかわり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2021/12/23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030FCA0-7728-44F4-AD87-C4F878438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4248472" cy="19094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90BE13-76E7-485F-8A13-5C34D647D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b="0">
                    <a:latin typeface="Cambria Math" panose="02040503050406030204" pitchFamily="18" charset="0"/>
                  </a:rPr>
                  <a:t>このスライドで使う共通の記号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ja-JP"/>
                  <a:t>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上の点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とする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kumimoji="1" lang="ja-JP" altLang="en-US"/>
                  <a:t>トーラス上を巻きつきながら進み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倍すると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に戻る</a:t>
                </a:r>
                <a:endParaRPr kumimoji="1" lang="en-US" altLang="ja-JP"/>
              </a:p>
              <a:p>
                <a:r>
                  <a:rPr kumimoji="1" lang="ja-JP" altLang="en-US"/>
                  <a:t>計算が容易なもの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90BE13-76E7-485F-8A13-5C34D647D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416A37-61B2-4546-9FE3-9FABD6E1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3265BB0-C954-4216-B28C-05EF2E20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楕円曲線の性質の復習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C620543-15D0-4E72-99E7-844FD3082B01}"/>
              </a:ext>
            </a:extLst>
          </p:cNvPr>
          <p:cNvGrpSpPr/>
          <p:nvPr/>
        </p:nvGrpSpPr>
        <p:grpSpPr>
          <a:xfrm>
            <a:off x="251520" y="4968751"/>
            <a:ext cx="3816424" cy="908521"/>
            <a:chOff x="107504" y="4829342"/>
            <a:chExt cx="3816424" cy="908521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475689F-E67C-431F-A7B9-8071A426EB74}"/>
                </a:ext>
              </a:extLst>
            </p:cNvPr>
            <p:cNvSpPr/>
            <p:nvPr/>
          </p:nvSpPr>
          <p:spPr>
            <a:xfrm>
              <a:off x="1043608" y="4967560"/>
              <a:ext cx="1872208" cy="6936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/>
                <a:t>スカラー倍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5F74096-0FD6-418D-9CAA-E4E1092A16A6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085184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4EA2390B-890D-4162-9895-3A6316560349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517232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97D039A-C287-40A6-A017-634BB7D353B6}"/>
                    </a:ext>
                  </a:extLst>
                </p:cNvPr>
                <p:cNvSpPr txBox="1"/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97D039A-C287-40A6-A017-634BB7D35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3F8A081-E3C9-4B23-8CE6-F53AEE2D6BBB}"/>
                    </a:ext>
                  </a:extLst>
                </p:cNvPr>
                <p:cNvSpPr txBox="1"/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3F8A081-E3C9-4B23-8CE6-F53AEE2D6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1CD2B2C-48FA-4D74-818A-97CA33D5905F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5301891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8A8322A3-F6DA-434C-BB98-8A568D1DAC01}"/>
                    </a:ext>
                  </a:extLst>
                </p:cNvPr>
                <p:cNvSpPr txBox="1"/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8A8322A3-F6DA-434C-BB98-8A568D1DA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E6D9AE4-C398-44A5-9603-71D6C0146A46}"/>
              </a:ext>
            </a:extLst>
          </p:cNvPr>
          <p:cNvGrpSpPr/>
          <p:nvPr/>
        </p:nvGrpSpPr>
        <p:grpSpPr>
          <a:xfrm>
            <a:off x="4355976" y="4968751"/>
            <a:ext cx="4680520" cy="908521"/>
            <a:chOff x="107504" y="4829342"/>
            <a:chExt cx="4680520" cy="908521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39BFE84C-01AB-4B44-9CEF-334B3DE46D41}"/>
                </a:ext>
              </a:extLst>
            </p:cNvPr>
            <p:cNvSpPr/>
            <p:nvPr/>
          </p:nvSpPr>
          <p:spPr>
            <a:xfrm>
              <a:off x="1043608" y="4967560"/>
              <a:ext cx="1872208" cy="6936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/>
                <a:t>加算</a:t>
              </a:r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7AE7398D-C66A-44C1-A497-C334019A5E27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085184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E6ACFFFB-6F33-4EDA-958A-0697FFF1A6A9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517232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6B36513E-CD9C-40A5-9945-1DD6A51F0C19}"/>
                    </a:ext>
                  </a:extLst>
                </p:cNvPr>
                <p:cNvSpPr txBox="1"/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m:oMathPara>
                  </a14:m>
                  <a:endParaRPr kumimoji="1" lang="ja-JP" altLang="en-US" sz="2400" i="1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6B36513E-CD9C-40A5-9945-1DD6A51F0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0A3CC095-B2DF-4168-A576-5DB13CD644FF}"/>
                    </a:ext>
                  </a:extLst>
                </p:cNvPr>
                <p:cNvSpPr txBox="1"/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0A3CC095-B2DF-4168-A576-5DB13CD64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78AAE73-9FC5-40D1-80C7-99C99210412B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5301891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22D9C42D-BBF8-4483-9D40-2A6007E21F0C}"/>
                    </a:ext>
                  </a:extLst>
                </p:cNvPr>
                <p:cNvSpPr txBox="1"/>
                <p:nvPr/>
              </p:nvSpPr>
              <p:spPr>
                <a:xfrm>
                  <a:off x="3275856" y="5085184"/>
                  <a:ext cx="1512168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  <m:t>𝑎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  <m:t>𝑏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ＭＳ ゴシック" pitchFamily="49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22D9C42D-BBF8-4483-9D40-2A6007E21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085184"/>
                  <a:ext cx="151216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95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90BE13-76E7-485F-8A13-5C34D647D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楕円離散対数問題</a:t>
                </a:r>
                <a:r>
                  <a:rPr kumimoji="1" lang="en-US" altLang="ja-JP"/>
                  <a:t>ECDLP(Discrete Logarithm Problem)</a:t>
                </a:r>
              </a:p>
              <a:p>
                <a:pPr lvl="1"/>
                <a:r>
                  <a:rPr kumimoji="1" lang="ja-JP" altLang="en-US" b="0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ja-JP" altLang="en-US" b="0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</m:oMath>
                </a14:m>
                <a:r>
                  <a:rPr kumimoji="1" lang="ja-JP" altLang="en-US" b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b="0"/>
                  <a:t>を求める</a:t>
                </a:r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ja-JP" altLang="en-US"/>
                  <a:t>と表す</a:t>
                </a:r>
                <a:endParaRPr lang="en-US" altLang="ja-JP"/>
              </a:p>
              <a:p>
                <a:r>
                  <a:rPr lang="en-US" altLang="ja-JP"/>
                  <a:t>ECDHP(Diffie Hellman Problem)</a:t>
                </a:r>
              </a:p>
              <a:p>
                <a:pPr lvl="1"/>
                <a:r>
                  <a:rPr kumimoji="1" lang="ja-JP" altLang="en-US" b="0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</m:oMath>
                </a14:m>
                <a:r>
                  <a:rPr kumimoji="1" lang="ja-JP" altLang="en-US" b="0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kumimoji="1" lang="ja-JP" altLang="en-US" b="0"/>
                  <a:t>を求める</a:t>
                </a:r>
                <a:endParaRPr kumimoji="1" lang="en-US" altLang="ja-JP" b="0"/>
              </a:p>
              <a:p>
                <a:r>
                  <a:rPr kumimoji="1" lang="ja-JP" altLang="en-US" b="0"/>
                  <a:t>楕円曲線暗号は</a:t>
                </a:r>
                <a:r>
                  <a:rPr kumimoji="1" lang="en-US" altLang="ja-JP" b="0"/>
                  <a:t>ECDLP</a:t>
                </a:r>
                <a:r>
                  <a:rPr kumimoji="1" lang="ja-JP" altLang="en-US" b="0"/>
                  <a:t>や</a:t>
                </a:r>
                <a:r>
                  <a:rPr kumimoji="1" lang="en-US" altLang="ja-JP" b="0"/>
                  <a:t>ECDHP</a:t>
                </a:r>
                <a:r>
                  <a:rPr kumimoji="1" lang="ja-JP" altLang="en-US" b="0"/>
                  <a:t>が困難なことを仮定</a:t>
                </a:r>
                <a:endParaRPr kumimoji="1" lang="en-US" altLang="ja-JP" b="0"/>
              </a:p>
              <a:p>
                <a:endParaRPr kumimoji="1" lang="en-US" altLang="ja-JP" b="0"/>
              </a:p>
              <a:p>
                <a:endParaRPr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90BE13-76E7-485F-8A13-5C34D647D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416A37-61B2-4546-9FE3-9FABD6E1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3265BB0-C954-4216-B28C-05EF2E20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楕円曲線暗号で使う計算困難な問題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19AEA3C-0049-4287-B345-251AA869F1B6}"/>
              </a:ext>
            </a:extLst>
          </p:cNvPr>
          <p:cNvGrpSpPr/>
          <p:nvPr/>
        </p:nvGrpSpPr>
        <p:grpSpPr>
          <a:xfrm>
            <a:off x="323528" y="4429594"/>
            <a:ext cx="3816424" cy="908521"/>
            <a:chOff x="107504" y="4829342"/>
            <a:chExt cx="3816424" cy="908521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D3EA787-8796-4FFE-8829-87780C2DB9F9}"/>
                </a:ext>
              </a:extLst>
            </p:cNvPr>
            <p:cNvSpPr/>
            <p:nvPr/>
          </p:nvSpPr>
          <p:spPr>
            <a:xfrm>
              <a:off x="1043608" y="4967560"/>
              <a:ext cx="1872208" cy="6936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/>
                <a:t>DLP</a:t>
              </a:r>
              <a:endParaRPr kumimoji="1" lang="ja-JP" altLang="en-US" sz="240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1DD15B1-7C7F-425B-9D5F-27696ECFA803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085184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D9FAD72A-C831-4665-B152-3A2031EFC9C6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517232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10B8AE7-1B3C-428F-A466-88F2B3B76B2A}"/>
                    </a:ext>
                  </a:extLst>
                </p:cNvPr>
                <p:cNvSpPr txBox="1"/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10B8AE7-1B3C-428F-A466-88F2B3B76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04D195F-43BC-4DD3-A772-47A356605995}"/>
                    </a:ext>
                  </a:extLst>
                </p:cNvPr>
                <p:cNvSpPr txBox="1"/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04D195F-43BC-4DD3-A772-47A356605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214DF745-308A-4F5E-87BF-5E08995145AA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5301891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B03B3-310A-4BC6-A9F9-72AF2B99EA8A}"/>
                    </a:ext>
                  </a:extLst>
                </p:cNvPr>
                <p:cNvSpPr txBox="1"/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B03B3-310A-4BC6-A9F9-72AF2B99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57E4B65-55B0-4AED-9C19-A05B506EAC0C}"/>
                  </a:ext>
                </a:extLst>
              </p:cNvPr>
              <p:cNvSpPr txBox="1"/>
              <p:nvPr/>
            </p:nvSpPr>
            <p:spPr>
              <a:xfrm>
                <a:off x="3113584" y="4737338"/>
                <a:ext cx="648072" cy="707886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000">
                  <a:solidFill>
                    <a:srgbClr val="FF0000"/>
                  </a:solidFill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57E4B65-55B0-4AED-9C19-A05B506E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584" y="4737338"/>
                <a:ext cx="64807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87795A4-456C-439D-B1E2-AF088675F19B}"/>
              </a:ext>
            </a:extLst>
          </p:cNvPr>
          <p:cNvGrpSpPr/>
          <p:nvPr/>
        </p:nvGrpSpPr>
        <p:grpSpPr>
          <a:xfrm>
            <a:off x="4788024" y="4429594"/>
            <a:ext cx="3816424" cy="908521"/>
            <a:chOff x="107504" y="4829342"/>
            <a:chExt cx="3816424" cy="908521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CFE5AF92-16C5-4848-B0F2-5DF9FC508D7E}"/>
                </a:ext>
              </a:extLst>
            </p:cNvPr>
            <p:cNvSpPr/>
            <p:nvPr/>
          </p:nvSpPr>
          <p:spPr>
            <a:xfrm>
              <a:off x="1043608" y="4967560"/>
              <a:ext cx="1872208" cy="69368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/>
                <a:t>DHP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5C3D73A1-4FC0-40D5-B7A0-7595CA36D538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085184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3613181-87EE-4780-884B-98FBDF97D41F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517232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34E74A04-6C3F-407A-9C0C-C5CD8A376B05}"/>
                    </a:ext>
                  </a:extLst>
                </p:cNvPr>
                <p:cNvSpPr txBox="1"/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34E74A04-6C3F-407A-9C0C-C5CD8A376B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4829342"/>
                  <a:ext cx="64807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B676C2D-0932-4685-A03E-0B7F282BCB06}"/>
                    </a:ext>
                  </a:extLst>
                </p:cNvPr>
                <p:cNvSpPr txBox="1"/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B676C2D-0932-4685-A03E-0B7F282BC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276198"/>
                  <a:ext cx="64807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A1BADD6-405F-48B6-B445-639A3F99AA03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5301891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28380D62-FD1B-41D0-8719-1AA9FC2F1FA1}"/>
                    </a:ext>
                  </a:extLst>
                </p:cNvPr>
                <p:cNvSpPr txBox="1"/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noFill/>
                <a:ln w="19050" cap="rnd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ＭＳ ゴシック" pitchFamily="49" charset="-128"/>
                            <a:cs typeface="Courier New" pitchFamily="49" charset="0"/>
                          </a:rPr>
                          <m:t>𝑎𝑏𝑃</m:t>
                        </m:r>
                      </m:oMath>
                    </m:oMathPara>
                  </a14:m>
                  <a:endParaRPr kumimoji="1" lang="ja-JP" altLang="en-US" sz="24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28380D62-FD1B-41D0-8719-1AA9FC2F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085184"/>
                  <a:ext cx="64807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830" r="-12264"/>
                  </a:stretch>
                </a:blipFill>
                <a:ln w="19050" cap="rnd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7727CA8-8D01-45ED-8C63-EDD17B697A29}"/>
                  </a:ext>
                </a:extLst>
              </p:cNvPr>
              <p:cNvSpPr txBox="1"/>
              <p:nvPr/>
            </p:nvSpPr>
            <p:spPr>
              <a:xfrm>
                <a:off x="7578080" y="4737338"/>
                <a:ext cx="648072" cy="707886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000">
                  <a:solidFill>
                    <a:srgbClr val="FF0000"/>
                  </a:solidFill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7727CA8-8D01-45ED-8C63-EDD17B69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080" y="4737338"/>
                <a:ext cx="648072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84FBF18-C3E6-4308-929C-9F29FE78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公開鍵</a:t>
                </a:r>
                <a:endParaRPr kumimoji="1" lang="en-US" altLang="ja-JP"/>
              </a:p>
              <a:p>
                <a:r>
                  <a:rPr kumimoji="1" lang="ja-JP" altLang="en-US"/>
                  <a:t>暗号化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平文は楕円曲線の点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kumimoji="1" lang="en-US" altLang="ja-JP"/>
                </a:br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をとり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とする</a:t>
                </a:r>
                <a:endParaRPr lang="en-US" altLang="ja-JP"/>
              </a:p>
              <a:p>
                <a:r>
                  <a:rPr kumimoji="1" lang="ja-JP" altLang="en-US"/>
                  <a:t>復号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𝑠𝐵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r>
                  <a:rPr kumimoji="1" lang="ja-JP" altLang="en-US"/>
                  <a:t>正当性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暗号化して復号したら元に戻ること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暗号文が整数でなく楕円曲線の点なのに注意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使いづらい</a:t>
                </a:r>
                <a:r>
                  <a:rPr kumimoji="1" lang="en-US" altLang="ja-JP"/>
                  <a:t>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84FBF18-C3E6-4308-929C-9F29FE78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40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56BAF-B681-4D27-BDD6-24CC692E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257FA26-C4B4-4832-BA6E-6B2D7868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</a:t>
            </a:r>
            <a:r>
              <a:rPr kumimoji="1" lang="en-US" altLang="ja-JP"/>
              <a:t>ElGamal</a:t>
            </a:r>
            <a:r>
              <a:rPr kumimoji="1" lang="ja-JP" altLang="en-US"/>
              <a:t>暗号</a:t>
            </a:r>
          </a:p>
        </p:txBody>
      </p:sp>
    </p:spTree>
    <p:extLst>
      <p:ext uri="{BB962C8B-B14F-4D97-AF65-F5344CB8AC3E}">
        <p14:creationId xmlns:p14="http://schemas.microsoft.com/office/powerpoint/2010/main" val="283140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8B8A96E-10CC-46C0-A7D1-96D0E8D3E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攻撃者は公開鍵と暗号文を知っている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𝑟𝑠𝑃</m:t>
                    </m:r>
                  </m:oMath>
                </a14:m>
                <a:r>
                  <a:rPr kumimoji="1" lang="ja-JP" altLang="en-US"/>
                  <a:t>を求められると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/>
                  <a:t>が分かる</a:t>
                </a:r>
                <a:endParaRPr kumimoji="1" lang="en-US" altLang="ja-JP"/>
              </a:p>
              <a:p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𝑟𝑠𝑃</m:t>
                    </m:r>
                  </m:oMath>
                </a14:m>
                <a:r>
                  <a:rPr kumimoji="1" lang="ja-JP" altLang="en-US"/>
                  <a:t>」これは</a:t>
                </a:r>
                <a:r>
                  <a:rPr kumimoji="1" lang="en-US" altLang="ja-JP"/>
                  <a:t>ECDHP</a:t>
                </a:r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88B8A96E-10CC-46C0-A7D1-96D0E8D3E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C2ACA9D-B870-4AE3-A835-632354CE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C9A8AFD-0283-4F93-9677-74B5359B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</a:t>
            </a:r>
            <a:r>
              <a:rPr kumimoji="1" lang="en-US" altLang="ja-JP"/>
              <a:t>ElGamal</a:t>
            </a:r>
            <a:r>
              <a:rPr kumimoji="1" lang="ja-JP" altLang="en-US"/>
              <a:t>暗号の安全性</a:t>
            </a:r>
          </a:p>
        </p:txBody>
      </p:sp>
    </p:spTree>
    <p:extLst>
      <p:ext uri="{BB962C8B-B14F-4D97-AF65-F5344CB8AC3E}">
        <p14:creationId xmlns:p14="http://schemas.microsoft.com/office/powerpoint/2010/main" val="362630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734E74-E1AB-4596-BFFD-950A8FAE1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平文を楕円曲線ではなく整数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とする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/>
                  <a:t>の代わりに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</m:oMath>
                </a14:m>
                <a:r>
                  <a:rPr kumimoji="1" lang="ja-JP" altLang="en-US"/>
                  <a:t>を使う</a:t>
                </a:r>
                <a:endParaRPr kumimoji="1" lang="en-US" altLang="ja-JP"/>
              </a:p>
              <a:p>
                <a:r>
                  <a:rPr kumimoji="1" lang="ja-JP" altLang="en-US"/>
                  <a:t>鍵生成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前ページと同じ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公開鍵</a:t>
                </a:r>
                <a:endParaRPr kumimoji="1" lang="en-US" altLang="ja-JP"/>
              </a:p>
              <a:p>
                <a:r>
                  <a:rPr kumimoji="1" lang="ja-JP" altLang="en-US"/>
                  <a:t>暗号化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平文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に対し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をとって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/>
                  <a:t>を省略して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とも書く</a:t>
                </a:r>
                <a:endParaRPr kumimoji="1" lang="en-US" altLang="ja-JP"/>
              </a:p>
              <a:p>
                <a:r>
                  <a:rPr kumimoji="1" lang="ja-JP" altLang="en-US"/>
                  <a:t>復号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𝑠𝐵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𝑟𝑆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</m:oMath>
                </a14:m>
                <a:r>
                  <a:rPr kumimoji="1" lang="ja-JP" altLang="en-US"/>
                  <a:t>なので復号ではない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1" lang="ja-JP" altLang="en-US"/>
                  <a:t>とすると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𝑚𝑃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となり戻る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1734E74-E1AB-4596-BFFD-950A8FAE1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133" b="-30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6B8223F-AC33-4ED5-910B-48F76695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38AD9CF-C73F-44F4-A031-4CD15536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</a:t>
            </a:r>
            <a:r>
              <a:rPr kumimoji="1" lang="en-US" altLang="ja-JP"/>
              <a:t>Lifted-ElGamal</a:t>
            </a:r>
            <a:r>
              <a:rPr kumimoji="1" lang="ja-JP" altLang="en-US"/>
              <a:t>暗号</a:t>
            </a:r>
          </a:p>
        </p:txBody>
      </p:sp>
    </p:spTree>
    <p:extLst>
      <p:ext uri="{BB962C8B-B14F-4D97-AF65-F5344CB8AC3E}">
        <p14:creationId xmlns:p14="http://schemas.microsoft.com/office/powerpoint/2010/main" val="361468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53EC5C6-FDD8-445B-916B-2F7BECBE2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𝑑𝑒𝑐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ja-JP" altLang="en-US"/>
                  <a:t>っておかしくね</a:t>
                </a:r>
                <a:r>
                  <a:rPr kumimoji="1" lang="en-US" altLang="ja-JP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を求めるのに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を使ってる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</a:t>
                </a:r>
                <a:r>
                  <a:rPr lang="ja-JP" altLang="en-US"/>
                  <a:t>が難しいんじゃなかったのか</a:t>
                </a:r>
                <a:endParaRPr lang="en-US" altLang="ja-JP"/>
              </a:p>
              <a:p>
                <a:r>
                  <a:rPr kumimoji="1" lang="ja-JP" altLang="en-US"/>
                  <a:t>答え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Yes.</a:t>
                </a:r>
              </a:p>
              <a:p>
                <a:pPr lvl="1"/>
                <a:r>
                  <a:rPr kumimoji="1" lang="ja-JP" altLang="en-US"/>
                  <a:t>だから楕円</a:t>
                </a:r>
                <a:r>
                  <a:rPr kumimoji="1" lang="en-US" altLang="ja-JP"/>
                  <a:t>Lifted ElGamal</a:t>
                </a:r>
                <a:r>
                  <a:rPr kumimoji="1" lang="ja-JP" altLang="en-US"/>
                  <a:t>暗号は</a:t>
                </a:r>
                <a:br>
                  <a:rPr kumimoji="1" lang="en-US" altLang="ja-JP"/>
                </a:br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が大きくない」範囲しか使えない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kumimoji="1" lang="ja-JP" altLang="en-US"/>
                  <a:t>程度なら実用的に使える程度に求められる</a:t>
                </a:r>
                <a:endParaRPr lang="en-US" altLang="ja-JP"/>
              </a:p>
              <a:p>
                <a:pPr lvl="2"/>
                <a:r>
                  <a:rPr kumimoji="1" lang="ja-JP" altLang="en-US"/>
                  <a:t>数十</a:t>
                </a:r>
                <a:r>
                  <a:rPr kumimoji="1" lang="en-US" altLang="ja-JP"/>
                  <a:t>MB</a:t>
                </a:r>
                <a:r>
                  <a:rPr kumimoji="1" lang="ja-JP" altLang="en-US"/>
                  <a:t>のテーブルを使うが</a:t>
                </a:r>
                <a:endParaRPr kumimoji="1" lang="en-US" altLang="ja-JP"/>
              </a:p>
              <a:p>
                <a:r>
                  <a:rPr kumimoji="1" lang="ja-JP" altLang="en-US"/>
                  <a:t>その代わりに面白い性質が成り立つ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53EC5C6-FDD8-445B-916B-2F7BECBE2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E87C4C-0034-4F00-B0A0-B37C229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F32EF87-20D3-48FC-8BDC-22D50752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疑問</a:t>
            </a:r>
          </a:p>
        </p:txBody>
      </p:sp>
    </p:spTree>
    <p:extLst>
      <p:ext uri="{BB962C8B-B14F-4D97-AF65-F5344CB8AC3E}">
        <p14:creationId xmlns:p14="http://schemas.microsoft.com/office/powerpoint/2010/main" val="237514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2946EFD-14AC-4849-BFAE-9AE5C325D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再掲載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公開鍵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暗号化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;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は乱数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復号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個の暗号文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を考える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それらの要素ごとの足し算をやってみる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r>
                  <a:rPr kumimoji="1" lang="ja-JP" altLang="en-US" b="0">
                    <a:latin typeface="Cambria Math" panose="02040503050406030204" pitchFamily="18" charset="0"/>
                  </a:rPr>
                  <a:t>暗号文同士を足したら平文同士を足した結果の暗号文</a:t>
                </a:r>
                <a:r>
                  <a:rPr kumimoji="1" lang="en-US" altLang="ja-JP" b="0">
                    <a:latin typeface="Cambria Math" panose="02040503050406030204" pitchFamily="18" charset="0"/>
                  </a:rPr>
                  <a:t>!</a:t>
                </a:r>
              </a:p>
              <a:p>
                <a:pPr lvl="1"/>
                <a:r>
                  <a:rPr kumimoji="1" lang="ja-JP" altLang="en-US" b="0">
                    <a:latin typeface="Cambria Math" panose="02040503050406030204" pitchFamily="18" charset="0"/>
                  </a:rPr>
                  <a:t>加法準同型暗号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2946EFD-14AC-4849-BFAE-9AE5C325D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600" b="-3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E15C00-4F36-4673-AE7F-F225DD53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C0ACC35-A091-45C1-8768-995182A7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Lifted ElGamal</a:t>
            </a:r>
            <a:r>
              <a:rPr kumimoji="1" lang="ja-JP" altLang="en-US"/>
              <a:t>暗号は加法準同型暗号</a:t>
            </a:r>
          </a:p>
        </p:txBody>
      </p:sp>
    </p:spTree>
    <p:extLst>
      <p:ext uri="{BB962C8B-B14F-4D97-AF65-F5344CB8AC3E}">
        <p14:creationId xmlns:p14="http://schemas.microsoft.com/office/powerpoint/2010/main" val="102453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E503ECC-2524-4039-836A-1DA1EC154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or 1</a:t>
                </a:r>
                <a:r>
                  <a:rPr kumimoji="1" lang="ja-JP" altLang="en-US"/>
                  <a:t>のとき暗号文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が与えられたとき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を当てられてはいけない</a:t>
                </a:r>
                <a:r>
                  <a:rPr kumimoji="1" lang="en-US" altLang="ja-JP"/>
                  <a:t>(IND-CCA)</a:t>
                </a:r>
              </a:p>
              <a:p>
                <a:r>
                  <a:rPr kumimoji="1" lang="en-US" altLang="ja-JP"/>
                  <a:t>Lifted ElGamal</a:t>
                </a:r>
                <a:r>
                  <a:rPr kumimoji="1" lang="ja-JP" altLang="en-US"/>
                  <a:t>暗号で考えてみると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暗号文の一つ目の成分を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/>
                  <a:t>とすると</a:t>
                </a:r>
                <a:endParaRPr kumimoji="1" lang="en-US" altLang="ja-JP"/>
              </a:p>
              <a:p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/>
                  <a:t>」</a:t>
                </a:r>
                <a:r>
                  <a:rPr kumimoji="1" lang="en-US" altLang="ja-JP"/>
                  <a:t>given</a:t>
                </a:r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𝑟𝑠𝑃</m:t>
                    </m:r>
                  </m:oMath>
                </a14:m>
                <a:r>
                  <a:rPr kumimoji="1" lang="ja-JP" altLang="en-US"/>
                  <a:t>か否か判れば</a:t>
                </a:r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ja-JP" altLang="en-US"/>
                  <a:t>か判別できる→安全でない</a:t>
                </a:r>
                <a:endParaRPr kumimoji="1" lang="en-US" altLang="ja-JP"/>
              </a:p>
              <a:p>
                <a:r>
                  <a:rPr kumimoji="1" lang="en-US" altLang="ja-JP"/>
                  <a:t>DDH(Decisional DH)</a:t>
                </a:r>
              </a:p>
              <a:p>
                <a:pPr lvl="1"/>
                <a:r>
                  <a:rPr kumimoji="1" lang="ja-JP" altLang="en-US" b="0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b="0"/>
                  <a:t>」</a:t>
                </a:r>
                <a:r>
                  <a:rPr lang="en-US" altLang="ja-JP"/>
                  <a:t>given</a:t>
                </a:r>
                <a:r>
                  <a:rPr lang="ja-JP" altLang="en-US"/>
                  <a:t>のとき「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lang="ja-JP" altLang="en-US"/>
                  <a:t>か否か」を判定せよ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従来の</a:t>
                </a:r>
                <a:r>
                  <a:rPr kumimoji="1" lang="en-US" altLang="ja-JP" b="0"/>
                  <a:t>DH</a:t>
                </a:r>
                <a:r>
                  <a:rPr kumimoji="1" lang="ja-JP" altLang="en-US" b="0"/>
                  <a:t>は</a:t>
                </a:r>
                <a:r>
                  <a:rPr kumimoji="1" lang="en-US" altLang="ja-JP" b="0"/>
                  <a:t>CDH(Computational DH)</a:t>
                </a:r>
                <a:r>
                  <a:rPr kumimoji="1" lang="ja-JP" altLang="en-US" b="0"/>
                  <a:t>という</a:t>
                </a:r>
                <a:endParaRPr kumimoji="1" lang="en-US" altLang="ja-JP" b="0"/>
              </a:p>
              <a:p>
                <a:pPr lvl="1"/>
                <a:r>
                  <a:rPr kumimoji="1" lang="en-US" altLang="ja-JP" b="0"/>
                  <a:t>DDH</a:t>
                </a:r>
                <a:r>
                  <a:rPr kumimoji="1" lang="ja-JP" altLang="en-US" b="0"/>
                  <a:t>が困難なら</a:t>
                </a:r>
                <a:r>
                  <a:rPr kumimoji="1" lang="en-US" altLang="ja-JP" b="0"/>
                  <a:t>Lifted ElGamal</a:t>
                </a:r>
                <a:r>
                  <a:rPr kumimoji="1" lang="ja-JP" altLang="en-US" b="0"/>
                  <a:t>暗号は</a:t>
                </a:r>
                <a:r>
                  <a:rPr kumimoji="1" lang="en-US" altLang="ja-JP" b="0"/>
                  <a:t>IND-CCA</a:t>
                </a:r>
                <a:r>
                  <a:rPr kumimoji="1" lang="ja-JP" altLang="en-US" b="0"/>
                  <a:t>安全</a:t>
                </a:r>
                <a:endParaRPr kumimoji="1" lang="en-US" altLang="ja-JP" b="0"/>
              </a:p>
              <a:p>
                <a:pPr lvl="2"/>
                <a:r>
                  <a:rPr lang="ja-JP" altLang="en-US"/>
                  <a:t>注意 </a:t>
                </a:r>
                <a:r>
                  <a:rPr lang="en-US" altLang="ja-JP"/>
                  <a:t>: </a:t>
                </a:r>
                <a:r>
                  <a:rPr lang="ja-JP" altLang="en-US"/>
                  <a:t>準同型暗号は</a:t>
                </a:r>
                <a:r>
                  <a:rPr lang="en-US" altLang="ja-JP"/>
                  <a:t>IND-CCA2</a:t>
                </a:r>
                <a:r>
                  <a:rPr lang="ja-JP" altLang="en-US"/>
                  <a:t>安全にはならない</a:t>
                </a:r>
                <a:endParaRPr kumimoji="1" lang="en-US" altLang="ja-JP" b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E503ECC-2524-4039-836A-1DA1EC154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9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2CA84E-22D7-4599-BAA0-D0345B95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25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F71B9C5-5462-4293-830D-672E8F14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公開鍵暗号に求められる要件</a:t>
            </a:r>
          </a:p>
        </p:txBody>
      </p:sp>
    </p:spTree>
    <p:extLst>
      <p:ext uri="{BB962C8B-B14F-4D97-AF65-F5344CB8AC3E}">
        <p14:creationId xmlns:p14="http://schemas.microsoft.com/office/powerpoint/2010/main" val="1913315976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833</Words>
  <Application>Microsoft Office PowerPoint</Application>
  <PresentationFormat>画面に合わせる (4:3)</PresentationFormat>
  <Paragraphs>107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HG丸ｺﾞｼｯｸM-PRO</vt:lpstr>
      <vt:lpstr>游ゴシック</vt:lpstr>
      <vt:lpstr>Arial</vt:lpstr>
      <vt:lpstr>Cambria Math</vt:lpstr>
      <vt:lpstr>Courier New</vt:lpstr>
      <vt:lpstr>Segoe UI</vt:lpstr>
      <vt:lpstr>Tahoma</vt:lpstr>
      <vt:lpstr>Wingdings</vt:lpstr>
      <vt:lpstr>CybozuLabs2</vt:lpstr>
      <vt:lpstr>暗認本読書会13 advanced 準同型暗号, DDH, ZKPおかわり</vt:lpstr>
      <vt:lpstr>楕円曲線の性質の復習</vt:lpstr>
      <vt:lpstr>楕円曲線暗号で使う計算困難な問題</vt:lpstr>
      <vt:lpstr>楕円ElGamal暗号</vt:lpstr>
      <vt:lpstr>楕円ElGamal暗号の安全性</vt:lpstr>
      <vt:lpstr>楕円Lifted-ElGamal暗号</vt:lpstr>
      <vt:lpstr>疑問</vt:lpstr>
      <vt:lpstr>Lifted ElGamal暗号は加法準同型暗号</vt:lpstr>
      <vt:lpstr>公開鍵暗号に求められる要件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2021-12-19T07:10:50Z</dcterms:modified>
</cp:coreProperties>
</file>