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14"/>
  </p:notesMasterIdLst>
  <p:handoutMasterIdLst>
    <p:handoutMasterId r:id="rId15"/>
  </p:handoutMasterIdLst>
  <p:sldIdLst>
    <p:sldId id="552" r:id="rId2"/>
    <p:sldId id="651" r:id="rId3"/>
    <p:sldId id="652" r:id="rId4"/>
    <p:sldId id="653" r:id="rId5"/>
    <p:sldId id="654" r:id="rId6"/>
    <p:sldId id="655" r:id="rId7"/>
    <p:sldId id="656" r:id="rId8"/>
    <p:sldId id="657" r:id="rId9"/>
    <p:sldId id="658" r:id="rId10"/>
    <p:sldId id="659" r:id="rId11"/>
    <p:sldId id="660" r:id="rId12"/>
    <p:sldId id="650" r:id="rId13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3627" autoAdjust="0"/>
  </p:normalViewPr>
  <p:slideViewPr>
    <p:cSldViewPr>
      <p:cViewPr varScale="1">
        <p:scale>
          <a:sx n="72" d="100"/>
          <a:sy n="72" d="100"/>
        </p:scale>
        <p:origin x="84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24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rumi.github.io/she-wasm/" TargetMode="External"/><Relationship Id="rId2" Type="http://schemas.openxmlformats.org/officeDocument/2006/relationships/hyperlink" Target="https://github.com/herumi/ahe-dem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rtualsecureplatform.github.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</a:t>
            </a:r>
            <a:r>
              <a:rPr lang="en-US" altLang="ja-JP"/>
              <a:t>11</a:t>
            </a:r>
            <a:br>
              <a:rPr lang="en-US" altLang="ja-JP"/>
            </a:br>
            <a:r>
              <a:rPr lang="ja-JP" altLang="en-US" sz="2400"/>
              <a:t>準同型暗号</a:t>
            </a:r>
            <a:r>
              <a:rPr lang="en-US" altLang="ja-JP" sz="2400"/>
              <a:t>, MPC, </a:t>
            </a:r>
            <a:r>
              <a:rPr lang="ja-JP" altLang="en-US" sz="2400"/>
              <a:t>秘密分散</a:t>
            </a:r>
            <a:r>
              <a:rPr lang="en-US" altLang="ja-JP" sz="2400"/>
              <a:t>, BLS</a:t>
            </a:r>
            <a:r>
              <a:rPr lang="ja-JP" altLang="en-US" sz="2400"/>
              <a:t>署名</a:t>
            </a:r>
            <a:r>
              <a:rPr lang="en-US" altLang="ja-JP" sz="2400"/>
              <a:t>, ZKP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2021/12/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3A9E033-6E5B-4467-AECA-E408869BD6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秘密分散の問題点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秘密分散で社長がある人にだけ嘘の値を教えていたら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その人は復元できない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正しい値をもらったか確認するには集まらなければならない</a:t>
                </a:r>
                <a:endParaRPr kumimoji="1" lang="en-US" altLang="ja-JP"/>
              </a:p>
              <a:p>
                <a:r>
                  <a:rPr kumimoji="1" lang="en-US" altLang="ja-JP"/>
                  <a:t>VSS (Feldman)</a:t>
                </a:r>
              </a:p>
              <a:p>
                <a:pPr lvl="1"/>
                <a:r>
                  <a:rPr kumimoji="1" lang="ja-JP" altLang="en-US"/>
                  <a:t>検証可能な秘密分散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秘密鍵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/>
                  <a:t>に秘密分散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楕円曲線の点</a:t>
                </a:r>
                <a:r>
                  <a:rPr kumimoji="1" lang="en-US" altLang="ja-JP"/>
                  <a:t>P</a:t>
                </a:r>
                <a:r>
                  <a:rPr kumimoji="1" lang="ja-JP" altLang="en-US"/>
                  <a:t>を公開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も公開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各自は秘密鍵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の対応がとれていることを確認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を復元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みなが同じ値を復元できたか確認</a:t>
                </a:r>
                <a:endParaRPr kumimoji="1" lang="en-US" altLang="ja-JP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3A9E033-6E5B-4467-AECA-E408869BD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BE585F9-ED30-40B1-AD7F-09AD33A2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FAD724A-6326-4911-8DC3-6DC5519E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VSS (</a:t>
            </a:r>
            <a:r>
              <a:rPr lang="en-US" altLang="ja-JP"/>
              <a:t>Verifiable Secret Sharing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71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D1E499-F4B6-40C7-862A-439DC17CE7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秘密分散は特定の人の秘密情報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情報を持つ人が強い</a:t>
                </a:r>
                <a:endParaRPr kumimoji="1" lang="en-US" altLang="ja-JP"/>
              </a:p>
              <a:p>
                <a:r>
                  <a:rPr lang="en-US" altLang="ja-JP"/>
                  <a:t>DKG</a:t>
                </a:r>
              </a:p>
              <a:p>
                <a:pPr lvl="1"/>
                <a:r>
                  <a:rPr kumimoji="1" lang="ja-JP" altLang="en-US"/>
                  <a:t>権力を分散する</a:t>
                </a:r>
                <a:r>
                  <a:rPr kumimoji="1" lang="en-US" altLang="ja-JP"/>
                  <a:t>(MPC</a:t>
                </a:r>
                <a:r>
                  <a:rPr kumimoji="1" lang="ja-JP" altLang="en-US"/>
                  <a:t>の一種</a:t>
                </a:r>
                <a:r>
                  <a:rPr kumimoji="1" lang="en-US" altLang="ja-JP"/>
                  <a:t>)</a:t>
                </a:r>
              </a:p>
              <a:p>
                <a:pPr lvl="1"/>
                <a:r>
                  <a:rPr kumimoji="1" lang="ja-JP" altLang="en-US"/>
                  <a:t>それぞれが</a:t>
                </a:r>
                <a:r>
                  <a:rPr kumimoji="1" lang="en-US" altLang="ja-JP"/>
                  <a:t>VSS</a:t>
                </a:r>
                <a:r>
                  <a:rPr kumimoji="1" lang="ja-JP" altLang="en-US"/>
                  <a:t>を実行して自分の秘密情報を秘密分散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全員の秘密分散を集め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秘密情報の和を全体の秘密情報とする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安全性証明をつけるためにはもう少し複雑なプロトコル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ブロックチェーンなどの非中央集権的なネットワークで利用</a:t>
                </a:r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D1E499-F4B6-40C7-862A-439DC17CE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8AE709A-99E3-461B-A4C8-BC7C8065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B8A6389-E8F7-4411-973D-5A5A7B4B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DKG (</a:t>
            </a:r>
            <a:r>
              <a:rPr lang="en-US" altLang="ja-JP"/>
              <a:t>Distributed Key Generation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98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16CA117-D0F0-4008-8340-3F6FB4B9B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暗号化通信が始まるまで</a:t>
            </a:r>
            <a:r>
              <a:rPr lang="en-US" altLang="ja-JP"/>
              <a:t>1</a:t>
            </a:r>
            <a:r>
              <a:rPr kumimoji="1" lang="ja-JP" altLang="en-US"/>
              <a:t>回やりとり</a:t>
            </a:r>
          </a:p>
          <a:p>
            <a:pPr lvl="1"/>
            <a:r>
              <a:rPr kumimoji="1" lang="en-US" altLang="ja-JP"/>
              <a:t>Application data</a:t>
            </a:r>
            <a:r>
              <a:rPr kumimoji="1" lang="ja-JP" altLang="en-US"/>
              <a:t>が送信されるまでの通信回数も</a:t>
            </a:r>
            <a:r>
              <a:rPr kumimoji="1" lang="en-US" altLang="ja-JP"/>
              <a:t>1</a:t>
            </a:r>
            <a:r>
              <a:rPr kumimoji="1" lang="ja-JP" altLang="en-US"/>
              <a:t>回減</a:t>
            </a:r>
            <a:endParaRPr kumimoji="1" lang="en-US" altLang="ja-JP"/>
          </a:p>
          <a:p>
            <a:pPr lvl="1"/>
            <a:r>
              <a:rPr lang="en-US" altLang="ja-JP"/>
              <a:t>(option) PKS</a:t>
            </a:r>
            <a:r>
              <a:rPr lang="ja-JP" altLang="en-US"/>
              <a:t>があれば</a:t>
            </a:r>
            <a:r>
              <a:rPr lang="en-US" altLang="ja-JP"/>
              <a:t>0-RTT</a:t>
            </a:r>
            <a:r>
              <a:rPr lang="ja-JP" altLang="en-US"/>
              <a:t>で暗号化通信が始まるモードも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D34FCEC-557F-41C7-A171-493F1A31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2D5F864-7914-47BB-AF07-6FB0C2B1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TLS 1.3</a:t>
            </a:r>
            <a:r>
              <a:rPr kumimoji="1" lang="ja-JP" altLang="en-US"/>
              <a:t>の通信プロトコル</a:t>
            </a:r>
            <a:r>
              <a:rPr kumimoji="1" lang="en-US" altLang="ja-JP"/>
              <a:t>(</a:t>
            </a:r>
            <a:r>
              <a:rPr kumimoji="1" lang="ja-JP" altLang="en-US"/>
              <a:t>再掲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8D32876-D17C-4BE9-852B-90CB96B4C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692696"/>
            <a:ext cx="7499210" cy="424297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F6EB2F-57C8-4084-9153-29E660D9C924}"/>
              </a:ext>
            </a:extLst>
          </p:cNvPr>
          <p:cNvSpPr txBox="1"/>
          <p:nvPr/>
        </p:nvSpPr>
        <p:spPr>
          <a:xfrm>
            <a:off x="6112400" y="671984"/>
            <a:ext cx="1455848" cy="369332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暗認本</a:t>
            </a:r>
            <a: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p.218</a:t>
            </a:r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2BEA17F-48BC-4A12-9B1A-DA8B7A3173A7}"/>
              </a:ext>
            </a:extLst>
          </p:cNvPr>
          <p:cNvSpPr txBox="1"/>
          <p:nvPr/>
        </p:nvSpPr>
        <p:spPr>
          <a:xfrm>
            <a:off x="7438465" y="1340768"/>
            <a:ext cx="1721946" cy="646331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KS : DH</a:t>
            </a:r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鍵共有</a:t>
            </a:r>
            <a:b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</a:br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のための情報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4A47BF-5965-4CE8-B3E1-CD7F69226EFC}"/>
              </a:ext>
            </a:extLst>
          </p:cNvPr>
          <p:cNvSpPr txBox="1"/>
          <p:nvPr/>
        </p:nvSpPr>
        <p:spPr>
          <a:xfrm>
            <a:off x="7438465" y="1937418"/>
            <a:ext cx="1531188" cy="646331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PKS</a:t>
            </a:r>
            <a:r>
              <a:rPr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 </a:t>
            </a:r>
            <a:r>
              <a:rPr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:</a:t>
            </a:r>
            <a:r>
              <a:rPr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 </a:t>
            </a:r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事前鍵</a:t>
            </a:r>
            <a:endParaRPr kumimoji="1" lang="en-US" altLang="ja-JP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共有情報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6A76C4-F321-400B-9F9D-776CE425A2EB}"/>
              </a:ext>
            </a:extLst>
          </p:cNvPr>
          <p:cNvSpPr txBox="1"/>
          <p:nvPr/>
        </p:nvSpPr>
        <p:spPr>
          <a:xfrm>
            <a:off x="7506984" y="2534068"/>
            <a:ext cx="1569660" cy="646331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ここから</a:t>
            </a:r>
            <a:endParaRPr kumimoji="1" lang="en-US" altLang="ja-JP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暗号化始まる</a:t>
            </a:r>
          </a:p>
        </p:txBody>
      </p:sp>
    </p:spTree>
    <p:extLst>
      <p:ext uri="{BB962C8B-B14F-4D97-AF65-F5344CB8AC3E}">
        <p14:creationId xmlns:p14="http://schemas.microsoft.com/office/powerpoint/2010/main" val="79066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999AC73-98F5-44C3-A9E8-6A75D478AB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暗号文のまま復号せずに計算する暗号技術</a:t>
                </a:r>
                <a:endParaRPr lang="en-US" altLang="ja-JP"/>
              </a:p>
              <a:p>
                <a:pPr lvl="1"/>
                <a:r>
                  <a:rPr kumimoji="1" lang="ja-JP" altLang="en-US" b="0"/>
                  <a:t>暗号文同士の足し算 </a:t>
                </a:r>
                <a:r>
                  <a:rPr kumimoji="1" lang="en-US" altLang="ja-JP" b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:r>
                  <a:rPr kumimoji="1" lang="ja-JP" altLang="en-US" b="0"/>
                  <a:t>暗号文同士の掛け算 </a:t>
                </a:r>
                <a:r>
                  <a:rPr kumimoji="1" lang="en-US" altLang="ja-JP" b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コンピュータの計算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ビット演算</a:t>
                </a:r>
                <a:r>
                  <a:rPr kumimoji="1" lang="en-US" altLang="ja-JP"/>
                  <a:t>and</a:t>
                </a:r>
                <a:r>
                  <a:rPr kumimoji="1" lang="ja-JP" altLang="en-US"/>
                  <a:t>と</a:t>
                </a:r>
                <a:r>
                  <a:rPr kumimoji="1" lang="en-US" altLang="ja-JP"/>
                  <a:t>xor(</a:t>
                </a:r>
                <a:r>
                  <a:rPr kumimoji="1" lang="ja-JP" altLang="en-US"/>
                  <a:t>排他的論理和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で全ての回路は作れる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kumimoji="1" lang="ja-JP" altLang="en-US"/>
                  <a:t>の足し算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0+0=0, 0+1=1+0=1, 1+1=0</m:t>
                    </m:r>
                  </m:oMath>
                </a14:m>
                <a:r>
                  <a:rPr kumimoji="1" lang="en-US" altLang="ja-JP"/>
                  <a:t> ; </a:t>
                </a:r>
                <a:r>
                  <a:rPr kumimoji="1" lang="ja-JP" altLang="en-US"/>
                  <a:t>これは</a:t>
                </a:r>
                <a:r>
                  <a:rPr kumimoji="1" lang="en-US" altLang="ja-JP"/>
                  <a:t>xor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0×0=1×0=0×1=0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1×1=1</m:t>
                    </m:r>
                  </m:oMath>
                </a14:m>
                <a:r>
                  <a:rPr kumimoji="1" lang="en-US" altLang="ja-JP"/>
                  <a:t>    ; </a:t>
                </a:r>
                <a:r>
                  <a:rPr kumimoji="1" lang="ja-JP" altLang="en-US"/>
                  <a:t>これは</a:t>
                </a:r>
                <a:r>
                  <a:rPr kumimoji="1" lang="en-US" altLang="ja-JP"/>
                  <a:t>and</a:t>
                </a:r>
              </a:p>
              <a:p>
                <a:r>
                  <a:rPr lang="en-US" altLang="ja-JP"/>
                  <a:t>1bit</a:t>
                </a:r>
                <a:r>
                  <a:rPr lang="ja-JP" altLang="en-US"/>
                  <a:t>暗号文の足し算と掛け算→任意の計算が可能</a:t>
                </a:r>
                <a:endParaRPr lang="en-US" altLang="ja-JP"/>
              </a:p>
              <a:p>
                <a:pPr lvl="1"/>
                <a:r>
                  <a:rPr lang="ja-JP" altLang="en-US"/>
                  <a:t>掛け算のみ、足し算のみは昔から知られていた</a:t>
                </a:r>
                <a:endParaRPr lang="en-US" altLang="ja-JP"/>
              </a:p>
              <a:p>
                <a:pPr lvl="1"/>
                <a:r>
                  <a:rPr lang="ja-JP" altLang="en-US"/>
                  <a:t>両方出来るものの構成が長らくの未解決問題</a:t>
                </a:r>
                <a:endParaRPr lang="en-US" altLang="ja-JP"/>
              </a:p>
              <a:p>
                <a:pPr lvl="1"/>
                <a:r>
                  <a:rPr lang="en-US" altLang="ja-JP"/>
                  <a:t>2009</a:t>
                </a:r>
                <a:r>
                  <a:rPr lang="ja-JP" altLang="en-US"/>
                  <a:t>年</a:t>
                </a:r>
                <a:r>
                  <a:rPr lang="en-US" altLang="ja-JP"/>
                  <a:t>Gentry</a:t>
                </a:r>
                <a:r>
                  <a:rPr lang="ja-JP" altLang="en-US"/>
                  <a:t>が構築→完全準同型暗号の発展</a:t>
                </a:r>
                <a:endParaRPr lang="en-US" altLang="ja-JP"/>
              </a:p>
              <a:p>
                <a:pPr lvl="1"/>
                <a:endParaRPr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999AC73-98F5-44C3-A9E8-6A75D478AB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19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2ABBA86-66C7-47ED-AC7A-30B16DD6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F3A725E-9E15-4B73-9D69-0C06E9CE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準同型暗号</a:t>
            </a:r>
            <a:r>
              <a:rPr kumimoji="1" lang="en-US" altLang="ja-JP"/>
              <a:t>HE(Homomorphic Encryption)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20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687D63B-B1B3-48BC-8ADA-4E02F6AD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平文の世界と暗号文の世界が対応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現在の主流は格子を基本にした格子暗号</a:t>
            </a:r>
            <a:endParaRPr kumimoji="1" lang="en-US" altLang="ja-JP"/>
          </a:p>
          <a:p>
            <a:pPr lvl="1"/>
            <a:r>
              <a:rPr kumimoji="1" lang="ja-JP" altLang="en-US"/>
              <a:t>格子 </a:t>
            </a:r>
            <a:r>
              <a:rPr kumimoji="1" lang="en-US" altLang="ja-JP"/>
              <a:t>: </a:t>
            </a:r>
            <a:r>
              <a:rPr kumimoji="1" lang="ja-JP" altLang="en-US"/>
              <a:t>ジャングルジムの高次元版</a:t>
            </a:r>
            <a:endParaRPr kumimoji="1" lang="en-US" altLang="ja-JP"/>
          </a:p>
          <a:p>
            <a:pPr lvl="1"/>
            <a:r>
              <a:rPr kumimoji="1" lang="ja-JP" altLang="en-US"/>
              <a:t>暗号文 </a:t>
            </a:r>
            <a:r>
              <a:rPr kumimoji="1" lang="en-US" altLang="ja-JP"/>
              <a:t>= </a:t>
            </a:r>
            <a:r>
              <a:rPr kumimoji="1" lang="ja-JP" altLang="en-US"/>
              <a:t>平文の線型処理</a:t>
            </a:r>
            <a:r>
              <a:rPr kumimoji="1" lang="en-US" altLang="ja-JP"/>
              <a:t>+</a:t>
            </a:r>
            <a:r>
              <a:rPr kumimoji="1" lang="ja-JP" altLang="en-US"/>
              <a:t>小さいノイズ</a:t>
            </a:r>
            <a:endParaRPr kumimoji="1" lang="en-US" altLang="ja-JP"/>
          </a:p>
          <a:p>
            <a:pPr lvl="1"/>
            <a:r>
              <a:rPr kumimoji="1" lang="ja-JP" altLang="en-US"/>
              <a:t>復号は秘密鍵を知っていればノイズを除去できる</a:t>
            </a:r>
            <a:endParaRPr kumimoji="1" lang="en-US" altLang="ja-JP"/>
          </a:p>
          <a:p>
            <a:pPr lvl="2"/>
            <a:r>
              <a:rPr kumimoji="1" lang="ja-JP" altLang="en-US"/>
              <a:t>加算 </a:t>
            </a:r>
            <a:r>
              <a:rPr kumimoji="1" lang="en-US" altLang="ja-JP"/>
              <a:t>: </a:t>
            </a:r>
            <a:r>
              <a:rPr kumimoji="1" lang="ja-JP" altLang="en-US"/>
              <a:t>ノイズはあまり大きくならない</a:t>
            </a:r>
            <a:endParaRPr kumimoji="1" lang="en-US" altLang="ja-JP"/>
          </a:p>
          <a:p>
            <a:pPr lvl="2"/>
            <a:r>
              <a:rPr kumimoji="1" lang="ja-JP" altLang="en-US"/>
              <a:t>乗算 </a:t>
            </a:r>
            <a:r>
              <a:rPr kumimoji="1" lang="en-US" altLang="ja-JP"/>
              <a:t>: </a:t>
            </a:r>
            <a:r>
              <a:rPr kumimoji="1" lang="ja-JP" altLang="en-US"/>
              <a:t>ノイズが増える傾向→取り除く操作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FEF0EE0-8A60-487C-8C50-E7350CE7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825FFA8-BB5A-442E-BA0B-EAE4EAA3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完全準同型暗号</a:t>
            </a:r>
            <a:r>
              <a:rPr kumimoji="1" lang="en-US" altLang="ja-JP"/>
              <a:t>FHE(Fully HE)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0F47343-D76E-40D3-8EC7-D6A7B7B13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24744"/>
            <a:ext cx="5251605" cy="288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4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7682751-7B08-4334-A62D-E2920BAB6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乗算回数の上限で分類</a:t>
                </a:r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加法準同型暗号</a:t>
                </a:r>
                <a:r>
                  <a:rPr kumimoji="1" lang="en-US" altLang="ja-JP"/>
                  <a:t>AHE</a:t>
                </a:r>
                <a:r>
                  <a:rPr kumimoji="1" lang="ja-JP" altLang="en-US"/>
                  <a:t>で出来ること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:r>
                  <a:rPr kumimoji="1" lang="ja-JP" altLang="en-US"/>
                  <a:t>一般に暗号文の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は計算可能</a:t>
                </a:r>
                <a:endParaRPr kumimoji="1" lang="en-US" altLang="ja-JP"/>
              </a:p>
              <a:p>
                <a:r>
                  <a:rPr lang="en-US" altLang="ja-JP"/>
                  <a:t>2</a:t>
                </a:r>
                <a:r>
                  <a:rPr lang="ja-JP" altLang="en-US"/>
                  <a:t>レベル準同型暗号</a:t>
                </a:r>
                <a:r>
                  <a:rPr lang="en-US" altLang="ja-JP"/>
                  <a:t>2LHE</a:t>
                </a:r>
                <a:r>
                  <a:rPr lang="ja-JP" altLang="en-US"/>
                  <a:t>で出来ること</a:t>
                </a:r>
                <a:endParaRPr lang="en-US" altLang="ja-JP"/>
              </a:p>
              <a:p>
                <a:pPr lvl="1"/>
                <a:r>
                  <a:rPr kumimoji="1" lang="en-US" altLang="ja-JP"/>
                  <a:t>2</a:t>
                </a:r>
                <a:r>
                  <a:rPr kumimoji="1" lang="ja-JP" altLang="en-US"/>
                  <a:t>個のベクトルデータ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の内積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平均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標準偏差</a:t>
                </a:r>
                <a:r>
                  <a:rPr kumimoji="1" lang="en-US" altLang="ja-JP"/>
                  <a:t>, </a:t>
                </a:r>
                <a:r>
                  <a:rPr lang="en-US" altLang="ja-JP"/>
                  <a:t>2</a:t>
                </a:r>
                <a:r>
                  <a:rPr lang="ja-JP" altLang="en-US"/>
                  <a:t>個のベクトルの</a:t>
                </a:r>
                <a:r>
                  <a:rPr lang="en-US" altLang="ja-JP"/>
                  <a:t>cos</a:t>
                </a:r>
                <a:r>
                  <a:rPr lang="ja-JP" altLang="en-US"/>
                  <a:t>類似度など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7682751-7B08-4334-A62D-E2920BAB6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7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14C49DF-BF38-47D9-81C3-BB2FFC62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E013FFC-0E58-4767-B5A7-05F53DD3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準同型暗号のレベル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EDB743F1-7C22-4B62-8BE1-ADAE268E5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826809"/>
              </p:ext>
            </p:extLst>
          </p:nvPr>
        </p:nvGraphicFramePr>
        <p:xfrm>
          <a:off x="971600" y="1124744"/>
          <a:ext cx="65798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043">
                  <a:extLst>
                    <a:ext uri="{9D8B030D-6E8A-4147-A177-3AD203B41FA5}">
                      <a16:colId xmlns:a16="http://schemas.microsoft.com/office/drawing/2014/main" val="1501466789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376661121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1675318155"/>
                    </a:ext>
                  </a:extLst>
                </a:gridCol>
                <a:gridCol w="2473643">
                  <a:extLst>
                    <a:ext uri="{9D8B030D-6E8A-4147-A177-3AD203B41FA5}">
                      <a16:colId xmlns:a16="http://schemas.microsoft.com/office/drawing/2014/main" val="518709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準同型暗号の種類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演算コスト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46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加法準同型暗号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軽い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09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r>
                        <a:rPr kumimoji="1" lang="ja-JP" altLang="en-US"/>
                        <a:t>レベル準同型暗号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まあまあ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96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N</a:t>
                      </a:r>
                      <a:r>
                        <a:rPr kumimoji="1" lang="ja-JP" altLang="en-US"/>
                        <a:t>レベル準同型暗号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N-1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</a:t>
                      </a:r>
                      <a:r>
                        <a:rPr kumimoji="1" lang="ja-JP" altLang="en-US"/>
                        <a:t>が大きいほど重たい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83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完全準同型暗号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重たい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047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47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C81F69C-EDBB-491D-89C9-8AB10738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画像のエッジ検出</a:t>
            </a:r>
            <a:endParaRPr kumimoji="1" lang="en-US" altLang="ja-JP"/>
          </a:p>
          <a:p>
            <a:pPr lvl="1"/>
            <a:r>
              <a:rPr kumimoji="1" lang="ja-JP" altLang="en-US"/>
              <a:t>クライアントで撮った</a:t>
            </a:r>
            <a:r>
              <a:rPr kumimoji="1" lang="en-US" altLang="ja-JP"/>
              <a:t>2</a:t>
            </a:r>
            <a:r>
              <a:rPr kumimoji="1" lang="ja-JP" altLang="en-US"/>
              <a:t>値画像を暗号化してサーバに送信</a:t>
            </a:r>
            <a:endParaRPr kumimoji="1" lang="en-US" altLang="ja-JP"/>
          </a:p>
          <a:p>
            <a:pPr lvl="1"/>
            <a:r>
              <a:rPr kumimoji="1" lang="ja-JP" altLang="en-US"/>
              <a:t>サーバでエッジ強調処理をしてクライアントに戻す</a:t>
            </a:r>
            <a:endParaRPr kumimoji="1" lang="en-US" altLang="ja-JP"/>
          </a:p>
          <a:p>
            <a:pPr lvl="1"/>
            <a:r>
              <a:rPr kumimoji="1" lang="ja-JP" altLang="en-US"/>
              <a:t>クライアントで復号</a:t>
            </a:r>
            <a:endParaRPr kumimoji="1" lang="en-US" altLang="ja-JP"/>
          </a:p>
          <a:p>
            <a:pPr lvl="1"/>
            <a:r>
              <a:rPr lang="en-US" altLang="ja-JP">
                <a:hlinkClick r:id="rId2"/>
              </a:rPr>
              <a:t>https://github.com/herumi/ahe-demo</a:t>
            </a:r>
            <a:endParaRPr lang="en-US" altLang="ja-JP"/>
          </a:p>
          <a:p>
            <a:r>
              <a:rPr kumimoji="1" lang="ja-JP" altLang="en-US"/>
              <a:t>クロス集計</a:t>
            </a:r>
            <a:r>
              <a:rPr kumimoji="1" lang="en-US" altLang="ja-JP"/>
              <a:t>(WebAssembly</a:t>
            </a:r>
            <a:r>
              <a:rPr kumimoji="1" lang="ja-JP" altLang="en-US"/>
              <a:t>で実装</a:t>
            </a:r>
            <a:r>
              <a:rPr kumimoji="1" lang="en-US" altLang="ja-JP"/>
              <a:t>)</a:t>
            </a:r>
          </a:p>
          <a:p>
            <a:pPr lvl="1"/>
            <a:r>
              <a:rPr kumimoji="1" lang="en-US" altLang="ja-JP">
                <a:hlinkClick r:id="rId3"/>
              </a:rPr>
              <a:t>https://herumi.github.io/she-wasm/</a:t>
            </a:r>
            <a:endParaRPr kumimoji="1" lang="en-US" altLang="ja-JP"/>
          </a:p>
          <a:p>
            <a:endParaRPr lang="en-US" altLang="ja-JP"/>
          </a:p>
          <a:p>
            <a:endParaRPr lang="en-US" altLang="ja-JP"/>
          </a:p>
          <a:p>
            <a:r>
              <a:rPr lang="en-US" altLang="ja-JP"/>
              <a:t>FHE</a:t>
            </a:r>
            <a:r>
              <a:rPr lang="ja-JP" altLang="en-US"/>
              <a:t>の例</a:t>
            </a:r>
            <a:r>
              <a:rPr lang="en-US" altLang="ja-JP"/>
              <a:t>(</a:t>
            </a:r>
            <a:r>
              <a:rPr lang="ja-JP" altLang="en-US"/>
              <a:t>京都大学の松岡</a:t>
            </a:r>
            <a:r>
              <a:rPr lang="en-US" altLang="ja-JP"/>
              <a:t>-</a:t>
            </a:r>
            <a:r>
              <a:rPr lang="ja-JP" altLang="en-US"/>
              <a:t>伴野</a:t>
            </a:r>
            <a:r>
              <a:rPr lang="en-US" altLang="ja-JP"/>
              <a:t>-</a:t>
            </a:r>
            <a:r>
              <a:rPr lang="ja-JP" altLang="en-US"/>
              <a:t>松本さん</a:t>
            </a:r>
            <a:r>
              <a:rPr lang="en-US" altLang="ja-JP"/>
              <a:t>)</a:t>
            </a:r>
          </a:p>
          <a:p>
            <a:pPr lvl="1"/>
            <a:r>
              <a:rPr lang="en-US" altLang="ja-JP"/>
              <a:t>FHE</a:t>
            </a:r>
            <a:r>
              <a:rPr lang="ja-JP" altLang="en-US"/>
              <a:t>を使って動作する</a:t>
            </a:r>
            <a:r>
              <a:rPr lang="en-US" altLang="ja-JP"/>
              <a:t>CPU</a:t>
            </a:r>
            <a:r>
              <a:rPr lang="ja-JP" altLang="en-US"/>
              <a:t>と</a:t>
            </a:r>
            <a:r>
              <a:rPr lang="en-US" altLang="ja-JP"/>
              <a:t>C</a:t>
            </a:r>
            <a:r>
              <a:rPr lang="ja-JP" altLang="en-US"/>
              <a:t>コンパイラ開発セット</a:t>
            </a:r>
            <a:endParaRPr lang="en-US" altLang="ja-JP"/>
          </a:p>
          <a:p>
            <a:pPr lvl="1"/>
            <a:r>
              <a:rPr lang="en-US" altLang="ja-JP">
                <a:hlinkClick r:id="rId4"/>
              </a:rPr>
              <a:t>https://virtualsecureplatform.github.io/</a:t>
            </a:r>
            <a:endParaRPr lang="en-US" altLang="ja-JP"/>
          </a:p>
          <a:p>
            <a:endParaRPr lang="en-US" altLang="ja-JP"/>
          </a:p>
          <a:p>
            <a:pPr lvl="1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83FC0C-4742-444D-9B65-9A9F0472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4236792-01A2-4393-A0EA-725B37BB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AHE</a:t>
            </a:r>
            <a:r>
              <a:rPr kumimoji="1" lang="ja-JP" altLang="en-US"/>
              <a:t>や</a:t>
            </a:r>
            <a:r>
              <a:rPr lang="en-US" altLang="ja-JP"/>
              <a:t>2LHE</a:t>
            </a:r>
            <a:r>
              <a:rPr kumimoji="1" lang="ja-JP" altLang="en-US"/>
              <a:t>を使ったデモ</a:t>
            </a:r>
          </a:p>
        </p:txBody>
      </p:sp>
    </p:spTree>
    <p:extLst>
      <p:ext uri="{BB962C8B-B14F-4D97-AF65-F5344CB8AC3E}">
        <p14:creationId xmlns:p14="http://schemas.microsoft.com/office/powerpoint/2010/main" val="119318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6B2A4A-6E35-47F8-BE0D-FA86FD703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データを秘匿化して計算する技術の総称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準同型暗号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秘密分散</a:t>
                </a:r>
                <a:r>
                  <a:rPr kumimoji="1" lang="en-US" altLang="ja-JP"/>
                  <a:t>, MPC</a:t>
                </a:r>
                <a:r>
                  <a:rPr kumimoji="1" lang="ja-JP" altLang="en-US"/>
                  <a:t>などを含む</a:t>
                </a:r>
                <a:endParaRPr kumimoji="1" lang="en-US" altLang="ja-JP"/>
              </a:p>
              <a:p>
                <a:r>
                  <a:rPr lang="en-US" altLang="ja-JP"/>
                  <a:t>MPC(Multi-Party Computation)</a:t>
                </a:r>
              </a:p>
              <a:p>
                <a:pPr lvl="1"/>
                <a:r>
                  <a:rPr kumimoji="1" lang="ja-JP" altLang="en-US"/>
                  <a:t>複数人が強調して互いの秘密情報を教えることなく計算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r>
                  <a:rPr kumimoji="1" lang="ja-JP" altLang="en-US"/>
                  <a:t>例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/>
                  <a:t>=</a:t>
                </a:r>
                <a:r>
                  <a:rPr kumimoji="1" lang="ja-JP" altLang="en-US"/>
                  <a:t>各自の資産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一番お金持ちの資産を得る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それぞれの値は分からない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注意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ja-JP" altLang="en-US"/>
                  <a:t>のとき少ない資産の人は相手の値が分かる</a:t>
                </a:r>
                <a:endParaRPr kumimoji="1"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6B2A4A-6E35-47F8-BE0D-FA86FD703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7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F5FC956-A232-4546-98C8-7C752D9A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A956AD3-F0D9-40E4-9ACA-F919D209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秘密計算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456E74A-832F-4B45-9DAE-A99D6CAE1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80928"/>
            <a:ext cx="4536504" cy="24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9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C73699B-7633-4A23-BB62-55F9292D6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semi-honest</a:t>
            </a:r>
            <a:r>
              <a:rPr kumimoji="1" lang="ja-JP" altLang="en-US"/>
              <a:t>モデル</a:t>
            </a:r>
            <a:endParaRPr kumimoji="1" lang="en-US" altLang="ja-JP"/>
          </a:p>
          <a:p>
            <a:pPr lvl="1"/>
            <a:r>
              <a:rPr kumimoji="1" lang="ja-JP" altLang="en-US"/>
              <a:t>プロトコルの参加者はプロトコルに正しく従う</a:t>
            </a:r>
            <a:endParaRPr kumimoji="1" lang="en-US" altLang="ja-JP"/>
          </a:p>
          <a:p>
            <a:pPr lvl="1"/>
            <a:r>
              <a:rPr kumimoji="1" lang="ja-JP" altLang="en-US"/>
              <a:t>計算途中に取得した値から精一杯相手の情報は得ろうとする</a:t>
            </a:r>
            <a:endParaRPr kumimoji="1" lang="en-US" altLang="ja-JP"/>
          </a:p>
          <a:p>
            <a:r>
              <a:rPr lang="en-US" altLang="ja-JP"/>
              <a:t>malicious</a:t>
            </a:r>
            <a:r>
              <a:rPr lang="ja-JP" altLang="en-US"/>
              <a:t>モデル</a:t>
            </a:r>
            <a:endParaRPr lang="en-US" altLang="ja-JP"/>
          </a:p>
          <a:p>
            <a:pPr lvl="1"/>
            <a:r>
              <a:rPr kumimoji="1" lang="ja-JP" altLang="en-US"/>
              <a:t>プロトコルに従わない</a:t>
            </a:r>
            <a:endParaRPr kumimoji="1" lang="en-US" altLang="ja-JP"/>
          </a:p>
          <a:p>
            <a:pPr lvl="1"/>
            <a:r>
              <a:rPr kumimoji="1" lang="ja-JP" altLang="en-US"/>
              <a:t>自分に有利な情報を得たら途中で止める</a:t>
            </a:r>
            <a:endParaRPr kumimoji="1" lang="en-US" altLang="ja-JP"/>
          </a:p>
          <a:p>
            <a:pPr lvl="1"/>
            <a:r>
              <a:rPr kumimoji="1" lang="ja-JP" altLang="en-US"/>
              <a:t>一貫性の無い値を提出する</a:t>
            </a:r>
            <a:endParaRPr kumimoji="1" lang="en-US" altLang="ja-JP"/>
          </a:p>
          <a:p>
            <a:pPr lvl="1"/>
            <a:r>
              <a:rPr kumimoji="1" lang="ja-JP" altLang="en-US"/>
              <a:t>注意 </a:t>
            </a:r>
            <a:r>
              <a:rPr kumimoji="1" lang="en-US" altLang="ja-JP"/>
              <a:t>: </a:t>
            </a:r>
            <a:r>
              <a:rPr kumimoji="1" lang="ja-JP" altLang="en-US"/>
              <a:t>一貫して嘘の値を付くのは対象外</a:t>
            </a:r>
            <a:r>
              <a:rPr kumimoji="1" lang="en-US" altLang="ja-JP"/>
              <a:t>(</a:t>
            </a:r>
            <a:r>
              <a:rPr kumimoji="1" lang="ja-JP" altLang="en-US"/>
              <a:t>資産の嘘の報告</a:t>
            </a:r>
            <a:r>
              <a:rPr kumimoji="1" lang="en-US" altLang="ja-JP"/>
              <a:t>)</a:t>
            </a:r>
          </a:p>
          <a:p>
            <a:r>
              <a:rPr kumimoji="1" lang="ja-JP" altLang="en-US"/>
              <a:t>一般に</a:t>
            </a:r>
            <a:endParaRPr kumimoji="1" lang="en-US" altLang="ja-JP"/>
          </a:p>
          <a:p>
            <a:pPr lvl="1"/>
            <a:r>
              <a:rPr lang="en-US" altLang="ja-JP"/>
              <a:t>semi-honest</a:t>
            </a:r>
            <a:r>
              <a:rPr lang="ja-JP" altLang="en-US"/>
              <a:t>モデルの方が効率がよい</a:t>
            </a:r>
            <a:endParaRPr lang="en-US" altLang="ja-JP"/>
          </a:p>
          <a:p>
            <a:pPr lvl="1"/>
            <a:r>
              <a:rPr kumimoji="1" lang="en-US" altLang="ja-JP"/>
              <a:t>malicious</a:t>
            </a:r>
            <a:r>
              <a:rPr kumimoji="1" lang="ja-JP" altLang="en-US"/>
              <a:t>モデルでは嘘つきが参加者のうちどれぐらいいるか</a:t>
            </a:r>
            <a:br>
              <a:rPr kumimoji="1" lang="en-US" altLang="ja-JP"/>
            </a:br>
            <a:r>
              <a:rPr kumimoji="1" lang="ja-JP" altLang="en-US"/>
              <a:t>によって効率やプロトコルが変わる</a:t>
            </a:r>
            <a:endParaRPr kumimoji="1" lang="en-US" altLang="ja-JP"/>
          </a:p>
          <a:p>
            <a:pPr lvl="2"/>
            <a:r>
              <a:rPr kumimoji="1" lang="ja-JP" altLang="en-US"/>
              <a:t>ブロックチェーンなど不特定多数の参加者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0F913DC-D86A-456F-9940-94680B26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2368467-C4E4-49C7-A5D2-1796CA1D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</a:t>
            </a:r>
          </a:p>
        </p:txBody>
      </p:sp>
    </p:spTree>
    <p:extLst>
      <p:ext uri="{BB962C8B-B14F-4D97-AF65-F5344CB8AC3E}">
        <p14:creationId xmlns:p14="http://schemas.microsoft.com/office/powerpoint/2010/main" val="193227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3EF9DF8-4306-43CF-B52C-26FC37CD54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秘密情報を複数のデータに分散させて管理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分散されたデータを集めると元の秘密情報に戻る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分散されたデータから元の情報は一切得られない</a:t>
                </a:r>
                <a:endParaRPr kumimoji="1" lang="en-US" altLang="ja-JP"/>
              </a:p>
              <a:p>
                <a:r>
                  <a:rPr lang="en-US" altLang="ja-JP"/>
                  <a:t>2-of-2</a:t>
                </a:r>
                <a:r>
                  <a:rPr lang="ja-JP" altLang="en-US"/>
                  <a:t>秘密分散</a:t>
                </a:r>
                <a:endParaRPr lang="en-US" altLang="ja-JP"/>
              </a:p>
              <a:p>
                <a:pPr lvl="1"/>
                <a:r>
                  <a:rPr kumimoji="1" lang="ja-JP" altLang="en-US"/>
                  <a:t>データ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個に分散</a:t>
                </a:r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3EF9DF8-4306-43CF-B52C-26FC37CD5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17A3C08-B9FC-41E7-97A7-B37A91CF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F920EDD-38B0-45D1-8379-EE72D7E6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秘密分散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94F5992-2340-4CE0-B53E-F0F2D9EC4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284984"/>
            <a:ext cx="8341721" cy="290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8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9696239-D405-45B4-A581-78E32715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情報</a:t>
            </a:r>
            <a:r>
              <a:rPr kumimoji="1" lang="en-US" altLang="ja-JP"/>
              <a:t>s</a:t>
            </a:r>
            <a:r>
              <a:rPr kumimoji="1" lang="ja-JP" altLang="en-US"/>
              <a:t>を</a:t>
            </a:r>
            <a:r>
              <a:rPr kumimoji="1" lang="en-US" altLang="ja-JP"/>
              <a:t>n</a:t>
            </a:r>
            <a:r>
              <a:rPr kumimoji="1" lang="ja-JP" altLang="en-US"/>
              <a:t>人に分散 そのうち</a:t>
            </a:r>
            <a:r>
              <a:rPr kumimoji="1" lang="en-US" altLang="ja-JP"/>
              <a:t>k</a:t>
            </a:r>
            <a:r>
              <a:rPr kumimoji="1" lang="ja-JP" altLang="en-US"/>
              <a:t>個集まると復元可能</a:t>
            </a:r>
            <a:endParaRPr kumimoji="1" lang="en-US" altLang="ja-JP"/>
          </a:p>
          <a:p>
            <a:pPr lvl="1"/>
            <a:r>
              <a:rPr lang="en-US" altLang="ja-JP"/>
              <a:t>2017</a:t>
            </a:r>
            <a:r>
              <a:rPr lang="ja-JP" altLang="en-US"/>
              <a:t>年に</a:t>
            </a:r>
            <a:r>
              <a:rPr lang="en-US" altLang="ja-JP"/>
              <a:t>ISO/IEC 19592-2:2017</a:t>
            </a:r>
            <a:r>
              <a:rPr lang="ja-JP" altLang="en-US"/>
              <a:t>として標準化</a:t>
            </a:r>
            <a:r>
              <a:rPr lang="en-US" altLang="ja-JP"/>
              <a:t> Shamir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601D4CB-F505-4F42-9DDA-EC99B31E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4B399F6-613E-4041-B222-FE3A512D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k-of-n</a:t>
            </a:r>
            <a:r>
              <a:rPr kumimoji="1" lang="ja-JP" altLang="en-US"/>
              <a:t>秘密分散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96262D4-EE20-462A-B520-6503640A99A2}"/>
                  </a:ext>
                </a:extLst>
              </p:cNvPr>
              <p:cNvSpPr txBox="1"/>
              <p:nvPr/>
            </p:nvSpPr>
            <p:spPr>
              <a:xfrm>
                <a:off x="530376" y="5679790"/>
                <a:ext cx="3753592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𝑘</m:t>
                    </m:r>
                  </m:oMath>
                </a14:m>
                <a:r>
                  <a:rPr kumimoji="1" lang="ja-JP" altLang="en-US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個の点を通る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𝑘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−1</m:t>
                    </m:r>
                  </m:oMath>
                </a14:m>
                <a:r>
                  <a:rPr lang="ja-JP" altLang="en-US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次多項式は</a:t>
                </a:r>
                <a:r>
                  <a:rPr lang="en-US" altLang="ja-JP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1</a:t>
                </a:r>
                <a:r>
                  <a:rPr lang="ja-JP" altLang="en-US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個</a:t>
                </a: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96262D4-EE20-462A-B520-6503640A9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76" y="5679790"/>
                <a:ext cx="3753592" cy="369332"/>
              </a:xfrm>
              <a:prstGeom prst="rect">
                <a:avLst/>
              </a:prstGeom>
              <a:blipFill>
                <a:blip r:embed="rId2"/>
                <a:stretch>
                  <a:fillRect t="-8333" r="-974" b="-28333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C3B5EC10-316B-4437-A182-D794EEEC5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319456"/>
            <a:ext cx="4512137" cy="318011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23729B2-43EB-4D28-929F-418B27077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844824"/>
            <a:ext cx="4896544" cy="30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72761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1061</Words>
  <Application>Microsoft Office PowerPoint</Application>
  <PresentationFormat>画面に合わせる (4:3)</PresentationFormat>
  <Paragraphs>162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HG丸ｺﾞｼｯｸM-PRO</vt:lpstr>
      <vt:lpstr>游ゴシック</vt:lpstr>
      <vt:lpstr>Arial</vt:lpstr>
      <vt:lpstr>Cambria Math</vt:lpstr>
      <vt:lpstr>Segoe UI</vt:lpstr>
      <vt:lpstr>Tahoma</vt:lpstr>
      <vt:lpstr>Wingdings</vt:lpstr>
      <vt:lpstr>CybozuLabs2</vt:lpstr>
      <vt:lpstr>暗認本読書11 準同型暗号, MPC, 秘密分散, BLS署名, ZKP</vt:lpstr>
      <vt:lpstr>準同型暗号HE(Homomorphic Encryption)</vt:lpstr>
      <vt:lpstr>完全準同型暗号FHE(Fully HE)</vt:lpstr>
      <vt:lpstr>準同型暗号のレベル</vt:lpstr>
      <vt:lpstr>AHEや2LHEを使ったデモ</vt:lpstr>
      <vt:lpstr>秘密計算</vt:lpstr>
      <vt:lpstr>モデル</vt:lpstr>
      <vt:lpstr>秘密分散</vt:lpstr>
      <vt:lpstr>k-of-n秘密分散</vt:lpstr>
      <vt:lpstr>VSS (Verifiable Secret Sharing)</vt:lpstr>
      <vt:lpstr>DKG (Distributed Key Generation)</vt:lpstr>
      <vt:lpstr>TLS 1.3の通信プロトコル(再掲)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2021-11-29T05:58:06Z</dcterms:modified>
</cp:coreProperties>
</file>