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28"/>
  </p:notesMasterIdLst>
  <p:handoutMasterIdLst>
    <p:handoutMasterId r:id="rId29"/>
  </p:handoutMasterIdLst>
  <p:sldIdLst>
    <p:sldId id="552" r:id="rId2"/>
    <p:sldId id="651" r:id="rId3"/>
    <p:sldId id="654" r:id="rId4"/>
    <p:sldId id="661" r:id="rId5"/>
    <p:sldId id="652" r:id="rId6"/>
    <p:sldId id="653" r:id="rId7"/>
    <p:sldId id="655" r:id="rId8"/>
    <p:sldId id="656" r:id="rId9"/>
    <p:sldId id="657" r:id="rId10"/>
    <p:sldId id="658" r:id="rId11"/>
    <p:sldId id="659" r:id="rId12"/>
    <p:sldId id="660" r:id="rId13"/>
    <p:sldId id="662" r:id="rId14"/>
    <p:sldId id="663" r:id="rId15"/>
    <p:sldId id="664" r:id="rId16"/>
    <p:sldId id="665" r:id="rId17"/>
    <p:sldId id="666" r:id="rId18"/>
    <p:sldId id="667" r:id="rId19"/>
    <p:sldId id="668" r:id="rId20"/>
    <p:sldId id="669" r:id="rId21"/>
    <p:sldId id="670" r:id="rId22"/>
    <p:sldId id="671" r:id="rId23"/>
    <p:sldId id="672" r:id="rId24"/>
    <p:sldId id="673" r:id="rId25"/>
    <p:sldId id="674" r:id="rId26"/>
    <p:sldId id="675" r:id="rId27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651"/>
            <p14:sldId id="654"/>
            <p14:sldId id="661"/>
            <p14:sldId id="652"/>
            <p14:sldId id="653"/>
            <p14:sldId id="655"/>
            <p14:sldId id="656"/>
            <p14:sldId id="657"/>
            <p14:sldId id="658"/>
            <p14:sldId id="659"/>
            <p14:sldId id="660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72" d="100"/>
          <a:sy n="72" d="100"/>
        </p:scale>
        <p:origin x="108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55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96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rumi/ahe-dem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herumi.github.io/she-was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pdm.jp/o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virtualsecureplatform.github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</a:t>
            </a:r>
            <a:r>
              <a:rPr lang="en-US" altLang="ja-JP"/>
              <a:t>11</a:t>
            </a:r>
            <a:br>
              <a:rPr lang="en-US" altLang="ja-JP"/>
            </a:br>
            <a:r>
              <a:rPr lang="ja-JP" altLang="en-US" sz="2400"/>
              <a:t>準同型暗号</a:t>
            </a:r>
            <a:r>
              <a:rPr lang="en-US" altLang="ja-JP" sz="2400"/>
              <a:t>, MPC, </a:t>
            </a:r>
            <a:r>
              <a:rPr lang="ja-JP" altLang="en-US" sz="2400"/>
              <a:t>秘密分散</a:t>
            </a:r>
            <a:r>
              <a:rPr lang="en-US" altLang="ja-JP" sz="2400"/>
              <a:t>, BLS</a:t>
            </a:r>
            <a:r>
              <a:rPr lang="ja-JP" altLang="en-US" sz="2400"/>
              <a:t>署名</a:t>
            </a:r>
            <a:r>
              <a:rPr lang="en-US" altLang="ja-JP" sz="2400"/>
              <a:t>, ZKP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2021/12/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9696239-D405-45B4-A581-78E32715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情報</a:t>
            </a:r>
            <a:r>
              <a:rPr kumimoji="1" lang="en-US" altLang="ja-JP"/>
              <a:t>s</a:t>
            </a:r>
            <a:r>
              <a:rPr kumimoji="1" lang="ja-JP" altLang="en-US"/>
              <a:t>を</a:t>
            </a:r>
            <a:r>
              <a:rPr kumimoji="1" lang="en-US" altLang="ja-JP"/>
              <a:t>n</a:t>
            </a:r>
            <a:r>
              <a:rPr kumimoji="1" lang="ja-JP" altLang="en-US"/>
              <a:t>人に分散 そのうち</a:t>
            </a:r>
            <a:r>
              <a:rPr kumimoji="1" lang="en-US" altLang="ja-JP"/>
              <a:t>k</a:t>
            </a:r>
            <a:r>
              <a:rPr kumimoji="1" lang="ja-JP" altLang="en-US"/>
              <a:t>個集まると復元可能</a:t>
            </a:r>
            <a:endParaRPr kumimoji="1" lang="en-US" altLang="ja-JP"/>
          </a:p>
          <a:p>
            <a:pPr lvl="1"/>
            <a:r>
              <a:rPr lang="en-US" altLang="ja-JP"/>
              <a:t>2017</a:t>
            </a:r>
            <a:r>
              <a:rPr lang="ja-JP" altLang="en-US"/>
              <a:t>年に</a:t>
            </a:r>
            <a:r>
              <a:rPr lang="en-US" altLang="ja-JP"/>
              <a:t>ISO/IEC 19592-2:2017</a:t>
            </a:r>
            <a:r>
              <a:rPr lang="ja-JP" altLang="en-US"/>
              <a:t>として標準化</a:t>
            </a:r>
            <a:r>
              <a:rPr lang="en-US" altLang="ja-JP"/>
              <a:t> Shamir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601D4CB-F505-4F42-9DDA-EC99B31E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4B399F6-613E-4041-B222-FE3A512D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k-of-n</a:t>
            </a:r>
            <a:r>
              <a:rPr kumimoji="1" lang="ja-JP" altLang="en-US"/>
              <a:t>秘密分散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96262D4-EE20-462A-B520-6503640A99A2}"/>
                  </a:ext>
                </a:extLst>
              </p:cNvPr>
              <p:cNvSpPr txBox="1"/>
              <p:nvPr/>
            </p:nvSpPr>
            <p:spPr>
              <a:xfrm>
                <a:off x="530376" y="5679790"/>
                <a:ext cx="3753592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𝑘</m:t>
                    </m:r>
                  </m:oMath>
                </a14:m>
                <a:r>
                  <a:rPr kumimoji="1"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個の点を通る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𝑘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−1</m:t>
                    </m:r>
                  </m:oMath>
                </a14:m>
                <a:r>
                  <a:rPr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次多項式は</a:t>
                </a:r>
                <a:r>
                  <a:rPr lang="en-US" altLang="ja-JP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1</a:t>
                </a:r>
                <a:r>
                  <a:rPr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個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96262D4-EE20-462A-B520-6503640A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76" y="5679790"/>
                <a:ext cx="3753592" cy="369332"/>
              </a:xfrm>
              <a:prstGeom prst="rect">
                <a:avLst/>
              </a:prstGeom>
              <a:blipFill>
                <a:blip r:embed="rId2"/>
                <a:stretch>
                  <a:fillRect t="-8333" r="-974" b="-28333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C3B5EC10-316B-4437-A182-D794EEEC5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319456"/>
            <a:ext cx="4512137" cy="318011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23729B2-43EB-4D28-929F-418B27077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44824"/>
            <a:ext cx="4896544" cy="30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7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3A9E033-6E5B-4467-AECA-E408869BD6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秘密分散の問題点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秘密分散で社長がある人にだけ嘘の値を教えていたら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その人は復元できない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正しい値をもらったか確認するには集まらなければならない</a:t>
                </a:r>
                <a:endParaRPr kumimoji="1" lang="en-US" altLang="ja-JP"/>
              </a:p>
              <a:p>
                <a:r>
                  <a:rPr kumimoji="1" lang="en-US" altLang="ja-JP"/>
                  <a:t>VSS (Feldman)</a:t>
                </a:r>
              </a:p>
              <a:p>
                <a:pPr lvl="1"/>
                <a:r>
                  <a:rPr kumimoji="1" lang="ja-JP" altLang="en-US"/>
                  <a:t>検証可能な秘密分散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/>
                  <a:t>に秘密分散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楕円曲線の点</a:t>
                </a:r>
                <a:r>
                  <a:rPr kumimoji="1" lang="en-US" altLang="ja-JP"/>
                  <a:t>P</a:t>
                </a:r>
                <a:r>
                  <a:rPr kumimoji="1" lang="ja-JP" altLang="en-US"/>
                  <a:t>を公開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も公開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各自は秘密鍵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の対応がとれていることを確認</a:t>
                </a:r>
                <a:endParaRPr kumimoji="1" lang="en-US" altLang="ja-JP"/>
              </a:p>
              <a:p>
                <a:pPr lvl="2"/>
                <a:r>
                  <a:rPr kumimoji="1" lang="en-US" altLang="ja-JP"/>
                  <a:t>DLP</a:t>
                </a:r>
                <a:r>
                  <a:rPr kumimoji="1" lang="ja-JP" altLang="en-US"/>
                  <a:t>の困難性により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は分からない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を復元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みなが同じ値を復元できたか確認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3A9E033-6E5B-4467-AECA-E408869BD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BE585F9-ED30-40B1-AD7F-09AD33A2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FAD724A-6326-4911-8DC3-6DC5519E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VSS (</a:t>
            </a:r>
            <a:r>
              <a:rPr lang="en-US" altLang="ja-JP"/>
              <a:t>Verifiable Secret Sharing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71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D1E499-F4B6-40C7-862A-439DC17CE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秘密分散は特定の人の秘密情報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情報を持つ人が強い</a:t>
                </a:r>
                <a:endParaRPr kumimoji="1" lang="en-US" altLang="ja-JP"/>
              </a:p>
              <a:p>
                <a:r>
                  <a:rPr lang="en-US" altLang="ja-JP"/>
                  <a:t>DKG</a:t>
                </a:r>
              </a:p>
              <a:p>
                <a:pPr lvl="1"/>
                <a:r>
                  <a:rPr kumimoji="1" lang="ja-JP" altLang="en-US"/>
                  <a:t>権力を分散する</a:t>
                </a:r>
                <a:r>
                  <a:rPr kumimoji="1" lang="en-US" altLang="ja-JP"/>
                  <a:t>(MPC</a:t>
                </a:r>
                <a:r>
                  <a:rPr kumimoji="1" lang="ja-JP" altLang="en-US"/>
                  <a:t>の一種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ja-JP" altLang="en-US"/>
                  <a:t>それぞれが</a:t>
                </a:r>
                <a:r>
                  <a:rPr kumimoji="1" lang="en-US" altLang="ja-JP"/>
                  <a:t>VSS</a:t>
                </a:r>
                <a:r>
                  <a:rPr kumimoji="1" lang="ja-JP" altLang="en-US"/>
                  <a:t>を実行して自分の秘密情報を秘密分散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全員の秘密分散を集め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秘密情報の和を全体の秘密情報とする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安全性証明をつけるためにはもう少し複雑なプロトコル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ブロックチェーンなどの非中央集権的なネットワークで利用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D1E499-F4B6-40C7-862A-439DC17CE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8AE709A-99E3-461B-A4C8-BC7C8065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8A6389-E8F7-4411-973D-5A5A7B4B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DKG (</a:t>
            </a:r>
            <a:r>
              <a:rPr lang="en-US" altLang="ja-JP"/>
              <a:t>Distributed Key Generation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E889CA6-80CA-4059-A6CF-45C6CCEE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725144"/>
            <a:ext cx="7993583" cy="154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8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2E6E2D0-6016-4E44-B7D3-E0ED1666E6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2</a:t>
                </a:r>
                <a:r>
                  <a:rPr kumimoji="1" lang="ja-JP" altLang="en-US"/>
                  <a:t>個のベクトルの外積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楕円曲線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トーラス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長方形の向かい合う辺をつけたもの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ja-JP" altLang="en-US"/>
                  <a:t>楕円曲線の点を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個の整数の組で表現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ja-JP" altLang="en-US"/>
                  <a:t>のペアリング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ja-JP" altLang="en-US"/>
                  <a:t>の外積に相当するもの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値は有限体の拡大体の元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詳細略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ja-JP" altLang="en-US"/>
                  <a:t>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ja-JP" altLang="en-US"/>
                  <a:t>」と書くことにする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ここだけの記法</a:t>
                </a:r>
                <a:r>
                  <a:rPr kumimoji="1" lang="en-US" altLang="ja-JP"/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𝑚𝑄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2E6E2D0-6016-4E44-B7D3-E0ED1666E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F069998-A276-404E-A45F-B1D9CF70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8B15C88-7AD8-430D-A973-A8E709B5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ペアリング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50FA49-E2BA-4A7E-88BC-ED6343476051}"/>
              </a:ext>
            </a:extLst>
          </p:cNvPr>
          <p:cNvCxnSpPr>
            <a:cxnSpLocks/>
          </p:cNvCxnSpPr>
          <p:nvPr/>
        </p:nvCxnSpPr>
        <p:spPr>
          <a:xfrm>
            <a:off x="7117946" y="2277116"/>
            <a:ext cx="1054454" cy="24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8D857A2-2800-4579-B445-063F5CBCECF1}"/>
              </a:ext>
            </a:extLst>
          </p:cNvPr>
          <p:cNvCxnSpPr>
            <a:cxnSpLocks/>
          </p:cNvCxnSpPr>
          <p:nvPr/>
        </p:nvCxnSpPr>
        <p:spPr>
          <a:xfrm flipV="1">
            <a:off x="7123204" y="1917076"/>
            <a:ext cx="122413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E310DB0-411B-466A-AB68-9DF55ABE5B62}"/>
                  </a:ext>
                </a:extLst>
              </p:cNvPr>
              <p:cNvSpPr txBox="1"/>
              <p:nvPr/>
            </p:nvSpPr>
            <p:spPr>
              <a:xfrm>
                <a:off x="7746480" y="2607060"/>
                <a:ext cx="1225079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=(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E310DB0-411B-466A-AB68-9DF55ABE5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480" y="2607060"/>
                <a:ext cx="122507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E400866-F267-40DF-B8E0-57C53850217C}"/>
                  </a:ext>
                </a:extLst>
              </p:cNvPr>
              <p:cNvSpPr txBox="1"/>
              <p:nvPr/>
            </p:nvSpPr>
            <p:spPr>
              <a:xfrm>
                <a:off x="7964158" y="1986953"/>
                <a:ext cx="1217962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𝑦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=(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𝑐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E400866-F267-40DF-B8E0-57C538502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158" y="1986953"/>
                <a:ext cx="121796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9941FD-ABCC-48BF-AFAD-4B7635E252B1}"/>
              </a:ext>
            </a:extLst>
          </p:cNvPr>
          <p:cNvCxnSpPr>
            <a:cxnSpLocks/>
          </p:cNvCxnSpPr>
          <p:nvPr/>
        </p:nvCxnSpPr>
        <p:spPr>
          <a:xfrm flipV="1">
            <a:off x="7123204" y="1416781"/>
            <a:ext cx="0" cy="875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FFD7C48-D07E-4CDB-AB98-BC691D4C143F}"/>
                  </a:ext>
                </a:extLst>
              </p:cNvPr>
              <p:cNvSpPr txBox="1"/>
              <p:nvPr/>
            </p:nvSpPr>
            <p:spPr>
              <a:xfrm>
                <a:off x="7199445" y="1099281"/>
                <a:ext cx="1032847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𝑎𝑑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𝑏𝑐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FFD7C48-D07E-4CDB-AB98-BC691D4C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445" y="1099281"/>
                <a:ext cx="10328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5021A6A-3500-46BC-8213-2752663E3810}"/>
              </a:ext>
            </a:extLst>
          </p:cNvPr>
          <p:cNvCxnSpPr>
            <a:cxnSpLocks/>
          </p:cNvCxnSpPr>
          <p:nvPr/>
        </p:nvCxnSpPr>
        <p:spPr>
          <a:xfrm flipV="1">
            <a:off x="5485124" y="4463475"/>
            <a:ext cx="1800200" cy="405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1BA699C-181F-4324-9704-7E31EEC2DE62}"/>
              </a:ext>
            </a:extLst>
          </p:cNvPr>
          <p:cNvCxnSpPr>
            <a:cxnSpLocks/>
          </p:cNvCxnSpPr>
          <p:nvPr/>
        </p:nvCxnSpPr>
        <p:spPr>
          <a:xfrm flipV="1">
            <a:off x="5485124" y="4034112"/>
            <a:ext cx="942499" cy="835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02A9DF8-90D5-4333-A0FE-B5A01F0A5A53}"/>
              </a:ext>
            </a:extLst>
          </p:cNvPr>
          <p:cNvSpPr/>
          <p:nvPr/>
        </p:nvSpPr>
        <p:spPr>
          <a:xfrm>
            <a:off x="5485124" y="3126539"/>
            <a:ext cx="3119324" cy="1732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410583F-E694-480B-9678-E33A575AA53A}"/>
                  </a:ext>
                </a:extLst>
              </p:cNvPr>
              <p:cNvSpPr txBox="1"/>
              <p:nvPr/>
            </p:nvSpPr>
            <p:spPr>
              <a:xfrm>
                <a:off x="7234750" y="4208072"/>
                <a:ext cx="793294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410583F-E694-480B-9678-E33A575AA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750" y="4208072"/>
                <a:ext cx="79329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EC44E296-F003-47FB-96A0-7192B0B24179}"/>
                  </a:ext>
                </a:extLst>
              </p:cNvPr>
              <p:cNvSpPr txBox="1"/>
              <p:nvPr/>
            </p:nvSpPr>
            <p:spPr>
              <a:xfrm>
                <a:off x="6101916" y="3577411"/>
                <a:ext cx="782778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𝑐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EC44E296-F003-47FB-96A0-7192B0B24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916" y="3577411"/>
                <a:ext cx="78277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40565B7-D05E-440D-BE78-3AAFBF3F66EC}"/>
              </a:ext>
            </a:extLst>
          </p:cNvPr>
          <p:cNvCxnSpPr>
            <a:cxnSpLocks/>
          </p:cNvCxnSpPr>
          <p:nvPr/>
        </p:nvCxnSpPr>
        <p:spPr>
          <a:xfrm>
            <a:off x="5485124" y="4862444"/>
            <a:ext cx="464392" cy="67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690036A-BF9C-4991-9F73-CFA666C6E9FC}"/>
              </a:ext>
            </a:extLst>
          </p:cNvPr>
          <p:cNvCxnSpPr>
            <a:cxnSpLocks/>
          </p:cNvCxnSpPr>
          <p:nvPr/>
        </p:nvCxnSpPr>
        <p:spPr>
          <a:xfrm flipV="1">
            <a:off x="5489268" y="4392738"/>
            <a:ext cx="0" cy="4441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4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FC2296-8AB2-4B1A-AFCB-8FBD032C9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ペアリングを使った署名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楕円曲線の点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楕円曲線の点へのハッシュ関数</a:t>
                </a:r>
                <a:endParaRPr kumimoji="1" lang="en-US" altLang="ja-JP"/>
              </a:p>
              <a:p>
                <a:r>
                  <a:rPr kumimoji="1" lang="ja-JP" altLang="en-US"/>
                  <a:t>鍵生成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署名鍵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秘密鍵</a:t>
                </a:r>
                <a:r>
                  <a:rPr kumimoji="1" lang="en-US" altLang="ja-JP"/>
                  <a:t>),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検証鍵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公開鍵</a:t>
                </a:r>
                <a:r>
                  <a:rPr kumimoji="1" lang="en-US" altLang="ja-JP"/>
                  <a:t>)</a:t>
                </a:r>
              </a:p>
              <a:p>
                <a:r>
                  <a:rPr kumimoji="1" lang="ja-JP" altLang="en-US"/>
                  <a:t>署名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メッセージ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𝑠𝐻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検証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与えられた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b="0"/>
                  <a:t>に対して「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b="0"/>
                  <a:t>」なら受理</a:t>
                </a:r>
                <a:endParaRPr kumimoji="1" lang="en-US" altLang="ja-JP" b="0"/>
              </a:p>
              <a:p>
                <a:pPr lvl="1"/>
                <a:r>
                  <a:rPr kumimoji="1" lang="ja-JP" altLang="en-US" b="0"/>
                  <a:t>正しければ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ja-JP" b="0"/>
              </a:p>
              <a:p>
                <a:r>
                  <a:rPr lang="ja-JP" altLang="en-US"/>
                  <a:t>特長</a:t>
                </a:r>
                <a:endParaRPr lang="en-US" altLang="ja-JP"/>
              </a:p>
              <a:p>
                <a:pPr lvl="1"/>
                <a:r>
                  <a:rPr lang="en-US" altLang="ja-JP"/>
                  <a:t>ECDSA</a:t>
                </a:r>
                <a:r>
                  <a:rPr lang="ja-JP" altLang="en-US"/>
                  <a:t>と違って乱数不要</a:t>
                </a:r>
                <a:endParaRPr kumimoji="1" lang="en-US" altLang="ja-JP" b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FC2296-8AB2-4B1A-AFCB-8FBD032C9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43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576DCF2-EAB1-4D8B-8B25-B43A1B18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CD96BA1-DE15-44F4-8A06-8BB00C3C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BLS</a:t>
            </a:r>
            <a:r>
              <a:rPr kumimoji="1" lang="ja-JP" altLang="en-US"/>
              <a:t>署名</a:t>
            </a:r>
          </a:p>
        </p:txBody>
      </p:sp>
    </p:spTree>
    <p:extLst>
      <p:ext uri="{BB962C8B-B14F-4D97-AF65-F5344CB8AC3E}">
        <p14:creationId xmlns:p14="http://schemas.microsoft.com/office/powerpoint/2010/main" val="179759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AB4A7F3-1F63-442F-8E37-D51B0CC7EF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秘密分散と相性がよい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検証鍵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公開鍵</a:t>
                </a:r>
                <a:r>
                  <a:rPr kumimoji="1" lang="en-US" altLang="ja-JP"/>
                  <a:t>)</a:t>
                </a:r>
                <a:r>
                  <a:rPr lang="ja-JP" altLang="en-US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en-US" altLang="ja-JP"/>
                  <a:t>, </a:t>
                </a:r>
                <a:r>
                  <a:rPr kumimoji="1" lang="ja-JP" altLang="en-US"/>
                  <a:t>署名</a:t>
                </a:r>
                <a:r>
                  <a:rPr lang="ja-JP" altLang="en-US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𝑠𝐻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で</a:t>
                </a:r>
                <a:br>
                  <a:rPr kumimoji="1" lang="en-US" altLang="ja-JP"/>
                </a:br>
                <a:r>
                  <a:rPr kumimoji="1" lang="ja-JP" altLang="en-US"/>
                  <a:t>どちらも「秘密鍵 </a:t>
                </a:r>
                <a:r>
                  <a:rPr kumimoji="1" lang="en-US" altLang="ja-JP"/>
                  <a:t>x</a:t>
                </a:r>
                <a:r>
                  <a:rPr kumimoji="1" lang="ja-JP" altLang="en-US"/>
                  <a:t> 楕円曲線の点」の形</a:t>
                </a:r>
                <a:endParaRPr kumimoji="1" lang="en-US" altLang="ja-JP"/>
              </a:p>
              <a:p>
                <a:r>
                  <a:rPr kumimoji="1" lang="en-US" altLang="ja-JP"/>
                  <a:t>BLS</a:t>
                </a:r>
                <a:r>
                  <a:rPr kumimoji="1" lang="ja-JP" altLang="en-US"/>
                  <a:t>署名を秘密分散と組み合わせると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秘密分散と異なり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秘密鍵は秘密のままなので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繰り返し利用可</a:t>
                </a:r>
                <a:endParaRPr kumimoji="1" lang="en-US" altLang="ja-JP"/>
              </a:p>
              <a:p>
                <a:pPr lvl="1"/>
                <a:r>
                  <a:rPr lang="ja-JP" altLang="en-US"/>
                  <a:t>ブロックチェーン系プロジェクトで利用</a:t>
                </a:r>
                <a:endParaRPr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AB4A7F3-1F63-442F-8E37-D51B0CC7EF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5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DCE111-DBCC-4CC0-A6FF-7F1E83F2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0D9DD0E-F740-4567-A9CB-E52ADAF1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BLS</a:t>
            </a:r>
            <a:r>
              <a:rPr kumimoji="1" lang="ja-JP" altLang="en-US"/>
              <a:t>署名の特長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04E4DBAE-56DB-4A9C-A1EE-19A13DB9C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645024"/>
            <a:ext cx="6134558" cy="32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8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A35C646-AC9E-4A16-A2E1-BDA4DE6EA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MPC</a:t>
            </a:r>
            <a:r>
              <a:rPr kumimoji="1" lang="ja-JP" altLang="en-US"/>
              <a:t>のうち</a:t>
            </a:r>
            <a:r>
              <a:rPr kumimoji="1" lang="en-US" altLang="ja-JP"/>
              <a:t>3</a:t>
            </a:r>
            <a:r>
              <a:rPr kumimoji="1" lang="ja-JP" altLang="en-US"/>
              <a:t>人で秘密計算するもの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pPr marL="0" indent="0">
              <a:buNone/>
            </a:pP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336D077-BE03-4F3C-B314-6DABB890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AF2BA02-14F7-4181-BE9C-06E58C9F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3PC(</a:t>
            </a:r>
            <a:r>
              <a:rPr lang="en-US" altLang="ja-JP"/>
              <a:t>Three-Party Computation)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430635A-3B21-4F6E-9472-3A29E1979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637650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88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EE3FA00-F4A4-455B-A72D-837B4F501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秘密情報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/>
                  <a:t>2-of-3</a:t>
                </a:r>
                <a:r>
                  <a:rPr kumimoji="1" lang="ja-JP" altLang="en-US"/>
                  <a:t>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乱数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を選び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とする</a:t>
                </a:r>
                <a:endParaRPr kumimoji="1" lang="en-US" altLang="ja-JP"/>
              </a:p>
              <a:p>
                <a:pPr lvl="1"/>
                <a:r>
                  <a:rPr lang="en-US" altLang="ja-JP"/>
                  <a:t>A, B, C</a:t>
                </a:r>
                <a:r>
                  <a:rPr lang="ja-JP" altLang="en-US"/>
                  <a:t>にそれぞれ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を渡す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単独では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は分からない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二人集まると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ja-JP" altLang="en-US"/>
                  <a:t>が揃うので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ja-JP" altLang="en-US"/>
                  <a:t>を復元可能</a:t>
                </a:r>
                <a:endParaRPr kumimoji="1" lang="en-US" altLang="ja-JP"/>
              </a:p>
              <a:p>
                <a:r>
                  <a:rPr kumimoji="1" lang="ja-JP" altLang="en-US"/>
                  <a:t>秘密分散のまま加算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秘密情報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A, B, C</a:t>
                </a:r>
                <a:r>
                  <a:rPr kumimoji="1" lang="ja-JP" altLang="en-US"/>
                  <a:t>に秘密分散されている</a:t>
                </a:r>
                <a:endParaRPr kumimoji="1" lang="en-US" altLang="ja-JP"/>
              </a:p>
              <a:p>
                <a:pPr lvl="1"/>
                <a:r>
                  <a:rPr lang="en-US" altLang="ja-JP"/>
                  <a:t>A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b="0"/>
              </a:p>
              <a:p>
                <a:pPr lvl="1"/>
                <a:r>
                  <a:rPr kumimoji="1" lang="en-US" altLang="ja-JP"/>
                  <a:t>B 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en-US" altLang="ja-JP"/>
                  <a:t>C 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それぞれが分散された値のまま加算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:(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2"/>
                <a:r>
                  <a:rPr kumimoji="1" lang="ja-JP" altLang="en-US"/>
                  <a:t>これらは</a:t>
                </a:r>
                <a:r>
                  <a:rPr lang="ja-JP" altLang="en-US"/>
                  <a:t>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/>
                  <a:t>」の秘密分散となっている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EE3FA00-F4A4-455B-A72D-837B4F501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46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3858770-CE67-4742-9CD3-E06DEEAB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BBA852-BAC0-4495-B339-B83ECD15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3PC</a:t>
            </a:r>
            <a:r>
              <a:rPr kumimoji="1" lang="ja-JP" altLang="en-US"/>
              <a:t>の例</a:t>
            </a:r>
          </a:p>
        </p:txBody>
      </p:sp>
    </p:spTree>
    <p:extLst>
      <p:ext uri="{BB962C8B-B14F-4D97-AF65-F5344CB8AC3E}">
        <p14:creationId xmlns:p14="http://schemas.microsoft.com/office/powerpoint/2010/main" val="3740934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ED00240-FF02-48E0-BBDF-FD5D7078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暗認本</a:t>
            </a:r>
            <a:r>
              <a:rPr kumimoji="1" lang="en-US" altLang="ja-JP"/>
              <a:t>p.279</a:t>
            </a:r>
            <a:r>
              <a:rPr kumimoji="1" lang="ja-JP" altLang="en-US"/>
              <a:t>の図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E0EDA-9E72-4E5A-B49E-2FCD0914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4F0364-72AD-4DA1-973B-70D24A45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秘密分散のまま乗算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CA44864-1EDD-4B07-8738-A04AF492B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6" y="1412776"/>
            <a:ext cx="8604448" cy="488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62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A52B67-3F21-482C-8D69-7AA975430C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準同型暗号で投票しよう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賛成</a:t>
                </a:r>
                <a:r>
                  <a:rPr kumimoji="1" lang="en-US" altLang="ja-JP"/>
                  <a:t>(1)</a:t>
                </a:r>
                <a:r>
                  <a:rPr kumimoji="1" lang="ja-JP" altLang="en-US"/>
                  <a:t>か反対</a:t>
                </a:r>
                <a:r>
                  <a:rPr kumimoji="1" lang="en-US" altLang="ja-JP"/>
                  <a:t>(0)</a:t>
                </a:r>
                <a:r>
                  <a:rPr kumimoji="1" lang="ja-JP" altLang="en-US"/>
                  <a:t>の暗号文を集計サーバに送る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集計してから復号</a:t>
                </a:r>
                <a:endParaRPr kumimoji="1" lang="en-US" altLang="ja-JP"/>
              </a:p>
              <a:p>
                <a:pPr lvl="1"/>
                <a:r>
                  <a:rPr lang="ja-JP" altLang="en-US"/>
                  <a:t>攻撃者が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(10)</m:t>
                    </m:r>
                  </m:oMath>
                </a14:m>
                <a:r>
                  <a:rPr lang="ja-JP" altLang="en-US"/>
                  <a:t>を</a:t>
                </a:r>
                <a:br>
                  <a:rPr lang="en-US" altLang="ja-JP"/>
                </a:br>
                <a:r>
                  <a:rPr lang="ja-JP" altLang="en-US"/>
                  <a:t>送ったら</a:t>
                </a:r>
                <a:r>
                  <a:rPr lang="en-US" altLang="ja-JP"/>
                  <a:t>?</a:t>
                </a:r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r>
                  <a:rPr lang="ja-JP" altLang="en-US"/>
                  <a:t>暗号文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ja-JP" altLang="en-US"/>
                  <a:t>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ja-JP" altLang="en-US"/>
                  <a:t>であることは知りたい</a:t>
                </a:r>
                <a:endParaRPr lang="en-US" altLang="ja-JP"/>
              </a:p>
              <a:p>
                <a:pPr lvl="1"/>
                <a:r>
                  <a:rPr lang="ja-JP" altLang="en-US"/>
                  <a:t>でも、どちらかは知りたくない</a:t>
                </a:r>
                <a:r>
                  <a:rPr lang="en-US" altLang="ja-JP"/>
                  <a:t>/</a:t>
                </a:r>
                <a:r>
                  <a:rPr lang="ja-JP" altLang="en-US"/>
                  <a:t>知られないようにしたい</a:t>
                </a:r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kumimoji="1" lang="en-US" altLang="ja-JP"/>
              </a:p>
              <a:p>
                <a:pPr marL="218250" lvl="1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A52B67-3F21-482C-8D69-7AA975430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124B98B-5AE4-47B8-AAF0-F31B8A37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E68C144-B468-45FA-A93B-FF6D1BBD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ゼロ知識証明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EC2D228-1AFD-4660-8DC8-57C7B26BB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7" y="1844824"/>
            <a:ext cx="566156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999AC73-98F5-44C3-A9E8-6A75D478AB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暗号文のまま復号せずに計算する暗号技術</a:t>
                </a:r>
                <a:endParaRPr lang="en-US" altLang="ja-JP"/>
              </a:p>
              <a:p>
                <a:pPr lvl="1"/>
                <a:r>
                  <a:rPr kumimoji="1" lang="ja-JP" altLang="en-US" b="0"/>
                  <a:t>暗号文同士の足し算 </a:t>
                </a:r>
                <a:r>
                  <a:rPr kumimoji="1" lang="en-US" altLang="ja-JP" b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 b="0"/>
                  <a:t>暗号文同士の掛け算 </a:t>
                </a:r>
                <a:r>
                  <a:rPr kumimoji="1" lang="en-US" altLang="ja-JP" b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コンピュータの計算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ビット演算</a:t>
                </a:r>
                <a:r>
                  <a:rPr kumimoji="1" lang="en-US" altLang="ja-JP"/>
                  <a:t>and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xor(</a:t>
                </a:r>
                <a:r>
                  <a:rPr kumimoji="1" lang="ja-JP" altLang="en-US"/>
                  <a:t>排他的論理和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で全ての回路は作れる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kumimoji="1" lang="ja-JP" altLang="en-US"/>
                  <a:t>の足し算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0+0=0, 0+1=1+0=1, 1+1=0</m:t>
                    </m:r>
                  </m:oMath>
                </a14:m>
                <a:r>
                  <a:rPr kumimoji="1" lang="en-US" altLang="ja-JP"/>
                  <a:t> ; </a:t>
                </a:r>
                <a:r>
                  <a:rPr kumimoji="1" lang="ja-JP" altLang="en-US"/>
                  <a:t>これは</a:t>
                </a:r>
                <a:r>
                  <a:rPr kumimoji="1" lang="en-US" altLang="ja-JP"/>
                  <a:t>xor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0×0=1×0=0×1=0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1×1=1</m:t>
                    </m:r>
                  </m:oMath>
                </a14:m>
                <a:r>
                  <a:rPr kumimoji="1" lang="en-US" altLang="ja-JP"/>
                  <a:t>    ; </a:t>
                </a:r>
                <a:r>
                  <a:rPr kumimoji="1" lang="ja-JP" altLang="en-US"/>
                  <a:t>これは</a:t>
                </a:r>
                <a:r>
                  <a:rPr kumimoji="1" lang="en-US" altLang="ja-JP"/>
                  <a:t>and</a:t>
                </a:r>
              </a:p>
              <a:p>
                <a:r>
                  <a:rPr lang="en-US" altLang="ja-JP"/>
                  <a:t>1bit</a:t>
                </a:r>
                <a:r>
                  <a:rPr lang="ja-JP" altLang="en-US"/>
                  <a:t>暗号文の足し算と掛け算→任意の計算が可能</a:t>
                </a:r>
                <a:endParaRPr lang="en-US" altLang="ja-JP"/>
              </a:p>
              <a:p>
                <a:pPr lvl="1"/>
                <a:r>
                  <a:rPr lang="ja-JP" altLang="en-US"/>
                  <a:t>掛け算のみ、足し算のみは昔から知られていた</a:t>
                </a:r>
                <a:endParaRPr lang="en-US" altLang="ja-JP"/>
              </a:p>
              <a:p>
                <a:pPr lvl="1"/>
                <a:r>
                  <a:rPr lang="ja-JP" altLang="en-US"/>
                  <a:t>両方出来るものの構成が長らくの未解決問題</a:t>
                </a:r>
                <a:endParaRPr lang="en-US" altLang="ja-JP"/>
              </a:p>
              <a:p>
                <a:pPr lvl="1"/>
                <a:r>
                  <a:rPr lang="en-US" altLang="ja-JP"/>
                  <a:t>2009</a:t>
                </a:r>
                <a:r>
                  <a:rPr lang="ja-JP" altLang="en-US"/>
                  <a:t>年</a:t>
                </a:r>
                <a:r>
                  <a:rPr lang="en-US" altLang="ja-JP"/>
                  <a:t>Gentry</a:t>
                </a:r>
                <a:r>
                  <a:rPr lang="ja-JP" altLang="en-US"/>
                  <a:t>が構築→完全準同型暗号の発展</a:t>
                </a:r>
                <a:endParaRPr lang="en-US" altLang="ja-JP"/>
              </a:p>
              <a:p>
                <a:pPr lvl="1"/>
                <a:endParaRPr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999AC73-98F5-44C3-A9E8-6A75D478A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19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2ABBA86-66C7-47ED-AC7A-30B16DD6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F3A725E-9E15-4B73-9D69-0C06E9CE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準同型暗号</a:t>
            </a:r>
            <a:r>
              <a:rPr kumimoji="1" lang="en-US" altLang="ja-JP"/>
              <a:t>HE(Homomorphic Encryption)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200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3830C11-8931-4324-A829-A7A3C37E2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証明</a:t>
                </a:r>
                <a:endParaRPr kumimoji="1" lang="en-US" altLang="ja-JP"/>
              </a:p>
              <a:p>
                <a:pPr lvl="1"/>
                <a:r>
                  <a:rPr lang="ja-JP" altLang="en-US"/>
                  <a:t>ある命題が成り立つことを相手に納得してもらう手続き</a:t>
                </a:r>
                <a:endParaRPr lang="en-US" altLang="ja-JP"/>
              </a:p>
              <a:p>
                <a:r>
                  <a:rPr kumimoji="1" lang="en-US" altLang="ja-JP"/>
                  <a:t>ZKP</a:t>
                </a:r>
              </a:p>
              <a:p>
                <a:pPr lvl="1"/>
                <a:r>
                  <a:rPr kumimoji="1" lang="ja-JP" altLang="en-US"/>
                  <a:t>ある命題が成り立つことや、あることを知っていることを</a:t>
                </a:r>
                <a:br>
                  <a:rPr kumimoji="1" lang="en-US" altLang="ja-JP"/>
                </a:br>
                <a:r>
                  <a:rPr kumimoji="1" lang="ja-JP" altLang="en-US"/>
                  <a:t>その情報を相手に伝えずに納得してもらう手法</a:t>
                </a:r>
                <a:endParaRPr kumimoji="1" lang="en-US" altLang="ja-JP"/>
              </a:p>
              <a:p>
                <a:r>
                  <a:rPr kumimoji="1" lang="ja-JP" altLang="en-US"/>
                  <a:t>納得してもらいたい例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kumimoji="1" lang="en-US" altLang="ja-JP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/>
                  <a:t>は素数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/>
                  <a:t>を教えずにそれを知っていること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を教えずにそれを知っていること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暗号文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0</a:t>
                </a:r>
                <a:r>
                  <a:rPr kumimoji="1" lang="ja-JP" altLang="en-US"/>
                  <a:t>か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のどちらかの暗号文であること</a:t>
                </a:r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何かの知識</a:t>
                </a:r>
                <a:r>
                  <a:rPr kumimoji="1" lang="en-US" altLang="ja-JP"/>
                  <a:t>w (witness)</a:t>
                </a:r>
                <a:r>
                  <a:rPr kumimoji="1" lang="ja-JP" altLang="en-US"/>
                  <a:t>を知っていることを納得させる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知識の証明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3830C11-8931-4324-A829-A7A3C37E2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CEF069-188B-4160-93DC-81F68A85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47972B4-2338-451D-AAC0-44EC62FF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ZKP(Zero Knowledge Proof)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943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315F43-CDAE-494F-9BFD-460D8C49A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ja-JP" altLang="en-US"/>
                  <a:t>完全性</a:t>
                </a:r>
                <a:endParaRPr lang="en-US" altLang="ja-JP"/>
              </a:p>
              <a:p>
                <a:pPr lvl="1"/>
                <a:r>
                  <a:rPr lang="ja-JP" altLang="en-US"/>
                  <a:t>命題が正しい</a:t>
                </a:r>
                <a:r>
                  <a:rPr lang="en-US" altLang="ja-JP"/>
                  <a:t>(or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ja-JP" altLang="en-US"/>
                  <a:t>が証拠</a:t>
                </a:r>
                <a:r>
                  <a:rPr lang="en-US" altLang="ja-JP"/>
                  <a:t>w</a:t>
                </a:r>
                <a:r>
                  <a:rPr lang="ja-JP" altLang="en-US"/>
                  <a:t>を持つ</a:t>
                </a:r>
                <a:r>
                  <a:rPr lang="en-US" altLang="ja-JP"/>
                  <a:t>)</a:t>
                </a:r>
                <a:r>
                  <a:rPr lang="ja-JP" altLang="en-US"/>
                  <a:t>なら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/>
                  <a:t>は必ず納得する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ja-JP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ja-JP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ja-JP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ja-JP" altLang="en-US"/>
                  <a:t>健全性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/>
                  <a:t>が納得したなら、ほぼ</a:t>
                </a:r>
                <a:r>
                  <a:rPr lang="en-US" altLang="ja-JP"/>
                  <a:t>100%</a:t>
                </a:r>
                <a:r>
                  <a:rPr lang="ja-JP" altLang="en-US"/>
                  <a:t>の確率でその命題は正しい</a:t>
                </a:r>
                <a:endParaRPr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ja-JP" altLang="en-US"/>
                  <a:t>が嘘をついていたら検証者は納得しない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ja-JP" altLang="en-US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315F43-CDAE-494F-9BFD-460D8C49A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5C68C4-D389-4B74-AC18-335B8E03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2CB8134-159F-4FE2-9A3E-3C9B4573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ZKP</a:t>
            </a:r>
            <a:r>
              <a:rPr kumimoji="1" lang="ja-JP" altLang="en-US"/>
              <a:t>に求められる性質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37DF8BC-0A06-4820-AC69-A6E9CB42E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844824"/>
            <a:ext cx="5328592" cy="180206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9B80389-C84F-407A-8D91-76C37D30C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5133122"/>
            <a:ext cx="5616624" cy="1616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FDD112-DCD2-440F-9583-E671C4517BC7}"/>
                  </a:ext>
                </a:extLst>
              </p:cNvPr>
              <p:cNvSpPr txBox="1"/>
              <p:nvPr/>
            </p:nvSpPr>
            <p:spPr>
              <a:xfrm>
                <a:off x="1110560" y="2034914"/>
                <a:ext cx="1306255" cy="461665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証明者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𝑃</m:t>
                    </m:r>
                  </m:oMath>
                </a14:m>
                <a:endParaRPr lang="ja-JP" altLang="en-US" sz="24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FDD112-DCD2-440F-9583-E671C4517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60" y="2034914"/>
                <a:ext cx="1306255" cy="461665"/>
              </a:xfrm>
              <a:prstGeom prst="rect">
                <a:avLst/>
              </a:prstGeom>
              <a:blipFill>
                <a:blip r:embed="rId5"/>
                <a:stretch>
                  <a:fillRect l="-7009" t="-10526" b="-28947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EF63D4-753F-4AAC-BDF5-7C4BC3F4C30F}"/>
                  </a:ext>
                </a:extLst>
              </p:cNvPr>
              <p:cNvSpPr txBox="1"/>
              <p:nvPr/>
            </p:nvSpPr>
            <p:spPr>
              <a:xfrm>
                <a:off x="6876256" y="2034913"/>
                <a:ext cx="1310102" cy="461665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検証者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𝑉</m:t>
                    </m:r>
                  </m:oMath>
                </a14:m>
                <a:endParaRPr lang="ja-JP" altLang="en-US" sz="24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EF63D4-753F-4AAC-BDF5-7C4BC3F4C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034913"/>
                <a:ext cx="1310102" cy="461665"/>
              </a:xfrm>
              <a:prstGeom prst="rect">
                <a:avLst/>
              </a:prstGeom>
              <a:blipFill>
                <a:blip r:embed="rId6"/>
                <a:stretch>
                  <a:fillRect l="-7442" t="-10526" b="-28947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D4DBCA3-D801-4188-B4EC-EACEDC6FC5E0}"/>
                  </a:ext>
                </a:extLst>
              </p:cNvPr>
              <p:cNvSpPr txBox="1"/>
              <p:nvPr/>
            </p:nvSpPr>
            <p:spPr>
              <a:xfrm>
                <a:off x="6841742" y="5203178"/>
                <a:ext cx="1310102" cy="461665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検証者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𝑉</m:t>
                    </m:r>
                  </m:oMath>
                </a14:m>
                <a:endParaRPr lang="ja-JP" altLang="en-US" sz="24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D4DBCA3-D801-4188-B4EC-EACEDC6FC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42" y="5203178"/>
                <a:ext cx="1310102" cy="461665"/>
              </a:xfrm>
              <a:prstGeom prst="rect">
                <a:avLst/>
              </a:prstGeom>
              <a:blipFill>
                <a:blip r:embed="rId7"/>
                <a:stretch>
                  <a:fillRect l="-6977" t="-10667" b="-30667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16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5C83DAF-F335-4C06-823B-82860DA341AF}"/>
              </a:ext>
            </a:extLst>
          </p:cNvPr>
          <p:cNvGrpSpPr/>
          <p:nvPr/>
        </p:nvGrpSpPr>
        <p:grpSpPr>
          <a:xfrm>
            <a:off x="107504" y="1268760"/>
            <a:ext cx="8838728" cy="2050511"/>
            <a:chOff x="107504" y="2060848"/>
            <a:chExt cx="8838728" cy="2050511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64B008F-422C-4691-981B-291EF39C5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768" y="2276872"/>
              <a:ext cx="8748464" cy="1834487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6CC20A4-BF25-457B-92F7-5178D2C18F9E}"/>
                </a:ext>
              </a:extLst>
            </p:cNvPr>
            <p:cNvSpPr/>
            <p:nvPr/>
          </p:nvSpPr>
          <p:spPr>
            <a:xfrm>
              <a:off x="107504" y="2060848"/>
              <a:ext cx="5137712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8606752-68AF-42F8-B09B-C981BA62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検証者は命題が正しい</a:t>
            </a:r>
            <a:r>
              <a:rPr lang="en-US" altLang="ja-JP"/>
              <a:t>(or  </a:t>
            </a:r>
            <a:r>
              <a:rPr lang="ja-JP" altLang="en-US"/>
              <a:t>証拠</a:t>
            </a:r>
            <a:r>
              <a:rPr lang="en-US" altLang="ja-JP"/>
              <a:t>w</a:t>
            </a:r>
            <a:r>
              <a:rPr lang="ja-JP" altLang="en-US"/>
              <a:t>を持つ</a:t>
            </a:r>
            <a:r>
              <a:rPr lang="en-US" altLang="ja-JP"/>
              <a:t>)</a:t>
            </a:r>
            <a:r>
              <a:rPr lang="ja-JP" altLang="en-US"/>
              <a:t>こと以外の</a:t>
            </a:r>
            <a:br>
              <a:rPr lang="en-US" altLang="ja-JP"/>
            </a:br>
            <a:r>
              <a:rPr lang="ja-JP" altLang="en-US"/>
              <a:t>情報を得られない</a:t>
            </a:r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r>
              <a:rPr kumimoji="1" lang="ja-JP" altLang="en-US"/>
              <a:t>普通の証明との違い</a:t>
            </a:r>
            <a:endParaRPr kumimoji="1" lang="en-US" altLang="ja-JP"/>
          </a:p>
          <a:p>
            <a:pPr lvl="1"/>
            <a:r>
              <a:rPr kumimoji="1" lang="ja-JP" altLang="en-US"/>
              <a:t>証明の過程が対話的</a:t>
            </a:r>
            <a:endParaRPr kumimoji="1" lang="en-US" altLang="ja-JP"/>
          </a:p>
          <a:p>
            <a:pPr lvl="1"/>
            <a:r>
              <a:rPr kumimoji="1" lang="ja-JP" altLang="en-US"/>
              <a:t>普通の数学の証明は証明されれば</a:t>
            </a:r>
            <a:r>
              <a:rPr kumimoji="1" lang="en-US" altLang="ja-JP"/>
              <a:t>100%</a:t>
            </a:r>
            <a:r>
              <a:rPr kumimoji="1" lang="ja-JP" altLang="en-US"/>
              <a:t>正しい</a:t>
            </a:r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EF72C4-937B-4BDE-B1C7-227DA710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E2A4B7E-9921-4084-83C1-933CEBE0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ゼロ知識性</a:t>
            </a:r>
          </a:p>
        </p:txBody>
      </p:sp>
    </p:spTree>
    <p:extLst>
      <p:ext uri="{BB962C8B-B14F-4D97-AF65-F5344CB8AC3E}">
        <p14:creationId xmlns:p14="http://schemas.microsoft.com/office/powerpoint/2010/main" val="2688031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8786297-23BB-44CC-BB23-481319771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ビットコインの取引履歴は全て</a:t>
                </a:r>
                <a:r>
                  <a:rPr kumimoji="1" lang="en-US" altLang="ja-JP"/>
                  <a:t>open</a:t>
                </a:r>
              </a:p>
              <a:p>
                <a:pPr lvl="1"/>
                <a:r>
                  <a:rPr lang="en-US" altLang="ja-JP"/>
                  <a:t>e.g., 10</a:t>
                </a:r>
                <a:r>
                  <a:rPr lang="ja-JP" altLang="en-US"/>
                  <a:t>万円所有するアリスがボブに</a:t>
                </a:r>
                <a:r>
                  <a:rPr lang="en-US" altLang="ja-JP"/>
                  <a:t>3</a:t>
                </a:r>
                <a:r>
                  <a:rPr lang="ja-JP" altLang="en-US"/>
                  <a:t>万円送金して残り</a:t>
                </a:r>
                <a:r>
                  <a:rPr lang="en-US" altLang="ja-JP"/>
                  <a:t>7</a:t>
                </a:r>
                <a:r>
                  <a:rPr lang="ja-JP" altLang="en-US"/>
                  <a:t>万円</a:t>
                </a:r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r>
                  <a:rPr lang="ja-JP" altLang="en-US"/>
                  <a:t>「</a:t>
                </a:r>
                <a:r>
                  <a:rPr lang="en-US" altLang="ja-JP"/>
                  <a:t>A=B+C</a:t>
                </a:r>
                <a:r>
                  <a:rPr lang="ja-JP" altLang="en-US"/>
                  <a:t>」であることは分かる</a:t>
                </a:r>
                <a:endParaRPr lang="en-US" altLang="ja-JP"/>
              </a:p>
              <a:p>
                <a:pPr lvl="1"/>
                <a:r>
                  <a:rPr lang="ja-JP" altLang="en-US"/>
                  <a:t>ただしこれだけでは不十分</a:t>
                </a:r>
                <a:r>
                  <a:rPr lang="en-US" altLang="ja-JP"/>
                  <a:t>(100=110+(-10)</a:t>
                </a:r>
                <a:r>
                  <a:rPr lang="ja-JP" altLang="en-US"/>
                  <a:t>だと困る</a:t>
                </a:r>
                <a:r>
                  <a:rPr lang="en-US" altLang="ja-JP"/>
                  <a:t>)</a:t>
                </a:r>
              </a:p>
              <a:p>
                <a:pPr lvl="1"/>
                <a:r>
                  <a:rPr lang="ja-JP" altLang="en-US"/>
                  <a:t>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ja-JP" altLang="en-US"/>
                  <a:t>」</a:t>
                </a:r>
                <a:r>
                  <a:rPr lang="en-US" altLang="ja-JP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ja-JP" altLang="en-US"/>
                  <a:t>は大きな定数</a:t>
                </a:r>
                <a:r>
                  <a:rPr lang="en-US" altLang="ja-JP"/>
                  <a:t>)</a:t>
                </a:r>
                <a:r>
                  <a:rPr lang="ja-JP" altLang="en-US"/>
                  <a:t>を確認</a:t>
                </a:r>
                <a:endParaRPr lang="en-US" altLang="ja-JP"/>
              </a:p>
              <a:p>
                <a:pPr lvl="1"/>
                <a:r>
                  <a:rPr lang="ja-JP" altLang="en-US"/>
                  <a:t>「ビットコインアドレス」も隠す→</a:t>
                </a:r>
                <a:r>
                  <a:rPr lang="en-US" altLang="ja-JP"/>
                  <a:t>Zcash</a:t>
                </a:r>
                <a:r>
                  <a:rPr lang="ja-JP" altLang="en-US"/>
                  <a:t>など</a:t>
                </a:r>
                <a:endParaRPr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8786297-23BB-44CC-BB23-481319771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22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F9BE1AF-A5AB-4EF7-9E44-29B2EB83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E6E158C-6857-4599-B64D-28F83CE2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暗号資産への応用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445DEAC-7607-427D-BA55-E04FE715F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7183654" cy="30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41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8C54DDE-7E81-42C6-A0E8-DEDE4E67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対話証明と非対話証明</a:t>
            </a:r>
            <a:endParaRPr kumimoji="1" lang="en-US" altLang="ja-JP"/>
          </a:p>
          <a:p>
            <a:pPr lvl="1"/>
            <a:r>
              <a:rPr kumimoji="1" lang="ja-JP" altLang="en-US"/>
              <a:t>検証者</a:t>
            </a:r>
            <a:r>
              <a:rPr kumimoji="1" lang="en-US" altLang="ja-JP"/>
              <a:t>V</a:t>
            </a:r>
            <a:r>
              <a:rPr kumimoji="1" lang="ja-JP" altLang="en-US"/>
              <a:t>が乱数を送って証明者</a:t>
            </a:r>
            <a:r>
              <a:rPr kumimoji="1" lang="en-US" altLang="ja-JP"/>
              <a:t>P</a:t>
            </a:r>
            <a:r>
              <a:rPr kumimoji="1" lang="ja-JP" altLang="en-US"/>
              <a:t>に</a:t>
            </a:r>
            <a:br>
              <a:rPr kumimoji="1" lang="en-US" altLang="ja-JP"/>
            </a:br>
            <a:r>
              <a:rPr kumimoji="1" lang="ja-JP" altLang="en-US"/>
              <a:t>答えてもらう→答えを確認</a:t>
            </a:r>
            <a:endParaRPr kumimoji="1" lang="en-US" altLang="ja-JP"/>
          </a:p>
          <a:p>
            <a:pPr lvl="2"/>
            <a:r>
              <a:rPr lang="ja-JP" altLang="en-US"/>
              <a:t>嘘でも</a:t>
            </a:r>
            <a:r>
              <a:rPr lang="en-US" altLang="ja-JP"/>
              <a:t>1</a:t>
            </a:r>
            <a:r>
              <a:rPr lang="ja-JP" altLang="en-US"/>
              <a:t>回でパスする確率</a:t>
            </a:r>
            <a:r>
              <a:rPr lang="en-US" altLang="ja-JP"/>
              <a:t>x%</a:t>
            </a:r>
          </a:p>
          <a:p>
            <a:pPr lvl="2"/>
            <a:r>
              <a:rPr kumimoji="1" lang="ja-JP" altLang="en-US"/>
              <a:t>繰り返して嘘でもパスする確率を</a:t>
            </a:r>
            <a:br>
              <a:rPr kumimoji="1" lang="en-US" altLang="ja-JP"/>
            </a:br>
            <a:r>
              <a:rPr kumimoji="1" lang="ja-JP" altLang="en-US"/>
              <a:t>減らしていく</a:t>
            </a:r>
            <a:endParaRPr kumimoji="1" lang="en-US" altLang="ja-JP"/>
          </a:p>
          <a:p>
            <a:r>
              <a:rPr kumimoji="1" lang="ja-JP" altLang="en-US"/>
              <a:t>非対話</a:t>
            </a:r>
            <a:endParaRPr kumimoji="1" lang="en-US" altLang="ja-JP"/>
          </a:p>
          <a:p>
            <a:pPr lvl="1"/>
            <a:r>
              <a:rPr kumimoji="1" lang="ja-JP" altLang="en-US"/>
              <a:t>「証明」を送るだけ</a:t>
            </a:r>
            <a:endParaRPr kumimoji="1" lang="en-US" altLang="ja-JP"/>
          </a:p>
          <a:p>
            <a:pPr lvl="1"/>
            <a:r>
              <a:rPr kumimoji="1" lang="ja-JP" altLang="en-US"/>
              <a:t>対話証明より効率がよい</a:t>
            </a:r>
            <a:endParaRPr kumimoji="1" lang="en-US" altLang="ja-JP"/>
          </a:p>
          <a:p>
            <a:r>
              <a:rPr kumimoji="1" lang="ja-JP" altLang="en-US"/>
              <a:t>対話証明の非対話化</a:t>
            </a:r>
            <a:endParaRPr kumimoji="1" lang="en-US" altLang="ja-JP"/>
          </a:p>
          <a:p>
            <a:pPr lvl="1"/>
            <a:r>
              <a:rPr kumimoji="1" lang="ja-JP" altLang="en-US"/>
              <a:t>まず対話証明でプロトコルを作成</a:t>
            </a:r>
            <a:endParaRPr kumimoji="1" lang="en-US" altLang="ja-JP"/>
          </a:p>
          <a:p>
            <a:pPr lvl="1"/>
            <a:r>
              <a:rPr kumimoji="1" lang="ja-JP" altLang="en-US"/>
              <a:t>ハッシュ関数と組み合わせて非対話化</a:t>
            </a:r>
            <a:r>
              <a:rPr kumimoji="1" lang="en-US" altLang="ja-JP"/>
              <a:t>(Fiat-Shamir</a:t>
            </a:r>
            <a:r>
              <a:rPr kumimoji="1" lang="ja-JP" altLang="en-US"/>
              <a:t>変換</a:t>
            </a:r>
            <a:r>
              <a:rPr kumimoji="1" lang="en-US" altLang="ja-JP"/>
              <a:t>)</a:t>
            </a:r>
          </a:p>
          <a:p>
            <a:pPr lvl="1"/>
            <a:r>
              <a:rPr kumimoji="1" lang="ja-JP" altLang="en-US"/>
              <a:t>「離散対数の答えを知っている」</a:t>
            </a:r>
            <a:r>
              <a:rPr lang="en-US" altLang="ja-JP"/>
              <a:t>+FS</a:t>
            </a:r>
            <a:r>
              <a:rPr lang="ja-JP" altLang="en-US"/>
              <a:t>→</a:t>
            </a:r>
            <a:r>
              <a:rPr lang="en-US" altLang="ja-JP"/>
              <a:t>Schnorr</a:t>
            </a:r>
            <a:r>
              <a:rPr lang="ja-JP" altLang="en-US"/>
              <a:t>署名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500F238-DD1E-4C5C-9EB4-83097B25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F1EAC77-B4EB-4950-9A76-8F218A6F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ZKP</a:t>
            </a:r>
            <a:r>
              <a:rPr kumimoji="1" lang="ja-JP" altLang="en-US"/>
              <a:t>の種類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95FC7CA-2AFF-497A-A29D-4486B9C9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836712"/>
            <a:ext cx="3384376" cy="35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1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BED9EA9-3F05-4B5E-85A0-21D365B5A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zero-knowledge Succinct Non-interactive ARgument of Knowledge</a:t>
            </a:r>
            <a:r>
              <a:rPr lang="ja-JP" altLang="en-US"/>
              <a:t>の略</a:t>
            </a:r>
            <a:endParaRPr lang="en-US" altLang="ja-JP"/>
          </a:p>
          <a:p>
            <a:pPr lvl="1"/>
            <a:r>
              <a:rPr lang="en-US" altLang="ja-JP"/>
              <a:t>s</a:t>
            </a:r>
            <a:r>
              <a:rPr kumimoji="1" lang="en-US" altLang="ja-JP"/>
              <a:t>uccinct : </a:t>
            </a:r>
            <a:r>
              <a:rPr kumimoji="1" lang="ja-JP" altLang="en-US"/>
              <a:t>簡潔な </a:t>
            </a:r>
            <a:r>
              <a:rPr kumimoji="1" lang="en-US" altLang="ja-JP"/>
              <a:t>= </a:t>
            </a:r>
            <a:r>
              <a:rPr kumimoji="1" lang="ja-JP" altLang="en-US"/>
              <a:t>「証明」のサイズが小さい</a:t>
            </a:r>
            <a:endParaRPr kumimoji="1" lang="en-US" altLang="ja-JP"/>
          </a:p>
          <a:p>
            <a:pPr lvl="1"/>
            <a:r>
              <a:rPr lang="en-US" altLang="ja-JP"/>
              <a:t>non-interactive = </a:t>
            </a:r>
            <a:r>
              <a:rPr lang="ja-JP" altLang="en-US"/>
              <a:t>非対話</a:t>
            </a:r>
            <a:endParaRPr lang="en-US" altLang="ja-JP"/>
          </a:p>
          <a:p>
            <a:pPr lvl="1"/>
            <a:r>
              <a:rPr kumimoji="1" lang="en-US" altLang="ja-JP"/>
              <a:t>argument = </a:t>
            </a:r>
            <a:r>
              <a:rPr kumimoji="1" lang="ja-JP" altLang="en-US"/>
              <a:t>限定された証明</a:t>
            </a:r>
            <a:endParaRPr kumimoji="1" lang="en-US" altLang="ja-JP"/>
          </a:p>
          <a:p>
            <a:r>
              <a:rPr kumimoji="1" lang="ja-JP" altLang="en-US"/>
              <a:t>証明</a:t>
            </a:r>
            <a:r>
              <a:rPr kumimoji="1" lang="en-US" altLang="ja-JP"/>
              <a:t>(proof)</a:t>
            </a:r>
          </a:p>
          <a:p>
            <a:pPr lvl="1"/>
            <a:r>
              <a:rPr kumimoji="1" lang="ja-JP" altLang="en-US"/>
              <a:t>証明者が無限の計算能力を持っていても検証者をだませない</a:t>
            </a:r>
            <a:br>
              <a:rPr kumimoji="1" lang="en-US" altLang="ja-JP"/>
            </a:br>
            <a:r>
              <a:rPr kumimoji="1" lang="ja-JP" altLang="en-US"/>
              <a:t>健全性を持つ</a:t>
            </a:r>
            <a:endParaRPr kumimoji="1" lang="en-US" altLang="ja-JP"/>
          </a:p>
          <a:p>
            <a:r>
              <a:rPr lang="en-US" altLang="ja-JP"/>
              <a:t>argument</a:t>
            </a:r>
          </a:p>
          <a:p>
            <a:pPr lvl="1"/>
            <a:r>
              <a:rPr kumimoji="1" lang="ja-JP" altLang="en-US"/>
              <a:t>証明者の計算能力を多項式時間に限定した健全性</a:t>
            </a:r>
            <a:endParaRPr kumimoji="1" lang="en-US" altLang="ja-JP"/>
          </a:p>
          <a:p>
            <a:r>
              <a:rPr kumimoji="1" lang="en-US" altLang="ja-JP"/>
              <a:t>argument</a:t>
            </a:r>
            <a:r>
              <a:rPr kumimoji="1" lang="ja-JP" altLang="en-US"/>
              <a:t>の方が効率がよくなる</a:t>
            </a:r>
            <a:endParaRPr lang="en-US" altLang="ja-JP"/>
          </a:p>
          <a:p>
            <a:pPr lvl="1"/>
            <a:r>
              <a:rPr kumimoji="1" lang="ja-JP" altLang="en-US"/>
              <a:t>証明者の能力を低く見積もっているので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580257-43EA-4B77-8E37-22928715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D85F110-2816-4FED-9609-97070DEF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zk-SNARK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776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53F89F3-785C-42E7-A03F-B74D440CE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zk-SNARK</a:t>
            </a:r>
            <a:r>
              <a:rPr kumimoji="1" lang="ja-JP" altLang="en-US"/>
              <a:t>は証明の前に信頼の出来る機関が必要</a:t>
            </a:r>
            <a:endParaRPr kumimoji="1" lang="en-US" altLang="ja-JP"/>
          </a:p>
          <a:p>
            <a:pPr lvl="1"/>
            <a:r>
              <a:rPr kumimoji="1" lang="ja-JP" altLang="en-US"/>
              <a:t>改良されたものが登場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F1AB58C-920D-44D0-B602-F75ACDCA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888A9C0-288F-403D-A4ED-566D7CA2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いくつかの</a:t>
            </a:r>
            <a:r>
              <a:rPr kumimoji="1" lang="en-US" altLang="ja-JP"/>
              <a:t>ZKP	</a:t>
            </a:r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7DD139CE-7887-460D-9C93-579DDB259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852456"/>
              </p:ext>
            </p:extLst>
          </p:nvPr>
        </p:nvGraphicFramePr>
        <p:xfrm>
          <a:off x="940135" y="2060848"/>
          <a:ext cx="694423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730">
                  <a:extLst>
                    <a:ext uri="{9D8B030D-6E8A-4147-A177-3AD203B41FA5}">
                      <a16:colId xmlns:a16="http://schemas.microsoft.com/office/drawing/2014/main" val="2911240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97569029"/>
                    </a:ext>
                  </a:extLst>
                </a:gridCol>
                <a:gridCol w="1611503">
                  <a:extLst>
                    <a:ext uri="{9D8B030D-6E8A-4147-A177-3AD203B41FA5}">
                      <a16:colId xmlns:a16="http://schemas.microsoft.com/office/drawing/2014/main" val="8550797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5127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性質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/>
                        <a:t>zk-SNARK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/>
                        <a:t>Bulletproof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/>
                        <a:t>zk-STARK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証明のサイズ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定数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やや小さい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大きい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5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検証時間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定数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大きい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やや小さい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7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第三者機関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必要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不要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不要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95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量子コンピュータ</a:t>
                      </a:r>
                      <a:br>
                        <a:rPr kumimoji="1" lang="en-US" altLang="ja-JP" sz="2000"/>
                      </a:br>
                      <a:r>
                        <a:rPr kumimoji="1" lang="ja-JP" altLang="en-US" sz="2000"/>
                        <a:t>に対する耐性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無い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無い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6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53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C81F69C-EDBB-491D-89C9-8AB10738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画像のエッジ検出</a:t>
            </a:r>
            <a:r>
              <a:rPr kumimoji="1" lang="en-US" altLang="ja-JP"/>
              <a:t>(AHE)</a:t>
            </a:r>
          </a:p>
          <a:p>
            <a:pPr lvl="1"/>
            <a:r>
              <a:rPr kumimoji="1" lang="ja-JP" altLang="en-US"/>
              <a:t>クライアントで撮った</a:t>
            </a:r>
            <a:r>
              <a:rPr kumimoji="1" lang="en-US" altLang="ja-JP"/>
              <a:t>2</a:t>
            </a:r>
            <a:r>
              <a:rPr kumimoji="1" lang="ja-JP" altLang="en-US"/>
              <a:t>値画像を暗号化してサーバに送信</a:t>
            </a:r>
            <a:endParaRPr kumimoji="1" lang="en-US" altLang="ja-JP"/>
          </a:p>
          <a:p>
            <a:pPr lvl="1"/>
            <a:r>
              <a:rPr kumimoji="1" lang="ja-JP" altLang="en-US"/>
              <a:t>サーバでエッジ強調処理をしてクライアントに渡して復号</a:t>
            </a:r>
            <a:endParaRPr kumimoji="1" lang="en-US" altLang="ja-JP"/>
          </a:p>
          <a:p>
            <a:pPr lvl="1"/>
            <a:r>
              <a:rPr lang="en-US" altLang="ja-JP">
                <a:hlinkClick r:id="rId3"/>
              </a:rPr>
              <a:t>https://github.com/herumi/ahe-demo</a:t>
            </a:r>
            <a:endParaRPr lang="en-US" altLang="ja-JP"/>
          </a:p>
          <a:p>
            <a:r>
              <a:rPr kumimoji="1" lang="ja-JP" altLang="en-US"/>
              <a:t>クロス集計</a:t>
            </a:r>
            <a:r>
              <a:rPr kumimoji="1" lang="en-US" altLang="ja-JP"/>
              <a:t>(WebAssembly</a:t>
            </a:r>
            <a:r>
              <a:rPr kumimoji="1" lang="ja-JP" altLang="en-US"/>
              <a:t>で実装</a:t>
            </a:r>
            <a:r>
              <a:rPr kumimoji="1" lang="en-US" altLang="ja-JP"/>
              <a:t>)</a:t>
            </a:r>
          </a:p>
          <a:p>
            <a:pPr lvl="1"/>
            <a:r>
              <a:rPr kumimoji="1" lang="en-US" altLang="ja-JP">
                <a:hlinkClick r:id="rId4"/>
              </a:rPr>
              <a:t>https://herumi.github.io/she-wasm/</a:t>
            </a:r>
            <a:endParaRPr kumimoji="1" lang="en-US" altLang="ja-JP"/>
          </a:p>
          <a:p>
            <a:endParaRPr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83FC0C-4742-444D-9B65-9A9F0472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4236792-01A2-4393-A0EA-725B37BB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A4DE7A-A53E-4187-AF0A-91953F9EE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98164"/>
            <a:ext cx="5688632" cy="31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8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C81F69C-EDBB-491D-89C9-8AB107389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/>
                  <a:t>紛失通信</a:t>
                </a:r>
                <a:r>
                  <a:rPr lang="en-US" altLang="ja-JP"/>
                  <a:t>OT(Oblivious Transfer)</a:t>
                </a:r>
              </a:p>
              <a:p>
                <a:pPr lvl="1"/>
                <a:r>
                  <a:rPr lang="en-US" altLang="ja-JP">
                    <a:hlinkClick r:id="rId3"/>
                  </a:rPr>
                  <a:t>https://ppdm.jp/ot/</a:t>
                </a:r>
                <a:endParaRPr lang="en-US" altLang="ja-JP"/>
              </a:p>
              <a:p>
                <a:pPr lvl="1"/>
                <a:r>
                  <a:rPr lang="ja-JP" altLang="en-US"/>
                  <a:t>円周率の</a:t>
                </a:r>
                <a:r>
                  <a:rPr lang="en-US" altLang="ja-JP"/>
                  <a:t>N</a:t>
                </a:r>
                <a:r>
                  <a:rPr lang="ja-JP" altLang="en-US"/>
                  <a:t>桁</a:t>
                </a:r>
                <a:r>
                  <a:rPr lang="en-US" altLang="ja-JP"/>
                  <a:t>(1&lt;N&lt;100</a:t>
                </a:r>
                <a:r>
                  <a:rPr lang="ja-JP" altLang="en-US"/>
                  <a:t>万</a:t>
                </a:r>
                <a:r>
                  <a:rPr lang="en-US" altLang="ja-JP"/>
                  <a:t>)</a:t>
                </a:r>
                <a:r>
                  <a:rPr lang="ja-JP" altLang="en-US"/>
                  <a:t>を</a:t>
                </a:r>
                <a:r>
                  <a:rPr lang="en-US" altLang="ja-JP"/>
                  <a:t>N</a:t>
                </a:r>
                <a:r>
                  <a:rPr lang="ja-JP" altLang="en-US"/>
                  <a:t>を隠して問い合わせる</a:t>
                </a:r>
                <a:endParaRPr lang="en-US" altLang="ja-JP"/>
              </a:p>
              <a:p>
                <a:pPr lvl="2"/>
                <a:r>
                  <a:rPr lang="en-US" altLang="ja-JP"/>
                  <a:t>https://ppdm.jp/ot/</a:t>
                </a:r>
              </a:p>
              <a:p>
                <a:pPr lvl="1"/>
                <a:r>
                  <a:rPr lang="ja-JP" altLang="en-US"/>
                  <a:t>クライアント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/>
              </a:p>
              <a:p>
                <a:pPr lvl="1"/>
                <a:r>
                  <a:rPr lang="ja-JP" altLang="en-US"/>
                  <a:t>サーバ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𝑇𝑎𝑏𝑙𝑒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𝑇𝑎𝑏𝑙𝑒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を返す</a:t>
                </a:r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r>
                  <a:rPr lang="en-US" altLang="ja-JP"/>
                  <a:t>FHE</a:t>
                </a:r>
                <a:r>
                  <a:rPr lang="ja-JP" altLang="en-US"/>
                  <a:t>の例</a:t>
                </a:r>
                <a:r>
                  <a:rPr lang="en-US" altLang="ja-JP"/>
                  <a:t>(</a:t>
                </a:r>
                <a:r>
                  <a:rPr lang="ja-JP" altLang="en-US"/>
                  <a:t>京都大学の松岡</a:t>
                </a:r>
                <a:r>
                  <a:rPr lang="en-US" altLang="ja-JP"/>
                  <a:t>-</a:t>
                </a:r>
                <a:r>
                  <a:rPr lang="ja-JP" altLang="en-US"/>
                  <a:t>伴野</a:t>
                </a:r>
                <a:r>
                  <a:rPr lang="en-US" altLang="ja-JP"/>
                  <a:t>-</a:t>
                </a:r>
                <a:r>
                  <a:rPr lang="ja-JP" altLang="en-US"/>
                  <a:t>松本さん</a:t>
                </a:r>
                <a:r>
                  <a:rPr lang="en-US" altLang="ja-JP"/>
                  <a:t>)</a:t>
                </a:r>
              </a:p>
              <a:p>
                <a:pPr lvl="1"/>
                <a:r>
                  <a:rPr lang="en-US" altLang="ja-JP"/>
                  <a:t>FHE</a:t>
                </a:r>
                <a:r>
                  <a:rPr lang="ja-JP" altLang="en-US"/>
                  <a:t>を使って動作する</a:t>
                </a:r>
                <a:r>
                  <a:rPr lang="en-US" altLang="ja-JP"/>
                  <a:t>CPU</a:t>
                </a:r>
                <a:r>
                  <a:rPr lang="ja-JP" altLang="en-US"/>
                  <a:t>と</a:t>
                </a:r>
                <a:r>
                  <a:rPr lang="en-US" altLang="ja-JP"/>
                  <a:t>C</a:t>
                </a:r>
                <a:r>
                  <a:rPr lang="ja-JP" altLang="en-US"/>
                  <a:t>コンパイラ開発セット</a:t>
                </a:r>
                <a:endParaRPr lang="en-US" altLang="ja-JP"/>
              </a:p>
              <a:p>
                <a:pPr lvl="1"/>
                <a:r>
                  <a:rPr lang="en-US" altLang="ja-JP">
                    <a:hlinkClick r:id="rId4"/>
                  </a:rPr>
                  <a:t>https://virtualsecureplatform.github.io/</a:t>
                </a:r>
                <a:endParaRPr lang="en-US" altLang="ja-JP"/>
              </a:p>
              <a:p>
                <a:endParaRPr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C81F69C-EDBB-491D-89C9-8AB107389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83FC0C-4742-444D-9B65-9A9F0472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4236792-01A2-4393-A0EA-725B37BB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L2HE, FHE</a:t>
            </a:r>
            <a:r>
              <a:rPr kumimoji="1" lang="ja-JP" altLang="en-US"/>
              <a:t>を使ったデモ</a:t>
            </a:r>
          </a:p>
        </p:txBody>
      </p:sp>
    </p:spTree>
    <p:extLst>
      <p:ext uri="{BB962C8B-B14F-4D97-AF65-F5344CB8AC3E}">
        <p14:creationId xmlns:p14="http://schemas.microsoft.com/office/powerpoint/2010/main" val="16038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687D63B-B1B3-48BC-8ADA-4E02F6AD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平文の世界と暗号文の世界が対応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現在の主流は格子を基本にした格子暗号</a:t>
            </a:r>
            <a:endParaRPr kumimoji="1" lang="en-US" altLang="ja-JP"/>
          </a:p>
          <a:p>
            <a:pPr lvl="1"/>
            <a:r>
              <a:rPr kumimoji="1" lang="ja-JP" altLang="en-US"/>
              <a:t>格子 </a:t>
            </a:r>
            <a:r>
              <a:rPr kumimoji="1" lang="en-US" altLang="ja-JP"/>
              <a:t>: </a:t>
            </a:r>
            <a:r>
              <a:rPr kumimoji="1" lang="ja-JP" altLang="en-US"/>
              <a:t>ジャングルジムの高次元版</a:t>
            </a:r>
            <a:endParaRPr kumimoji="1" lang="en-US" altLang="ja-JP"/>
          </a:p>
          <a:p>
            <a:pPr lvl="1"/>
            <a:r>
              <a:rPr kumimoji="1" lang="ja-JP" altLang="en-US"/>
              <a:t>暗号文 </a:t>
            </a:r>
            <a:r>
              <a:rPr kumimoji="1" lang="en-US" altLang="ja-JP"/>
              <a:t>= </a:t>
            </a:r>
            <a:r>
              <a:rPr kumimoji="1" lang="ja-JP" altLang="en-US"/>
              <a:t>平文の線型処理</a:t>
            </a:r>
            <a:r>
              <a:rPr kumimoji="1" lang="en-US" altLang="ja-JP"/>
              <a:t>+</a:t>
            </a:r>
            <a:r>
              <a:rPr kumimoji="1" lang="ja-JP" altLang="en-US"/>
              <a:t>小さいノイズ</a:t>
            </a:r>
            <a:endParaRPr kumimoji="1" lang="en-US" altLang="ja-JP"/>
          </a:p>
          <a:p>
            <a:pPr lvl="1"/>
            <a:r>
              <a:rPr kumimoji="1" lang="ja-JP" altLang="en-US"/>
              <a:t>復号は秘密鍵を知っていればノイズを除去できる</a:t>
            </a:r>
            <a:endParaRPr kumimoji="1" lang="en-US" altLang="ja-JP"/>
          </a:p>
          <a:p>
            <a:pPr lvl="2"/>
            <a:r>
              <a:rPr kumimoji="1" lang="ja-JP" altLang="en-US"/>
              <a:t>加算 </a:t>
            </a:r>
            <a:r>
              <a:rPr kumimoji="1" lang="en-US" altLang="ja-JP"/>
              <a:t>: </a:t>
            </a:r>
            <a:r>
              <a:rPr kumimoji="1" lang="ja-JP" altLang="en-US"/>
              <a:t>ノイズはあまり大きくならない</a:t>
            </a:r>
            <a:endParaRPr kumimoji="1" lang="en-US" altLang="ja-JP"/>
          </a:p>
          <a:p>
            <a:pPr lvl="2"/>
            <a:r>
              <a:rPr kumimoji="1" lang="ja-JP" altLang="en-US"/>
              <a:t>乗算 </a:t>
            </a:r>
            <a:r>
              <a:rPr kumimoji="1" lang="en-US" altLang="ja-JP"/>
              <a:t>: </a:t>
            </a:r>
            <a:r>
              <a:rPr kumimoji="1" lang="ja-JP" altLang="en-US"/>
              <a:t>ノイズが増える傾向→取り除く操作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FEF0EE0-8A60-487C-8C50-E7350CE7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825FFA8-BB5A-442E-BA0B-EAE4EAA3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完全準同型暗号</a:t>
            </a:r>
            <a:r>
              <a:rPr kumimoji="1" lang="en-US" altLang="ja-JP"/>
              <a:t>FHE(Fully HE)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0F47343-D76E-40D3-8EC7-D6A7B7B13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24744"/>
            <a:ext cx="5251605" cy="288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4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7682751-7B08-4334-A62D-E2920BAB6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乗算回数の上限で分類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加法準同型暗号</a:t>
                </a:r>
                <a:r>
                  <a:rPr kumimoji="1" lang="en-US" altLang="ja-JP"/>
                  <a:t>AHE</a:t>
                </a:r>
                <a:r>
                  <a:rPr kumimoji="1" lang="ja-JP" altLang="en-US"/>
                  <a:t>で出来ること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/>
                  <a:t>一般に暗号文の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は計算可能</a:t>
                </a:r>
                <a:endParaRPr kumimoji="1" lang="en-US" altLang="ja-JP"/>
              </a:p>
              <a:p>
                <a:r>
                  <a:rPr lang="en-US" altLang="ja-JP"/>
                  <a:t>2</a:t>
                </a:r>
                <a:r>
                  <a:rPr lang="ja-JP" altLang="en-US"/>
                  <a:t>レベル準同型暗号</a:t>
                </a:r>
                <a:r>
                  <a:rPr lang="en-US" altLang="ja-JP"/>
                  <a:t>2LHE</a:t>
                </a:r>
                <a:r>
                  <a:rPr lang="ja-JP" altLang="en-US"/>
                  <a:t>で出来ること</a:t>
                </a:r>
                <a:endParaRPr lang="en-US" altLang="ja-JP"/>
              </a:p>
              <a:p>
                <a:pPr lvl="1"/>
                <a:r>
                  <a:rPr kumimoji="1" lang="en-US" altLang="ja-JP"/>
                  <a:t>2</a:t>
                </a:r>
                <a:r>
                  <a:rPr kumimoji="1" lang="ja-JP" altLang="en-US"/>
                  <a:t>個のベクトルデータ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の内積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平均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標準偏差</a:t>
                </a:r>
                <a:r>
                  <a:rPr kumimoji="1" lang="en-US" altLang="ja-JP"/>
                  <a:t>, </a:t>
                </a:r>
                <a:r>
                  <a:rPr lang="en-US" altLang="ja-JP"/>
                  <a:t>2</a:t>
                </a:r>
                <a:r>
                  <a:rPr lang="ja-JP" altLang="en-US"/>
                  <a:t>個のベクトルの</a:t>
                </a:r>
                <a:r>
                  <a:rPr lang="en-US" altLang="ja-JP"/>
                  <a:t>cos</a:t>
                </a:r>
                <a:r>
                  <a:rPr lang="ja-JP" altLang="en-US"/>
                  <a:t>類似度など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7682751-7B08-4334-A62D-E2920BAB6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14C49DF-BF38-47D9-81C3-BB2FFC62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E013FFC-0E58-4767-B5A7-05F53DD3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準同型暗号のレベル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EDB743F1-7C22-4B62-8BE1-ADAE268E5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826809"/>
              </p:ext>
            </p:extLst>
          </p:nvPr>
        </p:nvGraphicFramePr>
        <p:xfrm>
          <a:off x="971600" y="1124744"/>
          <a:ext cx="6579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043">
                  <a:extLst>
                    <a:ext uri="{9D8B030D-6E8A-4147-A177-3AD203B41FA5}">
                      <a16:colId xmlns:a16="http://schemas.microsoft.com/office/drawing/2014/main" val="1501466789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37666112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75318155"/>
                    </a:ext>
                  </a:extLst>
                </a:gridCol>
                <a:gridCol w="2473643">
                  <a:extLst>
                    <a:ext uri="{9D8B030D-6E8A-4147-A177-3AD203B41FA5}">
                      <a16:colId xmlns:a16="http://schemas.microsoft.com/office/drawing/2014/main" val="518709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準同型暗号の種類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演算コスト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6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加法準同型暗号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軽い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9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r>
                        <a:rPr kumimoji="1" lang="ja-JP" altLang="en-US"/>
                        <a:t>レベル準同型暗号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まあまあ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6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N</a:t>
                      </a:r>
                      <a:r>
                        <a:rPr kumimoji="1" lang="ja-JP" altLang="en-US"/>
                        <a:t>レベル準同型暗号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N-1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</a:t>
                      </a:r>
                      <a:r>
                        <a:rPr kumimoji="1" lang="ja-JP" altLang="en-US"/>
                        <a:t>が大きいほど重たい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83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完全準同型暗号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重たい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047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47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6B2A4A-6E35-47F8-BE0D-FA86FD703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データを秘匿化して計算する技術の総称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準同型暗号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秘密分散</a:t>
                </a:r>
                <a:r>
                  <a:rPr kumimoji="1" lang="en-US" altLang="ja-JP"/>
                  <a:t>, MPC</a:t>
                </a:r>
                <a:r>
                  <a:rPr kumimoji="1" lang="ja-JP" altLang="en-US"/>
                  <a:t>などを含む</a:t>
                </a:r>
                <a:endParaRPr kumimoji="1" lang="en-US" altLang="ja-JP"/>
              </a:p>
              <a:p>
                <a:r>
                  <a:rPr lang="en-US" altLang="ja-JP"/>
                  <a:t>MPC(Multi-Party Computation)</a:t>
                </a:r>
              </a:p>
              <a:p>
                <a:pPr lvl="1"/>
                <a:r>
                  <a:rPr kumimoji="1" lang="ja-JP" altLang="en-US"/>
                  <a:t>複数人が強調して互いの秘密情報を教えることなく計算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r>
                  <a:rPr kumimoji="1" lang="ja-JP" altLang="en-US"/>
                  <a:t>例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/>
                  <a:t>=</a:t>
                </a:r>
                <a:r>
                  <a:rPr kumimoji="1" lang="ja-JP" altLang="en-US"/>
                  <a:t>各自の資産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一番お金持ちの資産を得る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それぞれの値は分からない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注意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/>
                  <a:t>のとき少ない資産の人は相手の値が分かる</a:t>
                </a:r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6B2A4A-6E35-47F8-BE0D-FA86FD703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F5FC956-A232-4546-98C8-7C752D9A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A956AD3-F0D9-40E4-9ACA-F919D209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秘密計算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456E74A-832F-4B45-9DAE-A99D6CAE1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4536504" cy="24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9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C73699B-7633-4A23-BB62-55F9292D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semi-honest</a:t>
            </a:r>
            <a:r>
              <a:rPr kumimoji="1" lang="ja-JP" altLang="en-US"/>
              <a:t>モデル</a:t>
            </a:r>
            <a:endParaRPr kumimoji="1" lang="en-US" altLang="ja-JP"/>
          </a:p>
          <a:p>
            <a:pPr lvl="1"/>
            <a:r>
              <a:rPr kumimoji="1" lang="ja-JP" altLang="en-US"/>
              <a:t>プロトコルの参加者はプロトコルに正しく従う</a:t>
            </a:r>
            <a:endParaRPr kumimoji="1" lang="en-US" altLang="ja-JP"/>
          </a:p>
          <a:p>
            <a:pPr lvl="1"/>
            <a:r>
              <a:rPr kumimoji="1" lang="ja-JP" altLang="en-US"/>
              <a:t>計算途中に取得した値から精一杯相手の情報は得ろうとする</a:t>
            </a:r>
            <a:endParaRPr kumimoji="1" lang="en-US" altLang="ja-JP"/>
          </a:p>
          <a:p>
            <a:r>
              <a:rPr lang="en-US" altLang="ja-JP"/>
              <a:t>malicious</a:t>
            </a:r>
            <a:r>
              <a:rPr lang="ja-JP" altLang="en-US"/>
              <a:t>モデル</a:t>
            </a:r>
            <a:endParaRPr lang="en-US" altLang="ja-JP"/>
          </a:p>
          <a:p>
            <a:pPr lvl="1"/>
            <a:r>
              <a:rPr kumimoji="1" lang="ja-JP" altLang="en-US"/>
              <a:t>プロトコルに従わない</a:t>
            </a:r>
            <a:endParaRPr kumimoji="1" lang="en-US" altLang="ja-JP"/>
          </a:p>
          <a:p>
            <a:pPr lvl="1"/>
            <a:r>
              <a:rPr kumimoji="1" lang="ja-JP" altLang="en-US"/>
              <a:t>自分に有利な情報を得たら途中で止める</a:t>
            </a:r>
            <a:endParaRPr kumimoji="1" lang="en-US" altLang="ja-JP"/>
          </a:p>
          <a:p>
            <a:pPr lvl="1"/>
            <a:r>
              <a:rPr kumimoji="1" lang="ja-JP" altLang="en-US"/>
              <a:t>一貫性の無い値を提出する</a:t>
            </a:r>
            <a:endParaRPr kumimoji="1" lang="en-US" altLang="ja-JP"/>
          </a:p>
          <a:p>
            <a:pPr lvl="1"/>
            <a:r>
              <a:rPr kumimoji="1" lang="ja-JP" altLang="en-US"/>
              <a:t>注意 </a:t>
            </a:r>
            <a:r>
              <a:rPr kumimoji="1" lang="en-US" altLang="ja-JP"/>
              <a:t>: </a:t>
            </a:r>
            <a:r>
              <a:rPr kumimoji="1" lang="ja-JP" altLang="en-US"/>
              <a:t>一貫して嘘の値を付くのは対象外</a:t>
            </a:r>
            <a:r>
              <a:rPr kumimoji="1" lang="en-US" altLang="ja-JP"/>
              <a:t>(</a:t>
            </a:r>
            <a:r>
              <a:rPr kumimoji="1" lang="ja-JP" altLang="en-US"/>
              <a:t>資産の嘘の報告</a:t>
            </a:r>
            <a:r>
              <a:rPr kumimoji="1" lang="en-US" altLang="ja-JP"/>
              <a:t>)</a:t>
            </a:r>
          </a:p>
          <a:p>
            <a:r>
              <a:rPr kumimoji="1" lang="ja-JP" altLang="en-US"/>
              <a:t>一般に</a:t>
            </a:r>
            <a:endParaRPr kumimoji="1" lang="en-US" altLang="ja-JP"/>
          </a:p>
          <a:p>
            <a:pPr lvl="1"/>
            <a:r>
              <a:rPr lang="en-US" altLang="ja-JP"/>
              <a:t>semi-honest</a:t>
            </a:r>
            <a:r>
              <a:rPr lang="ja-JP" altLang="en-US"/>
              <a:t>モデルの方が効率がよい</a:t>
            </a:r>
            <a:endParaRPr lang="en-US" altLang="ja-JP"/>
          </a:p>
          <a:p>
            <a:pPr lvl="1"/>
            <a:r>
              <a:rPr kumimoji="1" lang="en-US" altLang="ja-JP"/>
              <a:t>malicious</a:t>
            </a:r>
            <a:r>
              <a:rPr kumimoji="1" lang="ja-JP" altLang="en-US"/>
              <a:t>モデルでは嘘つきが参加者のうちどれぐらいいるか</a:t>
            </a:r>
            <a:br>
              <a:rPr kumimoji="1" lang="en-US" altLang="ja-JP"/>
            </a:br>
            <a:r>
              <a:rPr kumimoji="1" lang="ja-JP" altLang="en-US"/>
              <a:t>によって効率やプロトコルが変わる</a:t>
            </a:r>
            <a:endParaRPr kumimoji="1" lang="en-US" altLang="ja-JP"/>
          </a:p>
          <a:p>
            <a:pPr lvl="2"/>
            <a:r>
              <a:rPr kumimoji="1" lang="ja-JP" altLang="en-US"/>
              <a:t>ブロックチェーンなど不特定多数の参加者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F913DC-D86A-456F-9940-94680B26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2368467-C4E4-49C7-A5D2-1796CA1D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</a:t>
            </a:r>
          </a:p>
        </p:txBody>
      </p:sp>
    </p:spTree>
    <p:extLst>
      <p:ext uri="{BB962C8B-B14F-4D97-AF65-F5344CB8AC3E}">
        <p14:creationId xmlns:p14="http://schemas.microsoft.com/office/powerpoint/2010/main" val="193227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EF9DF8-4306-43CF-B52C-26FC37CD5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秘密情報を複数のデータに分散させて管理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分散されたデータを集めると元の秘密情報に戻る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分散されたデータから元の情報は一切得られない</a:t>
                </a:r>
                <a:endParaRPr kumimoji="1" lang="en-US" altLang="ja-JP"/>
              </a:p>
              <a:p>
                <a:r>
                  <a:rPr lang="en-US" altLang="ja-JP"/>
                  <a:t>2-of-2</a:t>
                </a:r>
                <a:r>
                  <a:rPr lang="ja-JP" altLang="en-US"/>
                  <a:t>秘密分散</a:t>
                </a:r>
                <a:endParaRPr lang="en-US" altLang="ja-JP"/>
              </a:p>
              <a:p>
                <a:pPr lvl="1"/>
                <a:r>
                  <a:rPr kumimoji="1" lang="ja-JP" altLang="en-US"/>
                  <a:t>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個に分散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EF9DF8-4306-43CF-B52C-26FC37CD5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7A3C08-B9FC-41E7-97A7-B37A91CF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F920EDD-38B0-45D1-8379-EE72D7E6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秘密分散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94F5992-2340-4CE0-B53E-F0F2D9EC4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284984"/>
            <a:ext cx="8341721" cy="290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82958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2209</Words>
  <Application>Microsoft Office PowerPoint</Application>
  <PresentationFormat>画面に合わせる (4:3)</PresentationFormat>
  <Paragraphs>334</Paragraphs>
  <Slides>26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4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暗認本読書11 準同型暗号, MPC, 秘密分散, BLS署名, ZKP</vt:lpstr>
      <vt:lpstr>準同型暗号HE(Homomorphic Encryption)</vt:lpstr>
      <vt:lpstr>デモ</vt:lpstr>
      <vt:lpstr>L2HE, FHEを使ったデモ</vt:lpstr>
      <vt:lpstr>完全準同型暗号FHE(Fully HE)</vt:lpstr>
      <vt:lpstr>準同型暗号のレベル</vt:lpstr>
      <vt:lpstr>秘密計算</vt:lpstr>
      <vt:lpstr>モデル</vt:lpstr>
      <vt:lpstr>秘密分散</vt:lpstr>
      <vt:lpstr>k-of-n秘密分散</vt:lpstr>
      <vt:lpstr>VSS (Verifiable Secret Sharing)</vt:lpstr>
      <vt:lpstr>DKG (Distributed Key Generation)</vt:lpstr>
      <vt:lpstr>ペアリング</vt:lpstr>
      <vt:lpstr>BLS署名</vt:lpstr>
      <vt:lpstr>BLS署名の特長</vt:lpstr>
      <vt:lpstr>3PC(Three-Party Computation)</vt:lpstr>
      <vt:lpstr>3PCの例</vt:lpstr>
      <vt:lpstr>秘密分散のまま乗算</vt:lpstr>
      <vt:lpstr>ゼロ知識証明</vt:lpstr>
      <vt:lpstr>ZKP(Zero Knowledge Proof)</vt:lpstr>
      <vt:lpstr>ZKPに求められる性質</vt:lpstr>
      <vt:lpstr>ゼロ知識性</vt:lpstr>
      <vt:lpstr>暗号資産への応用</vt:lpstr>
      <vt:lpstr>ZKPの種類</vt:lpstr>
      <vt:lpstr>zk-SNARK</vt:lpstr>
      <vt:lpstr>いくつかのZKP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2021-12-06T06:52:47Z</dcterms:modified>
</cp:coreProperties>
</file>