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6" r:id="rId1"/>
  </p:sldMasterIdLst>
  <p:notesMasterIdLst>
    <p:notesMasterId r:id="rId33"/>
  </p:notesMasterIdLst>
  <p:handoutMasterIdLst>
    <p:handoutMasterId r:id="rId34"/>
  </p:handoutMasterIdLst>
  <p:sldIdLst>
    <p:sldId id="552" r:id="rId2"/>
    <p:sldId id="593" r:id="rId3"/>
    <p:sldId id="594" r:id="rId4"/>
    <p:sldId id="595" r:id="rId5"/>
    <p:sldId id="596" r:id="rId6"/>
    <p:sldId id="597" r:id="rId7"/>
    <p:sldId id="598" r:id="rId8"/>
    <p:sldId id="599" r:id="rId9"/>
    <p:sldId id="600" r:id="rId10"/>
    <p:sldId id="601" r:id="rId11"/>
    <p:sldId id="602" r:id="rId12"/>
    <p:sldId id="603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55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3300"/>
    <a:srgbClr val="EAEAEA"/>
    <a:srgbClr val="FF9900"/>
    <a:srgbClr val="DDDDDD"/>
    <a:srgbClr val="C0C0C0"/>
    <a:srgbClr val="D8D8E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93627" autoAdjust="0"/>
  </p:normalViewPr>
  <p:slideViewPr>
    <p:cSldViewPr>
      <p:cViewPr varScale="1">
        <p:scale>
          <a:sx n="56" d="100"/>
          <a:sy n="56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413" y="91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2127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429000"/>
            <a:ext cx="9144000" cy="762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1587624"/>
            <a:ext cx="9144000" cy="977280"/>
          </a:xfrm>
          <a:prstGeom prst="rect">
            <a:avLst/>
          </a:prstGeom>
        </p:spPr>
        <p:txBody>
          <a:bodyPr/>
          <a:lstStyle>
            <a:lvl1pPr algn="ctr">
              <a:defRPr sz="4000">
                <a:latin typeface="+mj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タイトル</a:t>
            </a:r>
            <a:r>
              <a:rPr lang="en-US" altLang="ja-JP"/>
              <a:t>title</a:t>
            </a:r>
            <a:endParaRPr lang="ja-JP" alt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14800"/>
            <a:ext cx="9144000" cy="1752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Font typeface="Wingdings" pitchFamily="2" charset="2"/>
              <a:buNone/>
              <a:defRPr sz="2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lang="ja-JP" altLang="en-US"/>
              <a:t>サブタイトル</a:t>
            </a:r>
            <a:r>
              <a:rPr lang="en-US" altLang="ja-JP"/>
              <a:t>subtitle</a:t>
            </a:r>
            <a:endParaRPr lang="ja-JP" altLang="en-US"/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0" y="663840"/>
            <a:ext cx="9144000" cy="5868648"/>
          </a:xfrm>
          <a:prstGeom prst="rect">
            <a:avLst/>
          </a:prstGeom>
        </p:spPr>
        <p:txBody>
          <a:bodyPr/>
          <a:lstStyle>
            <a:lvl1pPr marL="288000" indent="-288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>
                <a:latin typeface="+mn-lt"/>
                <a:ea typeface="游ゴシック" panose="020B0400000000000000" pitchFamily="50" charset="-128"/>
                <a:cs typeface="游ゴシック" panose="020B0400000000000000" pitchFamily="50" charset="-128"/>
              </a:defRPr>
            </a:lvl1pPr>
            <a:lvl2pPr marL="504000" indent="-28575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2pPr>
            <a:lvl3pPr marL="684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3pPr>
            <a:lvl4pPr marL="936000" indent="-228600">
              <a:buFont typeface="Arial" panose="020B0604020202020204" pitchFamily="34" charset="0"/>
              <a:buChar char="•"/>
              <a:defRPr sz="2400">
                <a:latin typeface="+mn-lt"/>
                <a:ea typeface="游ゴシック" panose="020B0400000000000000" pitchFamily="50" charset="-128"/>
              </a:defRPr>
            </a:lvl4pPr>
            <a:lvl5pPr marL="1080000" indent="-228600">
              <a:buFont typeface="Arial" panose="020B0604020202020204" pitchFamily="34" charset="0"/>
              <a:buChar char="•"/>
              <a:defRPr sz="2000">
                <a:latin typeface="+mn-lt"/>
                <a:ea typeface="游ゴシック" panose="020B0400000000000000" pitchFamily="50" charset="-128"/>
              </a:defRPr>
            </a:lvl5pPr>
          </a:lstStyle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abc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abc</a:t>
            </a:r>
            <a:endParaRPr lang="ja-JP" alt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4368" y="6553200"/>
            <a:ext cx="1224136" cy="3048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r>
              <a:rPr lang="en-US" altLang="ja-JP"/>
              <a:t> / 31</a:t>
            </a:r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4808" y="8625"/>
            <a:ext cx="9129192" cy="540056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タイトル</a:t>
            </a:r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-27383"/>
            <a:ext cx="9144000" cy="635264"/>
          </a:xfrm>
          <a:prstGeom prst="rect">
            <a:avLst/>
          </a:prstGeom>
          <a:solidFill>
            <a:srgbClr val="E7FFE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107504" y="3140968"/>
            <a:ext cx="9129192" cy="540056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+mn-lt"/>
                <a:ea typeface="游ゴシック" panose="020B0400000000000000" pitchFamily="50" charset="-128"/>
              </a:defRPr>
            </a:lvl1pPr>
          </a:lstStyle>
          <a:p>
            <a:r>
              <a:rPr kumimoji="1" lang="en-US" altLang="ja-JP"/>
              <a:t>title</a:t>
            </a:r>
            <a:endParaRPr kumimoji="1" lang="ja-JP" altLang="en-US"/>
          </a:p>
        </p:txBody>
      </p:sp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0" y="584688"/>
            <a:ext cx="9144000" cy="36000"/>
          </a:xfrm>
          <a:prstGeom prst="rect">
            <a:avLst/>
          </a:prstGeom>
          <a:solidFill>
            <a:srgbClr val="0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>
              <a:latin typeface="Arial" pitchFamily="34" charset="0"/>
              <a:ea typeface="HG丸ｺﾞｼｯｸM-PRO" pitchFamily="50" charset="-128"/>
            </a:endParaRPr>
          </a:p>
        </p:txBody>
      </p:sp>
      <p:pic>
        <p:nvPicPr>
          <p:cNvPr id="10" name="Picture 6" descr="cybozulab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643244" y="44624"/>
            <a:ext cx="146526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643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Tahom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Font typeface="Wingdings" pitchFamily="2" charset="2"/>
        <a:buChar char="n"/>
        <a:defRPr kumimoji="1"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j-lt"/>
          <a:ea typeface="HG丸ｺﾞｼｯｸM-PRO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56161"/>
        </a:buClr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AF12"/>
        </a:buClr>
        <a:buSzPct val="95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000">
          <a:solidFill>
            <a:schemeClr val="tx1"/>
          </a:solidFill>
          <a:latin typeface="HG丸ｺﾞｼｯｸM-PRO" pitchFamily="50" charset="-128"/>
          <a:ea typeface="HG丸ｺﾞｼｯｸM-PRO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9999"/>
        </a:buClr>
        <a:buSzPct val="9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ninjalab.io/a-side-journey-to-tita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0" y="1340768"/>
            <a:ext cx="9144000" cy="1224136"/>
          </a:xfrm>
        </p:spPr>
        <p:txBody>
          <a:bodyPr/>
          <a:lstStyle/>
          <a:p>
            <a:r>
              <a:rPr lang="ja-JP" altLang="en-US"/>
              <a:t>暗認本読書会</a:t>
            </a:r>
            <a:r>
              <a:rPr lang="en-US" altLang="ja-JP"/>
              <a:t>7</a:t>
            </a:r>
            <a:br>
              <a:rPr lang="en-US" altLang="ja-JP"/>
            </a:br>
            <a:r>
              <a:rPr lang="en-US" altLang="ja-JP" sz="2400"/>
              <a:t>SHA-2/SHA-3, MAC, </a:t>
            </a:r>
            <a:r>
              <a:rPr lang="ja-JP" altLang="en-US" sz="2400"/>
              <a:t>署名</a:t>
            </a:r>
            <a:r>
              <a:rPr lang="en-US" altLang="ja-JP" sz="2400"/>
              <a:t>, ECDSA, FIDO</a:t>
            </a:r>
            <a:br>
              <a:rPr lang="en-US" altLang="ja-JP" sz="2400"/>
            </a:br>
            <a:r>
              <a:rPr lang="ja-JP" altLang="en-US" sz="2400"/>
              <a:t>サイドチャネル攻撃</a:t>
            </a:r>
            <a:endParaRPr lang="ja-JP" altLang="en-US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1800"/>
              <a:t>2021/11/11</a:t>
            </a:r>
          </a:p>
          <a:p>
            <a:r>
              <a:rPr lang="en-US" altLang="ja-JP" sz="1800"/>
              <a:t>https://anninbon.connpass.com/</a:t>
            </a:r>
          </a:p>
          <a:p>
            <a:r>
              <a:rPr lang="ja-JP" altLang="en-US" sz="1800"/>
              <a:t>光成滋生</a:t>
            </a:r>
          </a:p>
        </p:txBody>
      </p:sp>
    </p:spTree>
    <p:extLst>
      <p:ext uri="{BB962C8B-B14F-4D97-AF65-F5344CB8AC3E}">
        <p14:creationId xmlns:p14="http://schemas.microsoft.com/office/powerpoint/2010/main" val="35088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A9510CD-B09D-4C27-B64A-C24AC9FD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3284984"/>
            <a:ext cx="8136904" cy="2359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衝突困難性を破る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何でもよいから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となる異なる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を見つける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見つけた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/>
                  <a:t>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が「たまたま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」であることはありえない</a:t>
                </a:r>
                <a:endParaRPr kumimoji="1" lang="en-US" altLang="ja-JP"/>
              </a:p>
              <a:p>
                <a:r>
                  <a:rPr kumimoji="1" lang="ja-JP" altLang="en-US"/>
                  <a:t>衝突した</a:t>
                </a:r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PDF</a:t>
                </a:r>
              </a:p>
              <a:p>
                <a:pPr lvl="1"/>
                <a:r>
                  <a:rPr kumimoji="1" lang="ja-JP" altLang="en-US"/>
                  <a:t>違いは</a:t>
                </a:r>
                <a:r>
                  <a:rPr kumimoji="1" lang="en-US" altLang="ja-JP"/>
                  <a:t>422435byte</a:t>
                </a:r>
                <a:r>
                  <a:rPr kumimoji="1" lang="ja-JP" altLang="en-US"/>
                  <a:t>中のたった</a:t>
                </a:r>
                <a:r>
                  <a:rPr kumimoji="1" lang="en-US" altLang="ja-JP"/>
                  <a:t>62byte</a:t>
                </a:r>
                <a:r>
                  <a:rPr kumimoji="1" lang="ja-JP" altLang="en-US"/>
                  <a:t>だけ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ja-JP" altLang="en-US"/>
                  <a:t>疑問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どうやってそのようなファイルを探したのか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なぜ異なる画像が表示されているのか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AABD75A-6888-4AAF-8444-E613829A7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F6659A98-13C4-463F-A4EC-AEC813BF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衝突した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PDF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95A81E-1531-4B89-B6FD-353F94A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10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39135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/>
                  <a:t>Merkle–Damgård</a:t>
                </a:r>
                <a:r>
                  <a:rPr lang="ja-JP" altLang="en-US"/>
                  <a:t>構成</a:t>
                </a:r>
                <a:endParaRPr lang="en-US" altLang="ja-JP"/>
              </a:p>
              <a:p>
                <a:pPr lvl="1"/>
                <a:r>
                  <a:rPr kumimoji="1" lang="ja-JP" altLang="en-US"/>
                  <a:t>入力データをブロックに分割して内部状態を圧縮関数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で更新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途中で内部状態が衝突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同じになる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とそれ以降が同じなら</a:t>
                </a:r>
                <a:br>
                  <a:rPr kumimoji="1" lang="en-US" altLang="ja-JP"/>
                </a:br>
                <a:r>
                  <a:rPr kumimoji="1" lang="ja-JP" altLang="en-US"/>
                  <a:t>ずっと同じ内部状態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38465BC3-394C-42A6-9CC2-39ADE9638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4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21CC995A-A6A6-4B85-8520-BA7054EA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の構造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559D47-5668-46B6-A932-20E559DB4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544270"/>
            <a:ext cx="6264696" cy="4103377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D69D49-605F-4F62-8621-9907637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11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16568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同じ内部状態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/>
                  <a:t>に異なるブロック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少しだけ異なる内部状態になる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そのあと別のブロック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を与えて内部状態を衝突させる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そのようなブロックのペアを効率よく探す研究と計算資源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E6ABDBF8-88A5-4B85-A2AC-1C8C689872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2D19018-F581-4768-88D2-0370D5A9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衝突困難性を破る部分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937B23C-EBBC-4327-A83F-3A1B2DBF8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74749"/>
            <a:ext cx="5904656" cy="405945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A4D712-83FF-4375-9BBE-3050E489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12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2841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2</a:t>
                </a:r>
                <a:r>
                  <a:rPr kumimoji="1" lang="ja-JP" altLang="en-US"/>
                  <a:t>個の</a:t>
                </a:r>
                <a:r>
                  <a:rPr kumimoji="1" lang="en-US" altLang="ja-JP"/>
                  <a:t>JPEG</a:t>
                </a:r>
                <a:r>
                  <a:rPr kumimoji="1" lang="ja-JP" altLang="en-US"/>
                  <a:t>画像</a:t>
                </a:r>
                <a:r>
                  <a:rPr kumimoji="1" lang="en-US" altLang="ja-JP"/>
                  <a:t>X, Y</a:t>
                </a:r>
                <a:r>
                  <a:rPr kumimoji="1" lang="ja-JP" altLang="en-US"/>
                  <a:t>を用意する</a:t>
                </a:r>
                <a:endParaRPr kumimoji="1" lang="en-US" altLang="ja-JP"/>
              </a:p>
              <a:p>
                <a:r>
                  <a:rPr kumimoji="1" lang="ja-JP" altLang="en-US"/>
                  <a:t>「もし先頭から</a:t>
                </a:r>
                <a:r>
                  <a:rPr kumimoji="1" lang="en-US" altLang="ja-JP"/>
                  <a:t>192byte</a:t>
                </a:r>
                <a:r>
                  <a:rPr kumimoji="1" lang="ja-JP" altLang="en-US"/>
                  <a:t>目が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なら</a:t>
                </a:r>
                <a:r>
                  <a:rPr kumimoji="1" lang="en-US" altLang="ja-JP"/>
                  <a:t>X,</a:t>
                </a:r>
                <a:br>
                  <a:rPr kumimoji="1" lang="en-US" altLang="ja-JP"/>
                </a:br>
                <a:r>
                  <a:rPr kumimoji="1" lang="ja-JP" altLang="en-US"/>
                  <a:t>そうでなければ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を表示する」</a:t>
                </a:r>
                <a:r>
                  <a:rPr kumimoji="1" lang="en-US" altLang="ja-JP"/>
                  <a:t>PDF1</a:t>
                </a:r>
                <a:r>
                  <a:rPr kumimoji="1" lang="ja-JP" altLang="en-US"/>
                  <a:t>を作成する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PDF1</a:t>
                </a:r>
                <a:r>
                  <a:rPr lang="ja-JP" altLang="en-US"/>
                  <a:t>のブロックを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に置き換えた</a:t>
                </a:r>
                <a:r>
                  <a:rPr kumimoji="1" lang="en-US" altLang="ja-JP"/>
                  <a:t>PDF2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Y</a:t>
                </a:r>
                <a:r>
                  <a:rPr kumimoji="1" lang="ja-JP" altLang="en-US"/>
                  <a:t>を表示する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置き換えたブロック以外は同じなので</a:t>
                </a:r>
                <a:r>
                  <a:rPr kumimoji="1" lang="en-US" altLang="ja-JP"/>
                  <a:t>SHA-1</a:t>
                </a:r>
                <a:r>
                  <a:rPr kumimoji="1" lang="ja-JP" altLang="en-US"/>
                  <a:t>が一致する</a:t>
                </a:r>
                <a:endParaRPr kumimoji="1" lang="en-US" altLang="ja-JP"/>
              </a:p>
              <a:p>
                <a:r>
                  <a:rPr kumimoji="1" lang="ja-JP" altLang="en-US"/>
                  <a:t>「もし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なら</a:t>
                </a:r>
                <a:r>
                  <a:rPr kumimoji="1" lang="en-US" altLang="ja-JP"/>
                  <a:t>~</a:t>
                </a:r>
                <a:r>
                  <a:rPr kumimoji="1" lang="ja-JP" altLang="en-US"/>
                  <a:t>を表示する</a:t>
                </a:r>
                <a:r>
                  <a:rPr kumimoji="1" lang="en-US" altLang="ja-JP"/>
                  <a:t>PDF</a:t>
                </a:r>
                <a:r>
                  <a:rPr kumimoji="1" lang="ja-JP" altLang="en-US"/>
                  <a:t>」</a:t>
                </a:r>
                <a:endParaRPr kumimoji="1" lang="en-US" altLang="ja-JP"/>
              </a:p>
              <a:p>
                <a:pPr lvl="1"/>
                <a:r>
                  <a:rPr lang="en-US" altLang="ja-JP"/>
                  <a:t>JPEG</a:t>
                </a:r>
                <a:r>
                  <a:rPr lang="ja-JP" altLang="en-US"/>
                  <a:t>のコメント機能を利用</a:t>
                </a:r>
                <a:r>
                  <a:rPr lang="en-US" altLang="ja-JP"/>
                  <a:t>(PDF1</a:t>
                </a:r>
                <a:r>
                  <a:rPr lang="ja-JP" altLang="en-US"/>
                  <a:t>と</a:t>
                </a:r>
                <a:r>
                  <a:rPr lang="en-US" altLang="ja-JP"/>
                  <a:t>2</a:t>
                </a:r>
                <a:r>
                  <a:rPr lang="ja-JP" altLang="en-US"/>
                  <a:t>で異なるコメント区間</a:t>
                </a:r>
                <a:r>
                  <a:rPr lang="en-US" altLang="ja-JP"/>
                  <a:t>)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5EF0BABB-FD3B-41F2-92C4-FFA76F54C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B1732C84-7499-4BD8-BF63-0DF51C07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PDF</a:t>
            </a:r>
            <a:r>
              <a:rPr kumimoji="1" lang="ja-JP" altLang="en-US"/>
              <a:t>に</a:t>
            </a:r>
            <a:r>
              <a:rPr kumimoji="1" lang="en-US" altLang="ja-JP"/>
              <a:t>2</a:t>
            </a:r>
            <a:r>
              <a:rPr kumimoji="1" lang="ja-JP" altLang="en-US"/>
              <a:t>個の</a:t>
            </a:r>
            <a:r>
              <a:rPr kumimoji="1" lang="en-US" altLang="ja-JP"/>
              <a:t>JPEG</a:t>
            </a:r>
            <a:r>
              <a:rPr kumimoji="1" lang="ja-JP" altLang="en-US"/>
              <a:t>を埋め込む方法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D55C35-BE07-4AF8-B83F-99DD9775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35145"/>
            <a:ext cx="7200800" cy="260128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20406A-144F-4CCA-BD2C-A75B6EAB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13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106584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084BC54-D08D-4CBA-887F-8B9F7C29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（</a:t>
            </a:r>
            <a:r>
              <a:rPr lang="en-US" altLang="ja-JP"/>
              <a:t>Message Authentication Code</a:t>
            </a:r>
            <a:r>
              <a:rPr lang="ja-JP" altLang="en-US"/>
              <a:t>）</a:t>
            </a:r>
            <a:endParaRPr lang="en-US" altLang="ja-JP"/>
          </a:p>
          <a:p>
            <a:pPr lvl="1"/>
            <a:r>
              <a:rPr kumimoji="1" lang="ja-JP" altLang="en-US"/>
              <a:t>データの完全性</a:t>
            </a:r>
            <a:r>
              <a:rPr kumimoji="1" lang="en-US" altLang="ja-JP"/>
              <a:t>(</a:t>
            </a:r>
            <a:r>
              <a:rPr kumimoji="1" lang="ja-JP" altLang="en-US"/>
              <a:t>変わっていないこと</a:t>
            </a:r>
            <a:r>
              <a:rPr kumimoji="1" lang="en-US" altLang="ja-JP"/>
              <a:t>)</a:t>
            </a:r>
            <a:r>
              <a:rPr kumimoji="1" lang="ja-JP" altLang="en-US"/>
              <a:t>を保証する仕組み</a:t>
            </a:r>
            <a:endParaRPr kumimoji="1" lang="en-US" altLang="ja-JP"/>
          </a:p>
          <a:p>
            <a:r>
              <a:rPr lang="en-US" altLang="ja-JP"/>
              <a:t>MAC</a:t>
            </a:r>
            <a:r>
              <a:rPr lang="ja-JP" altLang="en-US"/>
              <a:t>のアルゴリズム</a:t>
            </a:r>
            <a:endParaRPr lang="en-US" altLang="ja-JP"/>
          </a:p>
          <a:p>
            <a:pPr lvl="1"/>
            <a:r>
              <a:rPr kumimoji="1" lang="ja-JP" altLang="en-US"/>
              <a:t>秘密鍵</a:t>
            </a:r>
            <a:r>
              <a:rPr kumimoji="1" lang="en-US" altLang="ja-JP"/>
              <a:t>s</a:t>
            </a:r>
            <a:r>
              <a:rPr kumimoji="1" lang="ja-JP" altLang="en-US"/>
              <a:t>とデータ</a:t>
            </a:r>
            <a:r>
              <a:rPr kumimoji="1" lang="en-US" altLang="ja-JP"/>
              <a:t>m</a:t>
            </a:r>
            <a:r>
              <a:rPr kumimoji="1" lang="ja-JP" altLang="en-US"/>
              <a:t>から</a:t>
            </a:r>
            <a:r>
              <a:rPr kumimoji="1" lang="en-US" altLang="ja-JP"/>
              <a:t>MAC</a:t>
            </a:r>
            <a:r>
              <a:rPr kumimoji="1" lang="ja-JP" altLang="en-US"/>
              <a:t>値</a:t>
            </a:r>
            <a:r>
              <a:rPr kumimoji="1" lang="en-US" altLang="ja-JP"/>
              <a:t>t(</a:t>
            </a:r>
            <a:r>
              <a:rPr kumimoji="1" lang="ja-JP" altLang="en-US"/>
              <a:t>固定長</a:t>
            </a:r>
            <a:r>
              <a:rPr kumimoji="1" lang="en-US" altLang="ja-JP"/>
              <a:t>)</a:t>
            </a:r>
            <a:r>
              <a:rPr kumimoji="1" lang="ja-JP" altLang="en-US"/>
              <a:t>を生成する</a:t>
            </a:r>
            <a:endParaRPr kumimoji="1" lang="en-US" altLang="ja-JP"/>
          </a:p>
          <a:p>
            <a:pPr lvl="1"/>
            <a:r>
              <a:rPr kumimoji="1" lang="en-US" altLang="ja-JP"/>
              <a:t>t</a:t>
            </a:r>
            <a:r>
              <a:rPr kumimoji="1" lang="ja-JP" altLang="en-US"/>
              <a:t>からもとのデータは復元できない</a:t>
            </a:r>
            <a:r>
              <a:rPr kumimoji="1" lang="en-US" altLang="ja-JP"/>
              <a:t>(</a:t>
            </a:r>
            <a:r>
              <a:rPr kumimoji="1" lang="ja-JP" altLang="en-US"/>
              <a:t>「暗号化」ではない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3CDA181-8C0B-439C-AB11-071496FC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メッセージ認証符号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5C3A0A-C34E-487E-A335-75B44129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12960"/>
            <a:ext cx="7488832" cy="3604001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144612-DE07-4225-B164-BABFEF24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14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428041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658738D-4B78-4BC4-BCDC-2541129C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利用時のデータ</a:t>
            </a:r>
            <a:r>
              <a:rPr kumimoji="1" lang="en-US" altLang="ja-JP"/>
              <a:t>m</a:t>
            </a:r>
            <a:r>
              <a:rPr kumimoji="1" lang="ja-JP" altLang="en-US"/>
              <a:t>はそのまま送る</a:t>
            </a:r>
            <a:endParaRPr kumimoji="1" lang="en-US" altLang="ja-JP"/>
          </a:p>
          <a:p>
            <a:pPr lvl="1"/>
            <a:r>
              <a:rPr kumimoji="1" lang="ja-JP" altLang="en-US"/>
              <a:t>通信を盗聴すればデータは見える</a:t>
            </a:r>
            <a:endParaRPr kumimoji="1" lang="en-US" altLang="ja-JP"/>
          </a:p>
          <a:p>
            <a:pPr lvl="1"/>
            <a:r>
              <a:rPr kumimoji="1" lang="ja-JP" altLang="en-US"/>
              <a:t>秘匿性が必要ならデータ</a:t>
            </a:r>
            <a:r>
              <a:rPr kumimoji="1" lang="en-US" altLang="ja-JP"/>
              <a:t>m</a:t>
            </a:r>
            <a:r>
              <a:rPr kumimoji="1" lang="ja-JP" altLang="en-US"/>
              <a:t>を暗号化しなければならない</a:t>
            </a:r>
            <a:endParaRPr kumimoji="1" lang="en-US" altLang="ja-JP"/>
          </a:p>
          <a:p>
            <a:r>
              <a:rPr kumimoji="1" lang="ja-JP" altLang="en-US"/>
              <a:t>逆に</a:t>
            </a:r>
            <a:endParaRPr kumimoji="1" lang="en-US" altLang="ja-JP"/>
          </a:p>
          <a:p>
            <a:pPr lvl="1"/>
            <a:r>
              <a:rPr kumimoji="1" lang="ja-JP" altLang="en-US"/>
              <a:t>データが暗号化されているからといって改竄されていない</a:t>
            </a:r>
            <a:br>
              <a:rPr kumimoji="1" lang="en-US" altLang="ja-JP"/>
            </a:br>
            <a:r>
              <a:rPr kumimoji="1" lang="ja-JP" altLang="en-US"/>
              <a:t>とは限らない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pPr lvl="1"/>
            <a:r>
              <a:rPr kumimoji="1" lang="ja-JP" altLang="en-US"/>
              <a:t>秘匿性と完全性の両立→認証付き暗号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9D15ADE-8606-44B6-9A5F-73B67C3E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完全性と秘匿性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D2D7DC45-D5E8-4C46-B6AB-D2DCDEAEB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65750"/>
              </p:ext>
            </p:extLst>
          </p:nvPr>
        </p:nvGraphicFramePr>
        <p:xfrm>
          <a:off x="1403648" y="393305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09175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26248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9667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暗号技術＼性質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秘匿性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完全性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6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共通鍵暗号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5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18717"/>
                  </a:ext>
                </a:extLst>
              </a:tr>
            </a:tbl>
          </a:graphicData>
        </a:graphic>
      </p:graphicFrame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A141A-B545-4A3C-B04F-1ACD3F69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15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117221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42E86D18-CF28-459C-89E8-FFD55DB2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盗聴した攻撃者は偽データとその</a:t>
            </a:r>
            <a:r>
              <a:rPr kumimoji="1" lang="en-US" altLang="ja-JP"/>
              <a:t>MAC</a:t>
            </a:r>
            <a:r>
              <a:rPr kumimoji="1" lang="ja-JP" altLang="en-US"/>
              <a:t>値の組を作れてはいけない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F7BE459-0612-4E1D-AB5B-E5BFEA45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F42C36-8C67-46B0-8157-4C0E3640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80" y="1988840"/>
            <a:ext cx="7560840" cy="400724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C5568A-EB88-47DC-B1AE-647F5A64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16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78208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E499AA4-1F5A-4D9A-8AE8-BD48AEB5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674322"/>
            <a:ext cx="6696744" cy="2878878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8D8C69C-DD55-4420-A2AE-7AC3FB8C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HMAC(Hash-based MAC)</a:t>
            </a:r>
          </a:p>
          <a:p>
            <a:pPr lvl="1"/>
            <a:r>
              <a:rPr kumimoji="1" lang="ja-JP" altLang="en-US"/>
              <a:t>ハッシュ関数を使って構成する</a:t>
            </a:r>
            <a:endParaRPr kumimoji="1" lang="en-US" altLang="ja-JP"/>
          </a:p>
          <a:p>
            <a:r>
              <a:rPr kumimoji="1" lang="en-US" altLang="ja-JP"/>
              <a:t>CMAC(Cipher-based MAC)</a:t>
            </a:r>
          </a:p>
          <a:p>
            <a:pPr lvl="1"/>
            <a:r>
              <a:rPr kumimoji="1" lang="ja-JP" altLang="en-US"/>
              <a:t>ブロック暗号を使って構成する</a:t>
            </a:r>
            <a:endParaRPr kumimoji="1" lang="en-US" altLang="ja-JP"/>
          </a:p>
          <a:p>
            <a:pPr lvl="1"/>
            <a:r>
              <a:rPr kumimoji="1" lang="ja-JP" altLang="en-US"/>
              <a:t>他いろいろ</a:t>
            </a:r>
            <a:endParaRPr kumimoji="1" lang="en-US" altLang="ja-JP"/>
          </a:p>
          <a:p>
            <a:r>
              <a:rPr kumimoji="1" lang="en-US" altLang="ja-JP"/>
              <a:t>HMAC-SHA-256 ; </a:t>
            </a:r>
            <a:r>
              <a:rPr kumimoji="1" lang="ja-JP" altLang="en-US"/>
              <a:t>秘密鍵</a:t>
            </a:r>
            <a:r>
              <a:rPr kumimoji="1" lang="en-US" altLang="ja-JP"/>
              <a:t>s, </a:t>
            </a:r>
            <a:r>
              <a:rPr kumimoji="1" lang="ja-JP" altLang="en-US"/>
              <a:t>データ</a:t>
            </a:r>
            <a:r>
              <a:rPr kumimoji="1" lang="en-US" altLang="ja-JP"/>
              <a:t>m</a:t>
            </a:r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pPr marL="0" indent="0">
              <a:buNone/>
            </a:pPr>
            <a:r>
              <a:rPr kumimoji="1" lang="en-US" altLang="ja-JP" sz="1800"/>
              <a:t>                                                                                              『</a:t>
            </a:r>
            <a:r>
              <a:rPr kumimoji="1" lang="ja-JP" altLang="en-US" sz="1800"/>
              <a:t>暗認本</a:t>
            </a:r>
            <a:r>
              <a:rPr kumimoji="1" lang="en-US" altLang="ja-JP" sz="1800"/>
              <a:t>』p.163</a:t>
            </a:r>
            <a:endParaRPr kumimoji="1" lang="ja-JP" altLang="en-US" sz="18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EB1DF60-3A6C-4FBC-9974-BB8F88A5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MAC</a:t>
            </a:r>
            <a:r>
              <a:rPr lang="ja-JP" altLang="en-US"/>
              <a:t>の構成法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C8C24F-A555-48E2-ABF4-E8D62559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17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40889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FADC783-AB15-455E-ADA6-3D8B4F810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紙の署名はコピーされにくいことが前提</a:t>
            </a:r>
            <a:endParaRPr kumimoji="1" lang="en-US" altLang="ja-JP"/>
          </a:p>
          <a:p>
            <a:r>
              <a:rPr kumimoji="1" lang="ja-JP" altLang="en-US"/>
              <a:t>デジタルデータはコピーが容易</a:t>
            </a:r>
            <a:endParaRPr kumimoji="1" lang="en-US" altLang="ja-JP"/>
          </a:p>
          <a:p>
            <a:pPr lvl="1"/>
            <a:r>
              <a:rPr kumimoji="1" lang="ja-JP" altLang="en-US"/>
              <a:t>データ</a:t>
            </a:r>
            <a:r>
              <a:rPr kumimoji="1" lang="en-US" altLang="ja-JP"/>
              <a:t>(</a:t>
            </a:r>
            <a:r>
              <a:rPr kumimoji="1" lang="ja-JP" altLang="en-US"/>
              <a:t>契約書など</a:t>
            </a:r>
            <a:r>
              <a:rPr kumimoji="1" lang="en-US" altLang="ja-JP"/>
              <a:t>)</a:t>
            </a:r>
            <a:r>
              <a:rPr kumimoji="1" lang="ja-JP" altLang="en-US"/>
              <a:t>と署名の強固な結びつきが必要</a:t>
            </a:r>
            <a:endParaRPr kumimoji="1"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完全性</a:t>
            </a:r>
            <a:endParaRPr kumimoji="1" lang="en-US" altLang="ja-JP"/>
          </a:p>
          <a:p>
            <a:pPr lvl="1"/>
            <a:r>
              <a:rPr kumimoji="1" lang="ja-JP" altLang="en-US"/>
              <a:t>データが少しでも異なると偽物と判定</a:t>
            </a:r>
            <a:endParaRPr kumimoji="1"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kumimoji="1" lang="ja-JP" altLang="en-US"/>
              <a:t>署名が正しければその署名を作成したのは本人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35C8B4-6402-4022-8EE6-E9E11B9C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92446E-9660-49C9-9C4D-B79F49DE6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31877"/>
            <a:ext cx="6696744" cy="233257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3D5A76-7C04-463C-9B90-C50471FF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18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1117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CC108B-1D3E-4195-9CCA-366BFCEBA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636912"/>
            <a:ext cx="6120680" cy="3672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アリス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署名者</a:t>
                </a:r>
                <a:r>
                  <a:rPr kumimoji="1" lang="en-US" altLang="ja-JP"/>
                  <a:t>, </a:t>
                </a:r>
                <a:r>
                  <a:rPr kumimoji="1" lang="ja-JP" altLang="en-US"/>
                  <a:t>ボブ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正当性確認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</a:t>
                </a:r>
                <a:r>
                  <a:rPr lang="en-US" altLang="ja-JP"/>
                  <a:t> : </a:t>
                </a:r>
                <a:r>
                  <a:rPr kumimoji="1" lang="ja-JP" altLang="en-US"/>
                  <a:t>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を作成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は秘密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は公開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から署名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を作成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検証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ボブはデータ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と署名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を元に受理 </a:t>
                </a:r>
                <a:r>
                  <a:rPr kumimoji="1" lang="en-US" altLang="ja-JP"/>
                  <a:t>or </a:t>
                </a:r>
                <a:r>
                  <a:rPr kumimoji="1" lang="ja-JP" altLang="en-US"/>
                  <a:t>拒否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のサイズは一定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を作ることを「暗号化」とは言わない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署名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からデータ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は「復号」できない</a:t>
                </a:r>
                <a:endParaRPr kumimoji="1"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65B952-87E4-4AB7-B042-140F51DD45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454" b="-22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957FB831-8AAE-4861-8A5E-589B2AA8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署名のアルゴリズム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52AF7D-9CFB-4D85-8464-91BD570D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19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40607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81041CB-3F13-49DB-8431-603358944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ハッシュ値のサイズ </a:t>
            </a:r>
            <a:r>
              <a:rPr kumimoji="1" lang="en-US" altLang="ja-JP"/>
              <a:t>: 224, 256, 384, 512</a:t>
            </a:r>
          </a:p>
          <a:p>
            <a:pPr lvl="1"/>
            <a:r>
              <a:rPr kumimoji="1" lang="en-US" altLang="ja-JP"/>
              <a:t>SHA-256</a:t>
            </a:r>
            <a:r>
              <a:rPr kumimoji="1" lang="ja-JP" altLang="en-US"/>
              <a:t>がよく使われている</a:t>
            </a:r>
            <a:endParaRPr kumimoji="1" lang="en-US" altLang="ja-JP"/>
          </a:p>
          <a:p>
            <a:pPr lvl="2"/>
            <a:r>
              <a:rPr lang="en-US" altLang="ja-JP"/>
              <a:t>SHA-224/SHA-256 ; 32bit</a:t>
            </a:r>
          </a:p>
          <a:p>
            <a:pPr lvl="2"/>
            <a:r>
              <a:rPr kumimoji="1" lang="en-US" altLang="ja-JP"/>
              <a:t>SHA-384/SHA-512 ; 64bi</a:t>
            </a:r>
            <a:r>
              <a:rPr lang="en-US" altLang="ja-JP"/>
              <a:t>t</a:t>
            </a:r>
          </a:p>
          <a:p>
            <a:r>
              <a:rPr lang="en-US" altLang="ja-JP"/>
              <a:t>SHA-256</a:t>
            </a:r>
          </a:p>
          <a:p>
            <a:pPr lvl="1"/>
            <a:r>
              <a:rPr kumimoji="1" lang="en-US" altLang="ja-JP"/>
              <a:t>512bit</a:t>
            </a:r>
            <a:r>
              <a:rPr kumimoji="1" lang="ja-JP" altLang="en-US"/>
              <a:t>のブロックに分割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489492-DB05-4050-8845-F3641EE0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56F5BB-2826-4AC1-8413-26676D0AB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580222"/>
            <a:ext cx="5780686" cy="324036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304795-0EB3-4B66-B655-19E885DE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64887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攻撃者が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に対する署名を偽造できてはいけない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攻撃者は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以外のデータに対する署名を入手できると想定</a:t>
                </a:r>
                <a:endParaRPr kumimoji="1" lang="en-US" altLang="ja-JP"/>
              </a:p>
              <a:p>
                <a:r>
                  <a:rPr kumimoji="1" lang="ja-JP" altLang="en-US"/>
                  <a:t>存在的偽造困難性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597504F-25FA-4457-87E7-2092B6D30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A41655D1-FA75-49C3-AF65-CAB2330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署名の安全性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62346-E905-4214-947C-836545FBA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76872"/>
            <a:ext cx="6984776" cy="3693201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B151DD-7A5E-495E-8DC8-824BE569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20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833024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2565E07-1D3D-4FE3-869C-DF71027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共通鍵暗号と公開鍵暗号の違い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lang="en-US" altLang="ja-JP"/>
              <a:t>MAC</a:t>
            </a:r>
            <a:r>
              <a:rPr lang="ja-JP" altLang="en-US"/>
              <a:t>と署名の鍵の扱い</a:t>
            </a:r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否認防止</a:t>
            </a:r>
            <a:endParaRPr kumimoji="1" lang="en-US" altLang="ja-JP"/>
          </a:p>
          <a:p>
            <a:pPr lvl="1"/>
            <a:r>
              <a:rPr lang="en-US" altLang="ja-JP"/>
              <a:t>MAC</a:t>
            </a:r>
            <a:r>
              <a:rPr lang="ja-JP" altLang="en-US"/>
              <a:t>に否認防止機能は無い </a:t>
            </a:r>
            <a:r>
              <a:rPr lang="en-US" altLang="ja-JP"/>
              <a:t>: </a:t>
            </a:r>
            <a:r>
              <a:rPr lang="ja-JP" altLang="en-US"/>
              <a:t>アリスとボブの両方作成可能</a:t>
            </a:r>
            <a:endParaRPr lang="en-US" altLang="ja-JP"/>
          </a:p>
          <a:p>
            <a:pPr lvl="1"/>
            <a:r>
              <a:rPr kumimoji="1" lang="ja-JP" altLang="en-US"/>
              <a:t>署名 </a:t>
            </a:r>
            <a:r>
              <a:rPr kumimoji="1" lang="en-US" altLang="ja-JP"/>
              <a:t>: </a:t>
            </a:r>
            <a:r>
              <a:rPr kumimoji="1" lang="ja-JP" altLang="en-US"/>
              <a:t>正しい署名はアリスしか作れない</a:t>
            </a:r>
            <a:endParaRPr kumimoji="1" lang="en-US" altLang="ja-JP"/>
          </a:p>
          <a:p>
            <a:pPr lvl="1"/>
            <a:r>
              <a:rPr kumimoji="1" lang="ja-JP" altLang="en-US"/>
              <a:t>署名の方が</a:t>
            </a:r>
            <a:r>
              <a:rPr kumimoji="1" lang="en-US" altLang="ja-JP"/>
              <a:t>MAC</a:t>
            </a:r>
            <a:r>
              <a:rPr kumimoji="1" lang="ja-JP" altLang="en-US"/>
              <a:t>より多機能</a:t>
            </a:r>
            <a:endParaRPr kumimoji="1" lang="en-US" altLang="ja-JP"/>
          </a:p>
          <a:p>
            <a:pPr lvl="2"/>
            <a:r>
              <a:rPr kumimoji="1" lang="ja-JP" altLang="en-US"/>
              <a:t>ただし</a:t>
            </a:r>
            <a:r>
              <a:rPr kumimoji="1" lang="en-US" altLang="ja-JP"/>
              <a:t>MAC</a:t>
            </a:r>
            <a:r>
              <a:rPr kumimoji="1" lang="ja-JP" altLang="en-US"/>
              <a:t>の方が署名より高速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88CC943-0527-4411-B416-5680A5C9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MAC</a:t>
            </a:r>
            <a:r>
              <a:rPr kumimoji="1" lang="ja-JP" altLang="en-US"/>
              <a:t>と署名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1FB161-426F-4B74-9D2F-17C325DA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436588"/>
              </p:ext>
            </p:extLst>
          </p:nvPr>
        </p:nvGraphicFramePr>
        <p:xfrm>
          <a:off x="1115616" y="1196752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412086696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2973652508"/>
                    </a:ext>
                  </a:extLst>
                </a:gridCol>
                <a:gridCol w="3216593">
                  <a:extLst>
                    <a:ext uri="{9D8B030D-6E8A-4147-A177-3AD203B41FA5}">
                      <a16:colId xmlns:a16="http://schemas.microsoft.com/office/drawing/2014/main" val="875755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暗号化に使う鍵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復号に使う鍵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57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共通鍵暗号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公開鍵暗号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秘密（暗号と復号で違う鍵）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250214"/>
                  </a:ext>
                </a:extLst>
              </a:tr>
            </a:tbl>
          </a:graphicData>
        </a:graphic>
      </p:graphicFrame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03A7E432-850B-4D2F-A6AC-3A176EDC9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2339"/>
              </p:ext>
            </p:extLst>
          </p:nvPr>
        </p:nvGraphicFramePr>
        <p:xfrm>
          <a:off x="1115616" y="3041904"/>
          <a:ext cx="64509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93">
                  <a:extLst>
                    <a:ext uri="{9D8B030D-6E8A-4147-A177-3AD203B41FA5}">
                      <a16:colId xmlns:a16="http://schemas.microsoft.com/office/drawing/2014/main" val="1286533667"/>
                    </a:ext>
                  </a:extLst>
                </a:gridCol>
                <a:gridCol w="1991367">
                  <a:extLst>
                    <a:ext uri="{9D8B030D-6E8A-4147-A177-3AD203B41FA5}">
                      <a16:colId xmlns:a16="http://schemas.microsoft.com/office/drawing/2014/main" val="444710321"/>
                    </a:ext>
                  </a:extLst>
                </a:gridCol>
                <a:gridCol w="3210606">
                  <a:extLst>
                    <a:ext uri="{9D8B030D-6E8A-4147-A177-3AD203B41FA5}">
                      <a16:colId xmlns:a16="http://schemas.microsoft.com/office/drawing/2014/main" val="1478430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方式＼鍵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署名に使う鍵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検証に使う鍵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66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秘密（署名と検証で同じ鍵）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12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署名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秘密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公開（署名と検証で違う鍵）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08033"/>
                  </a:ext>
                </a:extLst>
              </a:tr>
            </a:tbl>
          </a:graphicData>
        </a:graphic>
      </p:graphicFrame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AEFC34-3C7A-4E79-A913-F45FBF9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21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17901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E1BC0DF-DA7B-494E-9523-9FD933C7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「公開鍵暗号」といえば</a:t>
            </a:r>
            <a:endParaRPr kumimoji="1" lang="en-US" altLang="ja-JP"/>
          </a:p>
          <a:p>
            <a:pPr lvl="1"/>
            <a:r>
              <a:rPr kumimoji="1" lang="en-US" altLang="ja-JP"/>
              <a:t>PKE (Public Key Encryption) </a:t>
            </a:r>
          </a:p>
          <a:p>
            <a:pPr lvl="2"/>
            <a:r>
              <a:rPr kumimoji="1" lang="ja-JP" altLang="en-US"/>
              <a:t>公開鍵を用いた暗号方式 </a:t>
            </a:r>
            <a:r>
              <a:rPr kumimoji="1" lang="en-US" altLang="ja-JP"/>
              <a:t>: </a:t>
            </a:r>
            <a:r>
              <a:rPr kumimoji="1" lang="ja-JP" altLang="en-US"/>
              <a:t>秘匿性のために利用</a:t>
            </a:r>
            <a:endParaRPr kumimoji="1" lang="en-US" altLang="ja-JP"/>
          </a:p>
          <a:p>
            <a:pPr lvl="1"/>
            <a:r>
              <a:rPr kumimoji="1" lang="en-US" altLang="ja-JP"/>
              <a:t>PKC (Public Key Cryptography)</a:t>
            </a:r>
          </a:p>
          <a:p>
            <a:pPr lvl="2"/>
            <a:r>
              <a:rPr lang="en-US" altLang="ja-JP"/>
              <a:t>PKE, DH</a:t>
            </a:r>
            <a:r>
              <a:rPr lang="ja-JP" altLang="en-US"/>
              <a:t>鍵共有</a:t>
            </a:r>
            <a:r>
              <a:rPr lang="en-US" altLang="ja-JP"/>
              <a:t>, </a:t>
            </a:r>
            <a:r>
              <a:rPr lang="ja-JP" altLang="en-US"/>
              <a:t>署名など公開鍵を扱う暗号技術全般</a:t>
            </a:r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997E570-85DE-414F-A68B-1DF70BD7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暗号技術の分類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241ACF4-DC51-450D-82B1-D6AFDE28C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6" y="3166256"/>
            <a:ext cx="7223152" cy="353934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7B93C-7986-49A0-B3A1-1DCF1E7E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22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419554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60D9AE8-69D0-4ECC-BBBD-83895705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809784"/>
            <a:ext cx="6238483" cy="3384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楕円曲線を用いた署名方式の一種</a:t>
                </a:r>
                <a:endParaRPr kumimoji="1" lang="en-US" altLang="ja-JP"/>
              </a:p>
              <a:p>
                <a:pPr lvl="1"/>
                <a:r>
                  <a:rPr lang="en-US" altLang="ja-JP"/>
                  <a:t>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ja-JP"/>
                  <a:t> PKC but ECDSA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ja-JP"/>
                  <a:t> PKE (</a:t>
                </a:r>
                <a:r>
                  <a:rPr lang="ja-JP" altLang="en-US"/>
                  <a:t>公開鍵暗号</a:t>
                </a:r>
                <a:r>
                  <a:rPr lang="en-US" altLang="ja-JP"/>
                  <a:t>)!</a:t>
                </a:r>
              </a:p>
              <a:p>
                <a:r>
                  <a:rPr kumimoji="1" lang="ja-JP" altLang="en-US"/>
                  <a:t>楕円曲線とその点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を固定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乱数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を選び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とする</a:t>
                </a:r>
                <a:r>
                  <a:rPr kumimoji="1" lang="en-US" altLang="ja-JP"/>
                  <a:t>.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署名鍵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検証鍵</a:t>
                </a:r>
                <a:endParaRPr kumimoji="1"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注意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で暗号化」していない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「ハッシュ値を復号して一致を確認」もしていない</a:t>
                </a:r>
                <a:endParaRPr kumimoji="1" lang="en-US" altLang="ja-JP"/>
              </a:p>
              <a:p>
                <a:pPr lvl="1"/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D783DA3-3B3D-49CA-A721-6438ADFE1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0" t="-1038" b="-7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60B09631-A0AA-40BF-B42A-2D501240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ECDSA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C97CB8-9445-4A8A-8EEE-C2CE085B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23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773919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署名の検証鍵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公開鍵</a:t>
                </a:r>
                <a:r>
                  <a:rPr kumimoji="1" lang="en-US" altLang="ja-JP"/>
                  <a:t>)</a:t>
                </a:r>
                <a:r>
                  <a:rPr kumimoji="1" lang="ja-JP" altLang="en-US"/>
                  <a:t>を用いて本人確認する方法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鍵生成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アリスは署名鍵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のペアを生成</a:t>
                </a:r>
                <a:endParaRPr kumimoji="1" lang="en-US" altLang="ja-JP"/>
              </a:p>
              <a:p>
                <a:pPr lvl="2"/>
                <a:r>
                  <a:rPr kumimoji="1" lang="ja-JP" altLang="en-US"/>
                  <a:t>検証鍵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をサーバに登録</a:t>
                </a:r>
                <a:r>
                  <a:rPr kumimoji="1" lang="en-US" altLang="ja-JP"/>
                  <a:t>(</a:t>
                </a:r>
                <a:r>
                  <a:rPr kumimoji="1" lang="ja-JP" altLang="en-US"/>
                  <a:t>一度だけ</a:t>
                </a:r>
                <a:r>
                  <a:rPr kumimoji="1" lang="en-US" altLang="ja-JP"/>
                  <a:t>)</a:t>
                </a:r>
              </a:p>
              <a:p>
                <a:pPr lvl="2"/>
                <a:r>
                  <a:rPr kumimoji="1" lang="en-US" altLang="ja-JP"/>
                  <a:t>SSH</a:t>
                </a:r>
                <a:r>
                  <a:rPr kumimoji="1" lang="ja-JP" altLang="en-US"/>
                  <a:t>初回時に検証鍵を自動登録すると</a:t>
                </a:r>
                <a:r>
                  <a:rPr kumimoji="1" lang="en-US" altLang="ja-JP"/>
                  <a:t>MITM</a:t>
                </a:r>
                <a:r>
                  <a:rPr kumimoji="1" lang="ja-JP" altLang="en-US"/>
                  <a:t>の可能性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認証 </a:t>
                </a:r>
                <a:r>
                  <a:rPr kumimoji="1" lang="en-US" altLang="ja-JP"/>
                  <a:t>: DH</a:t>
                </a:r>
                <a:r>
                  <a:rPr kumimoji="1" lang="ja-JP" altLang="en-US"/>
                  <a:t>鍵共有などを元に予測できない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を生成</a:t>
                </a:r>
                <a:endParaRPr kumimoji="1" lang="en-US" altLang="ja-JP"/>
              </a:p>
              <a:p>
                <a:pPr lvl="2"/>
                <a:r>
                  <a:rPr lang="ja-JP" altLang="en-US">
                    <a:latin typeface="Cambria Math" panose="02040503050406030204" pitchFamily="18" charset="0"/>
                  </a:rPr>
                  <a:t>リプレイ攻撃などへの防御</a:t>
                </a:r>
                <a:endParaRPr lang="en-US" altLang="ja-JP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/>
                  <a:t>に署名して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ja-JP" altLang="en-US"/>
                  <a:t>をサーバに送り検証してもらう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8D16F03-7F33-469B-A964-1BCFE850F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049749D7-5F73-408D-94DF-AD83BA35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公開鍵認証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A1AD90-9059-462E-8B5A-E3A0FDBB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26794"/>
            <a:ext cx="4680520" cy="271715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433496-76ED-4998-B69A-BD710675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24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55406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A9B96CE-BBCC-44AD-8DD4-C9A18AC52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多要素認証を統一的に扱う規格</a:t>
            </a:r>
            <a:endParaRPr kumimoji="1" lang="en-US" altLang="ja-JP"/>
          </a:p>
          <a:p>
            <a:pPr lvl="1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lang="ja-JP" altLang="en-US"/>
              <a:t>指紋・虹彩・静脈・顔などの認証機能</a:t>
            </a:r>
            <a:endParaRPr lang="en-US" altLang="ja-JP"/>
          </a:p>
          <a:p>
            <a:pPr lvl="2"/>
            <a:r>
              <a:rPr lang="ja-JP" altLang="en-US"/>
              <a:t>認証用に用いる署名鍵の生成・署名機能</a:t>
            </a:r>
            <a:endParaRPr lang="en-US" altLang="ja-JP"/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アライアンスが認定したことを示す</a:t>
            </a:r>
            <a:r>
              <a:rPr kumimoji="1" lang="en-US" altLang="ja-JP"/>
              <a:t>attestation</a:t>
            </a:r>
          </a:p>
          <a:p>
            <a:pPr lvl="3"/>
            <a:r>
              <a:rPr kumimoji="1" lang="ja-JP" altLang="en-US"/>
              <a:t>信頼できる機関</a:t>
            </a:r>
            <a:r>
              <a:rPr kumimoji="1" lang="en-US" altLang="ja-JP"/>
              <a:t>(FIDO</a:t>
            </a:r>
            <a:r>
              <a:rPr kumimoji="1" lang="ja-JP" altLang="en-US"/>
              <a:t>サーバ</a:t>
            </a:r>
            <a:r>
              <a:rPr kumimoji="1" lang="en-US" altLang="ja-JP"/>
              <a:t>)</a:t>
            </a:r>
            <a:r>
              <a:rPr kumimoji="1" lang="ja-JP" altLang="en-US"/>
              <a:t>の検証鍵で検証</a:t>
            </a:r>
            <a:endParaRPr kumimoji="1" lang="en-US" altLang="ja-JP"/>
          </a:p>
          <a:p>
            <a:pPr lvl="1"/>
            <a:r>
              <a:rPr lang="en-US" altLang="ja-JP"/>
              <a:t>WebAuthn (Web Authentication)</a:t>
            </a:r>
          </a:p>
          <a:p>
            <a:pPr lvl="2"/>
            <a:r>
              <a:rPr kumimoji="1" lang="ja-JP" altLang="en-US"/>
              <a:t>ブラウザで利用しやすい形の標準化</a:t>
            </a:r>
            <a:endParaRPr kumimoji="1" lang="en-US" altLang="ja-JP"/>
          </a:p>
          <a:p>
            <a:pPr lvl="1"/>
            <a:r>
              <a:rPr kumimoji="1" lang="ja-JP" altLang="en-US"/>
              <a:t>登場人物</a:t>
            </a:r>
            <a:endParaRPr kumimoji="1" lang="en-US" altLang="ja-JP"/>
          </a:p>
          <a:p>
            <a:pPr lvl="2"/>
            <a:r>
              <a:rPr kumimoji="1" lang="ja-JP" altLang="en-US"/>
              <a:t>クライアントアプリ</a:t>
            </a:r>
            <a:endParaRPr kumimoji="1" lang="en-US" altLang="ja-JP"/>
          </a:p>
          <a:p>
            <a:pPr lvl="2"/>
            <a:r>
              <a:rPr kumimoji="1" lang="ja-JP" altLang="en-US"/>
              <a:t>認証器</a:t>
            </a:r>
            <a:endParaRPr kumimoji="1" lang="en-US" altLang="ja-JP"/>
          </a:p>
          <a:p>
            <a:pPr lvl="2"/>
            <a:r>
              <a:rPr kumimoji="1" lang="en-US" altLang="ja-JP"/>
              <a:t>WebAuth</a:t>
            </a:r>
            <a:r>
              <a:rPr lang="en-US" altLang="ja-JP"/>
              <a:t>n</a:t>
            </a:r>
            <a:r>
              <a:rPr lang="ja-JP" altLang="en-US"/>
              <a:t>を利用するサーバ</a:t>
            </a:r>
            <a:r>
              <a:rPr lang="en-US" altLang="ja-JP"/>
              <a:t>RP (Relying Party)</a:t>
            </a:r>
          </a:p>
          <a:p>
            <a:pPr lvl="2"/>
            <a:r>
              <a:rPr kumimoji="1" lang="en-US" altLang="ja-JP"/>
              <a:t>FIDO</a:t>
            </a:r>
            <a:r>
              <a:rPr kumimoji="1" lang="ja-JP" altLang="en-US"/>
              <a:t>サーバ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B3A3ED8-0BEE-47E3-BDAE-89AAB33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146B9A-01FF-4D66-8D18-08183014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25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1467870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8AA3F2B-3D79-4920-886F-1CEBD7E5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WebAuthn</a:t>
            </a:r>
            <a:r>
              <a:rPr kumimoji="1" lang="ja-JP" altLang="en-US"/>
              <a:t>の登録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018182-764F-4CCC-99B3-E0BBA23B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FIDO</a:t>
            </a:r>
            <a:r>
              <a:rPr kumimoji="1" lang="ja-JP" altLang="en-US"/>
              <a:t>の認証器による署名の検証鍵の登録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88EF091-CB17-47A3-95A9-4130DAEA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12776"/>
            <a:ext cx="7865238" cy="388843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D1F0DF-7169-45CA-8805-DB65C6A6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26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740097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D3ECD77-B3DB-4065-9E40-21AD20A9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Web</a:t>
            </a:r>
            <a:r>
              <a:rPr kumimoji="1" lang="ja-JP" altLang="en-US"/>
              <a:t>サービスにログインするとき</a:t>
            </a:r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サーバが生成したチャレンジに署名</a:t>
            </a:r>
            <a:endParaRPr kumimoji="1" lang="en-US" altLang="ja-JP"/>
          </a:p>
          <a:p>
            <a:r>
              <a:rPr kumimoji="1" lang="ja-JP" altLang="en-US"/>
              <a:t>登録と認証共に通信経路に秘密情報は流れない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7A676D7-9E85-4357-9013-27DFBEF7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認証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90E6692-DFFA-4E35-B5F1-7028BAA1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49" y="1484784"/>
            <a:ext cx="7056784" cy="3563677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8FBB41-2C91-472B-95B5-264A4FDB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27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4204186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6B4DD06-6F66-4606-AC39-17499D12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暗号技術を使う装置の動作状況を観察して攻撃する</a:t>
            </a:r>
            <a:endParaRPr kumimoji="1" lang="en-US" altLang="ja-JP"/>
          </a:p>
          <a:p>
            <a:pPr lvl="1"/>
            <a:r>
              <a:rPr kumimoji="1" lang="ja-JP" altLang="en-US"/>
              <a:t>電流・時間・音声・電磁波などを利用</a:t>
            </a:r>
            <a:endParaRPr kumimoji="1" lang="en-US" altLang="ja-JP"/>
          </a:p>
          <a:p>
            <a:pPr lvl="1"/>
            <a:r>
              <a:rPr kumimoji="1" lang="ja-JP" altLang="en-US"/>
              <a:t>様々な手法が日々提案されている</a:t>
            </a:r>
            <a:endParaRPr kumimoji="1" lang="en-US" altLang="ja-JP"/>
          </a:p>
          <a:p>
            <a:pPr lvl="1"/>
            <a:r>
              <a:rPr kumimoji="1" lang="ja-JP" altLang="en-US"/>
              <a:t>いたちごっこ</a:t>
            </a:r>
            <a:endParaRPr kumimoji="1" lang="en-US" altLang="ja-JP"/>
          </a:p>
          <a:p>
            <a:pPr lvl="1"/>
            <a:r>
              <a:rPr kumimoji="1" lang="ja-JP" altLang="en-US"/>
              <a:t>ここでは少しだけ例を紹介</a:t>
            </a:r>
            <a:endParaRPr kumimoji="1" lang="en-US" altLang="ja-JP"/>
          </a:p>
          <a:p>
            <a:r>
              <a:rPr kumimoji="1" lang="ja-JP" altLang="en-US"/>
              <a:t>電力解析攻撃</a:t>
            </a:r>
            <a:endParaRPr kumimoji="1" lang="en-US" altLang="ja-JP"/>
          </a:p>
          <a:p>
            <a:pPr lvl="1"/>
            <a:r>
              <a:rPr lang="ja-JP" altLang="en-US"/>
              <a:t>署名・認証などを処理するデバイス</a:t>
            </a:r>
            <a:endParaRPr lang="en-US" altLang="ja-JP"/>
          </a:p>
          <a:p>
            <a:pPr lvl="2"/>
            <a:r>
              <a:rPr lang="en-US" altLang="ja-JP"/>
              <a:t>IC</a:t>
            </a:r>
            <a:r>
              <a:rPr lang="ja-JP" altLang="en-US"/>
              <a:t>カード</a:t>
            </a:r>
            <a:r>
              <a:rPr lang="en-US" altLang="ja-JP"/>
              <a:t>, FIDO2</a:t>
            </a:r>
            <a:r>
              <a:rPr lang="ja-JP" altLang="en-US"/>
              <a:t>の認証器</a:t>
            </a:r>
            <a:r>
              <a:rPr lang="en-US" altLang="ja-JP"/>
              <a:t>, USB</a:t>
            </a:r>
            <a:r>
              <a:rPr lang="ja-JP" altLang="en-US"/>
              <a:t>型セキュリティトークンなど</a:t>
            </a:r>
            <a:endParaRPr lang="en-US" altLang="ja-JP"/>
          </a:p>
          <a:p>
            <a:r>
              <a:rPr lang="en-US" altLang="ja-JP"/>
              <a:t>FIPS</a:t>
            </a:r>
            <a:r>
              <a:rPr lang="ja-JP" altLang="en-US"/>
              <a:t> </a:t>
            </a:r>
            <a:r>
              <a:rPr lang="en-US" altLang="ja-JP"/>
              <a:t>PUB 140-2 and 3</a:t>
            </a:r>
          </a:p>
          <a:p>
            <a:pPr lvl="1"/>
            <a:r>
              <a:rPr lang="ja-JP" altLang="en-US"/>
              <a:t>デバイスの耐タンパー性に関する安全要件</a:t>
            </a:r>
            <a:endParaRPr lang="en-US" altLang="ja-JP"/>
          </a:p>
          <a:p>
            <a:pPr lvl="2"/>
            <a:r>
              <a:rPr lang="ja-JP" altLang="en-US"/>
              <a:t>攻撃されていることを検知して停止・消去など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C3CC0F4-838B-4FE7-9D4B-9661531C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サイドチャネル攻撃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C8D7E2-A730-4FF4-AC33-CAF76792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28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51500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と楕円曲線の点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ja-JP" altLang="en-US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𝑠𝑃</m:t>
                    </m:r>
                  </m:oMath>
                </a14:m>
                <a:r>
                  <a:rPr kumimoji="1" lang="ja-JP" altLang="en-US"/>
                  <a:t>を計算する場面</a:t>
                </a:r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endParaRPr lang="en-US" altLang="ja-JP"/>
              </a:p>
              <a:p>
                <a:endParaRPr kumimoji="1" lang="en-US" altLang="ja-JP"/>
              </a:p>
              <a:p>
                <a:pPr lvl="1"/>
                <a:r>
                  <a:rPr kumimoji="1" lang="ja-JP" altLang="en-US"/>
                  <a:t>デバイスが計算中の電力消費量を計測して秘密鍵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を推測</a:t>
                </a:r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7CE605B7-A9BD-40CB-8097-636D606BA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89CA64E-E082-4D95-BA2D-145C7C9F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楕円曲線と電力解析攻撃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BAEF57-4BF0-4DF8-A5DC-C905E83E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6264696" cy="4150361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4E4324-ED7D-4D78-8932-B8A984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29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9729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 : 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8</a:t>
                </a:r>
                <a:r>
                  <a:rPr kumimoji="1" lang="ja-JP" altLang="en-US"/>
                  <a:t>個</a:t>
                </a:r>
                <a:endParaRPr kumimoji="1" lang="en-US" altLang="ja-JP"/>
              </a:p>
              <a:p>
                <a:r>
                  <a:rPr lang="en-US" altLang="ja-JP"/>
                  <a:t>S</a:t>
                </a:r>
                <a:r>
                  <a:rPr lang="ja-JP" altLang="en-US"/>
                  <a:t>を初期値</a:t>
                </a:r>
                <a:r>
                  <a:rPr lang="en-US" altLang="ja-JP"/>
                  <a:t>IV</a:t>
                </a:r>
                <a:r>
                  <a:rPr lang="ja-JP" altLang="en-US"/>
                  <a:t>から出発してブロック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で変換する</a:t>
                </a:r>
                <a:endParaRPr kumimoji="1"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を圧縮関数という</a:t>
                </a:r>
                <a:endParaRPr kumimoji="1" lang="en-US" altLang="ja-JP"/>
              </a:p>
              <a:p>
                <a:r>
                  <a:rPr kumimoji="1" lang="ja-JP" altLang="en-US"/>
                  <a:t>マークル・ダンガード</a:t>
                </a:r>
                <a:r>
                  <a:rPr kumimoji="1" lang="en-US" altLang="ja-JP"/>
                  <a:t>MD</a:t>
                </a:r>
                <a:r>
                  <a:rPr lang="ja-JP" altLang="en-US"/>
                  <a:t>（</a:t>
                </a:r>
                <a:r>
                  <a:rPr lang="en-US" altLang="ja-JP"/>
                  <a:t>Merkle–Damgård</a:t>
                </a:r>
                <a:r>
                  <a:rPr lang="ja-JP" altLang="en-US"/>
                  <a:t>）</a:t>
                </a:r>
                <a:r>
                  <a:rPr kumimoji="1" lang="ja-JP" altLang="en-US"/>
                  <a:t>構成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ABFA6EAD-D267-4D3B-A971-284C7A2D0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502B63AE-E6CB-483D-AD4E-926CB9A9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SHA-256</a:t>
            </a:r>
            <a:r>
              <a:rPr kumimoji="1" lang="ja-JP" altLang="en-US"/>
              <a:t>の内部状態</a:t>
            </a:r>
            <a:r>
              <a:rPr kumimoji="1" lang="en-US" altLang="ja-JP"/>
              <a:t>S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4F223E-B1EF-4B27-874B-4DD29D0F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00492"/>
            <a:ext cx="7920880" cy="3480836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4D883-7CF7-494A-92DF-C6F6EB55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4418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54691B9-6E98-463B-A1AE-AFC8A802A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 Side Journey to Titan, 2021</a:t>
            </a:r>
          </a:p>
          <a:p>
            <a:pPr lvl="1"/>
            <a:r>
              <a:rPr kumimoji="1" lang="en-US" altLang="ja-JP">
                <a:hlinkClick r:id="rId2"/>
              </a:rPr>
              <a:t>https://ninjalab.io/a-side-journey-to-titan/</a:t>
            </a:r>
            <a:endParaRPr kumimoji="1" lang="en-US" altLang="ja-JP"/>
          </a:p>
          <a:p>
            <a:pPr lvl="2"/>
            <a:r>
              <a:rPr kumimoji="1" lang="ja-JP" altLang="en-US"/>
              <a:t>以下の画像は上記論文より引用</a:t>
            </a:r>
            <a:endParaRPr kumimoji="1" lang="en-US" altLang="ja-JP"/>
          </a:p>
          <a:p>
            <a:pPr lvl="1"/>
            <a:r>
              <a:rPr kumimoji="1" lang="ja-JP" altLang="en-US"/>
              <a:t>装置を分解してチップを抜き出し解析装置に接続</a:t>
            </a:r>
            <a:endParaRPr kumimoji="1" lang="en-US" altLang="ja-JP"/>
          </a:p>
          <a:p>
            <a:pPr lvl="2"/>
            <a:r>
              <a:rPr kumimoji="1" lang="ja-JP" altLang="en-US"/>
              <a:t>その状態で何度も署名・検証させる</a:t>
            </a:r>
            <a:endParaRPr kumimoji="1" lang="en-US" altLang="ja-JP"/>
          </a:p>
          <a:p>
            <a:pPr lvl="2"/>
            <a:r>
              <a:rPr kumimoji="1" lang="ja-JP" altLang="en-US"/>
              <a:t>サイドチャネル攻撃を想定した実装だけれども波形から</a:t>
            </a:r>
            <a:br>
              <a:rPr kumimoji="1" lang="en-US" altLang="ja-JP"/>
            </a:br>
            <a:r>
              <a:rPr kumimoji="1" lang="ja-JP" altLang="en-US"/>
              <a:t>機械学習を用いて分析</a:t>
            </a:r>
            <a:endParaRPr kumimoji="1"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6073EDF-D98E-4042-8DB9-90849E71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Google</a:t>
            </a:r>
            <a:r>
              <a:rPr kumimoji="1" lang="ja-JP" altLang="en-US"/>
              <a:t>の</a:t>
            </a:r>
            <a:r>
              <a:rPr kumimoji="1" lang="en-US" altLang="ja-JP"/>
              <a:t>Titan</a:t>
            </a:r>
            <a:r>
              <a:rPr kumimoji="1" lang="ja-JP" altLang="en-US"/>
              <a:t>セキュリティキー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FF0D09F-D93D-42AF-88E1-078173196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933056"/>
            <a:ext cx="4545982" cy="194421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9206A41-EB76-479A-8137-96D039D1F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827" y="3934009"/>
            <a:ext cx="4712229" cy="2273214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02CEA9-EA3D-4A64-ADE6-BDDDC82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30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535114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CE161F9-9A6F-4C1D-A83B-C36297FB2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76872"/>
            <a:ext cx="5832648" cy="1842273"/>
          </a:xfrm>
          <a:prstGeom prst="rect">
            <a:avLst/>
          </a:prstGeom>
        </p:spPr>
      </p:pic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5308CA-7481-492B-B504-0209C8535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コンピュータのメモリ</a:t>
            </a:r>
            <a:endParaRPr kumimoji="1" lang="en-US" altLang="ja-JP"/>
          </a:p>
          <a:p>
            <a:pPr lvl="1"/>
            <a:r>
              <a:rPr kumimoji="1" lang="ja-JP" altLang="en-US"/>
              <a:t>電源を切っても数秒は内容を保持している特性</a:t>
            </a:r>
            <a:endParaRPr kumimoji="1" lang="en-US" altLang="ja-JP"/>
          </a:p>
          <a:p>
            <a:pPr lvl="1"/>
            <a:r>
              <a:rPr kumimoji="1" lang="ja-JP" altLang="en-US"/>
              <a:t>メモリを一気に冷却するとその保持期間を延ばせる</a:t>
            </a:r>
            <a:endParaRPr kumimoji="1" lang="en-US" altLang="ja-JP"/>
          </a:p>
          <a:p>
            <a:pPr lvl="1"/>
            <a:r>
              <a:rPr kumimoji="1" lang="ja-JP" altLang="en-US"/>
              <a:t>ノイズを含んだ状態から秘密鍵を復元する研究</a:t>
            </a:r>
            <a:endParaRPr kumimoji="1" lang="en-US" altLang="ja-JP"/>
          </a:p>
          <a:p>
            <a:pPr lvl="1"/>
            <a:endParaRPr lang="en-US" altLang="ja-JP"/>
          </a:p>
          <a:p>
            <a:pPr lvl="1"/>
            <a:endParaRPr kumimoji="1" lang="en-US" altLang="ja-JP"/>
          </a:p>
          <a:p>
            <a:pPr lvl="1"/>
            <a:endParaRPr lang="en-US" altLang="ja-JP"/>
          </a:p>
          <a:p>
            <a:r>
              <a:rPr kumimoji="1" lang="en-US" altLang="ja-JP"/>
              <a:t>F-Secure</a:t>
            </a:r>
            <a:r>
              <a:rPr kumimoji="1" lang="ja-JP" altLang="en-US"/>
              <a:t>の攻撃 </a:t>
            </a:r>
            <a:r>
              <a:rPr kumimoji="1" lang="en-US" altLang="ja-JP"/>
              <a:t>2018</a:t>
            </a:r>
          </a:p>
          <a:p>
            <a:pPr lvl="1"/>
            <a:r>
              <a:rPr lang="en-US" altLang="ja-JP"/>
              <a:t>BitLocker</a:t>
            </a:r>
            <a:r>
              <a:rPr lang="ja-JP" altLang="en-US"/>
              <a:t>で暗号化されたノート</a:t>
            </a:r>
            <a:r>
              <a:rPr lang="en-US" altLang="ja-JP"/>
              <a:t>PC</a:t>
            </a:r>
          </a:p>
          <a:p>
            <a:pPr lvl="1"/>
            <a:r>
              <a:rPr kumimoji="1" lang="ja-JP" altLang="en-US"/>
              <a:t>スリープ状態の</a:t>
            </a:r>
            <a:r>
              <a:rPr kumimoji="1" lang="en-US" altLang="ja-JP"/>
              <a:t>PC</a:t>
            </a:r>
            <a:r>
              <a:rPr kumimoji="1" lang="ja-JP" altLang="en-US"/>
              <a:t>のふたを開けてメモリを冷却</a:t>
            </a:r>
            <a:endParaRPr kumimoji="1" lang="en-US" altLang="ja-JP"/>
          </a:p>
          <a:p>
            <a:pPr lvl="1"/>
            <a:r>
              <a:rPr lang="en-US" altLang="ja-JP"/>
              <a:t>BIOS</a:t>
            </a:r>
            <a:r>
              <a:rPr lang="ja-JP" altLang="en-US"/>
              <a:t>で保護されていない部分を変更して</a:t>
            </a:r>
            <a:br>
              <a:rPr lang="en-US" altLang="ja-JP"/>
            </a:br>
            <a:r>
              <a:rPr lang="ja-JP" altLang="en-US"/>
              <a:t>メモリをクリアさせないようにする</a:t>
            </a:r>
            <a:endParaRPr kumimoji="1" lang="en-US" altLang="ja-JP"/>
          </a:p>
          <a:p>
            <a:pPr lvl="1"/>
            <a:r>
              <a:rPr lang="ja-JP" altLang="en-US"/>
              <a:t>攻撃用</a:t>
            </a:r>
            <a:r>
              <a:rPr lang="en-US" altLang="ja-JP"/>
              <a:t>USB</a:t>
            </a:r>
            <a:r>
              <a:rPr lang="ja-JP" altLang="en-US"/>
              <a:t>メモリを差してリブートして秘密情報を探索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4C12454-10E9-4E66-A0A7-A311B7F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コードルド・ブート攻撃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FBCC12-9AE0-4FD2-8D41-13413F51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31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63075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512bit</a:t>
                </a:r>
                <a:r>
                  <a:rPr kumimoji="1" lang="ja-JP" altLang="en-US"/>
                  <a:t>のブロックを</a:t>
                </a:r>
                <a:r>
                  <a:rPr kumimoji="1" lang="en-US" altLang="ja-JP"/>
                  <a:t>32bit</a:t>
                </a:r>
                <a:r>
                  <a:rPr kumimoji="1" lang="ja-JP" altLang="en-US"/>
                  <a:t>整数</a:t>
                </a:r>
                <a:r>
                  <a:rPr kumimoji="1" lang="en-US" altLang="ja-JP"/>
                  <a:t>16</a:t>
                </a:r>
                <a:r>
                  <a:rPr kumimoji="1" lang="ja-JP" altLang="en-US"/>
                  <a:t>個に分割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各種ビット演算を組み合わせて</a:t>
                </a:r>
                <a:r>
                  <a:rPr lang="en-US" altLang="ja-JP"/>
                  <a:t>32ibt</a:t>
                </a:r>
                <a:r>
                  <a:rPr lang="ja-JP" altLang="en-US"/>
                  <a:t>整数</a:t>
                </a:r>
                <a:r>
                  <a:rPr lang="en-US" altLang="ja-JP"/>
                  <a:t>64</a:t>
                </a:r>
                <a:r>
                  <a:rPr lang="ja-JP" altLang="en-US"/>
                  <a:t>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ja-JP" altLang="en-US"/>
                  <a:t>に増やす</a:t>
                </a:r>
                <a:endParaRPr lang="en-US" altLang="ja-JP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/>
                  <a:t>と内部状態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ja-JP" altLang="en-US"/>
                  <a:t>から新たな内部状態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/>
                  <a:t>を出力する</a:t>
                </a:r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pPr lvl="1"/>
                <a:endParaRPr kumimoji="1" lang="en-US" altLang="ja-JP"/>
              </a:p>
              <a:p>
                <a:pPr lvl="1"/>
                <a:endParaRPr lang="en-US" altLang="ja-JP"/>
              </a:p>
              <a:p>
                <a:r>
                  <a:rPr kumimoji="1" lang="en-US" altLang="ja-JP"/>
                  <a:t>SHA-512</a:t>
                </a:r>
              </a:p>
              <a:p>
                <a:pPr lvl="1"/>
                <a:r>
                  <a:rPr lang="ja-JP" altLang="en-US"/>
                  <a:t>内部状態 </a:t>
                </a:r>
                <a:r>
                  <a:rPr lang="en-US" altLang="ja-JP"/>
                  <a:t>: 64bit</a:t>
                </a:r>
                <a:r>
                  <a:rPr lang="ja-JP" altLang="en-US"/>
                  <a:t>整数</a:t>
                </a:r>
                <a:r>
                  <a:rPr lang="en-US" altLang="ja-JP"/>
                  <a:t>8</a:t>
                </a:r>
                <a:r>
                  <a:rPr lang="ja-JP" altLang="en-US"/>
                  <a:t>個</a:t>
                </a:r>
                <a:endParaRPr lang="en-US" altLang="ja-JP"/>
              </a:p>
              <a:p>
                <a:pPr lvl="1"/>
                <a:r>
                  <a:rPr kumimoji="1" lang="ja-JP" altLang="en-US"/>
                  <a:t>繰り返し回数は</a:t>
                </a:r>
                <a:r>
                  <a:rPr kumimoji="1" lang="en-US" altLang="ja-JP"/>
                  <a:t>80</a:t>
                </a:r>
                <a:r>
                  <a:rPr kumimoji="1" lang="ja-JP" altLang="en-US"/>
                  <a:t>回</a:t>
                </a:r>
                <a:r>
                  <a:rPr lang="en-US" altLang="ja-JP"/>
                  <a:t>(32bit</a:t>
                </a:r>
                <a:r>
                  <a:rPr lang="ja-JP" altLang="en-US"/>
                  <a:t>あたり</a:t>
                </a:r>
                <a:r>
                  <a:rPr lang="en-US" altLang="ja-JP"/>
                  <a:t>80/2=40&lt;64)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46A8C7C8-E48D-4D49-908F-AC83E6AB6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b="-46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SHA-256</a:t>
                </a:r>
                <a:r>
                  <a:rPr kumimoji="1" lang="ja-JP" altLang="en-US"/>
                  <a:t>の圧縮関数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/>
                  <a:t>の概要</a:t>
                </a:r>
              </a:p>
            </p:txBody>
          </p:sp>
        </mc:Choice>
        <mc:Fallback xmlns="">
          <p:sp>
            <p:nvSpPr>
              <p:cNvPr id="4" name="タイトル 3">
                <a:extLst>
                  <a:ext uri="{FF2B5EF4-FFF2-40B4-BE49-F238E27FC236}">
                    <a16:creationId xmlns:a16="http://schemas.microsoft.com/office/drawing/2014/main" id="{8C87C4B3-68B9-42C2-B2F8-07E465934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69" t="-17978" b="-449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3ECB012B-E107-406A-AC14-3C384BFA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79" y="2276872"/>
            <a:ext cx="7114042" cy="2952328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9DDD8D-F420-4FB5-AA60-1FD4E8F5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4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21729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/>
                  <a:t>SHA-2</a:t>
                </a:r>
                <a:r>
                  <a:rPr kumimoji="1" lang="ja-JP" altLang="en-US"/>
                  <a:t>に変わる新しいハッシュ関数</a:t>
                </a:r>
                <a:r>
                  <a:rPr kumimoji="1" lang="en-US" altLang="ja-JP"/>
                  <a:t>(Keccak)</a:t>
                </a:r>
              </a:p>
              <a:p>
                <a:r>
                  <a:rPr lang="en-US" altLang="ja-JP"/>
                  <a:t>MD</a:t>
                </a:r>
                <a:r>
                  <a:rPr lang="ja-JP" altLang="en-US"/>
                  <a:t>構成ではなくスポンジ構造</a:t>
                </a:r>
                <a:r>
                  <a:rPr lang="en-US" altLang="ja-JP"/>
                  <a:t>(=</a:t>
                </a:r>
                <a:r>
                  <a:rPr lang="ja-JP" altLang="en-US"/>
                  <a:t>吸収</a:t>
                </a:r>
                <a:r>
                  <a:rPr lang="en-US" altLang="ja-JP"/>
                  <a:t>+</a:t>
                </a:r>
                <a:r>
                  <a:rPr lang="ja-JP" altLang="en-US"/>
                  <a:t>搾取</a:t>
                </a:r>
                <a:r>
                  <a:rPr lang="en-US" altLang="ja-JP"/>
                  <a:t>)</a:t>
                </a:r>
              </a:p>
              <a:p>
                <a:r>
                  <a:rPr kumimoji="1" lang="ja-JP" altLang="en-US"/>
                  <a:t>分割とパディング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内部状態</a:t>
                </a:r>
                <a:r>
                  <a:rPr kumimoji="1" lang="en-US" altLang="ja-JP"/>
                  <a:t>S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1"/>
                <a:r>
                  <a:rPr lang="en-US" altLang="ja-JP"/>
                  <a:t>SHA-3-256</a:t>
                </a:r>
                <a:r>
                  <a:rPr lang="ja-JP" altLang="en-US"/>
                  <a:t>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1088(=1600−256×2)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のブロックに分割</a:t>
                </a:r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2AE8B58C-246A-4D73-ADC5-490BB484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9B9C27C-991F-4B9A-9B49-3880B783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SHA-3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5669297-E3DE-475E-A61F-C81DA0F00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284984"/>
            <a:ext cx="5976664" cy="342911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044D0-FEFC-42B6-9796-7DD4DA3F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5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70269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内部状態のうち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=1088</m:t>
                    </m:r>
                  </m:oMath>
                </a14:m>
                <a:r>
                  <a:rPr kumimoji="1" lang="en-US" altLang="ja-JP"/>
                  <a:t>bit</a:t>
                </a:r>
                <a:r>
                  <a:rPr kumimoji="1" lang="ja-JP" altLang="en-US"/>
                  <a:t>をブロックと排他的論理和</a:t>
                </a:r>
                <a:endParaRPr kumimoji="1" lang="en-US" altLang="ja-JP"/>
              </a:p>
              <a:p>
                <a:r>
                  <a:rPr kumimoji="1" lang="ja-JP" altLang="en-US"/>
                  <a:t>置換関数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BAED8367-EA3D-4D62-A6B6-F4D36EC6E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454" r="-2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5E5C9DBF-D633-4862-A7FE-474AD637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吸収フェーズ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C33B89-8F2B-4833-A5BF-266D10E05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3"/>
            <a:ext cx="7776864" cy="4689419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16EA9E0-160C-4082-88B3-C4F0A464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6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189638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D39F64F-E9D0-489E-AA21-0C2D2D57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内部状態の先頭</a:t>
            </a:r>
            <a:r>
              <a:rPr kumimoji="1" lang="en-US" altLang="ja-JP"/>
              <a:t>256bit</a:t>
            </a:r>
            <a:r>
              <a:rPr kumimoji="1" lang="ja-JP" altLang="en-US"/>
              <a:t>を取り出すだけ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396E44-4CB1-4877-BF8D-F3361E4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搾取フェーズ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1C796D-B464-475D-9F79-4FE08607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484784"/>
            <a:ext cx="4464496" cy="3169793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990C1F-953F-4325-AE1B-60601876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7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126016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CA3394C-C3A5-47CC-B6B5-484F28F22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/>
                  <a:t>理想のハッシュ関数の安全性</a:t>
                </a:r>
                <a:endParaRPr kumimoji="1" lang="en-US" altLang="ja-JP"/>
              </a:p>
              <a:p>
                <a:pPr lvl="1"/>
                <a:r>
                  <a:rPr kumimoji="1" lang="ja-JP" altLang="en-US"/>
                  <a:t>ハッシュ値のサイズで決まる</a:t>
                </a:r>
                <a:endParaRPr kumimoji="1" lang="en-US" altLang="ja-JP"/>
              </a:p>
              <a:p>
                <a:pPr lvl="1"/>
                <a:r>
                  <a:rPr lang="en-US" altLang="ja-JP"/>
                  <a:t>256bit</a:t>
                </a:r>
                <a:r>
                  <a:rPr lang="ja-JP" altLang="en-US"/>
                  <a:t>なら衝突困難性に関して</a:t>
                </a:r>
                <a:r>
                  <a:rPr lang="en-US" altLang="ja-JP"/>
                  <a:t>128bit</a:t>
                </a:r>
                <a:r>
                  <a:rPr lang="ja-JP" altLang="en-US"/>
                  <a:t>セキュリティ</a:t>
                </a:r>
                <a:endParaRPr lang="en-US" altLang="ja-JP"/>
              </a:p>
              <a:p>
                <a:pPr lvl="1"/>
                <a:r>
                  <a:rPr kumimoji="1" lang="en-US" altLang="ja-JP"/>
                  <a:t>SHA(2)-256</a:t>
                </a:r>
                <a:r>
                  <a:rPr kumimoji="1" lang="ja-JP" altLang="en-US"/>
                  <a:t>も</a:t>
                </a:r>
                <a:r>
                  <a:rPr kumimoji="1" lang="en-US" altLang="ja-JP"/>
                  <a:t>SHA-3-256</a:t>
                </a:r>
                <a:r>
                  <a:rPr kumimoji="1" lang="ja-JP" altLang="en-US"/>
                  <a:t>もほぼ同じ安全性</a:t>
                </a:r>
                <a:endParaRPr kumimoji="1" lang="en-US" altLang="ja-JP"/>
              </a:p>
              <a:p>
                <a:r>
                  <a:rPr lang="en-US" altLang="ja-JP"/>
                  <a:t>SHA-2-256</a:t>
                </a:r>
                <a:r>
                  <a:rPr lang="ja-JP" altLang="en-US"/>
                  <a:t>と</a:t>
                </a:r>
                <a:r>
                  <a:rPr lang="en-US" altLang="ja-JP"/>
                  <a:t>SHA-3-256</a:t>
                </a:r>
                <a:r>
                  <a:rPr lang="ja-JP" altLang="en-US"/>
                  <a:t>の比較</a:t>
                </a:r>
                <a:endParaRPr kumimoji="1" lang="en-US" altLang="ja-JP"/>
              </a:p>
              <a:p>
                <a:pPr lvl="2"/>
                <a:r>
                  <a:rPr kumimoji="1" lang="en-US" altLang="ja-JP"/>
                  <a:t>SHA-2</a:t>
                </a:r>
                <a:r>
                  <a:rPr kumimoji="1" lang="ja-JP" altLang="en-US"/>
                  <a:t>は伸長攻撃を受ける・</a:t>
                </a:r>
                <a:r>
                  <a:rPr kumimoji="1" lang="en-US" altLang="ja-JP"/>
                  <a:t>SHA-3</a:t>
                </a:r>
                <a:r>
                  <a:rPr kumimoji="1" lang="ja-JP" altLang="en-US"/>
                  <a:t>は受けない</a:t>
                </a:r>
                <a:endParaRPr kumimoji="1" lang="en-US" altLang="ja-JP"/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秘密</a:t>
                </a:r>
                <a:r>
                  <a:rPr kumimoji="1" lang="en-US" altLang="ja-JP"/>
                  <a:t>,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ja-JP" altLang="en-US"/>
                  <a:t> </a:t>
                </a:r>
                <a:r>
                  <a:rPr kumimoji="1" lang="en-US" altLang="ja-JP"/>
                  <a:t>: </a:t>
                </a:r>
                <a:r>
                  <a:rPr kumimoji="1" lang="ja-JP" altLang="en-US"/>
                  <a:t>メッセージに対して</a:t>
                </a:r>
                <a:br>
                  <a:rPr kumimoji="1" lang="en-US" altLang="ja-JP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/>
                  <a:t>を知らずに計算可能</a:t>
                </a:r>
                <a:endParaRPr kumimoji="1" lang="en-US" altLang="ja-JP"/>
              </a:p>
              <a:p>
                <a:pPr lvl="3"/>
                <a:r>
                  <a:rPr lang="en-US" altLang="ja-JP"/>
                  <a:t>MD</a:t>
                </a:r>
                <a:r>
                  <a:rPr lang="ja-JP" altLang="en-US"/>
                  <a:t>構成なハッシュ関数共通の性質</a:t>
                </a:r>
                <a:endParaRPr lang="en-US" altLang="ja-JP"/>
              </a:p>
              <a:p>
                <a:pPr lvl="2"/>
                <a:r>
                  <a:rPr kumimoji="1" lang="ja-JP" altLang="en-US"/>
                  <a:t>内部状態が</a:t>
                </a:r>
                <a:r>
                  <a:rPr kumimoji="1" lang="en-US" altLang="ja-JP"/>
                  <a:t>SHA-2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256bit, SHA-3</a:t>
                </a:r>
                <a:r>
                  <a:rPr kumimoji="1" lang="ja-JP" altLang="en-US"/>
                  <a:t>は</a:t>
                </a:r>
                <a:r>
                  <a:rPr kumimoji="1" lang="en-US" altLang="ja-JP"/>
                  <a:t>1600bit</a:t>
                </a:r>
              </a:p>
              <a:p>
                <a:pPr lvl="3"/>
                <a:r>
                  <a:rPr lang="en-US" altLang="ja-JP"/>
                  <a:t>SHA-2</a:t>
                </a:r>
                <a:r>
                  <a:rPr lang="ja-JP" altLang="en-US"/>
                  <a:t>の方が速い・小メモリ</a:t>
                </a:r>
                <a:endParaRPr lang="en-US" altLang="ja-JP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9CA3394C-C3A5-47CC-B6B5-484F28F22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0" t="-10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タイトル 3">
            <a:extLst>
              <a:ext uri="{FF2B5EF4-FFF2-40B4-BE49-F238E27FC236}">
                <a16:creationId xmlns:a16="http://schemas.microsoft.com/office/drawing/2014/main" id="{E944D6C3-8D82-4D2E-BE93-AE05BCFE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安全性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F59DB3-DA69-48FB-9F0B-61B54954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8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362917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CAB3B66-5503-4F32-94FA-3BF5F811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のハッシュ値は</a:t>
            </a:r>
            <a:r>
              <a:rPr kumimoji="1" lang="en-US" altLang="ja-JP"/>
              <a:t>160bit</a:t>
            </a:r>
          </a:p>
          <a:p>
            <a:pPr lvl="1"/>
            <a:r>
              <a:rPr kumimoji="1" lang="en-US" altLang="ja-JP"/>
              <a:t>80bit</a:t>
            </a:r>
            <a:r>
              <a:rPr kumimoji="1" lang="ja-JP" altLang="en-US"/>
              <a:t>セキュリティ </a:t>
            </a:r>
            <a:r>
              <a:rPr kumimoji="1" lang="en-US" altLang="ja-JP"/>
              <a:t>/ </a:t>
            </a:r>
            <a:r>
              <a:rPr lang="en-US" altLang="ja-JP"/>
              <a:t>2005</a:t>
            </a:r>
            <a:r>
              <a:rPr lang="ja-JP" altLang="en-US"/>
              <a:t>年の攻撃方法で</a:t>
            </a:r>
            <a:r>
              <a:rPr lang="en-US" altLang="ja-JP"/>
              <a:t>63bit</a:t>
            </a:r>
            <a:r>
              <a:rPr lang="ja-JP" altLang="en-US"/>
              <a:t>まで低下</a:t>
            </a:r>
            <a:endParaRPr kumimoji="1" lang="en-US" altLang="ja-JP"/>
          </a:p>
          <a:p>
            <a:r>
              <a:rPr kumimoji="1" lang="en-US" altLang="ja-JP"/>
              <a:t>2017</a:t>
            </a:r>
            <a:r>
              <a:rPr kumimoji="1" lang="ja-JP" altLang="en-US"/>
              <a:t>年</a:t>
            </a:r>
            <a:r>
              <a:rPr kumimoji="1" lang="en-US" altLang="ja-JP"/>
              <a:t>CWI</a:t>
            </a:r>
            <a:r>
              <a:rPr kumimoji="1" lang="ja-JP" altLang="en-US"/>
              <a:t>と</a:t>
            </a:r>
            <a:r>
              <a:rPr kumimoji="1" lang="en-US" altLang="ja-JP"/>
              <a:t>Google</a:t>
            </a:r>
            <a:r>
              <a:rPr kumimoji="1" lang="ja-JP" altLang="en-US"/>
              <a:t>のチーム</a:t>
            </a:r>
            <a:endParaRPr kumimoji="1" lang="en-US" altLang="ja-JP"/>
          </a:p>
          <a:p>
            <a:pPr lvl="1"/>
            <a:r>
              <a:rPr lang="ja-JP" altLang="en-US"/>
              <a:t>中身が異なるのに</a:t>
            </a:r>
            <a:r>
              <a:rPr lang="en-US" altLang="ja-JP"/>
              <a:t>SHA-1</a:t>
            </a:r>
            <a:r>
              <a:rPr lang="ja-JP" altLang="en-US"/>
              <a:t>の値が同じ</a:t>
            </a:r>
            <a:r>
              <a:rPr lang="en-US" altLang="ja-JP"/>
              <a:t>2</a:t>
            </a:r>
            <a:r>
              <a:rPr lang="ja-JP" altLang="en-US"/>
              <a:t>個の</a:t>
            </a:r>
            <a:r>
              <a:rPr lang="en-US" altLang="ja-JP"/>
              <a:t>PDF</a:t>
            </a:r>
            <a:r>
              <a:rPr lang="ja-JP" altLang="en-US"/>
              <a:t>を作成</a:t>
            </a:r>
            <a:endParaRPr lang="en-US" altLang="ja-JP"/>
          </a:p>
          <a:p>
            <a:pPr lvl="1"/>
            <a:r>
              <a:rPr kumimoji="1" lang="en-US" altLang="ja-JP"/>
              <a:t>6500</a:t>
            </a:r>
            <a:r>
              <a:rPr kumimoji="1" lang="ja-JP" altLang="en-US"/>
              <a:t>年分の</a:t>
            </a:r>
            <a:r>
              <a:rPr kumimoji="1" lang="en-US" altLang="ja-JP"/>
              <a:t>CPU</a:t>
            </a:r>
            <a:r>
              <a:rPr kumimoji="1" lang="ja-JP" altLang="en-US"/>
              <a:t>と</a:t>
            </a:r>
            <a:r>
              <a:rPr kumimoji="1" lang="en-US" altLang="ja-JP"/>
              <a:t>110</a:t>
            </a:r>
            <a:r>
              <a:rPr kumimoji="1" lang="ja-JP" altLang="en-US"/>
              <a:t>年分の</a:t>
            </a:r>
            <a:r>
              <a:rPr kumimoji="1" lang="en-US" altLang="ja-JP"/>
              <a:t>GPU</a:t>
            </a:r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/>
              <a:t>2020</a:t>
            </a:r>
            <a:r>
              <a:rPr lang="ja-JP" altLang="en-US"/>
              <a:t>年</a:t>
            </a:r>
            <a:r>
              <a:rPr lang="en-US" altLang="ja-JP"/>
              <a:t>Gaëtan</a:t>
            </a:r>
            <a:r>
              <a:rPr lang="ja-JP" altLang="en-US"/>
              <a:t>と</a:t>
            </a:r>
            <a:r>
              <a:rPr lang="en-US" altLang="ja-JP"/>
              <a:t>Thomas</a:t>
            </a:r>
          </a:p>
          <a:p>
            <a:pPr lvl="1"/>
            <a:r>
              <a:rPr kumimoji="1" lang="en-US" altLang="ja-JP"/>
              <a:t>900</a:t>
            </a:r>
            <a:r>
              <a:rPr kumimoji="1" lang="ja-JP" altLang="en-US"/>
              <a:t>個の</a:t>
            </a:r>
            <a:r>
              <a:rPr kumimoji="1" lang="en-US" altLang="ja-JP"/>
              <a:t>NVIDIA GeForce GTX 1060</a:t>
            </a:r>
            <a:r>
              <a:rPr kumimoji="1" lang="ja-JP" altLang="en-US"/>
              <a:t>で</a:t>
            </a:r>
            <a:r>
              <a:rPr kumimoji="1" lang="en-US" altLang="ja-JP"/>
              <a:t>2</a:t>
            </a:r>
            <a:r>
              <a:rPr kumimoji="1" lang="ja-JP" altLang="en-US"/>
              <a:t>カ月 </a:t>
            </a:r>
            <a:r>
              <a:rPr kumimoji="1" lang="en-US" altLang="ja-JP"/>
              <a:t>; 4</a:t>
            </a:r>
            <a:r>
              <a:rPr kumimoji="1" lang="ja-JP" altLang="en-US"/>
              <a:t>万</a:t>
            </a:r>
            <a:r>
              <a:rPr kumimoji="1" lang="en-US" altLang="ja-JP"/>
              <a:t>5</a:t>
            </a:r>
            <a:r>
              <a:rPr kumimoji="1" lang="ja-JP" altLang="en-US"/>
              <a:t>千ドル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302CC22-5989-44FD-AB90-E468E3C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SHA-1</a:t>
            </a:r>
            <a:r>
              <a:rPr kumimoji="1" lang="ja-JP" altLang="en-US"/>
              <a:t>の攻撃</a:t>
            </a:r>
            <a:r>
              <a:rPr kumimoji="1" lang="en-US" altLang="ja-JP"/>
              <a:t>(</a:t>
            </a:r>
            <a:r>
              <a:rPr kumimoji="1" lang="ja-JP" altLang="en-US"/>
              <a:t>衝突させた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A43436-C9D4-4BAB-B661-217C4959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248472" cy="2323810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500377-5BCC-4721-9082-928302CF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    </a:t>
            </a:r>
            <a:fld id="{B2782DEB-472A-4FE5-AC34-C17109CF5A91}" type="slidenum">
              <a:rPr lang="en-US" altLang="ja-JP" smtClean="0"/>
              <a:pPr>
                <a:defRPr/>
              </a:pPr>
              <a:t>9</a:t>
            </a:fld>
            <a:r>
              <a:rPr lang="en-US" altLang="ja-JP"/>
              <a:t> / 31</a:t>
            </a:r>
          </a:p>
        </p:txBody>
      </p:sp>
    </p:spTree>
    <p:extLst>
      <p:ext uri="{BB962C8B-B14F-4D97-AF65-F5344CB8AC3E}">
        <p14:creationId xmlns:p14="http://schemas.microsoft.com/office/powerpoint/2010/main" val="4108625531"/>
      </p:ext>
    </p:extLst>
  </p:cSld>
  <p:clrMapOvr>
    <a:masterClrMapping/>
  </p:clrMapOvr>
</p:sld>
</file>

<file path=ppt/theme/theme1.xml><?xml version="1.0" encoding="utf-8"?>
<a:theme xmlns:a="http://schemas.openxmlformats.org/drawingml/2006/main" name="CybozuLabs2">
  <a:themeElements>
    <a:clrScheme name="CybozuLabs2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egoe+メイリオ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 sz="240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solidFill>
          <a:schemeClr val="accent5"/>
        </a:solidFill>
        <a:ln w="19050" cap="rnd">
          <a:solidFill>
            <a:schemeClr val="tx2">
              <a:lumMod val="60000"/>
              <a:lumOff val="40000"/>
            </a:schemeClr>
          </a:solidFill>
        </a:ln>
      </a:spPr>
      <a:bodyPr wrap="none">
        <a:spAutoFit/>
      </a:bodyPr>
      <a:lstStyle>
        <a:defPPr>
          <a:defRPr>
            <a:latin typeface="Courier New" pitchFamily="49" charset="0"/>
            <a:ea typeface="ＭＳ ゴシック" pitchFamily="49" charset="-128"/>
            <a:cs typeface="Courier New" pitchFamily="49" charset="0"/>
          </a:defRPr>
        </a:defPPr>
      </a:lstStyle>
    </a:txDef>
  </a:objectDefaults>
  <a:extraClrSchemeLst>
    <a:extraClrScheme>
      <a:clrScheme name="CybozuLabs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ybozuLabs2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ybozuLabs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1917</Words>
  <Application>Microsoft Office PowerPoint</Application>
  <PresentationFormat>画面に合わせる (4:3)</PresentationFormat>
  <Paragraphs>323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HG丸ｺﾞｼｯｸM-PRO</vt:lpstr>
      <vt:lpstr>游ゴシック</vt:lpstr>
      <vt:lpstr>Arial</vt:lpstr>
      <vt:lpstr>Cambria Math</vt:lpstr>
      <vt:lpstr>Segoe UI</vt:lpstr>
      <vt:lpstr>Tahoma</vt:lpstr>
      <vt:lpstr>Wingdings</vt:lpstr>
      <vt:lpstr>CybozuLabs2</vt:lpstr>
      <vt:lpstr>暗認本読書会7 SHA-2/SHA-3, MAC, 署名, ECDSA, FIDO サイドチャネル攻撃</vt:lpstr>
      <vt:lpstr>SHA-2</vt:lpstr>
      <vt:lpstr>SHA-256の内部状態S</vt:lpstr>
      <vt:lpstr>SHA-256の圧縮関数fの概要</vt:lpstr>
      <vt:lpstr>SHA-3</vt:lpstr>
      <vt:lpstr>吸収フェーズ</vt:lpstr>
      <vt:lpstr>搾取フェーズ</vt:lpstr>
      <vt:lpstr>安全性</vt:lpstr>
      <vt:lpstr>SHA-1の攻撃(衝突させた)</vt:lpstr>
      <vt:lpstr>衝突した2個のPDF</vt:lpstr>
      <vt:lpstr>SHA-1の構造</vt:lpstr>
      <vt:lpstr>衝突困難性を破る部分</vt:lpstr>
      <vt:lpstr>PDFに2個のJPEGを埋め込む方法</vt:lpstr>
      <vt:lpstr>メッセージ認証符号</vt:lpstr>
      <vt:lpstr>完全性と秘匿性</vt:lpstr>
      <vt:lpstr>MACの安全性</vt:lpstr>
      <vt:lpstr>MACの構成法</vt:lpstr>
      <vt:lpstr>署名</vt:lpstr>
      <vt:lpstr>署名のアルゴリズム</vt:lpstr>
      <vt:lpstr>署名の安全性</vt:lpstr>
      <vt:lpstr>MACと署名</vt:lpstr>
      <vt:lpstr>暗号技術の分類</vt:lpstr>
      <vt:lpstr>ECDSA</vt:lpstr>
      <vt:lpstr>公開鍵認証</vt:lpstr>
      <vt:lpstr>FIDO</vt:lpstr>
      <vt:lpstr>FIDOの認証器による署名の検証鍵の登録</vt:lpstr>
      <vt:lpstr>認証</vt:lpstr>
      <vt:lpstr>サイドチャネル攻撃</vt:lpstr>
      <vt:lpstr>楕円曲線と電力解析攻撃</vt:lpstr>
      <vt:lpstr>GoogleのTitanセキュリティキー</vt:lpstr>
      <vt:lpstr>コードルド・ブート攻撃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2015-01-28T02:21:35Z</dcterms:created>
  <dcterms:modified xsi:type="dcterms:W3CDTF">2021-11-11T09:05:37Z</dcterms:modified>
</cp:coreProperties>
</file>