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0"/>
  </p:notesMasterIdLst>
  <p:handoutMasterIdLst>
    <p:handoutMasterId r:id="rId21"/>
  </p:handoutMasterIdLst>
  <p:sldIdLst>
    <p:sldId id="552" r:id="rId2"/>
    <p:sldId id="623" r:id="rId3"/>
    <p:sldId id="624" r:id="rId4"/>
    <p:sldId id="625" r:id="rId5"/>
    <p:sldId id="626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34" r:id="rId14"/>
    <p:sldId id="635" r:id="rId15"/>
    <p:sldId id="636" r:id="rId16"/>
    <p:sldId id="637" r:id="rId17"/>
    <p:sldId id="638" r:id="rId18"/>
    <p:sldId id="639" r:id="rId19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56" d="100"/>
          <a:sy n="56" d="100"/>
        </p:scale>
        <p:origin x="15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8</a:t>
            </a:r>
            <a:br>
              <a:rPr lang="en-US" altLang="ja-JP"/>
            </a:br>
            <a:r>
              <a:rPr lang="ja-JP" altLang="en-US" sz="2400"/>
              <a:t>否認防止</a:t>
            </a:r>
            <a:r>
              <a:rPr lang="en-US" altLang="ja-JP" sz="2400"/>
              <a:t>, </a:t>
            </a:r>
            <a:r>
              <a:rPr lang="ja-JP" altLang="en-US" sz="2400"/>
              <a:t>タイムスタンプ</a:t>
            </a:r>
            <a:r>
              <a:rPr lang="en-US" altLang="ja-JP" sz="2400"/>
              <a:t>, </a:t>
            </a:r>
            <a:r>
              <a:rPr lang="ja-JP" altLang="en-US" sz="2400"/>
              <a:t>ブロックチェーン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2021/11/18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0768C-613F-4CC8-B84E-A401414AD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+mj-lt"/>
                  <a:buAutoNum type="arabicPeriod"/>
                </a:pPr>
                <a:r>
                  <a:rPr lang="ja-JP" altLang="en-US" b="1"/>
                  <a:t>コインの存在</a:t>
                </a:r>
                <a:r>
                  <a:rPr lang="ja-JP" altLang="en-US"/>
                  <a:t> </a:t>
                </a:r>
                <a:r>
                  <a:rPr lang="en-US" altLang="ja-JP"/>
                  <a:t>: </a:t>
                </a:r>
                <a:r>
                  <a:rPr lang="ja-JP" altLang="en-US"/>
                  <a:t>「コイン</a:t>
                </a:r>
                <a:r>
                  <a:rPr lang="en-US" altLang="ja-JP"/>
                  <a:t>10BTC</a:t>
                </a:r>
                <a:r>
                  <a:rPr lang="ja-JP" altLang="en-US"/>
                  <a:t>が、あるビットコインアドレスからビットコインアドレス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/>
                  <a:t>に移動した」という</a:t>
                </a:r>
                <a:br>
                  <a:rPr lang="en-US" altLang="ja-JP"/>
                </a:br>
                <a:r>
                  <a:rPr lang="ja-JP" altLang="en-US"/>
                  <a:t>トランザクション</a:t>
                </a:r>
                <a:r>
                  <a:rPr lang="en-US" altLang="ja-JP"/>
                  <a:t>T</a:t>
                </a:r>
                <a:r>
                  <a:rPr lang="ja-JP" altLang="en-US"/>
                  <a:t>がブロックチェーンに含まれている</a:t>
                </a:r>
                <a:endParaRPr lang="en-US" altLang="ja-JP"/>
              </a:p>
              <a:p>
                <a:pPr lvl="1">
                  <a:buFont typeface="+mj-lt"/>
                  <a:buAutoNum type="arabicPeriod"/>
                </a:pPr>
                <a:r>
                  <a:rPr lang="ja-JP" altLang="en-US" b="1"/>
                  <a:t>所有者</a:t>
                </a:r>
                <a:r>
                  <a:rPr lang="ja-JP" altLang="en-US"/>
                  <a:t> </a:t>
                </a:r>
                <a:r>
                  <a:rPr lang="en-US" altLang="ja-JP"/>
                  <a:t>: </a:t>
                </a:r>
                <a:r>
                  <a:rPr lang="ja-JP" altLang="en-US"/>
                  <a:t>アリスがビットコインアドレス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/>
                  <a:t>に対応する</a:t>
                </a:r>
                <a:br>
                  <a:rPr lang="en-US" altLang="ja-JP"/>
                </a:br>
                <a:r>
                  <a:rPr lang="ja-JP" altLang="en-US"/>
                  <a:t>署名鍵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/>
                  <a:t>を持っている</a:t>
                </a:r>
                <a:endParaRPr lang="en-US" altLang="ja-JP"/>
              </a:p>
              <a:p>
                <a:pPr lvl="1">
                  <a:buFont typeface="+mj-lt"/>
                  <a:buAutoNum type="arabicPeriod"/>
                </a:pPr>
                <a:r>
                  <a:rPr lang="ja-JP" altLang="en-US" b="1"/>
                  <a:t>未使用</a:t>
                </a:r>
                <a:r>
                  <a:rPr lang="ja-JP" altLang="en-US"/>
                  <a:t> </a:t>
                </a:r>
                <a:r>
                  <a:rPr lang="en-US" altLang="ja-JP"/>
                  <a:t>: </a:t>
                </a:r>
                <a:r>
                  <a:rPr lang="ja-JP" altLang="en-US"/>
                  <a:t>「</a:t>
                </a:r>
                <a:r>
                  <a:rPr lang="en-US" altLang="ja-JP"/>
                  <a:t>a_A</a:t>
                </a:r>
                <a:r>
                  <a:rPr lang="ja-JP" altLang="en-US"/>
                  <a:t>から別のビットコインアドレスに移動した」</a:t>
                </a:r>
                <a:br>
                  <a:rPr lang="en-US" altLang="ja-JP"/>
                </a:br>
                <a:r>
                  <a:rPr lang="ja-JP" altLang="en-US"/>
                  <a:t>というトランザクションが存在しない</a:t>
                </a:r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0768C-613F-4CC8-B84E-A401414AD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65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EDCEC9-E5D6-4F86-9FAC-F3763DF1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A18CC8-EABF-43CE-85EE-3C18F227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アリスが</a:t>
            </a:r>
            <a:r>
              <a:rPr kumimoji="1" lang="en-US" altLang="ja-JP"/>
              <a:t>10BTC</a:t>
            </a:r>
            <a:r>
              <a:rPr kumimoji="1" lang="ja-JP" altLang="en-US"/>
              <a:t>持っているとは</a:t>
            </a:r>
            <a:endParaRPr kumimoji="1"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4B0AE4-8482-4D1F-B9A3-C349EE12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11" y="3507435"/>
            <a:ext cx="7157178" cy="31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1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7FA0656-4EFC-4013-9E6A-6D7882882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アリスがボブに</a:t>
                </a:r>
                <a:r>
                  <a:rPr kumimoji="1" lang="en-US" altLang="ja-JP"/>
                  <a:t>2BT</a:t>
                </a:r>
                <a:r>
                  <a:rPr kumimoji="1" lang="ja-JP" altLang="en-US"/>
                  <a:t>を送金するとは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アリスは新しいビットコインアドレス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を作る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ボブも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を作る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アリスが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/>
                  <a:t>に向けてのトランザクション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を作成する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がブロックチェーンに取り込まれると送金完了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7FA0656-4EFC-4013-9E6A-6D7882882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6B36F0-1BFA-4332-8881-B762D5BE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B7E55DB-16EC-40EE-9FB1-274C1B24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6FF7BAD-B5A1-47E0-ADBC-F958BAE81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37337"/>
            <a:ext cx="6493959" cy="36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6E2BA58-2BAA-45D3-8CB8-0D25901B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正しいチェーン</a:t>
            </a:r>
            <a:endParaRPr kumimoji="1" lang="en-US" altLang="ja-JP"/>
          </a:p>
          <a:p>
            <a:pPr lvl="1"/>
            <a:r>
              <a:rPr kumimoji="1" lang="ja-JP" altLang="en-US"/>
              <a:t>チェーンを延ばすとビットコインを得られる</a:t>
            </a:r>
            <a:r>
              <a:rPr kumimoji="1" lang="en-US" altLang="ja-JP"/>
              <a:t>(</a:t>
            </a:r>
            <a:r>
              <a:rPr kumimoji="1" lang="ja-JP" altLang="en-US"/>
              <a:t>マイニング</a:t>
            </a:r>
            <a:r>
              <a:rPr kumimoji="1" lang="en-US" altLang="ja-JP"/>
              <a:t>)</a:t>
            </a:r>
          </a:p>
          <a:p>
            <a:pPr lvl="2"/>
            <a:r>
              <a:rPr kumimoji="1" lang="ja-JP" altLang="en-US"/>
              <a:t>チェーンを延ばすインセンティブ</a:t>
            </a:r>
            <a:endParaRPr kumimoji="1" lang="en-US" altLang="ja-JP"/>
          </a:p>
          <a:p>
            <a:pPr lvl="2"/>
            <a:r>
              <a:rPr kumimoji="1" lang="ja-JP" altLang="en-US"/>
              <a:t>二重送金を含むブロックは無視される</a:t>
            </a:r>
            <a:endParaRPr kumimoji="1" lang="en-US" altLang="ja-JP"/>
          </a:p>
          <a:p>
            <a:pPr lvl="1"/>
            <a:r>
              <a:rPr kumimoji="1" lang="ja-JP" altLang="en-US"/>
              <a:t>最も長いチェーンが正しいチェーン</a:t>
            </a:r>
            <a:endParaRPr kumimoji="1" lang="en-US" altLang="ja-JP"/>
          </a:p>
          <a:p>
            <a:pPr lvl="2"/>
            <a:r>
              <a:rPr kumimoji="1" lang="ja-JP" altLang="en-US"/>
              <a:t>経験的に</a:t>
            </a:r>
            <a:r>
              <a:rPr kumimoji="1" lang="en-US" altLang="ja-JP"/>
              <a:t>6</a:t>
            </a:r>
            <a:r>
              <a:rPr kumimoji="1" lang="ja-JP" altLang="en-US"/>
              <a:t>ブロック伸びると取り込まれたと判断する</a:t>
            </a:r>
            <a:endParaRPr kumimoji="1" lang="en-US" altLang="ja-JP"/>
          </a:p>
          <a:p>
            <a:pPr lvl="2"/>
            <a:r>
              <a:rPr kumimoji="1" lang="ja-JP" altLang="en-US"/>
              <a:t>一時的にチェーンが分岐しても短い方は無視される</a:t>
            </a:r>
            <a:endParaRPr kumimoji="1" lang="en-US" altLang="ja-JP"/>
          </a:p>
          <a:p>
            <a:pPr lvl="1"/>
            <a:r>
              <a:rPr kumimoji="1" lang="ja-JP" altLang="en-US"/>
              <a:t>ブロックのハッシュ値がターゲット</a:t>
            </a:r>
            <a:r>
              <a:rPr kumimoji="1" lang="en-US" altLang="ja-JP"/>
              <a:t>t</a:t>
            </a:r>
            <a:r>
              <a:rPr kumimoji="1" lang="ja-JP" altLang="en-US"/>
              <a:t>よりも小さいのが正しい</a:t>
            </a:r>
            <a:endParaRPr kumimoji="1" lang="en-US" altLang="ja-JP"/>
          </a:p>
          <a:p>
            <a:pPr lvl="2"/>
            <a:r>
              <a:rPr kumimoji="1" lang="ja-JP" altLang="en-US"/>
              <a:t>ブロックを延ばすのに時間</a:t>
            </a:r>
            <a:r>
              <a:rPr kumimoji="1" lang="en-US" altLang="ja-JP"/>
              <a:t>(</a:t>
            </a:r>
            <a:r>
              <a:rPr kumimoji="1" lang="ja-JP" altLang="en-US"/>
              <a:t>計算資源</a:t>
            </a:r>
            <a:r>
              <a:rPr kumimoji="1" lang="en-US" altLang="ja-JP"/>
              <a:t>)</a:t>
            </a:r>
            <a:r>
              <a:rPr kumimoji="1" lang="ja-JP" altLang="en-US"/>
              <a:t>が掛かる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D5C5CE-1D17-4535-BD47-AE43F640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D015EBA-BCF6-41EF-8895-42B9FA20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二重送金の防止とマイニング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60DCD8-1925-4004-9508-663F63F0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913271"/>
            <a:ext cx="7419791" cy="17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1CDBA32-6594-4AF0-86F8-183046D6A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ハッシュ値の先頭</a:t>
                </a:r>
                <a:r>
                  <a:rPr kumimoji="1" lang="en-US" altLang="ja-JP"/>
                  <a:t>N</a:t>
                </a:r>
                <a:r>
                  <a:rPr kumimoji="1" lang="ja-JP" altLang="en-US"/>
                  <a:t>ビットが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であるように</a:t>
                </a:r>
                <a:r>
                  <a:rPr kumimoji="1" lang="en-US" altLang="ja-JP"/>
                  <a:t>salt</a:t>
                </a:r>
                <a:r>
                  <a:rPr kumimoji="1" lang="ja-JP" altLang="en-US"/>
                  <a:t>を調整</a:t>
                </a:r>
                <a:endParaRPr kumimoji="1" lang="en-US" altLang="ja-JP"/>
              </a:p>
              <a:p>
                <a:pPr lvl="1"/>
                <a:r>
                  <a:rPr lang="en-US" altLang="ja-JP"/>
                  <a:t>N=8</a:t>
                </a:r>
                <a:r>
                  <a:rPr lang="ja-JP" altLang="en-US"/>
                  <a:t>なら</a:t>
                </a:r>
                <a:r>
                  <a:rPr lang="en-US" altLang="ja-JP"/>
                  <a:t>1/2^8</a:t>
                </a:r>
                <a:r>
                  <a:rPr lang="ja-JP" altLang="en-US"/>
                  <a:t>の確率で先頭</a:t>
                </a:r>
                <a:r>
                  <a:rPr lang="en-US" altLang="ja-JP"/>
                  <a:t>8bit</a:t>
                </a:r>
                <a:r>
                  <a:rPr lang="ja-JP" altLang="en-US"/>
                  <a:t>が</a:t>
                </a:r>
                <a:r>
                  <a:rPr lang="en-US" altLang="ja-JP"/>
                  <a:t>0</a:t>
                </a:r>
                <a:r>
                  <a:rPr lang="ja-JP" altLang="en-US"/>
                  <a:t>になる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kumimoji="1" lang="en-US" altLang="ja-JP"/>
                  <a:t>2020</a:t>
                </a:r>
                <a:r>
                  <a:rPr kumimoji="1" lang="ja-JP" altLang="en-US"/>
                  <a:t>年で</a:t>
                </a:r>
                <a:r>
                  <a:rPr kumimoji="1" lang="en-US" altLang="ja-JP"/>
                  <a:t>N=80</a:t>
                </a:r>
                <a:r>
                  <a:rPr kumimoji="1" lang="ja-JP" altLang="en-US"/>
                  <a:t>ぐらい</a:t>
                </a:r>
                <a:r>
                  <a:rPr kumimoji="1" lang="en-US" altLang="ja-JP"/>
                  <a:t>(10</a:t>
                </a:r>
                <a:r>
                  <a:rPr kumimoji="1" lang="ja-JP" altLang="en-US"/>
                  <a:t>分に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個ブロックが伸びる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en-US" altLang="ja-JP"/>
                  <a:t>1</a:t>
                </a:r>
                <a:r>
                  <a:rPr kumimoji="1" lang="ja-JP" altLang="en-US"/>
                  <a:t>秒間に</a:t>
                </a:r>
                <a:r>
                  <a:rPr kumimoji="1" lang="en-US" altLang="ja-JP"/>
                  <a:t>1.6x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160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𝑇𝑒𝑟𝑎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𝐻𝑎𝑠h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電力消費の無駄・取引性能の低さ→オルトコインが有象無象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計算資源を</a:t>
                </a:r>
                <a:r>
                  <a:rPr kumimoji="1" lang="en-US" altLang="ja-JP"/>
                  <a:t>50%</a:t>
                </a:r>
                <a:r>
                  <a:rPr kumimoji="1" lang="ja-JP" altLang="en-US"/>
                  <a:t>独占すると思いのまま→信頼が無くなる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1CDBA32-6594-4AF0-86F8-183046D6A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F22FF6-E1E1-458C-9DCA-5AE28385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7068CF-1A4A-4236-9BAF-300E42B7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マイニング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7F6007-5F6E-4746-98C6-60975C8FD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5832648" cy="31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B93930B-329D-4767-BA21-B008687F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暗号技術とは別の仕組みが必要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14F760-3D34-4AC0-8554-178EC1F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C44D791-1B2A-480C-8B6B-EDC24B10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互いに依存する暗号技術</a:t>
            </a:r>
            <a:endParaRPr kumimoji="1"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8B6A74-8971-4829-84E2-35A19B69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408712" cy="30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4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1CA7032-4D7B-4887-A850-FD4C58B3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16239"/>
            <a:ext cx="4032448" cy="1481925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34489B1-0547-4A3D-8605-24FD0A91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公開鍵暗号の公開鍵や署名の検証鍵が</a:t>
            </a:r>
            <a:br>
              <a:rPr kumimoji="1" lang="en-US" altLang="ja-JP"/>
            </a:br>
            <a:r>
              <a:rPr kumimoji="1" lang="ja-JP" altLang="en-US"/>
              <a:t>本人のものと分かれば</a:t>
            </a:r>
            <a:r>
              <a:rPr kumimoji="1" lang="en-US" altLang="ja-JP"/>
              <a:t>OK</a:t>
            </a:r>
          </a:p>
          <a:p>
            <a:pPr lvl="1"/>
            <a:r>
              <a:rPr kumimoji="1" lang="ja-JP" altLang="en-US"/>
              <a:t>二人であって直接手渡しするのが確実</a:t>
            </a:r>
            <a:r>
              <a:rPr kumimoji="1" lang="en-US" altLang="ja-JP"/>
              <a:t>(</a:t>
            </a:r>
            <a:r>
              <a:rPr kumimoji="1" lang="ja-JP" altLang="en-US"/>
              <a:t>キーサインパーティ</a:t>
            </a:r>
            <a:r>
              <a:rPr kumimoji="1" lang="en-US" altLang="ja-JP"/>
              <a:t>)</a:t>
            </a:r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r>
              <a:rPr lang="ja-JP" altLang="en-US"/>
              <a:t>信用の輪</a:t>
            </a:r>
            <a:endParaRPr lang="en-US" altLang="ja-JP"/>
          </a:p>
          <a:p>
            <a:pPr lvl="1"/>
            <a:r>
              <a:rPr lang="ja-JP" altLang="en-US"/>
              <a:t>自分が信用している人が持っている別の人の公開鍵は</a:t>
            </a:r>
            <a:r>
              <a:rPr lang="en-US" altLang="ja-JP"/>
              <a:t>OK?</a:t>
            </a:r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8F5827-A416-4854-B43A-BC73158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B0B922B-355F-4ABE-9482-63769E9A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信用の輪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EBF9249-48E5-4BAD-BAFF-116BFAF8C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05064"/>
            <a:ext cx="4176464" cy="26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3B27C1-A7BB-4B01-B03C-AD248499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人や組織とそれに紐付く公開鍵</a:t>
            </a:r>
            <a:r>
              <a:rPr kumimoji="1" lang="en-US" altLang="ja-JP"/>
              <a:t>(</a:t>
            </a:r>
            <a:r>
              <a:rPr kumimoji="1" lang="ja-JP" altLang="en-US"/>
              <a:t>検証鍵</a:t>
            </a:r>
            <a:r>
              <a:rPr kumimoji="1" lang="en-US" altLang="ja-JP"/>
              <a:t>)</a:t>
            </a:r>
            <a:r>
              <a:rPr kumimoji="1" lang="ja-JP" altLang="en-US"/>
              <a:t>の対応を保証</a:t>
            </a:r>
            <a:endParaRPr kumimoji="1" lang="en-US" altLang="ja-JP"/>
          </a:p>
          <a:p>
            <a:pPr lvl="1"/>
            <a:r>
              <a:rPr kumimoji="1" lang="ja-JP" altLang="en-US"/>
              <a:t>認証局</a:t>
            </a:r>
            <a:r>
              <a:rPr kumimoji="1" lang="en-US" altLang="ja-JP"/>
              <a:t>CA</a:t>
            </a:r>
            <a:r>
              <a:rPr kumimoji="1" lang="ja-JP" altLang="en-US"/>
              <a:t> </a:t>
            </a:r>
            <a:r>
              <a:rPr kumimoji="1" lang="en-US" altLang="ja-JP"/>
              <a:t>: </a:t>
            </a:r>
            <a:r>
              <a:rPr kumimoji="1" lang="ja-JP" altLang="en-US"/>
              <a:t>公開鍵を保証する機関</a:t>
            </a:r>
            <a:r>
              <a:rPr kumimoji="1" lang="en-US" altLang="ja-JP"/>
              <a:t>, </a:t>
            </a:r>
            <a:r>
              <a:rPr kumimoji="1" lang="ja-JP" altLang="en-US"/>
              <a:t>信頼できるものとする</a:t>
            </a:r>
            <a:endParaRPr kumimoji="1" lang="en-US" altLang="ja-JP"/>
          </a:p>
          <a:p>
            <a:pPr lvl="1"/>
            <a:r>
              <a:rPr kumimoji="1" lang="ja-JP" altLang="en-US"/>
              <a:t>公開鍵証明書 </a:t>
            </a:r>
            <a:r>
              <a:rPr kumimoji="1" lang="en-US" altLang="ja-JP"/>
              <a:t>: </a:t>
            </a:r>
            <a:r>
              <a:rPr kumimoji="1" lang="ja-JP" altLang="en-US"/>
              <a:t>アリス本人と公開鍵の結びつきに</a:t>
            </a:r>
            <a:r>
              <a:rPr kumimoji="1" lang="en-US" altLang="ja-JP"/>
              <a:t>CA</a:t>
            </a:r>
            <a:r>
              <a:rPr kumimoji="1" lang="ja-JP" altLang="en-US"/>
              <a:t>が署名</a:t>
            </a:r>
            <a:endParaRPr kumimoji="1" lang="en-US" altLang="ja-JP"/>
          </a:p>
          <a:p>
            <a:pPr lvl="2"/>
            <a:r>
              <a:rPr kumimoji="1" lang="en-US" altLang="ja-JP"/>
              <a:t>X.509</a:t>
            </a:r>
            <a:r>
              <a:rPr kumimoji="1" lang="ja-JP" altLang="en-US"/>
              <a:t>というフォーマットの規格</a:t>
            </a:r>
            <a:r>
              <a:rPr kumimoji="1" lang="en-US" altLang="ja-JP"/>
              <a:t>, CA</a:t>
            </a:r>
            <a:r>
              <a:rPr kumimoji="1" lang="ja-JP" altLang="en-US"/>
              <a:t>の検証鍵で検証可能</a:t>
            </a:r>
            <a:endParaRPr kumimoji="1" lang="en-US" altLang="ja-JP"/>
          </a:p>
          <a:p>
            <a:pPr lvl="2"/>
            <a:r>
              <a:rPr kumimoji="1" lang="ja-JP" altLang="en-US"/>
              <a:t>サーバ運用に利用することが多いのでサーバ証明書とも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613C14-93DC-487D-A9B4-F6997DAA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D5F8CA-A712-4318-AD42-12C226B1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公開鍵基盤</a:t>
            </a:r>
            <a:r>
              <a:rPr kumimoji="1" lang="en-US" altLang="ja-JP"/>
              <a:t>PKI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A68DD3-F4B2-47FB-B9F2-322E88628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97926"/>
            <a:ext cx="6048672" cy="31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3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764B711-9E34-4387-86D9-034015AF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CA</a:t>
            </a:r>
            <a:r>
              <a:rPr kumimoji="1" lang="ja-JP" altLang="en-US"/>
              <a:t>が一つだけだと権限や責任が一極集中</a:t>
            </a:r>
            <a:endParaRPr kumimoji="1" lang="en-US" altLang="ja-JP"/>
          </a:p>
          <a:p>
            <a:pPr lvl="1"/>
            <a:r>
              <a:rPr kumimoji="1" lang="ja-JP" altLang="en-US"/>
              <a:t>複数の</a:t>
            </a:r>
            <a:r>
              <a:rPr kumimoji="1" lang="en-US" altLang="ja-JP"/>
              <a:t>CA</a:t>
            </a:r>
            <a:r>
              <a:rPr kumimoji="1" lang="ja-JP" altLang="en-US"/>
              <a:t>が互いに認証し合う</a:t>
            </a:r>
            <a:endParaRPr kumimoji="1" lang="en-US" altLang="ja-JP"/>
          </a:p>
          <a:p>
            <a:pPr lvl="1"/>
            <a:r>
              <a:rPr kumimoji="1" lang="ja-JP" altLang="en-US"/>
              <a:t>ルート認証局</a:t>
            </a:r>
            <a:endParaRPr kumimoji="1" lang="en-US" altLang="ja-JP"/>
          </a:p>
          <a:p>
            <a:pPr lvl="2"/>
            <a:r>
              <a:rPr kumimoji="1" lang="ja-JP" altLang="en-US"/>
              <a:t>最終的に自分で認証したもの</a:t>
            </a:r>
            <a:endParaRPr kumimoji="1" lang="en-US" altLang="ja-JP"/>
          </a:p>
          <a:p>
            <a:pPr lvl="2"/>
            <a:r>
              <a:rPr kumimoji="1" lang="ja-JP" altLang="en-US"/>
              <a:t>トラストアンカー</a:t>
            </a:r>
            <a:endParaRPr kumimoji="1" lang="en-US" altLang="ja-JP"/>
          </a:p>
          <a:p>
            <a:pPr lvl="2"/>
            <a:endParaRPr lang="en-US" altLang="ja-JP"/>
          </a:p>
          <a:p>
            <a:r>
              <a:rPr kumimoji="1" lang="ja-JP" altLang="en-US"/>
              <a:t>認証局の階層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19F626E-EC62-4639-8FF8-08906BF4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933D089-461C-48BE-A1E3-8772F384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認証局の相互認証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B987DB-320B-417A-9062-3B4826CB0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08" y="1412776"/>
            <a:ext cx="2880320" cy="26717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0DB3857-A21D-426E-9625-CC74F41DE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87" y="4039531"/>
            <a:ext cx="5342694" cy="25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9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52F2D3A-5DBA-4E26-882D-138A59E8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公開鍵証明書を破棄したい</a:t>
            </a:r>
            <a:endParaRPr kumimoji="1" lang="en-US" altLang="ja-JP"/>
          </a:p>
          <a:p>
            <a:pPr lvl="1"/>
            <a:r>
              <a:rPr kumimoji="1" lang="ja-JP" altLang="en-US"/>
              <a:t>事業者の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5CE363-2893-4955-B22D-2EB577B7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96E1FBF-7A06-4595-9C64-758BDEC3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公開鍵の失効</a:t>
            </a:r>
          </a:p>
        </p:txBody>
      </p:sp>
    </p:spTree>
    <p:extLst>
      <p:ext uri="{BB962C8B-B14F-4D97-AF65-F5344CB8AC3E}">
        <p14:creationId xmlns:p14="http://schemas.microsoft.com/office/powerpoint/2010/main" val="27852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238AEA-C5FD-4E8F-A815-A09A00E7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正しい署名は署名鍵を持つ本人</a:t>
            </a:r>
            <a:r>
              <a:rPr kumimoji="1" lang="en-US" altLang="ja-JP"/>
              <a:t>(</a:t>
            </a:r>
            <a:r>
              <a:rPr kumimoji="1" lang="ja-JP" altLang="en-US"/>
              <a:t>アリス</a:t>
            </a:r>
            <a:r>
              <a:rPr kumimoji="1" lang="en-US" altLang="ja-JP"/>
              <a:t>)</a:t>
            </a:r>
            <a:r>
              <a:rPr kumimoji="1" lang="ja-JP" altLang="en-US"/>
              <a:t>しか作れない</a:t>
            </a:r>
            <a:endParaRPr kumimoji="1" lang="en-US" altLang="ja-JP"/>
          </a:p>
          <a:p>
            <a:pPr lvl="1"/>
            <a:r>
              <a:rPr kumimoji="1" lang="ja-JP" altLang="en-US"/>
              <a:t>署名は否認防止機能を持つ</a:t>
            </a:r>
            <a:endParaRPr kumimoji="1" lang="en-US" altLang="ja-JP"/>
          </a:p>
          <a:p>
            <a:pPr lvl="1"/>
            <a:r>
              <a:rPr kumimoji="1" lang="ja-JP" altLang="en-US"/>
              <a:t>アリスが意図的に署名鍵を漏洩させて署名を無効化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marL="0" indent="0">
              <a:buNone/>
            </a:pPr>
            <a:r>
              <a:rPr lang="ja-JP" altLang="en-US" sz="2000"/>
              <a:t>    時間軸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ja-JP" altLang="en-US"/>
              <a:t>署名に時刻を関連づけさせる必要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35B30C-DA83-4204-98FE-EED861E4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0B388F-FFC4-4A58-A091-EE9D4A43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否認防止と署名の失効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BB6F3DC-26BB-4A80-A547-0A2C9620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6793207" cy="3600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8FA2B68-703B-4B04-BF37-20303F6798AA}"/>
              </a:ext>
            </a:extLst>
          </p:cNvPr>
          <p:cNvCxnSpPr/>
          <p:nvPr/>
        </p:nvCxnSpPr>
        <p:spPr>
          <a:xfrm>
            <a:off x="323528" y="2564904"/>
            <a:ext cx="0" cy="273630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0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A66696-381F-4053-8281-C1C284820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タイムスタンプ </a:t>
                </a:r>
                <a:r>
                  <a:rPr lang="en-US" altLang="ja-JP"/>
                  <a:t>Haber, Stornetta, 1990</a:t>
                </a:r>
              </a:p>
              <a:p>
                <a:pPr lvl="1"/>
                <a:r>
                  <a:rPr kumimoji="1" lang="ja-JP" altLang="en-US"/>
                  <a:t>あるとき確かにあるデータが存在したことを示す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信頼できる機関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ハッシュ値を管理するタイムスタンプ局</a:t>
                </a:r>
                <a:endParaRPr lang="en-US" altLang="ja-JP"/>
              </a:p>
              <a:p>
                <a:pPr lvl="2"/>
                <a:r>
                  <a:rPr kumimoji="1" lang="ja-JP" altLang="en-US"/>
                  <a:t>時刻認証局</a:t>
                </a:r>
                <a:r>
                  <a:rPr kumimoji="1" lang="en-US" altLang="ja-JP"/>
                  <a:t>TSA (Time Stamping Authorith)</a:t>
                </a:r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r>
                  <a:rPr kumimoji="1" lang="ja-JP" altLang="en-US"/>
                  <a:t>ハッシュ値の連鎖を公開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誰でも検証可能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A66696-381F-4053-8281-C1C284820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39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3851ED-6C25-4CCC-84B2-F1FEA111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B97CDCE-4340-4FE5-A6DF-F09F8089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ハッシュ値の連鎖によるタイムスタンプ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F622F7-3BDD-48A5-B4A5-6936340A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29000"/>
            <a:ext cx="4824536" cy="25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047A97-49FD-4F96-A944-1E66A463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アリスは署名を失効させても否認できない</a:t>
            </a:r>
            <a:endParaRPr kumimoji="1" lang="en-US" altLang="ja-JP"/>
          </a:p>
          <a:p>
            <a:pPr lvl="1"/>
            <a:r>
              <a:rPr kumimoji="1" lang="ja-JP" altLang="en-US"/>
              <a:t>リンクトークン生成型タイムスタンプ</a:t>
            </a:r>
            <a:r>
              <a:rPr kumimoji="1" lang="en-US" altLang="ja-JP"/>
              <a:t>ISO/IEC 18014-3</a:t>
            </a:r>
          </a:p>
          <a:p>
            <a:pPr lvl="1"/>
            <a:r>
              <a:rPr kumimoji="1" lang="ja-JP" altLang="en-US"/>
              <a:t>署名情報は新聞などで広く周知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E10E8C-23EF-42BD-BA26-37DA024C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8CCA290-D24B-4025-A656-1FF36D9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タイムスタンプを用いた否認防止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1019A4-E2A5-4EA1-BB0F-02E486F7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00184"/>
            <a:ext cx="6768752" cy="42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B6180F-83FC-48C3-A2EF-239269FEE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ハッシュ値を一本の鎖ではなく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分木で管理したもの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ハッシュ値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ja-JP" altLang="en-US"/>
                  <a:t>の正しさを確認</a:t>
                </a:r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1−4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5−6</m:t>
                        </m:r>
                      </m:sub>
                    </m:sSub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1−8</m:t>
                        </m:r>
                      </m:sub>
                    </m:sSub>
                  </m:oMath>
                </a14:m>
                <a:r>
                  <a:rPr kumimoji="1" lang="ja-JP" altLang="en-US"/>
                  <a:t>を使う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必要なデータ量が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B6180F-83FC-48C3-A2EF-239269FEE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40084B-001B-4FC1-B1EF-93772D4E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7B9196A-47DE-43B4-BF46-04FF19C8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Merkle</a:t>
            </a:r>
            <a:r>
              <a:rPr kumimoji="1" lang="ja-JP" altLang="en-US"/>
              <a:t>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B8099F-C48A-4853-ADB3-FD040877B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95" y="1196752"/>
            <a:ext cx="6768752" cy="39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2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15F24F-C23E-473B-B94A-3C5D2422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リンクトークンとは別方式</a:t>
            </a:r>
            <a:endParaRPr kumimoji="1" lang="en-US" altLang="ja-JP"/>
          </a:p>
          <a:p>
            <a:r>
              <a:rPr kumimoji="1" lang="ja-JP" altLang="en-US"/>
              <a:t>信頼できる</a:t>
            </a:r>
            <a:r>
              <a:rPr kumimoji="1" lang="en-US" altLang="ja-JP"/>
              <a:t>TSA</a:t>
            </a:r>
            <a:r>
              <a:rPr kumimoji="1" lang="ja-JP" altLang="en-US"/>
              <a:t>が署名の検証鍵を公開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RFC 3161, ISO/IEC18014-2</a:t>
            </a:r>
            <a:r>
              <a:rPr kumimoji="1" lang="ja-JP" altLang="en-US"/>
              <a:t>などで標準化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BAFBD90-F2D4-4C15-AF2A-A4FE5A5A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35C8AD1-0733-4CDF-AFE6-1D6E1F4A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署名を用いたタイムスタンプ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DDA89B-9977-4F62-8AF9-56617EB1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5760640" cy="27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7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761B911-23CA-4234-A623-AA66FED8A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4465109" cy="2204647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4321F73-64BD-46AD-A154-61F3C318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時刻の扱い</a:t>
            </a:r>
            <a:endParaRPr kumimoji="1" lang="en-US" altLang="ja-JP"/>
          </a:p>
          <a:p>
            <a:pPr lvl="1"/>
            <a:r>
              <a:rPr lang="zh-TW" altLang="en-US"/>
              <a:t>国家時刻標準機関</a:t>
            </a:r>
            <a:r>
              <a:rPr lang="en-US" altLang="ja-JP"/>
              <a:t>NTA (National Time Authority)</a:t>
            </a:r>
          </a:p>
          <a:p>
            <a:pPr lvl="2"/>
            <a:r>
              <a:rPr lang="ja-JP" altLang="en-US"/>
              <a:t>情報通信研究機構</a:t>
            </a:r>
            <a:r>
              <a:rPr lang="en-US" altLang="ja-JP"/>
              <a:t>NICT</a:t>
            </a:r>
            <a:r>
              <a:rPr lang="ja-JP" altLang="en-US"/>
              <a:t>が日本標準時を生成、供給</a:t>
            </a:r>
            <a:endParaRPr lang="en-US" altLang="ja-JP"/>
          </a:p>
          <a:p>
            <a:pPr lvl="2"/>
            <a:r>
              <a:rPr lang="ja-JP" altLang="en-US"/>
              <a:t>時刻配信局</a:t>
            </a:r>
            <a:r>
              <a:rPr lang="en-US" altLang="ja-JP"/>
              <a:t>TAA</a:t>
            </a:r>
            <a:r>
              <a:rPr lang="ja-JP" altLang="en-US"/>
              <a:t> </a:t>
            </a:r>
            <a:r>
              <a:rPr lang="en-US" altLang="ja-JP"/>
              <a:t>(Time Assessment Authority)</a:t>
            </a:r>
            <a:r>
              <a:rPr lang="ja-JP" altLang="en-US"/>
              <a:t>がサービス提供</a:t>
            </a:r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r>
              <a:rPr kumimoji="1" lang="ja-JP" altLang="en-US"/>
              <a:t>通常の署名は最大</a:t>
            </a:r>
            <a:r>
              <a:rPr kumimoji="1" lang="en-US" altLang="ja-JP"/>
              <a:t>5</a:t>
            </a:r>
            <a:r>
              <a:rPr kumimoji="1" lang="ja-JP" altLang="en-US"/>
              <a:t>年</a:t>
            </a:r>
            <a:endParaRPr kumimoji="1" lang="en-US" altLang="ja-JP"/>
          </a:p>
          <a:p>
            <a:pPr lvl="1"/>
            <a:r>
              <a:rPr kumimoji="1" lang="ja-JP" altLang="en-US"/>
              <a:t>住宅ローンなどには対応できない</a:t>
            </a:r>
            <a:endParaRPr kumimoji="1" lang="en-US" altLang="ja-JP"/>
          </a:p>
          <a:p>
            <a:pPr lvl="1"/>
            <a:r>
              <a:rPr lang="en-US" altLang="ja-JP"/>
              <a:t>EU</a:t>
            </a:r>
            <a:r>
              <a:rPr lang="ja-JP" altLang="en-US"/>
              <a:t> </a:t>
            </a:r>
            <a:r>
              <a:rPr lang="en-US" altLang="ja-JP"/>
              <a:t>:</a:t>
            </a:r>
            <a:r>
              <a:rPr lang="ja-JP" altLang="en-US"/>
              <a:t> </a:t>
            </a:r>
            <a:r>
              <a:rPr lang="en-US" altLang="ja-JP"/>
              <a:t>2016</a:t>
            </a:r>
            <a:r>
              <a:rPr lang="ja-JP" altLang="en-US"/>
              <a:t>年</a:t>
            </a:r>
            <a:r>
              <a:rPr lang="en-US" altLang="ja-JP"/>
              <a:t>eIDAS</a:t>
            </a:r>
            <a:r>
              <a:rPr lang="ja-JP" altLang="en-US"/>
              <a:t>規則</a:t>
            </a:r>
            <a:r>
              <a:rPr lang="en-US" altLang="ja-JP"/>
              <a:t>, </a:t>
            </a:r>
            <a:r>
              <a:rPr lang="ja-JP" altLang="en-US"/>
              <a:t>国家間でタイムスタンプを利用可能</a:t>
            </a:r>
            <a:endParaRPr kumimoji="1" lang="en-US" altLang="ja-JP"/>
          </a:p>
          <a:p>
            <a:r>
              <a:rPr kumimoji="1" lang="ja-JP" altLang="en-US"/>
              <a:t>日本は公的なタイムスタンプ制度の不在</a:t>
            </a:r>
            <a:r>
              <a:rPr lang="en-US" altLang="ja-JP"/>
              <a:t> (2021</a:t>
            </a:r>
            <a:r>
              <a:rPr lang="ja-JP" altLang="en-US"/>
              <a:t>年現在</a:t>
            </a:r>
            <a:r>
              <a:rPr lang="en-US" altLang="ja-JP"/>
              <a:t>)</a:t>
            </a:r>
            <a:endParaRPr kumimoji="1" lang="en-US" altLang="ja-JP"/>
          </a:p>
          <a:p>
            <a:pPr lvl="1"/>
            <a:r>
              <a:rPr lang="ja-JP" altLang="en-US"/>
              <a:t>長期の利用に不安 </a:t>
            </a:r>
            <a:r>
              <a:rPr lang="en-US" altLang="ja-JP"/>
              <a:t>: e.g. NTT</a:t>
            </a:r>
            <a:r>
              <a:rPr lang="ja-JP" altLang="en-US"/>
              <a:t>データ</a:t>
            </a:r>
            <a:r>
              <a:rPr lang="en-US" altLang="ja-JP"/>
              <a:t>SecureSeal</a:t>
            </a:r>
            <a:r>
              <a:rPr lang="ja-JP" altLang="en-US"/>
              <a:t>は</a:t>
            </a:r>
            <a:r>
              <a:rPr lang="en-US" altLang="ja-JP"/>
              <a:t>2020</a:t>
            </a:r>
            <a:r>
              <a:rPr lang="ja-JP" altLang="en-US"/>
              <a:t>年終了</a:t>
            </a:r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E9A50F-2589-40E8-BC3E-7C413C01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A37E3E7-0F3D-4134-AB15-1FADFA7E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日本のタイムスタンプ</a:t>
            </a:r>
          </a:p>
        </p:txBody>
      </p:sp>
    </p:spTree>
    <p:extLst>
      <p:ext uri="{BB962C8B-B14F-4D97-AF65-F5344CB8AC3E}">
        <p14:creationId xmlns:p14="http://schemas.microsoft.com/office/powerpoint/2010/main" val="73285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1246CB9-D107-4C27-AFFA-40189867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パブリック</a:t>
            </a:r>
            <a:r>
              <a:rPr kumimoji="1" lang="en-US" altLang="ja-JP"/>
              <a:t>)</a:t>
            </a:r>
            <a:r>
              <a:rPr kumimoji="1" lang="ja-JP" altLang="en-US"/>
              <a:t>ブロックチェーン</a:t>
            </a:r>
            <a:endParaRPr kumimoji="1" lang="en-US" altLang="ja-JP"/>
          </a:p>
          <a:p>
            <a:pPr lvl="1"/>
            <a:r>
              <a:rPr kumimoji="1" lang="ja-JP" altLang="en-US"/>
              <a:t>リンクトークン生成型タイムスタンプ </a:t>
            </a:r>
            <a:r>
              <a:rPr kumimoji="1" lang="en-US" altLang="ja-JP"/>
              <a:t>: </a:t>
            </a:r>
            <a:r>
              <a:rPr kumimoji="1" lang="ja-JP" altLang="en-US"/>
              <a:t>データの改善耐性</a:t>
            </a:r>
            <a:endParaRPr kumimoji="1" lang="en-US" altLang="ja-JP"/>
          </a:p>
          <a:p>
            <a:pPr lvl="1"/>
            <a:r>
              <a:rPr kumimoji="1" lang="ja-JP" altLang="en-US"/>
              <a:t>ハッシュ値の列</a:t>
            </a:r>
            <a:r>
              <a:rPr kumimoji="1" lang="en-US" altLang="ja-JP"/>
              <a:t>(</a:t>
            </a:r>
            <a:r>
              <a:rPr kumimoji="1" lang="ja-JP" altLang="en-US"/>
              <a:t>鎖</a:t>
            </a:r>
            <a:r>
              <a:rPr kumimoji="1" lang="en-US" altLang="ja-JP"/>
              <a:t>)</a:t>
            </a:r>
            <a:r>
              <a:rPr kumimoji="1" lang="ja-JP" altLang="en-US"/>
              <a:t>を</a:t>
            </a:r>
            <a:r>
              <a:rPr kumimoji="1" lang="en-US" altLang="ja-JP"/>
              <a:t>P2P</a:t>
            </a:r>
            <a:r>
              <a:rPr kumimoji="1" lang="ja-JP" altLang="en-US"/>
              <a:t>ネットワークで管理</a:t>
            </a:r>
            <a:endParaRPr kumimoji="1" lang="en-US" altLang="ja-JP"/>
          </a:p>
          <a:p>
            <a:pPr lvl="1"/>
            <a:r>
              <a:rPr kumimoji="1" lang="ja-JP" altLang="en-US"/>
              <a:t>不特定多数の主体が所収するコンピュータが互いに通信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データが十分分散されると可用性と改竄耐性に優れる</a:t>
            </a:r>
            <a:endParaRPr kumimoji="1" lang="en-US" altLang="ja-JP"/>
          </a:p>
          <a:p>
            <a:pPr lvl="1"/>
            <a:r>
              <a:rPr kumimoji="1" lang="ja-JP" altLang="en-US"/>
              <a:t>データ更新性能は低い </a:t>
            </a:r>
            <a:r>
              <a:rPr kumimoji="1" lang="en-US" altLang="ja-JP"/>
              <a:t>: </a:t>
            </a:r>
            <a:r>
              <a:rPr kumimoji="1" lang="ja-JP" altLang="en-US"/>
              <a:t>シャーディングなどの技術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17DD5B-E415-44C9-BC8D-200B09C7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5E548C-5751-4AA8-9544-62EF663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ブロックチェーンとビットコイン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9D1F1D-4765-40E2-93F2-A7D654777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36912"/>
            <a:ext cx="5400600" cy="28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93A9A4D-4EFE-48FF-B435-7557F8D8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930830"/>
            <a:ext cx="7884368" cy="69997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F747879-0ADF-44BD-997D-C822933B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初めてブロックチェーンを暗号資産に応用</a:t>
            </a:r>
            <a:endParaRPr kumimoji="1" lang="en-US" altLang="ja-JP"/>
          </a:p>
          <a:p>
            <a:pPr lvl="1"/>
            <a:r>
              <a:rPr kumimoji="1" lang="ja-JP" altLang="en-US"/>
              <a:t>ハッシュ関数と署名の応用</a:t>
            </a:r>
            <a:r>
              <a:rPr kumimoji="1" lang="en-US" altLang="ja-JP"/>
              <a:t>(</a:t>
            </a:r>
            <a:r>
              <a:rPr kumimoji="1" lang="ja-JP" altLang="en-US"/>
              <a:t>「暗号化」機能は使ってない</a:t>
            </a:r>
            <a:r>
              <a:rPr kumimoji="1" lang="en-US" altLang="ja-JP"/>
              <a:t>!)</a:t>
            </a:r>
          </a:p>
          <a:p>
            <a:r>
              <a:rPr kumimoji="1" lang="ja-JP" altLang="en-US"/>
              <a:t>トランザクション</a:t>
            </a:r>
            <a:endParaRPr kumimoji="1" lang="en-US" altLang="ja-JP"/>
          </a:p>
          <a:p>
            <a:pPr lvl="1"/>
            <a:r>
              <a:rPr kumimoji="1" lang="ja-JP" altLang="en-US"/>
              <a:t>「ある人からある人に資産が移動した」という取引履歴</a:t>
            </a:r>
            <a:endParaRPr kumimoji="1" lang="en-US" altLang="ja-JP"/>
          </a:p>
          <a:p>
            <a:pPr lvl="1"/>
            <a:r>
              <a:rPr kumimoji="1" lang="ja-JP" altLang="en-US"/>
              <a:t>トランザクションをいくつかまとめてブロックにする</a:t>
            </a:r>
            <a:endParaRPr kumimoji="1" lang="en-US" altLang="ja-JP"/>
          </a:p>
          <a:p>
            <a:r>
              <a:rPr kumimoji="1" lang="ja-JP" altLang="en-US"/>
              <a:t>ブロックをハッシュ値の連鎖で管理する</a:t>
            </a:r>
            <a:endParaRPr kumimoji="1" lang="en-US" altLang="ja-JP"/>
          </a:p>
          <a:p>
            <a:pPr lvl="2"/>
            <a:r>
              <a:rPr kumimoji="1" lang="ja-JP" altLang="en-US"/>
              <a:t>資産の移動履歴だけが記録される</a:t>
            </a:r>
            <a:endParaRPr kumimoji="1" lang="en-US" altLang="ja-JP"/>
          </a:p>
          <a:p>
            <a:pPr lvl="2"/>
            <a:r>
              <a:rPr kumimoji="1" lang="ja-JP" altLang="en-US"/>
              <a:t>ある人の現在の資産残高は記載されていない</a:t>
            </a:r>
            <a:endParaRPr kumimoji="1" lang="en-US" altLang="ja-JP"/>
          </a:p>
          <a:p>
            <a:r>
              <a:rPr kumimoji="1" lang="ja-JP" altLang="en-US"/>
              <a:t>ビットコインアドレス</a:t>
            </a:r>
            <a:endParaRPr kumimoji="1" lang="en-US" altLang="ja-JP"/>
          </a:p>
          <a:p>
            <a:pPr lvl="1"/>
            <a:r>
              <a:rPr lang="en-US" altLang="ja-JP"/>
              <a:t>ECDSA</a:t>
            </a:r>
            <a:r>
              <a:rPr lang="ja-JP" altLang="en-US"/>
              <a:t>の検証鍵の</a:t>
            </a:r>
            <a:r>
              <a:rPr lang="en-US" altLang="ja-JP"/>
              <a:t>SHA-256</a:t>
            </a:r>
            <a:r>
              <a:rPr lang="ja-JP" altLang="en-US"/>
              <a:t>と</a:t>
            </a:r>
            <a:r>
              <a:rPr lang="en-US" altLang="ja-JP"/>
              <a:t>RIPEMD160</a:t>
            </a:r>
            <a:r>
              <a:rPr lang="ja-JP" altLang="en-US"/>
              <a:t>によるハッシュ値</a:t>
            </a:r>
            <a:endParaRPr lang="en-US" altLang="ja-JP"/>
          </a:p>
          <a:p>
            <a:pPr lvl="1"/>
            <a:r>
              <a:rPr lang="ja-JP" altLang="en-US"/>
              <a:t>銀行口座番号に相当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3744E5-67DD-418C-A7F2-4824B50E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7D8F190-11BC-411C-8286-E00E8533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ビットコイン</a:t>
            </a:r>
          </a:p>
        </p:txBody>
      </p:sp>
    </p:spTree>
    <p:extLst>
      <p:ext uri="{BB962C8B-B14F-4D97-AF65-F5344CB8AC3E}">
        <p14:creationId xmlns:p14="http://schemas.microsoft.com/office/powerpoint/2010/main" val="1250666977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1029</Words>
  <Application>Microsoft Office PowerPoint</Application>
  <PresentationFormat>画面に合わせる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暗認本読書会8 否認防止, タイムスタンプ, ブロックチェーン</vt:lpstr>
      <vt:lpstr>否認防止と署名の失効</vt:lpstr>
      <vt:lpstr>ハッシュ値の連鎖によるタイムスタンプ</vt:lpstr>
      <vt:lpstr>タイムスタンプを用いた否認防止</vt:lpstr>
      <vt:lpstr>Merkle木</vt:lpstr>
      <vt:lpstr>署名を用いたタイムスタンプ</vt:lpstr>
      <vt:lpstr>日本のタイムスタンプ</vt:lpstr>
      <vt:lpstr>ブロックチェーンとビットコイン</vt:lpstr>
      <vt:lpstr>ビットコイン</vt:lpstr>
      <vt:lpstr>アリスが10BTC持っているとは</vt:lpstr>
      <vt:lpstr>トランザクション</vt:lpstr>
      <vt:lpstr>二重送金の防止とマイニング</vt:lpstr>
      <vt:lpstr>マイニング</vt:lpstr>
      <vt:lpstr>互いに依存する暗号技術</vt:lpstr>
      <vt:lpstr>信用の輪</vt:lpstr>
      <vt:lpstr>公開鍵基盤PKI</vt:lpstr>
      <vt:lpstr>認証局の相互認証</vt:lpstr>
      <vt:lpstr>公開鍵の失効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2021-11-11T09:06:20Z</dcterms:modified>
</cp:coreProperties>
</file>