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1"/>
  </p:sldMasterIdLst>
  <p:notesMasterIdLst>
    <p:notesMasterId r:id="rId16"/>
  </p:notesMasterIdLst>
  <p:handoutMasterIdLst>
    <p:handoutMasterId r:id="rId17"/>
  </p:handoutMasterIdLst>
  <p:sldIdLst>
    <p:sldId id="552" r:id="rId2"/>
    <p:sldId id="577" r:id="rId3"/>
    <p:sldId id="578" r:id="rId4"/>
    <p:sldId id="579" r:id="rId5"/>
    <p:sldId id="580" r:id="rId6"/>
    <p:sldId id="581" r:id="rId7"/>
    <p:sldId id="582" r:id="rId8"/>
    <p:sldId id="583" r:id="rId9"/>
    <p:sldId id="584" r:id="rId10"/>
    <p:sldId id="585" r:id="rId11"/>
    <p:sldId id="586" r:id="rId12"/>
    <p:sldId id="587" r:id="rId13"/>
    <p:sldId id="588" r:id="rId14"/>
    <p:sldId id="589" r:id="rId15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552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3300"/>
    <a:srgbClr val="EAEAEA"/>
    <a:srgbClr val="FF9900"/>
    <a:srgbClr val="DDDDDD"/>
    <a:srgbClr val="C0C0C0"/>
    <a:srgbClr val="D8D8E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 autoAdjust="0"/>
    <p:restoredTop sz="93627" autoAdjust="0"/>
  </p:normalViewPr>
  <p:slideViewPr>
    <p:cSldViewPr>
      <p:cViewPr varScale="1">
        <p:scale>
          <a:sx n="72" d="100"/>
          <a:sy n="72" d="100"/>
        </p:scale>
        <p:origin x="1088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413" y="91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429000"/>
            <a:ext cx="9144000" cy="762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1587624"/>
            <a:ext cx="9144000" cy="977280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+mj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タイトル</a:t>
            </a:r>
            <a:r>
              <a:rPr lang="en-US" altLang="ja-JP"/>
              <a:t>title</a:t>
            </a:r>
            <a:endParaRPr lang="ja-JP" alt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4114800"/>
            <a:ext cx="91440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Font typeface="Wingdings" pitchFamily="2" charset="2"/>
              <a:buNone/>
              <a:defRPr sz="2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サブタイトル</a:t>
            </a:r>
            <a:r>
              <a:rPr lang="en-US" altLang="ja-JP"/>
              <a:t>subtitle</a:t>
            </a:r>
            <a:endParaRPr lang="ja-JP" altLang="en-US"/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0" y="663840"/>
            <a:ext cx="9144000" cy="5868648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+mn-lt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504000" indent="-28575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2pPr>
            <a:lvl3pPr marL="684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3pPr>
            <a:lvl4pPr marL="936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4pPr>
            <a:lvl5pPr marL="1080000" indent="-228600">
              <a:buFont typeface="Arial" panose="020B0604020202020204" pitchFamily="34" charset="0"/>
              <a:buChar char="•"/>
              <a:defRPr sz="2000">
                <a:latin typeface="+mn-lt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/>
              <a:t>第</a:t>
            </a:r>
            <a:r>
              <a:rPr lang="en-US" altLang="ja-JP"/>
              <a:t>1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4368" y="6553200"/>
            <a:ext cx="1224136" cy="304800"/>
          </a:xfrm>
          <a:prstGeom prst="rect">
            <a:avLst/>
          </a:prstGeom>
        </p:spPr>
        <p:txBody>
          <a:bodyPr/>
          <a:lstStyle>
            <a:lvl1pPr>
              <a:defRPr sz="16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r>
              <a:rPr lang="en-US" altLang="ja-JP"/>
              <a:t> / 24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4808" y="8625"/>
            <a:ext cx="9129192" cy="54005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07504" y="3140968"/>
            <a:ext cx="9129192" cy="540056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6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j-lt"/>
          <a:ea typeface="HG丸ｺﾞｼｯｸM-PRO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56161"/>
        </a:buClr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AF12"/>
        </a:buClr>
        <a:buSzPct val="95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1224136"/>
          </a:xfrm>
        </p:spPr>
        <p:txBody>
          <a:bodyPr/>
          <a:lstStyle/>
          <a:p>
            <a:r>
              <a:rPr lang="ja-JP" altLang="en-US"/>
              <a:t>暗認本読書会</a:t>
            </a:r>
            <a:r>
              <a:rPr lang="en-US" altLang="ja-JP"/>
              <a:t>?</a:t>
            </a:r>
            <a:br>
              <a:rPr lang="en-US" altLang="ja-JP"/>
            </a:br>
            <a:r>
              <a:rPr lang="ja-JP" altLang="en-US" sz="2400"/>
              <a:t>楕円曲線暗号</a:t>
            </a:r>
            <a:r>
              <a:rPr lang="en-US" altLang="ja-JP" sz="2400"/>
              <a:t>, </a:t>
            </a:r>
            <a:r>
              <a:rPr lang="ja-JP" altLang="en-US" sz="2400"/>
              <a:t>中間者攻撃</a:t>
            </a:r>
            <a:endParaRPr lang="ja-JP" altLang="en-US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1800"/>
              <a:t>2021/10/??</a:t>
            </a:r>
          </a:p>
          <a:p>
            <a:r>
              <a:rPr lang="en-US" altLang="ja-JP" sz="1800"/>
              <a:t>https://anninbon.connpass.com/</a:t>
            </a:r>
          </a:p>
          <a:p>
            <a:r>
              <a:rPr lang="ja-JP" altLang="en-US" sz="1800"/>
              <a:t>光成滋生</a:t>
            </a:r>
          </a:p>
        </p:txBody>
      </p:sp>
    </p:spTree>
    <p:extLst>
      <p:ext uri="{BB962C8B-B14F-4D97-AF65-F5344CB8AC3E}">
        <p14:creationId xmlns:p14="http://schemas.microsoft.com/office/powerpoint/2010/main" val="350888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コンテンツ プレースホルダー 12">
            <a:extLst>
              <a:ext uri="{FF2B5EF4-FFF2-40B4-BE49-F238E27FC236}">
                <a16:creationId xmlns:a16="http://schemas.microsoft.com/office/drawing/2014/main" id="{97ED88D3-7437-4A2F-A5BA-077D98143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r>
              <a:rPr lang="ja-JP" altLang="en-US"/>
              <a:t>対策は認証局の章で</a:t>
            </a:r>
            <a:endParaRPr lang="en-US" altLang="ja-JP"/>
          </a:p>
          <a:p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ED375D2-6824-4914-A229-F136691E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4368" y="6553200"/>
            <a:ext cx="1224136" cy="304800"/>
          </a:xfrm>
        </p:spPr>
        <p:txBody>
          <a:bodyPr/>
          <a:lstStyle/>
          <a:p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/>
              <a:t>10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48513BF-6CE9-40B7-AB77-83B74402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8" y="8625"/>
            <a:ext cx="9129192" cy="540056"/>
          </a:xfrm>
        </p:spPr>
        <p:txBody>
          <a:bodyPr/>
          <a:lstStyle/>
          <a:p>
            <a:r>
              <a:rPr lang="ja-JP" altLang="en-US"/>
              <a:t>公開鍵暗号への中間者攻撃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FB6C48D-9BE1-41D9-B12F-A365CF6B0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0244"/>
            <a:ext cx="8568952" cy="374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84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ED5076E-F20B-4349-9974-552575F84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世の中のあらゆるデータに対して</a:t>
            </a:r>
            <a:br>
              <a:rPr kumimoji="1" lang="en-US" altLang="ja-JP"/>
            </a:br>
            <a:r>
              <a:rPr kumimoji="1" lang="ja-JP" altLang="en-US"/>
              <a:t>唯一の固定サイズの識別子</a:t>
            </a:r>
            <a:r>
              <a:rPr kumimoji="1" lang="en-US" altLang="ja-JP"/>
              <a:t>(</a:t>
            </a:r>
            <a:r>
              <a:rPr kumimoji="1" lang="ja-JP" altLang="en-US"/>
              <a:t>ハッシュ値</a:t>
            </a:r>
            <a:r>
              <a:rPr kumimoji="1" lang="en-US" altLang="ja-JP"/>
              <a:t>)</a:t>
            </a:r>
            <a:r>
              <a:rPr kumimoji="1" lang="ja-JP" altLang="en-US"/>
              <a:t>を求める関数</a:t>
            </a:r>
            <a:endParaRPr kumimoji="1" lang="en-US" altLang="ja-JP"/>
          </a:p>
          <a:p>
            <a:pPr lvl="1"/>
            <a:r>
              <a:rPr kumimoji="1" lang="ja-JP" altLang="en-US"/>
              <a:t>決定的アルゴリズム</a:t>
            </a:r>
            <a:endParaRPr kumimoji="1" lang="en-US" altLang="ja-JP"/>
          </a:p>
          <a:p>
            <a:pPr lvl="1"/>
            <a:r>
              <a:rPr kumimoji="1" lang="ja-JP" altLang="en-US"/>
              <a:t>人に対する指紋や静脈パターンなどに相当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3F3D084-4DF1-473B-B115-262A31D1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11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6C5515E-CDB8-4052-BCB3-F3E06424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ハッシュ関数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A762AED-37CA-4543-85E0-4829DE356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693008"/>
            <a:ext cx="4896544" cy="390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1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B05EDFDB-B5B8-4744-8615-879A0BA9A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一方向性</a:t>
                </a:r>
                <a:endParaRPr kumimoji="1" lang="en-US" altLang="ja-JP"/>
              </a:p>
              <a:p>
                <a:pPr lvl="1"/>
                <a:r>
                  <a:rPr lang="ja-JP" altLang="en-US"/>
                  <a:t>データのハッシュ値が与えられたときに、元のデータを見つけるのが難しい</a:t>
                </a:r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r>
                  <a:rPr lang="ja-JP" altLang="en-US"/>
                  <a:t>衝突困難性</a:t>
                </a:r>
                <a:endParaRPr lang="en-US" altLang="ja-JP"/>
              </a:p>
              <a:p>
                <a:pPr lvl="1"/>
                <a:r>
                  <a:rPr lang="ja-JP" altLang="en-US"/>
                  <a:t>何でもよいから異なる</a:t>
                </a:r>
                <a:r>
                  <a:rPr lang="en-US" altLang="ja-JP"/>
                  <a:t>2</a:t>
                </a:r>
                <a:r>
                  <a:rPr lang="ja-JP" altLang="en-US"/>
                  <a:t>個のデータで同じハッシュ値になるものを見つけるのが難しい</a:t>
                </a:r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r>
                  <a:rPr lang="en-US" altLang="ja-JP"/>
                  <a:t>2</a:t>
                </a:r>
                <a:r>
                  <a:rPr lang="ja-JP" altLang="en-US"/>
                  <a:t>個</a:t>
                </a:r>
                <a:r>
                  <a:rPr kumimoji="1" lang="ja-JP" altLang="en-US"/>
                  <a:t>のデータ</a:t>
                </a:r>
                <a:r>
                  <a:rPr kumimoji="1" lang="en-US" altLang="ja-JP"/>
                  <a:t>X, Y</a:t>
                </a:r>
                <a:r>
                  <a:rPr kumimoji="1" lang="ja-JP" altLang="en-US"/>
                  <a:t>があり、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なら</a:t>
                </a:r>
                <a:r>
                  <a:rPr kumimoji="1" lang="en-US" altLang="ja-JP"/>
                  <a:t>X=Y</a:t>
                </a:r>
              </a:p>
              <a:p>
                <a:pPr lvl="2"/>
                <a:r>
                  <a:rPr kumimoji="1" lang="ja-JP" altLang="en-US"/>
                  <a:t>無視できる確率を除いて</a:t>
                </a:r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B05EDFDB-B5B8-4744-8615-879A0BA9A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r="-333" b="-21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FB210CA-FEA8-433B-AADB-D8DE9365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12</a:t>
            </a:fld>
            <a:r>
              <a:rPr lang="en-US" altLang="ja-JP"/>
              <a:t> / 24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タイトル 3">
                <a:extLst>
                  <a:ext uri="{FF2B5EF4-FFF2-40B4-BE49-F238E27FC236}">
                    <a16:creationId xmlns:a16="http://schemas.microsoft.com/office/drawing/2014/main" id="{704C8F61-6173-4EE6-996D-0552CD9BE1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暗号で使うハッシュ関数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kumimoji="1" lang="ja-JP" altLang="en-US"/>
              </a:p>
            </p:txBody>
          </p:sp>
        </mc:Choice>
        <mc:Fallback>
          <p:sp>
            <p:nvSpPr>
              <p:cNvPr id="4" name="タイトル 3">
                <a:extLst>
                  <a:ext uri="{FF2B5EF4-FFF2-40B4-BE49-F238E27FC236}">
                    <a16:creationId xmlns:a16="http://schemas.microsoft.com/office/drawing/2014/main" id="{704C8F61-6173-4EE6-996D-0552CD9BE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669" t="-13483" b="-449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>
            <a:extLst>
              <a:ext uri="{FF2B5EF4-FFF2-40B4-BE49-F238E27FC236}">
                <a16:creationId xmlns:a16="http://schemas.microsoft.com/office/drawing/2014/main" id="{6D641A43-2BE9-4E5C-A5C9-665329966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4005064"/>
            <a:ext cx="3456384" cy="159322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D9A3D54-48EC-4632-99BB-E60BFF520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1772816"/>
            <a:ext cx="3312368" cy="144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34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4304D03-94CD-4DCA-9B5A-6FB149E44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/>
                  <a:t>第二原像計算困難性</a:t>
                </a:r>
                <a:endParaRPr lang="en-US" altLang="zh-TW"/>
              </a:p>
              <a:p>
                <a:pPr lvl="1"/>
                <a:r>
                  <a:rPr lang="ja-JP" altLang="en-US"/>
                  <a:t>あるデータ</a:t>
                </a:r>
                <a:r>
                  <a:rPr lang="en-US" altLang="ja-JP"/>
                  <a:t>X</a:t>
                </a:r>
                <a:r>
                  <a:rPr lang="ja-JP" altLang="en-US"/>
                  <a:t>が与えられたときにそのハッシュ値</a:t>
                </a:r>
                <a:r>
                  <a:rPr lang="en-US" altLang="ja-JP"/>
                  <a:t>x</a:t>
                </a:r>
                <a:r>
                  <a:rPr lang="ja-JP" altLang="en-US"/>
                  <a:t>と同じハッシュ値になる別のデータ</a:t>
                </a:r>
                <a:r>
                  <a:rPr lang="en-US" altLang="ja-JP"/>
                  <a:t>Y</a:t>
                </a:r>
                <a:r>
                  <a:rPr lang="ja-JP" altLang="en-US"/>
                  <a:t>（第二原像）を見つけるのが難しい</a:t>
                </a:r>
                <a:endParaRPr lang="en-US" altLang="ja-JP"/>
              </a:p>
              <a:p>
                <a:pPr lvl="1"/>
                <a:r>
                  <a:rPr kumimoji="1" lang="ja-JP" altLang="en-US"/>
                  <a:t>衝突困難性は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の両方を自由に動かせる</a:t>
                </a:r>
                <a:r>
                  <a:rPr kumimoji="1" lang="en-US" altLang="ja-JP"/>
                  <a:t>. </a:t>
                </a:r>
                <a:r>
                  <a:rPr kumimoji="1" lang="ja-JP" altLang="en-US"/>
                  <a:t>こちらは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/>
                  <a:t>固定</a:t>
                </a:r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ja-JP"/>
                  <a:t>bit</a:t>
                </a:r>
                <a:r>
                  <a:rPr kumimoji="1" lang="ja-JP" altLang="en-US"/>
                  <a:t>ハッシュ関数の衝突困難性を破るコスト </a:t>
                </a:r>
                <a:r>
                  <a:rPr kumimoji="1" lang="en-US" altLang="ja-JP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kumimoji="1" lang="en-US" altLang="ja-JP" b="0"/>
              </a:p>
              <a:p>
                <a:pPr lvl="1"/>
                <a:r>
                  <a:rPr kumimoji="1" lang="ja-JP" altLang="en-US"/>
                  <a:t>第二現像計算困難性を破るコスト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kumimoji="1"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4304D03-94CD-4DCA-9B5A-6FB149E44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r="-400" b="-6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1914EFE-6163-4EC4-B9FB-EEBD7221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CCCF3BA-27E1-4E0A-8EC7-A160FAB5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誕生日パラドックス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C38A36C-F08D-4BC1-8D5F-8CDD55013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92896"/>
            <a:ext cx="6048672" cy="29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46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7241AB94-3337-4A49-A8B4-61C8610CC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38074"/>
            <a:ext cx="8352928" cy="2975730"/>
          </a:xfr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273142D-5D60-492D-98B3-8815C0D3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E173A42-8DDF-4629-94DB-964C38B4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ハッシュ関数の歴史</a:t>
            </a:r>
          </a:p>
        </p:txBody>
      </p:sp>
    </p:spTree>
    <p:extLst>
      <p:ext uri="{BB962C8B-B14F-4D97-AF65-F5344CB8AC3E}">
        <p14:creationId xmlns:p14="http://schemas.microsoft.com/office/powerpoint/2010/main" val="145574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2AC4C93-31AB-4BD4-9058-9ABCDABF30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「楕円曲線」は「楕円」でも「曲線」でもない</a:t>
                </a:r>
                <a:endParaRPr lang="en-US" altLang="ja-JP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1" lang="ja-JP" altLang="en-US"/>
                  <a:t>から</a:t>
                </a:r>
                <a:r>
                  <a:rPr lang="en-US" altLang="ja-JP"/>
                  <a:t>2</a:t>
                </a:r>
                <a:r>
                  <a:rPr lang="ja-JP" altLang="en-US"/>
                  <a:t>次拡大体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r>
                  <a:rPr kumimoji="1" lang="ja-JP" altLang="en-US"/>
                  <a:t>を作ったように</a:t>
                </a:r>
                <a:br>
                  <a:rPr lang="en-US" altLang="ja-JP"/>
                </a:b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𝔽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/>
                  <a:t>に別の演算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足し算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を導入する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より安全な暗号の構築</a:t>
                </a:r>
                <a:endParaRPr kumimoji="1" lang="en-US" altLang="ja-JP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1" lang="ja-JP" altLang="en-US"/>
                  <a:t>のイメージ</a:t>
                </a:r>
                <a:endParaRPr kumimoji="1" lang="en-US" altLang="ja-JP"/>
              </a:p>
              <a:p>
                <a:pPr lvl="1"/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2AC4C93-31AB-4BD4-9058-9ABCDABF30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39F2560-2766-4F82-B636-C9CAB5FF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9838F2A-162C-4AE4-B492-69CA213B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楕円曲線暗号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1D0D56B-1EE3-4999-97DE-56695100D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828478"/>
            <a:ext cx="4827923" cy="236568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17FB638-8384-4BBC-96B8-C0492AD199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598164"/>
            <a:ext cx="2463099" cy="230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5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895BBD7-3477-4925-B19F-08408DAC8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トーラス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浮輪</a:t>
                </a:r>
                <a:r>
                  <a:rPr kumimoji="1" lang="en-US" altLang="ja-JP"/>
                  <a:t>)</a:t>
                </a:r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kumimoji="1" lang="en-US" altLang="ja-JP"/>
              </a:p>
              <a:p>
                <a:r>
                  <a:rPr kumimoji="1" lang="ja-JP" altLang="en-US"/>
                  <a:t>トーラス上の点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の</a:t>
                </a:r>
                <a:r>
                  <a:rPr kumimoji="1" lang="en-US" altLang="ja-JP"/>
                  <a:t>2</a:t>
                </a:r>
                <a:r>
                  <a:rPr kumimoji="1" lang="ja-JP" altLang="en-US"/>
                  <a:t>倍</a:t>
                </a:r>
                <a:r>
                  <a:rPr kumimoji="1" lang="en-US" altLang="ja-JP"/>
                  <a:t>, 3</a:t>
                </a:r>
                <a:r>
                  <a:rPr kumimoji="1" lang="ja-JP" altLang="en-US"/>
                  <a:t>倍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加算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895BBD7-3477-4925-B19F-08408DAC8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5E7F675-D8F7-4592-9BD5-0BFBDF1F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80DEA60-6054-4BF0-995D-E6088CC9A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楕円曲線の加算のイメージ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34E390D-A2E2-4EA4-A89C-6B9AA8CAD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268760"/>
            <a:ext cx="5328592" cy="283747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A14464D-E189-4C62-9987-A3B9FFDE6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44" y="4855972"/>
            <a:ext cx="6706064" cy="167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0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BB20AB3-E491-41EE-9EFA-02B8A48123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前述のイメージでは計算が難しい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暗号で扱いやすいのは次の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代数的な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定義</a:t>
                </a:r>
                <a:endParaRPr kumimoji="1" lang="en-US" altLang="ja-JP"/>
              </a:p>
              <a:p>
                <a:r>
                  <a:rPr kumimoji="1" lang="ja-JP" altLang="en-US"/>
                  <a:t>素数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/>
                  <a:t>と整数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/>
                  <a:t>を固定する</a:t>
                </a:r>
                <a:endParaRPr kumimoji="1" lang="en-US" altLang="ja-JP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𝔽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|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∪{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kumimoji="1" lang="ja-JP" altLang="en-US"/>
                  <a:t>は整数のゼロに対応する特別な点</a:t>
                </a:r>
                <a:endParaRPr kumimoji="1" lang="en-US" altLang="ja-JP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点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1" lang="ja-JP" altLang="en-US"/>
                  <a:t>に対して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/>
                  <a:t>に対して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を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b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ja-JP"/>
              </a:p>
              <a:p>
                <a:pPr lvl="2"/>
                <a:r>
                  <a:rPr kumimoji="1" lang="ja-JP" altLang="en-US"/>
                  <a:t>ここで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/>
                  <a:t>なら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/>
                  <a:t>なら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Sup>
                          <m:sSub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BB20AB3-E491-41EE-9EFA-02B8A48123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B6DD782-4B7D-4D55-8965-A8F0C8BF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6C1EBC0-3640-4ADB-A3A3-4D356201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楕円曲線の加算公式</a:t>
            </a:r>
          </a:p>
        </p:txBody>
      </p:sp>
    </p:spTree>
    <p:extLst>
      <p:ext uri="{BB962C8B-B14F-4D97-AF65-F5344CB8AC3E}">
        <p14:creationId xmlns:p14="http://schemas.microsoft.com/office/powerpoint/2010/main" val="1446164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DD2B707-6695-4130-BBDE-D3AAC711C7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楕円曲線の点の動き</a:t>
                </a:r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2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3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kumimoji="1" lang="ja-JP" altLang="en-US"/>
                  <a:t>と計算していくと</a:t>
                </a:r>
                <a:br>
                  <a:rPr kumimoji="1" lang="en-US" altLang="ja-JP"/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kumimoji="1" lang="ja-JP" altLang="en-US"/>
                  <a:t>となる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/>
                  <a:t>がある</a:t>
                </a:r>
                <a:endParaRPr kumimoji="1" lang="en-US" altLang="ja-JP"/>
              </a:p>
              <a:p>
                <a:r>
                  <a:rPr kumimoji="1" lang="ja-JP" altLang="en-US"/>
                  <a:t>楕円曲線暗号は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{0,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2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 …, 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ja-JP" altLang="en-US"/>
                  <a:t>を扱う暗号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DD2B707-6695-4130-BBDE-D3AAC711C7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78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B18195E-1E01-4AC3-AC6F-B1E8768F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BABC3C5-569A-48A0-91FC-03E31664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細かいことは忘れて大事な点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3BCAA1A-1617-495C-A59D-0A3D98BD2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340768"/>
            <a:ext cx="5832648" cy="348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9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10020DE-38F3-405F-9311-A29A1F958C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DHP</a:t>
                </a:r>
                <a:r>
                  <a:rPr kumimoji="1" lang="ja-JP" altLang="en-US"/>
                  <a:t>と</a:t>
                </a:r>
                <a:r>
                  <a:rPr kumimoji="1" lang="en-US" altLang="ja-JP"/>
                  <a:t>DLP</a:t>
                </a:r>
                <a:r>
                  <a:rPr kumimoji="1" lang="ja-JP" altLang="en-US"/>
                  <a:t>の楕円曲線版</a:t>
                </a:r>
                <a:endParaRPr kumimoji="1" lang="en-US" altLang="ja-JP"/>
              </a:p>
              <a:p>
                <a:pPr lvl="1"/>
                <a:r>
                  <a:rPr lang="en-US" altLang="ja-JP"/>
                  <a:t>DHP 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/>
                  <a:t>を求めよ</a:t>
                </a:r>
                <a:endParaRPr kumimoji="1" lang="en-US" altLang="ja-JP"/>
              </a:p>
              <a:p>
                <a:pPr lvl="1"/>
                <a:r>
                  <a:rPr lang="en-US" altLang="ja-JP"/>
                  <a:t>DLP 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/>
                  <a:t>となる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/>
                  <a:t>を求めよ</a:t>
                </a:r>
                <a:endParaRPr kumimoji="1" lang="en-US" altLang="ja-JP"/>
              </a:p>
              <a:p>
                <a:r>
                  <a:rPr kumimoji="1" lang="en-US" altLang="ja-JP"/>
                  <a:t>ECDHP</a:t>
                </a:r>
                <a:r>
                  <a:rPr lang="ja-JP" altLang="en-US"/>
                  <a:t> </a:t>
                </a:r>
                <a:r>
                  <a:rPr lang="en-US" altLang="ja-JP"/>
                  <a:t>:</a:t>
                </a:r>
                <a:r>
                  <a:rPr lang="ja-JP" altLang="en-US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𝑎𝑏𝑃</m:t>
                    </m:r>
                  </m:oMath>
                </a14:m>
                <a:r>
                  <a:rPr kumimoji="1" lang="ja-JP" altLang="en-US"/>
                  <a:t>を求めよ</a:t>
                </a:r>
                <a:endParaRPr kumimoji="1" lang="en-US" altLang="ja-JP"/>
              </a:p>
              <a:p>
                <a:r>
                  <a:rPr kumimoji="1" lang="en-US" altLang="ja-JP"/>
                  <a:t>DLP 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/>
                  <a:t>を求めよ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/>
                  <a:t>が</a:t>
                </a:r>
                <a:r>
                  <a:rPr lang="en-US" altLang="ja-JP"/>
                  <a:t>200</a:t>
                </a:r>
                <a:r>
                  <a:rPr kumimoji="1" lang="en-US" altLang="ja-JP"/>
                  <a:t>bit</a:t>
                </a:r>
                <a:r>
                  <a:rPr kumimoji="1" lang="ja-JP" altLang="en-US"/>
                  <a:t>以上なら</a:t>
                </a:r>
                <a:r>
                  <a:rPr kumimoji="1" lang="en-US" altLang="ja-JP"/>
                  <a:t>ECDP</a:t>
                </a:r>
                <a:r>
                  <a:rPr kumimoji="1" lang="ja-JP" altLang="en-US"/>
                  <a:t>や</a:t>
                </a:r>
                <a:r>
                  <a:rPr kumimoji="1" lang="en-US" altLang="ja-JP"/>
                  <a:t>DLP</a:t>
                </a:r>
                <a:r>
                  <a:rPr kumimoji="1" lang="ja-JP" altLang="en-US"/>
                  <a:t>は困難</a:t>
                </a:r>
                <a:endParaRPr kumimoji="1" lang="en-US" altLang="ja-JP"/>
              </a:p>
              <a:p>
                <a:r>
                  <a:rPr lang="en-US" altLang="ja-JP"/>
                  <a:t>ECDLP</a:t>
                </a:r>
                <a:r>
                  <a:rPr lang="ja-JP" altLang="en-US"/>
                  <a:t>の困難さによる一方向性関数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10020DE-38F3-405F-9311-A29A1F958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5D87D4-88E7-49FB-8F74-5C7AA608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3C955B4-EB01-4C29-B108-6FDE1D47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ECDHP</a:t>
            </a:r>
            <a:r>
              <a:rPr kumimoji="1" lang="ja-JP" altLang="en-US"/>
              <a:t>と</a:t>
            </a:r>
            <a:r>
              <a:rPr kumimoji="1" lang="en-US" altLang="ja-JP"/>
              <a:t>ECDLP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B4249EC-2BA5-4C5C-8F17-6A9352320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317880"/>
            <a:ext cx="6122360" cy="238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2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F180C79-75CE-4B5D-A64C-60012D7CA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DH</a:t>
            </a:r>
            <a:r>
              <a:rPr kumimoji="1" lang="ja-JP" altLang="en-US"/>
              <a:t>鍵共有の楕円曲線版</a:t>
            </a:r>
            <a:endParaRPr kumimoji="1" lang="en-US" altLang="ja-JP"/>
          </a:p>
          <a:p>
            <a:pPr lvl="1"/>
            <a:r>
              <a:rPr kumimoji="1" lang="en-US" altLang="ja-JP"/>
              <a:t>ECDHP</a:t>
            </a:r>
            <a:r>
              <a:rPr kumimoji="1" lang="ja-JP" altLang="en-US"/>
              <a:t>が困難なら盗聴に対して安全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C02CCE0-9B6A-4938-B740-CD6D8F81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9CEA90E-40A3-4CA7-88A3-4936E8F81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ECDH</a:t>
            </a:r>
            <a:r>
              <a:rPr kumimoji="1" lang="ja-JP" altLang="en-US"/>
              <a:t>鍵共有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F833488-F46C-43AC-BBDA-5FB500136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15168"/>
            <a:ext cx="7200800" cy="48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7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698E4FF-E430-42CF-B573-1836A0CCE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楕円曲線暗号</a:t>
            </a:r>
            <a:endParaRPr kumimoji="1" lang="en-US" altLang="ja-JP"/>
          </a:p>
          <a:p>
            <a:pPr lvl="1"/>
            <a:r>
              <a:rPr kumimoji="1" lang="ja-JP" altLang="en-US"/>
              <a:t>楕円曲線を用いた暗号技術</a:t>
            </a:r>
            <a:r>
              <a:rPr kumimoji="1" lang="en-US" altLang="ja-JP"/>
              <a:t>(</a:t>
            </a:r>
            <a:r>
              <a:rPr kumimoji="1" lang="ja-JP" altLang="en-US"/>
              <a:t>鍵共有</a:t>
            </a:r>
            <a:r>
              <a:rPr kumimoji="1" lang="en-US" altLang="ja-JP"/>
              <a:t>, </a:t>
            </a:r>
            <a:r>
              <a:rPr kumimoji="1" lang="ja-JP" altLang="en-US"/>
              <a:t>公開鍵暗号</a:t>
            </a:r>
            <a:r>
              <a:rPr kumimoji="1" lang="en-US" altLang="ja-JP"/>
              <a:t>, </a:t>
            </a:r>
            <a:r>
              <a:rPr kumimoji="1" lang="ja-JP" altLang="en-US"/>
              <a:t>署名</a:t>
            </a:r>
            <a:r>
              <a:rPr kumimoji="1" lang="en-US" altLang="ja-JP"/>
              <a:t>)</a:t>
            </a:r>
            <a:r>
              <a:rPr kumimoji="1" lang="ja-JP" altLang="en-US"/>
              <a:t>の総称</a:t>
            </a:r>
            <a:endParaRPr kumimoji="1" lang="en-US" altLang="ja-JP"/>
          </a:p>
          <a:p>
            <a:r>
              <a:rPr lang="en-US" altLang="ja-JP"/>
              <a:t>RSA</a:t>
            </a:r>
            <a:r>
              <a:rPr lang="ja-JP" altLang="en-US"/>
              <a:t>暗号や</a:t>
            </a:r>
            <a:r>
              <a:rPr lang="en-US" altLang="ja-JP"/>
              <a:t>DH</a:t>
            </a:r>
            <a:r>
              <a:rPr lang="ja-JP" altLang="en-US"/>
              <a:t>鍵共有に比べて鍵を小さくできる</a:t>
            </a:r>
            <a:endParaRPr lang="en-US" altLang="ja-JP"/>
          </a:p>
          <a:p>
            <a:r>
              <a:rPr kumimoji="1" lang="en-US" altLang="ja-JP"/>
              <a:t>RSA</a:t>
            </a:r>
            <a:r>
              <a:rPr kumimoji="1" lang="ja-JP" altLang="en-US"/>
              <a:t>暗号や</a:t>
            </a:r>
            <a:r>
              <a:rPr kumimoji="1" lang="en-US" altLang="ja-JP"/>
              <a:t>DH</a:t>
            </a:r>
            <a:r>
              <a:rPr kumimoji="1" lang="ja-JP" altLang="en-US"/>
              <a:t>鍵共有への攻撃</a:t>
            </a:r>
            <a:endParaRPr kumimoji="1" lang="en-US" altLang="ja-JP"/>
          </a:p>
          <a:p>
            <a:pPr lvl="1"/>
            <a:r>
              <a:rPr kumimoji="1" lang="ja-JP" altLang="en-US"/>
              <a:t>数体篩法</a:t>
            </a:r>
            <a:r>
              <a:rPr kumimoji="1" lang="en-US" altLang="ja-JP"/>
              <a:t>(</a:t>
            </a:r>
            <a:r>
              <a:rPr kumimoji="1" lang="ja-JP" altLang="en-US"/>
              <a:t>準指数時間アルゴリズム</a:t>
            </a:r>
            <a:r>
              <a:rPr kumimoji="1" lang="en-US" altLang="ja-JP"/>
              <a:t>)</a:t>
            </a:r>
          </a:p>
          <a:p>
            <a:pPr lvl="1"/>
            <a:r>
              <a:rPr kumimoji="1" lang="en-US" altLang="ja-JP"/>
              <a:t>128bit</a:t>
            </a:r>
            <a:r>
              <a:rPr kumimoji="1" lang="ja-JP" altLang="en-US"/>
              <a:t>セキュリティのためには数千ビット必要</a:t>
            </a:r>
            <a:endParaRPr kumimoji="1" lang="en-US" altLang="ja-JP"/>
          </a:p>
          <a:p>
            <a:pPr lvl="1"/>
            <a:r>
              <a:rPr kumimoji="1" lang="ja-JP" altLang="en-US"/>
              <a:t>楕円曲線を使えば</a:t>
            </a:r>
            <a:r>
              <a:rPr kumimoji="1" lang="en-US" altLang="ja-JP"/>
              <a:t>256bit</a:t>
            </a:r>
            <a:r>
              <a:rPr kumimoji="1" lang="ja-JP" altLang="en-US"/>
              <a:t>でよい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886743-2721-47EC-AEEA-2CD48E7C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1414036-E6A4-4580-ADD3-7DD3C65A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楕円曲線暗号の特長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DD291B13-19CC-4EF1-BC95-00C904EE1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198581"/>
              </p:ext>
            </p:extLst>
          </p:nvPr>
        </p:nvGraphicFramePr>
        <p:xfrm>
          <a:off x="1043608" y="4509120"/>
          <a:ext cx="68411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393">
                  <a:extLst>
                    <a:ext uri="{9D8B030D-6E8A-4147-A177-3AD203B41FA5}">
                      <a16:colId xmlns:a16="http://schemas.microsoft.com/office/drawing/2014/main" val="2079763443"/>
                    </a:ext>
                  </a:extLst>
                </a:gridCol>
                <a:gridCol w="1160780">
                  <a:extLst>
                    <a:ext uri="{9D8B030D-6E8A-4147-A177-3AD203B41FA5}">
                      <a16:colId xmlns:a16="http://schemas.microsoft.com/office/drawing/2014/main" val="1856651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418250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574964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9902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49917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暗号方式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kumimoji="1" lang="ja-JP" altLang="en-US"/>
                        <a:t>ビット数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95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RSA</a:t>
                      </a:r>
                      <a:r>
                        <a:rPr kumimoji="1" lang="ja-JP" altLang="en-US"/>
                        <a:t>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1024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1219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2048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2832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11393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34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楕円曲線暗号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206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245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497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63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共通鍵暗号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72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80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256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722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92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23C7979-57AB-4281-A684-837CDD059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DH</a:t>
            </a:r>
            <a:r>
              <a:rPr kumimoji="1" lang="ja-JP" altLang="en-US"/>
              <a:t>鍵共有や公開鍵暗号は通信の盗聴に対して安全</a:t>
            </a:r>
            <a:endParaRPr kumimoji="1" lang="en-US" altLang="ja-JP"/>
          </a:p>
          <a:p>
            <a:pPr lvl="1"/>
            <a:r>
              <a:rPr kumimoji="1" lang="ja-JP" altLang="en-US"/>
              <a:t>しかし改竄に対しては安全ではない</a:t>
            </a:r>
            <a:endParaRPr kumimoji="1" lang="en-US" altLang="ja-JP"/>
          </a:p>
          <a:p>
            <a:r>
              <a:rPr kumimoji="1" lang="en-US" altLang="ja-JP"/>
              <a:t>DH</a:t>
            </a:r>
            <a:r>
              <a:rPr kumimoji="1" lang="ja-JP" altLang="en-US"/>
              <a:t>鍵共有への中間者攻撃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0EA218-4593-4688-BE45-0299817D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FE7EC5B-735B-4BD7-AD87-F9D9DAC8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中間者攻撃</a:t>
            </a:r>
            <a:r>
              <a:rPr kumimoji="1" lang="en-US" altLang="ja-JP"/>
              <a:t>MITM(</a:t>
            </a:r>
            <a:r>
              <a:rPr lang="en-US" altLang="ja-JP"/>
              <a:t>Man-In-The-Middle</a:t>
            </a:r>
            <a:r>
              <a:rPr kumimoji="1" lang="en-US" altLang="ja-JP"/>
              <a:t>)</a:t>
            </a:r>
            <a:br>
              <a:rPr kumimoji="1" lang="en-US" altLang="ja-JP"/>
            </a:b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6612674-0DBB-45A4-803F-0A8B120B6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20888"/>
            <a:ext cx="7776864" cy="356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56259"/>
      </p:ext>
    </p:extLst>
  </p:cSld>
  <p:clrMapOvr>
    <a:masterClrMapping/>
  </p:clrMapOvr>
</p:sld>
</file>

<file path=ppt/theme/theme1.xml><?xml version="1.0" encoding="utf-8"?>
<a:theme xmlns:a="http://schemas.openxmlformats.org/drawingml/2006/main" name="CybozuLabs2">
  <a:themeElements>
    <a:clrScheme name="CybozuLabs2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egoe+メイリオ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sz="240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solidFill>
          <a:schemeClr val="accent5"/>
        </a:solidFill>
        <a:ln w="19050" cap="rnd">
          <a:solidFill>
            <a:schemeClr val="tx2">
              <a:lumMod val="60000"/>
              <a:lumOff val="40000"/>
            </a:schemeClr>
          </a:solidFill>
        </a:ln>
      </a:spPr>
      <a:bodyPr wrap="none">
        <a:spAutoFit/>
      </a:bodyPr>
      <a:lstStyle>
        <a:defPPr>
          <a:defRPr>
            <a:latin typeface="Courier New" pitchFamily="49" charset="0"/>
            <a:ea typeface="ＭＳ ゴシック" pitchFamily="49" charset="-128"/>
            <a:cs typeface="Courier New" pitchFamily="49" charset="0"/>
          </a:defRPr>
        </a:defPPr>
      </a:lstStyle>
    </a:txDef>
  </a:objectDefaults>
  <a:extraClrSchemeLst>
    <a:extraClrScheme>
      <a:clrScheme name="CybozuLabs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780</Words>
  <Application>Microsoft Office PowerPoint</Application>
  <PresentationFormat>画面に合わせる (4:3)</PresentationFormat>
  <Paragraphs>136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2" baseType="lpstr">
      <vt:lpstr>HG丸ｺﾞｼｯｸM-PRO</vt:lpstr>
      <vt:lpstr>游ゴシック</vt:lpstr>
      <vt:lpstr>Arial</vt:lpstr>
      <vt:lpstr>Cambria Math</vt:lpstr>
      <vt:lpstr>Segoe UI</vt:lpstr>
      <vt:lpstr>Tahoma</vt:lpstr>
      <vt:lpstr>Wingdings</vt:lpstr>
      <vt:lpstr>CybozuLabs2</vt:lpstr>
      <vt:lpstr>暗認本読書会? 楕円曲線暗号, 中間者攻撃</vt:lpstr>
      <vt:lpstr>楕円曲線暗号</vt:lpstr>
      <vt:lpstr>楕円曲線の加算のイメージ</vt:lpstr>
      <vt:lpstr>楕円曲線の加算公式</vt:lpstr>
      <vt:lpstr>細かいことは忘れて大事な点</vt:lpstr>
      <vt:lpstr>ECDHPとECDLP</vt:lpstr>
      <vt:lpstr>ECDH鍵共有</vt:lpstr>
      <vt:lpstr>楕円曲線暗号の特長</vt:lpstr>
      <vt:lpstr>中間者攻撃MITM(Man-In-The-Middle) </vt:lpstr>
      <vt:lpstr>公開鍵暗号への中間者攻撃</vt:lpstr>
      <vt:lpstr>ハッシュ関数</vt:lpstr>
      <vt:lpstr>暗号で使うハッシュ関数h</vt:lpstr>
      <vt:lpstr>誕生日パラドックス</vt:lpstr>
      <vt:lpstr>ハッシュ関数の歴史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2015-01-28T02:21:35Z</dcterms:created>
  <dcterms:modified xsi:type="dcterms:W3CDTF">2021-10-26T03:21:56Z</dcterms:modified>
</cp:coreProperties>
</file>