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06" r:id="rId1"/>
  </p:sldMasterIdLst>
  <p:notesMasterIdLst>
    <p:notesMasterId r:id="rId31"/>
  </p:notesMasterIdLst>
  <p:handoutMasterIdLst>
    <p:handoutMasterId r:id="rId32"/>
  </p:handoutMasterIdLst>
  <p:sldIdLst>
    <p:sldId id="552" r:id="rId2"/>
    <p:sldId id="648" r:id="rId3"/>
    <p:sldId id="649" r:id="rId4"/>
    <p:sldId id="650" r:id="rId5"/>
    <p:sldId id="651" r:id="rId6"/>
    <p:sldId id="652" r:id="rId7"/>
    <p:sldId id="653" r:id="rId8"/>
    <p:sldId id="654" r:id="rId9"/>
    <p:sldId id="655" r:id="rId10"/>
    <p:sldId id="656" r:id="rId11"/>
    <p:sldId id="657" r:id="rId12"/>
    <p:sldId id="658" r:id="rId13"/>
    <p:sldId id="659" r:id="rId14"/>
    <p:sldId id="660" r:id="rId15"/>
    <p:sldId id="661" r:id="rId16"/>
    <p:sldId id="662" r:id="rId17"/>
    <p:sldId id="663" r:id="rId18"/>
    <p:sldId id="664" r:id="rId19"/>
    <p:sldId id="665" r:id="rId20"/>
    <p:sldId id="666" r:id="rId21"/>
    <p:sldId id="667" r:id="rId22"/>
    <p:sldId id="668" r:id="rId23"/>
    <p:sldId id="669" r:id="rId24"/>
    <p:sldId id="670" r:id="rId25"/>
    <p:sldId id="671" r:id="rId26"/>
    <p:sldId id="672" r:id="rId27"/>
    <p:sldId id="673" r:id="rId28"/>
    <p:sldId id="674" r:id="rId29"/>
    <p:sldId id="675" r:id="rId30"/>
  </p:sldIdLst>
  <p:sldSz cx="9144000" cy="6858000" type="screen4x3"/>
  <p:notesSz cx="7099300" cy="10234613"/>
  <p:defaultTex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521415D9-36F7-43E2-AB2F-B90AF26B5E84}">
      <p14:sectionLst xmlns:p14="http://schemas.microsoft.com/office/powerpoint/2010/main">
        <p14:section name="既定のセクション" id="{7C747A5F-8C29-4C6A-BF6D-361D478D3FFF}">
          <p14:sldIdLst>
            <p14:sldId id="552"/>
            <p14:sldId id="648"/>
            <p14:sldId id="649"/>
            <p14:sldId id="650"/>
            <p14:sldId id="651"/>
            <p14:sldId id="652"/>
            <p14:sldId id="653"/>
            <p14:sldId id="654"/>
            <p14:sldId id="655"/>
            <p14:sldId id="656"/>
            <p14:sldId id="657"/>
            <p14:sldId id="658"/>
            <p14:sldId id="659"/>
            <p14:sldId id="660"/>
            <p14:sldId id="661"/>
            <p14:sldId id="662"/>
            <p14:sldId id="663"/>
            <p14:sldId id="664"/>
            <p14:sldId id="665"/>
            <p14:sldId id="666"/>
            <p14:sldId id="667"/>
            <p14:sldId id="668"/>
            <p14:sldId id="669"/>
            <p14:sldId id="670"/>
            <p14:sldId id="671"/>
            <p14:sldId id="672"/>
            <p14:sldId id="673"/>
            <p14:sldId id="674"/>
            <p14:sldId id="67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99"/>
    <a:srgbClr val="FF3300"/>
    <a:srgbClr val="EAEAEA"/>
    <a:srgbClr val="FF9900"/>
    <a:srgbClr val="DDDDDD"/>
    <a:srgbClr val="C0C0C0"/>
    <a:srgbClr val="D8D8EC"/>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06799F8-075E-4A3A-A7F6-7FBC6576F1A4}" styleName="テーマ スタイル 2 - アクセント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113A9D2-9D6B-4929-AA2D-F23B5EE8CBE7}" styleName="テーマ スタイル 2 - アクセント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88" autoAdjust="0"/>
    <p:restoredTop sz="93627" autoAdjust="0"/>
  </p:normalViewPr>
  <p:slideViewPr>
    <p:cSldViewPr>
      <p:cViewPr varScale="1">
        <p:scale>
          <a:sx n="72" d="100"/>
          <a:sy n="72" d="100"/>
        </p:scale>
        <p:origin x="1088" y="76"/>
      </p:cViewPr>
      <p:guideLst>
        <p:guide orient="horz" pos="2160"/>
        <p:guide pos="2880"/>
      </p:guideLst>
    </p:cSldViewPr>
  </p:slideViewPr>
  <p:outlineViewPr>
    <p:cViewPr>
      <p:scale>
        <a:sx n="33" d="100"/>
        <a:sy n="33" d="100"/>
      </p:scale>
      <p:origin x="0" y="-21400"/>
    </p:cViewPr>
  </p:outlin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82" d="100"/>
          <a:sy n="82" d="100"/>
        </p:scale>
        <p:origin x="3413" y="91"/>
      </p:cViewPr>
      <p:guideLst>
        <p:guide orient="horz" pos="3223"/>
        <p:guide pos="2235"/>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1" y="0"/>
            <a:ext cx="3076977" cy="512143"/>
          </a:xfrm>
          <a:prstGeom prst="rect">
            <a:avLst/>
          </a:prstGeom>
          <a:noFill/>
          <a:ln w="9525">
            <a:noFill/>
            <a:miter lim="800000"/>
            <a:headEnd/>
            <a:tailEnd/>
          </a:ln>
          <a:effectLst/>
        </p:spPr>
        <p:txBody>
          <a:bodyPr vert="horz" wrap="square" lIns="95463" tIns="47732" rIns="95463" bIns="47732" numCol="1" anchor="t" anchorCtr="0" compatLnSpc="1">
            <a:prstTxWarp prst="textNoShape">
              <a:avLst/>
            </a:prstTxWarp>
          </a:bodyPr>
          <a:lstStyle>
            <a:lvl1pPr>
              <a:defRPr sz="1300">
                <a:ea typeface="HG丸ｺﾞｼｯｸM-PRO" pitchFamily="50" charset="-128"/>
              </a:defRPr>
            </a:lvl1pPr>
          </a:lstStyle>
          <a:p>
            <a:pPr>
              <a:defRPr/>
            </a:pPr>
            <a:endParaRPr lang="en-US" altLang="ja-JP"/>
          </a:p>
        </p:txBody>
      </p:sp>
      <p:sp>
        <p:nvSpPr>
          <p:cNvPr id="97283" name="Rectangle 3"/>
          <p:cNvSpPr>
            <a:spLocks noGrp="1" noChangeArrowheads="1"/>
          </p:cNvSpPr>
          <p:nvPr>
            <p:ph type="dt" sz="quarter" idx="1"/>
          </p:nvPr>
        </p:nvSpPr>
        <p:spPr bwMode="auto">
          <a:xfrm>
            <a:off x="4020650" y="0"/>
            <a:ext cx="3076976" cy="512143"/>
          </a:xfrm>
          <a:prstGeom prst="rect">
            <a:avLst/>
          </a:prstGeom>
          <a:noFill/>
          <a:ln w="9525">
            <a:noFill/>
            <a:miter lim="800000"/>
            <a:headEnd/>
            <a:tailEnd/>
          </a:ln>
          <a:effectLst/>
        </p:spPr>
        <p:txBody>
          <a:bodyPr vert="horz" wrap="square" lIns="95463" tIns="47732" rIns="95463" bIns="47732" numCol="1" anchor="t" anchorCtr="0" compatLnSpc="1">
            <a:prstTxWarp prst="textNoShape">
              <a:avLst/>
            </a:prstTxWarp>
          </a:bodyPr>
          <a:lstStyle>
            <a:lvl1pPr algn="r">
              <a:defRPr sz="1300">
                <a:ea typeface="HG丸ｺﾞｼｯｸM-PRO" pitchFamily="50" charset="-128"/>
              </a:defRPr>
            </a:lvl1pPr>
          </a:lstStyle>
          <a:p>
            <a:pPr>
              <a:defRPr/>
            </a:pPr>
            <a:endParaRPr lang="en-US" altLang="ja-JP"/>
          </a:p>
        </p:txBody>
      </p:sp>
      <p:sp>
        <p:nvSpPr>
          <p:cNvPr id="97284" name="Rectangle 4"/>
          <p:cNvSpPr>
            <a:spLocks noGrp="1" noChangeArrowheads="1"/>
          </p:cNvSpPr>
          <p:nvPr>
            <p:ph type="ftr" sz="quarter" idx="2"/>
          </p:nvPr>
        </p:nvSpPr>
        <p:spPr bwMode="auto">
          <a:xfrm>
            <a:off x="1" y="9720824"/>
            <a:ext cx="3076977" cy="512142"/>
          </a:xfrm>
          <a:prstGeom prst="rect">
            <a:avLst/>
          </a:prstGeom>
          <a:noFill/>
          <a:ln w="9525">
            <a:noFill/>
            <a:miter lim="800000"/>
            <a:headEnd/>
            <a:tailEnd/>
          </a:ln>
          <a:effectLst/>
        </p:spPr>
        <p:txBody>
          <a:bodyPr vert="horz" wrap="square" lIns="95463" tIns="47732" rIns="95463" bIns="47732" numCol="1" anchor="b" anchorCtr="0" compatLnSpc="1">
            <a:prstTxWarp prst="textNoShape">
              <a:avLst/>
            </a:prstTxWarp>
          </a:bodyPr>
          <a:lstStyle>
            <a:lvl1pPr>
              <a:defRPr sz="1300">
                <a:ea typeface="HG丸ｺﾞｼｯｸM-PRO" pitchFamily="50" charset="-128"/>
              </a:defRPr>
            </a:lvl1pPr>
          </a:lstStyle>
          <a:p>
            <a:pPr>
              <a:defRPr/>
            </a:pPr>
            <a:endParaRPr lang="en-US" altLang="ja-JP"/>
          </a:p>
        </p:txBody>
      </p:sp>
      <p:sp>
        <p:nvSpPr>
          <p:cNvPr id="97285" name="Rectangle 5"/>
          <p:cNvSpPr>
            <a:spLocks noGrp="1" noChangeArrowheads="1"/>
          </p:cNvSpPr>
          <p:nvPr>
            <p:ph type="sldNum" sz="quarter" idx="3"/>
          </p:nvPr>
        </p:nvSpPr>
        <p:spPr bwMode="auto">
          <a:xfrm>
            <a:off x="4020650" y="9720824"/>
            <a:ext cx="3076976" cy="512142"/>
          </a:xfrm>
          <a:prstGeom prst="rect">
            <a:avLst/>
          </a:prstGeom>
          <a:noFill/>
          <a:ln w="9525">
            <a:noFill/>
            <a:miter lim="800000"/>
            <a:headEnd/>
            <a:tailEnd/>
          </a:ln>
          <a:effectLst/>
        </p:spPr>
        <p:txBody>
          <a:bodyPr vert="horz" wrap="square" lIns="95463" tIns="47732" rIns="95463" bIns="47732" numCol="1" anchor="b" anchorCtr="0" compatLnSpc="1">
            <a:prstTxWarp prst="textNoShape">
              <a:avLst/>
            </a:prstTxWarp>
          </a:bodyPr>
          <a:lstStyle>
            <a:lvl1pPr algn="r">
              <a:defRPr sz="1300">
                <a:ea typeface="HG丸ｺﾞｼｯｸM-PRO" pitchFamily="50" charset="-128"/>
              </a:defRPr>
            </a:lvl1pPr>
          </a:lstStyle>
          <a:p>
            <a:pPr>
              <a:defRPr/>
            </a:pPr>
            <a:fld id="{F40525E8-2CAD-492F-9D74-FE5299EAA40C}" type="slidenum">
              <a:rPr lang="en-US" altLang="ja-JP"/>
              <a:pPr>
                <a:defRPr/>
              </a:pPr>
              <a:t>‹#›</a:t>
            </a:fld>
            <a:endParaRPr lang="en-US" altLang="ja-JP"/>
          </a:p>
        </p:txBody>
      </p:sp>
    </p:spTree>
    <p:extLst>
      <p:ext uri="{BB962C8B-B14F-4D97-AF65-F5344CB8AC3E}">
        <p14:creationId xmlns:p14="http://schemas.microsoft.com/office/powerpoint/2010/main" val="171564040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1" y="0"/>
            <a:ext cx="3076977" cy="512143"/>
          </a:xfrm>
          <a:prstGeom prst="rect">
            <a:avLst/>
          </a:prstGeom>
          <a:noFill/>
          <a:ln w="9525">
            <a:noFill/>
            <a:miter lim="800000"/>
            <a:headEnd/>
            <a:tailEnd/>
          </a:ln>
          <a:effectLst/>
        </p:spPr>
        <p:txBody>
          <a:bodyPr vert="horz" wrap="square" lIns="95463" tIns="47732" rIns="95463" bIns="47732" numCol="1" anchor="t" anchorCtr="0" compatLnSpc="1">
            <a:prstTxWarp prst="textNoShape">
              <a:avLst/>
            </a:prstTxWarp>
          </a:bodyPr>
          <a:lstStyle>
            <a:lvl1pPr>
              <a:defRPr sz="1300">
                <a:ea typeface="HG丸ｺﾞｼｯｸM-PRO" pitchFamily="50" charset="-128"/>
              </a:defRPr>
            </a:lvl1pPr>
          </a:lstStyle>
          <a:p>
            <a:pPr>
              <a:defRPr/>
            </a:pPr>
            <a:endParaRPr lang="en-US" altLang="ja-JP"/>
          </a:p>
        </p:txBody>
      </p:sp>
      <p:sp>
        <p:nvSpPr>
          <p:cNvPr id="39939" name="Rectangle 3"/>
          <p:cNvSpPr>
            <a:spLocks noGrp="1" noChangeArrowheads="1"/>
          </p:cNvSpPr>
          <p:nvPr>
            <p:ph type="dt" idx="1"/>
          </p:nvPr>
        </p:nvSpPr>
        <p:spPr bwMode="auto">
          <a:xfrm>
            <a:off x="4020650" y="0"/>
            <a:ext cx="3076976" cy="512143"/>
          </a:xfrm>
          <a:prstGeom prst="rect">
            <a:avLst/>
          </a:prstGeom>
          <a:noFill/>
          <a:ln w="9525">
            <a:noFill/>
            <a:miter lim="800000"/>
            <a:headEnd/>
            <a:tailEnd/>
          </a:ln>
          <a:effectLst/>
        </p:spPr>
        <p:txBody>
          <a:bodyPr vert="horz" wrap="square" lIns="95463" tIns="47732" rIns="95463" bIns="47732" numCol="1" anchor="t" anchorCtr="0" compatLnSpc="1">
            <a:prstTxWarp prst="textNoShape">
              <a:avLst/>
            </a:prstTxWarp>
          </a:bodyPr>
          <a:lstStyle>
            <a:lvl1pPr algn="r">
              <a:defRPr sz="1300">
                <a:ea typeface="HG丸ｺﾞｼｯｸM-PRO" pitchFamily="50" charset="-128"/>
              </a:defRPr>
            </a:lvl1pPr>
          </a:lstStyle>
          <a:p>
            <a:pPr>
              <a:defRPr/>
            </a:pPr>
            <a:endParaRPr lang="en-US" altLang="ja-JP"/>
          </a:p>
        </p:txBody>
      </p:sp>
      <p:sp>
        <p:nvSpPr>
          <p:cNvPr id="13316" name="Rectangle 4"/>
          <p:cNvSpPr>
            <a:spLocks noGrp="1" noRot="1" noChangeAspect="1" noChangeArrowheads="1" noTextEdit="1"/>
          </p:cNvSpPr>
          <p:nvPr>
            <p:ph type="sldImg" idx="2"/>
          </p:nvPr>
        </p:nvSpPr>
        <p:spPr bwMode="auto">
          <a:xfrm>
            <a:off x="990600" y="766763"/>
            <a:ext cx="5121275" cy="3840162"/>
          </a:xfrm>
          <a:prstGeom prst="rect">
            <a:avLst/>
          </a:prstGeom>
          <a:noFill/>
          <a:ln w="9525">
            <a:solidFill>
              <a:srgbClr val="000000"/>
            </a:solidFill>
            <a:miter lim="800000"/>
            <a:headEnd/>
            <a:tailEnd/>
          </a:ln>
        </p:spPr>
      </p:sp>
      <p:sp>
        <p:nvSpPr>
          <p:cNvPr id="39941" name="Rectangle 5"/>
          <p:cNvSpPr>
            <a:spLocks noGrp="1" noChangeArrowheads="1"/>
          </p:cNvSpPr>
          <p:nvPr>
            <p:ph type="body" sz="quarter" idx="3"/>
          </p:nvPr>
        </p:nvSpPr>
        <p:spPr bwMode="auto">
          <a:xfrm>
            <a:off x="709429" y="4861235"/>
            <a:ext cx="5680444" cy="4605988"/>
          </a:xfrm>
          <a:prstGeom prst="rect">
            <a:avLst/>
          </a:prstGeom>
          <a:noFill/>
          <a:ln w="9525">
            <a:noFill/>
            <a:miter lim="800000"/>
            <a:headEnd/>
            <a:tailEnd/>
          </a:ln>
          <a:effectLst/>
        </p:spPr>
        <p:txBody>
          <a:bodyPr vert="horz" wrap="square" lIns="95463" tIns="47732" rIns="95463" bIns="47732"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39942" name="Rectangle 6"/>
          <p:cNvSpPr>
            <a:spLocks noGrp="1" noChangeArrowheads="1"/>
          </p:cNvSpPr>
          <p:nvPr>
            <p:ph type="ftr" sz="quarter" idx="4"/>
          </p:nvPr>
        </p:nvSpPr>
        <p:spPr bwMode="auto">
          <a:xfrm>
            <a:off x="1" y="9720824"/>
            <a:ext cx="3076977" cy="512142"/>
          </a:xfrm>
          <a:prstGeom prst="rect">
            <a:avLst/>
          </a:prstGeom>
          <a:noFill/>
          <a:ln w="9525">
            <a:noFill/>
            <a:miter lim="800000"/>
            <a:headEnd/>
            <a:tailEnd/>
          </a:ln>
          <a:effectLst/>
        </p:spPr>
        <p:txBody>
          <a:bodyPr vert="horz" wrap="square" lIns="95463" tIns="47732" rIns="95463" bIns="47732" numCol="1" anchor="b" anchorCtr="0" compatLnSpc="1">
            <a:prstTxWarp prst="textNoShape">
              <a:avLst/>
            </a:prstTxWarp>
          </a:bodyPr>
          <a:lstStyle>
            <a:lvl1pPr>
              <a:defRPr sz="1300">
                <a:ea typeface="HG丸ｺﾞｼｯｸM-PRO" pitchFamily="50" charset="-128"/>
              </a:defRPr>
            </a:lvl1pPr>
          </a:lstStyle>
          <a:p>
            <a:pPr>
              <a:defRPr/>
            </a:pPr>
            <a:endParaRPr lang="en-US" altLang="ja-JP"/>
          </a:p>
        </p:txBody>
      </p:sp>
      <p:sp>
        <p:nvSpPr>
          <p:cNvPr id="39943" name="Rectangle 7"/>
          <p:cNvSpPr>
            <a:spLocks noGrp="1" noChangeArrowheads="1"/>
          </p:cNvSpPr>
          <p:nvPr>
            <p:ph type="sldNum" sz="quarter" idx="5"/>
          </p:nvPr>
        </p:nvSpPr>
        <p:spPr bwMode="auto">
          <a:xfrm>
            <a:off x="4020650" y="9720824"/>
            <a:ext cx="3076976" cy="512142"/>
          </a:xfrm>
          <a:prstGeom prst="rect">
            <a:avLst/>
          </a:prstGeom>
          <a:noFill/>
          <a:ln w="9525">
            <a:noFill/>
            <a:miter lim="800000"/>
            <a:headEnd/>
            <a:tailEnd/>
          </a:ln>
          <a:effectLst/>
        </p:spPr>
        <p:txBody>
          <a:bodyPr vert="horz" wrap="square" lIns="95463" tIns="47732" rIns="95463" bIns="47732" numCol="1" anchor="b" anchorCtr="0" compatLnSpc="1">
            <a:prstTxWarp prst="textNoShape">
              <a:avLst/>
            </a:prstTxWarp>
          </a:bodyPr>
          <a:lstStyle>
            <a:lvl1pPr algn="r">
              <a:defRPr sz="1300">
                <a:ea typeface="HG丸ｺﾞｼｯｸM-PRO" pitchFamily="50" charset="-128"/>
              </a:defRPr>
            </a:lvl1pPr>
          </a:lstStyle>
          <a:p>
            <a:pPr>
              <a:defRPr/>
            </a:pPr>
            <a:fld id="{710252FD-7A2E-4FA4-924A-4E93E216FDD8}" type="slidenum">
              <a:rPr lang="en-US" altLang="ja-JP"/>
              <a:pPr>
                <a:defRPr/>
              </a:pPr>
              <a:t>‹#›</a:t>
            </a:fld>
            <a:endParaRPr lang="en-US" altLang="ja-JP"/>
          </a:p>
        </p:txBody>
      </p:sp>
    </p:spTree>
    <p:extLst>
      <p:ext uri="{BB962C8B-B14F-4D97-AF65-F5344CB8AC3E}">
        <p14:creationId xmlns:p14="http://schemas.microsoft.com/office/powerpoint/2010/main" val="1667673995"/>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3429000"/>
          </a:xfrm>
          <a:prstGeom prst="rect">
            <a:avLst/>
          </a:prstGeom>
          <a:solidFill>
            <a:srgbClr val="E7FFE7"/>
          </a:solidFill>
          <a:ln w="9525">
            <a:noFill/>
            <a:miter lim="800000"/>
            <a:headEnd/>
            <a:tailEnd/>
          </a:ln>
          <a:effectLst/>
        </p:spPr>
        <p:txBody>
          <a:bodyPr wrap="none" anchor="ctr"/>
          <a:lstStyle/>
          <a:p>
            <a:pPr>
              <a:defRPr/>
            </a:pPr>
            <a:endParaRPr lang="ja-JP" altLang="en-US">
              <a:latin typeface="游ゴシック" panose="020B0400000000000000" pitchFamily="50" charset="-128"/>
              <a:ea typeface="游ゴシック" panose="020B0400000000000000" pitchFamily="50" charset="-128"/>
            </a:endParaRPr>
          </a:p>
        </p:txBody>
      </p:sp>
      <p:sp>
        <p:nvSpPr>
          <p:cNvPr id="5" name="Rectangle 3"/>
          <p:cNvSpPr>
            <a:spLocks noChangeArrowheads="1"/>
          </p:cNvSpPr>
          <p:nvPr/>
        </p:nvSpPr>
        <p:spPr bwMode="auto">
          <a:xfrm>
            <a:off x="0" y="3429000"/>
            <a:ext cx="9144000" cy="76200"/>
          </a:xfrm>
          <a:prstGeom prst="rect">
            <a:avLst/>
          </a:prstGeom>
          <a:solidFill>
            <a:srgbClr val="008080"/>
          </a:solidFill>
          <a:ln w="9525">
            <a:noFill/>
            <a:miter lim="800000"/>
            <a:headEnd/>
            <a:tailEnd/>
          </a:ln>
          <a:effectLst/>
        </p:spPr>
        <p:txBody>
          <a:bodyPr wrap="none" anchor="ctr"/>
          <a:lstStyle/>
          <a:p>
            <a:pPr>
              <a:defRPr/>
            </a:pPr>
            <a:endParaRPr lang="ja-JP" altLang="en-US">
              <a:latin typeface="Arial" pitchFamily="34" charset="0"/>
              <a:ea typeface="HG丸ｺﾞｼｯｸM-PRO" pitchFamily="50" charset="-128"/>
            </a:endParaRPr>
          </a:p>
        </p:txBody>
      </p:sp>
      <p:sp>
        <p:nvSpPr>
          <p:cNvPr id="43012" name="Rectangle 4"/>
          <p:cNvSpPr>
            <a:spLocks noGrp="1" noChangeArrowheads="1"/>
          </p:cNvSpPr>
          <p:nvPr>
            <p:ph type="ctrTitle" hasCustomPrompt="1"/>
          </p:nvPr>
        </p:nvSpPr>
        <p:spPr>
          <a:xfrm>
            <a:off x="0" y="1587624"/>
            <a:ext cx="9144000" cy="977280"/>
          </a:xfrm>
          <a:prstGeom prst="rect">
            <a:avLst/>
          </a:prstGeom>
        </p:spPr>
        <p:txBody>
          <a:bodyPr/>
          <a:lstStyle>
            <a:lvl1pPr algn="ctr">
              <a:defRPr sz="4000">
                <a:latin typeface="+mj-lt"/>
                <a:ea typeface="游ゴシック" panose="020B0400000000000000" pitchFamily="50" charset="-128"/>
              </a:defRPr>
            </a:lvl1pPr>
          </a:lstStyle>
          <a:p>
            <a:r>
              <a:rPr lang="ja-JP" altLang="en-US"/>
              <a:t>タイトル</a:t>
            </a:r>
            <a:r>
              <a:rPr lang="en-US" altLang="ja-JP"/>
              <a:t>title</a:t>
            </a:r>
            <a:endParaRPr lang="ja-JP" altLang="en-US"/>
          </a:p>
        </p:txBody>
      </p:sp>
      <p:sp>
        <p:nvSpPr>
          <p:cNvPr id="43013" name="Rectangle 5"/>
          <p:cNvSpPr>
            <a:spLocks noGrp="1" noChangeArrowheads="1"/>
          </p:cNvSpPr>
          <p:nvPr>
            <p:ph type="subTitle" idx="1" hasCustomPrompt="1"/>
          </p:nvPr>
        </p:nvSpPr>
        <p:spPr>
          <a:xfrm>
            <a:off x="0" y="4114800"/>
            <a:ext cx="9144000" cy="1752600"/>
          </a:xfrm>
          <a:prstGeom prst="rect">
            <a:avLst/>
          </a:prstGeom>
        </p:spPr>
        <p:txBody>
          <a:bodyPr/>
          <a:lstStyle>
            <a:lvl1pPr marL="0" indent="0" algn="ctr">
              <a:lnSpc>
                <a:spcPct val="130000"/>
              </a:lnSpc>
              <a:buFont typeface="Wingdings" pitchFamily="2" charset="2"/>
              <a:buNone/>
              <a:defRPr sz="2400">
                <a:latin typeface="+mn-lt"/>
                <a:ea typeface="游ゴシック" panose="020B0400000000000000" pitchFamily="50" charset="-128"/>
              </a:defRPr>
            </a:lvl1pPr>
          </a:lstStyle>
          <a:p>
            <a:r>
              <a:rPr lang="ja-JP" altLang="en-US"/>
              <a:t>サブタイトル</a:t>
            </a:r>
            <a:r>
              <a:rPr lang="en-US" altLang="ja-JP"/>
              <a:t>subtitle</a:t>
            </a:r>
            <a:endParaRPr lang="ja-JP" altLang="en-US"/>
          </a:p>
        </p:txBody>
      </p:sp>
      <p:pic>
        <p:nvPicPr>
          <p:cNvPr id="10" name="Picture 6" descr="cybozulabs"/>
          <p:cNvPicPr>
            <a:picLocks noChangeAspect="1" noChangeArrowheads="1"/>
          </p:cNvPicPr>
          <p:nvPr userDrawn="1"/>
        </p:nvPicPr>
        <p:blipFill>
          <a:blip r:embed="rId2"/>
          <a:srcRect/>
          <a:stretch>
            <a:fillRect/>
          </a:stretch>
        </p:blipFill>
        <p:spPr bwMode="auto">
          <a:xfrm>
            <a:off x="7643244" y="44624"/>
            <a:ext cx="1465263" cy="252413"/>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コンテンツ プレースホルダ 2"/>
          <p:cNvSpPr>
            <a:spLocks noGrp="1"/>
          </p:cNvSpPr>
          <p:nvPr>
            <p:ph idx="1" hasCustomPrompt="1"/>
          </p:nvPr>
        </p:nvSpPr>
        <p:spPr>
          <a:xfrm>
            <a:off x="0" y="663840"/>
            <a:ext cx="9144000" cy="5868648"/>
          </a:xfrm>
          <a:prstGeom prst="rect">
            <a:avLst/>
          </a:prstGeom>
        </p:spPr>
        <p:txBody>
          <a:bodyPr/>
          <a:lstStyle>
            <a:lvl1pPr marL="288000" indent="-288000">
              <a:spcBef>
                <a:spcPts val="600"/>
              </a:spcBef>
              <a:spcAft>
                <a:spcPts val="600"/>
              </a:spcAft>
              <a:buFont typeface="Arial" panose="020B0604020202020204" pitchFamily="34" charset="0"/>
              <a:buChar char="•"/>
              <a:defRPr sz="2800">
                <a:latin typeface="+mn-lt"/>
                <a:ea typeface="游ゴシック" panose="020B0400000000000000" pitchFamily="50" charset="-128"/>
                <a:cs typeface="游ゴシック" panose="020B0400000000000000" pitchFamily="50" charset="-128"/>
              </a:defRPr>
            </a:lvl1pPr>
            <a:lvl2pPr marL="504000" indent="-285750">
              <a:buFont typeface="Arial" panose="020B0604020202020204" pitchFamily="34" charset="0"/>
              <a:buChar char="•"/>
              <a:defRPr sz="2400">
                <a:latin typeface="+mn-lt"/>
                <a:ea typeface="游ゴシック" panose="020B0400000000000000" pitchFamily="50" charset="-128"/>
              </a:defRPr>
            </a:lvl2pPr>
            <a:lvl3pPr marL="684000" indent="-228600">
              <a:buFont typeface="Arial" panose="020B0604020202020204" pitchFamily="34" charset="0"/>
              <a:buChar char="•"/>
              <a:defRPr sz="2400">
                <a:latin typeface="+mn-lt"/>
                <a:ea typeface="游ゴシック" panose="020B0400000000000000" pitchFamily="50" charset="-128"/>
              </a:defRPr>
            </a:lvl3pPr>
            <a:lvl4pPr marL="936000" indent="-228600">
              <a:buFont typeface="Arial" panose="020B0604020202020204" pitchFamily="34" charset="0"/>
              <a:buChar char="•"/>
              <a:defRPr sz="2400">
                <a:latin typeface="+mn-lt"/>
                <a:ea typeface="游ゴシック" panose="020B0400000000000000" pitchFamily="50" charset="-128"/>
              </a:defRPr>
            </a:lvl4pPr>
            <a:lvl5pPr marL="1080000" indent="-228600">
              <a:buFont typeface="Arial" panose="020B0604020202020204" pitchFamily="34" charset="0"/>
              <a:buChar char="•"/>
              <a:defRPr sz="2000">
                <a:latin typeface="+mn-lt"/>
                <a:ea typeface="游ゴシック" panose="020B0400000000000000" pitchFamily="50" charset="-128"/>
              </a:defRPr>
            </a:lvl5pPr>
          </a:lstStyle>
          <a:p>
            <a:pPr lvl="0"/>
            <a:r>
              <a:rPr lang="ja-JP" altLang="en-US"/>
              <a:t>第</a:t>
            </a:r>
            <a:r>
              <a:rPr lang="en-US" altLang="ja-JP"/>
              <a:t>1</a:t>
            </a:r>
            <a:r>
              <a:rPr lang="ja-JP" altLang="en-US"/>
              <a:t>レベル</a:t>
            </a:r>
            <a:r>
              <a:rPr lang="en-US" altLang="ja-JP"/>
              <a:t>abc</a:t>
            </a:r>
          </a:p>
          <a:p>
            <a:pPr lvl="1"/>
            <a:r>
              <a:rPr lang="ja-JP" altLang="en-US"/>
              <a:t>第 </a:t>
            </a:r>
            <a:r>
              <a:rPr lang="en-US" altLang="ja-JP"/>
              <a:t>2 </a:t>
            </a:r>
            <a:r>
              <a:rPr lang="ja-JP" altLang="en-US"/>
              <a:t>レベル</a:t>
            </a:r>
            <a:r>
              <a:rPr lang="en-US" altLang="ja-JP"/>
              <a:t>abc</a:t>
            </a:r>
          </a:p>
          <a:p>
            <a:pPr lvl="2"/>
            <a:r>
              <a:rPr lang="ja-JP" altLang="en-US"/>
              <a:t>第 </a:t>
            </a:r>
            <a:r>
              <a:rPr lang="en-US" altLang="ja-JP"/>
              <a:t>3 </a:t>
            </a:r>
            <a:r>
              <a:rPr lang="ja-JP" altLang="en-US"/>
              <a:t>レベル</a:t>
            </a:r>
            <a:r>
              <a:rPr lang="en-US" altLang="ja-JP"/>
              <a:t>abc</a:t>
            </a:r>
          </a:p>
          <a:p>
            <a:pPr lvl="3"/>
            <a:r>
              <a:rPr lang="ja-JP" altLang="en-US"/>
              <a:t>第 </a:t>
            </a:r>
            <a:r>
              <a:rPr lang="en-US" altLang="ja-JP"/>
              <a:t>4 </a:t>
            </a:r>
            <a:r>
              <a:rPr lang="ja-JP" altLang="en-US"/>
              <a:t>レベル</a:t>
            </a:r>
            <a:r>
              <a:rPr lang="en-US" altLang="ja-JP"/>
              <a:t>abc</a:t>
            </a:r>
            <a:endParaRPr lang="ja-JP" altLang="en-US"/>
          </a:p>
          <a:p>
            <a:pPr lvl="4"/>
            <a:r>
              <a:rPr lang="ja-JP" altLang="en-US"/>
              <a:t>第 </a:t>
            </a:r>
            <a:r>
              <a:rPr lang="en-US" altLang="ja-JP"/>
              <a:t>5 </a:t>
            </a:r>
            <a:r>
              <a:rPr lang="ja-JP" altLang="en-US"/>
              <a:t>レベル</a:t>
            </a:r>
            <a:r>
              <a:rPr lang="en-US" altLang="ja-JP"/>
              <a:t>abc</a:t>
            </a:r>
            <a:endParaRPr lang="ja-JP" altLang="en-US"/>
          </a:p>
        </p:txBody>
      </p:sp>
      <p:sp>
        <p:nvSpPr>
          <p:cNvPr id="9" name="Rectangle 2"/>
          <p:cNvSpPr>
            <a:spLocks noChangeArrowheads="1"/>
          </p:cNvSpPr>
          <p:nvPr userDrawn="1"/>
        </p:nvSpPr>
        <p:spPr bwMode="auto">
          <a:xfrm>
            <a:off x="0" y="-27383"/>
            <a:ext cx="9144000" cy="635264"/>
          </a:xfrm>
          <a:prstGeom prst="rect">
            <a:avLst/>
          </a:prstGeom>
          <a:solidFill>
            <a:srgbClr val="E7FFE7"/>
          </a:solidFill>
          <a:ln w="9525">
            <a:noFill/>
            <a:miter lim="800000"/>
            <a:headEnd/>
            <a:tailEnd/>
          </a:ln>
          <a:effectLst/>
        </p:spPr>
        <p:txBody>
          <a:bodyPr wrap="none" anchor="ctr"/>
          <a:lstStyle/>
          <a:p>
            <a:pPr>
              <a:defRPr/>
            </a:pPr>
            <a:endParaRPr lang="ja-JP" altLang="en-US">
              <a:latin typeface="游ゴシック" panose="020B0400000000000000" pitchFamily="50" charset="-128"/>
              <a:ea typeface="游ゴシック" panose="020B0400000000000000" pitchFamily="50" charset="-128"/>
            </a:endParaRPr>
          </a:p>
        </p:txBody>
      </p:sp>
      <p:sp>
        <p:nvSpPr>
          <p:cNvPr id="4" name="Rectangle 7"/>
          <p:cNvSpPr>
            <a:spLocks noGrp="1" noChangeArrowheads="1"/>
          </p:cNvSpPr>
          <p:nvPr>
            <p:ph type="dt" sz="half" idx="10"/>
          </p:nvPr>
        </p:nvSpPr>
        <p:spPr>
          <a:xfrm>
            <a:off x="0" y="6553200"/>
            <a:ext cx="1905000" cy="304800"/>
          </a:xfrm>
          <a:prstGeom prst="rect">
            <a:avLst/>
          </a:prstGeom>
        </p:spPr>
        <p:txBody>
          <a:bodyPr/>
          <a:lstStyle>
            <a:lvl1pPr>
              <a:defRPr sz="1600">
                <a:latin typeface="+mn-lt"/>
              </a:defRPr>
            </a:lvl1pPr>
          </a:lstStyle>
          <a:p>
            <a:pPr>
              <a:defRPr/>
            </a:pPr>
            <a:endParaRPr lang="en-US" altLang="ja-JP"/>
          </a:p>
        </p:txBody>
      </p:sp>
      <p:sp>
        <p:nvSpPr>
          <p:cNvPr id="6" name="Rectangle 9"/>
          <p:cNvSpPr>
            <a:spLocks noGrp="1" noChangeArrowheads="1"/>
          </p:cNvSpPr>
          <p:nvPr>
            <p:ph type="sldNum" sz="quarter" idx="12"/>
          </p:nvPr>
        </p:nvSpPr>
        <p:spPr>
          <a:xfrm>
            <a:off x="7884368" y="6553200"/>
            <a:ext cx="1224136" cy="304800"/>
          </a:xfrm>
          <a:prstGeom prst="rect">
            <a:avLst/>
          </a:prstGeom>
        </p:spPr>
        <p:txBody>
          <a:bodyPr/>
          <a:lstStyle>
            <a:lvl1pPr>
              <a:defRPr sz="1600" smtClean="0">
                <a:latin typeface="+mn-lt"/>
              </a:defRPr>
            </a:lvl1pPr>
          </a:lstStyle>
          <a:p>
            <a:pPr>
              <a:defRPr/>
            </a:pPr>
            <a:r>
              <a:rPr lang="en-US" altLang="ja-JP"/>
              <a:t>    </a:t>
            </a:r>
            <a:fld id="{B2782DEB-472A-4FE5-AC34-C17109CF5A91}" type="slidenum">
              <a:rPr lang="en-US" altLang="ja-JP" smtClean="0"/>
              <a:pPr>
                <a:defRPr/>
              </a:pPr>
              <a:t>‹#›</a:t>
            </a:fld>
            <a:r>
              <a:rPr lang="en-US" altLang="ja-JP"/>
              <a:t> / 29</a:t>
            </a:r>
          </a:p>
        </p:txBody>
      </p:sp>
      <p:sp>
        <p:nvSpPr>
          <p:cNvPr id="8" name="タイトル 1"/>
          <p:cNvSpPr>
            <a:spLocks noGrp="1"/>
          </p:cNvSpPr>
          <p:nvPr>
            <p:ph type="title" hasCustomPrompt="1"/>
          </p:nvPr>
        </p:nvSpPr>
        <p:spPr>
          <a:xfrm>
            <a:off x="14808" y="8625"/>
            <a:ext cx="9129192" cy="540056"/>
          </a:xfrm>
          <a:prstGeom prst="rect">
            <a:avLst/>
          </a:prstGeom>
        </p:spPr>
        <p:txBody>
          <a:bodyPr/>
          <a:lstStyle>
            <a:lvl1pPr>
              <a:defRPr sz="3200">
                <a:latin typeface="+mn-lt"/>
                <a:ea typeface="游ゴシック" panose="020B0400000000000000" pitchFamily="50" charset="-128"/>
              </a:defRPr>
            </a:lvl1pPr>
          </a:lstStyle>
          <a:p>
            <a:r>
              <a:rPr kumimoji="1" lang="ja-JP" altLang="en-US"/>
              <a:t>タイトル</a:t>
            </a:r>
            <a:r>
              <a:rPr kumimoji="1" lang="en-US" altLang="ja-JP"/>
              <a:t>title</a:t>
            </a:r>
            <a:endParaRPr kumimoji="1" lang="ja-JP" altLang="en-US"/>
          </a:p>
        </p:txBody>
      </p:sp>
      <p:sp>
        <p:nvSpPr>
          <p:cNvPr id="7" name="Rectangle 3"/>
          <p:cNvSpPr>
            <a:spLocks noChangeArrowheads="1"/>
          </p:cNvSpPr>
          <p:nvPr userDrawn="1"/>
        </p:nvSpPr>
        <p:spPr bwMode="auto">
          <a:xfrm>
            <a:off x="0" y="584688"/>
            <a:ext cx="9144000" cy="36000"/>
          </a:xfrm>
          <a:prstGeom prst="rect">
            <a:avLst/>
          </a:prstGeom>
          <a:solidFill>
            <a:srgbClr val="008080"/>
          </a:solidFill>
          <a:ln w="9525">
            <a:noFill/>
            <a:miter lim="800000"/>
            <a:headEnd/>
            <a:tailEnd/>
          </a:ln>
          <a:effectLst/>
        </p:spPr>
        <p:txBody>
          <a:bodyPr wrap="none" anchor="ctr"/>
          <a:lstStyle/>
          <a:p>
            <a:pPr>
              <a:defRPr/>
            </a:pPr>
            <a:endParaRPr lang="ja-JP" altLang="en-US">
              <a:latin typeface="Arial" pitchFamily="34" charset="0"/>
              <a:ea typeface="HG丸ｺﾞｼｯｸM-PRO" pitchFamily="50" charset="-128"/>
            </a:endParaRPr>
          </a:p>
        </p:txBody>
      </p:sp>
      <p:pic>
        <p:nvPicPr>
          <p:cNvPr id="10" name="Picture 6" descr="cybozulabs"/>
          <p:cNvPicPr>
            <a:picLocks noChangeAspect="1" noChangeArrowheads="1"/>
          </p:cNvPicPr>
          <p:nvPr userDrawn="1"/>
        </p:nvPicPr>
        <p:blipFill>
          <a:blip r:embed="rId2"/>
          <a:srcRect/>
          <a:stretch>
            <a:fillRect/>
          </a:stretch>
        </p:blipFill>
        <p:spPr bwMode="auto">
          <a:xfrm>
            <a:off x="7643244" y="44624"/>
            <a:ext cx="1465263" cy="252413"/>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9" name="Rectangle 2"/>
          <p:cNvSpPr>
            <a:spLocks noChangeArrowheads="1"/>
          </p:cNvSpPr>
          <p:nvPr userDrawn="1"/>
        </p:nvSpPr>
        <p:spPr bwMode="auto">
          <a:xfrm>
            <a:off x="0" y="-27383"/>
            <a:ext cx="9144000" cy="635264"/>
          </a:xfrm>
          <a:prstGeom prst="rect">
            <a:avLst/>
          </a:prstGeom>
          <a:solidFill>
            <a:srgbClr val="E7FFE7"/>
          </a:solidFill>
          <a:ln w="9525">
            <a:noFill/>
            <a:miter lim="800000"/>
            <a:headEnd/>
            <a:tailEnd/>
          </a:ln>
          <a:effectLst/>
        </p:spPr>
        <p:txBody>
          <a:bodyPr wrap="none" anchor="ctr"/>
          <a:lstStyle/>
          <a:p>
            <a:pPr>
              <a:defRPr/>
            </a:pPr>
            <a:endParaRPr lang="ja-JP" altLang="en-US">
              <a:latin typeface="游ゴシック" panose="020B0400000000000000" pitchFamily="50" charset="-128"/>
              <a:ea typeface="游ゴシック" panose="020B0400000000000000" pitchFamily="50" charset="-128"/>
            </a:endParaRPr>
          </a:p>
        </p:txBody>
      </p:sp>
      <p:sp>
        <p:nvSpPr>
          <p:cNvPr id="4" name="Rectangle 7"/>
          <p:cNvSpPr>
            <a:spLocks noGrp="1" noChangeArrowheads="1"/>
          </p:cNvSpPr>
          <p:nvPr>
            <p:ph type="dt" sz="half" idx="10"/>
          </p:nvPr>
        </p:nvSpPr>
        <p:spPr>
          <a:xfrm>
            <a:off x="0" y="6553200"/>
            <a:ext cx="1905000" cy="304800"/>
          </a:xfrm>
          <a:prstGeom prst="rect">
            <a:avLst/>
          </a:prstGeom>
        </p:spPr>
        <p:txBody>
          <a:bodyPr/>
          <a:lstStyle>
            <a:lvl1pPr>
              <a:defRPr sz="1600">
                <a:latin typeface="+mn-lt"/>
              </a:defRPr>
            </a:lvl1pPr>
          </a:lstStyle>
          <a:p>
            <a:pPr>
              <a:defRPr/>
            </a:pPr>
            <a:endParaRPr lang="en-US" altLang="ja-JP"/>
          </a:p>
        </p:txBody>
      </p:sp>
      <p:sp>
        <p:nvSpPr>
          <p:cNvPr id="8" name="タイトル 1"/>
          <p:cNvSpPr>
            <a:spLocks noGrp="1"/>
          </p:cNvSpPr>
          <p:nvPr>
            <p:ph type="title" hasCustomPrompt="1"/>
          </p:nvPr>
        </p:nvSpPr>
        <p:spPr>
          <a:xfrm>
            <a:off x="107504" y="3140968"/>
            <a:ext cx="9129192" cy="540056"/>
          </a:xfrm>
          <a:prstGeom prst="rect">
            <a:avLst/>
          </a:prstGeom>
        </p:spPr>
        <p:txBody>
          <a:bodyPr/>
          <a:lstStyle>
            <a:lvl1pPr algn="ctr">
              <a:defRPr sz="4400">
                <a:latin typeface="+mn-lt"/>
                <a:ea typeface="游ゴシック" panose="020B0400000000000000" pitchFamily="50" charset="-128"/>
              </a:defRPr>
            </a:lvl1pPr>
          </a:lstStyle>
          <a:p>
            <a:r>
              <a:rPr kumimoji="1" lang="en-US" altLang="ja-JP"/>
              <a:t>title</a:t>
            </a:r>
            <a:endParaRPr kumimoji="1" lang="ja-JP" altLang="en-US"/>
          </a:p>
        </p:txBody>
      </p:sp>
      <p:sp>
        <p:nvSpPr>
          <p:cNvPr id="7" name="Rectangle 3"/>
          <p:cNvSpPr>
            <a:spLocks noChangeArrowheads="1"/>
          </p:cNvSpPr>
          <p:nvPr userDrawn="1"/>
        </p:nvSpPr>
        <p:spPr bwMode="auto">
          <a:xfrm>
            <a:off x="0" y="584688"/>
            <a:ext cx="9144000" cy="36000"/>
          </a:xfrm>
          <a:prstGeom prst="rect">
            <a:avLst/>
          </a:prstGeom>
          <a:solidFill>
            <a:srgbClr val="008080"/>
          </a:solidFill>
          <a:ln w="9525">
            <a:noFill/>
            <a:miter lim="800000"/>
            <a:headEnd/>
            <a:tailEnd/>
          </a:ln>
          <a:effectLst/>
        </p:spPr>
        <p:txBody>
          <a:bodyPr wrap="none" anchor="ctr"/>
          <a:lstStyle/>
          <a:p>
            <a:pPr>
              <a:defRPr/>
            </a:pPr>
            <a:endParaRPr lang="ja-JP" altLang="en-US">
              <a:latin typeface="Arial" pitchFamily="34" charset="0"/>
              <a:ea typeface="HG丸ｺﾞｼｯｸM-PRO" pitchFamily="50" charset="-128"/>
            </a:endParaRPr>
          </a:p>
        </p:txBody>
      </p:sp>
      <p:pic>
        <p:nvPicPr>
          <p:cNvPr id="10" name="Picture 6" descr="cybozulabs"/>
          <p:cNvPicPr>
            <a:picLocks noChangeAspect="1" noChangeArrowheads="1"/>
          </p:cNvPicPr>
          <p:nvPr userDrawn="1"/>
        </p:nvPicPr>
        <p:blipFill>
          <a:blip r:embed="rId2"/>
          <a:srcRect/>
          <a:stretch>
            <a:fillRect/>
          </a:stretch>
        </p:blipFill>
        <p:spPr bwMode="auto">
          <a:xfrm>
            <a:off x="7643244" y="44624"/>
            <a:ext cx="1465263" cy="252413"/>
          </a:xfrm>
          <a:prstGeom prst="rect">
            <a:avLst/>
          </a:prstGeom>
          <a:noFill/>
          <a:ln w="9525">
            <a:noFill/>
            <a:miter lim="800000"/>
            <a:headEnd/>
            <a:tailEnd/>
          </a:ln>
        </p:spPr>
      </p:pic>
    </p:spTree>
    <p:extLst>
      <p:ext uri="{BB962C8B-B14F-4D97-AF65-F5344CB8AC3E}">
        <p14:creationId xmlns:p14="http://schemas.microsoft.com/office/powerpoint/2010/main" val="22164351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Lst>
  <p:hf hdr="0" ftr="0" dt="0"/>
  <p:txStyles>
    <p:titleStyle>
      <a:lvl1pPr algn="l" rtl="0" eaLnBrk="0" fontAlgn="base" hangingPunct="0">
        <a:spcBef>
          <a:spcPct val="0"/>
        </a:spcBef>
        <a:spcAft>
          <a:spcPct val="0"/>
        </a:spcAft>
        <a:defRPr kumimoji="1" sz="2800">
          <a:solidFill>
            <a:schemeClr val="tx1"/>
          </a:solidFill>
          <a:latin typeface="HG丸ｺﾞｼｯｸM-PRO" pitchFamily="50" charset="-128"/>
          <a:ea typeface="HG丸ｺﾞｼｯｸM-PRO" pitchFamily="50" charset="-128"/>
          <a:cs typeface="+mj-cs"/>
        </a:defRPr>
      </a:lvl1pPr>
      <a:lvl2pPr algn="l" rtl="0" eaLnBrk="0" fontAlgn="base" hangingPunct="0">
        <a:spcBef>
          <a:spcPct val="0"/>
        </a:spcBef>
        <a:spcAft>
          <a:spcPct val="0"/>
        </a:spcAft>
        <a:defRPr kumimoji="1" sz="2800">
          <a:solidFill>
            <a:schemeClr val="tx1"/>
          </a:solidFill>
          <a:latin typeface="HG丸ｺﾞｼｯｸM-PRO" pitchFamily="50" charset="-128"/>
          <a:ea typeface="HG丸ｺﾞｼｯｸM-PRO" pitchFamily="50" charset="-128"/>
        </a:defRPr>
      </a:lvl2pPr>
      <a:lvl3pPr algn="l" rtl="0" eaLnBrk="0" fontAlgn="base" hangingPunct="0">
        <a:spcBef>
          <a:spcPct val="0"/>
        </a:spcBef>
        <a:spcAft>
          <a:spcPct val="0"/>
        </a:spcAft>
        <a:defRPr kumimoji="1" sz="2800">
          <a:solidFill>
            <a:schemeClr val="tx1"/>
          </a:solidFill>
          <a:latin typeface="HG丸ｺﾞｼｯｸM-PRO" pitchFamily="50" charset="-128"/>
          <a:ea typeface="HG丸ｺﾞｼｯｸM-PRO" pitchFamily="50" charset="-128"/>
        </a:defRPr>
      </a:lvl3pPr>
      <a:lvl4pPr algn="l" rtl="0" eaLnBrk="0" fontAlgn="base" hangingPunct="0">
        <a:spcBef>
          <a:spcPct val="0"/>
        </a:spcBef>
        <a:spcAft>
          <a:spcPct val="0"/>
        </a:spcAft>
        <a:defRPr kumimoji="1" sz="2800">
          <a:solidFill>
            <a:schemeClr val="tx1"/>
          </a:solidFill>
          <a:latin typeface="HG丸ｺﾞｼｯｸM-PRO" pitchFamily="50" charset="-128"/>
          <a:ea typeface="HG丸ｺﾞｼｯｸM-PRO" pitchFamily="50" charset="-128"/>
        </a:defRPr>
      </a:lvl4pPr>
      <a:lvl5pPr algn="l" rtl="0" eaLnBrk="0" fontAlgn="base" hangingPunct="0">
        <a:spcBef>
          <a:spcPct val="0"/>
        </a:spcBef>
        <a:spcAft>
          <a:spcPct val="0"/>
        </a:spcAft>
        <a:defRPr kumimoji="1" sz="2800">
          <a:solidFill>
            <a:schemeClr val="tx1"/>
          </a:solidFill>
          <a:latin typeface="HG丸ｺﾞｼｯｸM-PRO" pitchFamily="50" charset="-128"/>
          <a:ea typeface="HG丸ｺﾞｼｯｸM-PRO" pitchFamily="50" charset="-128"/>
        </a:defRPr>
      </a:lvl5pPr>
      <a:lvl6pPr marL="457200" algn="l" rtl="0" eaLnBrk="1" fontAlgn="base" hangingPunct="1">
        <a:spcBef>
          <a:spcPct val="0"/>
        </a:spcBef>
        <a:spcAft>
          <a:spcPct val="0"/>
        </a:spcAft>
        <a:defRPr kumimoji="1" sz="3200">
          <a:solidFill>
            <a:schemeClr val="tx1"/>
          </a:solidFill>
          <a:latin typeface="Tahoma" pitchFamily="34" charset="0"/>
          <a:ea typeface="ＭＳ Ｐゴシック" pitchFamily="50" charset="-128"/>
        </a:defRPr>
      </a:lvl6pPr>
      <a:lvl7pPr marL="914400" algn="l" rtl="0" eaLnBrk="1" fontAlgn="base" hangingPunct="1">
        <a:spcBef>
          <a:spcPct val="0"/>
        </a:spcBef>
        <a:spcAft>
          <a:spcPct val="0"/>
        </a:spcAft>
        <a:defRPr kumimoji="1" sz="3200">
          <a:solidFill>
            <a:schemeClr val="tx1"/>
          </a:solidFill>
          <a:latin typeface="Tahoma" pitchFamily="34" charset="0"/>
          <a:ea typeface="ＭＳ Ｐゴシック" pitchFamily="50" charset="-128"/>
        </a:defRPr>
      </a:lvl7pPr>
      <a:lvl8pPr marL="1371600" algn="l" rtl="0" eaLnBrk="1" fontAlgn="base" hangingPunct="1">
        <a:spcBef>
          <a:spcPct val="0"/>
        </a:spcBef>
        <a:spcAft>
          <a:spcPct val="0"/>
        </a:spcAft>
        <a:defRPr kumimoji="1" sz="3200">
          <a:solidFill>
            <a:schemeClr val="tx1"/>
          </a:solidFill>
          <a:latin typeface="Tahoma" pitchFamily="34" charset="0"/>
          <a:ea typeface="ＭＳ Ｐゴシック" pitchFamily="50" charset="-128"/>
        </a:defRPr>
      </a:lvl8pPr>
      <a:lvl9pPr marL="1828800" algn="l" rtl="0" eaLnBrk="1" fontAlgn="base" hangingPunct="1">
        <a:spcBef>
          <a:spcPct val="0"/>
        </a:spcBef>
        <a:spcAft>
          <a:spcPct val="0"/>
        </a:spcAft>
        <a:defRPr kumimoji="1" sz="3200">
          <a:solidFill>
            <a:schemeClr val="tx1"/>
          </a:solidFill>
          <a:latin typeface="Tahoma" pitchFamily="34" charset="0"/>
          <a:ea typeface="ＭＳ Ｐゴシック" pitchFamily="50" charset="-128"/>
        </a:defRPr>
      </a:lvl9pPr>
    </p:titleStyle>
    <p:bodyStyle>
      <a:lvl1pPr marL="342900" indent="-342900" algn="l" rtl="0" eaLnBrk="0" fontAlgn="base" hangingPunct="0">
        <a:spcBef>
          <a:spcPct val="20000"/>
        </a:spcBef>
        <a:spcAft>
          <a:spcPct val="0"/>
        </a:spcAft>
        <a:buClr>
          <a:srgbClr val="333399"/>
        </a:buClr>
        <a:buFont typeface="Wingdings" pitchFamily="2" charset="2"/>
        <a:buChar char="n"/>
        <a:defRPr kumimoji="1" sz="2800">
          <a:solidFill>
            <a:schemeClr val="tx1"/>
          </a:solidFill>
          <a:latin typeface="+mj-lt"/>
          <a:ea typeface="+mn-ea"/>
          <a:cs typeface="+mn-cs"/>
        </a:defRPr>
      </a:lvl1pPr>
      <a:lvl2pPr marL="742950" indent="-285750" algn="l" rtl="0" eaLnBrk="0" fontAlgn="base" hangingPunct="0">
        <a:spcBef>
          <a:spcPct val="20000"/>
        </a:spcBef>
        <a:spcAft>
          <a:spcPct val="0"/>
        </a:spcAft>
        <a:buClr>
          <a:srgbClr val="3366FF"/>
        </a:buClr>
        <a:buFont typeface="Wingdings" pitchFamily="2" charset="2"/>
        <a:buChar char="n"/>
        <a:defRPr kumimoji="1" sz="2400">
          <a:solidFill>
            <a:schemeClr val="tx1"/>
          </a:solidFill>
          <a:latin typeface="+mj-lt"/>
          <a:ea typeface="HG丸ｺﾞｼｯｸM-PRO" pitchFamily="50" charset="-128"/>
        </a:defRPr>
      </a:lvl2pPr>
      <a:lvl3pPr marL="1143000" indent="-228600" algn="l" rtl="0" eaLnBrk="0" fontAlgn="base" hangingPunct="0">
        <a:spcBef>
          <a:spcPct val="20000"/>
        </a:spcBef>
        <a:spcAft>
          <a:spcPct val="0"/>
        </a:spcAft>
        <a:buClr>
          <a:srgbClr val="F56161"/>
        </a:buClr>
        <a:buFont typeface="Wingdings" pitchFamily="2" charset="2"/>
        <a:buChar char="n"/>
        <a:defRPr kumimoji="1" sz="2000">
          <a:solidFill>
            <a:schemeClr val="tx1"/>
          </a:solidFill>
          <a:latin typeface="HG丸ｺﾞｼｯｸM-PRO" pitchFamily="50" charset="-128"/>
          <a:ea typeface="HG丸ｺﾞｼｯｸM-PRO" pitchFamily="50" charset="-128"/>
        </a:defRPr>
      </a:lvl3pPr>
      <a:lvl4pPr marL="1600200" indent="-228600" algn="l" rtl="0" eaLnBrk="0" fontAlgn="base" hangingPunct="0">
        <a:spcBef>
          <a:spcPct val="20000"/>
        </a:spcBef>
        <a:spcAft>
          <a:spcPct val="0"/>
        </a:spcAft>
        <a:buClr>
          <a:srgbClr val="EEAF12"/>
        </a:buClr>
        <a:buSzPct val="95000"/>
        <a:buFont typeface="Wingdings" pitchFamily="2" charset="2"/>
        <a:buChar char="n"/>
        <a:defRPr kumimoji="1" sz="2000">
          <a:solidFill>
            <a:schemeClr val="tx1"/>
          </a:solidFill>
          <a:latin typeface="HG丸ｺﾞｼｯｸM-PRO" pitchFamily="50" charset="-128"/>
          <a:ea typeface="HG丸ｺﾞｼｯｸM-PRO" pitchFamily="50" charset="-128"/>
        </a:defRPr>
      </a:lvl4pPr>
      <a:lvl5pPr marL="2057400" indent="-228600" algn="l" rtl="0" eaLnBrk="0" fontAlgn="base" hangingPunct="0">
        <a:spcBef>
          <a:spcPct val="20000"/>
        </a:spcBef>
        <a:spcAft>
          <a:spcPct val="0"/>
        </a:spcAft>
        <a:buClr>
          <a:srgbClr val="009999"/>
        </a:buClr>
        <a:buSzPct val="90000"/>
        <a:buFont typeface="Wingdings" pitchFamily="2" charset="2"/>
        <a:buChar char="n"/>
        <a:defRPr kumimoji="1" sz="2000">
          <a:solidFill>
            <a:schemeClr val="tx1"/>
          </a:solidFill>
          <a:latin typeface="HG丸ｺﾞｼｯｸM-PRO" pitchFamily="50" charset="-128"/>
          <a:ea typeface="HG丸ｺﾞｼｯｸM-PRO" pitchFamily="50" charset="-128"/>
        </a:defRPr>
      </a:lvl5pPr>
      <a:lvl6pPr marL="2514600" indent="-228600" algn="l" rtl="0" eaLnBrk="1" fontAlgn="base" hangingPunct="1">
        <a:spcBef>
          <a:spcPct val="20000"/>
        </a:spcBef>
        <a:spcAft>
          <a:spcPct val="0"/>
        </a:spcAft>
        <a:buClr>
          <a:srgbClr val="009999"/>
        </a:buClr>
        <a:buSzPct val="90000"/>
        <a:buFont typeface="Wingdings" pitchFamily="2" charset="2"/>
        <a:buChar char="n"/>
        <a:defRPr kumimoji="1" sz="2200">
          <a:solidFill>
            <a:schemeClr val="tx1"/>
          </a:solidFill>
          <a:latin typeface="+mn-lt"/>
          <a:ea typeface="+mn-ea"/>
        </a:defRPr>
      </a:lvl6pPr>
      <a:lvl7pPr marL="2971800" indent="-228600" algn="l" rtl="0" eaLnBrk="1" fontAlgn="base" hangingPunct="1">
        <a:spcBef>
          <a:spcPct val="20000"/>
        </a:spcBef>
        <a:spcAft>
          <a:spcPct val="0"/>
        </a:spcAft>
        <a:buClr>
          <a:srgbClr val="009999"/>
        </a:buClr>
        <a:buSzPct val="90000"/>
        <a:buFont typeface="Wingdings" pitchFamily="2" charset="2"/>
        <a:buChar char="n"/>
        <a:defRPr kumimoji="1" sz="2200">
          <a:solidFill>
            <a:schemeClr val="tx1"/>
          </a:solidFill>
          <a:latin typeface="+mn-lt"/>
          <a:ea typeface="+mn-ea"/>
        </a:defRPr>
      </a:lvl7pPr>
      <a:lvl8pPr marL="3429000" indent="-228600" algn="l" rtl="0" eaLnBrk="1" fontAlgn="base" hangingPunct="1">
        <a:spcBef>
          <a:spcPct val="20000"/>
        </a:spcBef>
        <a:spcAft>
          <a:spcPct val="0"/>
        </a:spcAft>
        <a:buClr>
          <a:srgbClr val="009999"/>
        </a:buClr>
        <a:buSzPct val="90000"/>
        <a:buFont typeface="Wingdings" pitchFamily="2" charset="2"/>
        <a:buChar char="n"/>
        <a:defRPr kumimoji="1" sz="2200">
          <a:solidFill>
            <a:schemeClr val="tx1"/>
          </a:solidFill>
          <a:latin typeface="+mn-lt"/>
          <a:ea typeface="+mn-ea"/>
        </a:defRPr>
      </a:lvl8pPr>
      <a:lvl9pPr marL="3886200" indent="-228600" algn="l" rtl="0" eaLnBrk="1" fontAlgn="base" hangingPunct="1">
        <a:spcBef>
          <a:spcPct val="20000"/>
        </a:spcBef>
        <a:spcAft>
          <a:spcPct val="0"/>
        </a:spcAft>
        <a:buClr>
          <a:srgbClr val="009999"/>
        </a:buClr>
        <a:buSzPct val="90000"/>
        <a:buFont typeface="Wingdings" pitchFamily="2" charset="2"/>
        <a:buChar char="n"/>
        <a:defRPr kumimoji="1" sz="22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safecurves.cr.yp.to/rigid.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ctrTitle"/>
          </p:nvPr>
        </p:nvSpPr>
        <p:spPr>
          <a:xfrm>
            <a:off x="0" y="1340768"/>
            <a:ext cx="9144000" cy="1224136"/>
          </a:xfrm>
        </p:spPr>
        <p:txBody>
          <a:bodyPr/>
          <a:lstStyle/>
          <a:p>
            <a:r>
              <a:rPr lang="ja-JP" altLang="en-US"/>
              <a:t>暗認本読書</a:t>
            </a:r>
            <a:r>
              <a:rPr lang="en-US" altLang="ja-JP"/>
              <a:t>9</a:t>
            </a:r>
            <a:br>
              <a:rPr lang="en-US" altLang="ja-JP"/>
            </a:br>
            <a:r>
              <a:rPr lang="en-US" altLang="ja-JP" sz="2400"/>
              <a:t>TLS</a:t>
            </a:r>
            <a:r>
              <a:rPr lang="ja-JP" altLang="en-US" sz="2400"/>
              <a:t>とネットワークセキュリティ</a:t>
            </a:r>
            <a:endParaRPr lang="ja-JP" altLang="en-US"/>
          </a:p>
        </p:txBody>
      </p:sp>
      <p:sp>
        <p:nvSpPr>
          <p:cNvPr id="7" name="サブタイトル 6"/>
          <p:cNvSpPr>
            <a:spLocks noGrp="1"/>
          </p:cNvSpPr>
          <p:nvPr>
            <p:ph type="subTitle" idx="1"/>
          </p:nvPr>
        </p:nvSpPr>
        <p:spPr/>
        <p:txBody>
          <a:bodyPr/>
          <a:lstStyle/>
          <a:p>
            <a:r>
              <a:rPr lang="en-US" altLang="ja-JP" sz="1800"/>
              <a:t>2021/11/26</a:t>
            </a:r>
          </a:p>
          <a:p>
            <a:r>
              <a:rPr lang="en-US" altLang="ja-JP" sz="1800"/>
              <a:t>https://anninbon.connpass.com/</a:t>
            </a:r>
          </a:p>
          <a:p>
            <a:r>
              <a:rPr lang="ja-JP" altLang="en-US" sz="1800"/>
              <a:t>光成滋生</a:t>
            </a:r>
          </a:p>
        </p:txBody>
      </p:sp>
    </p:spTree>
    <p:extLst>
      <p:ext uri="{BB962C8B-B14F-4D97-AF65-F5344CB8AC3E}">
        <p14:creationId xmlns:p14="http://schemas.microsoft.com/office/powerpoint/2010/main" val="3508882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B688005-DF84-4F21-BAB5-CD8F6DE58D21}"/>
              </a:ext>
            </a:extLst>
          </p:cNvPr>
          <p:cNvSpPr>
            <a:spLocks noGrp="1"/>
          </p:cNvSpPr>
          <p:nvPr>
            <p:ph idx="1"/>
          </p:nvPr>
        </p:nvSpPr>
        <p:spPr/>
        <p:txBody>
          <a:bodyPr/>
          <a:lstStyle/>
          <a:p>
            <a:r>
              <a:rPr kumimoji="1" lang="ja-JP" altLang="en-US"/>
              <a:t>コンピュータと人間が対話しながら安全性を証明</a:t>
            </a:r>
            <a:endParaRPr kumimoji="1" lang="en-US" altLang="ja-JP"/>
          </a:p>
          <a:p>
            <a:pPr lvl="1"/>
            <a:r>
              <a:rPr kumimoji="1" lang="ja-JP" altLang="en-US"/>
              <a:t>コンピュータに推論のヒントを与えながら厳密性をチェック</a:t>
            </a:r>
            <a:endParaRPr kumimoji="1" lang="en-US" altLang="ja-JP"/>
          </a:p>
          <a:p>
            <a:pPr lvl="1"/>
            <a:r>
              <a:rPr lang="en-US" altLang="ja-JP"/>
              <a:t>e.g., EasyCrypt</a:t>
            </a:r>
          </a:p>
          <a:p>
            <a:pPr lvl="1"/>
            <a:r>
              <a:rPr kumimoji="1" lang="ja-JP" altLang="en-US"/>
              <a:t>安全性が示せたら確かに安全</a:t>
            </a:r>
            <a:endParaRPr kumimoji="1" lang="en-US" altLang="ja-JP"/>
          </a:p>
          <a:p>
            <a:endParaRPr lang="en-US" altLang="ja-JP"/>
          </a:p>
          <a:p>
            <a:pPr lvl="1"/>
            <a:r>
              <a:rPr kumimoji="1" lang="ja-JP" altLang="en-US"/>
              <a:t>安全性が示されたプロトコルから</a:t>
            </a:r>
            <a:br>
              <a:rPr kumimoji="1" lang="en-US" altLang="ja-JP"/>
            </a:br>
            <a:r>
              <a:rPr kumimoji="1" lang="ja-JP" altLang="en-US"/>
              <a:t>実際に動くコードを自動生成</a:t>
            </a:r>
          </a:p>
        </p:txBody>
      </p:sp>
      <p:sp>
        <p:nvSpPr>
          <p:cNvPr id="4" name="タイトル 3">
            <a:extLst>
              <a:ext uri="{FF2B5EF4-FFF2-40B4-BE49-F238E27FC236}">
                <a16:creationId xmlns:a16="http://schemas.microsoft.com/office/drawing/2014/main" id="{1615621F-5EF1-41D5-80D1-B34AB8FC17AC}"/>
              </a:ext>
            </a:extLst>
          </p:cNvPr>
          <p:cNvSpPr>
            <a:spLocks noGrp="1"/>
          </p:cNvSpPr>
          <p:nvPr>
            <p:ph type="title"/>
          </p:nvPr>
        </p:nvSpPr>
        <p:spPr/>
        <p:txBody>
          <a:bodyPr/>
          <a:lstStyle/>
          <a:p>
            <a:r>
              <a:rPr kumimoji="1" lang="ja-JP" altLang="en-US"/>
              <a:t>定理証明</a:t>
            </a:r>
          </a:p>
        </p:txBody>
      </p:sp>
      <p:pic>
        <p:nvPicPr>
          <p:cNvPr id="6" name="図 5">
            <a:extLst>
              <a:ext uri="{FF2B5EF4-FFF2-40B4-BE49-F238E27FC236}">
                <a16:creationId xmlns:a16="http://schemas.microsoft.com/office/drawing/2014/main" id="{3A292DA9-BB82-4E55-AAFC-3FED79135C24}"/>
              </a:ext>
            </a:extLst>
          </p:cNvPr>
          <p:cNvPicPr>
            <a:picLocks noChangeAspect="1"/>
          </p:cNvPicPr>
          <p:nvPr/>
        </p:nvPicPr>
        <p:blipFill>
          <a:blip r:embed="rId2"/>
          <a:stretch>
            <a:fillRect/>
          </a:stretch>
        </p:blipFill>
        <p:spPr>
          <a:xfrm>
            <a:off x="5292080" y="1916832"/>
            <a:ext cx="3586066" cy="3672408"/>
          </a:xfrm>
          <a:prstGeom prst="rect">
            <a:avLst/>
          </a:prstGeom>
        </p:spPr>
      </p:pic>
      <p:sp>
        <p:nvSpPr>
          <p:cNvPr id="5" name="スライド番号プレースホルダー 4">
            <a:extLst>
              <a:ext uri="{FF2B5EF4-FFF2-40B4-BE49-F238E27FC236}">
                <a16:creationId xmlns:a16="http://schemas.microsoft.com/office/drawing/2014/main" id="{5D70968A-F952-4E7D-A44A-7C7287E08D8C}"/>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10</a:t>
            </a:fld>
            <a:r>
              <a:rPr lang="en-US" altLang="ja-JP"/>
              <a:t> / 29</a:t>
            </a:r>
          </a:p>
        </p:txBody>
      </p:sp>
    </p:spTree>
    <p:extLst>
      <p:ext uri="{BB962C8B-B14F-4D97-AF65-F5344CB8AC3E}">
        <p14:creationId xmlns:p14="http://schemas.microsoft.com/office/powerpoint/2010/main" val="363302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7CEC0B7F-3214-4F49-8424-B98522A29C04}"/>
              </a:ext>
            </a:extLst>
          </p:cNvPr>
          <p:cNvSpPr>
            <a:spLocks noGrp="1"/>
          </p:cNvSpPr>
          <p:nvPr>
            <p:ph idx="1"/>
          </p:nvPr>
        </p:nvSpPr>
        <p:spPr/>
        <p:txBody>
          <a:bodyPr/>
          <a:lstStyle/>
          <a:p>
            <a:r>
              <a:rPr lang="en-US" altLang="ja-JP"/>
              <a:t>AEAD(Authenticated Encryption with Associated Data)</a:t>
            </a:r>
          </a:p>
          <a:p>
            <a:pPr lvl="1"/>
            <a:r>
              <a:rPr kumimoji="1" lang="ja-JP" altLang="en-US"/>
              <a:t>秘匿性と完全性の両方を同時に満たす暗号</a:t>
            </a:r>
            <a:endParaRPr kumimoji="1" lang="en-US" altLang="ja-JP"/>
          </a:p>
          <a:p>
            <a:pPr lvl="1"/>
            <a:endParaRPr lang="en-US" altLang="ja-JP"/>
          </a:p>
          <a:p>
            <a:pPr lvl="1"/>
            <a:endParaRPr kumimoji="1" lang="en-US" altLang="ja-JP"/>
          </a:p>
          <a:p>
            <a:pPr lvl="1"/>
            <a:endParaRPr lang="en-US" altLang="ja-JP"/>
          </a:p>
          <a:p>
            <a:pPr lvl="1"/>
            <a:endParaRPr kumimoji="1" lang="en-US" altLang="ja-JP"/>
          </a:p>
          <a:p>
            <a:pPr lvl="1"/>
            <a:endParaRPr lang="en-US" altLang="ja-JP"/>
          </a:p>
          <a:p>
            <a:pPr lvl="1"/>
            <a:r>
              <a:rPr kumimoji="1" lang="ja-JP" altLang="en-US"/>
              <a:t>共通鍵暗号と</a:t>
            </a:r>
            <a:r>
              <a:rPr kumimoji="1" lang="en-US" altLang="ja-JP"/>
              <a:t>MAC</a:t>
            </a:r>
            <a:r>
              <a:rPr kumimoji="1" lang="ja-JP" altLang="en-US"/>
              <a:t>の組み合わせで実現</a:t>
            </a:r>
            <a:endParaRPr kumimoji="1" lang="en-US" altLang="ja-JP"/>
          </a:p>
          <a:p>
            <a:pPr lvl="2"/>
            <a:r>
              <a:rPr kumimoji="1" lang="ja-JP" altLang="en-US"/>
              <a:t>組み合わせ方法や実装によって安全でないことも</a:t>
            </a:r>
            <a:endParaRPr kumimoji="1" lang="en-US" altLang="ja-JP"/>
          </a:p>
          <a:p>
            <a:r>
              <a:rPr kumimoji="1" lang="en-US" altLang="ja-JP"/>
              <a:t>TLS 1.3</a:t>
            </a:r>
            <a:r>
              <a:rPr kumimoji="1" lang="ja-JP" altLang="en-US"/>
              <a:t>では</a:t>
            </a:r>
            <a:r>
              <a:rPr kumimoji="1" lang="en-US" altLang="ja-JP"/>
              <a:t>AEAD</a:t>
            </a:r>
            <a:r>
              <a:rPr kumimoji="1" lang="ja-JP" altLang="en-US"/>
              <a:t>が必須</a:t>
            </a:r>
            <a:endParaRPr kumimoji="1" lang="en-US" altLang="ja-JP"/>
          </a:p>
          <a:p>
            <a:pPr lvl="1"/>
            <a:r>
              <a:rPr kumimoji="1" lang="ja-JP" altLang="en-US"/>
              <a:t>従来の</a:t>
            </a:r>
            <a:r>
              <a:rPr kumimoji="1" lang="en-US" altLang="ja-JP"/>
              <a:t>CBC</a:t>
            </a:r>
            <a:r>
              <a:rPr kumimoji="1" lang="ja-JP" altLang="en-US"/>
              <a:t>モードなどは削除</a:t>
            </a:r>
          </a:p>
        </p:txBody>
      </p:sp>
      <p:sp>
        <p:nvSpPr>
          <p:cNvPr id="4" name="タイトル 3">
            <a:extLst>
              <a:ext uri="{FF2B5EF4-FFF2-40B4-BE49-F238E27FC236}">
                <a16:creationId xmlns:a16="http://schemas.microsoft.com/office/drawing/2014/main" id="{32993E3F-C05E-4FCA-B957-CC0E6F8A35B2}"/>
              </a:ext>
            </a:extLst>
          </p:cNvPr>
          <p:cNvSpPr>
            <a:spLocks noGrp="1"/>
          </p:cNvSpPr>
          <p:nvPr>
            <p:ph type="title"/>
          </p:nvPr>
        </p:nvSpPr>
        <p:spPr/>
        <p:txBody>
          <a:bodyPr/>
          <a:lstStyle/>
          <a:p>
            <a:r>
              <a:rPr kumimoji="1" lang="ja-JP" altLang="en-US"/>
              <a:t>認証付き暗号</a:t>
            </a:r>
          </a:p>
        </p:txBody>
      </p:sp>
      <p:graphicFrame>
        <p:nvGraphicFramePr>
          <p:cNvPr id="5" name="表 5">
            <a:extLst>
              <a:ext uri="{FF2B5EF4-FFF2-40B4-BE49-F238E27FC236}">
                <a16:creationId xmlns:a16="http://schemas.microsoft.com/office/drawing/2014/main" id="{5595BEE4-5338-4591-9CC6-4633B8A687FD}"/>
              </a:ext>
            </a:extLst>
          </p:cNvPr>
          <p:cNvGraphicFramePr>
            <a:graphicFrameLocks noGrp="1"/>
          </p:cNvGraphicFramePr>
          <p:nvPr>
            <p:extLst>
              <p:ext uri="{D42A27DB-BD31-4B8C-83A1-F6EECF244321}">
                <p14:modId xmlns:p14="http://schemas.microsoft.com/office/powerpoint/2010/main" val="692809827"/>
              </p:ext>
            </p:extLst>
          </p:nvPr>
        </p:nvGraphicFramePr>
        <p:xfrm>
          <a:off x="1187624" y="1784319"/>
          <a:ext cx="6464618" cy="1828800"/>
        </p:xfrm>
        <a:graphic>
          <a:graphicData uri="http://schemas.openxmlformats.org/drawingml/2006/table">
            <a:tbl>
              <a:tblPr firstRow="1" bandRow="1">
                <a:tableStyleId>{5C22544A-7EE6-4342-B048-85BDC9FD1C3A}</a:tableStyleId>
              </a:tblPr>
              <a:tblGrid>
                <a:gridCol w="2400618">
                  <a:extLst>
                    <a:ext uri="{9D8B030D-6E8A-4147-A177-3AD203B41FA5}">
                      <a16:colId xmlns:a16="http://schemas.microsoft.com/office/drawing/2014/main" val="493123754"/>
                    </a:ext>
                  </a:extLst>
                </a:gridCol>
                <a:gridCol w="2032000">
                  <a:extLst>
                    <a:ext uri="{9D8B030D-6E8A-4147-A177-3AD203B41FA5}">
                      <a16:colId xmlns:a16="http://schemas.microsoft.com/office/drawing/2014/main" val="2757951664"/>
                    </a:ext>
                  </a:extLst>
                </a:gridCol>
                <a:gridCol w="2032000">
                  <a:extLst>
                    <a:ext uri="{9D8B030D-6E8A-4147-A177-3AD203B41FA5}">
                      <a16:colId xmlns:a16="http://schemas.microsoft.com/office/drawing/2014/main" val="92103595"/>
                    </a:ext>
                  </a:extLst>
                </a:gridCol>
              </a:tblGrid>
              <a:tr h="370840">
                <a:tc>
                  <a:txBody>
                    <a:bodyPr/>
                    <a:lstStyle/>
                    <a:p>
                      <a:r>
                        <a:rPr kumimoji="1" lang="ja-JP" altLang="en-US" sz="2400"/>
                        <a:t>暗号技術＼性質</a:t>
                      </a:r>
                    </a:p>
                  </a:txBody>
                  <a:tcPr/>
                </a:tc>
                <a:tc>
                  <a:txBody>
                    <a:bodyPr/>
                    <a:lstStyle/>
                    <a:p>
                      <a:r>
                        <a:rPr kumimoji="1" lang="ja-JP" altLang="en-US" sz="2400"/>
                        <a:t>秘匿性</a:t>
                      </a:r>
                    </a:p>
                  </a:txBody>
                  <a:tcPr/>
                </a:tc>
                <a:tc>
                  <a:txBody>
                    <a:bodyPr/>
                    <a:lstStyle/>
                    <a:p>
                      <a:r>
                        <a:rPr kumimoji="1" lang="ja-JP" altLang="en-US" sz="2400"/>
                        <a:t>完全性</a:t>
                      </a:r>
                    </a:p>
                  </a:txBody>
                  <a:tcPr/>
                </a:tc>
                <a:extLst>
                  <a:ext uri="{0D108BD9-81ED-4DB2-BD59-A6C34878D82A}">
                    <a16:rowId xmlns:a16="http://schemas.microsoft.com/office/drawing/2014/main" val="2383195352"/>
                  </a:ext>
                </a:extLst>
              </a:tr>
              <a:tr h="370840">
                <a:tc>
                  <a:txBody>
                    <a:bodyPr/>
                    <a:lstStyle/>
                    <a:p>
                      <a:r>
                        <a:rPr kumimoji="1" lang="ja-JP" altLang="en-US" sz="2400"/>
                        <a:t>共通鍵暗号</a:t>
                      </a:r>
                    </a:p>
                  </a:txBody>
                  <a:tcPr/>
                </a:tc>
                <a:tc>
                  <a:txBody>
                    <a:bodyPr/>
                    <a:lstStyle/>
                    <a:p>
                      <a:r>
                        <a:rPr kumimoji="1" lang="ja-JP" altLang="en-US" sz="2400"/>
                        <a:t>ある</a:t>
                      </a:r>
                    </a:p>
                  </a:txBody>
                  <a:tcPr/>
                </a:tc>
                <a:tc>
                  <a:txBody>
                    <a:bodyPr/>
                    <a:lstStyle/>
                    <a:p>
                      <a:r>
                        <a:rPr kumimoji="1" lang="ja-JP" altLang="en-US" sz="2400"/>
                        <a:t>無い</a:t>
                      </a:r>
                    </a:p>
                  </a:txBody>
                  <a:tcPr/>
                </a:tc>
                <a:extLst>
                  <a:ext uri="{0D108BD9-81ED-4DB2-BD59-A6C34878D82A}">
                    <a16:rowId xmlns:a16="http://schemas.microsoft.com/office/drawing/2014/main" val="1439618280"/>
                  </a:ext>
                </a:extLst>
              </a:tr>
              <a:tr h="370840">
                <a:tc>
                  <a:txBody>
                    <a:bodyPr/>
                    <a:lstStyle/>
                    <a:p>
                      <a:r>
                        <a:rPr kumimoji="1" lang="en-US" altLang="ja-JP" sz="2400"/>
                        <a:t>MAC</a:t>
                      </a:r>
                      <a:endParaRPr kumimoji="1" lang="ja-JP" altLang="en-US" sz="2400"/>
                    </a:p>
                  </a:txBody>
                  <a:tcPr/>
                </a:tc>
                <a:tc>
                  <a:txBody>
                    <a:bodyPr/>
                    <a:lstStyle/>
                    <a:p>
                      <a:r>
                        <a:rPr kumimoji="1" lang="ja-JP" altLang="en-US" sz="2400"/>
                        <a:t>無い</a:t>
                      </a:r>
                    </a:p>
                  </a:txBody>
                  <a:tcPr/>
                </a:tc>
                <a:tc>
                  <a:txBody>
                    <a:bodyPr/>
                    <a:lstStyle/>
                    <a:p>
                      <a:r>
                        <a:rPr kumimoji="1" lang="ja-JP" altLang="en-US" sz="2400"/>
                        <a:t>ある</a:t>
                      </a:r>
                    </a:p>
                  </a:txBody>
                  <a:tcPr/>
                </a:tc>
                <a:extLst>
                  <a:ext uri="{0D108BD9-81ED-4DB2-BD59-A6C34878D82A}">
                    <a16:rowId xmlns:a16="http://schemas.microsoft.com/office/drawing/2014/main" val="1931604347"/>
                  </a:ext>
                </a:extLst>
              </a:tr>
              <a:tr h="370840">
                <a:tc>
                  <a:txBody>
                    <a:bodyPr/>
                    <a:lstStyle/>
                    <a:p>
                      <a:r>
                        <a:rPr kumimoji="1" lang="en-US" altLang="ja-JP" sz="2400"/>
                        <a:t>AEAD</a:t>
                      </a:r>
                      <a:endParaRPr kumimoji="1" lang="ja-JP" altLang="en-US" sz="2400"/>
                    </a:p>
                  </a:txBody>
                  <a:tcPr/>
                </a:tc>
                <a:tc>
                  <a:txBody>
                    <a:bodyPr/>
                    <a:lstStyle/>
                    <a:p>
                      <a:r>
                        <a:rPr kumimoji="1" lang="ja-JP" altLang="en-US" sz="2400"/>
                        <a:t>ある</a:t>
                      </a:r>
                    </a:p>
                  </a:txBody>
                  <a:tcPr/>
                </a:tc>
                <a:tc>
                  <a:txBody>
                    <a:bodyPr/>
                    <a:lstStyle/>
                    <a:p>
                      <a:r>
                        <a:rPr kumimoji="1" lang="ja-JP" altLang="en-US" sz="2400"/>
                        <a:t>ある</a:t>
                      </a:r>
                    </a:p>
                  </a:txBody>
                  <a:tcPr/>
                </a:tc>
                <a:extLst>
                  <a:ext uri="{0D108BD9-81ED-4DB2-BD59-A6C34878D82A}">
                    <a16:rowId xmlns:a16="http://schemas.microsoft.com/office/drawing/2014/main" val="3827829539"/>
                  </a:ext>
                </a:extLst>
              </a:tr>
            </a:tbl>
          </a:graphicData>
        </a:graphic>
      </p:graphicFrame>
      <p:sp>
        <p:nvSpPr>
          <p:cNvPr id="6" name="スライド番号プレースホルダー 5">
            <a:extLst>
              <a:ext uri="{FF2B5EF4-FFF2-40B4-BE49-F238E27FC236}">
                <a16:creationId xmlns:a16="http://schemas.microsoft.com/office/drawing/2014/main" id="{220DC7BD-52A6-4312-B94C-2DCEFE224FAC}"/>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11</a:t>
            </a:fld>
            <a:r>
              <a:rPr lang="en-US" altLang="ja-JP"/>
              <a:t> / 29</a:t>
            </a:r>
          </a:p>
        </p:txBody>
      </p:sp>
    </p:spTree>
    <p:extLst>
      <p:ext uri="{BB962C8B-B14F-4D97-AF65-F5344CB8AC3E}">
        <p14:creationId xmlns:p14="http://schemas.microsoft.com/office/powerpoint/2010/main" val="2754418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A2051A20-2E8D-4BB1-A0AE-1821894261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1" y="2420888"/>
            <a:ext cx="7347757" cy="3600400"/>
          </a:xfrm>
          <a:prstGeom prst="rect">
            <a:avLst/>
          </a:prstGeom>
        </p:spPr>
      </p:pic>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AE0CC8BB-D8FB-478B-A2E5-C9C82D18EBDE}"/>
                  </a:ext>
                </a:extLst>
              </p:cNvPr>
              <p:cNvSpPr>
                <a:spLocks noGrp="1"/>
              </p:cNvSpPr>
              <p:nvPr>
                <p:ph idx="1"/>
              </p:nvPr>
            </p:nvSpPr>
            <p:spPr/>
            <p:txBody>
              <a:bodyPr/>
              <a:lstStyle/>
              <a:p>
                <a:r>
                  <a:rPr kumimoji="1" lang="ja-JP" altLang="en-US"/>
                  <a:t>入力 </a:t>
                </a:r>
                <a:r>
                  <a:rPr kumimoji="1" lang="en-US" altLang="ja-JP"/>
                  <a:t>: </a:t>
                </a:r>
                <a:r>
                  <a:rPr kumimoji="1" lang="ja-JP" altLang="en-US"/>
                  <a:t>平文</a:t>
                </a:r>
                <a:r>
                  <a:rPr kumimoji="1" lang="en-US" altLang="ja-JP"/>
                  <a:t>m, </a:t>
                </a:r>
                <a:r>
                  <a:rPr kumimoji="1" lang="ja-JP" altLang="en-US"/>
                  <a:t>ナンス</a:t>
                </a:r>
                <a:r>
                  <a:rPr kumimoji="1" lang="en-US" altLang="ja-JP"/>
                  <a:t>n, </a:t>
                </a:r>
                <a:r>
                  <a:rPr kumimoji="1" lang="ja-JP" altLang="en-US"/>
                  <a:t>秘密鍵</a:t>
                </a:r>
                <a:r>
                  <a:rPr kumimoji="1" lang="en-US" altLang="ja-JP"/>
                  <a:t>s, </a:t>
                </a:r>
                <a:r>
                  <a:rPr kumimoji="1" lang="ja-JP" altLang="en-US"/>
                  <a:t>関連データ</a:t>
                </a:r>
                <a:r>
                  <a:rPr kumimoji="1" lang="en-US" altLang="ja-JP"/>
                  <a:t>d</a:t>
                </a:r>
              </a:p>
              <a:p>
                <a:pPr lvl="1"/>
                <a:r>
                  <a:rPr kumimoji="1" lang="ja-JP" altLang="en-US"/>
                  <a:t>ナンス</a:t>
                </a:r>
                <a:r>
                  <a:rPr kumimoji="1" lang="en-US" altLang="ja-JP"/>
                  <a:t>n</a:t>
                </a:r>
                <a:r>
                  <a:rPr kumimoji="1" lang="ja-JP" altLang="en-US"/>
                  <a:t>は同じ値を再利用してはいけない</a:t>
                </a:r>
                <a:endParaRPr kumimoji="1" lang="en-US" altLang="ja-JP"/>
              </a:p>
              <a:p>
                <a:pPr lvl="1"/>
                <a:r>
                  <a:rPr kumimoji="1" lang="ja-JP" altLang="en-US"/>
                  <a:t>関連データは暗号化されないが改竄防止対象となる</a:t>
                </a:r>
                <a:endParaRPr kumimoji="1" lang="en-US" altLang="ja-JP"/>
              </a:p>
              <a:p>
                <a:r>
                  <a:rPr kumimoji="1" lang="ja-JP" altLang="en-US"/>
                  <a:t>出力 </a:t>
                </a:r>
                <a:r>
                  <a:rPr kumimoji="1" lang="en-US" altLang="ja-JP"/>
                  <a:t>: </a:t>
                </a:r>
                <a:r>
                  <a:rPr kumimoji="1" lang="ja-JP" altLang="en-US"/>
                  <a:t>暗号文</a:t>
                </a:r>
                <a:r>
                  <a:rPr kumimoji="1" lang="en-US" altLang="ja-JP"/>
                  <a:t>c, </a:t>
                </a:r>
                <a:r>
                  <a:rPr kumimoji="1" lang="ja-JP" altLang="en-US"/>
                  <a:t>認証タグ</a:t>
                </a:r>
                <a:r>
                  <a:rPr kumimoji="1" lang="en-US" altLang="ja-JP"/>
                  <a:t>t</a:t>
                </a:r>
              </a:p>
              <a:p>
                <a:endParaRPr lang="en-US" altLang="ja-JP"/>
              </a:p>
              <a:p>
                <a:endParaRPr kumimoji="1" lang="en-US" altLang="ja-JP"/>
              </a:p>
              <a:p>
                <a:endParaRPr lang="en-US" altLang="ja-JP"/>
              </a:p>
              <a:p>
                <a:endParaRPr kumimoji="1" lang="en-US" altLang="ja-JP"/>
              </a:p>
              <a:p>
                <a:r>
                  <a:rPr kumimoji="1" lang="ja-JP" altLang="en-US"/>
                  <a:t>攻撃者は正当な</a:t>
                </a:r>
                <a14:m>
                  <m:oMath xmlns:m="http://schemas.openxmlformats.org/officeDocument/2006/math">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𝑐</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oMath>
                </a14:m>
                <a:r>
                  <a:rPr kumimoji="1" lang="ja-JP" altLang="en-US"/>
                  <a:t>を</a:t>
                </a:r>
                <a:br>
                  <a:rPr kumimoji="1" lang="en-US" altLang="ja-JP"/>
                </a:br>
                <a:r>
                  <a:rPr kumimoji="1" lang="ja-JP" altLang="en-US"/>
                  <a:t>多数入手しても偽の</a:t>
                </a:r>
                <a14:m>
                  <m:oMath xmlns:m="http://schemas.openxmlformats.org/officeDocument/2006/math">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𝑐</m:t>
                        </m:r>
                      </m:e>
                      <m:sup>
                        <m:r>
                          <a:rPr kumimoji="1" lang="en-US" altLang="ja-JP" b="0" i="1" smtClean="0">
                            <a:latin typeface="Cambria Math" panose="02040503050406030204" pitchFamily="18" charset="0"/>
                          </a:rPr>
                          <m:t>′</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𝑡</m:t>
                        </m:r>
                      </m:e>
                      <m:sup>
                        <m:r>
                          <a:rPr kumimoji="1" lang="en-US" altLang="ja-JP" b="0" i="1" smtClean="0">
                            <a:latin typeface="Cambria Math" panose="02040503050406030204" pitchFamily="18" charset="0"/>
                          </a:rPr>
                          <m:t>′</m:t>
                        </m:r>
                      </m:sup>
                    </m:sSup>
                    <m:r>
                      <a:rPr kumimoji="1" lang="en-US" altLang="ja-JP" b="0" i="1" smtClean="0">
                        <a:latin typeface="Cambria Math" panose="02040503050406030204" pitchFamily="18" charset="0"/>
                      </a:rPr>
                      <m:t>)</m:t>
                    </m:r>
                  </m:oMath>
                </a14:m>
                <a:r>
                  <a:rPr kumimoji="1" lang="ja-JP" altLang="en-US"/>
                  <a:t>は作れない</a:t>
                </a:r>
                <a:endParaRPr kumimoji="1" lang="en-US" altLang="ja-JP"/>
              </a:p>
              <a:p>
                <a:pPr lvl="1"/>
                <a14:m>
                  <m:oMath xmlns:m="http://schemas.openxmlformats.org/officeDocument/2006/math">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𝑐</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oMath>
                </a14:m>
                <a:r>
                  <a:rPr kumimoji="1" lang="ja-JP" altLang="en-US"/>
                  <a:t>が正当なら作ったのは本人</a:t>
                </a:r>
              </a:p>
            </p:txBody>
          </p:sp>
        </mc:Choice>
        <mc:Fallback xmlns="">
          <p:sp>
            <p:nvSpPr>
              <p:cNvPr id="2" name="コンテンツ プレースホルダー 1">
                <a:extLst>
                  <a:ext uri="{FF2B5EF4-FFF2-40B4-BE49-F238E27FC236}">
                    <a16:creationId xmlns:a16="http://schemas.microsoft.com/office/drawing/2014/main" id="{AE0CC8BB-D8FB-478B-A2E5-C9C82D18EBDE}"/>
                  </a:ext>
                </a:extLst>
              </p:cNvPr>
              <p:cNvSpPr>
                <a:spLocks noGrp="1" noRot="1" noChangeAspect="1" noMove="1" noResize="1" noEditPoints="1" noAdjustHandles="1" noChangeArrowheads="1" noChangeShapeType="1" noTextEdit="1"/>
              </p:cNvSpPr>
              <p:nvPr>
                <p:ph idx="1"/>
              </p:nvPr>
            </p:nvSpPr>
            <p:spPr>
              <a:blipFill>
                <a:blip r:embed="rId3"/>
                <a:stretch>
                  <a:fillRect l="-1200" t="-1454" b="-1454"/>
                </a:stretch>
              </a:blipFill>
            </p:spPr>
            <p:txBody>
              <a:bodyPr/>
              <a:lstStyle/>
              <a:p>
                <a:r>
                  <a:rPr lang="ja-JP" altLang="en-US">
                    <a:noFill/>
                  </a:rPr>
                  <a:t> </a:t>
                </a:r>
              </a:p>
            </p:txBody>
          </p:sp>
        </mc:Fallback>
      </mc:AlternateContent>
      <p:sp>
        <p:nvSpPr>
          <p:cNvPr id="4" name="タイトル 3">
            <a:extLst>
              <a:ext uri="{FF2B5EF4-FFF2-40B4-BE49-F238E27FC236}">
                <a16:creationId xmlns:a16="http://schemas.microsoft.com/office/drawing/2014/main" id="{3C6200CF-96A2-4D6F-9D9E-77AA3FC4F81B}"/>
              </a:ext>
            </a:extLst>
          </p:cNvPr>
          <p:cNvSpPr>
            <a:spLocks noGrp="1"/>
          </p:cNvSpPr>
          <p:nvPr>
            <p:ph type="title"/>
          </p:nvPr>
        </p:nvSpPr>
        <p:spPr/>
        <p:txBody>
          <a:bodyPr/>
          <a:lstStyle/>
          <a:p>
            <a:r>
              <a:rPr kumimoji="1" lang="en-US" altLang="ja-JP"/>
              <a:t>AEAD</a:t>
            </a:r>
            <a:r>
              <a:rPr kumimoji="1" lang="ja-JP" altLang="en-US"/>
              <a:t>のアルゴリズム</a:t>
            </a:r>
          </a:p>
        </p:txBody>
      </p:sp>
      <p:sp>
        <p:nvSpPr>
          <p:cNvPr id="5" name="スライド番号プレースホルダー 4">
            <a:extLst>
              <a:ext uri="{FF2B5EF4-FFF2-40B4-BE49-F238E27FC236}">
                <a16:creationId xmlns:a16="http://schemas.microsoft.com/office/drawing/2014/main" id="{923207AC-467B-4E7A-AEDF-617CB1623A92}"/>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12</a:t>
            </a:fld>
            <a:r>
              <a:rPr lang="en-US" altLang="ja-JP"/>
              <a:t> / 29</a:t>
            </a:r>
          </a:p>
        </p:txBody>
      </p:sp>
    </p:spTree>
    <p:extLst>
      <p:ext uri="{BB962C8B-B14F-4D97-AF65-F5344CB8AC3E}">
        <p14:creationId xmlns:p14="http://schemas.microsoft.com/office/powerpoint/2010/main" val="146927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BB638DD-725C-4121-A012-BF53377AA053}"/>
              </a:ext>
            </a:extLst>
          </p:cNvPr>
          <p:cNvSpPr>
            <a:spLocks noGrp="1"/>
          </p:cNvSpPr>
          <p:nvPr>
            <p:ph idx="1"/>
          </p:nvPr>
        </p:nvSpPr>
        <p:spPr/>
        <p:txBody>
          <a:bodyPr/>
          <a:lstStyle/>
          <a:p>
            <a:r>
              <a:rPr kumimoji="1" lang="en-US" altLang="ja-JP"/>
              <a:t>TLS 1.3</a:t>
            </a:r>
            <a:r>
              <a:rPr kumimoji="1" lang="ja-JP" altLang="en-US"/>
              <a:t>で定義された</a:t>
            </a:r>
            <a:r>
              <a:rPr kumimoji="1" lang="en-US" altLang="ja-JP"/>
              <a:t>AEAD</a:t>
            </a:r>
          </a:p>
          <a:p>
            <a:endParaRPr lang="en-US" altLang="ja-JP"/>
          </a:p>
          <a:p>
            <a:endParaRPr kumimoji="1" lang="en-US" altLang="ja-JP"/>
          </a:p>
          <a:p>
            <a:endParaRPr lang="en-US" altLang="ja-JP"/>
          </a:p>
          <a:p>
            <a:r>
              <a:rPr kumimoji="1" lang="en-US" altLang="ja-JP"/>
              <a:t>AES-GCM</a:t>
            </a:r>
            <a:r>
              <a:rPr kumimoji="1" lang="ja-JP" altLang="en-US"/>
              <a:t>と</a:t>
            </a:r>
            <a:r>
              <a:rPr kumimoji="1" lang="en-US" altLang="ja-JP"/>
              <a:t>AES-CCM</a:t>
            </a:r>
            <a:r>
              <a:rPr kumimoji="1" lang="ja-JP" altLang="en-US"/>
              <a:t>の比較</a:t>
            </a:r>
            <a:endParaRPr kumimoji="1" lang="en-US" altLang="ja-JP"/>
          </a:p>
          <a:p>
            <a:pPr lvl="1"/>
            <a:r>
              <a:rPr kumimoji="1" lang="ja-JP" altLang="en-US"/>
              <a:t>暗号化方法は同じで認証方法が異なる</a:t>
            </a:r>
            <a:endParaRPr kumimoji="1" lang="en-US" altLang="ja-JP"/>
          </a:p>
          <a:p>
            <a:pPr lvl="2"/>
            <a:r>
              <a:rPr lang="en-US" altLang="ja-JP"/>
              <a:t>CBC-MAC</a:t>
            </a:r>
            <a:r>
              <a:rPr lang="ja-JP" altLang="en-US"/>
              <a:t>はブロック暗号を用いた</a:t>
            </a:r>
            <a:r>
              <a:rPr lang="en-US" altLang="ja-JP"/>
              <a:t>MAC</a:t>
            </a:r>
          </a:p>
          <a:p>
            <a:pPr lvl="2"/>
            <a:r>
              <a:rPr kumimoji="1" lang="en-US" altLang="ja-JP"/>
              <a:t>AES2</a:t>
            </a:r>
            <a:r>
              <a:rPr kumimoji="1" lang="ja-JP" altLang="en-US"/>
              <a:t>回分なので</a:t>
            </a:r>
            <a:r>
              <a:rPr kumimoji="1" lang="en-US" altLang="ja-JP"/>
              <a:t>AES-GCM</a:t>
            </a:r>
            <a:r>
              <a:rPr kumimoji="1" lang="ja-JP" altLang="en-US"/>
              <a:t>よりは遅い</a:t>
            </a:r>
            <a:endParaRPr kumimoji="1" lang="en-US" altLang="ja-JP"/>
          </a:p>
          <a:p>
            <a:pPr lvl="1"/>
            <a:r>
              <a:rPr kumimoji="1" lang="ja-JP" altLang="en-US"/>
              <a:t>速度比較</a:t>
            </a:r>
            <a:endParaRPr kumimoji="1" lang="en-US" altLang="ja-JP"/>
          </a:p>
        </p:txBody>
      </p:sp>
      <p:sp>
        <p:nvSpPr>
          <p:cNvPr id="4" name="タイトル 3">
            <a:extLst>
              <a:ext uri="{FF2B5EF4-FFF2-40B4-BE49-F238E27FC236}">
                <a16:creationId xmlns:a16="http://schemas.microsoft.com/office/drawing/2014/main" id="{9153AE8A-6382-4E18-8522-1D96832EE070}"/>
              </a:ext>
            </a:extLst>
          </p:cNvPr>
          <p:cNvSpPr>
            <a:spLocks noGrp="1"/>
          </p:cNvSpPr>
          <p:nvPr>
            <p:ph type="title"/>
          </p:nvPr>
        </p:nvSpPr>
        <p:spPr/>
        <p:txBody>
          <a:bodyPr/>
          <a:lstStyle/>
          <a:p>
            <a:r>
              <a:rPr lang="en-US" altLang="ja-JP"/>
              <a:t>AEAD</a:t>
            </a:r>
            <a:r>
              <a:rPr lang="ja-JP" altLang="en-US"/>
              <a:t>の例</a:t>
            </a:r>
            <a:endParaRPr kumimoji="1" lang="ja-JP" altLang="en-US"/>
          </a:p>
        </p:txBody>
      </p:sp>
      <p:graphicFrame>
        <p:nvGraphicFramePr>
          <p:cNvPr id="5" name="表 5">
            <a:extLst>
              <a:ext uri="{FF2B5EF4-FFF2-40B4-BE49-F238E27FC236}">
                <a16:creationId xmlns:a16="http://schemas.microsoft.com/office/drawing/2014/main" id="{F6F7A0FD-7CC5-45BF-BC96-63A3731D256B}"/>
              </a:ext>
            </a:extLst>
          </p:cNvPr>
          <p:cNvGraphicFramePr>
            <a:graphicFrameLocks noGrp="1"/>
          </p:cNvGraphicFramePr>
          <p:nvPr>
            <p:extLst>
              <p:ext uri="{D42A27DB-BD31-4B8C-83A1-F6EECF244321}">
                <p14:modId xmlns:p14="http://schemas.microsoft.com/office/powerpoint/2010/main" val="929087413"/>
              </p:ext>
            </p:extLst>
          </p:nvPr>
        </p:nvGraphicFramePr>
        <p:xfrm>
          <a:off x="412819" y="1196752"/>
          <a:ext cx="8333169" cy="1752600"/>
        </p:xfrm>
        <a:graphic>
          <a:graphicData uri="http://schemas.openxmlformats.org/drawingml/2006/table">
            <a:tbl>
              <a:tblPr firstRow="1" bandRow="1">
                <a:tableStyleId>{5C22544A-7EE6-4342-B048-85BDC9FD1C3A}</a:tableStyleId>
              </a:tblPr>
              <a:tblGrid>
                <a:gridCol w="2271459">
                  <a:extLst>
                    <a:ext uri="{9D8B030D-6E8A-4147-A177-3AD203B41FA5}">
                      <a16:colId xmlns:a16="http://schemas.microsoft.com/office/drawing/2014/main" val="2276751549"/>
                    </a:ext>
                  </a:extLst>
                </a:gridCol>
                <a:gridCol w="1941830">
                  <a:extLst>
                    <a:ext uri="{9D8B030D-6E8A-4147-A177-3AD203B41FA5}">
                      <a16:colId xmlns:a16="http://schemas.microsoft.com/office/drawing/2014/main" val="1791686140"/>
                    </a:ext>
                  </a:extLst>
                </a:gridCol>
                <a:gridCol w="2595880">
                  <a:extLst>
                    <a:ext uri="{9D8B030D-6E8A-4147-A177-3AD203B41FA5}">
                      <a16:colId xmlns:a16="http://schemas.microsoft.com/office/drawing/2014/main" val="16030370"/>
                    </a:ext>
                  </a:extLst>
                </a:gridCol>
                <a:gridCol w="1524000">
                  <a:extLst>
                    <a:ext uri="{9D8B030D-6E8A-4147-A177-3AD203B41FA5}">
                      <a16:colId xmlns:a16="http://schemas.microsoft.com/office/drawing/2014/main" val="999823019"/>
                    </a:ext>
                  </a:extLst>
                </a:gridCol>
              </a:tblGrid>
              <a:tr h="370840">
                <a:tc>
                  <a:txBody>
                    <a:bodyPr/>
                    <a:lstStyle/>
                    <a:p>
                      <a:r>
                        <a:rPr kumimoji="1" lang="en-US" altLang="ja-JP"/>
                        <a:t>AEAD</a:t>
                      </a:r>
                      <a:endParaRPr kumimoji="1" lang="ja-JP" altLang="en-US"/>
                    </a:p>
                  </a:txBody>
                  <a:tcPr/>
                </a:tc>
                <a:tc>
                  <a:txBody>
                    <a:bodyPr/>
                    <a:lstStyle/>
                    <a:p>
                      <a:r>
                        <a:rPr kumimoji="1" lang="ja-JP" altLang="en-US"/>
                        <a:t>暗号化方法</a:t>
                      </a:r>
                    </a:p>
                  </a:txBody>
                  <a:tcPr/>
                </a:tc>
                <a:tc>
                  <a:txBody>
                    <a:bodyPr/>
                    <a:lstStyle/>
                    <a:p>
                      <a:r>
                        <a:rPr kumimoji="1" lang="ja-JP" altLang="en-US"/>
                        <a:t>認証</a:t>
                      </a:r>
                    </a:p>
                  </a:txBody>
                  <a:tcPr/>
                </a:tc>
                <a:tc>
                  <a:txBody>
                    <a:bodyPr/>
                    <a:lstStyle/>
                    <a:p>
                      <a:r>
                        <a:rPr kumimoji="1" lang="ja-JP" altLang="en-US"/>
                        <a:t>鍵長</a:t>
                      </a:r>
                    </a:p>
                  </a:txBody>
                  <a:tcPr/>
                </a:tc>
                <a:extLst>
                  <a:ext uri="{0D108BD9-81ED-4DB2-BD59-A6C34878D82A}">
                    <a16:rowId xmlns:a16="http://schemas.microsoft.com/office/drawing/2014/main" val="3569426024"/>
                  </a:ext>
                </a:extLst>
              </a:tr>
              <a:tr h="370840">
                <a:tc>
                  <a:txBody>
                    <a:bodyPr/>
                    <a:lstStyle/>
                    <a:p>
                      <a:r>
                        <a:rPr kumimoji="1" lang="en-US" altLang="ja-JP"/>
                        <a:t>AES-GCM</a:t>
                      </a:r>
                      <a:endParaRPr kumimoji="1" lang="ja-JP" altLang="en-US"/>
                    </a:p>
                  </a:txBody>
                  <a:tcPr/>
                </a:tc>
                <a:tc>
                  <a:txBody>
                    <a:bodyPr/>
                    <a:lstStyle/>
                    <a:p>
                      <a:r>
                        <a:rPr kumimoji="1" lang="en-US" altLang="ja-JP"/>
                        <a:t>AES</a:t>
                      </a:r>
                      <a:r>
                        <a:rPr kumimoji="1" lang="ja-JP" altLang="en-US"/>
                        <a:t>の</a:t>
                      </a:r>
                      <a:r>
                        <a:rPr kumimoji="1" lang="en-US" altLang="ja-JP"/>
                        <a:t>CTR</a:t>
                      </a:r>
                      <a:r>
                        <a:rPr kumimoji="1" lang="ja-JP" altLang="en-US"/>
                        <a:t>モード</a:t>
                      </a:r>
                    </a:p>
                  </a:txBody>
                  <a:tcPr/>
                </a:tc>
                <a:tc>
                  <a:txBody>
                    <a:bodyPr/>
                    <a:lstStyle/>
                    <a:p>
                      <a:r>
                        <a:rPr kumimoji="1" lang="ja-JP" altLang="en-US"/>
                        <a:t>有限体を使った</a:t>
                      </a:r>
                      <a:r>
                        <a:rPr kumimoji="1" lang="en-US" altLang="ja-JP"/>
                        <a:t>GHASH</a:t>
                      </a:r>
                      <a:endParaRPr kumimoji="1" lang="ja-JP" altLang="en-US"/>
                    </a:p>
                  </a:txBody>
                  <a:tcPr/>
                </a:tc>
                <a:tc>
                  <a:txBody>
                    <a:bodyPr/>
                    <a:lstStyle/>
                    <a:p>
                      <a:r>
                        <a:rPr kumimoji="1" lang="en-US" altLang="ja-JP"/>
                        <a:t>128/256</a:t>
                      </a:r>
                      <a:r>
                        <a:rPr kumimoji="1" lang="ja-JP" altLang="en-US"/>
                        <a:t>ビット</a:t>
                      </a:r>
                    </a:p>
                  </a:txBody>
                  <a:tcPr/>
                </a:tc>
                <a:extLst>
                  <a:ext uri="{0D108BD9-81ED-4DB2-BD59-A6C34878D82A}">
                    <a16:rowId xmlns:a16="http://schemas.microsoft.com/office/drawing/2014/main" val="3114519542"/>
                  </a:ext>
                </a:extLst>
              </a:tr>
              <a:tr h="370840">
                <a:tc>
                  <a:txBody>
                    <a:bodyPr/>
                    <a:lstStyle/>
                    <a:p>
                      <a:r>
                        <a:rPr kumimoji="1" lang="en-US" altLang="ja-JP"/>
                        <a:t>AES-CCM</a:t>
                      </a:r>
                      <a:endParaRPr kumimoji="1" lang="ja-JP" altLang="en-US"/>
                    </a:p>
                  </a:txBody>
                  <a:tcPr/>
                </a:tc>
                <a:tc>
                  <a:txBody>
                    <a:bodyPr/>
                    <a:lstStyle/>
                    <a:p>
                      <a:r>
                        <a:rPr kumimoji="1" lang="en-US" altLang="ja-JP"/>
                        <a:t>AES</a:t>
                      </a:r>
                      <a:r>
                        <a:rPr kumimoji="1" lang="ja-JP" altLang="en-US"/>
                        <a:t>の</a:t>
                      </a:r>
                      <a:r>
                        <a:rPr kumimoji="1" lang="en-US" altLang="ja-JP"/>
                        <a:t>CTR</a:t>
                      </a:r>
                      <a:r>
                        <a:rPr kumimoji="1" lang="ja-JP" altLang="en-US"/>
                        <a:t>モード</a:t>
                      </a:r>
                    </a:p>
                  </a:txBody>
                  <a:tcPr/>
                </a:tc>
                <a:tc>
                  <a:txBody>
                    <a:bodyPr/>
                    <a:lstStyle/>
                    <a:p>
                      <a:r>
                        <a:rPr kumimoji="1" lang="en-US" altLang="ja-JP"/>
                        <a:t>CBC-MAC</a:t>
                      </a:r>
                      <a:endParaRPr kumimoji="1" lang="ja-JP" altLang="en-US"/>
                    </a:p>
                  </a:txBody>
                  <a:tcPr/>
                </a:tc>
                <a:tc>
                  <a:txBody>
                    <a:bodyPr/>
                    <a:lstStyle/>
                    <a:p>
                      <a:r>
                        <a:rPr kumimoji="1" lang="en-US" altLang="ja-JP"/>
                        <a:t>128</a:t>
                      </a:r>
                      <a:r>
                        <a:rPr kumimoji="1" lang="ja-JP" altLang="en-US"/>
                        <a:t>ビット</a:t>
                      </a:r>
                    </a:p>
                  </a:txBody>
                  <a:tcPr/>
                </a:tc>
                <a:extLst>
                  <a:ext uri="{0D108BD9-81ED-4DB2-BD59-A6C34878D82A}">
                    <a16:rowId xmlns:a16="http://schemas.microsoft.com/office/drawing/2014/main" val="407556628"/>
                  </a:ext>
                </a:extLst>
              </a:tr>
              <a:tr h="370840">
                <a:tc>
                  <a:txBody>
                    <a:bodyPr/>
                    <a:lstStyle/>
                    <a:p>
                      <a:r>
                        <a:rPr kumimoji="1" lang="en-US" altLang="ja-JP"/>
                        <a:t>ChaCha20-Poly1305</a:t>
                      </a:r>
                      <a:endParaRPr kumimoji="1" lang="ja-JP" altLang="en-US"/>
                    </a:p>
                  </a:txBody>
                  <a:tcPr/>
                </a:tc>
                <a:tc>
                  <a:txBody>
                    <a:bodyPr/>
                    <a:lstStyle/>
                    <a:p>
                      <a:r>
                        <a:rPr kumimoji="1" lang="en-US" altLang="ja-JP"/>
                        <a:t>ChaCha20</a:t>
                      </a:r>
                      <a:endParaRPr kumimoji="1" lang="ja-JP" altLang="en-US"/>
                    </a:p>
                  </a:txBody>
                  <a:tcPr/>
                </a:tc>
                <a:tc>
                  <a:txBody>
                    <a:bodyPr/>
                    <a:lstStyle/>
                    <a:p>
                      <a:r>
                        <a:rPr kumimoji="1" lang="en-US" altLang="ja-JP"/>
                        <a:t>Poly1305</a:t>
                      </a:r>
                      <a:endParaRPr kumimoji="1" lang="ja-JP" altLang="en-US"/>
                    </a:p>
                  </a:txBody>
                  <a:tcPr/>
                </a:tc>
                <a:tc>
                  <a:txBody>
                    <a:bodyPr/>
                    <a:lstStyle/>
                    <a:p>
                      <a:r>
                        <a:rPr kumimoji="1" lang="en-US" altLang="ja-JP"/>
                        <a:t>256</a:t>
                      </a:r>
                      <a:r>
                        <a:rPr kumimoji="1" lang="ja-JP" altLang="en-US"/>
                        <a:t>ビット</a:t>
                      </a:r>
                    </a:p>
                  </a:txBody>
                  <a:tcPr/>
                </a:tc>
                <a:extLst>
                  <a:ext uri="{0D108BD9-81ED-4DB2-BD59-A6C34878D82A}">
                    <a16:rowId xmlns:a16="http://schemas.microsoft.com/office/drawing/2014/main" val="3082688873"/>
                  </a:ext>
                </a:extLst>
              </a:tr>
            </a:tbl>
          </a:graphicData>
        </a:graphic>
      </p:graphicFrame>
      <p:graphicFrame>
        <p:nvGraphicFramePr>
          <p:cNvPr id="10" name="表 10">
            <a:extLst>
              <a:ext uri="{FF2B5EF4-FFF2-40B4-BE49-F238E27FC236}">
                <a16:creationId xmlns:a16="http://schemas.microsoft.com/office/drawing/2014/main" id="{66D6BE25-332D-4742-AFC1-EC3ECC038263}"/>
              </a:ext>
            </a:extLst>
          </p:cNvPr>
          <p:cNvGraphicFramePr>
            <a:graphicFrameLocks noGrp="1"/>
          </p:cNvGraphicFramePr>
          <p:nvPr>
            <p:extLst>
              <p:ext uri="{D42A27DB-BD31-4B8C-83A1-F6EECF244321}">
                <p14:modId xmlns:p14="http://schemas.microsoft.com/office/powerpoint/2010/main" val="3202910746"/>
              </p:ext>
            </p:extLst>
          </p:nvPr>
        </p:nvGraphicFramePr>
        <p:xfrm>
          <a:off x="1331640" y="5330016"/>
          <a:ext cx="6335459" cy="1483360"/>
        </p:xfrm>
        <a:graphic>
          <a:graphicData uri="http://schemas.openxmlformats.org/drawingml/2006/table">
            <a:tbl>
              <a:tblPr firstRow="1" bandRow="1">
                <a:tableStyleId>{5C22544A-7EE6-4342-B048-85BDC9FD1C3A}</a:tableStyleId>
              </a:tblPr>
              <a:tblGrid>
                <a:gridCol w="2271459">
                  <a:extLst>
                    <a:ext uri="{9D8B030D-6E8A-4147-A177-3AD203B41FA5}">
                      <a16:colId xmlns:a16="http://schemas.microsoft.com/office/drawing/2014/main" val="2925399076"/>
                    </a:ext>
                  </a:extLst>
                </a:gridCol>
                <a:gridCol w="2032000">
                  <a:extLst>
                    <a:ext uri="{9D8B030D-6E8A-4147-A177-3AD203B41FA5}">
                      <a16:colId xmlns:a16="http://schemas.microsoft.com/office/drawing/2014/main" val="2725965808"/>
                    </a:ext>
                  </a:extLst>
                </a:gridCol>
                <a:gridCol w="2032000">
                  <a:extLst>
                    <a:ext uri="{9D8B030D-6E8A-4147-A177-3AD203B41FA5}">
                      <a16:colId xmlns:a16="http://schemas.microsoft.com/office/drawing/2014/main" val="2838496354"/>
                    </a:ext>
                  </a:extLst>
                </a:gridCol>
              </a:tblGrid>
              <a:tr h="370840">
                <a:tc>
                  <a:txBody>
                    <a:bodyPr/>
                    <a:lstStyle/>
                    <a:p>
                      <a:r>
                        <a:rPr kumimoji="1" lang="en-US" altLang="ja-JP"/>
                        <a:t>AEAD</a:t>
                      </a:r>
                      <a:endParaRPr kumimoji="1" lang="ja-JP" altLang="en-US"/>
                    </a:p>
                  </a:txBody>
                  <a:tcPr/>
                </a:tc>
                <a:tc>
                  <a:txBody>
                    <a:bodyPr/>
                    <a:lstStyle/>
                    <a:p>
                      <a:r>
                        <a:rPr kumimoji="1" lang="en-US" altLang="ja-JP"/>
                        <a:t>Intel</a:t>
                      </a:r>
                      <a:r>
                        <a:rPr kumimoji="1" lang="ja-JP" altLang="en-US"/>
                        <a:t>系</a:t>
                      </a:r>
                      <a:r>
                        <a:rPr kumimoji="1" lang="en-US" altLang="ja-JP"/>
                        <a:t>CPU</a:t>
                      </a:r>
                      <a:endParaRPr kumimoji="1" lang="ja-JP" altLang="en-US"/>
                    </a:p>
                  </a:txBody>
                  <a:tcPr/>
                </a:tc>
                <a:tc>
                  <a:txBody>
                    <a:bodyPr/>
                    <a:lstStyle/>
                    <a:p>
                      <a:r>
                        <a:rPr kumimoji="1" lang="ja-JP" altLang="en-US"/>
                        <a:t>組み込み系</a:t>
                      </a:r>
                      <a:r>
                        <a:rPr kumimoji="1" lang="en-US" altLang="ja-JP"/>
                        <a:t>CPU</a:t>
                      </a:r>
                      <a:endParaRPr kumimoji="1" lang="ja-JP" altLang="en-US"/>
                    </a:p>
                  </a:txBody>
                  <a:tcPr/>
                </a:tc>
                <a:extLst>
                  <a:ext uri="{0D108BD9-81ED-4DB2-BD59-A6C34878D82A}">
                    <a16:rowId xmlns:a16="http://schemas.microsoft.com/office/drawing/2014/main" val="387532015"/>
                  </a:ext>
                </a:extLst>
              </a:tr>
              <a:tr h="370840">
                <a:tc>
                  <a:txBody>
                    <a:bodyPr/>
                    <a:lstStyle/>
                    <a:p>
                      <a:r>
                        <a:rPr kumimoji="1" lang="en-US" altLang="ja-JP"/>
                        <a:t>AES-GCM</a:t>
                      </a:r>
                      <a:endParaRPr kumimoji="1" lang="ja-JP" altLang="en-US"/>
                    </a:p>
                  </a:txBody>
                  <a:tcPr/>
                </a:tc>
                <a:tc>
                  <a:txBody>
                    <a:bodyPr/>
                    <a:lstStyle/>
                    <a:p>
                      <a:pPr algn="ctr"/>
                      <a:r>
                        <a:rPr kumimoji="1" lang="ja-JP" altLang="en-US"/>
                        <a:t>◎</a:t>
                      </a:r>
                    </a:p>
                  </a:txBody>
                  <a:tcPr/>
                </a:tc>
                <a:tc>
                  <a:txBody>
                    <a:bodyPr/>
                    <a:lstStyle/>
                    <a:p>
                      <a:pPr algn="ctr"/>
                      <a:r>
                        <a:rPr kumimoji="1" lang="ja-JP" altLang="en-US"/>
                        <a:t>○</a:t>
                      </a:r>
                    </a:p>
                  </a:txBody>
                  <a:tcPr/>
                </a:tc>
                <a:extLst>
                  <a:ext uri="{0D108BD9-81ED-4DB2-BD59-A6C34878D82A}">
                    <a16:rowId xmlns:a16="http://schemas.microsoft.com/office/drawing/2014/main" val="2453342739"/>
                  </a:ext>
                </a:extLst>
              </a:tr>
              <a:tr h="370840">
                <a:tc>
                  <a:txBody>
                    <a:bodyPr/>
                    <a:lstStyle/>
                    <a:p>
                      <a:r>
                        <a:rPr kumimoji="1" lang="en-US" altLang="ja-JP"/>
                        <a:t>AES-CCM</a:t>
                      </a:r>
                      <a:endParaRPr kumimoji="1" lang="ja-JP" altLang="en-US"/>
                    </a:p>
                  </a:txBody>
                  <a:tcPr/>
                </a:tc>
                <a:tc>
                  <a:txBody>
                    <a:bodyPr/>
                    <a:lstStyle/>
                    <a:p>
                      <a:pPr algn="ctr"/>
                      <a:r>
                        <a:rPr kumimoji="1" lang="ja-JP" altLang="en-US"/>
                        <a:t>△</a:t>
                      </a:r>
                    </a:p>
                  </a:txBody>
                  <a:tcPr/>
                </a:tc>
                <a:tc>
                  <a:txBody>
                    <a:bodyPr/>
                    <a:lstStyle/>
                    <a:p>
                      <a:pPr algn="ctr"/>
                      <a:r>
                        <a:rPr kumimoji="1" lang="ja-JP" altLang="en-US"/>
                        <a:t>△</a:t>
                      </a:r>
                    </a:p>
                  </a:txBody>
                  <a:tcPr/>
                </a:tc>
                <a:extLst>
                  <a:ext uri="{0D108BD9-81ED-4DB2-BD59-A6C34878D82A}">
                    <a16:rowId xmlns:a16="http://schemas.microsoft.com/office/drawing/2014/main" val="3749307693"/>
                  </a:ext>
                </a:extLst>
              </a:tr>
              <a:tr h="370840">
                <a:tc>
                  <a:txBody>
                    <a:bodyPr/>
                    <a:lstStyle/>
                    <a:p>
                      <a:r>
                        <a:rPr kumimoji="1" lang="en-US" altLang="ja-JP"/>
                        <a:t>ChaCha20-Poly1305</a:t>
                      </a:r>
                      <a:endParaRPr kumimoji="1" lang="ja-JP" altLang="en-US"/>
                    </a:p>
                  </a:txBody>
                  <a:tcPr/>
                </a:tc>
                <a:tc>
                  <a:txBody>
                    <a:bodyPr/>
                    <a:lstStyle/>
                    <a:p>
                      <a:pPr algn="ctr"/>
                      <a:r>
                        <a:rPr kumimoji="1" lang="ja-JP" altLang="en-US"/>
                        <a:t>○</a:t>
                      </a:r>
                    </a:p>
                  </a:txBody>
                  <a:tcPr/>
                </a:tc>
                <a:tc>
                  <a:txBody>
                    <a:bodyPr/>
                    <a:lstStyle/>
                    <a:p>
                      <a:pPr algn="ctr"/>
                      <a:r>
                        <a:rPr kumimoji="1" lang="ja-JP" altLang="en-US"/>
                        <a:t>◎</a:t>
                      </a:r>
                    </a:p>
                  </a:txBody>
                  <a:tcPr/>
                </a:tc>
                <a:extLst>
                  <a:ext uri="{0D108BD9-81ED-4DB2-BD59-A6C34878D82A}">
                    <a16:rowId xmlns:a16="http://schemas.microsoft.com/office/drawing/2014/main" val="2568394203"/>
                  </a:ext>
                </a:extLst>
              </a:tr>
            </a:tbl>
          </a:graphicData>
        </a:graphic>
      </p:graphicFrame>
      <p:sp>
        <p:nvSpPr>
          <p:cNvPr id="6" name="スライド番号プレースホルダー 5">
            <a:extLst>
              <a:ext uri="{FF2B5EF4-FFF2-40B4-BE49-F238E27FC236}">
                <a16:creationId xmlns:a16="http://schemas.microsoft.com/office/drawing/2014/main" id="{CFB095CB-5095-44DB-B687-3EF5A25DBF56}"/>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13</a:t>
            </a:fld>
            <a:r>
              <a:rPr lang="en-US" altLang="ja-JP"/>
              <a:t> / 29</a:t>
            </a:r>
          </a:p>
        </p:txBody>
      </p:sp>
    </p:spTree>
    <p:extLst>
      <p:ext uri="{BB962C8B-B14F-4D97-AF65-F5344CB8AC3E}">
        <p14:creationId xmlns:p14="http://schemas.microsoft.com/office/powerpoint/2010/main" val="1295039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5332E56E-C03F-45D6-B27B-02645F4E7C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3" y="998612"/>
            <a:ext cx="7559727" cy="5310708"/>
          </a:xfrm>
          <a:prstGeom prst="rect">
            <a:avLst/>
          </a:prstGeom>
        </p:spPr>
      </p:pic>
      <p:sp>
        <p:nvSpPr>
          <p:cNvPr id="2" name="コンテンツ プレースホルダー 1">
            <a:extLst>
              <a:ext uri="{FF2B5EF4-FFF2-40B4-BE49-F238E27FC236}">
                <a16:creationId xmlns:a16="http://schemas.microsoft.com/office/drawing/2014/main" id="{ABB638DD-725C-4121-A012-BF53377AA053}"/>
              </a:ext>
            </a:extLst>
          </p:cNvPr>
          <p:cNvSpPr>
            <a:spLocks noGrp="1"/>
          </p:cNvSpPr>
          <p:nvPr>
            <p:ph idx="1"/>
          </p:nvPr>
        </p:nvSpPr>
        <p:spPr/>
        <p:txBody>
          <a:bodyPr/>
          <a:lstStyle/>
          <a:p>
            <a:r>
              <a:rPr kumimoji="1" lang="en-US" altLang="ja-JP"/>
              <a:t>AES-GCM</a:t>
            </a:r>
            <a:r>
              <a:rPr kumimoji="1" lang="ja-JP" altLang="en-US"/>
              <a:t>の暗号化</a:t>
            </a:r>
            <a:endParaRPr kumimoji="1" lang="en-US" altLang="ja-JP"/>
          </a:p>
        </p:txBody>
      </p:sp>
      <p:sp>
        <p:nvSpPr>
          <p:cNvPr id="4" name="タイトル 3">
            <a:extLst>
              <a:ext uri="{FF2B5EF4-FFF2-40B4-BE49-F238E27FC236}">
                <a16:creationId xmlns:a16="http://schemas.microsoft.com/office/drawing/2014/main" id="{9153AE8A-6382-4E18-8522-1D96832EE070}"/>
              </a:ext>
            </a:extLst>
          </p:cNvPr>
          <p:cNvSpPr>
            <a:spLocks noGrp="1"/>
          </p:cNvSpPr>
          <p:nvPr>
            <p:ph type="title"/>
          </p:nvPr>
        </p:nvSpPr>
        <p:spPr/>
        <p:txBody>
          <a:bodyPr/>
          <a:lstStyle/>
          <a:p>
            <a:r>
              <a:rPr lang="en-US" altLang="ja-JP"/>
              <a:t>AES-GCM</a:t>
            </a:r>
            <a:endParaRPr kumimoji="1" lang="ja-JP" altLang="en-US"/>
          </a:p>
        </p:txBody>
      </p:sp>
      <p:sp>
        <p:nvSpPr>
          <p:cNvPr id="5" name="スライド番号プレースホルダー 4">
            <a:extLst>
              <a:ext uri="{FF2B5EF4-FFF2-40B4-BE49-F238E27FC236}">
                <a16:creationId xmlns:a16="http://schemas.microsoft.com/office/drawing/2014/main" id="{F9CF8653-DA4D-43ED-B32C-B0F3A3366E81}"/>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14</a:t>
            </a:fld>
            <a:r>
              <a:rPr lang="en-US" altLang="ja-JP"/>
              <a:t> / 29</a:t>
            </a:r>
          </a:p>
        </p:txBody>
      </p:sp>
    </p:spTree>
    <p:extLst>
      <p:ext uri="{BB962C8B-B14F-4D97-AF65-F5344CB8AC3E}">
        <p14:creationId xmlns:p14="http://schemas.microsoft.com/office/powerpoint/2010/main" val="28874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A90E44B5-06BD-4558-91BE-0C8A15499C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1196752"/>
            <a:ext cx="7560840" cy="4886193"/>
          </a:xfrm>
          <a:prstGeom prst="rect">
            <a:avLst/>
          </a:prstGeom>
        </p:spPr>
      </p:pic>
      <p:sp>
        <p:nvSpPr>
          <p:cNvPr id="2" name="コンテンツ プレースホルダー 1">
            <a:extLst>
              <a:ext uri="{FF2B5EF4-FFF2-40B4-BE49-F238E27FC236}">
                <a16:creationId xmlns:a16="http://schemas.microsoft.com/office/drawing/2014/main" id="{9440E9BA-F907-4CAD-8C7F-B1B392ED2143}"/>
              </a:ext>
            </a:extLst>
          </p:cNvPr>
          <p:cNvSpPr>
            <a:spLocks noGrp="1"/>
          </p:cNvSpPr>
          <p:nvPr>
            <p:ph idx="1"/>
          </p:nvPr>
        </p:nvSpPr>
        <p:spPr/>
        <p:txBody>
          <a:bodyPr/>
          <a:lstStyle/>
          <a:p>
            <a:r>
              <a:rPr kumimoji="1" lang="ja-JP" altLang="en-US"/>
              <a:t>暗号化概略</a:t>
            </a:r>
          </a:p>
        </p:txBody>
      </p:sp>
      <p:sp>
        <p:nvSpPr>
          <p:cNvPr id="4" name="タイトル 3">
            <a:extLst>
              <a:ext uri="{FF2B5EF4-FFF2-40B4-BE49-F238E27FC236}">
                <a16:creationId xmlns:a16="http://schemas.microsoft.com/office/drawing/2014/main" id="{AC7FA736-BAE0-444E-BDBC-228A252F5183}"/>
              </a:ext>
            </a:extLst>
          </p:cNvPr>
          <p:cNvSpPr>
            <a:spLocks noGrp="1"/>
          </p:cNvSpPr>
          <p:nvPr>
            <p:ph type="title"/>
          </p:nvPr>
        </p:nvSpPr>
        <p:spPr/>
        <p:txBody>
          <a:bodyPr/>
          <a:lstStyle/>
          <a:p>
            <a:r>
              <a:rPr kumimoji="1" lang="en-US" altLang="ja-JP"/>
              <a:t>ChaCha-20 Poly1305</a:t>
            </a:r>
            <a:endParaRPr kumimoji="1" lang="ja-JP" altLang="en-US"/>
          </a:p>
        </p:txBody>
      </p:sp>
      <p:sp>
        <p:nvSpPr>
          <p:cNvPr id="5" name="スライド番号プレースホルダー 4">
            <a:extLst>
              <a:ext uri="{FF2B5EF4-FFF2-40B4-BE49-F238E27FC236}">
                <a16:creationId xmlns:a16="http://schemas.microsoft.com/office/drawing/2014/main" id="{73CB1314-401D-4F9E-8F1C-08E9AD4E0AF1}"/>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15</a:t>
            </a:fld>
            <a:r>
              <a:rPr lang="en-US" altLang="ja-JP"/>
              <a:t> / 29</a:t>
            </a:r>
          </a:p>
        </p:txBody>
      </p:sp>
    </p:spTree>
    <p:extLst>
      <p:ext uri="{BB962C8B-B14F-4D97-AF65-F5344CB8AC3E}">
        <p14:creationId xmlns:p14="http://schemas.microsoft.com/office/powerpoint/2010/main" val="2347025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5C941F8A-9BD4-4BA2-BAAA-2D71EF46352C}"/>
                  </a:ext>
                </a:extLst>
              </p:cNvPr>
              <p:cNvSpPr>
                <a:spLocks noGrp="1"/>
              </p:cNvSpPr>
              <p:nvPr>
                <p:ph idx="1"/>
              </p:nvPr>
            </p:nvSpPr>
            <p:spPr/>
            <p:txBody>
              <a:bodyPr/>
              <a:lstStyle/>
              <a:p>
                <a14:m>
                  <m:oMath xmlns:m="http://schemas.openxmlformats.org/officeDocument/2006/math">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2</m:t>
                        </m:r>
                      </m:e>
                      <m:sup>
                        <m:r>
                          <a:rPr kumimoji="1" lang="en-US" altLang="ja-JP" b="0" i="1" smtClean="0">
                            <a:latin typeface="Cambria Math" panose="02040503050406030204" pitchFamily="18" charset="0"/>
                          </a:rPr>
                          <m:t>130</m:t>
                        </m:r>
                      </m:sup>
                    </m:sSup>
                    <m:r>
                      <a:rPr kumimoji="1" lang="en-US" altLang="ja-JP" b="0" i="1" smtClean="0">
                        <a:latin typeface="Cambria Math" panose="02040503050406030204" pitchFamily="18" charset="0"/>
                      </a:rPr>
                      <m:t>−5</m:t>
                    </m:r>
                  </m:oMath>
                </a14:m>
                <a:endParaRPr kumimoji="1" lang="en-US" altLang="ja-JP"/>
              </a:p>
              <a:p>
                <a:pPr lvl="1"/>
                <a:r>
                  <a:rPr lang="en-US" altLang="ja-JP"/>
                  <a:t>256bit</a:t>
                </a:r>
                <a:r>
                  <a:rPr lang="ja-JP" altLang="en-US"/>
                  <a:t>の秘密鍵</a:t>
                </a:r>
                <a14:m>
                  <m:oMath xmlns:m="http://schemas.openxmlformats.org/officeDocument/2006/math">
                    <m:r>
                      <a:rPr lang="en-US" altLang="ja-JP" b="0" i="1" smtClean="0">
                        <a:latin typeface="Cambria Math" panose="02040503050406030204" pitchFamily="18" charset="0"/>
                      </a:rPr>
                      <m:t>𝑆</m:t>
                    </m:r>
                  </m:oMath>
                </a14:m>
                <a:r>
                  <a:rPr kumimoji="1" lang="ja-JP" altLang="en-US"/>
                  <a:t>から</a:t>
                </a:r>
                <a:r>
                  <a:rPr kumimoji="1" lang="en-US" altLang="ja-JP"/>
                  <a:t>124bit</a:t>
                </a:r>
                <a:r>
                  <a:rPr kumimoji="1" lang="ja-JP" altLang="en-US"/>
                  <a:t>の整数</a:t>
                </a:r>
                <a14:m>
                  <m:oMath xmlns:m="http://schemas.openxmlformats.org/officeDocument/2006/math">
                    <m:r>
                      <a:rPr kumimoji="1" lang="en-US" altLang="ja-JP" b="0" i="1" smtClean="0">
                        <a:latin typeface="Cambria Math" panose="02040503050406030204" pitchFamily="18" charset="0"/>
                      </a:rPr>
                      <m:t>𝑟</m:t>
                    </m:r>
                  </m:oMath>
                </a14:m>
                <a:r>
                  <a:rPr kumimoji="1" lang="ja-JP" altLang="en-US"/>
                  <a:t>と</a:t>
                </a:r>
                <a:r>
                  <a:rPr kumimoji="1" lang="en-US" altLang="ja-JP"/>
                  <a:t>128bit</a:t>
                </a:r>
                <a:r>
                  <a:rPr kumimoji="1" lang="ja-JP" altLang="en-US"/>
                  <a:t>の整数</a:t>
                </a:r>
                <a:r>
                  <a:rPr kumimoji="1" lang="en-US" altLang="ja-JP"/>
                  <a:t>b</a:t>
                </a:r>
                <a:r>
                  <a:rPr kumimoji="1" lang="ja-JP" altLang="en-US"/>
                  <a:t>を生成</a:t>
                </a:r>
                <a:endParaRPr kumimoji="1" lang="en-US" altLang="ja-JP"/>
              </a:p>
              <a:p>
                <a:pPr lvl="1"/>
                <a14:m>
                  <m:oMath xmlns:m="http://schemas.openxmlformats.org/officeDocument/2006/math">
                    <m:r>
                      <a:rPr kumimoji="1" lang="en-US" altLang="ja-JP" b="0" i="1" smtClean="0">
                        <a:latin typeface="Cambria Math" panose="02040503050406030204" pitchFamily="18" charset="0"/>
                      </a:rPr>
                      <m:t>𝑎</m:t>
                    </m:r>
                    <m:r>
                      <a:rPr kumimoji="1" lang="en-US" altLang="ja-JP" b="0" i="0" smtClean="0">
                        <a:latin typeface="Cambria Math" panose="02040503050406030204" pitchFamily="18" charset="0"/>
                      </a:rPr>
                      <m:t>=0</m:t>
                    </m:r>
                  </m:oMath>
                </a14:m>
                <a:endParaRPr kumimoji="1" lang="en-US" altLang="ja-JP" b="0"/>
              </a:p>
              <a:p>
                <a:pPr lvl="1"/>
                <a:r>
                  <a:rPr kumimoji="1" lang="ja-JP" altLang="en-US"/>
                  <a:t>平文</a:t>
                </a:r>
                <a14:m>
                  <m:oMath xmlns:m="http://schemas.openxmlformats.org/officeDocument/2006/math">
                    <m:r>
                      <a:rPr kumimoji="1" lang="en-US" altLang="ja-JP" b="0" i="1" smtClean="0">
                        <a:latin typeface="Cambria Math" panose="02040503050406030204" pitchFamily="18" charset="0"/>
                      </a:rPr>
                      <m:t>𝑀</m:t>
                    </m:r>
                  </m:oMath>
                </a14:m>
                <a:r>
                  <a:rPr kumimoji="1" lang="ja-JP" altLang="en-US"/>
                  <a:t>を</a:t>
                </a:r>
                <a:r>
                  <a:rPr kumimoji="1" lang="en-US" altLang="ja-JP"/>
                  <a:t>128bit</a:t>
                </a:r>
                <a:r>
                  <a:rPr kumimoji="1" lang="ja-JP" altLang="en-US"/>
                  <a:t>ずつのブロック</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𝑀</m:t>
                        </m:r>
                      </m:e>
                      <m:sub>
                        <m:r>
                          <a:rPr kumimoji="1" lang="en-US" altLang="ja-JP" b="0" i="1" smtClean="0">
                            <a:latin typeface="Cambria Math" panose="02040503050406030204" pitchFamily="18" charset="0"/>
                          </a:rPr>
                          <m:t>𝑖</m:t>
                        </m:r>
                      </m:sub>
                    </m:sSub>
                  </m:oMath>
                </a14:m>
                <a:r>
                  <a:rPr kumimoji="1" lang="ja-JP" altLang="en-US"/>
                  <a:t>に分割</a:t>
                </a:r>
                <a:endParaRPr kumimoji="1" lang="en-US" altLang="ja-JP"/>
              </a:p>
              <a:p>
                <a:pPr lvl="1"/>
                <a14:m>
                  <m:oMath xmlns:m="http://schemas.openxmlformats.org/officeDocument/2006/math">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=0</m:t>
                    </m:r>
                  </m:oMath>
                </a14:m>
                <a:r>
                  <a:rPr kumimoji="1" lang="ja-JP" altLang="en-US" b="0"/>
                  <a:t>が初期値</a:t>
                </a:r>
                <a:r>
                  <a:rPr kumimoji="1" lang="en-US" altLang="ja-JP" b="0"/>
                  <a:t>, </a:t>
                </a:r>
                <a14:m>
                  <m:oMath xmlns:m="http://schemas.openxmlformats.org/officeDocument/2006/math">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𝑀</m:t>
                                </m:r>
                              </m:e>
                              <m:sub>
                                <m:r>
                                  <a:rPr kumimoji="1" lang="en-US" altLang="ja-JP" b="0" i="1" smtClean="0">
                                    <a:latin typeface="Cambria Math" panose="02040503050406030204" pitchFamily="18" charset="0"/>
                                  </a:rPr>
                                  <m:t>𝑖</m:t>
                                </m:r>
                              </m:sub>
                            </m:sSub>
                          </m:e>
                        </m:d>
                        <m:r>
                          <a:rPr kumimoji="1" lang="en-US" altLang="ja-JP" b="0" i="1" smtClean="0">
                            <a:latin typeface="Cambria Math" panose="02040503050406030204" pitchFamily="18" charset="0"/>
                          </a:rPr>
                          <m:t>𝑟</m:t>
                        </m:r>
                      </m:e>
                    </m:d>
                    <m:r>
                      <m:rPr>
                        <m:sty m:val="p"/>
                      </m:rPr>
                      <a:rPr kumimoji="1" lang="en-US" altLang="ja-JP" b="0" i="1" smtClean="0">
                        <a:latin typeface="Cambria Math" panose="02040503050406030204" pitchFamily="18" charset="0"/>
                      </a:rPr>
                      <m:t>mod</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𝑝</m:t>
                    </m:r>
                  </m:oMath>
                </a14:m>
                <a:r>
                  <a:rPr kumimoji="1" lang="ja-JP" altLang="en-US"/>
                  <a:t>で更新</a:t>
                </a:r>
              </a:p>
            </p:txBody>
          </p:sp>
        </mc:Choice>
        <mc:Fallback xmlns="">
          <p:sp>
            <p:nvSpPr>
              <p:cNvPr id="2" name="コンテンツ プレースホルダー 1">
                <a:extLst>
                  <a:ext uri="{FF2B5EF4-FFF2-40B4-BE49-F238E27FC236}">
                    <a16:creationId xmlns:a16="http://schemas.microsoft.com/office/drawing/2014/main" id="{5C941F8A-9BD4-4BA2-BAAA-2D71EF46352C}"/>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ja-JP" altLang="en-US">
                    <a:noFill/>
                  </a:rPr>
                  <a:t> </a:t>
                </a:r>
              </a:p>
            </p:txBody>
          </p:sp>
        </mc:Fallback>
      </mc:AlternateContent>
      <p:sp>
        <p:nvSpPr>
          <p:cNvPr id="4" name="タイトル 3">
            <a:extLst>
              <a:ext uri="{FF2B5EF4-FFF2-40B4-BE49-F238E27FC236}">
                <a16:creationId xmlns:a16="http://schemas.microsoft.com/office/drawing/2014/main" id="{546AC02D-672A-4A07-8151-23EFBBF0BF3D}"/>
              </a:ext>
            </a:extLst>
          </p:cNvPr>
          <p:cNvSpPr>
            <a:spLocks noGrp="1"/>
          </p:cNvSpPr>
          <p:nvPr>
            <p:ph type="title"/>
          </p:nvPr>
        </p:nvSpPr>
        <p:spPr/>
        <p:txBody>
          <a:bodyPr/>
          <a:lstStyle/>
          <a:p>
            <a:r>
              <a:rPr kumimoji="1" lang="en-US" altLang="ja-JP"/>
              <a:t>Poly1305</a:t>
            </a:r>
            <a:endParaRPr kumimoji="1" lang="ja-JP" altLang="en-US"/>
          </a:p>
        </p:txBody>
      </p:sp>
      <p:pic>
        <p:nvPicPr>
          <p:cNvPr id="6" name="図 5">
            <a:extLst>
              <a:ext uri="{FF2B5EF4-FFF2-40B4-BE49-F238E27FC236}">
                <a16:creationId xmlns:a16="http://schemas.microsoft.com/office/drawing/2014/main" id="{C333CC4F-9DC8-4C96-95A3-C195A34A6D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758" y="3088582"/>
            <a:ext cx="6982626" cy="3508770"/>
          </a:xfrm>
          <a:prstGeom prst="rect">
            <a:avLst/>
          </a:prstGeom>
        </p:spPr>
      </p:pic>
      <p:sp>
        <p:nvSpPr>
          <p:cNvPr id="5" name="スライド番号プレースホルダー 4">
            <a:extLst>
              <a:ext uri="{FF2B5EF4-FFF2-40B4-BE49-F238E27FC236}">
                <a16:creationId xmlns:a16="http://schemas.microsoft.com/office/drawing/2014/main" id="{5D30731F-111F-4121-987A-13CB4685E01F}"/>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16</a:t>
            </a:fld>
            <a:r>
              <a:rPr lang="en-US" altLang="ja-JP"/>
              <a:t> / 29</a:t>
            </a:r>
          </a:p>
        </p:txBody>
      </p:sp>
    </p:spTree>
    <p:extLst>
      <p:ext uri="{BB962C8B-B14F-4D97-AF65-F5344CB8AC3E}">
        <p14:creationId xmlns:p14="http://schemas.microsoft.com/office/powerpoint/2010/main" val="4254682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13CB01CE-A0D4-43F5-A716-90037E5D9179}"/>
              </a:ext>
            </a:extLst>
          </p:cNvPr>
          <p:cNvSpPr>
            <a:spLocks noGrp="1"/>
          </p:cNvSpPr>
          <p:nvPr>
            <p:ph idx="1"/>
          </p:nvPr>
        </p:nvSpPr>
        <p:spPr/>
        <p:txBody>
          <a:bodyPr/>
          <a:lstStyle/>
          <a:p>
            <a:r>
              <a:rPr kumimoji="1" lang="ja-JP" altLang="en-US"/>
              <a:t>ハイブリッド暗号の復習</a:t>
            </a:r>
            <a:endParaRPr kumimoji="1" lang="en-US" altLang="ja-JP"/>
          </a:p>
          <a:p>
            <a:pPr lvl="1"/>
            <a:r>
              <a:rPr kumimoji="1" lang="ja-JP" altLang="en-US"/>
              <a:t>公開鍵暗号</a:t>
            </a:r>
            <a:r>
              <a:rPr kumimoji="1" lang="en-US" altLang="ja-JP"/>
              <a:t>PKE</a:t>
            </a:r>
            <a:r>
              <a:rPr kumimoji="1" lang="ja-JP" altLang="en-US"/>
              <a:t> </a:t>
            </a:r>
            <a:r>
              <a:rPr kumimoji="1" lang="en-US" altLang="ja-JP"/>
              <a:t>+ </a:t>
            </a:r>
            <a:r>
              <a:rPr kumimoji="1" lang="ja-JP" altLang="en-US"/>
              <a:t>共通鍵暗号</a:t>
            </a:r>
            <a:endParaRPr kumimoji="1" lang="en-US" altLang="ja-JP"/>
          </a:p>
          <a:p>
            <a:pPr lvl="2"/>
            <a:r>
              <a:rPr lang="en-US" altLang="ja-JP"/>
              <a:t>PKE</a:t>
            </a:r>
            <a:r>
              <a:rPr lang="ja-JP" altLang="en-US"/>
              <a:t>の秘密鍵は比較的長い間繰り返し使う</a:t>
            </a:r>
            <a:endParaRPr kumimoji="1" lang="ja-JP" altLang="en-US"/>
          </a:p>
        </p:txBody>
      </p:sp>
      <p:sp>
        <p:nvSpPr>
          <p:cNvPr id="4" name="タイトル 3">
            <a:extLst>
              <a:ext uri="{FF2B5EF4-FFF2-40B4-BE49-F238E27FC236}">
                <a16:creationId xmlns:a16="http://schemas.microsoft.com/office/drawing/2014/main" id="{24A9BF95-8253-4847-AD36-DEF8F9D7D8AA}"/>
              </a:ext>
            </a:extLst>
          </p:cNvPr>
          <p:cNvSpPr>
            <a:spLocks noGrp="1"/>
          </p:cNvSpPr>
          <p:nvPr>
            <p:ph type="title"/>
          </p:nvPr>
        </p:nvSpPr>
        <p:spPr/>
        <p:txBody>
          <a:bodyPr/>
          <a:lstStyle/>
          <a:p>
            <a:r>
              <a:rPr kumimoji="1" lang="ja-JP" altLang="en-US"/>
              <a:t>前方秘匿性</a:t>
            </a:r>
            <a:r>
              <a:rPr kumimoji="1" lang="en-US" altLang="ja-JP"/>
              <a:t>FS(Forward Secrecy)</a:t>
            </a:r>
            <a:endParaRPr kumimoji="1" lang="ja-JP" altLang="en-US"/>
          </a:p>
        </p:txBody>
      </p:sp>
      <p:pic>
        <p:nvPicPr>
          <p:cNvPr id="6" name="図 5">
            <a:extLst>
              <a:ext uri="{FF2B5EF4-FFF2-40B4-BE49-F238E27FC236}">
                <a16:creationId xmlns:a16="http://schemas.microsoft.com/office/drawing/2014/main" id="{114DFE44-1C0D-419E-80D9-FFF81D14CC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2348880"/>
            <a:ext cx="7272808" cy="3963681"/>
          </a:xfrm>
          <a:prstGeom prst="rect">
            <a:avLst/>
          </a:prstGeom>
        </p:spPr>
      </p:pic>
      <p:sp>
        <p:nvSpPr>
          <p:cNvPr id="5" name="スライド番号プレースホルダー 4">
            <a:extLst>
              <a:ext uri="{FF2B5EF4-FFF2-40B4-BE49-F238E27FC236}">
                <a16:creationId xmlns:a16="http://schemas.microsoft.com/office/drawing/2014/main" id="{AAC7D225-30C8-4FC0-A1F4-2F4A7E3CD91B}"/>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17</a:t>
            </a:fld>
            <a:r>
              <a:rPr lang="en-US" altLang="ja-JP"/>
              <a:t> / 29</a:t>
            </a:r>
          </a:p>
        </p:txBody>
      </p:sp>
    </p:spTree>
    <p:extLst>
      <p:ext uri="{BB962C8B-B14F-4D97-AF65-F5344CB8AC3E}">
        <p14:creationId xmlns:p14="http://schemas.microsoft.com/office/powerpoint/2010/main" val="2852759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6EFA51F-EEC6-4DF2-86CA-170A45B261F5}"/>
              </a:ext>
            </a:extLst>
          </p:cNvPr>
          <p:cNvSpPr>
            <a:spLocks noGrp="1"/>
          </p:cNvSpPr>
          <p:nvPr>
            <p:ph idx="1"/>
          </p:nvPr>
        </p:nvSpPr>
        <p:spPr/>
        <p:txBody>
          <a:bodyPr/>
          <a:lstStyle/>
          <a:p>
            <a:r>
              <a:rPr kumimoji="1" lang="en-US" altLang="ja-JP"/>
              <a:t>RSA</a:t>
            </a:r>
            <a:r>
              <a:rPr kumimoji="1" lang="ja-JP" altLang="en-US"/>
              <a:t>暗号を使い続けていてある日秘密鍵が漏洩したら</a:t>
            </a:r>
          </a:p>
        </p:txBody>
      </p:sp>
      <p:sp>
        <p:nvSpPr>
          <p:cNvPr id="4" name="タイトル 3">
            <a:extLst>
              <a:ext uri="{FF2B5EF4-FFF2-40B4-BE49-F238E27FC236}">
                <a16:creationId xmlns:a16="http://schemas.microsoft.com/office/drawing/2014/main" id="{2E8352BF-0645-467D-8A5F-7C68A301DBD0}"/>
              </a:ext>
            </a:extLst>
          </p:cNvPr>
          <p:cNvSpPr>
            <a:spLocks noGrp="1"/>
          </p:cNvSpPr>
          <p:nvPr>
            <p:ph type="title"/>
          </p:nvPr>
        </p:nvSpPr>
        <p:spPr/>
        <p:txBody>
          <a:bodyPr/>
          <a:lstStyle/>
          <a:p>
            <a:r>
              <a:rPr kumimoji="1" lang="ja-JP" altLang="en-US"/>
              <a:t>前方秘匿性の無い通信</a:t>
            </a:r>
          </a:p>
        </p:txBody>
      </p:sp>
      <p:pic>
        <p:nvPicPr>
          <p:cNvPr id="6" name="図 5">
            <a:extLst>
              <a:ext uri="{FF2B5EF4-FFF2-40B4-BE49-F238E27FC236}">
                <a16:creationId xmlns:a16="http://schemas.microsoft.com/office/drawing/2014/main" id="{A9192F2D-C659-4DE3-9EE0-8B77A8940D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1412776"/>
            <a:ext cx="7200800" cy="3861430"/>
          </a:xfrm>
          <a:prstGeom prst="rect">
            <a:avLst/>
          </a:prstGeom>
        </p:spPr>
      </p:pic>
      <p:sp>
        <p:nvSpPr>
          <p:cNvPr id="5" name="スライド番号プレースホルダー 4">
            <a:extLst>
              <a:ext uri="{FF2B5EF4-FFF2-40B4-BE49-F238E27FC236}">
                <a16:creationId xmlns:a16="http://schemas.microsoft.com/office/drawing/2014/main" id="{E80E8110-584D-4A0C-B73A-EAD6349889AD}"/>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18</a:t>
            </a:fld>
            <a:r>
              <a:rPr lang="en-US" altLang="ja-JP"/>
              <a:t> / 29</a:t>
            </a:r>
          </a:p>
        </p:txBody>
      </p:sp>
    </p:spTree>
    <p:extLst>
      <p:ext uri="{BB962C8B-B14F-4D97-AF65-F5344CB8AC3E}">
        <p14:creationId xmlns:p14="http://schemas.microsoft.com/office/powerpoint/2010/main" val="3836678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C22F4835-D645-4AC0-B81C-8FF4BFBA9777}"/>
              </a:ext>
            </a:extLst>
          </p:cNvPr>
          <p:cNvSpPr>
            <a:spLocks noGrp="1"/>
          </p:cNvSpPr>
          <p:nvPr>
            <p:ph idx="1"/>
          </p:nvPr>
        </p:nvSpPr>
        <p:spPr/>
        <p:txBody>
          <a:bodyPr/>
          <a:lstStyle/>
          <a:p>
            <a:r>
              <a:rPr kumimoji="1" lang="en-US" altLang="ja-JP"/>
              <a:t>2013</a:t>
            </a:r>
            <a:r>
              <a:rPr kumimoji="1" lang="ja-JP" altLang="en-US"/>
              <a:t>年</a:t>
            </a:r>
            <a:r>
              <a:rPr kumimoji="1" lang="en-US" altLang="ja-JP"/>
              <a:t>NSA</a:t>
            </a:r>
            <a:r>
              <a:rPr kumimoji="1" lang="ja-JP" altLang="en-US"/>
              <a:t>が世界の通信を盗聴・保存していると暴露</a:t>
            </a:r>
            <a:endParaRPr kumimoji="1" lang="en-US" altLang="ja-JP"/>
          </a:p>
          <a:p>
            <a:pPr lvl="1"/>
            <a:r>
              <a:rPr lang="en-US" altLang="ja-JP"/>
              <a:t>Snowden</a:t>
            </a:r>
            <a:r>
              <a:rPr lang="ja-JP" altLang="en-US"/>
              <a:t>が告発</a:t>
            </a:r>
            <a:endParaRPr lang="en-US" altLang="ja-JP"/>
          </a:p>
          <a:p>
            <a:pPr lvl="1"/>
            <a:r>
              <a:rPr lang="en-US" altLang="ja-JP"/>
              <a:t>FBI</a:t>
            </a:r>
            <a:r>
              <a:rPr lang="ja-JP" altLang="en-US"/>
              <a:t>がメールサービス事業者</a:t>
            </a:r>
            <a:r>
              <a:rPr lang="en-US" altLang="ja-JP"/>
              <a:t>Lavabit</a:t>
            </a:r>
            <a:r>
              <a:rPr lang="ja-JP" altLang="en-US"/>
              <a:t>に秘密鍵の提出を要求</a:t>
            </a:r>
            <a:endParaRPr lang="en-US" altLang="ja-JP"/>
          </a:p>
          <a:p>
            <a:pPr lvl="1"/>
            <a:r>
              <a:rPr lang="en-US" altLang="ja-JP"/>
              <a:t>Lavabit</a:t>
            </a:r>
            <a:r>
              <a:rPr lang="ja-JP" altLang="en-US"/>
              <a:t>は抵抗するも最終的には裁判所に提出</a:t>
            </a:r>
            <a:endParaRPr lang="en-US" altLang="ja-JP"/>
          </a:p>
          <a:p>
            <a:pPr lvl="2"/>
            <a:r>
              <a:rPr lang="en-US" altLang="ja-JP"/>
              <a:t>FS</a:t>
            </a:r>
            <a:r>
              <a:rPr lang="ja-JP" altLang="en-US"/>
              <a:t>に対応した方法をとっているべきだった</a:t>
            </a:r>
            <a:r>
              <a:rPr lang="en-US" altLang="ja-JP"/>
              <a:t>...</a:t>
            </a:r>
          </a:p>
        </p:txBody>
      </p:sp>
      <p:sp>
        <p:nvSpPr>
          <p:cNvPr id="4" name="タイトル 3">
            <a:extLst>
              <a:ext uri="{FF2B5EF4-FFF2-40B4-BE49-F238E27FC236}">
                <a16:creationId xmlns:a16="http://schemas.microsoft.com/office/drawing/2014/main" id="{81E2F459-8055-4362-91A6-DAC6F2785195}"/>
              </a:ext>
            </a:extLst>
          </p:cNvPr>
          <p:cNvSpPr>
            <a:spLocks noGrp="1"/>
          </p:cNvSpPr>
          <p:nvPr>
            <p:ph type="title"/>
          </p:nvPr>
        </p:nvSpPr>
        <p:spPr/>
        <p:txBody>
          <a:bodyPr/>
          <a:lstStyle/>
          <a:p>
            <a:r>
              <a:rPr kumimoji="1" lang="en-US" altLang="ja-JP"/>
              <a:t>PRISM</a:t>
            </a:r>
            <a:r>
              <a:rPr kumimoji="1" lang="ja-JP" altLang="en-US"/>
              <a:t>とメールサービス</a:t>
            </a:r>
          </a:p>
        </p:txBody>
      </p:sp>
      <p:pic>
        <p:nvPicPr>
          <p:cNvPr id="6" name="図 5">
            <a:extLst>
              <a:ext uri="{FF2B5EF4-FFF2-40B4-BE49-F238E27FC236}">
                <a16:creationId xmlns:a16="http://schemas.microsoft.com/office/drawing/2014/main" id="{A500038B-4997-400E-9AAC-B2DD1CCC4B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9832" y="3212976"/>
            <a:ext cx="2629420" cy="3209851"/>
          </a:xfrm>
          <a:prstGeom prst="rect">
            <a:avLst/>
          </a:prstGeom>
        </p:spPr>
      </p:pic>
      <p:sp>
        <p:nvSpPr>
          <p:cNvPr id="5" name="スライド番号プレースホルダー 4">
            <a:extLst>
              <a:ext uri="{FF2B5EF4-FFF2-40B4-BE49-F238E27FC236}">
                <a16:creationId xmlns:a16="http://schemas.microsoft.com/office/drawing/2014/main" id="{11E1357B-B557-496B-8310-0DF555607181}"/>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19</a:t>
            </a:fld>
            <a:r>
              <a:rPr lang="en-US" altLang="ja-JP"/>
              <a:t> / 29</a:t>
            </a:r>
          </a:p>
        </p:txBody>
      </p:sp>
    </p:spTree>
    <p:extLst>
      <p:ext uri="{BB962C8B-B14F-4D97-AF65-F5344CB8AC3E}">
        <p14:creationId xmlns:p14="http://schemas.microsoft.com/office/powerpoint/2010/main" val="2760437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85D75A0-4DAD-4392-8991-B6577ABCBD52}"/>
              </a:ext>
            </a:extLst>
          </p:cNvPr>
          <p:cNvSpPr>
            <a:spLocks noGrp="1"/>
          </p:cNvSpPr>
          <p:nvPr>
            <p:ph idx="1"/>
          </p:nvPr>
        </p:nvSpPr>
        <p:spPr/>
        <p:txBody>
          <a:bodyPr/>
          <a:lstStyle/>
          <a:p>
            <a:r>
              <a:rPr kumimoji="1" lang="en-US" altLang="ja-JP"/>
              <a:t>HTTP</a:t>
            </a:r>
            <a:r>
              <a:rPr kumimoji="1" lang="ja-JP" altLang="en-US"/>
              <a:t>を安全に通信するためのプロトコル</a:t>
            </a:r>
            <a:endParaRPr kumimoji="1" lang="en-US" altLang="ja-JP"/>
          </a:p>
          <a:p>
            <a:pPr lvl="1"/>
            <a:r>
              <a:rPr kumimoji="1" lang="en-US" altLang="ja-JP"/>
              <a:t>2021</a:t>
            </a:r>
            <a:r>
              <a:rPr kumimoji="1" lang="ja-JP" altLang="en-US"/>
              <a:t>年の時点で最新</a:t>
            </a:r>
            <a:endParaRPr kumimoji="1" lang="en-US" altLang="ja-JP"/>
          </a:p>
          <a:p>
            <a:pPr lvl="1"/>
            <a:r>
              <a:rPr lang="en-US" altLang="ja-JP"/>
              <a:t>TLS 1.2</a:t>
            </a:r>
            <a:r>
              <a:rPr lang="ja-JP" altLang="en-US"/>
              <a:t>までに見つかっていた様々な問題の改善</a:t>
            </a:r>
            <a:endParaRPr lang="en-US" altLang="ja-JP"/>
          </a:p>
          <a:p>
            <a:r>
              <a:rPr lang="ja-JP" altLang="en-US"/>
              <a:t>特長</a:t>
            </a:r>
            <a:endParaRPr lang="en-US" altLang="ja-JP"/>
          </a:p>
          <a:p>
            <a:pPr lvl="1"/>
            <a:r>
              <a:rPr kumimoji="1" lang="ja-JP" altLang="en-US"/>
              <a:t>性能の向上</a:t>
            </a:r>
            <a:endParaRPr kumimoji="1" lang="en-US" altLang="ja-JP"/>
          </a:p>
          <a:p>
            <a:pPr lvl="2"/>
            <a:r>
              <a:rPr kumimoji="1" lang="ja-JP" altLang="en-US"/>
              <a:t>ハンドシェイクの効率化</a:t>
            </a:r>
            <a:endParaRPr kumimoji="1" lang="en-US" altLang="ja-JP"/>
          </a:p>
          <a:p>
            <a:pPr lvl="1"/>
            <a:r>
              <a:rPr kumimoji="1" lang="ja-JP" altLang="en-US"/>
              <a:t>安全性の向上</a:t>
            </a:r>
            <a:endParaRPr kumimoji="1" lang="en-US" altLang="ja-JP"/>
          </a:p>
          <a:p>
            <a:pPr lvl="2"/>
            <a:r>
              <a:rPr kumimoji="1" lang="ja-JP" altLang="en-US"/>
              <a:t>暗号化アルゴリズムの整備</a:t>
            </a:r>
            <a:endParaRPr kumimoji="1" lang="en-US" altLang="ja-JP"/>
          </a:p>
          <a:p>
            <a:pPr lvl="2"/>
            <a:r>
              <a:rPr kumimoji="1" lang="ja-JP" altLang="en-US"/>
              <a:t>新しい鍵導出アルゴリズム</a:t>
            </a:r>
            <a:endParaRPr kumimoji="1" lang="en-US" altLang="ja-JP"/>
          </a:p>
          <a:p>
            <a:pPr lvl="2"/>
            <a:r>
              <a:rPr kumimoji="1" lang="ja-JP" altLang="en-US"/>
              <a:t>形式検証</a:t>
            </a:r>
            <a:endParaRPr kumimoji="1" lang="en-US" altLang="ja-JP"/>
          </a:p>
          <a:p>
            <a:pPr lvl="2"/>
            <a:r>
              <a:rPr kumimoji="1" lang="ja-JP" altLang="en-US"/>
              <a:t>認証付き暗号</a:t>
            </a:r>
            <a:endParaRPr kumimoji="1" lang="en-US" altLang="ja-JP"/>
          </a:p>
          <a:p>
            <a:pPr lvl="2"/>
            <a:r>
              <a:rPr kumimoji="1" lang="ja-JP" altLang="en-US"/>
              <a:t>前方秘匿性</a:t>
            </a:r>
          </a:p>
          <a:p>
            <a:pPr lvl="1"/>
            <a:endParaRPr kumimoji="1" lang="ja-JP" altLang="en-US"/>
          </a:p>
        </p:txBody>
      </p:sp>
      <p:sp>
        <p:nvSpPr>
          <p:cNvPr id="4" name="タイトル 3">
            <a:extLst>
              <a:ext uri="{FF2B5EF4-FFF2-40B4-BE49-F238E27FC236}">
                <a16:creationId xmlns:a16="http://schemas.microsoft.com/office/drawing/2014/main" id="{DD62AC7D-19D4-4FC4-ADEA-DD53FEE75A10}"/>
              </a:ext>
            </a:extLst>
          </p:cNvPr>
          <p:cNvSpPr>
            <a:spLocks noGrp="1"/>
          </p:cNvSpPr>
          <p:nvPr>
            <p:ph type="title"/>
          </p:nvPr>
        </p:nvSpPr>
        <p:spPr/>
        <p:txBody>
          <a:bodyPr/>
          <a:lstStyle/>
          <a:p>
            <a:r>
              <a:rPr kumimoji="1" lang="en-US" altLang="ja-JP"/>
              <a:t>TLS 1.3</a:t>
            </a:r>
            <a:endParaRPr kumimoji="1" lang="ja-JP" altLang="en-US"/>
          </a:p>
        </p:txBody>
      </p:sp>
      <p:sp>
        <p:nvSpPr>
          <p:cNvPr id="5" name="スライド番号プレースホルダー 4">
            <a:extLst>
              <a:ext uri="{FF2B5EF4-FFF2-40B4-BE49-F238E27FC236}">
                <a16:creationId xmlns:a16="http://schemas.microsoft.com/office/drawing/2014/main" id="{545F3E7B-3703-4D6F-BDFA-D2F6C9AF1491}"/>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a:t>
            </a:fld>
            <a:r>
              <a:rPr lang="en-US" altLang="ja-JP"/>
              <a:t> / 29</a:t>
            </a:r>
          </a:p>
        </p:txBody>
      </p:sp>
    </p:spTree>
    <p:extLst>
      <p:ext uri="{BB962C8B-B14F-4D97-AF65-F5344CB8AC3E}">
        <p14:creationId xmlns:p14="http://schemas.microsoft.com/office/powerpoint/2010/main" val="12501038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779DB3E7-3184-415F-A42C-0FE8D68E0B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2129435"/>
            <a:ext cx="6984776" cy="3963861"/>
          </a:xfrm>
          <a:prstGeom prst="rect">
            <a:avLst/>
          </a:prstGeom>
        </p:spPr>
      </p:pic>
      <p:sp>
        <p:nvSpPr>
          <p:cNvPr id="2" name="コンテンツ プレースホルダー 1">
            <a:extLst>
              <a:ext uri="{FF2B5EF4-FFF2-40B4-BE49-F238E27FC236}">
                <a16:creationId xmlns:a16="http://schemas.microsoft.com/office/drawing/2014/main" id="{300D9EED-B243-471D-9897-9992CDBA3FEE}"/>
              </a:ext>
            </a:extLst>
          </p:cNvPr>
          <p:cNvSpPr>
            <a:spLocks noGrp="1"/>
          </p:cNvSpPr>
          <p:nvPr>
            <p:ph idx="1"/>
          </p:nvPr>
        </p:nvSpPr>
        <p:spPr/>
        <p:txBody>
          <a:bodyPr/>
          <a:lstStyle/>
          <a:p>
            <a:r>
              <a:rPr kumimoji="1" lang="ja-JP" altLang="en-US"/>
              <a:t>長期間利用される秘密鍵が漏洩してもそれまでの通信内容は保護されるような性質</a:t>
            </a:r>
            <a:endParaRPr kumimoji="1" lang="en-US" altLang="ja-JP"/>
          </a:p>
          <a:p>
            <a:r>
              <a:rPr kumimoji="1" lang="en-US" altLang="ja-JP"/>
              <a:t>DH</a:t>
            </a:r>
            <a:r>
              <a:rPr kumimoji="1" lang="ja-JP" altLang="en-US"/>
              <a:t>鍵共有による</a:t>
            </a:r>
            <a:r>
              <a:rPr kumimoji="1" lang="en-US" altLang="ja-JP"/>
              <a:t>FS</a:t>
            </a:r>
            <a:endParaRPr kumimoji="1" lang="ja-JP" altLang="en-US"/>
          </a:p>
        </p:txBody>
      </p:sp>
      <p:sp>
        <p:nvSpPr>
          <p:cNvPr id="4" name="タイトル 3">
            <a:extLst>
              <a:ext uri="{FF2B5EF4-FFF2-40B4-BE49-F238E27FC236}">
                <a16:creationId xmlns:a16="http://schemas.microsoft.com/office/drawing/2014/main" id="{3567092C-D56A-4349-A86A-9F899B9CC563}"/>
              </a:ext>
            </a:extLst>
          </p:cNvPr>
          <p:cNvSpPr>
            <a:spLocks noGrp="1"/>
          </p:cNvSpPr>
          <p:nvPr>
            <p:ph type="title"/>
          </p:nvPr>
        </p:nvSpPr>
        <p:spPr/>
        <p:txBody>
          <a:bodyPr/>
          <a:lstStyle/>
          <a:p>
            <a:r>
              <a:rPr kumimoji="1" lang="ja-JP" altLang="en-US"/>
              <a:t>前方秘匿性</a:t>
            </a:r>
            <a:r>
              <a:rPr kumimoji="1" lang="en-US" altLang="ja-JP"/>
              <a:t>FS</a:t>
            </a:r>
            <a:endParaRPr kumimoji="1" lang="ja-JP" altLang="en-US"/>
          </a:p>
        </p:txBody>
      </p:sp>
      <p:sp>
        <p:nvSpPr>
          <p:cNvPr id="5" name="スライド番号プレースホルダー 4">
            <a:extLst>
              <a:ext uri="{FF2B5EF4-FFF2-40B4-BE49-F238E27FC236}">
                <a16:creationId xmlns:a16="http://schemas.microsoft.com/office/drawing/2014/main" id="{A14F4D8B-3482-491D-B92E-D84EFB4DBC21}"/>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20</a:t>
            </a:fld>
            <a:r>
              <a:rPr lang="en-US" altLang="ja-JP"/>
              <a:t> / 29</a:t>
            </a:r>
          </a:p>
        </p:txBody>
      </p:sp>
    </p:spTree>
    <p:extLst>
      <p:ext uri="{BB962C8B-B14F-4D97-AF65-F5344CB8AC3E}">
        <p14:creationId xmlns:p14="http://schemas.microsoft.com/office/powerpoint/2010/main" val="14005358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87B26D4B-8F23-4B9E-AF7D-EAD6D2525E0A}"/>
              </a:ext>
            </a:extLst>
          </p:cNvPr>
          <p:cNvSpPr>
            <a:spLocks noGrp="1"/>
          </p:cNvSpPr>
          <p:nvPr>
            <p:ph idx="1"/>
          </p:nvPr>
        </p:nvSpPr>
        <p:spPr/>
        <p:txBody>
          <a:bodyPr/>
          <a:lstStyle/>
          <a:p>
            <a:r>
              <a:rPr kumimoji="1" lang="en-US" altLang="ja-JP"/>
              <a:t>FS</a:t>
            </a:r>
            <a:r>
              <a:rPr kumimoji="1" lang="ja-JP" altLang="en-US"/>
              <a:t>が必須</a:t>
            </a:r>
            <a:endParaRPr kumimoji="1" lang="en-US" altLang="ja-JP"/>
          </a:p>
          <a:p>
            <a:r>
              <a:rPr kumimoji="1" lang="en-US" altLang="ja-JP"/>
              <a:t>ECDH</a:t>
            </a:r>
            <a:r>
              <a:rPr kumimoji="1" lang="ja-JP" altLang="en-US"/>
              <a:t>鍵共有で毎回使い捨て</a:t>
            </a:r>
            <a:r>
              <a:rPr kumimoji="1" lang="en-US" altLang="ja-JP"/>
              <a:t>(Ephemeral)</a:t>
            </a:r>
            <a:r>
              <a:rPr kumimoji="1" lang="ja-JP" altLang="en-US"/>
              <a:t>の鍵を生成</a:t>
            </a:r>
            <a:endParaRPr kumimoji="1" lang="en-US" altLang="ja-JP"/>
          </a:p>
          <a:p>
            <a:pPr lvl="1"/>
            <a:r>
              <a:rPr lang="en-US" altLang="ja-JP"/>
              <a:t>ECDHE</a:t>
            </a:r>
            <a:r>
              <a:rPr lang="ja-JP" altLang="en-US"/>
              <a:t>とも</a:t>
            </a:r>
            <a:endParaRPr kumimoji="1" lang="ja-JP" altLang="en-US"/>
          </a:p>
        </p:txBody>
      </p:sp>
      <p:sp>
        <p:nvSpPr>
          <p:cNvPr id="4" name="タイトル 3">
            <a:extLst>
              <a:ext uri="{FF2B5EF4-FFF2-40B4-BE49-F238E27FC236}">
                <a16:creationId xmlns:a16="http://schemas.microsoft.com/office/drawing/2014/main" id="{2F80F1F8-738E-4F73-9C75-E7AE3F36B07E}"/>
              </a:ext>
            </a:extLst>
          </p:cNvPr>
          <p:cNvSpPr>
            <a:spLocks noGrp="1"/>
          </p:cNvSpPr>
          <p:nvPr>
            <p:ph type="title"/>
          </p:nvPr>
        </p:nvSpPr>
        <p:spPr/>
        <p:txBody>
          <a:bodyPr/>
          <a:lstStyle/>
          <a:p>
            <a:r>
              <a:rPr kumimoji="1" lang="en-US" altLang="ja-JP"/>
              <a:t>TLS 1.3</a:t>
            </a:r>
            <a:endParaRPr kumimoji="1" lang="ja-JP" altLang="en-US"/>
          </a:p>
        </p:txBody>
      </p:sp>
      <p:sp>
        <p:nvSpPr>
          <p:cNvPr id="5" name="スライド番号プレースホルダー 4">
            <a:extLst>
              <a:ext uri="{FF2B5EF4-FFF2-40B4-BE49-F238E27FC236}">
                <a16:creationId xmlns:a16="http://schemas.microsoft.com/office/drawing/2014/main" id="{F893F4E5-60B8-475A-9B0A-00FC9952B260}"/>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21</a:t>
            </a:fld>
            <a:r>
              <a:rPr lang="en-US" altLang="ja-JP"/>
              <a:t> / 29</a:t>
            </a:r>
          </a:p>
        </p:txBody>
      </p:sp>
    </p:spTree>
    <p:extLst>
      <p:ext uri="{BB962C8B-B14F-4D97-AF65-F5344CB8AC3E}">
        <p14:creationId xmlns:p14="http://schemas.microsoft.com/office/powerpoint/2010/main" val="3914872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0AB136B0-6815-48D3-9D42-67E3E659E749}"/>
              </a:ext>
            </a:extLst>
          </p:cNvPr>
          <p:cNvSpPr>
            <a:spLocks noGrp="1"/>
          </p:cNvSpPr>
          <p:nvPr>
            <p:ph idx="1"/>
          </p:nvPr>
        </p:nvSpPr>
        <p:spPr/>
        <p:txBody>
          <a:bodyPr/>
          <a:lstStyle/>
          <a:p>
            <a:r>
              <a:rPr kumimoji="1" lang="ja-JP" altLang="en-US"/>
              <a:t>インターネット上では全てのドメイン名</a:t>
            </a:r>
            <a:r>
              <a:rPr kumimoji="1" lang="en-US" altLang="ja-JP"/>
              <a:t>(</a:t>
            </a:r>
            <a:r>
              <a:rPr kumimoji="1" lang="ja-JP" altLang="en-US"/>
              <a:t>ホスト名</a:t>
            </a:r>
            <a:r>
              <a:rPr kumimoji="1" lang="en-US" altLang="ja-JP"/>
              <a:t>)</a:t>
            </a:r>
            <a:r>
              <a:rPr kumimoji="1" lang="ja-JP" altLang="en-US"/>
              <a:t>に</a:t>
            </a:r>
            <a:r>
              <a:rPr kumimoji="1" lang="en-US" altLang="ja-JP"/>
              <a:t>IP</a:t>
            </a:r>
            <a:r>
              <a:rPr kumimoji="1" lang="ja-JP" altLang="en-US"/>
              <a:t>アドレスが割り当てられている</a:t>
            </a:r>
            <a:endParaRPr kumimoji="1" lang="en-US" altLang="ja-JP"/>
          </a:p>
          <a:p>
            <a:r>
              <a:rPr kumimoji="1" lang="ja-JP" altLang="en-US"/>
              <a:t>名前解決</a:t>
            </a:r>
            <a:r>
              <a:rPr kumimoji="1" lang="en-US" altLang="ja-JP"/>
              <a:t>DNS(Domain Name Service)</a:t>
            </a:r>
          </a:p>
          <a:p>
            <a:pPr lvl="1"/>
            <a:r>
              <a:rPr kumimoji="1" lang="ja-JP" altLang="en-US"/>
              <a:t>ドメイン名から</a:t>
            </a:r>
            <a:r>
              <a:rPr kumimoji="1" lang="en-US" altLang="ja-JP"/>
              <a:t>IP</a:t>
            </a:r>
            <a:r>
              <a:rPr kumimoji="1" lang="ja-JP" altLang="en-US"/>
              <a:t>アドレスを取得する仕組み </a:t>
            </a:r>
            <a:r>
              <a:rPr kumimoji="1" lang="en-US" altLang="ja-JP"/>
              <a:t>:</a:t>
            </a:r>
            <a:r>
              <a:rPr kumimoji="1" lang="ja-JP" altLang="en-US"/>
              <a:t>階層的に管理</a:t>
            </a:r>
            <a:endParaRPr kumimoji="1" lang="en-US" altLang="ja-JP"/>
          </a:p>
          <a:p>
            <a:pPr lvl="1"/>
            <a:r>
              <a:rPr kumimoji="1" lang="en-US" altLang="ja-JP"/>
              <a:t>DNS</a:t>
            </a:r>
            <a:r>
              <a:rPr kumimoji="1" lang="ja-JP" altLang="en-US"/>
              <a:t>サーバ </a:t>
            </a:r>
            <a:r>
              <a:rPr kumimoji="1" lang="en-US" altLang="ja-JP"/>
              <a:t>: DNS</a:t>
            </a:r>
            <a:r>
              <a:rPr kumimoji="1" lang="ja-JP" altLang="en-US"/>
              <a:t>を実行するサーバ</a:t>
            </a:r>
          </a:p>
        </p:txBody>
      </p:sp>
      <p:sp>
        <p:nvSpPr>
          <p:cNvPr id="4" name="タイトル 3">
            <a:extLst>
              <a:ext uri="{FF2B5EF4-FFF2-40B4-BE49-F238E27FC236}">
                <a16:creationId xmlns:a16="http://schemas.microsoft.com/office/drawing/2014/main" id="{E16F7F26-85C9-4555-B097-E90401A0F3C7}"/>
              </a:ext>
            </a:extLst>
          </p:cNvPr>
          <p:cNvSpPr>
            <a:spLocks noGrp="1"/>
          </p:cNvSpPr>
          <p:nvPr>
            <p:ph type="title"/>
          </p:nvPr>
        </p:nvSpPr>
        <p:spPr/>
        <p:txBody>
          <a:bodyPr/>
          <a:lstStyle/>
          <a:p>
            <a:r>
              <a:rPr kumimoji="1" lang="en-US" altLang="ja-JP"/>
              <a:t>DNS</a:t>
            </a:r>
            <a:endParaRPr kumimoji="1" lang="ja-JP" altLang="en-US"/>
          </a:p>
        </p:txBody>
      </p:sp>
      <p:pic>
        <p:nvPicPr>
          <p:cNvPr id="6" name="図 5">
            <a:extLst>
              <a:ext uri="{FF2B5EF4-FFF2-40B4-BE49-F238E27FC236}">
                <a16:creationId xmlns:a16="http://schemas.microsoft.com/office/drawing/2014/main" id="{5081E908-8A76-4D2B-8DBF-3F66B8DD33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7" y="3212975"/>
            <a:ext cx="7350822" cy="3454887"/>
          </a:xfrm>
          <a:prstGeom prst="rect">
            <a:avLst/>
          </a:prstGeom>
        </p:spPr>
      </p:pic>
      <p:sp>
        <p:nvSpPr>
          <p:cNvPr id="7" name="テキスト ボックス 6">
            <a:extLst>
              <a:ext uri="{FF2B5EF4-FFF2-40B4-BE49-F238E27FC236}">
                <a16:creationId xmlns:a16="http://schemas.microsoft.com/office/drawing/2014/main" id="{46516B91-B91D-4DCE-A7EC-05110D2B2808}"/>
              </a:ext>
            </a:extLst>
          </p:cNvPr>
          <p:cNvSpPr txBox="1"/>
          <p:nvPr/>
        </p:nvSpPr>
        <p:spPr>
          <a:xfrm>
            <a:off x="6372200" y="2751310"/>
            <a:ext cx="2570055" cy="461665"/>
          </a:xfrm>
          <a:prstGeom prst="rect">
            <a:avLst/>
          </a:prstGeom>
          <a:noFill/>
          <a:ln w="19050" cap="rnd">
            <a:noFill/>
          </a:ln>
        </p:spPr>
        <p:txBody>
          <a:bodyPr wrap="square" rtlCol="0">
            <a:spAutoFit/>
          </a:bodyPr>
          <a:lstStyle/>
          <a:p>
            <a:r>
              <a:rPr kumimoji="1" lang="ja-JP" altLang="en-US" sz="2400">
                <a:latin typeface="游ゴシック" panose="020B0400000000000000" pitchFamily="50" charset="-128"/>
                <a:ea typeface="游ゴシック" panose="020B0400000000000000" pitchFamily="50" charset="-128"/>
                <a:cs typeface="Courier New" pitchFamily="49" charset="0"/>
              </a:rPr>
              <a:t>権威</a:t>
            </a:r>
            <a:r>
              <a:rPr kumimoji="1" lang="en-US" altLang="ja-JP" sz="2400">
                <a:latin typeface="游ゴシック" panose="020B0400000000000000" pitchFamily="50" charset="-128"/>
                <a:ea typeface="游ゴシック" panose="020B0400000000000000" pitchFamily="50" charset="-128"/>
                <a:cs typeface="Courier New" pitchFamily="49" charset="0"/>
              </a:rPr>
              <a:t>DNS</a:t>
            </a:r>
            <a:r>
              <a:rPr kumimoji="1" lang="ja-JP" altLang="en-US" sz="2400">
                <a:latin typeface="游ゴシック" panose="020B0400000000000000" pitchFamily="50" charset="-128"/>
                <a:ea typeface="游ゴシック" panose="020B0400000000000000" pitchFamily="50" charset="-128"/>
                <a:cs typeface="Courier New" pitchFamily="49" charset="0"/>
              </a:rPr>
              <a:t>サーバ</a:t>
            </a:r>
          </a:p>
        </p:txBody>
      </p:sp>
      <p:sp>
        <p:nvSpPr>
          <p:cNvPr id="5" name="スライド番号プレースホルダー 4">
            <a:extLst>
              <a:ext uri="{FF2B5EF4-FFF2-40B4-BE49-F238E27FC236}">
                <a16:creationId xmlns:a16="http://schemas.microsoft.com/office/drawing/2014/main" id="{0141962E-CB33-4B4E-80FF-D18EEDA0FBCC}"/>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22</a:t>
            </a:fld>
            <a:r>
              <a:rPr lang="en-US" altLang="ja-JP"/>
              <a:t> / 29</a:t>
            </a:r>
          </a:p>
        </p:txBody>
      </p:sp>
    </p:spTree>
    <p:extLst>
      <p:ext uri="{BB962C8B-B14F-4D97-AF65-F5344CB8AC3E}">
        <p14:creationId xmlns:p14="http://schemas.microsoft.com/office/powerpoint/2010/main" val="31552116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CF33815C-1146-4D78-AAD7-37C30EC194BD}"/>
              </a:ext>
            </a:extLst>
          </p:cNvPr>
          <p:cNvSpPr>
            <a:spLocks noGrp="1"/>
          </p:cNvSpPr>
          <p:nvPr>
            <p:ph idx="1"/>
          </p:nvPr>
        </p:nvSpPr>
        <p:spPr/>
        <p:txBody>
          <a:bodyPr/>
          <a:lstStyle/>
          <a:p>
            <a:r>
              <a:rPr kumimoji="1" lang="ja-JP" altLang="en-US"/>
              <a:t>毎回</a:t>
            </a:r>
            <a:r>
              <a:rPr kumimoji="1" lang="en-US" altLang="ja-JP"/>
              <a:t>DNS</a:t>
            </a:r>
            <a:r>
              <a:rPr kumimoji="1" lang="ja-JP" altLang="en-US"/>
              <a:t>サーバに問い合わせるのは大変</a:t>
            </a:r>
            <a:endParaRPr kumimoji="1" lang="en-US" altLang="ja-JP"/>
          </a:p>
          <a:p>
            <a:pPr lvl="1"/>
            <a:r>
              <a:rPr kumimoji="1" lang="ja-JP" altLang="en-US"/>
              <a:t>ドメイン名と</a:t>
            </a:r>
            <a:r>
              <a:rPr kumimoji="1" lang="en-US" altLang="ja-JP"/>
              <a:t>IP</a:t>
            </a:r>
            <a:r>
              <a:rPr kumimoji="1" lang="ja-JP" altLang="en-US"/>
              <a:t>アドレスの組をキャッシュとして保持</a:t>
            </a:r>
          </a:p>
        </p:txBody>
      </p:sp>
      <p:sp>
        <p:nvSpPr>
          <p:cNvPr id="4" name="タイトル 3">
            <a:extLst>
              <a:ext uri="{FF2B5EF4-FFF2-40B4-BE49-F238E27FC236}">
                <a16:creationId xmlns:a16="http://schemas.microsoft.com/office/drawing/2014/main" id="{878FC82B-0619-47DE-A840-D1F0B22DEF62}"/>
              </a:ext>
            </a:extLst>
          </p:cNvPr>
          <p:cNvSpPr>
            <a:spLocks noGrp="1"/>
          </p:cNvSpPr>
          <p:nvPr>
            <p:ph type="title"/>
          </p:nvPr>
        </p:nvSpPr>
        <p:spPr/>
        <p:txBody>
          <a:bodyPr/>
          <a:lstStyle/>
          <a:p>
            <a:r>
              <a:rPr kumimoji="1" lang="ja-JP" altLang="en-US"/>
              <a:t>キャッシュ</a:t>
            </a:r>
            <a:r>
              <a:rPr kumimoji="1" lang="en-US" altLang="ja-JP"/>
              <a:t>DNS</a:t>
            </a:r>
            <a:r>
              <a:rPr kumimoji="1" lang="ja-JP" altLang="en-US"/>
              <a:t>サーバ</a:t>
            </a:r>
          </a:p>
        </p:txBody>
      </p:sp>
      <p:pic>
        <p:nvPicPr>
          <p:cNvPr id="6" name="図 5">
            <a:extLst>
              <a:ext uri="{FF2B5EF4-FFF2-40B4-BE49-F238E27FC236}">
                <a16:creationId xmlns:a16="http://schemas.microsoft.com/office/drawing/2014/main" id="{DBE4424E-A4E8-4A53-BA70-F2158FF0E5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2276872"/>
            <a:ext cx="7128792" cy="3350533"/>
          </a:xfrm>
          <a:prstGeom prst="rect">
            <a:avLst/>
          </a:prstGeom>
        </p:spPr>
      </p:pic>
      <p:sp>
        <p:nvSpPr>
          <p:cNvPr id="7" name="テキスト ボックス 6">
            <a:extLst>
              <a:ext uri="{FF2B5EF4-FFF2-40B4-BE49-F238E27FC236}">
                <a16:creationId xmlns:a16="http://schemas.microsoft.com/office/drawing/2014/main" id="{E99BEC5C-70B7-46CF-B4EF-3AF758C0DBD8}"/>
              </a:ext>
            </a:extLst>
          </p:cNvPr>
          <p:cNvSpPr txBox="1"/>
          <p:nvPr/>
        </p:nvSpPr>
        <p:spPr>
          <a:xfrm>
            <a:off x="6228184" y="1815207"/>
            <a:ext cx="2570055" cy="461665"/>
          </a:xfrm>
          <a:prstGeom prst="rect">
            <a:avLst/>
          </a:prstGeom>
          <a:noFill/>
          <a:ln w="19050" cap="rnd">
            <a:noFill/>
          </a:ln>
        </p:spPr>
        <p:txBody>
          <a:bodyPr wrap="square" rtlCol="0">
            <a:spAutoFit/>
          </a:bodyPr>
          <a:lstStyle/>
          <a:p>
            <a:r>
              <a:rPr kumimoji="1" lang="ja-JP" altLang="en-US" sz="2400">
                <a:latin typeface="游ゴシック" panose="020B0400000000000000" pitchFamily="50" charset="-128"/>
                <a:ea typeface="游ゴシック" panose="020B0400000000000000" pitchFamily="50" charset="-128"/>
                <a:cs typeface="Courier New" pitchFamily="49" charset="0"/>
              </a:rPr>
              <a:t>権威</a:t>
            </a:r>
            <a:r>
              <a:rPr kumimoji="1" lang="en-US" altLang="ja-JP" sz="2400">
                <a:latin typeface="游ゴシック" panose="020B0400000000000000" pitchFamily="50" charset="-128"/>
                <a:ea typeface="游ゴシック" panose="020B0400000000000000" pitchFamily="50" charset="-128"/>
                <a:cs typeface="Courier New" pitchFamily="49" charset="0"/>
              </a:rPr>
              <a:t>DNS</a:t>
            </a:r>
            <a:r>
              <a:rPr kumimoji="1" lang="ja-JP" altLang="en-US" sz="2400">
                <a:latin typeface="游ゴシック" panose="020B0400000000000000" pitchFamily="50" charset="-128"/>
                <a:ea typeface="游ゴシック" panose="020B0400000000000000" pitchFamily="50" charset="-128"/>
                <a:cs typeface="Courier New" pitchFamily="49" charset="0"/>
              </a:rPr>
              <a:t>サーバ</a:t>
            </a:r>
          </a:p>
        </p:txBody>
      </p:sp>
      <p:sp>
        <p:nvSpPr>
          <p:cNvPr id="5" name="スライド番号プレースホルダー 4">
            <a:extLst>
              <a:ext uri="{FF2B5EF4-FFF2-40B4-BE49-F238E27FC236}">
                <a16:creationId xmlns:a16="http://schemas.microsoft.com/office/drawing/2014/main" id="{A73E5D51-1BF6-4233-A081-08761959DCF8}"/>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23</a:t>
            </a:fld>
            <a:r>
              <a:rPr lang="en-US" altLang="ja-JP"/>
              <a:t> / 29</a:t>
            </a:r>
          </a:p>
        </p:txBody>
      </p:sp>
    </p:spTree>
    <p:extLst>
      <p:ext uri="{BB962C8B-B14F-4D97-AF65-F5344CB8AC3E}">
        <p14:creationId xmlns:p14="http://schemas.microsoft.com/office/powerpoint/2010/main" val="8066462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156D8AB7-C4D2-49CD-9BB3-629D8BBE7FF7}"/>
              </a:ext>
            </a:extLst>
          </p:cNvPr>
          <p:cNvSpPr>
            <a:spLocks noGrp="1"/>
          </p:cNvSpPr>
          <p:nvPr>
            <p:ph idx="1"/>
          </p:nvPr>
        </p:nvSpPr>
        <p:spPr/>
        <p:txBody>
          <a:bodyPr/>
          <a:lstStyle/>
          <a:p>
            <a:r>
              <a:rPr kumimoji="1" lang="en-US" altLang="ja-JP"/>
              <a:t>DNS</a:t>
            </a:r>
            <a:r>
              <a:rPr kumimoji="1" lang="ja-JP" altLang="en-US"/>
              <a:t>のプロトコル</a:t>
            </a:r>
            <a:r>
              <a:rPr lang="en-US" altLang="ja-JP"/>
              <a:t> : </a:t>
            </a:r>
            <a:r>
              <a:rPr kumimoji="1" lang="ja-JP" altLang="en-US"/>
              <a:t>主に</a:t>
            </a:r>
            <a:r>
              <a:rPr kumimoji="1" lang="en-US" altLang="ja-JP"/>
              <a:t>UDP(</a:t>
            </a:r>
            <a:r>
              <a:rPr kumimoji="1" lang="ja-JP" altLang="en-US"/>
              <a:t>たまに</a:t>
            </a:r>
            <a:r>
              <a:rPr kumimoji="1" lang="en-US" altLang="ja-JP"/>
              <a:t>TCP)</a:t>
            </a:r>
          </a:p>
          <a:p>
            <a:r>
              <a:rPr lang="en-US" altLang="ja-JP"/>
              <a:t>2008</a:t>
            </a:r>
            <a:r>
              <a:rPr lang="ja-JP" altLang="en-US"/>
              <a:t>年</a:t>
            </a:r>
            <a:r>
              <a:rPr lang="en-US" altLang="ja-JP"/>
              <a:t>Kaminsky</a:t>
            </a:r>
            <a:endParaRPr kumimoji="1" lang="en-US" altLang="ja-JP"/>
          </a:p>
          <a:p>
            <a:pPr lvl="1"/>
            <a:r>
              <a:rPr kumimoji="1" lang="ja-JP" altLang="en-US"/>
              <a:t>攻撃者がキャッシュ</a:t>
            </a:r>
            <a:r>
              <a:rPr kumimoji="1" lang="en-US" altLang="ja-JP"/>
              <a:t>DNS</a:t>
            </a:r>
            <a:r>
              <a:rPr kumimoji="1" lang="ja-JP" altLang="en-US"/>
              <a:t>サーバに偽の</a:t>
            </a:r>
            <a:r>
              <a:rPr kumimoji="1" lang="en-US" altLang="ja-JP"/>
              <a:t>IP</a:t>
            </a:r>
            <a:r>
              <a:rPr kumimoji="1" lang="ja-JP" altLang="en-US"/>
              <a:t>アドレスを送る</a:t>
            </a:r>
            <a:endParaRPr kumimoji="1" lang="en-US" altLang="ja-JP"/>
          </a:p>
          <a:p>
            <a:pPr lvl="1"/>
            <a:r>
              <a:rPr kumimoji="1" lang="ja-JP" altLang="en-US"/>
              <a:t>キャッシュ内容を制御</a:t>
            </a:r>
            <a:r>
              <a:rPr kumimoji="1" lang="en-US" altLang="ja-JP"/>
              <a:t>(</a:t>
            </a:r>
            <a:r>
              <a:rPr lang="en-US" altLang="ja-JP"/>
              <a:t>poisoning</a:t>
            </a:r>
            <a:r>
              <a:rPr kumimoji="1" lang="en-US" altLang="ja-JP"/>
              <a:t>=</a:t>
            </a:r>
            <a:r>
              <a:rPr kumimoji="1" lang="ja-JP" altLang="en-US"/>
              <a:t>汚染</a:t>
            </a:r>
            <a:r>
              <a:rPr kumimoji="1" lang="en-US" altLang="ja-JP"/>
              <a:t>)</a:t>
            </a:r>
            <a:endParaRPr kumimoji="1" lang="ja-JP" altLang="en-US"/>
          </a:p>
        </p:txBody>
      </p:sp>
      <p:sp>
        <p:nvSpPr>
          <p:cNvPr id="4" name="タイトル 3">
            <a:extLst>
              <a:ext uri="{FF2B5EF4-FFF2-40B4-BE49-F238E27FC236}">
                <a16:creationId xmlns:a16="http://schemas.microsoft.com/office/drawing/2014/main" id="{735F9A14-2D52-40CB-A419-DE2A30B759CF}"/>
              </a:ext>
            </a:extLst>
          </p:cNvPr>
          <p:cNvSpPr>
            <a:spLocks noGrp="1"/>
          </p:cNvSpPr>
          <p:nvPr>
            <p:ph type="title"/>
          </p:nvPr>
        </p:nvSpPr>
        <p:spPr/>
        <p:txBody>
          <a:bodyPr/>
          <a:lstStyle/>
          <a:p>
            <a:r>
              <a:rPr kumimoji="1" lang="ja-JP" altLang="en-US"/>
              <a:t>キャッシュ・ポイズニング</a:t>
            </a:r>
          </a:p>
        </p:txBody>
      </p:sp>
      <p:pic>
        <p:nvPicPr>
          <p:cNvPr id="6" name="図 5">
            <a:extLst>
              <a:ext uri="{FF2B5EF4-FFF2-40B4-BE49-F238E27FC236}">
                <a16:creationId xmlns:a16="http://schemas.microsoft.com/office/drawing/2014/main" id="{1C295DE7-F81E-466D-B779-A7A2EAFACF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2878517"/>
            <a:ext cx="6480720" cy="3653506"/>
          </a:xfrm>
          <a:prstGeom prst="rect">
            <a:avLst/>
          </a:prstGeom>
        </p:spPr>
      </p:pic>
      <p:sp>
        <p:nvSpPr>
          <p:cNvPr id="5" name="スライド番号プレースホルダー 4">
            <a:extLst>
              <a:ext uri="{FF2B5EF4-FFF2-40B4-BE49-F238E27FC236}">
                <a16:creationId xmlns:a16="http://schemas.microsoft.com/office/drawing/2014/main" id="{1EEF0A1E-903E-4DE8-8059-5107DFF44599}"/>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24</a:t>
            </a:fld>
            <a:r>
              <a:rPr lang="en-US" altLang="ja-JP"/>
              <a:t> / 29</a:t>
            </a:r>
          </a:p>
        </p:txBody>
      </p:sp>
    </p:spTree>
    <p:extLst>
      <p:ext uri="{BB962C8B-B14F-4D97-AF65-F5344CB8AC3E}">
        <p14:creationId xmlns:p14="http://schemas.microsoft.com/office/powerpoint/2010/main" val="10376032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9DB2F4CD-89C9-4C10-A3E9-627C03B78071}"/>
              </a:ext>
            </a:extLst>
          </p:cNvPr>
          <p:cNvSpPr>
            <a:spLocks noGrp="1"/>
          </p:cNvSpPr>
          <p:nvPr>
            <p:ph idx="1"/>
          </p:nvPr>
        </p:nvSpPr>
        <p:spPr/>
        <p:txBody>
          <a:bodyPr/>
          <a:lstStyle/>
          <a:p>
            <a:r>
              <a:rPr kumimoji="1" lang="ja-JP" altLang="en-US"/>
              <a:t>権威</a:t>
            </a:r>
            <a:r>
              <a:rPr kumimoji="1" lang="en-US" altLang="ja-JP"/>
              <a:t>DNS</a:t>
            </a:r>
            <a:r>
              <a:rPr kumimoji="1" lang="ja-JP" altLang="en-US"/>
              <a:t>サーバが返す値に署名を付与</a:t>
            </a:r>
          </a:p>
        </p:txBody>
      </p:sp>
      <p:sp>
        <p:nvSpPr>
          <p:cNvPr id="4" name="タイトル 3">
            <a:extLst>
              <a:ext uri="{FF2B5EF4-FFF2-40B4-BE49-F238E27FC236}">
                <a16:creationId xmlns:a16="http://schemas.microsoft.com/office/drawing/2014/main" id="{06F89D66-40F3-4EAB-BA62-72D75D39FA8C}"/>
              </a:ext>
            </a:extLst>
          </p:cNvPr>
          <p:cNvSpPr>
            <a:spLocks noGrp="1"/>
          </p:cNvSpPr>
          <p:nvPr>
            <p:ph type="title"/>
          </p:nvPr>
        </p:nvSpPr>
        <p:spPr/>
        <p:txBody>
          <a:bodyPr/>
          <a:lstStyle/>
          <a:p>
            <a:r>
              <a:rPr kumimoji="1" lang="en-US" altLang="ja-JP"/>
              <a:t>DNSSEC(DNS SECurity extensions)</a:t>
            </a:r>
            <a:endParaRPr kumimoji="1" lang="ja-JP" altLang="en-US"/>
          </a:p>
        </p:txBody>
      </p:sp>
      <p:pic>
        <p:nvPicPr>
          <p:cNvPr id="6" name="図 5">
            <a:extLst>
              <a:ext uri="{FF2B5EF4-FFF2-40B4-BE49-F238E27FC236}">
                <a16:creationId xmlns:a16="http://schemas.microsoft.com/office/drawing/2014/main" id="{FED5C60E-DEB4-4DFF-848B-637717125C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1484784"/>
            <a:ext cx="7307720" cy="4220209"/>
          </a:xfrm>
          <a:prstGeom prst="rect">
            <a:avLst/>
          </a:prstGeom>
        </p:spPr>
      </p:pic>
      <p:sp>
        <p:nvSpPr>
          <p:cNvPr id="5" name="スライド番号プレースホルダー 4">
            <a:extLst>
              <a:ext uri="{FF2B5EF4-FFF2-40B4-BE49-F238E27FC236}">
                <a16:creationId xmlns:a16="http://schemas.microsoft.com/office/drawing/2014/main" id="{2B1C4358-5667-4CF2-AEFE-F5629684C354}"/>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25</a:t>
            </a:fld>
            <a:r>
              <a:rPr lang="en-US" altLang="ja-JP"/>
              <a:t> / 29</a:t>
            </a:r>
          </a:p>
        </p:txBody>
      </p:sp>
    </p:spTree>
    <p:extLst>
      <p:ext uri="{BB962C8B-B14F-4D97-AF65-F5344CB8AC3E}">
        <p14:creationId xmlns:p14="http://schemas.microsoft.com/office/powerpoint/2010/main" val="4913779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E097BF46-EB87-409D-966F-056CF4551E47}"/>
              </a:ext>
            </a:extLst>
          </p:cNvPr>
          <p:cNvSpPr>
            <a:spLocks noGrp="1"/>
          </p:cNvSpPr>
          <p:nvPr>
            <p:ph idx="1"/>
          </p:nvPr>
        </p:nvSpPr>
        <p:spPr/>
        <p:txBody>
          <a:bodyPr/>
          <a:lstStyle/>
          <a:p>
            <a:r>
              <a:rPr kumimoji="1" lang="ja-JP" altLang="en-US"/>
              <a:t>自宅でインターネット </a:t>
            </a:r>
            <a:r>
              <a:rPr kumimoji="1" lang="en-US" altLang="ja-JP"/>
              <a:t>: </a:t>
            </a:r>
            <a:r>
              <a:rPr kumimoji="1" lang="ja-JP" altLang="en-US"/>
              <a:t>通常</a:t>
            </a:r>
            <a:r>
              <a:rPr kumimoji="1" lang="en-US" altLang="ja-JP"/>
              <a:t>IPS</a:t>
            </a:r>
            <a:r>
              <a:rPr kumimoji="1" lang="ja-JP" altLang="en-US"/>
              <a:t>が提供する</a:t>
            </a:r>
            <a:r>
              <a:rPr kumimoji="1" lang="en-US" altLang="ja-JP"/>
              <a:t>DNS</a:t>
            </a:r>
          </a:p>
          <a:p>
            <a:pPr lvl="1"/>
            <a:r>
              <a:rPr kumimoji="1" lang="ja-JP" altLang="en-US"/>
              <a:t>通常安全 </a:t>
            </a:r>
            <a:r>
              <a:rPr kumimoji="1" lang="en-US" altLang="ja-JP"/>
              <a:t>: </a:t>
            </a:r>
            <a:r>
              <a:rPr kumimoji="1" lang="ja-JP" altLang="en-US"/>
              <a:t>それがやられていたらいろいろすでにやばい</a:t>
            </a:r>
            <a:endParaRPr kumimoji="1" lang="en-US" altLang="ja-JP"/>
          </a:p>
          <a:p>
            <a:r>
              <a:rPr kumimoji="1" lang="ja-JP" altLang="en-US"/>
              <a:t>公共の場でのインターネット</a:t>
            </a:r>
            <a:endParaRPr kumimoji="1" lang="en-US" altLang="ja-JP"/>
          </a:p>
          <a:p>
            <a:pPr lvl="1"/>
            <a:r>
              <a:rPr kumimoji="1" lang="ja-JP" altLang="en-US"/>
              <a:t>何があるか分からない</a:t>
            </a:r>
            <a:endParaRPr kumimoji="1" lang="en-US" altLang="ja-JP"/>
          </a:p>
          <a:p>
            <a:pPr lvl="1"/>
            <a:r>
              <a:rPr kumimoji="1" lang="en-US" altLang="ja-JP"/>
              <a:t>Google</a:t>
            </a:r>
            <a:r>
              <a:rPr kumimoji="1" lang="ja-JP" altLang="en-US"/>
              <a:t>などいくつかの大手がパブリック</a:t>
            </a:r>
            <a:r>
              <a:rPr kumimoji="1" lang="en-US" altLang="ja-JP"/>
              <a:t>DNS</a:t>
            </a:r>
            <a:r>
              <a:rPr kumimoji="1" lang="ja-JP" altLang="en-US"/>
              <a:t>サーバを提供</a:t>
            </a:r>
            <a:endParaRPr kumimoji="1" lang="en-US" altLang="ja-JP"/>
          </a:p>
          <a:p>
            <a:pPr lvl="2"/>
            <a:r>
              <a:rPr kumimoji="1" lang="ja-JP" altLang="en-US"/>
              <a:t>高速性と安定性を謳う</a:t>
            </a:r>
            <a:endParaRPr kumimoji="1" lang="en-US" altLang="ja-JP"/>
          </a:p>
          <a:p>
            <a:r>
              <a:rPr kumimoji="1" lang="ja-JP" altLang="en-US"/>
              <a:t>懸念点</a:t>
            </a:r>
            <a:endParaRPr kumimoji="1" lang="en-US" altLang="ja-JP"/>
          </a:p>
          <a:p>
            <a:pPr lvl="1"/>
            <a:r>
              <a:rPr kumimoji="1" lang="ja-JP" altLang="en-US"/>
              <a:t>自分がどこのサーバにアクセスするかの情報が集約される</a:t>
            </a:r>
            <a:endParaRPr kumimoji="1" lang="en-US" altLang="ja-JP"/>
          </a:p>
          <a:p>
            <a:pPr lvl="1"/>
            <a:r>
              <a:rPr kumimoji="1" lang="en-US" altLang="ja-JP"/>
              <a:t>ISP</a:t>
            </a:r>
            <a:r>
              <a:rPr kumimoji="1" lang="ja-JP" altLang="en-US"/>
              <a:t>や国ごとのフィルタリングや最適な通信経路の提供が妨げられる可能性</a:t>
            </a:r>
          </a:p>
        </p:txBody>
      </p:sp>
      <p:sp>
        <p:nvSpPr>
          <p:cNvPr id="4" name="タイトル 3">
            <a:extLst>
              <a:ext uri="{FF2B5EF4-FFF2-40B4-BE49-F238E27FC236}">
                <a16:creationId xmlns:a16="http://schemas.microsoft.com/office/drawing/2014/main" id="{F70E6A66-DB75-41A3-87B4-77CE416EF95B}"/>
              </a:ext>
            </a:extLst>
          </p:cNvPr>
          <p:cNvSpPr>
            <a:spLocks noGrp="1"/>
          </p:cNvSpPr>
          <p:nvPr>
            <p:ph type="title"/>
          </p:nvPr>
        </p:nvSpPr>
        <p:spPr/>
        <p:txBody>
          <a:bodyPr/>
          <a:lstStyle/>
          <a:p>
            <a:r>
              <a:rPr kumimoji="1" lang="ja-JP" altLang="en-US"/>
              <a:t>パブリック</a:t>
            </a:r>
            <a:r>
              <a:rPr kumimoji="1" lang="en-US" altLang="ja-JP"/>
              <a:t>DNS</a:t>
            </a:r>
            <a:r>
              <a:rPr kumimoji="1" lang="ja-JP" altLang="en-US"/>
              <a:t>サーバ</a:t>
            </a:r>
          </a:p>
        </p:txBody>
      </p:sp>
      <p:sp>
        <p:nvSpPr>
          <p:cNvPr id="5" name="スライド番号プレースホルダー 4">
            <a:extLst>
              <a:ext uri="{FF2B5EF4-FFF2-40B4-BE49-F238E27FC236}">
                <a16:creationId xmlns:a16="http://schemas.microsoft.com/office/drawing/2014/main" id="{AD21B1F1-7BE4-4C9A-8A94-EC5F07286A7B}"/>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26</a:t>
            </a:fld>
            <a:r>
              <a:rPr lang="en-US" altLang="ja-JP"/>
              <a:t> / 29</a:t>
            </a:r>
          </a:p>
        </p:txBody>
      </p:sp>
    </p:spTree>
    <p:extLst>
      <p:ext uri="{BB962C8B-B14F-4D97-AF65-F5344CB8AC3E}">
        <p14:creationId xmlns:p14="http://schemas.microsoft.com/office/powerpoint/2010/main" val="27806812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32527F4F-3F2D-4935-BDA0-988FDCFFC5B3}"/>
                  </a:ext>
                </a:extLst>
              </p:cNvPr>
              <p:cNvSpPr>
                <a:spLocks noGrp="1"/>
              </p:cNvSpPr>
              <p:nvPr>
                <p:ph idx="1"/>
              </p:nvPr>
            </p:nvSpPr>
            <p:spPr/>
            <p:txBody>
              <a:bodyPr/>
              <a:lstStyle/>
              <a:p>
                <a:r>
                  <a:rPr kumimoji="1" lang="en-US" altLang="ja-JP"/>
                  <a:t>DNSSEC</a:t>
                </a:r>
                <a:endParaRPr lang="en-US" altLang="ja-JP"/>
              </a:p>
              <a:p>
                <a:pPr lvl="1"/>
                <a:r>
                  <a:rPr kumimoji="1" lang="ja-JP" altLang="en-US"/>
                  <a:t>権威</a:t>
                </a:r>
                <a:r>
                  <a:rPr kumimoji="1" lang="en-US" altLang="ja-JP"/>
                  <a:t>DNS</a:t>
                </a:r>
                <a:r>
                  <a:rPr kumimoji="1" lang="ja-JP" altLang="en-US"/>
                  <a:t>サーバ</a:t>
                </a:r>
                <a14:m>
                  <m:oMath xmlns:m="http://schemas.openxmlformats.org/officeDocument/2006/math">
                    <m:r>
                      <a:rPr kumimoji="1" lang="en-US" altLang="ja-JP" b="0" i="1" smtClean="0">
                        <a:latin typeface="Cambria Math" panose="02040503050406030204" pitchFamily="18" charset="0"/>
                      </a:rPr>
                      <m:t>⇔</m:t>
                    </m:r>
                  </m:oMath>
                </a14:m>
                <a:r>
                  <a:rPr kumimoji="1" lang="ja-JP" altLang="en-US"/>
                  <a:t>キャッシュ</a:t>
                </a:r>
                <a:r>
                  <a:rPr kumimoji="1" lang="en-US" altLang="ja-JP"/>
                  <a:t>DNS</a:t>
                </a:r>
                <a:r>
                  <a:rPr kumimoji="1" lang="ja-JP" altLang="en-US"/>
                  <a:t>サーバの完全性のみ保証</a:t>
                </a:r>
                <a:endParaRPr kumimoji="1" lang="en-US" altLang="ja-JP"/>
              </a:p>
              <a:p>
                <a:pPr lvl="1"/>
                <a:r>
                  <a:rPr kumimoji="1" lang="ja-JP" altLang="en-US"/>
                  <a:t>クライアント</a:t>
                </a:r>
                <a14:m>
                  <m:oMath xmlns:m="http://schemas.openxmlformats.org/officeDocument/2006/math">
                    <m:r>
                      <a:rPr kumimoji="1" lang="en-US" altLang="ja-JP" b="0" i="1" smtClean="0">
                        <a:latin typeface="Cambria Math" panose="02040503050406030204" pitchFamily="18" charset="0"/>
                      </a:rPr>
                      <m:t>⇔</m:t>
                    </m:r>
                  </m:oMath>
                </a14:m>
                <a:r>
                  <a:rPr kumimoji="1" lang="ja-JP" altLang="en-US"/>
                  <a:t>キャッシュ</a:t>
                </a:r>
                <a:r>
                  <a:rPr kumimoji="1" lang="en-US" altLang="ja-JP"/>
                  <a:t>DNS</a:t>
                </a:r>
                <a:r>
                  <a:rPr kumimoji="1" lang="ja-JP" altLang="en-US"/>
                  <a:t>サーバの完全性</a:t>
                </a:r>
                <a:r>
                  <a:rPr kumimoji="1" lang="en-US" altLang="ja-JP"/>
                  <a:t>/</a:t>
                </a:r>
                <a:r>
                  <a:rPr kumimoji="1" lang="ja-JP" altLang="en-US"/>
                  <a:t>秘匿性は無い</a:t>
                </a:r>
                <a:endParaRPr kumimoji="1" lang="en-US" altLang="ja-JP"/>
              </a:p>
              <a:p>
                <a:pPr lvl="1"/>
                <a:r>
                  <a:rPr lang="en-US" altLang="ja-JP"/>
                  <a:t>DoT</a:t>
                </a:r>
                <a:r>
                  <a:rPr lang="ja-JP" altLang="en-US"/>
                  <a:t>・</a:t>
                </a:r>
                <a:r>
                  <a:rPr lang="en-US" altLang="ja-JP"/>
                  <a:t>DoH</a:t>
                </a:r>
                <a:r>
                  <a:rPr lang="ja-JP" altLang="en-US"/>
                  <a:t>は後者を提供</a:t>
                </a:r>
                <a:endParaRPr kumimoji="1" lang="en-US" altLang="ja-JP"/>
              </a:p>
              <a:p>
                <a:r>
                  <a:rPr kumimoji="1" lang="en-US" altLang="ja-JP"/>
                  <a:t>DNSSEC</a:t>
                </a:r>
                <a:r>
                  <a:rPr kumimoji="1" lang="ja-JP" altLang="en-US"/>
                  <a:t>と</a:t>
                </a:r>
                <a:r>
                  <a:rPr kumimoji="1" lang="en-US" altLang="ja-JP"/>
                  <a:t>DoT</a:t>
                </a:r>
                <a:r>
                  <a:rPr kumimoji="1" lang="ja-JP" altLang="en-US"/>
                  <a:t>・</a:t>
                </a:r>
                <a:r>
                  <a:rPr kumimoji="1" lang="en-US" altLang="ja-JP"/>
                  <a:t>DoH</a:t>
                </a:r>
                <a:r>
                  <a:rPr kumimoji="1" lang="ja-JP" altLang="en-US"/>
                  <a:t>のスコープ</a:t>
                </a:r>
              </a:p>
            </p:txBody>
          </p:sp>
        </mc:Choice>
        <mc:Fallback xmlns="">
          <p:sp>
            <p:nvSpPr>
              <p:cNvPr id="2" name="コンテンツ プレースホルダー 1">
                <a:extLst>
                  <a:ext uri="{FF2B5EF4-FFF2-40B4-BE49-F238E27FC236}">
                    <a16:creationId xmlns:a16="http://schemas.microsoft.com/office/drawing/2014/main" id="{32527F4F-3F2D-4935-BDA0-988FDCFFC5B3}"/>
                  </a:ext>
                </a:extLst>
              </p:cNvPr>
              <p:cNvSpPr>
                <a:spLocks noGrp="1" noRot="1" noChangeAspect="1" noMove="1" noResize="1" noEditPoints="1" noAdjustHandles="1" noChangeArrowheads="1" noChangeShapeType="1" noTextEdit="1"/>
              </p:cNvSpPr>
              <p:nvPr>
                <p:ph idx="1"/>
              </p:nvPr>
            </p:nvSpPr>
            <p:spPr>
              <a:blipFill>
                <a:blip r:embed="rId2"/>
                <a:stretch>
                  <a:fillRect l="-1200" t="-1142"/>
                </a:stretch>
              </a:blipFill>
            </p:spPr>
            <p:txBody>
              <a:bodyPr/>
              <a:lstStyle/>
              <a:p>
                <a:r>
                  <a:rPr lang="ja-JP" altLang="en-US">
                    <a:noFill/>
                  </a:rPr>
                  <a:t> </a:t>
                </a:r>
              </a:p>
            </p:txBody>
          </p:sp>
        </mc:Fallback>
      </mc:AlternateContent>
      <p:sp>
        <p:nvSpPr>
          <p:cNvPr id="4" name="タイトル 3">
            <a:extLst>
              <a:ext uri="{FF2B5EF4-FFF2-40B4-BE49-F238E27FC236}">
                <a16:creationId xmlns:a16="http://schemas.microsoft.com/office/drawing/2014/main" id="{2CFA2AD4-D4DA-4B75-8905-BD4D42C85B7D}"/>
              </a:ext>
            </a:extLst>
          </p:cNvPr>
          <p:cNvSpPr>
            <a:spLocks noGrp="1"/>
          </p:cNvSpPr>
          <p:nvPr>
            <p:ph type="title"/>
          </p:nvPr>
        </p:nvSpPr>
        <p:spPr/>
        <p:txBody>
          <a:bodyPr/>
          <a:lstStyle/>
          <a:p>
            <a:r>
              <a:rPr kumimoji="1" lang="en-US" altLang="ja-JP"/>
              <a:t>DNS</a:t>
            </a:r>
            <a:r>
              <a:rPr kumimoji="1" lang="ja-JP" altLang="en-US"/>
              <a:t>の安全性</a:t>
            </a:r>
          </a:p>
        </p:txBody>
      </p:sp>
      <p:pic>
        <p:nvPicPr>
          <p:cNvPr id="9" name="図 8">
            <a:extLst>
              <a:ext uri="{FF2B5EF4-FFF2-40B4-BE49-F238E27FC236}">
                <a16:creationId xmlns:a16="http://schemas.microsoft.com/office/drawing/2014/main" id="{353915E1-440C-456B-A552-441DF3F617DE}"/>
              </a:ext>
            </a:extLst>
          </p:cNvPr>
          <p:cNvPicPr>
            <a:picLocks noChangeAspect="1"/>
          </p:cNvPicPr>
          <p:nvPr/>
        </p:nvPicPr>
        <p:blipFill>
          <a:blip r:embed="rId3"/>
          <a:stretch>
            <a:fillRect/>
          </a:stretch>
        </p:blipFill>
        <p:spPr>
          <a:xfrm>
            <a:off x="1331640" y="3140968"/>
            <a:ext cx="6224184" cy="3613368"/>
          </a:xfrm>
          <a:prstGeom prst="rect">
            <a:avLst/>
          </a:prstGeom>
        </p:spPr>
      </p:pic>
      <p:sp>
        <p:nvSpPr>
          <p:cNvPr id="5" name="スライド番号プレースホルダー 4">
            <a:extLst>
              <a:ext uri="{FF2B5EF4-FFF2-40B4-BE49-F238E27FC236}">
                <a16:creationId xmlns:a16="http://schemas.microsoft.com/office/drawing/2014/main" id="{EC557DC5-0FA4-411E-8590-6E2E79D95246}"/>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27</a:t>
            </a:fld>
            <a:r>
              <a:rPr lang="en-US" altLang="ja-JP"/>
              <a:t> / 29</a:t>
            </a:r>
          </a:p>
        </p:txBody>
      </p:sp>
    </p:spTree>
    <p:extLst>
      <p:ext uri="{BB962C8B-B14F-4D97-AF65-F5344CB8AC3E}">
        <p14:creationId xmlns:p14="http://schemas.microsoft.com/office/powerpoint/2010/main" val="23540982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FB29FD9E-E0AE-439D-BF28-AACA8885AC31}"/>
              </a:ext>
            </a:extLst>
          </p:cNvPr>
          <p:cNvSpPr>
            <a:spLocks noGrp="1"/>
          </p:cNvSpPr>
          <p:nvPr>
            <p:ph idx="1"/>
          </p:nvPr>
        </p:nvSpPr>
        <p:spPr/>
        <p:txBody>
          <a:bodyPr/>
          <a:lstStyle/>
          <a:p>
            <a:r>
              <a:rPr kumimoji="1" lang="en-US" altLang="ja-JP"/>
              <a:t>DoT : DNS over TLS</a:t>
            </a:r>
          </a:p>
          <a:p>
            <a:r>
              <a:rPr lang="en-US" altLang="ja-JP"/>
              <a:t>DoH : DNS over HTTPS</a:t>
            </a:r>
          </a:p>
          <a:p>
            <a:endParaRPr kumimoji="1" lang="en-US" altLang="ja-JP"/>
          </a:p>
          <a:p>
            <a:endParaRPr lang="en-US" altLang="ja-JP"/>
          </a:p>
          <a:p>
            <a:endParaRPr kumimoji="1" lang="en-US" altLang="ja-JP"/>
          </a:p>
          <a:p>
            <a:r>
              <a:rPr lang="ja-JP" altLang="en-US"/>
              <a:t>主にパブリック</a:t>
            </a:r>
            <a:r>
              <a:rPr lang="en-US" altLang="ja-JP"/>
              <a:t>DNS</a:t>
            </a:r>
            <a:r>
              <a:rPr lang="ja-JP" altLang="en-US"/>
              <a:t>の利用を想定</a:t>
            </a:r>
            <a:endParaRPr lang="en-US" altLang="ja-JP"/>
          </a:p>
          <a:p>
            <a:pPr lvl="1"/>
            <a:r>
              <a:rPr lang="ja-JP" altLang="en-US"/>
              <a:t>社内のイントラネットで設定すると</a:t>
            </a:r>
            <a:br>
              <a:rPr lang="en-US" altLang="ja-JP"/>
            </a:br>
            <a:r>
              <a:rPr lang="ja-JP" altLang="en-US"/>
              <a:t>プライベイトなサーバにアクセスできなる場合も</a:t>
            </a:r>
            <a:endParaRPr lang="en-US" altLang="ja-JP"/>
          </a:p>
          <a:p>
            <a:endParaRPr lang="en-US" altLang="ja-JP"/>
          </a:p>
          <a:p>
            <a:pPr lvl="1"/>
            <a:endParaRPr kumimoji="1" lang="ja-JP" altLang="en-US"/>
          </a:p>
        </p:txBody>
      </p:sp>
      <p:sp>
        <p:nvSpPr>
          <p:cNvPr id="4" name="タイトル 3">
            <a:extLst>
              <a:ext uri="{FF2B5EF4-FFF2-40B4-BE49-F238E27FC236}">
                <a16:creationId xmlns:a16="http://schemas.microsoft.com/office/drawing/2014/main" id="{0899EBF4-6838-4632-9680-F1759FA95B73}"/>
              </a:ext>
            </a:extLst>
          </p:cNvPr>
          <p:cNvSpPr>
            <a:spLocks noGrp="1"/>
          </p:cNvSpPr>
          <p:nvPr>
            <p:ph type="title"/>
          </p:nvPr>
        </p:nvSpPr>
        <p:spPr/>
        <p:txBody>
          <a:bodyPr/>
          <a:lstStyle/>
          <a:p>
            <a:r>
              <a:rPr kumimoji="1" lang="en-US" altLang="ja-JP"/>
              <a:t>DoT</a:t>
            </a:r>
            <a:r>
              <a:rPr kumimoji="1" lang="ja-JP" altLang="en-US"/>
              <a:t>と</a:t>
            </a:r>
            <a:r>
              <a:rPr kumimoji="1" lang="en-US" altLang="ja-JP"/>
              <a:t>DoH</a:t>
            </a:r>
            <a:endParaRPr kumimoji="1" lang="ja-JP" altLang="en-US"/>
          </a:p>
        </p:txBody>
      </p:sp>
      <p:graphicFrame>
        <p:nvGraphicFramePr>
          <p:cNvPr id="5" name="表 5">
            <a:extLst>
              <a:ext uri="{FF2B5EF4-FFF2-40B4-BE49-F238E27FC236}">
                <a16:creationId xmlns:a16="http://schemas.microsoft.com/office/drawing/2014/main" id="{21692C24-9E9C-4535-93A9-29EEBAA02A38}"/>
              </a:ext>
            </a:extLst>
          </p:cNvPr>
          <p:cNvGraphicFramePr>
            <a:graphicFrameLocks noGrp="1"/>
          </p:cNvGraphicFramePr>
          <p:nvPr>
            <p:extLst>
              <p:ext uri="{D42A27DB-BD31-4B8C-83A1-F6EECF244321}">
                <p14:modId xmlns:p14="http://schemas.microsoft.com/office/powerpoint/2010/main" val="132482942"/>
              </p:ext>
            </p:extLst>
          </p:nvPr>
        </p:nvGraphicFramePr>
        <p:xfrm>
          <a:off x="539552" y="1916832"/>
          <a:ext cx="7459028" cy="1493520"/>
        </p:xfrm>
        <a:graphic>
          <a:graphicData uri="http://schemas.openxmlformats.org/drawingml/2006/table">
            <a:tbl>
              <a:tblPr firstRow="1" bandRow="1">
                <a:tableStyleId>{5C22544A-7EE6-4342-B048-85BDC9FD1C3A}</a:tableStyleId>
              </a:tblPr>
              <a:tblGrid>
                <a:gridCol w="1522730">
                  <a:extLst>
                    <a:ext uri="{9D8B030D-6E8A-4147-A177-3AD203B41FA5}">
                      <a16:colId xmlns:a16="http://schemas.microsoft.com/office/drawing/2014/main" val="2875422791"/>
                    </a:ext>
                  </a:extLst>
                </a:gridCol>
                <a:gridCol w="1722438">
                  <a:extLst>
                    <a:ext uri="{9D8B030D-6E8A-4147-A177-3AD203B41FA5}">
                      <a16:colId xmlns:a16="http://schemas.microsoft.com/office/drawing/2014/main" val="782340731"/>
                    </a:ext>
                  </a:extLst>
                </a:gridCol>
                <a:gridCol w="1522730">
                  <a:extLst>
                    <a:ext uri="{9D8B030D-6E8A-4147-A177-3AD203B41FA5}">
                      <a16:colId xmlns:a16="http://schemas.microsoft.com/office/drawing/2014/main" val="1342901993"/>
                    </a:ext>
                  </a:extLst>
                </a:gridCol>
                <a:gridCol w="2691130">
                  <a:extLst>
                    <a:ext uri="{9D8B030D-6E8A-4147-A177-3AD203B41FA5}">
                      <a16:colId xmlns:a16="http://schemas.microsoft.com/office/drawing/2014/main" val="2686558128"/>
                    </a:ext>
                  </a:extLst>
                </a:gridCol>
              </a:tblGrid>
              <a:tr h="370840">
                <a:tc>
                  <a:txBody>
                    <a:bodyPr/>
                    <a:lstStyle/>
                    <a:p>
                      <a:r>
                        <a:rPr kumimoji="1" lang="ja-JP" altLang="en-US" sz="2000"/>
                        <a:t>プロトコル</a:t>
                      </a:r>
                    </a:p>
                  </a:txBody>
                  <a:tcPr/>
                </a:tc>
                <a:tc>
                  <a:txBody>
                    <a:bodyPr/>
                    <a:lstStyle/>
                    <a:p>
                      <a:r>
                        <a:rPr kumimoji="1" lang="ja-JP" altLang="en-US" sz="2000"/>
                        <a:t>レイヤ</a:t>
                      </a:r>
                    </a:p>
                  </a:txBody>
                  <a:tcPr/>
                </a:tc>
                <a:tc>
                  <a:txBody>
                    <a:bodyPr/>
                    <a:lstStyle/>
                    <a:p>
                      <a:r>
                        <a:rPr kumimoji="1" lang="ja-JP" altLang="en-US" sz="2000"/>
                        <a:t>通信の検知</a:t>
                      </a:r>
                    </a:p>
                  </a:txBody>
                  <a:tcPr/>
                </a:tc>
                <a:tc>
                  <a:txBody>
                    <a:bodyPr/>
                    <a:lstStyle/>
                    <a:p>
                      <a:r>
                        <a:rPr kumimoji="1" lang="ja-JP" altLang="en-US" sz="2000"/>
                        <a:t>ユーザの設定</a:t>
                      </a:r>
                    </a:p>
                  </a:txBody>
                  <a:tcPr/>
                </a:tc>
                <a:extLst>
                  <a:ext uri="{0D108BD9-81ED-4DB2-BD59-A6C34878D82A}">
                    <a16:rowId xmlns:a16="http://schemas.microsoft.com/office/drawing/2014/main" val="3452582298"/>
                  </a:ext>
                </a:extLst>
              </a:tr>
              <a:tr h="370840">
                <a:tc>
                  <a:txBody>
                    <a:bodyPr/>
                    <a:lstStyle/>
                    <a:p>
                      <a:r>
                        <a:rPr kumimoji="1" lang="en-US" altLang="ja-JP" sz="2000"/>
                        <a:t>DoT</a:t>
                      </a:r>
                      <a:endParaRPr kumimoji="1" lang="ja-JP" altLang="en-US" sz="2000"/>
                    </a:p>
                  </a:txBody>
                  <a:tcPr/>
                </a:tc>
                <a:tc>
                  <a:txBody>
                    <a:bodyPr/>
                    <a:lstStyle/>
                    <a:p>
                      <a:r>
                        <a:rPr kumimoji="1" lang="en-US" altLang="ja-JP" sz="2000"/>
                        <a:t>TLS(853/TCP)</a:t>
                      </a:r>
                      <a:endParaRPr kumimoji="1" lang="ja-JP" altLang="en-US" sz="2000"/>
                    </a:p>
                  </a:txBody>
                  <a:tcPr/>
                </a:tc>
                <a:tc>
                  <a:txBody>
                    <a:bodyPr/>
                    <a:lstStyle/>
                    <a:p>
                      <a:r>
                        <a:rPr kumimoji="1" lang="ja-JP" altLang="en-US" sz="2000"/>
                        <a:t>可能</a:t>
                      </a:r>
                    </a:p>
                  </a:txBody>
                  <a:tcPr/>
                </a:tc>
                <a:tc>
                  <a:txBody>
                    <a:bodyPr/>
                    <a:lstStyle/>
                    <a:p>
                      <a:r>
                        <a:rPr kumimoji="1" lang="ja-JP" altLang="en-US" sz="2000"/>
                        <a:t>システムで設定</a:t>
                      </a:r>
                    </a:p>
                  </a:txBody>
                  <a:tcPr/>
                </a:tc>
                <a:extLst>
                  <a:ext uri="{0D108BD9-81ED-4DB2-BD59-A6C34878D82A}">
                    <a16:rowId xmlns:a16="http://schemas.microsoft.com/office/drawing/2014/main" val="2062692578"/>
                  </a:ext>
                </a:extLst>
              </a:tr>
              <a:tr h="370840">
                <a:tc>
                  <a:txBody>
                    <a:bodyPr/>
                    <a:lstStyle/>
                    <a:p>
                      <a:r>
                        <a:rPr kumimoji="1" lang="en-US" altLang="ja-JP" sz="2000"/>
                        <a:t>DoH</a:t>
                      </a:r>
                      <a:endParaRPr kumimoji="1" lang="ja-JP" altLang="en-US" sz="2000"/>
                    </a:p>
                  </a:txBody>
                  <a:tcPr/>
                </a:tc>
                <a:tc>
                  <a:txBody>
                    <a:bodyPr/>
                    <a:lstStyle/>
                    <a:p>
                      <a:r>
                        <a:rPr kumimoji="1" lang="en-US" altLang="ja-JP" sz="2000"/>
                        <a:t>HTTPS</a:t>
                      </a:r>
                      <a:endParaRPr kumimoji="1" lang="ja-JP" altLang="en-US" sz="2000"/>
                    </a:p>
                  </a:txBody>
                  <a:tcPr/>
                </a:tc>
                <a:tc>
                  <a:txBody>
                    <a:bodyPr/>
                    <a:lstStyle/>
                    <a:p>
                      <a:r>
                        <a:rPr kumimoji="1" lang="ja-JP" altLang="en-US" sz="2000"/>
                        <a:t>困難</a:t>
                      </a:r>
                    </a:p>
                  </a:txBody>
                  <a:tcPr/>
                </a:tc>
                <a:tc>
                  <a:txBody>
                    <a:bodyPr/>
                    <a:lstStyle/>
                    <a:p>
                      <a:r>
                        <a:rPr kumimoji="1" lang="ja-JP" altLang="en-US" sz="2000"/>
                        <a:t>アプリケーション</a:t>
                      </a:r>
                      <a:endParaRPr kumimoji="1" lang="en-US" altLang="ja-JP" sz="2000"/>
                    </a:p>
                    <a:p>
                      <a:r>
                        <a:rPr kumimoji="1" lang="en-US" altLang="ja-JP" sz="2000"/>
                        <a:t>(</a:t>
                      </a:r>
                      <a:r>
                        <a:rPr kumimoji="1" lang="ja-JP" altLang="en-US" sz="2000"/>
                        <a:t>特にブラウザ</a:t>
                      </a:r>
                      <a:r>
                        <a:rPr kumimoji="1" lang="en-US" altLang="ja-JP" sz="2000"/>
                        <a:t>)</a:t>
                      </a:r>
                      <a:r>
                        <a:rPr kumimoji="1" lang="ja-JP" altLang="en-US" sz="2000"/>
                        <a:t>で設定</a:t>
                      </a:r>
                    </a:p>
                  </a:txBody>
                  <a:tcPr/>
                </a:tc>
                <a:extLst>
                  <a:ext uri="{0D108BD9-81ED-4DB2-BD59-A6C34878D82A}">
                    <a16:rowId xmlns:a16="http://schemas.microsoft.com/office/drawing/2014/main" val="3781755988"/>
                  </a:ext>
                </a:extLst>
              </a:tr>
            </a:tbl>
          </a:graphicData>
        </a:graphic>
      </p:graphicFrame>
      <p:sp>
        <p:nvSpPr>
          <p:cNvPr id="6" name="スライド番号プレースホルダー 5">
            <a:extLst>
              <a:ext uri="{FF2B5EF4-FFF2-40B4-BE49-F238E27FC236}">
                <a16:creationId xmlns:a16="http://schemas.microsoft.com/office/drawing/2014/main" id="{9FFA1FD4-3A11-4234-BAF9-9827DC2ED4DB}"/>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28</a:t>
            </a:fld>
            <a:r>
              <a:rPr lang="en-US" altLang="ja-JP"/>
              <a:t> / 29</a:t>
            </a:r>
          </a:p>
        </p:txBody>
      </p:sp>
    </p:spTree>
    <p:extLst>
      <p:ext uri="{BB962C8B-B14F-4D97-AF65-F5344CB8AC3E}">
        <p14:creationId xmlns:p14="http://schemas.microsoft.com/office/powerpoint/2010/main" val="27217696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3DE8BC58-214D-470A-8C9D-E111AECE8E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1960521"/>
            <a:ext cx="6480720" cy="3268679"/>
          </a:xfrm>
          <a:prstGeom prst="rect">
            <a:avLst/>
          </a:prstGeom>
        </p:spPr>
      </p:pic>
      <p:sp>
        <p:nvSpPr>
          <p:cNvPr id="2" name="コンテンツ プレースホルダー 1">
            <a:extLst>
              <a:ext uri="{FF2B5EF4-FFF2-40B4-BE49-F238E27FC236}">
                <a16:creationId xmlns:a16="http://schemas.microsoft.com/office/drawing/2014/main" id="{7D41AD9A-5BED-4AD9-9069-865BEFBF4F45}"/>
              </a:ext>
            </a:extLst>
          </p:cNvPr>
          <p:cNvSpPr>
            <a:spLocks noGrp="1"/>
          </p:cNvSpPr>
          <p:nvPr>
            <p:ph idx="1"/>
          </p:nvPr>
        </p:nvSpPr>
        <p:spPr/>
        <p:txBody>
          <a:bodyPr/>
          <a:lstStyle/>
          <a:p>
            <a:r>
              <a:rPr kumimoji="1" lang="en-US" altLang="ja-JP"/>
              <a:t>SNI(Server Name Indication)</a:t>
            </a:r>
          </a:p>
          <a:p>
            <a:pPr lvl="1"/>
            <a:r>
              <a:rPr kumimoji="1" lang="ja-JP" altLang="en-US"/>
              <a:t>接続先を</a:t>
            </a:r>
            <a:r>
              <a:rPr kumimoji="1" lang="en-US" altLang="ja-JP"/>
              <a:t>ServerHello</a:t>
            </a:r>
            <a:r>
              <a:rPr kumimoji="1" lang="ja-JP" altLang="en-US"/>
              <a:t>に書く</a:t>
            </a:r>
            <a:r>
              <a:rPr kumimoji="1" lang="en-US" altLang="ja-JP"/>
              <a:t>(</a:t>
            </a:r>
            <a:r>
              <a:rPr kumimoji="1" lang="ja-JP" altLang="en-US"/>
              <a:t>暗号化されない</a:t>
            </a:r>
            <a:r>
              <a:rPr kumimoji="1" lang="en-US" altLang="ja-JP"/>
              <a:t>)</a:t>
            </a:r>
          </a:p>
          <a:p>
            <a:pPr lvl="2"/>
            <a:r>
              <a:rPr lang="ja-JP" altLang="en-US"/>
              <a:t>せっかく</a:t>
            </a:r>
            <a:r>
              <a:rPr lang="en-US" altLang="ja-JP"/>
              <a:t>DoT</a:t>
            </a:r>
            <a:r>
              <a:rPr lang="ja-JP" altLang="en-US"/>
              <a:t>や</a:t>
            </a:r>
            <a:r>
              <a:rPr lang="en-US" altLang="ja-JP"/>
              <a:t>DoH</a:t>
            </a:r>
            <a:r>
              <a:rPr lang="ja-JP" altLang="en-US"/>
              <a:t>で暗号化したのに</a:t>
            </a:r>
            <a:endParaRPr lang="en-US" altLang="ja-JP"/>
          </a:p>
          <a:p>
            <a:pPr lvl="1"/>
            <a:endParaRPr kumimoji="1" lang="en-US" altLang="ja-JP"/>
          </a:p>
          <a:p>
            <a:pPr lvl="1"/>
            <a:endParaRPr lang="en-US" altLang="ja-JP"/>
          </a:p>
          <a:p>
            <a:pPr lvl="1"/>
            <a:endParaRPr kumimoji="1" lang="en-US" altLang="ja-JP"/>
          </a:p>
          <a:p>
            <a:pPr lvl="1"/>
            <a:endParaRPr lang="en-US" altLang="ja-JP"/>
          </a:p>
          <a:p>
            <a:pPr lvl="1"/>
            <a:endParaRPr kumimoji="1" lang="en-US" altLang="ja-JP"/>
          </a:p>
          <a:p>
            <a:pPr lvl="1"/>
            <a:endParaRPr lang="en-US" altLang="ja-JP"/>
          </a:p>
          <a:p>
            <a:r>
              <a:rPr lang="en-US" altLang="ja-JP"/>
              <a:t>ESNI(Encrypted SNI)</a:t>
            </a:r>
          </a:p>
          <a:p>
            <a:pPr lvl="1"/>
            <a:r>
              <a:rPr kumimoji="1" lang="en-US" altLang="ja-JP"/>
              <a:t>SNI</a:t>
            </a:r>
            <a:r>
              <a:rPr kumimoji="1" lang="ja-JP" altLang="en-US"/>
              <a:t>を暗号化したい</a:t>
            </a:r>
            <a:endParaRPr kumimoji="1" lang="en-US" altLang="ja-JP"/>
          </a:p>
          <a:p>
            <a:pPr lvl="1"/>
            <a:r>
              <a:rPr kumimoji="1" lang="en-US" altLang="ja-JP"/>
              <a:t>2020</a:t>
            </a:r>
            <a:r>
              <a:rPr kumimoji="1" lang="ja-JP" altLang="en-US"/>
              <a:t>年</a:t>
            </a:r>
            <a:r>
              <a:rPr kumimoji="1" lang="en-US" altLang="ja-JP"/>
              <a:t>8</a:t>
            </a:r>
            <a:r>
              <a:rPr kumimoji="1" lang="ja-JP" altLang="en-US"/>
              <a:t>月中国のグレート・ファイアウォールは</a:t>
            </a:r>
            <a:r>
              <a:rPr kumimoji="1" lang="en-US" altLang="ja-JP"/>
              <a:t>ESNI</a:t>
            </a:r>
            <a:r>
              <a:rPr kumimoji="1" lang="ja-JP" altLang="en-US"/>
              <a:t>を拒絶</a:t>
            </a:r>
            <a:endParaRPr kumimoji="1" lang="en-US" altLang="ja-JP"/>
          </a:p>
          <a:p>
            <a:pPr lvl="1"/>
            <a:r>
              <a:rPr kumimoji="1" lang="en-US" altLang="ja-JP"/>
              <a:t>2020</a:t>
            </a:r>
            <a:r>
              <a:rPr kumimoji="1" lang="ja-JP" altLang="en-US"/>
              <a:t>年</a:t>
            </a:r>
            <a:r>
              <a:rPr kumimoji="1" lang="en-US" altLang="ja-JP"/>
              <a:t>10</a:t>
            </a:r>
            <a:r>
              <a:rPr kumimoji="1" lang="ja-JP" altLang="en-US"/>
              <a:t>月ロシアも</a:t>
            </a:r>
            <a:r>
              <a:rPr kumimoji="1" lang="en-US" altLang="ja-JP"/>
              <a:t>ESNI</a:t>
            </a:r>
            <a:r>
              <a:rPr kumimoji="1" lang="ja-JP" altLang="en-US"/>
              <a:t>をブロック</a:t>
            </a:r>
          </a:p>
        </p:txBody>
      </p:sp>
      <p:sp>
        <p:nvSpPr>
          <p:cNvPr id="4" name="タイトル 3">
            <a:extLst>
              <a:ext uri="{FF2B5EF4-FFF2-40B4-BE49-F238E27FC236}">
                <a16:creationId xmlns:a16="http://schemas.microsoft.com/office/drawing/2014/main" id="{71AC6B9D-1C52-4095-81F2-C030FDCF2ACB}"/>
              </a:ext>
            </a:extLst>
          </p:cNvPr>
          <p:cNvSpPr>
            <a:spLocks noGrp="1"/>
          </p:cNvSpPr>
          <p:nvPr>
            <p:ph type="title"/>
          </p:nvPr>
        </p:nvSpPr>
        <p:spPr/>
        <p:txBody>
          <a:bodyPr/>
          <a:lstStyle/>
          <a:p>
            <a:r>
              <a:rPr kumimoji="1" lang="ja-JP" altLang="en-US"/>
              <a:t>バーチャルホストと</a:t>
            </a:r>
            <a:r>
              <a:rPr kumimoji="1" lang="en-US" altLang="ja-JP"/>
              <a:t>ESNI</a:t>
            </a:r>
            <a:endParaRPr kumimoji="1" lang="ja-JP" altLang="en-US"/>
          </a:p>
        </p:txBody>
      </p:sp>
      <p:sp>
        <p:nvSpPr>
          <p:cNvPr id="5" name="スライド番号プレースホルダー 4">
            <a:extLst>
              <a:ext uri="{FF2B5EF4-FFF2-40B4-BE49-F238E27FC236}">
                <a16:creationId xmlns:a16="http://schemas.microsoft.com/office/drawing/2014/main" id="{4F7E40E0-E0B3-41DD-9388-7FF8671DABC7}"/>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29</a:t>
            </a:fld>
            <a:r>
              <a:rPr lang="en-US" altLang="ja-JP"/>
              <a:t> / 29</a:t>
            </a:r>
          </a:p>
        </p:txBody>
      </p:sp>
    </p:spTree>
    <p:extLst>
      <p:ext uri="{BB962C8B-B14F-4D97-AF65-F5344CB8AC3E}">
        <p14:creationId xmlns:p14="http://schemas.microsoft.com/office/powerpoint/2010/main" val="2859573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774BDAF-6E97-40A8-A743-E09F461567CF}"/>
              </a:ext>
            </a:extLst>
          </p:cNvPr>
          <p:cNvSpPr>
            <a:spLocks noGrp="1"/>
          </p:cNvSpPr>
          <p:nvPr>
            <p:ph idx="1"/>
          </p:nvPr>
        </p:nvSpPr>
        <p:spPr/>
        <p:txBody>
          <a:bodyPr/>
          <a:lstStyle/>
          <a:p>
            <a:endParaRPr kumimoji="1" lang="en-US" altLang="ja-JP"/>
          </a:p>
          <a:p>
            <a:endParaRPr lang="en-US" altLang="ja-JP"/>
          </a:p>
          <a:p>
            <a:endParaRPr kumimoji="1" lang="en-US" altLang="ja-JP"/>
          </a:p>
          <a:p>
            <a:endParaRPr lang="en-US" altLang="ja-JP"/>
          </a:p>
          <a:p>
            <a:endParaRPr kumimoji="1" lang="en-US" altLang="ja-JP"/>
          </a:p>
          <a:p>
            <a:endParaRPr lang="en-US" altLang="ja-JP"/>
          </a:p>
          <a:p>
            <a:endParaRPr kumimoji="1" lang="en-US" altLang="ja-JP"/>
          </a:p>
          <a:p>
            <a:endParaRPr lang="en-US" altLang="ja-JP"/>
          </a:p>
          <a:p>
            <a:r>
              <a:rPr kumimoji="1" lang="ja-JP" altLang="en-US"/>
              <a:t>暗号化通信が始まるまで</a:t>
            </a:r>
            <a:r>
              <a:rPr kumimoji="1" lang="en-US" altLang="ja-JP"/>
              <a:t>3</a:t>
            </a:r>
            <a:r>
              <a:rPr kumimoji="1" lang="ja-JP" altLang="en-US"/>
              <a:t>回やりとり</a:t>
            </a:r>
          </a:p>
        </p:txBody>
      </p:sp>
      <p:sp>
        <p:nvSpPr>
          <p:cNvPr id="4" name="タイトル 3">
            <a:extLst>
              <a:ext uri="{FF2B5EF4-FFF2-40B4-BE49-F238E27FC236}">
                <a16:creationId xmlns:a16="http://schemas.microsoft.com/office/drawing/2014/main" id="{A477657C-C230-4D58-8DDA-5AB2FD6D7871}"/>
              </a:ext>
            </a:extLst>
          </p:cNvPr>
          <p:cNvSpPr>
            <a:spLocks noGrp="1"/>
          </p:cNvSpPr>
          <p:nvPr>
            <p:ph type="title"/>
          </p:nvPr>
        </p:nvSpPr>
        <p:spPr/>
        <p:txBody>
          <a:bodyPr/>
          <a:lstStyle/>
          <a:p>
            <a:r>
              <a:rPr kumimoji="1" lang="en-US" altLang="ja-JP"/>
              <a:t>TLS 1.2</a:t>
            </a:r>
            <a:r>
              <a:rPr kumimoji="1" lang="ja-JP" altLang="en-US"/>
              <a:t>の通信プロトコル</a:t>
            </a:r>
          </a:p>
        </p:txBody>
      </p:sp>
      <p:pic>
        <p:nvPicPr>
          <p:cNvPr id="6" name="図 5">
            <a:extLst>
              <a:ext uri="{FF2B5EF4-FFF2-40B4-BE49-F238E27FC236}">
                <a16:creationId xmlns:a16="http://schemas.microsoft.com/office/drawing/2014/main" id="{1545DFC5-79DE-47C3-98AE-6D937672C9ED}"/>
              </a:ext>
            </a:extLst>
          </p:cNvPr>
          <p:cNvPicPr>
            <a:picLocks noChangeAspect="1"/>
          </p:cNvPicPr>
          <p:nvPr/>
        </p:nvPicPr>
        <p:blipFill>
          <a:blip r:embed="rId2"/>
          <a:stretch>
            <a:fillRect/>
          </a:stretch>
        </p:blipFill>
        <p:spPr>
          <a:xfrm>
            <a:off x="35496" y="663840"/>
            <a:ext cx="6085992" cy="4608512"/>
          </a:xfrm>
          <a:prstGeom prst="rect">
            <a:avLst/>
          </a:prstGeom>
        </p:spPr>
      </p:pic>
      <p:sp>
        <p:nvSpPr>
          <p:cNvPr id="7" name="テキスト ボックス 6">
            <a:extLst>
              <a:ext uri="{FF2B5EF4-FFF2-40B4-BE49-F238E27FC236}">
                <a16:creationId xmlns:a16="http://schemas.microsoft.com/office/drawing/2014/main" id="{34E69D5E-6315-4578-93AF-7528ACF93179}"/>
              </a:ext>
            </a:extLst>
          </p:cNvPr>
          <p:cNvSpPr txBox="1"/>
          <p:nvPr/>
        </p:nvSpPr>
        <p:spPr>
          <a:xfrm>
            <a:off x="4644008" y="642381"/>
            <a:ext cx="1455848" cy="369332"/>
          </a:xfrm>
          <a:prstGeom prst="rect">
            <a:avLst/>
          </a:prstGeom>
          <a:noFill/>
          <a:ln w="19050" cap="rnd">
            <a:noFill/>
          </a:ln>
        </p:spPr>
        <p:txBody>
          <a:bodyPr wrap="none" rtlCol="0">
            <a:spAutoFit/>
          </a:bodyPr>
          <a:lstStyle/>
          <a:p>
            <a:r>
              <a:rPr kumimoji="1" lang="ja-JP" altLang="en-US">
                <a:latin typeface="游ゴシック" panose="020B0400000000000000" pitchFamily="50" charset="-128"/>
                <a:ea typeface="游ゴシック" panose="020B0400000000000000" pitchFamily="50" charset="-128"/>
                <a:cs typeface="Courier New" pitchFamily="49" charset="0"/>
              </a:rPr>
              <a:t>暗認本</a:t>
            </a:r>
            <a:r>
              <a:rPr kumimoji="1" lang="en-US" altLang="ja-JP">
                <a:latin typeface="游ゴシック" panose="020B0400000000000000" pitchFamily="50" charset="-128"/>
                <a:ea typeface="游ゴシック" panose="020B0400000000000000" pitchFamily="50" charset="-128"/>
                <a:cs typeface="Courier New" pitchFamily="49" charset="0"/>
              </a:rPr>
              <a:t>p.217</a:t>
            </a:r>
            <a:endParaRPr kumimoji="1" lang="ja-JP" altLang="en-US">
              <a:latin typeface="游ゴシック" panose="020B0400000000000000" pitchFamily="50" charset="-128"/>
              <a:ea typeface="游ゴシック" panose="020B0400000000000000" pitchFamily="50" charset="-128"/>
              <a:cs typeface="Courier New" pitchFamily="49" charset="0"/>
            </a:endParaRPr>
          </a:p>
        </p:txBody>
      </p:sp>
      <p:sp>
        <p:nvSpPr>
          <p:cNvPr id="8" name="テキスト ボックス 7">
            <a:extLst>
              <a:ext uri="{FF2B5EF4-FFF2-40B4-BE49-F238E27FC236}">
                <a16:creationId xmlns:a16="http://schemas.microsoft.com/office/drawing/2014/main" id="{90D00F4D-D1EC-42CC-82DE-CE15BC1E24B4}"/>
              </a:ext>
            </a:extLst>
          </p:cNvPr>
          <p:cNvSpPr txBox="1"/>
          <p:nvPr/>
        </p:nvSpPr>
        <p:spPr>
          <a:xfrm>
            <a:off x="6393083" y="3909775"/>
            <a:ext cx="2492990" cy="369332"/>
          </a:xfrm>
          <a:prstGeom prst="rect">
            <a:avLst/>
          </a:prstGeom>
          <a:noFill/>
          <a:ln w="19050" cap="rnd">
            <a:noFill/>
          </a:ln>
        </p:spPr>
        <p:txBody>
          <a:bodyPr wrap="none" rtlCol="0">
            <a:spAutoFit/>
          </a:bodyPr>
          <a:lstStyle/>
          <a:p>
            <a:r>
              <a:rPr kumimoji="1" lang="ja-JP" altLang="en-US">
                <a:latin typeface="游ゴシック" panose="020B0400000000000000" pitchFamily="50" charset="-128"/>
                <a:ea typeface="游ゴシック" panose="020B0400000000000000" pitchFamily="50" charset="-128"/>
                <a:cs typeface="Courier New" pitchFamily="49" charset="0"/>
              </a:rPr>
              <a:t>ここから暗号化始まる</a:t>
            </a:r>
          </a:p>
        </p:txBody>
      </p:sp>
      <p:sp>
        <p:nvSpPr>
          <p:cNvPr id="9" name="テキスト ボックス 8">
            <a:extLst>
              <a:ext uri="{FF2B5EF4-FFF2-40B4-BE49-F238E27FC236}">
                <a16:creationId xmlns:a16="http://schemas.microsoft.com/office/drawing/2014/main" id="{474876FD-CBC3-458B-BE87-F722A001D160}"/>
              </a:ext>
            </a:extLst>
          </p:cNvPr>
          <p:cNvSpPr txBox="1"/>
          <p:nvPr/>
        </p:nvSpPr>
        <p:spPr>
          <a:xfrm>
            <a:off x="6399490" y="1745684"/>
            <a:ext cx="2262158" cy="369332"/>
          </a:xfrm>
          <a:prstGeom prst="rect">
            <a:avLst/>
          </a:prstGeom>
          <a:noFill/>
          <a:ln w="19050" cap="rnd">
            <a:noFill/>
          </a:ln>
        </p:spPr>
        <p:txBody>
          <a:bodyPr wrap="none" rtlCol="0">
            <a:spAutoFit/>
          </a:bodyPr>
          <a:lstStyle/>
          <a:p>
            <a:r>
              <a:rPr kumimoji="1" lang="ja-JP" altLang="en-US">
                <a:latin typeface="游ゴシック" panose="020B0400000000000000" pitchFamily="50" charset="-128"/>
                <a:ea typeface="游ゴシック" panose="020B0400000000000000" pitchFamily="50" charset="-128"/>
                <a:cs typeface="Courier New" pitchFamily="49" charset="0"/>
              </a:rPr>
              <a:t>通信パラメータ送信</a:t>
            </a:r>
          </a:p>
        </p:txBody>
      </p:sp>
      <p:sp>
        <p:nvSpPr>
          <p:cNvPr id="10" name="テキスト ボックス 9">
            <a:extLst>
              <a:ext uri="{FF2B5EF4-FFF2-40B4-BE49-F238E27FC236}">
                <a16:creationId xmlns:a16="http://schemas.microsoft.com/office/drawing/2014/main" id="{2588BE98-1959-42C1-8B27-900BD61D63DC}"/>
              </a:ext>
            </a:extLst>
          </p:cNvPr>
          <p:cNvSpPr txBox="1"/>
          <p:nvPr/>
        </p:nvSpPr>
        <p:spPr>
          <a:xfrm>
            <a:off x="6378844" y="2314727"/>
            <a:ext cx="2723823" cy="646331"/>
          </a:xfrm>
          <a:prstGeom prst="rect">
            <a:avLst/>
          </a:prstGeom>
          <a:noFill/>
          <a:ln w="19050" cap="rnd">
            <a:noFill/>
          </a:ln>
        </p:spPr>
        <p:txBody>
          <a:bodyPr wrap="none" rtlCol="0">
            <a:spAutoFit/>
          </a:bodyPr>
          <a:lstStyle/>
          <a:p>
            <a:r>
              <a:rPr kumimoji="1" lang="ja-JP" altLang="en-US">
                <a:latin typeface="游ゴシック" panose="020B0400000000000000" pitchFamily="50" charset="-128"/>
                <a:ea typeface="游ゴシック" panose="020B0400000000000000" pitchFamily="50" charset="-128"/>
                <a:cs typeface="Courier New" pitchFamily="49" charset="0"/>
              </a:rPr>
              <a:t>サーバの返事</a:t>
            </a:r>
            <a:endParaRPr kumimoji="1" lang="en-US" altLang="ja-JP">
              <a:latin typeface="游ゴシック" panose="020B0400000000000000" pitchFamily="50" charset="-128"/>
              <a:ea typeface="游ゴシック" panose="020B0400000000000000" pitchFamily="50" charset="-128"/>
              <a:cs typeface="Courier New" pitchFamily="49" charset="0"/>
            </a:endParaRPr>
          </a:p>
          <a:p>
            <a:r>
              <a:rPr kumimoji="1" lang="ja-JP" altLang="en-US">
                <a:latin typeface="游ゴシック" panose="020B0400000000000000" pitchFamily="50" charset="-128"/>
                <a:ea typeface="游ゴシック" panose="020B0400000000000000" pitchFamily="50" charset="-128"/>
                <a:cs typeface="Courier New" pitchFamily="49" charset="0"/>
              </a:rPr>
              <a:t>証明書・鍵交換情報など</a:t>
            </a:r>
          </a:p>
        </p:txBody>
      </p:sp>
      <p:sp>
        <p:nvSpPr>
          <p:cNvPr id="11" name="テキスト ボックス 10">
            <a:extLst>
              <a:ext uri="{FF2B5EF4-FFF2-40B4-BE49-F238E27FC236}">
                <a16:creationId xmlns:a16="http://schemas.microsoft.com/office/drawing/2014/main" id="{A1800E13-CB80-438B-8580-E508E6318DF5}"/>
              </a:ext>
            </a:extLst>
          </p:cNvPr>
          <p:cNvSpPr txBox="1"/>
          <p:nvPr/>
        </p:nvSpPr>
        <p:spPr>
          <a:xfrm>
            <a:off x="6411336" y="3105834"/>
            <a:ext cx="2262158" cy="646331"/>
          </a:xfrm>
          <a:prstGeom prst="rect">
            <a:avLst/>
          </a:prstGeom>
          <a:noFill/>
          <a:ln w="19050" cap="rnd">
            <a:noFill/>
          </a:ln>
        </p:spPr>
        <p:txBody>
          <a:bodyPr wrap="none" rtlCol="0">
            <a:spAutoFit/>
          </a:bodyPr>
          <a:lstStyle/>
          <a:p>
            <a:r>
              <a:rPr kumimoji="1" lang="ja-JP" altLang="en-US">
                <a:latin typeface="游ゴシック" panose="020B0400000000000000" pitchFamily="50" charset="-128"/>
                <a:ea typeface="游ゴシック" panose="020B0400000000000000" pitchFamily="50" charset="-128"/>
                <a:cs typeface="Courier New" pitchFamily="49" charset="0"/>
              </a:rPr>
              <a:t>クライアントの返事</a:t>
            </a:r>
            <a:endParaRPr kumimoji="1" lang="en-US" altLang="ja-JP">
              <a:latin typeface="游ゴシック" panose="020B0400000000000000" pitchFamily="50" charset="-128"/>
              <a:ea typeface="游ゴシック" panose="020B0400000000000000" pitchFamily="50" charset="-128"/>
              <a:cs typeface="Courier New" pitchFamily="49" charset="0"/>
            </a:endParaRPr>
          </a:p>
          <a:p>
            <a:r>
              <a:rPr kumimoji="1" lang="ja-JP" altLang="en-US">
                <a:latin typeface="游ゴシック" panose="020B0400000000000000" pitchFamily="50" charset="-128"/>
                <a:ea typeface="游ゴシック" panose="020B0400000000000000" pitchFamily="50" charset="-128"/>
                <a:cs typeface="Courier New" pitchFamily="49" charset="0"/>
              </a:rPr>
              <a:t>鍵交換情報など</a:t>
            </a:r>
          </a:p>
        </p:txBody>
      </p:sp>
      <p:sp>
        <p:nvSpPr>
          <p:cNvPr id="5" name="スライド番号プレースホルダー 4">
            <a:extLst>
              <a:ext uri="{FF2B5EF4-FFF2-40B4-BE49-F238E27FC236}">
                <a16:creationId xmlns:a16="http://schemas.microsoft.com/office/drawing/2014/main" id="{12F516E3-3A83-404B-B53C-3C9F8DE8AB67}"/>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3</a:t>
            </a:fld>
            <a:r>
              <a:rPr lang="en-US" altLang="ja-JP"/>
              <a:t> / 29</a:t>
            </a:r>
          </a:p>
        </p:txBody>
      </p:sp>
    </p:spTree>
    <p:extLst>
      <p:ext uri="{BB962C8B-B14F-4D97-AF65-F5344CB8AC3E}">
        <p14:creationId xmlns:p14="http://schemas.microsoft.com/office/powerpoint/2010/main" val="3257052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16CA117-D0F0-4008-8340-3F6FB4B9B23E}"/>
              </a:ext>
            </a:extLst>
          </p:cNvPr>
          <p:cNvSpPr>
            <a:spLocks noGrp="1"/>
          </p:cNvSpPr>
          <p:nvPr>
            <p:ph idx="1"/>
          </p:nvPr>
        </p:nvSpPr>
        <p:spPr/>
        <p:txBody>
          <a:bodyPr/>
          <a:lstStyle/>
          <a:p>
            <a:endParaRPr kumimoji="1" lang="en-US" altLang="ja-JP"/>
          </a:p>
          <a:p>
            <a:endParaRPr lang="en-US" altLang="ja-JP"/>
          </a:p>
          <a:p>
            <a:endParaRPr kumimoji="1" lang="en-US" altLang="ja-JP"/>
          </a:p>
          <a:p>
            <a:endParaRPr lang="en-US" altLang="ja-JP"/>
          </a:p>
          <a:p>
            <a:endParaRPr kumimoji="1" lang="en-US" altLang="ja-JP"/>
          </a:p>
          <a:p>
            <a:endParaRPr lang="en-US" altLang="ja-JP"/>
          </a:p>
          <a:p>
            <a:endParaRPr kumimoji="1" lang="en-US" altLang="ja-JP"/>
          </a:p>
          <a:p>
            <a:endParaRPr kumimoji="1" lang="en-US" altLang="ja-JP"/>
          </a:p>
          <a:p>
            <a:r>
              <a:rPr kumimoji="1" lang="ja-JP" altLang="en-US"/>
              <a:t>暗号化通信が始まるまで</a:t>
            </a:r>
            <a:r>
              <a:rPr lang="en-US" altLang="ja-JP"/>
              <a:t>1</a:t>
            </a:r>
            <a:r>
              <a:rPr kumimoji="1" lang="ja-JP" altLang="en-US"/>
              <a:t>回やりとり</a:t>
            </a:r>
          </a:p>
          <a:p>
            <a:pPr lvl="1"/>
            <a:r>
              <a:rPr kumimoji="1" lang="en-US" altLang="ja-JP"/>
              <a:t>Application data</a:t>
            </a:r>
            <a:r>
              <a:rPr kumimoji="1" lang="ja-JP" altLang="en-US"/>
              <a:t>が送信されるまでの通信回数も</a:t>
            </a:r>
            <a:r>
              <a:rPr kumimoji="1" lang="en-US" altLang="ja-JP"/>
              <a:t>1</a:t>
            </a:r>
            <a:r>
              <a:rPr kumimoji="1" lang="ja-JP" altLang="en-US"/>
              <a:t>回減</a:t>
            </a:r>
            <a:endParaRPr kumimoji="1" lang="en-US" altLang="ja-JP"/>
          </a:p>
          <a:p>
            <a:pPr lvl="1"/>
            <a:r>
              <a:rPr lang="en-US" altLang="ja-JP"/>
              <a:t>(option) PKS</a:t>
            </a:r>
            <a:r>
              <a:rPr lang="ja-JP" altLang="en-US"/>
              <a:t>があれば</a:t>
            </a:r>
            <a:r>
              <a:rPr lang="en-US" altLang="ja-JP"/>
              <a:t>0-RTT</a:t>
            </a:r>
            <a:r>
              <a:rPr lang="ja-JP" altLang="en-US"/>
              <a:t>で暗号化通信が始まるモードも</a:t>
            </a:r>
            <a:endParaRPr kumimoji="1" lang="ja-JP" altLang="en-US"/>
          </a:p>
        </p:txBody>
      </p:sp>
      <p:sp>
        <p:nvSpPr>
          <p:cNvPr id="4" name="タイトル 3">
            <a:extLst>
              <a:ext uri="{FF2B5EF4-FFF2-40B4-BE49-F238E27FC236}">
                <a16:creationId xmlns:a16="http://schemas.microsoft.com/office/drawing/2014/main" id="{62D5F864-7914-47BB-AF07-6FB0C2B11959}"/>
              </a:ext>
            </a:extLst>
          </p:cNvPr>
          <p:cNvSpPr>
            <a:spLocks noGrp="1"/>
          </p:cNvSpPr>
          <p:nvPr>
            <p:ph type="title"/>
          </p:nvPr>
        </p:nvSpPr>
        <p:spPr/>
        <p:txBody>
          <a:bodyPr/>
          <a:lstStyle/>
          <a:p>
            <a:r>
              <a:rPr kumimoji="1" lang="en-US" altLang="ja-JP"/>
              <a:t>TLS 1.3</a:t>
            </a:r>
            <a:r>
              <a:rPr kumimoji="1" lang="ja-JP" altLang="en-US"/>
              <a:t>の通信プロトコル</a:t>
            </a:r>
          </a:p>
        </p:txBody>
      </p:sp>
      <p:pic>
        <p:nvPicPr>
          <p:cNvPr id="6" name="図 5">
            <a:extLst>
              <a:ext uri="{FF2B5EF4-FFF2-40B4-BE49-F238E27FC236}">
                <a16:creationId xmlns:a16="http://schemas.microsoft.com/office/drawing/2014/main" id="{48D32876-D17C-4BE9-852B-90CB96B4CEF3}"/>
              </a:ext>
            </a:extLst>
          </p:cNvPr>
          <p:cNvPicPr>
            <a:picLocks noChangeAspect="1"/>
          </p:cNvPicPr>
          <p:nvPr/>
        </p:nvPicPr>
        <p:blipFill>
          <a:blip r:embed="rId2"/>
          <a:stretch>
            <a:fillRect/>
          </a:stretch>
        </p:blipFill>
        <p:spPr>
          <a:xfrm>
            <a:off x="35496" y="692696"/>
            <a:ext cx="7499210" cy="4242974"/>
          </a:xfrm>
          <a:prstGeom prst="rect">
            <a:avLst/>
          </a:prstGeom>
        </p:spPr>
      </p:pic>
      <p:sp>
        <p:nvSpPr>
          <p:cNvPr id="7" name="テキスト ボックス 6">
            <a:extLst>
              <a:ext uri="{FF2B5EF4-FFF2-40B4-BE49-F238E27FC236}">
                <a16:creationId xmlns:a16="http://schemas.microsoft.com/office/drawing/2014/main" id="{80F6EB2F-57C8-4084-9153-29E660D9C924}"/>
              </a:ext>
            </a:extLst>
          </p:cNvPr>
          <p:cNvSpPr txBox="1"/>
          <p:nvPr/>
        </p:nvSpPr>
        <p:spPr>
          <a:xfrm>
            <a:off x="6112400" y="671984"/>
            <a:ext cx="1455848" cy="369332"/>
          </a:xfrm>
          <a:prstGeom prst="rect">
            <a:avLst/>
          </a:prstGeom>
          <a:noFill/>
          <a:ln w="19050" cap="rnd">
            <a:noFill/>
          </a:ln>
        </p:spPr>
        <p:txBody>
          <a:bodyPr wrap="none" rtlCol="0">
            <a:spAutoFit/>
          </a:bodyPr>
          <a:lstStyle/>
          <a:p>
            <a:r>
              <a:rPr kumimoji="1" lang="ja-JP" altLang="en-US">
                <a:latin typeface="游ゴシック" panose="020B0400000000000000" pitchFamily="50" charset="-128"/>
                <a:ea typeface="游ゴシック" panose="020B0400000000000000" pitchFamily="50" charset="-128"/>
                <a:cs typeface="Courier New" pitchFamily="49" charset="0"/>
              </a:rPr>
              <a:t>暗認本</a:t>
            </a:r>
            <a:r>
              <a:rPr kumimoji="1" lang="en-US" altLang="ja-JP">
                <a:latin typeface="游ゴシック" panose="020B0400000000000000" pitchFamily="50" charset="-128"/>
                <a:ea typeface="游ゴシック" panose="020B0400000000000000" pitchFamily="50" charset="-128"/>
                <a:cs typeface="Courier New" pitchFamily="49" charset="0"/>
              </a:rPr>
              <a:t>p.218</a:t>
            </a:r>
            <a:endParaRPr kumimoji="1" lang="ja-JP" altLang="en-US">
              <a:latin typeface="游ゴシック" panose="020B0400000000000000" pitchFamily="50" charset="-128"/>
              <a:ea typeface="游ゴシック" panose="020B0400000000000000" pitchFamily="50" charset="-128"/>
              <a:cs typeface="Courier New" pitchFamily="49" charset="0"/>
            </a:endParaRPr>
          </a:p>
        </p:txBody>
      </p:sp>
      <p:sp>
        <p:nvSpPr>
          <p:cNvPr id="8" name="テキスト ボックス 7">
            <a:extLst>
              <a:ext uri="{FF2B5EF4-FFF2-40B4-BE49-F238E27FC236}">
                <a16:creationId xmlns:a16="http://schemas.microsoft.com/office/drawing/2014/main" id="{92BEA17F-48BC-4A12-9B1A-DA8B7A3173A7}"/>
              </a:ext>
            </a:extLst>
          </p:cNvPr>
          <p:cNvSpPr txBox="1"/>
          <p:nvPr/>
        </p:nvSpPr>
        <p:spPr>
          <a:xfrm>
            <a:off x="7438465" y="1340768"/>
            <a:ext cx="1721946" cy="646331"/>
          </a:xfrm>
          <a:prstGeom prst="rect">
            <a:avLst/>
          </a:prstGeom>
          <a:noFill/>
          <a:ln w="19050" cap="rnd">
            <a:noFill/>
          </a:ln>
        </p:spPr>
        <p:txBody>
          <a:bodyPr wrap="none" rtlCol="0">
            <a:spAutoFit/>
          </a:bodyPr>
          <a:lstStyle/>
          <a:p>
            <a:r>
              <a:rPr kumimoji="1" lang="en-US" altLang="ja-JP">
                <a:latin typeface="游ゴシック" panose="020B0400000000000000" pitchFamily="50" charset="-128"/>
                <a:ea typeface="游ゴシック" panose="020B0400000000000000" pitchFamily="50" charset="-128"/>
                <a:cs typeface="Courier New" pitchFamily="49" charset="0"/>
              </a:rPr>
              <a:t>KS : DH</a:t>
            </a:r>
            <a:r>
              <a:rPr kumimoji="1" lang="ja-JP" altLang="en-US">
                <a:latin typeface="游ゴシック" panose="020B0400000000000000" pitchFamily="50" charset="-128"/>
                <a:ea typeface="游ゴシック" panose="020B0400000000000000" pitchFamily="50" charset="-128"/>
                <a:cs typeface="Courier New" pitchFamily="49" charset="0"/>
              </a:rPr>
              <a:t>鍵共有</a:t>
            </a:r>
            <a:br>
              <a:rPr kumimoji="1" lang="en-US" altLang="ja-JP">
                <a:latin typeface="游ゴシック" panose="020B0400000000000000" pitchFamily="50" charset="-128"/>
                <a:ea typeface="游ゴシック" panose="020B0400000000000000" pitchFamily="50" charset="-128"/>
                <a:cs typeface="Courier New" pitchFamily="49" charset="0"/>
              </a:rPr>
            </a:br>
            <a:r>
              <a:rPr kumimoji="1" lang="ja-JP" altLang="en-US">
                <a:latin typeface="游ゴシック" panose="020B0400000000000000" pitchFamily="50" charset="-128"/>
                <a:ea typeface="游ゴシック" panose="020B0400000000000000" pitchFamily="50" charset="-128"/>
                <a:cs typeface="Courier New" pitchFamily="49" charset="0"/>
              </a:rPr>
              <a:t>のための情報</a:t>
            </a:r>
          </a:p>
        </p:txBody>
      </p:sp>
      <p:sp>
        <p:nvSpPr>
          <p:cNvPr id="9" name="テキスト ボックス 8">
            <a:extLst>
              <a:ext uri="{FF2B5EF4-FFF2-40B4-BE49-F238E27FC236}">
                <a16:creationId xmlns:a16="http://schemas.microsoft.com/office/drawing/2014/main" id="{C94A47BF-5965-4CE8-B3E1-CD7F69226EFC}"/>
              </a:ext>
            </a:extLst>
          </p:cNvPr>
          <p:cNvSpPr txBox="1"/>
          <p:nvPr/>
        </p:nvSpPr>
        <p:spPr>
          <a:xfrm>
            <a:off x="7438465" y="1937418"/>
            <a:ext cx="1531188" cy="646331"/>
          </a:xfrm>
          <a:prstGeom prst="rect">
            <a:avLst/>
          </a:prstGeom>
          <a:noFill/>
          <a:ln w="19050" cap="rnd">
            <a:noFill/>
          </a:ln>
        </p:spPr>
        <p:txBody>
          <a:bodyPr wrap="none" rtlCol="0">
            <a:spAutoFit/>
          </a:bodyPr>
          <a:lstStyle/>
          <a:p>
            <a:r>
              <a:rPr kumimoji="1" lang="en-US" altLang="ja-JP">
                <a:latin typeface="游ゴシック" panose="020B0400000000000000" pitchFamily="50" charset="-128"/>
                <a:ea typeface="游ゴシック" panose="020B0400000000000000" pitchFamily="50" charset="-128"/>
                <a:cs typeface="Courier New" pitchFamily="49" charset="0"/>
              </a:rPr>
              <a:t>PKS</a:t>
            </a:r>
            <a:r>
              <a:rPr lang="ja-JP" altLang="en-US">
                <a:latin typeface="游ゴシック" panose="020B0400000000000000" pitchFamily="50" charset="-128"/>
                <a:ea typeface="游ゴシック" panose="020B0400000000000000" pitchFamily="50" charset="-128"/>
                <a:cs typeface="Courier New" pitchFamily="49" charset="0"/>
              </a:rPr>
              <a:t> </a:t>
            </a:r>
            <a:r>
              <a:rPr lang="en-US" altLang="ja-JP">
                <a:latin typeface="游ゴシック" panose="020B0400000000000000" pitchFamily="50" charset="-128"/>
                <a:ea typeface="游ゴシック" panose="020B0400000000000000" pitchFamily="50" charset="-128"/>
                <a:cs typeface="Courier New" pitchFamily="49" charset="0"/>
              </a:rPr>
              <a:t>:</a:t>
            </a:r>
            <a:r>
              <a:rPr lang="ja-JP" altLang="en-US">
                <a:latin typeface="游ゴシック" panose="020B0400000000000000" pitchFamily="50" charset="-128"/>
                <a:ea typeface="游ゴシック" panose="020B0400000000000000" pitchFamily="50" charset="-128"/>
                <a:cs typeface="Courier New" pitchFamily="49" charset="0"/>
              </a:rPr>
              <a:t> </a:t>
            </a:r>
            <a:r>
              <a:rPr kumimoji="1" lang="ja-JP" altLang="en-US">
                <a:latin typeface="游ゴシック" panose="020B0400000000000000" pitchFamily="50" charset="-128"/>
                <a:ea typeface="游ゴシック" panose="020B0400000000000000" pitchFamily="50" charset="-128"/>
                <a:cs typeface="Courier New" pitchFamily="49" charset="0"/>
              </a:rPr>
              <a:t>事前鍵</a:t>
            </a:r>
            <a:endParaRPr kumimoji="1" lang="en-US" altLang="ja-JP">
              <a:latin typeface="游ゴシック" panose="020B0400000000000000" pitchFamily="50" charset="-128"/>
              <a:ea typeface="游ゴシック" panose="020B0400000000000000" pitchFamily="50" charset="-128"/>
              <a:cs typeface="Courier New" pitchFamily="49" charset="0"/>
            </a:endParaRPr>
          </a:p>
          <a:p>
            <a:r>
              <a:rPr kumimoji="1" lang="ja-JP" altLang="en-US">
                <a:latin typeface="游ゴシック" panose="020B0400000000000000" pitchFamily="50" charset="-128"/>
                <a:ea typeface="游ゴシック" panose="020B0400000000000000" pitchFamily="50" charset="-128"/>
                <a:cs typeface="Courier New" pitchFamily="49" charset="0"/>
              </a:rPr>
              <a:t>共有情報</a:t>
            </a:r>
          </a:p>
        </p:txBody>
      </p:sp>
      <p:sp>
        <p:nvSpPr>
          <p:cNvPr id="10" name="テキスト ボックス 9">
            <a:extLst>
              <a:ext uri="{FF2B5EF4-FFF2-40B4-BE49-F238E27FC236}">
                <a16:creationId xmlns:a16="http://schemas.microsoft.com/office/drawing/2014/main" id="{116A76C4-F321-400B-9F9D-776CE425A2EB}"/>
              </a:ext>
            </a:extLst>
          </p:cNvPr>
          <p:cNvSpPr txBox="1"/>
          <p:nvPr/>
        </p:nvSpPr>
        <p:spPr>
          <a:xfrm>
            <a:off x="7506984" y="2534068"/>
            <a:ext cx="1569660" cy="646331"/>
          </a:xfrm>
          <a:prstGeom prst="rect">
            <a:avLst/>
          </a:prstGeom>
          <a:noFill/>
          <a:ln w="19050" cap="rnd">
            <a:noFill/>
          </a:ln>
        </p:spPr>
        <p:txBody>
          <a:bodyPr wrap="none" rtlCol="0">
            <a:spAutoFit/>
          </a:bodyPr>
          <a:lstStyle/>
          <a:p>
            <a:r>
              <a:rPr kumimoji="1" lang="ja-JP" altLang="en-US">
                <a:latin typeface="游ゴシック" panose="020B0400000000000000" pitchFamily="50" charset="-128"/>
                <a:ea typeface="游ゴシック" panose="020B0400000000000000" pitchFamily="50" charset="-128"/>
                <a:cs typeface="Courier New" pitchFamily="49" charset="0"/>
              </a:rPr>
              <a:t>ここから</a:t>
            </a:r>
            <a:endParaRPr kumimoji="1" lang="en-US" altLang="ja-JP">
              <a:latin typeface="游ゴシック" panose="020B0400000000000000" pitchFamily="50" charset="-128"/>
              <a:ea typeface="游ゴシック" panose="020B0400000000000000" pitchFamily="50" charset="-128"/>
              <a:cs typeface="Courier New" pitchFamily="49" charset="0"/>
            </a:endParaRPr>
          </a:p>
          <a:p>
            <a:r>
              <a:rPr kumimoji="1" lang="ja-JP" altLang="en-US">
                <a:latin typeface="游ゴシック" panose="020B0400000000000000" pitchFamily="50" charset="-128"/>
                <a:ea typeface="游ゴシック" panose="020B0400000000000000" pitchFamily="50" charset="-128"/>
                <a:cs typeface="Courier New" pitchFamily="49" charset="0"/>
              </a:rPr>
              <a:t>暗号化始まる</a:t>
            </a:r>
          </a:p>
        </p:txBody>
      </p:sp>
      <p:sp>
        <p:nvSpPr>
          <p:cNvPr id="5" name="スライド番号プレースホルダー 4">
            <a:extLst>
              <a:ext uri="{FF2B5EF4-FFF2-40B4-BE49-F238E27FC236}">
                <a16:creationId xmlns:a16="http://schemas.microsoft.com/office/drawing/2014/main" id="{1AFA92BA-91FC-45AB-B078-6CE32C96A21F}"/>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4</a:t>
            </a:fld>
            <a:r>
              <a:rPr lang="en-US" altLang="ja-JP"/>
              <a:t> / 29</a:t>
            </a:r>
          </a:p>
        </p:txBody>
      </p:sp>
    </p:spTree>
    <p:extLst>
      <p:ext uri="{BB962C8B-B14F-4D97-AF65-F5344CB8AC3E}">
        <p14:creationId xmlns:p14="http://schemas.microsoft.com/office/powerpoint/2010/main" val="790664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1DF304B5-4375-4ADE-8BF4-34A61C5F1358}"/>
                  </a:ext>
                </a:extLst>
              </p:cNvPr>
              <p:cNvSpPr>
                <a:spLocks noGrp="1"/>
              </p:cNvSpPr>
              <p:nvPr>
                <p:ph idx="1"/>
              </p:nvPr>
            </p:nvSpPr>
            <p:spPr/>
            <p:txBody>
              <a:bodyPr/>
              <a:lstStyle/>
              <a:p>
                <a:r>
                  <a:rPr lang="en-US" altLang="ja-JP"/>
                  <a:t>TLS 1.2</a:t>
                </a:r>
                <a:r>
                  <a:rPr lang="ja-JP" altLang="en-US"/>
                  <a:t>まで</a:t>
                </a:r>
                <a:endParaRPr lang="en-US" altLang="ja-JP"/>
              </a:p>
              <a:p>
                <a:pPr lvl="1"/>
                <a:r>
                  <a:rPr kumimoji="1" lang="ja-JP" altLang="en-US"/>
                  <a:t>後方互換性のために安全ではない暗号技術を保持</a:t>
                </a:r>
                <a:endParaRPr kumimoji="1" lang="en-US" altLang="ja-JP"/>
              </a:p>
              <a:p>
                <a:pPr lvl="1"/>
                <a:r>
                  <a:rPr kumimoji="1" lang="ja-JP" altLang="en-US"/>
                  <a:t>ダウングレード攻撃 </a:t>
                </a:r>
                <a:r>
                  <a:rPr kumimoji="1" lang="en-US" altLang="ja-JP"/>
                  <a:t>: </a:t>
                </a:r>
                <a:r>
                  <a:rPr kumimoji="1" lang="ja-JP" altLang="en-US"/>
                  <a:t>強制的に古いバージョンの暗号を強制</a:t>
                </a:r>
                <a:endParaRPr kumimoji="1" lang="en-US" altLang="ja-JP"/>
              </a:p>
              <a:p>
                <a:r>
                  <a:rPr lang="en-US" altLang="ja-JP"/>
                  <a:t>TLS 1.3</a:t>
                </a:r>
              </a:p>
              <a:p>
                <a:pPr lvl="1"/>
                <a:r>
                  <a:rPr kumimoji="1" lang="en-US" altLang="ja-JP"/>
                  <a:t>MD5, SHA-1, 3DES, RC4</a:t>
                </a:r>
                <a:r>
                  <a:rPr kumimoji="1" lang="ja-JP" altLang="en-US"/>
                  <a:t>などの禁止</a:t>
                </a:r>
                <a:endParaRPr kumimoji="1" lang="en-US" altLang="ja-JP"/>
              </a:p>
              <a:p>
                <a:pPr lvl="1"/>
                <a:r>
                  <a:rPr lang="en-US" altLang="ja-JP"/>
                  <a:t>EdDSA ,</a:t>
                </a:r>
                <a:r>
                  <a:rPr lang="ja-JP" altLang="en-US"/>
                  <a:t> </a:t>
                </a:r>
                <a:r>
                  <a:rPr lang="en-US" altLang="ja-JP"/>
                  <a:t>ChaCha20</a:t>
                </a:r>
                <a:r>
                  <a:rPr lang="ja-JP" altLang="en-US"/>
                  <a:t>などの追加</a:t>
                </a:r>
                <a:endParaRPr lang="en-US" altLang="ja-JP"/>
              </a:p>
              <a:p>
                <a:r>
                  <a:rPr kumimoji="1" lang="en-US" altLang="ja-JP"/>
                  <a:t>EdDSA (Edwards-curve DSA)</a:t>
                </a:r>
              </a:p>
              <a:p>
                <a:pPr lvl="1"/>
                <a:r>
                  <a:rPr kumimoji="1" lang="ja-JP" altLang="en-US"/>
                  <a:t>楕円曲線の新しいパラメータ</a:t>
                </a:r>
                <a:r>
                  <a:rPr kumimoji="1" lang="en-US" altLang="ja-JP"/>
                  <a:t>Curve25519</a:t>
                </a:r>
              </a:p>
              <a:p>
                <a:pPr lvl="1"/>
                <a:r>
                  <a:rPr kumimoji="1" lang="ja-JP" altLang="en-US"/>
                  <a:t>素数が</a:t>
                </a:r>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2</m:t>
                        </m:r>
                      </m:e>
                      <m:sup>
                        <m:r>
                          <a:rPr kumimoji="1" lang="en-US" altLang="ja-JP" b="0" i="1" smtClean="0">
                            <a:latin typeface="Cambria Math" panose="02040503050406030204" pitchFamily="18" charset="0"/>
                          </a:rPr>
                          <m:t>255</m:t>
                        </m:r>
                      </m:sup>
                    </m:sSup>
                    <m:r>
                      <a:rPr kumimoji="1" lang="en-US" altLang="ja-JP" b="0" i="1" smtClean="0">
                        <a:latin typeface="Cambria Math" panose="02040503050406030204" pitchFamily="18" charset="0"/>
                      </a:rPr>
                      <m:t>−19</m:t>
                    </m:r>
                  </m:oMath>
                </a14:m>
                <a:r>
                  <a:rPr kumimoji="1" lang="ja-JP" altLang="en-US"/>
                  <a:t>なので</a:t>
                </a:r>
                <a:endParaRPr kumimoji="1" lang="en-US" altLang="ja-JP"/>
              </a:p>
              <a:p>
                <a:pPr lvl="1"/>
                <a:r>
                  <a:rPr kumimoji="1" lang="ja-JP" altLang="en-US"/>
                  <a:t>より高速でよりサイドチャネル攻撃を受けにくい曲線</a:t>
                </a:r>
              </a:p>
            </p:txBody>
          </p:sp>
        </mc:Choice>
        <mc:Fallback xmlns="">
          <p:sp>
            <p:nvSpPr>
              <p:cNvPr id="2" name="コンテンツ プレースホルダー 1">
                <a:extLst>
                  <a:ext uri="{FF2B5EF4-FFF2-40B4-BE49-F238E27FC236}">
                    <a16:creationId xmlns:a16="http://schemas.microsoft.com/office/drawing/2014/main" id="{1DF304B5-4375-4ADE-8BF4-34A61C5F1358}"/>
                  </a:ext>
                </a:extLst>
              </p:cNvPr>
              <p:cNvSpPr>
                <a:spLocks noGrp="1" noRot="1" noChangeAspect="1" noMove="1" noResize="1" noEditPoints="1" noAdjustHandles="1" noChangeArrowheads="1" noChangeShapeType="1" noTextEdit="1"/>
              </p:cNvSpPr>
              <p:nvPr>
                <p:ph idx="1"/>
              </p:nvPr>
            </p:nvSpPr>
            <p:spPr>
              <a:blipFill>
                <a:blip r:embed="rId2"/>
                <a:stretch>
                  <a:fillRect l="-1200" t="-1454"/>
                </a:stretch>
              </a:blipFill>
            </p:spPr>
            <p:txBody>
              <a:bodyPr/>
              <a:lstStyle/>
              <a:p>
                <a:r>
                  <a:rPr lang="ja-JP" altLang="en-US">
                    <a:noFill/>
                  </a:rPr>
                  <a:t> </a:t>
                </a:r>
              </a:p>
            </p:txBody>
          </p:sp>
        </mc:Fallback>
      </mc:AlternateContent>
      <p:sp>
        <p:nvSpPr>
          <p:cNvPr id="4" name="タイトル 3">
            <a:extLst>
              <a:ext uri="{FF2B5EF4-FFF2-40B4-BE49-F238E27FC236}">
                <a16:creationId xmlns:a16="http://schemas.microsoft.com/office/drawing/2014/main" id="{6039337D-5F89-4335-8BAA-88B1C2DB91AF}"/>
              </a:ext>
            </a:extLst>
          </p:cNvPr>
          <p:cNvSpPr>
            <a:spLocks noGrp="1"/>
          </p:cNvSpPr>
          <p:nvPr>
            <p:ph type="title"/>
          </p:nvPr>
        </p:nvSpPr>
        <p:spPr/>
        <p:txBody>
          <a:bodyPr/>
          <a:lstStyle/>
          <a:p>
            <a:r>
              <a:rPr kumimoji="1" lang="ja-JP" altLang="en-US"/>
              <a:t>暗号化アルゴリズムの整備</a:t>
            </a:r>
          </a:p>
        </p:txBody>
      </p:sp>
      <p:sp>
        <p:nvSpPr>
          <p:cNvPr id="5" name="スライド番号プレースホルダー 4">
            <a:extLst>
              <a:ext uri="{FF2B5EF4-FFF2-40B4-BE49-F238E27FC236}">
                <a16:creationId xmlns:a16="http://schemas.microsoft.com/office/drawing/2014/main" id="{EB0FC27F-E3BE-4371-B20C-A0CC319FF5C6}"/>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5</a:t>
            </a:fld>
            <a:r>
              <a:rPr lang="en-US" altLang="ja-JP"/>
              <a:t> / 29</a:t>
            </a:r>
          </a:p>
        </p:txBody>
      </p:sp>
    </p:spTree>
    <p:extLst>
      <p:ext uri="{BB962C8B-B14F-4D97-AF65-F5344CB8AC3E}">
        <p14:creationId xmlns:p14="http://schemas.microsoft.com/office/powerpoint/2010/main" val="2148117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01DDFDC-EAB4-4A28-A13F-B759E04A16A9}"/>
              </a:ext>
            </a:extLst>
          </p:cNvPr>
          <p:cNvSpPr>
            <a:spLocks noGrp="1"/>
          </p:cNvSpPr>
          <p:nvPr>
            <p:ph idx="1"/>
          </p:nvPr>
        </p:nvSpPr>
        <p:spPr/>
        <p:txBody>
          <a:bodyPr/>
          <a:lstStyle/>
          <a:p>
            <a:r>
              <a:rPr kumimoji="1" lang="ja-JP" altLang="en-US"/>
              <a:t>経緯</a:t>
            </a:r>
            <a:endParaRPr kumimoji="1" lang="en-US" altLang="ja-JP"/>
          </a:p>
          <a:p>
            <a:pPr lvl="1"/>
            <a:r>
              <a:rPr kumimoji="1" lang="en-US" altLang="ja-JP"/>
              <a:t>NIST</a:t>
            </a:r>
            <a:r>
              <a:rPr kumimoji="1" lang="ja-JP" altLang="en-US"/>
              <a:t>が定めた擬似乱数生成アルゴリズム</a:t>
            </a:r>
            <a:r>
              <a:rPr kumimoji="1" lang="en-US" altLang="ja-JP"/>
              <a:t>Dual_EC_DRB</a:t>
            </a:r>
          </a:p>
          <a:p>
            <a:pPr lvl="2"/>
            <a:r>
              <a:rPr kumimoji="1" lang="en-US" altLang="ja-JP"/>
              <a:t>2013</a:t>
            </a:r>
            <a:r>
              <a:rPr kumimoji="1" lang="ja-JP" altLang="en-US"/>
              <a:t>年バックドアがあると報道</a:t>
            </a:r>
            <a:endParaRPr kumimoji="1" lang="en-US" altLang="ja-JP"/>
          </a:p>
          <a:p>
            <a:pPr lvl="2"/>
            <a:r>
              <a:rPr kumimoji="1" lang="ja-JP" altLang="en-US"/>
              <a:t>その他の暗号技術</a:t>
            </a:r>
            <a:r>
              <a:rPr kumimoji="1" lang="en-US" altLang="ja-JP"/>
              <a:t>(NIST P-256</a:t>
            </a:r>
            <a:r>
              <a:rPr kumimoji="1" lang="ja-JP" altLang="en-US"/>
              <a:t>など</a:t>
            </a:r>
            <a:r>
              <a:rPr kumimoji="1" lang="en-US" altLang="ja-JP"/>
              <a:t>)</a:t>
            </a:r>
            <a:r>
              <a:rPr kumimoji="1" lang="ja-JP" altLang="en-US"/>
              <a:t>は大丈夫</a:t>
            </a:r>
            <a:r>
              <a:rPr kumimoji="1" lang="en-US" altLang="ja-JP"/>
              <a:t>?</a:t>
            </a:r>
          </a:p>
          <a:p>
            <a:r>
              <a:rPr kumimoji="1" lang="en-US" altLang="ja-JP"/>
              <a:t>SafeCurves : </a:t>
            </a:r>
            <a:r>
              <a:rPr kumimoji="1" lang="en-US" altLang="ja-JP">
                <a:solidFill>
                  <a:srgbClr val="FF0000"/>
                </a:solidFill>
                <a:hlinkClick r:id="rId2">
                  <a:extLst>
                    <a:ext uri="{A12FA001-AC4F-418D-AE19-62706E023703}">
                      <ahyp:hlinkClr xmlns:ahyp="http://schemas.microsoft.com/office/drawing/2018/hyperlinkcolor" val="tx"/>
                    </a:ext>
                  </a:extLst>
                </a:hlinkClick>
              </a:rPr>
              <a:t>https://safecurves.cr.yp.to/rigid.html</a:t>
            </a:r>
            <a:endParaRPr kumimoji="1" lang="en-US" altLang="ja-JP"/>
          </a:p>
          <a:p>
            <a:pPr lvl="1"/>
            <a:endParaRPr kumimoji="1" lang="ja-JP" altLang="en-US"/>
          </a:p>
        </p:txBody>
      </p:sp>
      <p:sp>
        <p:nvSpPr>
          <p:cNvPr id="4" name="タイトル 3">
            <a:extLst>
              <a:ext uri="{FF2B5EF4-FFF2-40B4-BE49-F238E27FC236}">
                <a16:creationId xmlns:a16="http://schemas.microsoft.com/office/drawing/2014/main" id="{605DF6A4-41C5-454B-AC97-6C594B60B52D}"/>
              </a:ext>
            </a:extLst>
          </p:cNvPr>
          <p:cNvSpPr>
            <a:spLocks noGrp="1"/>
          </p:cNvSpPr>
          <p:nvPr>
            <p:ph type="title"/>
          </p:nvPr>
        </p:nvSpPr>
        <p:spPr/>
        <p:txBody>
          <a:bodyPr/>
          <a:lstStyle/>
          <a:p>
            <a:r>
              <a:rPr kumimoji="1" lang="ja-JP" altLang="en-US"/>
              <a:t>パラメータ選択の恣意性</a:t>
            </a:r>
          </a:p>
        </p:txBody>
      </p:sp>
      <p:pic>
        <p:nvPicPr>
          <p:cNvPr id="6" name="図 5">
            <a:extLst>
              <a:ext uri="{FF2B5EF4-FFF2-40B4-BE49-F238E27FC236}">
                <a16:creationId xmlns:a16="http://schemas.microsoft.com/office/drawing/2014/main" id="{825C6F77-BA7E-4DBE-944D-DDDABC9C9D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3417" y="3263271"/>
            <a:ext cx="6652338" cy="3384376"/>
          </a:xfrm>
          <a:prstGeom prst="rect">
            <a:avLst/>
          </a:prstGeom>
        </p:spPr>
      </p:pic>
      <p:sp>
        <p:nvSpPr>
          <p:cNvPr id="5" name="スライド番号プレースホルダー 4">
            <a:extLst>
              <a:ext uri="{FF2B5EF4-FFF2-40B4-BE49-F238E27FC236}">
                <a16:creationId xmlns:a16="http://schemas.microsoft.com/office/drawing/2014/main" id="{2BDC56FC-13B4-4B83-BFB4-FCFEE7BD155D}"/>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6</a:t>
            </a:fld>
            <a:r>
              <a:rPr lang="en-US" altLang="ja-JP"/>
              <a:t> / 29</a:t>
            </a:r>
          </a:p>
        </p:txBody>
      </p:sp>
    </p:spTree>
    <p:extLst>
      <p:ext uri="{BB962C8B-B14F-4D97-AF65-F5344CB8AC3E}">
        <p14:creationId xmlns:p14="http://schemas.microsoft.com/office/powerpoint/2010/main" val="3601886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832304E2-BBC1-4AAE-826E-8FAB798CF02E}"/>
                  </a:ext>
                </a:extLst>
              </p:cNvPr>
              <p:cNvSpPr>
                <a:spLocks noGrp="1"/>
              </p:cNvSpPr>
              <p:nvPr>
                <p:ph idx="1"/>
              </p:nvPr>
            </p:nvSpPr>
            <p:spPr/>
            <p:txBody>
              <a:bodyPr/>
              <a:lstStyle/>
              <a:p>
                <a:r>
                  <a:rPr lang="en-US" altLang="ja-JP"/>
                  <a:t>HKDF (HMAC-based Key Derivation Function)</a:t>
                </a:r>
              </a:p>
              <a:p>
                <a:pPr lvl="1"/>
                <a:r>
                  <a:rPr kumimoji="1" lang="en-US" altLang="ja-JP"/>
                  <a:t>HMAC</a:t>
                </a:r>
                <a:r>
                  <a:rPr kumimoji="1" lang="ja-JP" altLang="en-US"/>
                  <a:t>を利用した鍵導出関数</a:t>
                </a:r>
                <a:endParaRPr kumimoji="1" lang="en-US" altLang="ja-JP"/>
              </a:p>
              <a:p>
                <a:pPr lvl="1"/>
                <a:r>
                  <a:rPr kumimoji="1" lang="ja-JP" altLang="en-US"/>
                  <a:t>短いシードから秘密鍵に利用できる安全な擬似乱数を生成</a:t>
                </a:r>
                <a:endParaRPr kumimoji="1" lang="en-US" altLang="ja-JP"/>
              </a:p>
              <a:p>
                <a:r>
                  <a:rPr kumimoji="1" lang="en-US" altLang="ja-JP"/>
                  <a:t>HKDF-Extract</a:t>
                </a:r>
              </a:p>
              <a:p>
                <a:pPr lvl="1"/>
                <a:r>
                  <a:rPr kumimoji="1" lang="en-US" altLang="ja-JP"/>
                  <a:t>salt : </a:t>
                </a:r>
                <a:r>
                  <a:rPr kumimoji="1" lang="ja-JP" altLang="en-US"/>
                  <a:t>秘密ではないランダムな値</a:t>
                </a:r>
                <a:r>
                  <a:rPr kumimoji="1" lang="en-US" altLang="ja-JP"/>
                  <a:t>, x : DH</a:t>
                </a:r>
                <a:r>
                  <a:rPr kumimoji="1" lang="ja-JP" altLang="en-US"/>
                  <a:t>鍵共有などの結果</a:t>
                </a:r>
                <a:endParaRPr kumimoji="1" lang="en-US" altLang="ja-JP"/>
              </a:p>
              <a:p>
                <a:pPr lvl="1"/>
                <a:r>
                  <a:rPr lang="en-US" altLang="ja-JP"/>
                  <a:t>prk = HMAC(salt, x)</a:t>
                </a:r>
              </a:p>
              <a:p>
                <a:r>
                  <a:rPr kumimoji="1" lang="en-US" altLang="ja-JP"/>
                  <a:t>H</a:t>
                </a:r>
                <a:r>
                  <a:rPr lang="en-US" altLang="ja-JP"/>
                  <a:t>KDF-Expand</a:t>
                </a:r>
              </a:p>
              <a:p>
                <a:pPr lvl="1"/>
                <a:r>
                  <a:rPr kumimoji="1" lang="en-US" altLang="ja-JP"/>
                  <a:t>prk</a:t>
                </a:r>
                <a:r>
                  <a:rPr kumimoji="1" lang="ja-JP" altLang="en-US"/>
                  <a:t>と付加情報</a:t>
                </a:r>
                <a:r>
                  <a:rPr kumimoji="1" lang="en-US" altLang="ja-JP"/>
                  <a:t>info</a:t>
                </a:r>
                <a:r>
                  <a:rPr kumimoji="1" lang="ja-JP" altLang="en-US"/>
                  <a:t>から複数の安全な擬似乱数を生成</a:t>
                </a:r>
                <a:endParaRPr kumimoji="1" lang="en-US" altLang="ja-JP"/>
              </a:p>
              <a:p>
                <a:pPr lvl="2"/>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𝑇</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𝐻𝑀𝐴𝐶</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𝑝𝑟𝑘</m:t>
                        </m:r>
                        <m:r>
                          <a:rPr kumimoji="1" lang="en-US" altLang="ja-JP" b="0" i="1" smtClean="0">
                            <a:latin typeface="Cambria Math" panose="02040503050406030204" pitchFamily="18" charset="0"/>
                          </a:rPr>
                          <m:t>, ""</m:t>
                        </m:r>
                        <m:d>
                          <m:dPr>
                            <m:begChr m:val="|"/>
                            <m:endChr m:val="|"/>
                            <m:ctrlPr>
                              <a:rPr kumimoji="1" lang="en-US" altLang="ja-JP" b="0" i="1" smtClean="0">
                                <a:latin typeface="Cambria Math" panose="02040503050406030204" pitchFamily="18" charset="0"/>
                              </a:rPr>
                            </m:ctrlPr>
                          </m:dPr>
                          <m:e>
                            <m:r>
                              <m:rPr>
                                <m:sty m:val="p"/>
                              </m:rPr>
                              <a:rPr kumimoji="1" lang="en-US" altLang="ja-JP" b="0" i="1" smtClean="0">
                                <a:latin typeface="Cambria Math" panose="02040503050406030204" pitchFamily="18" charset="0"/>
                              </a:rPr>
                              <m:t>info</m:t>
                            </m:r>
                          </m:e>
                        </m:d>
                        <m:r>
                          <a:rPr kumimoji="1" lang="en-US" altLang="ja-JP" b="0" i="1" smtClean="0">
                            <a:latin typeface="Cambria Math" panose="02040503050406030204" pitchFamily="18" charset="0"/>
                          </a:rPr>
                          <m:t>1</m:t>
                        </m:r>
                      </m:e>
                    </m:d>
                  </m:oMath>
                </a14:m>
                <a:endParaRPr kumimoji="1" lang="en-US" altLang="ja-JP" b="0"/>
              </a:p>
              <a:p>
                <a:pPr lvl="2"/>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𝑇</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𝐻𝑀𝐴𝐶</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𝑝𝑟𝑘</m:t>
                        </m:r>
                        <m:r>
                          <a:rPr kumimoji="1" lang="en-US" altLang="ja-JP" b="0" i="1" smtClean="0">
                            <a:latin typeface="Cambria Math" panose="02040503050406030204" pitchFamily="18" charset="0"/>
                          </a:rPr>
                          <m:t>,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𝑇</m:t>
                            </m:r>
                          </m:e>
                          <m:sub>
                            <m:r>
                              <a:rPr kumimoji="1" lang="en-US" altLang="ja-JP" b="0" i="1" smtClean="0">
                                <a:latin typeface="Cambria Math" panose="02040503050406030204" pitchFamily="18" charset="0"/>
                              </a:rPr>
                              <m:t>1</m:t>
                            </m:r>
                          </m:sub>
                        </m:sSub>
                        <m:d>
                          <m:dPr>
                            <m:begChr m:val="|"/>
                            <m:endChr m:val="|"/>
                            <m:ctrlPr>
                              <a:rPr kumimoji="1" lang="en-US" altLang="ja-JP" b="0" i="1" smtClean="0">
                                <a:latin typeface="Cambria Math" panose="02040503050406030204" pitchFamily="18" charset="0"/>
                              </a:rPr>
                            </m:ctrlPr>
                          </m:dPr>
                          <m:e>
                            <m:r>
                              <m:rPr>
                                <m:sty m:val="p"/>
                              </m:rPr>
                              <a:rPr kumimoji="1" lang="en-US" altLang="ja-JP" b="0" i="1" smtClean="0">
                                <a:latin typeface="Cambria Math" panose="02040503050406030204" pitchFamily="18" charset="0"/>
                              </a:rPr>
                              <m:t>info</m:t>
                            </m:r>
                          </m:e>
                        </m:d>
                        <m:r>
                          <a:rPr kumimoji="1" lang="en-US" altLang="ja-JP" b="0" i="1" smtClean="0">
                            <a:latin typeface="Cambria Math" panose="02040503050406030204" pitchFamily="18" charset="0"/>
                          </a:rPr>
                          <m:t>2</m:t>
                        </m:r>
                      </m:e>
                    </m:d>
                  </m:oMath>
                </a14:m>
                <a:endParaRPr kumimoji="1" lang="en-US" altLang="ja-JP" b="0"/>
              </a:p>
              <a:p>
                <a:pPr lvl="2"/>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𝑇</m:t>
                        </m:r>
                      </m:e>
                      <m:sub>
                        <m:r>
                          <a:rPr kumimoji="1" lang="en-US" altLang="ja-JP" b="0" i="1" smtClean="0">
                            <a:latin typeface="Cambria Math" panose="02040503050406030204" pitchFamily="18" charset="0"/>
                          </a:rPr>
                          <m:t>3</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𝐻𝑀𝐴𝐶</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𝑝𝑟𝑘</m:t>
                    </m:r>
                    <m:r>
                      <a:rPr kumimoji="1" lang="en-US" altLang="ja-JP" b="0" i="1" smtClean="0">
                        <a:latin typeface="Cambria Math" panose="02040503050406030204" pitchFamily="18" charset="0"/>
                      </a:rPr>
                      <m:t>,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𝑇</m:t>
                        </m:r>
                      </m:e>
                      <m:sub>
                        <m:r>
                          <a:rPr kumimoji="1" lang="en-US" altLang="ja-JP" b="0" i="1" smtClean="0">
                            <a:latin typeface="Cambria Math" panose="02040503050406030204" pitchFamily="18" charset="0"/>
                          </a:rPr>
                          <m:t>2</m:t>
                        </m:r>
                      </m:sub>
                    </m:sSub>
                    <m:d>
                      <m:dPr>
                        <m:begChr m:val="|"/>
                        <m:endChr m:val="|"/>
                        <m:ctrlPr>
                          <a:rPr kumimoji="1" lang="en-US" altLang="ja-JP" b="0" i="1" smtClean="0">
                            <a:latin typeface="Cambria Math" panose="02040503050406030204" pitchFamily="18" charset="0"/>
                          </a:rPr>
                        </m:ctrlPr>
                      </m:dPr>
                      <m:e>
                        <m:r>
                          <m:rPr>
                            <m:sty m:val="p"/>
                          </m:rPr>
                          <a:rPr kumimoji="1" lang="en-US" altLang="ja-JP" b="0" i="1" smtClean="0">
                            <a:latin typeface="Cambria Math" panose="02040503050406030204" pitchFamily="18" charset="0"/>
                          </a:rPr>
                          <m:t>info</m:t>
                        </m:r>
                      </m:e>
                    </m:d>
                    <m:r>
                      <a:rPr kumimoji="1" lang="en-US" altLang="ja-JP" b="0" i="1" smtClean="0">
                        <a:latin typeface="Cambria Math" panose="02040503050406030204" pitchFamily="18" charset="0"/>
                      </a:rPr>
                      <m:t>3)</m:t>
                    </m:r>
                  </m:oMath>
                </a14:m>
                <a:endParaRPr kumimoji="1" lang="en-US" altLang="ja-JP"/>
              </a:p>
              <a:p>
                <a:r>
                  <a:rPr kumimoji="1" lang="en-US" altLang="ja-JP"/>
                  <a:t>Derive-Secret</a:t>
                </a:r>
                <a:endParaRPr lang="en-US" altLang="ja-JP"/>
              </a:p>
              <a:p>
                <a:pPr lvl="1"/>
                <a:r>
                  <a:rPr kumimoji="1" lang="en-US" altLang="ja-JP"/>
                  <a:t>info</a:t>
                </a:r>
                <a:r>
                  <a:rPr kumimoji="1" lang="ja-JP" altLang="en-US"/>
                  <a:t>にヘッダ情報を付与して</a:t>
                </a:r>
                <a:r>
                  <a:rPr kumimoji="1" lang="en-US" altLang="ja-JP"/>
                  <a:t>HKDF-Expand</a:t>
                </a:r>
                <a:r>
                  <a:rPr kumimoji="1" lang="ja-JP" altLang="en-US"/>
                  <a:t>を呼び出す</a:t>
                </a:r>
              </a:p>
            </p:txBody>
          </p:sp>
        </mc:Choice>
        <mc:Fallback xmlns="">
          <p:sp>
            <p:nvSpPr>
              <p:cNvPr id="2" name="コンテンツ プレースホルダー 1">
                <a:extLst>
                  <a:ext uri="{FF2B5EF4-FFF2-40B4-BE49-F238E27FC236}">
                    <a16:creationId xmlns:a16="http://schemas.microsoft.com/office/drawing/2014/main" id="{832304E2-BBC1-4AAE-826E-8FAB798CF02E}"/>
                  </a:ext>
                </a:extLst>
              </p:cNvPr>
              <p:cNvSpPr>
                <a:spLocks noGrp="1" noRot="1" noChangeAspect="1" noMove="1" noResize="1" noEditPoints="1" noAdjustHandles="1" noChangeArrowheads="1" noChangeShapeType="1" noTextEdit="1"/>
              </p:cNvSpPr>
              <p:nvPr>
                <p:ph idx="1"/>
              </p:nvPr>
            </p:nvSpPr>
            <p:spPr>
              <a:blipFill>
                <a:blip r:embed="rId2"/>
                <a:stretch>
                  <a:fillRect l="-1200" t="-1142" b="-9450"/>
                </a:stretch>
              </a:blipFill>
            </p:spPr>
            <p:txBody>
              <a:bodyPr/>
              <a:lstStyle/>
              <a:p>
                <a:r>
                  <a:rPr lang="ja-JP" altLang="en-US">
                    <a:noFill/>
                  </a:rPr>
                  <a:t> </a:t>
                </a:r>
              </a:p>
            </p:txBody>
          </p:sp>
        </mc:Fallback>
      </mc:AlternateContent>
      <p:sp>
        <p:nvSpPr>
          <p:cNvPr id="4" name="タイトル 3">
            <a:extLst>
              <a:ext uri="{FF2B5EF4-FFF2-40B4-BE49-F238E27FC236}">
                <a16:creationId xmlns:a16="http://schemas.microsoft.com/office/drawing/2014/main" id="{25D2294A-DF67-4616-AA9B-B85BBBECBC4E}"/>
              </a:ext>
            </a:extLst>
          </p:cNvPr>
          <p:cNvSpPr>
            <a:spLocks noGrp="1"/>
          </p:cNvSpPr>
          <p:nvPr>
            <p:ph type="title"/>
          </p:nvPr>
        </p:nvSpPr>
        <p:spPr/>
        <p:txBody>
          <a:bodyPr/>
          <a:lstStyle/>
          <a:p>
            <a:r>
              <a:rPr kumimoji="1" lang="ja-JP" altLang="en-US"/>
              <a:t>新しい鍵導出アルゴリズム</a:t>
            </a:r>
          </a:p>
        </p:txBody>
      </p:sp>
      <p:sp>
        <p:nvSpPr>
          <p:cNvPr id="5" name="スライド番号プレースホルダー 4">
            <a:extLst>
              <a:ext uri="{FF2B5EF4-FFF2-40B4-BE49-F238E27FC236}">
                <a16:creationId xmlns:a16="http://schemas.microsoft.com/office/drawing/2014/main" id="{40F40437-AB83-4C48-BE74-693FD7280C21}"/>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7</a:t>
            </a:fld>
            <a:r>
              <a:rPr lang="en-US" altLang="ja-JP"/>
              <a:t> / 29</a:t>
            </a:r>
          </a:p>
        </p:txBody>
      </p:sp>
    </p:spTree>
    <p:extLst>
      <p:ext uri="{BB962C8B-B14F-4D97-AF65-F5344CB8AC3E}">
        <p14:creationId xmlns:p14="http://schemas.microsoft.com/office/powerpoint/2010/main" val="1402270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907EAF35-7EC5-4F20-B101-B7A9E88C2381}"/>
              </a:ext>
            </a:extLst>
          </p:cNvPr>
          <p:cNvSpPr>
            <a:spLocks noGrp="1"/>
          </p:cNvSpPr>
          <p:nvPr>
            <p:ph idx="1"/>
          </p:nvPr>
        </p:nvSpPr>
        <p:spPr/>
        <p:txBody>
          <a:bodyPr/>
          <a:lstStyle/>
          <a:p>
            <a:r>
              <a:rPr kumimoji="1" lang="ja-JP" altLang="en-US"/>
              <a:t>概要 </a:t>
            </a:r>
            <a:r>
              <a:rPr kumimoji="1" lang="en-US" altLang="ja-JP"/>
              <a:t>: </a:t>
            </a:r>
            <a:r>
              <a:rPr kumimoji="1" lang="ja-JP" altLang="en-US"/>
              <a:t>詳細は</a:t>
            </a:r>
            <a:r>
              <a:rPr kumimoji="1" lang="en-US" altLang="ja-JP"/>
              <a:t>RFC-8446</a:t>
            </a:r>
            <a:r>
              <a:rPr kumimoji="1" lang="ja-JP" altLang="en-US"/>
              <a:t>参照</a:t>
            </a:r>
            <a:endParaRPr kumimoji="1" lang="en-US" altLang="ja-JP"/>
          </a:p>
          <a:p>
            <a:endParaRPr lang="en-US" altLang="ja-JP"/>
          </a:p>
          <a:p>
            <a:endParaRPr kumimoji="1" lang="en-US" altLang="ja-JP"/>
          </a:p>
          <a:p>
            <a:endParaRPr lang="en-US" altLang="ja-JP"/>
          </a:p>
          <a:p>
            <a:endParaRPr kumimoji="1" lang="en-US" altLang="ja-JP"/>
          </a:p>
          <a:p>
            <a:endParaRPr lang="en-US" altLang="ja-JP"/>
          </a:p>
          <a:p>
            <a:endParaRPr kumimoji="1" lang="en-US" altLang="ja-JP"/>
          </a:p>
          <a:p>
            <a:endParaRPr lang="en-US" altLang="ja-JP"/>
          </a:p>
          <a:p>
            <a:endParaRPr kumimoji="1" lang="en-US" altLang="ja-JP"/>
          </a:p>
          <a:p>
            <a:endParaRPr lang="en-US" altLang="ja-JP"/>
          </a:p>
          <a:p>
            <a:pPr marL="218250" lvl="1" indent="0">
              <a:buNone/>
            </a:pPr>
            <a:r>
              <a:rPr kumimoji="1" lang="ja-JP" altLang="en-US"/>
              <a:t>ドラフトではマスターシークレット→メインシークレット</a:t>
            </a:r>
          </a:p>
        </p:txBody>
      </p:sp>
      <p:sp>
        <p:nvSpPr>
          <p:cNvPr id="4" name="タイトル 3">
            <a:extLst>
              <a:ext uri="{FF2B5EF4-FFF2-40B4-BE49-F238E27FC236}">
                <a16:creationId xmlns:a16="http://schemas.microsoft.com/office/drawing/2014/main" id="{E59A0EF0-3651-4511-8D5F-612F368C52E9}"/>
              </a:ext>
            </a:extLst>
          </p:cNvPr>
          <p:cNvSpPr>
            <a:spLocks noGrp="1"/>
          </p:cNvSpPr>
          <p:nvPr>
            <p:ph type="title"/>
          </p:nvPr>
        </p:nvSpPr>
        <p:spPr/>
        <p:txBody>
          <a:bodyPr/>
          <a:lstStyle/>
          <a:p>
            <a:r>
              <a:rPr kumimoji="1" lang="ja-JP" altLang="en-US"/>
              <a:t>鍵導出手順</a:t>
            </a:r>
          </a:p>
        </p:txBody>
      </p:sp>
      <p:pic>
        <p:nvPicPr>
          <p:cNvPr id="6" name="図 5">
            <a:extLst>
              <a:ext uri="{FF2B5EF4-FFF2-40B4-BE49-F238E27FC236}">
                <a16:creationId xmlns:a16="http://schemas.microsoft.com/office/drawing/2014/main" id="{88D89ECE-BEBD-43B7-9D00-84EE165CF7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1124744"/>
            <a:ext cx="7138829" cy="5184576"/>
          </a:xfrm>
          <a:prstGeom prst="rect">
            <a:avLst/>
          </a:prstGeom>
        </p:spPr>
      </p:pic>
      <p:sp>
        <p:nvSpPr>
          <p:cNvPr id="5" name="スライド番号プレースホルダー 4">
            <a:extLst>
              <a:ext uri="{FF2B5EF4-FFF2-40B4-BE49-F238E27FC236}">
                <a16:creationId xmlns:a16="http://schemas.microsoft.com/office/drawing/2014/main" id="{D63E2A42-549A-4FE0-BE01-06CD5F9072D3}"/>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8</a:t>
            </a:fld>
            <a:r>
              <a:rPr lang="en-US" altLang="ja-JP"/>
              <a:t> / 29</a:t>
            </a:r>
          </a:p>
        </p:txBody>
      </p:sp>
    </p:spTree>
    <p:extLst>
      <p:ext uri="{BB962C8B-B14F-4D97-AF65-F5344CB8AC3E}">
        <p14:creationId xmlns:p14="http://schemas.microsoft.com/office/powerpoint/2010/main" val="2259019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E4A12F44-D3F1-4893-B8D6-A882BB6F8583}"/>
              </a:ext>
            </a:extLst>
          </p:cNvPr>
          <p:cNvSpPr>
            <a:spLocks noGrp="1"/>
          </p:cNvSpPr>
          <p:nvPr>
            <p:ph idx="1"/>
          </p:nvPr>
        </p:nvSpPr>
        <p:spPr/>
        <p:txBody>
          <a:bodyPr/>
          <a:lstStyle/>
          <a:p>
            <a:r>
              <a:rPr kumimoji="1" lang="ja-JP" altLang="en-US"/>
              <a:t>現代暗号</a:t>
            </a:r>
            <a:endParaRPr kumimoji="1" lang="en-US" altLang="ja-JP"/>
          </a:p>
          <a:p>
            <a:pPr lvl="1"/>
            <a:r>
              <a:rPr kumimoji="1" lang="ja-JP" altLang="en-US"/>
              <a:t>計算量的安全性に基づく理論的な評価</a:t>
            </a:r>
            <a:endParaRPr kumimoji="1" lang="en-US" altLang="ja-JP"/>
          </a:p>
          <a:p>
            <a:pPr lvl="1"/>
            <a:r>
              <a:rPr kumimoji="1" lang="ja-JP" altLang="en-US"/>
              <a:t>複数の暗号技術を組み合わせたときの評価は完全ではない</a:t>
            </a:r>
            <a:endParaRPr kumimoji="1" lang="en-US" altLang="ja-JP"/>
          </a:p>
          <a:p>
            <a:pPr lvl="1"/>
            <a:r>
              <a:rPr kumimoji="1" lang="ja-JP" altLang="en-US"/>
              <a:t>実装の不具合による攻撃</a:t>
            </a:r>
            <a:endParaRPr kumimoji="1" lang="en-US" altLang="ja-JP"/>
          </a:p>
          <a:p>
            <a:r>
              <a:rPr kumimoji="1" lang="ja-JP" altLang="en-US"/>
              <a:t>形式手法 </a:t>
            </a:r>
            <a:r>
              <a:rPr kumimoji="1" lang="en-US" altLang="ja-JP"/>
              <a:t>(formal method)</a:t>
            </a:r>
          </a:p>
          <a:p>
            <a:pPr lvl="1"/>
            <a:r>
              <a:rPr kumimoji="1" lang="ja-JP" altLang="en-US"/>
              <a:t>プロトコルの安全性を</a:t>
            </a:r>
            <a:r>
              <a:rPr lang="ja-JP" altLang="en-US"/>
              <a:t>自動検証ツール</a:t>
            </a:r>
            <a:r>
              <a:rPr lang="en-US" altLang="ja-JP"/>
              <a:t>(</a:t>
            </a:r>
            <a:r>
              <a:rPr kumimoji="1" lang="ja-JP" altLang="en-US"/>
              <a:t>プログラム</a:t>
            </a:r>
            <a:r>
              <a:rPr kumimoji="1" lang="en-US" altLang="ja-JP"/>
              <a:t>)</a:t>
            </a:r>
            <a:r>
              <a:rPr kumimoji="1" lang="ja-JP" altLang="en-US"/>
              <a:t>で判定</a:t>
            </a:r>
            <a:endParaRPr lang="en-US" altLang="ja-JP"/>
          </a:p>
          <a:p>
            <a:r>
              <a:rPr lang="ja-JP" altLang="en-US"/>
              <a:t>モデル検証</a:t>
            </a:r>
            <a:r>
              <a:rPr lang="en-US" altLang="ja-JP"/>
              <a:t>(e.g., ProVerif)</a:t>
            </a:r>
          </a:p>
          <a:p>
            <a:pPr lvl="1"/>
            <a:r>
              <a:rPr lang="ja-JP" altLang="en-US"/>
              <a:t>プロトコルをモデル化</a:t>
            </a:r>
            <a:endParaRPr lang="en-US" altLang="ja-JP"/>
          </a:p>
          <a:p>
            <a:pPr lvl="2"/>
            <a:r>
              <a:rPr lang="ja-JP" altLang="en-US"/>
              <a:t>数式を用いて厳密化</a:t>
            </a:r>
            <a:endParaRPr lang="en-US" altLang="ja-JP"/>
          </a:p>
          <a:p>
            <a:pPr lvl="1"/>
            <a:r>
              <a:rPr lang="ja-JP" altLang="en-US"/>
              <a:t>モデルをツールに入力</a:t>
            </a:r>
            <a:endParaRPr lang="en-US" altLang="ja-JP"/>
          </a:p>
          <a:p>
            <a:pPr lvl="2"/>
            <a:r>
              <a:rPr lang="ja-JP" altLang="en-US"/>
              <a:t>問題があれば出力</a:t>
            </a:r>
            <a:endParaRPr lang="en-US" altLang="ja-JP"/>
          </a:p>
          <a:p>
            <a:pPr lvl="1"/>
            <a:r>
              <a:rPr lang="ja-JP" altLang="en-US"/>
              <a:t>問題が見つからなかったと</a:t>
            </a:r>
            <a:br>
              <a:rPr lang="en-US" altLang="ja-JP"/>
            </a:br>
            <a:r>
              <a:rPr lang="ja-JP" altLang="en-US"/>
              <a:t>いって安全とは限らない</a:t>
            </a:r>
            <a:endParaRPr lang="en-US" altLang="ja-JP"/>
          </a:p>
          <a:p>
            <a:endParaRPr lang="en-US" altLang="ja-JP"/>
          </a:p>
        </p:txBody>
      </p:sp>
      <p:sp>
        <p:nvSpPr>
          <p:cNvPr id="4" name="タイトル 3">
            <a:extLst>
              <a:ext uri="{FF2B5EF4-FFF2-40B4-BE49-F238E27FC236}">
                <a16:creationId xmlns:a16="http://schemas.microsoft.com/office/drawing/2014/main" id="{BD58DA2E-7D50-4743-B44B-D7C612FAD573}"/>
              </a:ext>
            </a:extLst>
          </p:cNvPr>
          <p:cNvSpPr>
            <a:spLocks noGrp="1"/>
          </p:cNvSpPr>
          <p:nvPr>
            <p:ph type="title"/>
          </p:nvPr>
        </p:nvSpPr>
        <p:spPr/>
        <p:txBody>
          <a:bodyPr/>
          <a:lstStyle/>
          <a:p>
            <a:r>
              <a:rPr kumimoji="1" lang="ja-JP" altLang="en-US"/>
              <a:t>形式手法による安全性検証</a:t>
            </a:r>
          </a:p>
        </p:txBody>
      </p:sp>
      <p:pic>
        <p:nvPicPr>
          <p:cNvPr id="6" name="図 5">
            <a:extLst>
              <a:ext uri="{FF2B5EF4-FFF2-40B4-BE49-F238E27FC236}">
                <a16:creationId xmlns:a16="http://schemas.microsoft.com/office/drawing/2014/main" id="{BA4482D1-7F05-46D5-94CC-AACDEAFF7B1B}"/>
              </a:ext>
            </a:extLst>
          </p:cNvPr>
          <p:cNvPicPr>
            <a:picLocks noChangeAspect="1"/>
          </p:cNvPicPr>
          <p:nvPr/>
        </p:nvPicPr>
        <p:blipFill>
          <a:blip r:embed="rId2"/>
          <a:stretch>
            <a:fillRect/>
          </a:stretch>
        </p:blipFill>
        <p:spPr>
          <a:xfrm>
            <a:off x="5580112" y="3645023"/>
            <a:ext cx="1872208" cy="3014307"/>
          </a:xfrm>
          <a:prstGeom prst="rect">
            <a:avLst/>
          </a:prstGeom>
        </p:spPr>
      </p:pic>
      <p:sp>
        <p:nvSpPr>
          <p:cNvPr id="5" name="スライド番号プレースホルダー 4">
            <a:extLst>
              <a:ext uri="{FF2B5EF4-FFF2-40B4-BE49-F238E27FC236}">
                <a16:creationId xmlns:a16="http://schemas.microsoft.com/office/drawing/2014/main" id="{8FB08026-F343-432F-B189-44A9F4C3436F}"/>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9</a:t>
            </a:fld>
            <a:r>
              <a:rPr lang="en-US" altLang="ja-JP"/>
              <a:t> / 29</a:t>
            </a:r>
          </a:p>
        </p:txBody>
      </p:sp>
    </p:spTree>
    <p:extLst>
      <p:ext uri="{BB962C8B-B14F-4D97-AF65-F5344CB8AC3E}">
        <p14:creationId xmlns:p14="http://schemas.microsoft.com/office/powerpoint/2010/main" val="849203057"/>
      </p:ext>
    </p:extLst>
  </p:cSld>
  <p:clrMapOvr>
    <a:masterClrMapping/>
  </p:clrMapOvr>
</p:sld>
</file>

<file path=ppt/theme/theme1.xml><?xml version="1.0" encoding="utf-8"?>
<a:theme xmlns:a="http://schemas.openxmlformats.org/drawingml/2006/main" name="CybozuLabs2">
  <a:themeElements>
    <a:clrScheme name="CybozuLabs2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Segoe+メイリオ">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1"/>
          </a:solidFill>
        </a:ln>
      </a:spPr>
      <a:bodyPr rtlCol="0" anchor="ctr"/>
      <a:lstStyle>
        <a:defPPr algn="ctr">
          <a:defRPr sz="2400" smtClean="0"/>
        </a:defPPr>
      </a:lstStyle>
      <a:style>
        <a:lnRef idx="1">
          <a:schemeClr val="accent1"/>
        </a:lnRef>
        <a:fillRef idx="0">
          <a:schemeClr val="accent1"/>
        </a:fillRef>
        <a:effectRef idx="0">
          <a:schemeClr val="accent1"/>
        </a:effectRef>
        <a:fontRef idx="minor">
          <a:schemeClr val="tx1"/>
        </a:fontRef>
      </a:style>
    </a:spDef>
    <a:txDef>
      <a:spPr>
        <a:solidFill>
          <a:schemeClr val="accent5"/>
        </a:solidFill>
        <a:ln w="19050" cap="rnd">
          <a:solidFill>
            <a:schemeClr val="tx2">
              <a:lumMod val="60000"/>
              <a:lumOff val="40000"/>
            </a:schemeClr>
          </a:solidFill>
        </a:ln>
      </a:spPr>
      <a:bodyPr wrap="none">
        <a:spAutoFit/>
      </a:bodyPr>
      <a:lstStyle>
        <a:defPPr>
          <a:defRPr>
            <a:latin typeface="Courier New" pitchFamily="49" charset="0"/>
            <a:ea typeface="ＭＳ ゴシック" pitchFamily="49" charset="-128"/>
            <a:cs typeface="Courier New" pitchFamily="49" charset="0"/>
          </a:defRPr>
        </a:defPPr>
      </a:lstStyle>
    </a:txDef>
  </a:objectDefaults>
  <a:extraClrSchemeLst>
    <a:extraClrScheme>
      <a:clrScheme name="CybozuLabs2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CybozuLabs2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CybozuLabs2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CybozuLabs2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CybozuLabs2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CybozuLabs2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1486</Words>
  <Application>Microsoft Office PowerPoint</Application>
  <PresentationFormat>画面に合わせる (4:3)</PresentationFormat>
  <Paragraphs>313</Paragraphs>
  <Slides>29</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29</vt:i4>
      </vt:variant>
    </vt:vector>
  </HeadingPairs>
  <TitlesOfParts>
    <vt:vector size="37" baseType="lpstr">
      <vt:lpstr>HG丸ｺﾞｼｯｸM-PRO</vt:lpstr>
      <vt:lpstr>游ゴシック</vt:lpstr>
      <vt:lpstr>Arial</vt:lpstr>
      <vt:lpstr>Cambria Math</vt:lpstr>
      <vt:lpstr>Segoe UI</vt:lpstr>
      <vt:lpstr>Tahoma</vt:lpstr>
      <vt:lpstr>Wingdings</vt:lpstr>
      <vt:lpstr>CybozuLabs2</vt:lpstr>
      <vt:lpstr>暗認本読書9 TLSとネットワークセキュリティ</vt:lpstr>
      <vt:lpstr>TLS 1.3</vt:lpstr>
      <vt:lpstr>TLS 1.2の通信プロトコル</vt:lpstr>
      <vt:lpstr>TLS 1.3の通信プロトコル</vt:lpstr>
      <vt:lpstr>暗号化アルゴリズムの整備</vt:lpstr>
      <vt:lpstr>パラメータ選択の恣意性</vt:lpstr>
      <vt:lpstr>新しい鍵導出アルゴリズム</vt:lpstr>
      <vt:lpstr>鍵導出手順</vt:lpstr>
      <vt:lpstr>形式手法による安全性検証</vt:lpstr>
      <vt:lpstr>定理証明</vt:lpstr>
      <vt:lpstr>認証付き暗号</vt:lpstr>
      <vt:lpstr>AEADのアルゴリズム</vt:lpstr>
      <vt:lpstr>AEADの例</vt:lpstr>
      <vt:lpstr>AES-GCM</vt:lpstr>
      <vt:lpstr>ChaCha-20 Poly1305</vt:lpstr>
      <vt:lpstr>Poly1305</vt:lpstr>
      <vt:lpstr>前方秘匿性FS(Forward Secrecy)</vt:lpstr>
      <vt:lpstr>前方秘匿性の無い通信</vt:lpstr>
      <vt:lpstr>PRISMとメールサービス</vt:lpstr>
      <vt:lpstr>前方秘匿性FS</vt:lpstr>
      <vt:lpstr>TLS 1.3</vt:lpstr>
      <vt:lpstr>DNS</vt:lpstr>
      <vt:lpstr>キャッシュDNSサーバ</vt:lpstr>
      <vt:lpstr>キャッシュ・ポイズニング</vt:lpstr>
      <vt:lpstr>DNSSEC(DNS SECurity extensions)</vt:lpstr>
      <vt:lpstr>パブリックDNSサーバ</vt:lpstr>
      <vt:lpstr>DNSの安全性</vt:lpstr>
      <vt:lpstr>DoTとDoH</vt:lpstr>
      <vt:lpstr>バーチャルホストとESNI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2015-01-28T02:21:35Z</dcterms:created>
  <dcterms:modified xsi:type="dcterms:W3CDTF">2021-11-26T09:08:51Z</dcterms:modified>
</cp:coreProperties>
</file>