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9"/>
  </p:notesMasterIdLst>
  <p:handoutMasterIdLst>
    <p:handoutMasterId r:id="rId10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3627" autoAdjust="0"/>
  </p:normalViewPr>
  <p:slideViewPr>
    <p:cSldViewPr>
      <p:cViewPr varScale="1">
        <p:scale>
          <a:sx n="98" d="100"/>
          <a:sy n="98" d="100"/>
        </p:scale>
        <p:origin x="110" y="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5</a:t>
            </a:r>
            <a:br>
              <a:rPr lang="en-US" altLang="ja-JP"/>
            </a:br>
            <a:r>
              <a:rPr lang="ja-JP" altLang="en-US" sz="2000"/>
              <a:t>鍵共有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2021/10/28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45C04C9-27AD-4EA6-A6EB-5A2E53759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1975 Merkle</a:t>
                </a:r>
                <a:r>
                  <a:rPr kumimoji="1" lang="ja-JP" altLang="en-US"/>
                  <a:t> パズルを解く仕組みを利用</a:t>
                </a:r>
                <a:endParaRPr kumimoji="1" lang="en-US" altLang="ja-JP"/>
              </a:p>
              <a:p>
                <a:r>
                  <a:rPr lang="en-US" altLang="ja-JP"/>
                  <a:t>1976 Diffie, Hellman </a:t>
                </a:r>
                <a:r>
                  <a:rPr lang="ja-JP" altLang="en-US"/>
                  <a:t>鍵共有</a:t>
                </a:r>
                <a:endParaRPr lang="en-US" altLang="ja-JP"/>
              </a:p>
              <a:p>
                <a:pPr lvl="1"/>
                <a:r>
                  <a:rPr kumimoji="1" lang="en-US" altLang="ja-JP"/>
                  <a:t>1970</a:t>
                </a:r>
                <a:r>
                  <a:rPr kumimoji="1" lang="ja-JP" altLang="en-US"/>
                  <a:t>年頃イギリスの政府通信本部</a:t>
                </a:r>
                <a:r>
                  <a:rPr kumimoji="1" lang="en-US" altLang="ja-JP"/>
                  <a:t>GCHQ</a:t>
                </a:r>
                <a:r>
                  <a:rPr kumimoji="1" lang="ja-JP" altLang="en-US"/>
                  <a:t>が発見していた</a:t>
                </a:r>
                <a:endParaRPr kumimoji="1" lang="en-US" altLang="ja-JP"/>
              </a:p>
              <a:p>
                <a:r>
                  <a:rPr kumimoji="1" lang="ja-JP" altLang="en-US"/>
                  <a:t>ベキ乗の性質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コンピュータで扱いづらいので</a:t>
                </a:r>
                <a:r>
                  <a:rPr kumimoji="1" lang="en-US" altLang="ja-JP"/>
                  <a:t>n</a:t>
                </a:r>
                <a:r>
                  <a:rPr kumimoji="1" lang="ja-JP" altLang="en-US"/>
                  <a:t>で割った余りを考える</a:t>
                </a:r>
                <a:endParaRPr kumimoji="1" lang="en-US" altLang="ja-JP"/>
              </a:p>
              <a:p>
                <a:pPr lvl="2"/>
                <a:r>
                  <a:rPr lang="en-US" altLang="ja-JP"/>
                  <a:t>mod n</a:t>
                </a:r>
                <a:r>
                  <a:rPr lang="ja-JP" altLang="en-US"/>
                  <a:t>とか</a:t>
                </a:r>
                <a:r>
                  <a:rPr lang="en-US" altLang="ja-JP"/>
                  <a:t>% n</a:t>
                </a:r>
                <a:r>
                  <a:rPr lang="ja-JP" altLang="en-US"/>
                  <a:t>と書く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とすると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で割った余りが等しい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45C04C9-27AD-4EA6-A6EB-5A2E53759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917A2D-E154-4005-B0D5-650F2135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3CFA220-3757-4C39-B4D3-819F3BF0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鍵共有</a:t>
            </a:r>
          </a:p>
        </p:txBody>
      </p:sp>
    </p:spTree>
    <p:extLst>
      <p:ext uri="{BB962C8B-B14F-4D97-AF65-F5344CB8AC3E}">
        <p14:creationId xmlns:p14="http://schemas.microsoft.com/office/powerpoint/2010/main" val="312379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4CDB4C9-F428-4D71-9C90-767012FB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560840" cy="4375835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EB0AEB-FDCA-4614-A840-274E0740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2156D7-74EC-4C61-BDB0-1F58E5F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</a:t>
            </a:r>
          </a:p>
        </p:txBody>
      </p:sp>
    </p:spTree>
    <p:extLst>
      <p:ext uri="{BB962C8B-B14F-4D97-AF65-F5344CB8AC3E}">
        <p14:creationId xmlns:p14="http://schemas.microsoft.com/office/powerpoint/2010/main" val="97132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5346682-A703-4FAE-A282-251707155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攻撃者（盗聴者）が入手できる情報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公開されている</a:t>
                </a:r>
                <a:r>
                  <a:rPr kumimoji="1" lang="en-US" altLang="ja-JP"/>
                  <a:t>g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n</a:t>
                </a:r>
              </a:p>
              <a:p>
                <a:pPr lvl="1"/>
                <a:r>
                  <a:rPr kumimoji="1" lang="ja-JP" altLang="en-US"/>
                  <a:t>通信経路を流れる</a:t>
                </a:r>
                <a:r>
                  <a:rPr kumimoji="1" lang="en-US" altLang="ja-JP"/>
                  <a:t>A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B</a:t>
                </a:r>
              </a:p>
              <a:p>
                <a:pPr lvl="1"/>
                <a:r>
                  <a:rPr kumimoji="1" lang="ja-JP" altLang="en-US"/>
                  <a:t>これから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を計算できるか</a:t>
                </a:r>
                <a:endParaRPr kumimoji="1" lang="en-US" altLang="ja-JP"/>
              </a:p>
              <a:p>
                <a:pPr marL="218250" lvl="1" indent="0">
                  <a:buNone/>
                </a:pPr>
                <a:endParaRPr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5346682-A703-4FAE-A282-251707155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86BFBE-3778-40A4-AD8A-3B13522D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1B992B-44F3-4A89-96AF-D6BC3573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2CCE44-285B-4E28-A954-9E8BB7BAA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6295059" cy="34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2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3D45E5C-556F-4835-8733-F746334AC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36727"/>
            <a:ext cx="6246419" cy="24985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0C4655C-8E63-405B-8002-D6C24EBE4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DHP</a:t>
                </a:r>
                <a:r>
                  <a:rPr lang="en-US" altLang="ja-JP">
                    <a:latin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過去</a:t>
                </a:r>
                <a:r>
                  <a:rPr kumimoji="1" lang="en-US" altLang="ja-JP"/>
                  <a:t>40</a:t>
                </a:r>
                <a:r>
                  <a:rPr kumimoji="1" lang="ja-JP" altLang="en-US"/>
                  <a:t>年以上研究されてる</a:t>
                </a:r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r>
                  <a:rPr kumimoji="1" lang="ja-JP" altLang="en-US"/>
                  <a:t>となる素数なら今後</a:t>
                </a:r>
                <a:r>
                  <a:rPr kumimoji="1" lang="en-US" altLang="ja-JP"/>
                  <a:t>20</a:t>
                </a:r>
                <a:r>
                  <a:rPr kumimoji="1" lang="ja-JP" altLang="en-US"/>
                  <a:t>年ぐらいは解けないだろう</a:t>
                </a:r>
                <a:endParaRPr kumimoji="1" lang="en-US" altLang="ja-JP"/>
              </a:p>
              <a:p>
                <a:r>
                  <a:rPr lang="en-US" altLang="ja-JP"/>
                  <a:t>DLP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同様に研究されていて</a:t>
                </a:r>
                <a:r>
                  <a:rPr kumimoji="1" lang="en-US" altLang="ja-JP"/>
                  <a:t>DHP</a:t>
                </a:r>
                <a:r>
                  <a:rPr kumimoji="1" lang="ja-JP" altLang="en-US"/>
                  <a:t>と同じ難しさ</a:t>
                </a:r>
                <a:endParaRPr kumimoji="1" lang="en-US" altLang="ja-JP"/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</a:t>
                </a:r>
                <a:r>
                  <a:rPr lang="ja-JP" altLang="en-US"/>
                  <a:t>が解けるなら</a:t>
                </a:r>
                <a:r>
                  <a:rPr lang="en-US" altLang="ja-JP"/>
                  <a:t>DHP</a:t>
                </a:r>
                <a:r>
                  <a:rPr lang="ja-JP" altLang="en-US"/>
                  <a:t>は解ける</a:t>
                </a:r>
                <a:endParaRPr lang="en-US" altLang="ja-JP"/>
              </a:p>
              <a:p>
                <a:r>
                  <a:rPr lang="ja-JP" altLang="en-US"/>
                  <a:t>一方向性関数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0C4655C-8E63-405B-8002-D6C24EBE4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2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9DFEA2-0DDA-45E1-8C3C-840BEF27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4B03F36-4CC0-48CD-9FBA-04F3AEEA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lang="en-US" altLang="ja-JP"/>
              <a:t>P</a:t>
            </a:r>
            <a:r>
              <a:rPr lang="ja-JP" altLang="en-US"/>
              <a:t>（</a:t>
            </a:r>
            <a:r>
              <a:rPr lang="en-US" altLang="ja-JP"/>
              <a:t>DH Problem</a:t>
            </a:r>
            <a:r>
              <a:rPr lang="ja-JP" altLang="en-US"/>
              <a:t>）と</a:t>
            </a:r>
            <a:r>
              <a:rPr lang="en-US" altLang="ja-JP"/>
              <a:t>DLP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2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80562F-8330-43A1-A685-BEC1D4B9B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kumimoji="1" lang="ja-JP" altLang="en-US"/>
                  <a:t>と計算していては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r>
                  <a:rPr kumimoji="1" lang="ja-JP" altLang="en-US"/>
                  <a:t>なら</a:t>
                </a:r>
                <a:br>
                  <a:rPr kumimoji="1" lang="en-US" altLang="ja-JP"/>
                </a:br>
                <a:r>
                  <a:rPr kumimoji="1" lang="ja-JP" altLang="en-US"/>
                  <a:t>永久に終わらない</a:t>
                </a:r>
                <a:endParaRPr kumimoji="1" lang="en-US" altLang="ja-JP"/>
              </a:p>
              <a:p>
                <a:r>
                  <a:rPr kumimoji="1" lang="ja-JP" altLang="en-US"/>
                  <a:t>バイナリ法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kumimoji="1" lang="ja-JP" altLang="en-US"/>
                  <a:t>の計算例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r>
                  <a:rPr kumimoji="1" lang="ja-JP" altLang="en-US"/>
                  <a:t>でも高々</a:t>
                </a:r>
                <a:r>
                  <a:rPr kumimoji="1" lang="en-US" altLang="ja-JP"/>
                  <a:t>4000</a:t>
                </a:r>
                <a:r>
                  <a:rPr kumimoji="1" lang="ja-JP" altLang="en-US"/>
                  <a:t>回程度の演算で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を計算可能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80562F-8330-43A1-A685-BEC1D4B9B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733" b="-6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D495A5-6176-450C-B284-411E3E05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07F089A-8722-414B-9143-664ABE4D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ベキ乗の計算方法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6DCA32C-05B7-4652-94B3-A09F437EB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" y="2852936"/>
            <a:ext cx="722131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58F5D65-6C20-445F-AAD0-244B13E5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9E9BB2-98BF-4F41-A9BD-1A1C6323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B383FF-338B-4304-A560-D7378252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有限体と拡大体</a:t>
            </a:r>
          </a:p>
        </p:txBody>
      </p:sp>
    </p:spTree>
    <p:extLst>
      <p:ext uri="{BB962C8B-B14F-4D97-AF65-F5344CB8AC3E}">
        <p14:creationId xmlns:p14="http://schemas.microsoft.com/office/powerpoint/2010/main" val="2684722953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画面に合わせる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暗認本読書会5 鍵共有</vt:lpstr>
      <vt:lpstr>鍵共有</vt:lpstr>
      <vt:lpstr>DH鍵共有</vt:lpstr>
      <vt:lpstr>DH鍵共有の安全性</vt:lpstr>
      <vt:lpstr>DHP（DH Problem）とDLP</vt:lpstr>
      <vt:lpstr>ベキ乗の計算方法</vt:lpstr>
      <vt:lpstr>有限体と拡大体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2021-10-20T02:07:18Z</dcterms:modified>
</cp:coreProperties>
</file>