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6"/>
  </p:notesMasterIdLst>
  <p:handoutMasterIdLst>
    <p:handoutMasterId r:id="rId27"/>
  </p:handoutMasterIdLst>
  <p:sldIdLst>
    <p:sldId id="552" r:id="rId2"/>
    <p:sldId id="776" r:id="rId3"/>
    <p:sldId id="777" r:id="rId4"/>
    <p:sldId id="778" r:id="rId5"/>
    <p:sldId id="779" r:id="rId6"/>
    <p:sldId id="780" r:id="rId7"/>
    <p:sldId id="781" r:id="rId8"/>
    <p:sldId id="782" r:id="rId9"/>
    <p:sldId id="783" r:id="rId10"/>
    <p:sldId id="784" r:id="rId11"/>
    <p:sldId id="785" r:id="rId12"/>
    <p:sldId id="786" r:id="rId13"/>
    <p:sldId id="787" r:id="rId14"/>
    <p:sldId id="788" r:id="rId15"/>
    <p:sldId id="789" r:id="rId16"/>
    <p:sldId id="790" r:id="rId17"/>
    <p:sldId id="791" r:id="rId18"/>
    <p:sldId id="792" r:id="rId19"/>
    <p:sldId id="793" r:id="rId20"/>
    <p:sldId id="794" r:id="rId21"/>
    <p:sldId id="795" r:id="rId22"/>
    <p:sldId id="796" r:id="rId23"/>
    <p:sldId id="797" r:id="rId24"/>
    <p:sldId id="798" r:id="rId25"/>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11" autoAdjust="0"/>
    <p:restoredTop sz="93627" autoAdjust="0"/>
  </p:normalViewPr>
  <p:slideViewPr>
    <p:cSldViewPr>
      <p:cViewPr varScale="1">
        <p:scale>
          <a:sx n="112" d="100"/>
          <a:sy n="112" d="100"/>
        </p:scale>
        <p:origin x="1574" y="91"/>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69</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zoom-japan.net/blog-2/2020042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ryptrec.go.jp/exreport/cryptrec-ex-2801-2018.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etri.com/self-encrypting-ssds-vulnerable-to-attack-microsoft-war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4</a:t>
            </a:r>
            <a:br>
              <a:rPr lang="en-US" altLang="ja-JP"/>
            </a:br>
            <a:r>
              <a:rPr lang="ja-JP" altLang="en-US" sz="2000"/>
              <a:t>共通鍵暗号 </a:t>
            </a:r>
            <a:r>
              <a:rPr lang="en-US" altLang="ja-JP" sz="2000"/>
              <a:t>ChaCha20, AES, </a:t>
            </a:r>
            <a:r>
              <a:rPr lang="ja-JP" altLang="en-US" sz="2000"/>
              <a:t>暗号化モード</a:t>
            </a:r>
            <a:r>
              <a:rPr lang="en-US" altLang="ja-JP" sz="2000"/>
              <a:t>, XTS-AES</a:t>
            </a:r>
            <a:endParaRPr lang="ja-JP" altLang="en-US"/>
          </a:p>
        </p:txBody>
      </p:sp>
      <p:sp>
        <p:nvSpPr>
          <p:cNvPr id="7" name="サブタイトル 6"/>
          <p:cNvSpPr>
            <a:spLocks noGrp="1"/>
          </p:cNvSpPr>
          <p:nvPr>
            <p:ph type="subTitle" idx="1"/>
          </p:nvPr>
        </p:nvSpPr>
        <p:spPr/>
        <p:txBody>
          <a:bodyPr/>
          <a:lstStyle/>
          <a:p>
            <a:r>
              <a:rPr lang="en-US" altLang="ja-JP" sz="1800"/>
              <a:t>2021/10/21</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50663822-91AD-40B0-AFA4-1DFF713BA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382575"/>
            <a:ext cx="5561799" cy="2502809"/>
          </a:xfrm>
          <a:prstGeom prst="rect">
            <a:avLst/>
          </a:prstGeom>
        </p:spPr>
      </p:pic>
      <p:sp>
        <p:nvSpPr>
          <p:cNvPr id="2" name="コンテンツ プレースホルダー 1">
            <a:extLst>
              <a:ext uri="{FF2B5EF4-FFF2-40B4-BE49-F238E27FC236}">
                <a16:creationId xmlns:a16="http://schemas.microsoft.com/office/drawing/2014/main" id="{1CFF4FB3-137D-43A1-A318-83FD02A17118}"/>
              </a:ext>
            </a:extLst>
          </p:cNvPr>
          <p:cNvSpPr>
            <a:spLocks noGrp="1"/>
          </p:cNvSpPr>
          <p:nvPr>
            <p:ph idx="1"/>
          </p:nvPr>
        </p:nvSpPr>
        <p:spPr/>
        <p:txBody>
          <a:bodyPr/>
          <a:lstStyle/>
          <a:p>
            <a:r>
              <a:rPr kumimoji="1" lang="en-US" altLang="ja-JP"/>
              <a:t>ShiftRow</a:t>
            </a:r>
          </a:p>
          <a:p>
            <a:pPr lvl="1"/>
            <a:r>
              <a:rPr kumimoji="1" lang="ja-JP" altLang="en-US"/>
              <a:t>データをずらす</a:t>
            </a:r>
            <a:endParaRPr kumimoji="1" lang="en-US" altLang="ja-JP"/>
          </a:p>
          <a:p>
            <a:pPr lvl="1"/>
            <a:endParaRPr lang="en-US" altLang="ja-JP"/>
          </a:p>
          <a:p>
            <a:pPr lvl="1"/>
            <a:endParaRPr kumimoji="1" lang="en-US" altLang="ja-JP"/>
          </a:p>
          <a:p>
            <a:pPr lvl="1"/>
            <a:endParaRPr lang="en-US" altLang="ja-JP"/>
          </a:p>
          <a:p>
            <a:r>
              <a:rPr kumimoji="1" lang="en-US" altLang="ja-JP"/>
              <a:t>MixColumns</a:t>
            </a:r>
          </a:p>
          <a:p>
            <a:pPr lvl="1"/>
            <a:r>
              <a:rPr kumimoji="1" lang="ja-JP" altLang="en-US"/>
              <a:t>ある種の行列の掛け算</a:t>
            </a:r>
            <a:endParaRPr kumimoji="1" lang="en-US" altLang="ja-JP"/>
          </a:p>
          <a:p>
            <a:pPr lvl="1"/>
            <a:r>
              <a:rPr lang="pt-BR" altLang="ja-JP"/>
              <a:t>x'_0 = (A_00⊗x_0)⊕(A_01⊗x_1)⊕(A_02⊗x_2)⊕(A_03⊗x_3)</a:t>
            </a:r>
            <a:endParaRPr kumimoji="1" lang="ja-JP" altLang="en-US"/>
          </a:p>
        </p:txBody>
      </p:sp>
      <p:sp>
        <p:nvSpPr>
          <p:cNvPr id="3" name="スライド番号プレースホルダー 2">
            <a:extLst>
              <a:ext uri="{FF2B5EF4-FFF2-40B4-BE49-F238E27FC236}">
                <a16:creationId xmlns:a16="http://schemas.microsoft.com/office/drawing/2014/main" id="{D0785783-0F7E-4922-85F0-E2241E14E9E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69</a:t>
            </a:r>
          </a:p>
        </p:txBody>
      </p:sp>
      <p:sp>
        <p:nvSpPr>
          <p:cNvPr id="4" name="タイトル 3">
            <a:extLst>
              <a:ext uri="{FF2B5EF4-FFF2-40B4-BE49-F238E27FC236}">
                <a16:creationId xmlns:a16="http://schemas.microsoft.com/office/drawing/2014/main" id="{0ABBD7E9-6074-4BF2-A9BD-5B28D59FCBC6}"/>
              </a:ext>
            </a:extLst>
          </p:cNvPr>
          <p:cNvSpPr>
            <a:spLocks noGrp="1"/>
          </p:cNvSpPr>
          <p:nvPr>
            <p:ph type="title"/>
          </p:nvPr>
        </p:nvSpPr>
        <p:spPr/>
        <p:txBody>
          <a:bodyPr/>
          <a:lstStyle/>
          <a:p>
            <a:r>
              <a:rPr kumimoji="1" lang="en-US" altLang="ja-JP"/>
              <a:t>ShiftRow</a:t>
            </a:r>
            <a:r>
              <a:rPr kumimoji="1" lang="ja-JP" altLang="en-US"/>
              <a:t>と</a:t>
            </a:r>
            <a:r>
              <a:rPr kumimoji="1" lang="en-US" altLang="ja-JP"/>
              <a:t>MixColumns</a:t>
            </a:r>
            <a:endParaRPr kumimoji="1" lang="ja-JP" altLang="en-US"/>
          </a:p>
        </p:txBody>
      </p:sp>
      <p:pic>
        <p:nvPicPr>
          <p:cNvPr id="6" name="図 5">
            <a:extLst>
              <a:ext uri="{FF2B5EF4-FFF2-40B4-BE49-F238E27FC236}">
                <a16:creationId xmlns:a16="http://schemas.microsoft.com/office/drawing/2014/main" id="{302E5B09-F3F6-49DE-8785-40CFB95D1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6120974" cy="1872208"/>
          </a:xfrm>
          <a:prstGeom prst="rect">
            <a:avLst/>
          </a:prstGeom>
        </p:spPr>
      </p:pic>
    </p:spTree>
    <p:extLst>
      <p:ext uri="{BB962C8B-B14F-4D97-AF65-F5344CB8AC3E}">
        <p14:creationId xmlns:p14="http://schemas.microsoft.com/office/powerpoint/2010/main" val="267444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144844-BCA9-45C9-8F03-3E5E325B3708}"/>
              </a:ext>
            </a:extLst>
          </p:cNvPr>
          <p:cNvSpPr>
            <a:spLocks noGrp="1"/>
          </p:cNvSpPr>
          <p:nvPr>
            <p:ph idx="1"/>
          </p:nvPr>
        </p:nvSpPr>
        <p:spPr/>
        <p:txBody>
          <a:bodyPr/>
          <a:lstStyle/>
          <a:p>
            <a:r>
              <a:rPr kumimoji="1" lang="en-US" altLang="ja-JP"/>
              <a:t>Intel</a:t>
            </a:r>
            <a:r>
              <a:rPr kumimoji="1" lang="ja-JP" altLang="en-US"/>
              <a:t>系</a:t>
            </a:r>
            <a:r>
              <a:rPr kumimoji="1" lang="en-US" altLang="ja-JP"/>
              <a:t>CPU</a:t>
            </a:r>
            <a:r>
              <a:rPr kumimoji="1" lang="ja-JP" altLang="en-US"/>
              <a:t>の</a:t>
            </a:r>
            <a:r>
              <a:rPr kumimoji="1" lang="en-US" altLang="ja-JP"/>
              <a:t>AES</a:t>
            </a:r>
            <a:r>
              <a:rPr kumimoji="1" lang="ja-JP" altLang="en-US"/>
              <a:t>暗号化・復号専用命令</a:t>
            </a:r>
            <a:endParaRPr kumimoji="1" lang="en-US" altLang="ja-JP"/>
          </a:p>
          <a:p>
            <a:pPr lvl="1"/>
            <a:r>
              <a:rPr lang="en-US" altLang="ja-JP"/>
              <a:t>ARM</a:t>
            </a:r>
            <a:r>
              <a:rPr lang="ja-JP" altLang="en-US"/>
              <a:t>などでも持っていることがある</a:t>
            </a:r>
            <a:endParaRPr kumimoji="1" lang="ja-JP" altLang="en-US"/>
          </a:p>
        </p:txBody>
      </p:sp>
      <p:sp>
        <p:nvSpPr>
          <p:cNvPr id="3" name="スライド番号プレースホルダー 2">
            <a:extLst>
              <a:ext uri="{FF2B5EF4-FFF2-40B4-BE49-F238E27FC236}">
                <a16:creationId xmlns:a16="http://schemas.microsoft.com/office/drawing/2014/main" id="{C8472925-0CA7-4F29-917B-B2CB38C5383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69</a:t>
            </a:r>
          </a:p>
        </p:txBody>
      </p:sp>
      <p:sp>
        <p:nvSpPr>
          <p:cNvPr id="4" name="タイトル 3">
            <a:extLst>
              <a:ext uri="{FF2B5EF4-FFF2-40B4-BE49-F238E27FC236}">
                <a16:creationId xmlns:a16="http://schemas.microsoft.com/office/drawing/2014/main" id="{5426CE4E-AF18-4DE7-9502-08845B880F1F}"/>
              </a:ext>
            </a:extLst>
          </p:cNvPr>
          <p:cNvSpPr>
            <a:spLocks noGrp="1"/>
          </p:cNvSpPr>
          <p:nvPr>
            <p:ph type="title"/>
          </p:nvPr>
        </p:nvSpPr>
        <p:spPr/>
        <p:txBody>
          <a:bodyPr/>
          <a:lstStyle/>
          <a:p>
            <a:r>
              <a:rPr kumimoji="1" lang="en-US" altLang="ja-JP"/>
              <a:t>AES-NI</a:t>
            </a:r>
            <a:endParaRPr kumimoji="1" lang="ja-JP" altLang="en-US"/>
          </a:p>
        </p:txBody>
      </p:sp>
      <p:graphicFrame>
        <p:nvGraphicFramePr>
          <p:cNvPr id="5" name="表 5">
            <a:extLst>
              <a:ext uri="{FF2B5EF4-FFF2-40B4-BE49-F238E27FC236}">
                <a16:creationId xmlns:a16="http://schemas.microsoft.com/office/drawing/2014/main" id="{2D689068-A9DB-4157-A9A3-0AD6B6FDE1B9}"/>
              </a:ext>
            </a:extLst>
          </p:cNvPr>
          <p:cNvGraphicFramePr>
            <a:graphicFrameLocks noGrp="1"/>
          </p:cNvGraphicFramePr>
          <p:nvPr>
            <p:extLst>
              <p:ext uri="{D42A27DB-BD31-4B8C-83A1-F6EECF244321}">
                <p14:modId xmlns:p14="http://schemas.microsoft.com/office/powerpoint/2010/main" val="960366535"/>
              </p:ext>
            </p:extLst>
          </p:nvPr>
        </p:nvGraphicFramePr>
        <p:xfrm>
          <a:off x="1187624" y="1916832"/>
          <a:ext cx="659638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08604647"/>
                    </a:ext>
                  </a:extLst>
                </a:gridCol>
                <a:gridCol w="3548380">
                  <a:extLst>
                    <a:ext uri="{9D8B030D-6E8A-4147-A177-3AD203B41FA5}">
                      <a16:colId xmlns:a16="http://schemas.microsoft.com/office/drawing/2014/main" val="2513894916"/>
                    </a:ext>
                  </a:extLst>
                </a:gridCol>
              </a:tblGrid>
              <a:tr h="370840">
                <a:tc>
                  <a:txBody>
                    <a:bodyPr/>
                    <a:lstStyle/>
                    <a:p>
                      <a:r>
                        <a:rPr lang="ja-JP" altLang="en-US"/>
                        <a:t>命令</a:t>
                      </a:r>
                    </a:p>
                  </a:txBody>
                  <a:tcPr anchor="ctr"/>
                </a:tc>
                <a:tc>
                  <a:txBody>
                    <a:bodyPr/>
                    <a:lstStyle/>
                    <a:p>
                      <a:r>
                        <a:rPr lang="ja-JP" altLang="en-US"/>
                        <a:t>用途</a:t>
                      </a:r>
                    </a:p>
                  </a:txBody>
                  <a:tcPr anchor="ctr"/>
                </a:tc>
                <a:extLst>
                  <a:ext uri="{0D108BD9-81ED-4DB2-BD59-A6C34878D82A}">
                    <a16:rowId xmlns:a16="http://schemas.microsoft.com/office/drawing/2014/main" val="3346343420"/>
                  </a:ext>
                </a:extLst>
              </a:tr>
              <a:tr h="370840">
                <a:tc>
                  <a:txBody>
                    <a:bodyPr/>
                    <a:lstStyle/>
                    <a:p>
                      <a:r>
                        <a:rPr lang="en-US"/>
                        <a:t>aeskeygenassist</a:t>
                      </a:r>
                    </a:p>
                  </a:txBody>
                  <a:tcPr anchor="ctr"/>
                </a:tc>
                <a:tc>
                  <a:txBody>
                    <a:bodyPr/>
                    <a:lstStyle/>
                    <a:p>
                      <a:r>
                        <a:rPr lang="ja-JP" altLang="en-US"/>
                        <a:t>暗号化用ラウンド鍵生成の補助</a:t>
                      </a:r>
                    </a:p>
                  </a:txBody>
                  <a:tcPr anchor="ctr"/>
                </a:tc>
                <a:extLst>
                  <a:ext uri="{0D108BD9-81ED-4DB2-BD59-A6C34878D82A}">
                    <a16:rowId xmlns:a16="http://schemas.microsoft.com/office/drawing/2014/main" val="41651648"/>
                  </a:ext>
                </a:extLst>
              </a:tr>
              <a:tr h="370840">
                <a:tc>
                  <a:txBody>
                    <a:bodyPr/>
                    <a:lstStyle/>
                    <a:p>
                      <a:r>
                        <a:rPr lang="en-US"/>
                        <a:t>aesimc</a:t>
                      </a:r>
                    </a:p>
                  </a:txBody>
                  <a:tcPr anchor="ctr"/>
                </a:tc>
                <a:tc>
                  <a:txBody>
                    <a:bodyPr/>
                    <a:lstStyle/>
                    <a:p>
                      <a:r>
                        <a:rPr lang="ja-JP" altLang="en-US"/>
                        <a:t>復号用</a:t>
                      </a:r>
                      <a:r>
                        <a:rPr lang="en-US"/>
                        <a:t>MixColumns</a:t>
                      </a:r>
                      <a:r>
                        <a:rPr lang="ja-JP" altLang="en-US"/>
                        <a:t>の逆操作補助</a:t>
                      </a:r>
                    </a:p>
                  </a:txBody>
                  <a:tcPr anchor="ctr"/>
                </a:tc>
                <a:extLst>
                  <a:ext uri="{0D108BD9-81ED-4DB2-BD59-A6C34878D82A}">
                    <a16:rowId xmlns:a16="http://schemas.microsoft.com/office/drawing/2014/main" val="959088487"/>
                  </a:ext>
                </a:extLst>
              </a:tr>
              <a:tr h="370840">
                <a:tc>
                  <a:txBody>
                    <a:bodyPr/>
                    <a:lstStyle/>
                    <a:p>
                      <a:r>
                        <a:rPr lang="en-US"/>
                        <a:t>aesenc</a:t>
                      </a:r>
                    </a:p>
                  </a:txBody>
                  <a:tcPr anchor="ctr"/>
                </a:tc>
                <a:tc>
                  <a:txBody>
                    <a:bodyPr/>
                    <a:lstStyle/>
                    <a:p>
                      <a:r>
                        <a:rPr lang="ja-JP" altLang="en-US"/>
                        <a:t>暗号化用ラウンド関数</a:t>
                      </a:r>
                      <a:r>
                        <a:rPr lang="en-US" altLang="ja-JP"/>
                        <a:t>1</a:t>
                      </a:r>
                      <a:r>
                        <a:rPr lang="ja-JP" altLang="en-US"/>
                        <a:t>回分</a:t>
                      </a:r>
                    </a:p>
                  </a:txBody>
                  <a:tcPr anchor="ctr"/>
                </a:tc>
                <a:extLst>
                  <a:ext uri="{0D108BD9-81ED-4DB2-BD59-A6C34878D82A}">
                    <a16:rowId xmlns:a16="http://schemas.microsoft.com/office/drawing/2014/main" val="3909949123"/>
                  </a:ext>
                </a:extLst>
              </a:tr>
              <a:tr h="370840">
                <a:tc>
                  <a:txBody>
                    <a:bodyPr/>
                    <a:lstStyle/>
                    <a:p>
                      <a:r>
                        <a:rPr lang="en-US"/>
                        <a:t>aesenclast</a:t>
                      </a:r>
                    </a:p>
                  </a:txBody>
                  <a:tcPr anchor="ctr"/>
                </a:tc>
                <a:tc>
                  <a:txBody>
                    <a:bodyPr/>
                    <a:lstStyle/>
                    <a:p>
                      <a:r>
                        <a:rPr lang="ja-JP" altLang="en-US"/>
                        <a:t>暗号化用最終ラウンド関数</a:t>
                      </a:r>
                    </a:p>
                  </a:txBody>
                  <a:tcPr anchor="ctr"/>
                </a:tc>
                <a:extLst>
                  <a:ext uri="{0D108BD9-81ED-4DB2-BD59-A6C34878D82A}">
                    <a16:rowId xmlns:a16="http://schemas.microsoft.com/office/drawing/2014/main" val="1555106729"/>
                  </a:ext>
                </a:extLst>
              </a:tr>
              <a:tr h="370840">
                <a:tc>
                  <a:txBody>
                    <a:bodyPr/>
                    <a:lstStyle/>
                    <a:p>
                      <a:r>
                        <a:rPr lang="en-US"/>
                        <a:t>aesdec</a:t>
                      </a:r>
                    </a:p>
                  </a:txBody>
                  <a:tcPr anchor="ctr"/>
                </a:tc>
                <a:tc>
                  <a:txBody>
                    <a:bodyPr/>
                    <a:lstStyle/>
                    <a:p>
                      <a:r>
                        <a:rPr lang="ja-JP" altLang="en-US"/>
                        <a:t>復号用ラウンド関数</a:t>
                      </a:r>
                      <a:r>
                        <a:rPr lang="en-US" altLang="ja-JP"/>
                        <a:t>1</a:t>
                      </a:r>
                      <a:r>
                        <a:rPr lang="ja-JP" altLang="en-US"/>
                        <a:t>回分</a:t>
                      </a:r>
                    </a:p>
                  </a:txBody>
                  <a:tcPr anchor="ctr"/>
                </a:tc>
                <a:extLst>
                  <a:ext uri="{0D108BD9-81ED-4DB2-BD59-A6C34878D82A}">
                    <a16:rowId xmlns:a16="http://schemas.microsoft.com/office/drawing/2014/main" val="3661479588"/>
                  </a:ext>
                </a:extLst>
              </a:tr>
              <a:tr h="370840">
                <a:tc>
                  <a:txBody>
                    <a:bodyPr/>
                    <a:lstStyle/>
                    <a:p>
                      <a:r>
                        <a:rPr lang="en-US"/>
                        <a:t>aesdeclast</a:t>
                      </a:r>
                    </a:p>
                  </a:txBody>
                  <a:tcPr anchor="ctr"/>
                </a:tc>
                <a:tc>
                  <a:txBody>
                    <a:bodyPr/>
                    <a:lstStyle/>
                    <a:p>
                      <a:r>
                        <a:rPr lang="ja-JP" altLang="en-US"/>
                        <a:t>復号用最終ラウンド関数</a:t>
                      </a:r>
                    </a:p>
                  </a:txBody>
                  <a:tcPr anchor="ctr"/>
                </a:tc>
                <a:extLst>
                  <a:ext uri="{0D108BD9-81ED-4DB2-BD59-A6C34878D82A}">
                    <a16:rowId xmlns:a16="http://schemas.microsoft.com/office/drawing/2014/main" val="894174818"/>
                  </a:ext>
                </a:extLst>
              </a:tr>
            </a:tbl>
          </a:graphicData>
        </a:graphic>
      </p:graphicFrame>
    </p:spTree>
    <p:extLst>
      <p:ext uri="{BB962C8B-B14F-4D97-AF65-F5344CB8AC3E}">
        <p14:creationId xmlns:p14="http://schemas.microsoft.com/office/powerpoint/2010/main" val="133177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CD23DF3-673A-4B75-BBDC-E42065536315}"/>
              </a:ext>
            </a:extLst>
          </p:cNvPr>
          <p:cNvSpPr>
            <a:spLocks noGrp="1"/>
          </p:cNvSpPr>
          <p:nvPr>
            <p:ph idx="1"/>
          </p:nvPr>
        </p:nvSpPr>
        <p:spPr/>
        <p:txBody>
          <a:bodyPr/>
          <a:lstStyle/>
          <a:p>
            <a:r>
              <a:rPr lang="ja-JP" altLang="en-US"/>
              <a:t>平文が同じとき暗号文がいつも同じなら推測される</a:t>
            </a:r>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lang="ja-JP" altLang="en-US"/>
              <a:t>いつも異なる暗号文は推測できない</a:t>
            </a:r>
            <a:endParaRPr lang="en-US" altLang="ja-JP"/>
          </a:p>
          <a:p>
            <a:pPr lvl="1"/>
            <a:r>
              <a:rPr kumimoji="1" lang="en-US" altLang="ja-JP"/>
              <a:t>1, 2, 3</a:t>
            </a:r>
            <a:r>
              <a:rPr kumimoji="1" lang="ja-JP" altLang="en-US"/>
              <a:t>の答えの暗号文が全て異なれば</a:t>
            </a:r>
            <a:br>
              <a:rPr kumimoji="1" lang="en-US" altLang="ja-JP"/>
            </a:br>
            <a:r>
              <a:rPr kumimoji="1" lang="ja-JP" altLang="en-US"/>
              <a:t>ある暗号文の平文を推測できても他の平文に影響がない</a:t>
            </a:r>
          </a:p>
        </p:txBody>
      </p:sp>
      <p:sp>
        <p:nvSpPr>
          <p:cNvPr id="3" name="スライド番号プレースホルダー 2">
            <a:extLst>
              <a:ext uri="{FF2B5EF4-FFF2-40B4-BE49-F238E27FC236}">
                <a16:creationId xmlns:a16="http://schemas.microsoft.com/office/drawing/2014/main" id="{64CDDE42-D47C-4C28-8074-56705FEDDB7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69</a:t>
            </a:r>
          </a:p>
        </p:txBody>
      </p:sp>
      <p:sp>
        <p:nvSpPr>
          <p:cNvPr id="4" name="タイトル 3">
            <a:extLst>
              <a:ext uri="{FF2B5EF4-FFF2-40B4-BE49-F238E27FC236}">
                <a16:creationId xmlns:a16="http://schemas.microsoft.com/office/drawing/2014/main" id="{F010FE3C-B060-4AF0-A105-617D0F23AC5A}"/>
              </a:ext>
            </a:extLst>
          </p:cNvPr>
          <p:cNvSpPr>
            <a:spLocks noGrp="1"/>
          </p:cNvSpPr>
          <p:nvPr>
            <p:ph type="title"/>
          </p:nvPr>
        </p:nvSpPr>
        <p:spPr/>
        <p:txBody>
          <a:bodyPr/>
          <a:lstStyle/>
          <a:p>
            <a:r>
              <a:rPr kumimoji="1" lang="ja-JP" altLang="en-US"/>
              <a:t>決定的アルゴリズム</a:t>
            </a:r>
          </a:p>
        </p:txBody>
      </p:sp>
      <p:pic>
        <p:nvPicPr>
          <p:cNvPr id="6" name="図 5">
            <a:extLst>
              <a:ext uri="{FF2B5EF4-FFF2-40B4-BE49-F238E27FC236}">
                <a16:creationId xmlns:a16="http://schemas.microsoft.com/office/drawing/2014/main" id="{6B37A1BC-7888-4F24-949E-69A8A9691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40768"/>
            <a:ext cx="7067452" cy="3816424"/>
          </a:xfrm>
          <a:prstGeom prst="rect">
            <a:avLst/>
          </a:prstGeom>
        </p:spPr>
      </p:pic>
    </p:spTree>
    <p:extLst>
      <p:ext uri="{BB962C8B-B14F-4D97-AF65-F5344CB8AC3E}">
        <p14:creationId xmlns:p14="http://schemas.microsoft.com/office/powerpoint/2010/main" val="217746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50482FA-3F6F-4C30-898C-ACB87157652D}"/>
              </a:ext>
            </a:extLst>
          </p:cNvPr>
          <p:cNvSpPr>
            <a:spLocks noGrp="1"/>
          </p:cNvSpPr>
          <p:nvPr>
            <p:ph idx="1"/>
          </p:nvPr>
        </p:nvSpPr>
        <p:spPr/>
        <p:txBody>
          <a:bodyPr/>
          <a:lstStyle/>
          <a:p>
            <a:r>
              <a:rPr lang="en-US" altLang="ja-JP"/>
              <a:t>ECB</a:t>
            </a:r>
            <a:r>
              <a:rPr lang="ja-JP" altLang="en-US"/>
              <a:t>モードは同じ平文は同じ暗号文</a:t>
            </a:r>
            <a:endParaRPr lang="en-US" altLang="ja-JP"/>
          </a:p>
          <a:p>
            <a:r>
              <a:rPr kumimoji="1" lang="en-US" altLang="ja-JP"/>
              <a:t>CBC</a:t>
            </a:r>
            <a:r>
              <a:rPr kumimoji="1" lang="ja-JP" altLang="en-US"/>
              <a:t>モードは同じ平文でも異なる暗号文</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lang="en-US" altLang="ja-JP"/>
              <a:t>32bit</a:t>
            </a:r>
            <a:r>
              <a:rPr lang="ja-JP" altLang="en-US"/>
              <a:t>カラーを白黒</a:t>
            </a:r>
            <a:r>
              <a:rPr lang="en-US" altLang="ja-JP"/>
              <a:t>2</a:t>
            </a:r>
            <a:r>
              <a:rPr lang="ja-JP" altLang="en-US"/>
              <a:t>値化した無圧縮</a:t>
            </a:r>
            <a:r>
              <a:rPr lang="en-US" altLang="ja-JP"/>
              <a:t>BMP</a:t>
            </a:r>
            <a:r>
              <a:rPr lang="ja-JP" altLang="en-US"/>
              <a:t>ファイルのデータ</a:t>
            </a:r>
            <a:br>
              <a:rPr lang="en-US" altLang="ja-JP"/>
            </a:br>
            <a:r>
              <a:rPr lang="ja-JP" altLang="en-US"/>
              <a:t>部分を</a:t>
            </a:r>
            <a:r>
              <a:rPr lang="en-US" altLang="ja-JP"/>
              <a:t>AES</a:t>
            </a:r>
            <a:r>
              <a:rPr lang="ja-JP" altLang="en-US"/>
              <a:t>で暗号化</a:t>
            </a:r>
            <a:endParaRPr lang="en-US" altLang="ja-JP"/>
          </a:p>
          <a:p>
            <a:pPr lvl="1"/>
            <a:r>
              <a:rPr kumimoji="1" lang="en-US" altLang="ja-JP"/>
              <a:t>cf. </a:t>
            </a:r>
            <a:r>
              <a:rPr kumimoji="1" lang="en-US" altLang="ja-JP">
                <a:hlinkClick r:id="rId2"/>
              </a:rPr>
              <a:t>https://zoom-japan.net/blog-2/20200428/</a:t>
            </a:r>
            <a:endParaRPr lang="en-US" altLang="ja-JP"/>
          </a:p>
          <a:p>
            <a:pPr lvl="2"/>
            <a:r>
              <a:rPr kumimoji="1" lang="ja-JP" altLang="en-US"/>
              <a:t>（注）動画などの圧縮データでは通常</a:t>
            </a:r>
            <a:r>
              <a:rPr kumimoji="1" lang="en-US" altLang="ja-JP"/>
              <a:t>ECB</a:t>
            </a:r>
            <a:r>
              <a:rPr kumimoji="1" lang="ja-JP" altLang="en-US"/>
              <a:t>でも分からない</a:t>
            </a:r>
            <a:endParaRPr kumimoji="1" lang="en-US" altLang="ja-JP"/>
          </a:p>
        </p:txBody>
      </p:sp>
      <p:sp>
        <p:nvSpPr>
          <p:cNvPr id="3" name="スライド番号プレースホルダー 2">
            <a:extLst>
              <a:ext uri="{FF2B5EF4-FFF2-40B4-BE49-F238E27FC236}">
                <a16:creationId xmlns:a16="http://schemas.microsoft.com/office/drawing/2014/main" id="{C0E79F51-5DD9-4A6B-BDDB-6CCFE5A582F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69</a:t>
            </a:r>
          </a:p>
        </p:txBody>
      </p:sp>
      <p:sp>
        <p:nvSpPr>
          <p:cNvPr id="4" name="タイトル 3">
            <a:extLst>
              <a:ext uri="{FF2B5EF4-FFF2-40B4-BE49-F238E27FC236}">
                <a16:creationId xmlns:a16="http://schemas.microsoft.com/office/drawing/2014/main" id="{066B3D5B-6F62-4FD4-843F-B1ECD515BBC4}"/>
              </a:ext>
            </a:extLst>
          </p:cNvPr>
          <p:cNvSpPr>
            <a:spLocks noGrp="1"/>
          </p:cNvSpPr>
          <p:nvPr>
            <p:ph type="title"/>
          </p:nvPr>
        </p:nvSpPr>
        <p:spPr/>
        <p:txBody>
          <a:bodyPr/>
          <a:lstStyle/>
          <a:p>
            <a:r>
              <a:rPr kumimoji="1" lang="en-US" altLang="ja-JP"/>
              <a:t>ECB</a:t>
            </a:r>
            <a:r>
              <a:rPr kumimoji="1" lang="ja-JP" altLang="en-US"/>
              <a:t>モードと</a:t>
            </a:r>
            <a:r>
              <a:rPr kumimoji="1" lang="en-US" altLang="ja-JP"/>
              <a:t>CBC</a:t>
            </a:r>
            <a:r>
              <a:rPr kumimoji="1" lang="ja-JP" altLang="en-US"/>
              <a:t>モードの比較</a:t>
            </a:r>
          </a:p>
        </p:txBody>
      </p:sp>
      <p:pic>
        <p:nvPicPr>
          <p:cNvPr id="6" name="図 5">
            <a:extLst>
              <a:ext uri="{FF2B5EF4-FFF2-40B4-BE49-F238E27FC236}">
                <a16:creationId xmlns:a16="http://schemas.microsoft.com/office/drawing/2014/main" id="{6C9A64F7-7E0E-4FF2-BCC8-3BDC25DD0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72816"/>
            <a:ext cx="6624736" cy="2985797"/>
          </a:xfrm>
          <a:prstGeom prst="rect">
            <a:avLst/>
          </a:prstGeom>
        </p:spPr>
      </p:pic>
    </p:spTree>
    <p:extLst>
      <p:ext uri="{BB962C8B-B14F-4D97-AF65-F5344CB8AC3E}">
        <p14:creationId xmlns:p14="http://schemas.microsoft.com/office/powerpoint/2010/main" val="259711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7E729B-DCE3-45B3-8F0F-5EA7460926CB}"/>
              </a:ext>
            </a:extLst>
          </p:cNvPr>
          <p:cNvSpPr>
            <a:spLocks noGrp="1"/>
          </p:cNvSpPr>
          <p:nvPr>
            <p:ph idx="1"/>
          </p:nvPr>
        </p:nvSpPr>
        <p:spPr/>
        <p:txBody>
          <a:bodyPr/>
          <a:lstStyle/>
          <a:p>
            <a:r>
              <a:rPr kumimoji="1" lang="ja-JP" altLang="en-US"/>
              <a:t>決定的アルゴリズムの入力の一部が乱数</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kumimoji="1" lang="ja-JP" altLang="en-US"/>
              <a:t>決定的アルゴリズムな暗号モード</a:t>
            </a:r>
            <a:r>
              <a:rPr kumimoji="1" lang="en-US" altLang="ja-JP"/>
              <a:t>ECB</a:t>
            </a:r>
            <a:r>
              <a:rPr kumimoji="1" lang="ja-JP" altLang="en-US"/>
              <a:t>は安全ではない</a:t>
            </a:r>
          </a:p>
        </p:txBody>
      </p:sp>
      <p:sp>
        <p:nvSpPr>
          <p:cNvPr id="3" name="スライド番号プレースホルダー 2">
            <a:extLst>
              <a:ext uri="{FF2B5EF4-FFF2-40B4-BE49-F238E27FC236}">
                <a16:creationId xmlns:a16="http://schemas.microsoft.com/office/drawing/2014/main" id="{7649003B-50BA-4C7A-BAD8-A7ACC87B735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69</a:t>
            </a:r>
          </a:p>
        </p:txBody>
      </p:sp>
      <p:sp>
        <p:nvSpPr>
          <p:cNvPr id="4" name="タイトル 3">
            <a:extLst>
              <a:ext uri="{FF2B5EF4-FFF2-40B4-BE49-F238E27FC236}">
                <a16:creationId xmlns:a16="http://schemas.microsoft.com/office/drawing/2014/main" id="{00D7F890-C892-4816-A281-AECFE919FCFD}"/>
              </a:ext>
            </a:extLst>
          </p:cNvPr>
          <p:cNvSpPr>
            <a:spLocks noGrp="1"/>
          </p:cNvSpPr>
          <p:nvPr>
            <p:ph type="title"/>
          </p:nvPr>
        </p:nvSpPr>
        <p:spPr/>
        <p:txBody>
          <a:bodyPr/>
          <a:lstStyle/>
          <a:p>
            <a:r>
              <a:rPr kumimoji="1" lang="ja-JP" altLang="en-US"/>
              <a:t>確率的アルゴリズム</a:t>
            </a:r>
          </a:p>
        </p:txBody>
      </p:sp>
      <p:pic>
        <p:nvPicPr>
          <p:cNvPr id="6" name="図 5">
            <a:extLst>
              <a:ext uri="{FF2B5EF4-FFF2-40B4-BE49-F238E27FC236}">
                <a16:creationId xmlns:a16="http://schemas.microsoft.com/office/drawing/2014/main" id="{A801231D-568E-44A4-83EB-E32B43316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4784"/>
            <a:ext cx="8064896" cy="3967003"/>
          </a:xfrm>
          <a:prstGeom prst="rect">
            <a:avLst/>
          </a:prstGeom>
        </p:spPr>
      </p:pic>
    </p:spTree>
    <p:extLst>
      <p:ext uri="{BB962C8B-B14F-4D97-AF65-F5344CB8AC3E}">
        <p14:creationId xmlns:p14="http://schemas.microsoft.com/office/powerpoint/2010/main" val="339949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C1F49A29-C9F2-4838-B2AA-D804F614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437112"/>
            <a:ext cx="5616624" cy="1816112"/>
          </a:xfrm>
          <a:prstGeom prst="rect">
            <a:avLst/>
          </a:prstGeom>
        </p:spPr>
      </p:pic>
      <p:sp>
        <p:nvSpPr>
          <p:cNvPr id="2" name="コンテンツ プレースホルダー 1">
            <a:extLst>
              <a:ext uri="{FF2B5EF4-FFF2-40B4-BE49-F238E27FC236}">
                <a16:creationId xmlns:a16="http://schemas.microsoft.com/office/drawing/2014/main" id="{D59C75BA-BAAB-4E07-BAE5-B160F45126AF}"/>
              </a:ext>
            </a:extLst>
          </p:cNvPr>
          <p:cNvSpPr>
            <a:spLocks noGrp="1"/>
          </p:cNvSpPr>
          <p:nvPr>
            <p:ph idx="1"/>
          </p:nvPr>
        </p:nvSpPr>
        <p:spPr/>
        <p:txBody>
          <a:bodyPr/>
          <a:lstStyle/>
          <a:p>
            <a:r>
              <a:rPr kumimoji="1" lang="en-US" altLang="ja-JP"/>
              <a:t>ECB</a:t>
            </a:r>
            <a:r>
              <a:rPr kumimoji="1" lang="ja-JP" altLang="en-US"/>
              <a:t>（</a:t>
            </a:r>
            <a:r>
              <a:rPr kumimoji="1" lang="en-US" altLang="ja-JP"/>
              <a:t>Electronic CodeBook</a:t>
            </a:r>
            <a:r>
              <a:rPr kumimoji="1" lang="ja-JP" altLang="en-US"/>
              <a:t>）モード</a:t>
            </a:r>
            <a:endParaRPr kumimoji="1" lang="en-US" altLang="ja-JP"/>
          </a:p>
          <a:p>
            <a:endParaRPr lang="en-US" altLang="ja-JP"/>
          </a:p>
          <a:p>
            <a:endParaRPr kumimoji="1" lang="en-US" altLang="ja-JP"/>
          </a:p>
          <a:p>
            <a:endParaRPr lang="en-US" altLang="ja-JP"/>
          </a:p>
          <a:p>
            <a:endParaRPr kumimoji="1" lang="en-US" altLang="ja-JP"/>
          </a:p>
          <a:p>
            <a:r>
              <a:rPr kumimoji="1" lang="en-US" altLang="ja-JP"/>
              <a:t>CBC</a:t>
            </a:r>
            <a:r>
              <a:rPr kumimoji="1" lang="ja-JP" altLang="en-US"/>
              <a:t>（</a:t>
            </a:r>
            <a:r>
              <a:rPr kumimoji="1" lang="en-US" altLang="ja-JP"/>
              <a:t>Cipher Block Chaining</a:t>
            </a:r>
            <a:r>
              <a:rPr kumimoji="1" lang="ja-JP" altLang="en-US"/>
              <a:t>）モード</a:t>
            </a:r>
            <a:endParaRPr kumimoji="1" lang="en-US" altLang="ja-JP"/>
          </a:p>
          <a:p>
            <a:pPr lvl="1"/>
            <a:r>
              <a:rPr lang="en-US" altLang="ja-JP"/>
              <a:t>IV</a:t>
            </a:r>
            <a:r>
              <a:rPr lang="ja-JP" altLang="en-US"/>
              <a:t>（</a:t>
            </a:r>
            <a:r>
              <a:rPr lang="en-US" altLang="ja-JP"/>
              <a:t>Initialization Vector</a:t>
            </a:r>
            <a:r>
              <a:rPr lang="ja-JP" altLang="en-US"/>
              <a:t>）</a:t>
            </a:r>
            <a:endParaRPr lang="en-US" altLang="ja-JP"/>
          </a:p>
          <a:p>
            <a:pPr lvl="2"/>
            <a:r>
              <a:rPr kumimoji="1" lang="ja-JP" altLang="en-US"/>
              <a:t>秘密でないが一度しか</a:t>
            </a:r>
            <a:br>
              <a:rPr kumimoji="1" lang="en-US" altLang="ja-JP"/>
            </a:br>
            <a:r>
              <a:rPr kumimoji="1" lang="ja-JP" altLang="en-US"/>
              <a:t>使ってはいけない</a:t>
            </a:r>
            <a:endParaRPr kumimoji="1" lang="en-US" altLang="ja-JP"/>
          </a:p>
          <a:p>
            <a:pPr lvl="2"/>
            <a:r>
              <a:rPr kumimoji="1" lang="ja-JP" altLang="en-US"/>
              <a:t>予測できない値にする</a:t>
            </a:r>
            <a:endParaRPr kumimoji="1" lang="en-US" altLang="ja-JP"/>
          </a:p>
          <a:p>
            <a:pPr lvl="1"/>
            <a:r>
              <a:rPr lang="en-US" altLang="ja-JP"/>
              <a:t>IV</a:t>
            </a:r>
            <a:r>
              <a:rPr lang="ja-JP" altLang="en-US"/>
              <a:t>が異なると平文が</a:t>
            </a:r>
            <a:br>
              <a:rPr lang="en-US" altLang="ja-JP"/>
            </a:br>
            <a:r>
              <a:rPr lang="ja-JP" altLang="en-US"/>
              <a:t>同じでも異なる暗号文</a:t>
            </a:r>
            <a:endParaRPr kumimoji="1" lang="ja-JP" altLang="en-US"/>
          </a:p>
        </p:txBody>
      </p:sp>
      <p:sp>
        <p:nvSpPr>
          <p:cNvPr id="3" name="スライド番号プレースホルダー 2">
            <a:extLst>
              <a:ext uri="{FF2B5EF4-FFF2-40B4-BE49-F238E27FC236}">
                <a16:creationId xmlns:a16="http://schemas.microsoft.com/office/drawing/2014/main" id="{1BFAF71C-7046-4BC1-A347-761DDDE53AA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69</a:t>
            </a:r>
          </a:p>
        </p:txBody>
      </p:sp>
      <p:sp>
        <p:nvSpPr>
          <p:cNvPr id="4" name="タイトル 3">
            <a:extLst>
              <a:ext uri="{FF2B5EF4-FFF2-40B4-BE49-F238E27FC236}">
                <a16:creationId xmlns:a16="http://schemas.microsoft.com/office/drawing/2014/main" id="{B0AA9310-D541-4457-BAD8-BAB56523D226}"/>
              </a:ext>
            </a:extLst>
          </p:cNvPr>
          <p:cNvSpPr>
            <a:spLocks noGrp="1"/>
          </p:cNvSpPr>
          <p:nvPr>
            <p:ph type="title"/>
          </p:nvPr>
        </p:nvSpPr>
        <p:spPr/>
        <p:txBody>
          <a:bodyPr/>
          <a:lstStyle/>
          <a:p>
            <a:r>
              <a:rPr kumimoji="1" lang="ja-JP" altLang="en-US"/>
              <a:t>暗号化モード</a:t>
            </a:r>
          </a:p>
        </p:txBody>
      </p:sp>
      <p:pic>
        <p:nvPicPr>
          <p:cNvPr id="6" name="図 5">
            <a:extLst>
              <a:ext uri="{FF2B5EF4-FFF2-40B4-BE49-F238E27FC236}">
                <a16:creationId xmlns:a16="http://schemas.microsoft.com/office/drawing/2014/main" id="{51350FA2-9712-475C-A2B2-A143D98B7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268760"/>
            <a:ext cx="5040560" cy="2072930"/>
          </a:xfrm>
          <a:prstGeom prst="rect">
            <a:avLst/>
          </a:prstGeom>
        </p:spPr>
      </p:pic>
    </p:spTree>
    <p:extLst>
      <p:ext uri="{BB962C8B-B14F-4D97-AF65-F5344CB8AC3E}">
        <p14:creationId xmlns:p14="http://schemas.microsoft.com/office/powerpoint/2010/main" val="115038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1B82E89-A966-49EF-A14B-BF612E5076A8}"/>
              </a:ext>
            </a:extLst>
          </p:cNvPr>
          <p:cNvSpPr>
            <a:spLocks noGrp="1"/>
          </p:cNvSpPr>
          <p:nvPr>
            <p:ph idx="1"/>
          </p:nvPr>
        </p:nvSpPr>
        <p:spPr/>
        <p:txBody>
          <a:bodyPr/>
          <a:lstStyle/>
          <a:p>
            <a:r>
              <a:rPr kumimoji="1" lang="ja-JP" altLang="en-US"/>
              <a:t>ブロック暗号を</a:t>
            </a:r>
            <a:r>
              <a:rPr kumimoji="1" lang="en-US" altLang="ja-JP"/>
              <a:t>PRF</a:t>
            </a:r>
            <a:r>
              <a:rPr kumimoji="1" lang="ja-JP" altLang="en-US"/>
              <a:t>として利用するストリーム暗号</a:t>
            </a:r>
            <a:endParaRPr kumimoji="1" lang="en-US" altLang="ja-JP"/>
          </a:p>
          <a:p>
            <a:pPr lvl="1"/>
            <a:r>
              <a:rPr kumimoji="1" lang="ja-JP" altLang="en-US"/>
              <a:t>「ナンス</a:t>
            </a:r>
            <a:r>
              <a:rPr kumimoji="1" lang="en-US" altLang="ja-JP"/>
              <a:t>+</a:t>
            </a:r>
            <a:r>
              <a:rPr kumimoji="1" lang="ja-JP" altLang="en-US"/>
              <a:t>カウンタ」を暗号化して乱数とする</a:t>
            </a:r>
            <a:endParaRPr kumimoji="1" lang="en-US" altLang="ja-JP"/>
          </a:p>
          <a:p>
            <a:pPr lvl="1"/>
            <a:r>
              <a:rPr kumimoji="1" lang="ja-JP" altLang="en-US"/>
              <a:t>その乱数と平文の排他的論理和をとって暗号文とする</a:t>
            </a:r>
          </a:p>
        </p:txBody>
      </p:sp>
      <p:sp>
        <p:nvSpPr>
          <p:cNvPr id="3" name="スライド番号プレースホルダー 2">
            <a:extLst>
              <a:ext uri="{FF2B5EF4-FFF2-40B4-BE49-F238E27FC236}">
                <a16:creationId xmlns:a16="http://schemas.microsoft.com/office/drawing/2014/main" id="{A96DEA20-B713-4747-A2A9-6230474A3ED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69</a:t>
            </a:r>
          </a:p>
        </p:txBody>
      </p:sp>
      <p:sp>
        <p:nvSpPr>
          <p:cNvPr id="4" name="タイトル 3">
            <a:extLst>
              <a:ext uri="{FF2B5EF4-FFF2-40B4-BE49-F238E27FC236}">
                <a16:creationId xmlns:a16="http://schemas.microsoft.com/office/drawing/2014/main" id="{3FEC72E9-D8A1-4737-AC3A-96AFC90343C3}"/>
              </a:ext>
            </a:extLst>
          </p:cNvPr>
          <p:cNvSpPr>
            <a:spLocks noGrp="1"/>
          </p:cNvSpPr>
          <p:nvPr>
            <p:ph type="title"/>
          </p:nvPr>
        </p:nvSpPr>
        <p:spPr/>
        <p:txBody>
          <a:bodyPr/>
          <a:lstStyle/>
          <a:p>
            <a:r>
              <a:rPr kumimoji="1" lang="en-US" altLang="ja-JP"/>
              <a:t>CTR</a:t>
            </a:r>
            <a:r>
              <a:rPr kumimoji="1" lang="ja-JP" altLang="en-US"/>
              <a:t>（</a:t>
            </a:r>
            <a:r>
              <a:rPr kumimoji="1" lang="en-US" altLang="ja-JP"/>
              <a:t>CounTeR</a:t>
            </a:r>
            <a:r>
              <a:rPr kumimoji="1" lang="ja-JP" altLang="en-US"/>
              <a:t>）モード</a:t>
            </a:r>
          </a:p>
        </p:txBody>
      </p:sp>
      <p:pic>
        <p:nvPicPr>
          <p:cNvPr id="6" name="図 5">
            <a:extLst>
              <a:ext uri="{FF2B5EF4-FFF2-40B4-BE49-F238E27FC236}">
                <a16:creationId xmlns:a16="http://schemas.microsoft.com/office/drawing/2014/main" id="{EE536305-6CA0-47EF-842C-D841FC03A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204864"/>
            <a:ext cx="6552728" cy="3808773"/>
          </a:xfrm>
          <a:prstGeom prst="rect">
            <a:avLst/>
          </a:prstGeom>
        </p:spPr>
      </p:pic>
    </p:spTree>
    <p:extLst>
      <p:ext uri="{BB962C8B-B14F-4D97-AF65-F5344CB8AC3E}">
        <p14:creationId xmlns:p14="http://schemas.microsoft.com/office/powerpoint/2010/main" val="112521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0B2A270-8650-456A-9FEC-AC76CE4BF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412482"/>
            <a:ext cx="6048672" cy="3281406"/>
          </a:xfrm>
          <a:prstGeom prst="rect">
            <a:avLst/>
          </a:prstGeom>
        </p:spPr>
      </p:pic>
      <p:sp>
        <p:nvSpPr>
          <p:cNvPr id="2" name="コンテンツ プレースホルダー 1">
            <a:extLst>
              <a:ext uri="{FF2B5EF4-FFF2-40B4-BE49-F238E27FC236}">
                <a16:creationId xmlns:a16="http://schemas.microsoft.com/office/drawing/2014/main" id="{39BBD955-107B-4657-AAB7-131613EF45B0}"/>
              </a:ext>
            </a:extLst>
          </p:cNvPr>
          <p:cNvSpPr>
            <a:spLocks noGrp="1"/>
          </p:cNvSpPr>
          <p:nvPr>
            <p:ph idx="1"/>
          </p:nvPr>
        </p:nvSpPr>
        <p:spPr/>
        <p:txBody>
          <a:bodyPr/>
          <a:lstStyle/>
          <a:p>
            <a:r>
              <a:rPr kumimoji="1" lang="en-US" altLang="ja-JP"/>
              <a:t>CBC</a:t>
            </a:r>
            <a:r>
              <a:rPr kumimoji="1" lang="ja-JP" altLang="en-US"/>
              <a:t>は</a:t>
            </a:r>
            <a:r>
              <a:rPr kumimoji="1" lang="en-US" altLang="ja-JP"/>
              <a:t>SSL 3.0</a:t>
            </a:r>
            <a:r>
              <a:rPr kumimoji="1" lang="ja-JP" altLang="en-US"/>
              <a:t>までは広く使われていた</a:t>
            </a:r>
            <a:endParaRPr kumimoji="1" lang="en-US" altLang="ja-JP"/>
          </a:p>
          <a:p>
            <a:pPr lvl="1"/>
            <a:r>
              <a:rPr lang="ja-JP" altLang="en-US"/>
              <a:t>パディングオラクル攻撃</a:t>
            </a:r>
            <a:r>
              <a:rPr lang="en-US" altLang="ja-JP"/>
              <a:t>POODLE</a:t>
            </a:r>
            <a:r>
              <a:rPr lang="ja-JP" altLang="en-US"/>
              <a:t>が見つかり廃止</a:t>
            </a:r>
            <a:endParaRPr lang="en-US" altLang="ja-JP"/>
          </a:p>
          <a:p>
            <a:r>
              <a:rPr kumimoji="1" lang="ja-JP" altLang="en-US"/>
              <a:t>パディングオラクル攻撃</a:t>
            </a:r>
            <a:endParaRPr kumimoji="1" lang="en-US" altLang="ja-JP"/>
          </a:p>
          <a:p>
            <a:pPr lvl="1"/>
            <a:r>
              <a:rPr kumimoji="1" lang="ja-JP" altLang="en-US"/>
              <a:t>ブロック暗号のパディング処理にまつわる攻撃</a:t>
            </a:r>
            <a:endParaRPr kumimoji="1" lang="en-US" altLang="ja-JP"/>
          </a:p>
          <a:p>
            <a:pPr lvl="2"/>
            <a:r>
              <a:rPr kumimoji="1" lang="ja-JP" altLang="en-US"/>
              <a:t>不正な暗号文をサーバに送りつけてそのエラー情報を利用</a:t>
            </a:r>
            <a:endParaRPr kumimoji="1" lang="en-US" altLang="ja-JP"/>
          </a:p>
          <a:p>
            <a:pPr lvl="1"/>
            <a:r>
              <a:rPr kumimoji="1" lang="ja-JP" altLang="en-US"/>
              <a:t>サーバは暗号処理のエラー結果の</a:t>
            </a:r>
            <a:br>
              <a:rPr kumimoji="1" lang="en-US" altLang="ja-JP"/>
            </a:br>
            <a:r>
              <a:rPr kumimoji="1" lang="ja-JP" altLang="en-US"/>
              <a:t>詳細を返してはいけない</a:t>
            </a:r>
          </a:p>
        </p:txBody>
      </p:sp>
      <p:sp>
        <p:nvSpPr>
          <p:cNvPr id="3" name="スライド番号プレースホルダー 2">
            <a:extLst>
              <a:ext uri="{FF2B5EF4-FFF2-40B4-BE49-F238E27FC236}">
                <a16:creationId xmlns:a16="http://schemas.microsoft.com/office/drawing/2014/main" id="{F0DCADD8-4FF8-4C40-94A7-81B39A47BD2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69</a:t>
            </a:r>
          </a:p>
        </p:txBody>
      </p:sp>
      <p:sp>
        <p:nvSpPr>
          <p:cNvPr id="4" name="タイトル 3">
            <a:extLst>
              <a:ext uri="{FF2B5EF4-FFF2-40B4-BE49-F238E27FC236}">
                <a16:creationId xmlns:a16="http://schemas.microsoft.com/office/drawing/2014/main" id="{1331B718-222B-454D-9362-31A02631F4E1}"/>
              </a:ext>
            </a:extLst>
          </p:cNvPr>
          <p:cNvSpPr>
            <a:spLocks noGrp="1"/>
          </p:cNvSpPr>
          <p:nvPr>
            <p:ph type="title"/>
          </p:nvPr>
        </p:nvSpPr>
        <p:spPr/>
        <p:txBody>
          <a:bodyPr/>
          <a:lstStyle/>
          <a:p>
            <a:r>
              <a:rPr kumimoji="1" lang="en-US" altLang="ja-JP"/>
              <a:t>CBC</a:t>
            </a:r>
            <a:r>
              <a:rPr kumimoji="1" lang="ja-JP" altLang="en-US"/>
              <a:t>モードは使われなくなりつつある</a:t>
            </a:r>
          </a:p>
        </p:txBody>
      </p:sp>
    </p:spTree>
    <p:extLst>
      <p:ext uri="{BB962C8B-B14F-4D97-AF65-F5344CB8AC3E}">
        <p14:creationId xmlns:p14="http://schemas.microsoft.com/office/powerpoint/2010/main" val="382631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888D7CC-C6AB-4624-B831-D3602D8B6F7A}"/>
              </a:ext>
            </a:extLst>
          </p:cNvPr>
          <p:cNvSpPr>
            <a:spLocks noGrp="1"/>
          </p:cNvSpPr>
          <p:nvPr>
            <p:ph idx="1"/>
          </p:nvPr>
        </p:nvSpPr>
        <p:spPr/>
        <p:txBody>
          <a:bodyPr/>
          <a:lstStyle/>
          <a:p>
            <a:r>
              <a:rPr kumimoji="1" lang="en-US" altLang="ja-JP"/>
              <a:t>CBC</a:t>
            </a:r>
            <a:r>
              <a:rPr kumimoji="1" lang="ja-JP" altLang="en-US"/>
              <a:t>モード</a:t>
            </a:r>
            <a:endParaRPr kumimoji="1" lang="en-US" altLang="ja-JP"/>
          </a:p>
          <a:p>
            <a:pPr lvl="1"/>
            <a:r>
              <a:rPr kumimoji="1" lang="ja-JP" altLang="en-US"/>
              <a:t>暗号化するとき前のブロックの暗号文が必要</a:t>
            </a:r>
            <a:endParaRPr kumimoji="1" lang="en-US" altLang="ja-JP"/>
          </a:p>
          <a:p>
            <a:pPr lvl="1"/>
            <a:r>
              <a:rPr kumimoji="1" lang="ja-JP" altLang="en-US"/>
              <a:t>逐次的にしか処理できない（並列処理できない）</a:t>
            </a:r>
            <a:endParaRPr kumimoji="1" lang="en-US" altLang="ja-JP"/>
          </a:p>
          <a:p>
            <a:pPr lvl="1"/>
            <a:r>
              <a:rPr kumimoji="1" lang="ja-JP" altLang="en-US"/>
              <a:t>復号は並列処理可能</a:t>
            </a:r>
            <a:endParaRPr kumimoji="1" lang="en-US" altLang="ja-JP"/>
          </a:p>
          <a:p>
            <a:r>
              <a:rPr lang="en-US" altLang="ja-JP"/>
              <a:t>CTR</a:t>
            </a:r>
            <a:r>
              <a:rPr lang="ja-JP" altLang="en-US"/>
              <a:t>モード</a:t>
            </a:r>
            <a:endParaRPr lang="en-US" altLang="ja-JP"/>
          </a:p>
          <a:p>
            <a:pPr lvl="1"/>
            <a:r>
              <a:rPr lang="ja-JP" altLang="en-US"/>
              <a:t>暗号化・復号が並列処理できる</a:t>
            </a:r>
            <a:endParaRPr lang="en-US" altLang="ja-JP"/>
          </a:p>
          <a:p>
            <a:pPr lvl="1"/>
            <a:r>
              <a:rPr kumimoji="1" lang="ja-JP" altLang="en-US"/>
              <a:t>必要な部分だけ復号できる</a:t>
            </a:r>
            <a:endParaRPr kumimoji="1" lang="en-US" altLang="ja-JP"/>
          </a:p>
          <a:p>
            <a:pPr lvl="1"/>
            <a:endParaRPr lang="en-US" altLang="ja-JP"/>
          </a:p>
          <a:p>
            <a:r>
              <a:rPr kumimoji="1" lang="en-US" altLang="ja-JP"/>
              <a:t>TLS 1.3</a:t>
            </a:r>
          </a:p>
          <a:p>
            <a:pPr lvl="1"/>
            <a:r>
              <a:rPr lang="en-US" altLang="ja-JP"/>
              <a:t>CBC</a:t>
            </a:r>
            <a:r>
              <a:rPr lang="ja-JP" altLang="en-US"/>
              <a:t>モードは使われない</a:t>
            </a:r>
            <a:endParaRPr lang="en-US" altLang="ja-JP"/>
          </a:p>
          <a:p>
            <a:pPr lvl="1"/>
            <a:r>
              <a:rPr kumimoji="1" lang="en-US" altLang="ja-JP"/>
              <a:t>AES-GCM</a:t>
            </a:r>
            <a:r>
              <a:rPr kumimoji="1" lang="ja-JP" altLang="en-US"/>
              <a:t>は</a:t>
            </a:r>
            <a:r>
              <a:rPr kumimoji="1" lang="en-US" altLang="ja-JP"/>
              <a:t>CTR</a:t>
            </a:r>
            <a:r>
              <a:rPr kumimoji="1" lang="ja-JP" altLang="en-US"/>
              <a:t>モードを利用</a:t>
            </a:r>
            <a:endParaRPr kumimoji="1" lang="en-US" altLang="ja-JP"/>
          </a:p>
        </p:txBody>
      </p:sp>
      <p:sp>
        <p:nvSpPr>
          <p:cNvPr id="3" name="スライド番号プレースホルダー 2">
            <a:extLst>
              <a:ext uri="{FF2B5EF4-FFF2-40B4-BE49-F238E27FC236}">
                <a16:creationId xmlns:a16="http://schemas.microsoft.com/office/drawing/2014/main" id="{09B53D9A-7CE6-458D-A4F6-85E780393F5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69</a:t>
            </a:r>
          </a:p>
        </p:txBody>
      </p:sp>
      <p:sp>
        <p:nvSpPr>
          <p:cNvPr id="4" name="タイトル 3">
            <a:extLst>
              <a:ext uri="{FF2B5EF4-FFF2-40B4-BE49-F238E27FC236}">
                <a16:creationId xmlns:a16="http://schemas.microsoft.com/office/drawing/2014/main" id="{FC220ACB-6E90-42B6-9613-E653534323AB}"/>
              </a:ext>
            </a:extLst>
          </p:cNvPr>
          <p:cNvSpPr>
            <a:spLocks noGrp="1"/>
          </p:cNvSpPr>
          <p:nvPr>
            <p:ph type="title"/>
          </p:nvPr>
        </p:nvSpPr>
        <p:spPr/>
        <p:txBody>
          <a:bodyPr/>
          <a:lstStyle/>
          <a:p>
            <a:r>
              <a:rPr kumimoji="1" lang="en-US" altLang="ja-JP"/>
              <a:t>CBC</a:t>
            </a:r>
            <a:r>
              <a:rPr kumimoji="1" lang="ja-JP" altLang="en-US"/>
              <a:t>モードと</a:t>
            </a:r>
            <a:r>
              <a:rPr kumimoji="1" lang="en-US" altLang="ja-JP"/>
              <a:t>CTR</a:t>
            </a:r>
            <a:r>
              <a:rPr kumimoji="1" lang="ja-JP" altLang="en-US"/>
              <a:t>モードの比較</a:t>
            </a:r>
          </a:p>
        </p:txBody>
      </p:sp>
    </p:spTree>
    <p:extLst>
      <p:ext uri="{BB962C8B-B14F-4D97-AF65-F5344CB8AC3E}">
        <p14:creationId xmlns:p14="http://schemas.microsoft.com/office/powerpoint/2010/main" val="151862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60E237D-4926-4BC7-816E-F762F436BFA8}"/>
              </a:ext>
            </a:extLst>
          </p:cNvPr>
          <p:cNvSpPr>
            <a:spLocks noGrp="1"/>
          </p:cNvSpPr>
          <p:nvPr>
            <p:ph idx="1"/>
          </p:nvPr>
        </p:nvSpPr>
        <p:spPr/>
        <p:txBody>
          <a:bodyPr/>
          <a:lstStyle/>
          <a:p>
            <a:r>
              <a:rPr kumimoji="1" lang="ja-JP" altLang="en-US"/>
              <a:t>情報漏洩対策</a:t>
            </a:r>
            <a:endParaRPr kumimoji="1" lang="en-US" altLang="ja-JP"/>
          </a:p>
          <a:p>
            <a:pPr lvl="1"/>
            <a:r>
              <a:rPr kumimoji="1" lang="ja-JP" altLang="en-US"/>
              <a:t>ノートパソコンやスマートフォンの</a:t>
            </a:r>
            <a:r>
              <a:rPr kumimoji="1" lang="en-US" altLang="ja-JP"/>
              <a:t>HDD</a:t>
            </a:r>
            <a:r>
              <a:rPr kumimoji="1" lang="ja-JP" altLang="en-US"/>
              <a:t>・</a:t>
            </a:r>
            <a:r>
              <a:rPr kumimoji="1" lang="en-US" altLang="ja-JP"/>
              <a:t>SDD</a:t>
            </a:r>
            <a:r>
              <a:rPr kumimoji="1" lang="ja-JP" altLang="en-US"/>
              <a:t>を安全にする</a:t>
            </a:r>
            <a:endParaRPr kumimoji="1" lang="en-US" altLang="ja-JP"/>
          </a:p>
          <a:p>
            <a:r>
              <a:rPr kumimoji="1" lang="en-US" altLang="ja-JP"/>
              <a:t>TPM</a:t>
            </a:r>
            <a:r>
              <a:rPr kumimoji="1" lang="ja-JP" altLang="en-US"/>
              <a:t>（</a:t>
            </a:r>
            <a:r>
              <a:rPr kumimoji="1" lang="en-US" altLang="ja-JP"/>
              <a:t>Trusted Platform Module</a:t>
            </a:r>
            <a:r>
              <a:rPr kumimoji="1" lang="ja-JP" altLang="en-US"/>
              <a:t>）</a:t>
            </a:r>
            <a:endParaRPr kumimoji="1" lang="en-US" altLang="ja-JP"/>
          </a:p>
          <a:p>
            <a:pPr lvl="1"/>
            <a:r>
              <a:rPr kumimoji="1" lang="ja-JP" altLang="en-US"/>
              <a:t>セキュリティ専用チップ</a:t>
            </a:r>
            <a:endParaRPr kumimoji="1" lang="en-US" altLang="ja-JP"/>
          </a:p>
          <a:p>
            <a:pPr lvl="1"/>
            <a:r>
              <a:rPr kumimoji="1" lang="ja-JP" altLang="en-US"/>
              <a:t>秘密情報を安全に格納・処理できる</a:t>
            </a:r>
            <a:endParaRPr lang="en-US" altLang="ja-JP"/>
          </a:p>
          <a:p>
            <a:pPr lvl="1"/>
            <a:r>
              <a:rPr kumimoji="1" lang="en-US" altLang="ja-JP"/>
              <a:t>Windows 11</a:t>
            </a:r>
            <a:r>
              <a:rPr kumimoji="1" lang="ja-JP" altLang="en-US"/>
              <a:t>で必須</a:t>
            </a:r>
            <a:endParaRPr kumimoji="1" lang="en-US" altLang="ja-JP"/>
          </a:p>
        </p:txBody>
      </p:sp>
      <p:sp>
        <p:nvSpPr>
          <p:cNvPr id="3" name="スライド番号プレースホルダー 2">
            <a:extLst>
              <a:ext uri="{FF2B5EF4-FFF2-40B4-BE49-F238E27FC236}">
                <a16:creationId xmlns:a16="http://schemas.microsoft.com/office/drawing/2014/main" id="{C75F58A6-EDEB-4219-8784-D8D34AF3268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69</a:t>
            </a:r>
          </a:p>
        </p:txBody>
      </p:sp>
      <p:sp>
        <p:nvSpPr>
          <p:cNvPr id="4" name="タイトル 3">
            <a:extLst>
              <a:ext uri="{FF2B5EF4-FFF2-40B4-BE49-F238E27FC236}">
                <a16:creationId xmlns:a16="http://schemas.microsoft.com/office/drawing/2014/main" id="{2DF6121E-A6CF-4DA8-BBD3-FD5DF7039322}"/>
              </a:ext>
            </a:extLst>
          </p:cNvPr>
          <p:cNvSpPr>
            <a:spLocks noGrp="1"/>
          </p:cNvSpPr>
          <p:nvPr>
            <p:ph type="title"/>
          </p:nvPr>
        </p:nvSpPr>
        <p:spPr/>
        <p:txBody>
          <a:bodyPr/>
          <a:lstStyle/>
          <a:p>
            <a:r>
              <a:rPr kumimoji="1" lang="ja-JP" altLang="en-US"/>
              <a:t>ディスクの暗号化</a:t>
            </a:r>
            <a:endParaRPr kumimoji="1" lang="en-US" altLang="ja-JP"/>
          </a:p>
        </p:txBody>
      </p:sp>
      <p:pic>
        <p:nvPicPr>
          <p:cNvPr id="6" name="図 5">
            <a:extLst>
              <a:ext uri="{FF2B5EF4-FFF2-40B4-BE49-F238E27FC236}">
                <a16:creationId xmlns:a16="http://schemas.microsoft.com/office/drawing/2014/main" id="{3D7C761D-B516-4738-837A-3E1774268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915009"/>
            <a:ext cx="8388746" cy="2034271"/>
          </a:xfrm>
          <a:prstGeom prst="rect">
            <a:avLst/>
          </a:prstGeom>
        </p:spPr>
      </p:pic>
    </p:spTree>
    <p:extLst>
      <p:ext uri="{BB962C8B-B14F-4D97-AF65-F5344CB8AC3E}">
        <p14:creationId xmlns:p14="http://schemas.microsoft.com/office/powerpoint/2010/main" val="415885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57A2D3-002A-412E-A2A0-7F957FF09AD8}"/>
              </a:ext>
            </a:extLst>
          </p:cNvPr>
          <p:cNvSpPr>
            <a:spLocks noGrp="1"/>
          </p:cNvSpPr>
          <p:nvPr>
            <p:ph idx="1"/>
          </p:nvPr>
        </p:nvSpPr>
        <p:spPr/>
        <p:txBody>
          <a:bodyPr/>
          <a:lstStyle/>
          <a:p>
            <a:r>
              <a:rPr kumimoji="1" lang="ja-JP" altLang="en-US"/>
              <a:t>ワンタイムパッドの利点</a:t>
            </a:r>
            <a:endParaRPr kumimoji="1" lang="en-US" altLang="ja-JP"/>
          </a:p>
          <a:p>
            <a:pPr lvl="1"/>
            <a:r>
              <a:rPr kumimoji="1" lang="ja-JP" altLang="en-US"/>
              <a:t>情報理論的安全性を持つ</a:t>
            </a:r>
            <a:endParaRPr kumimoji="1" lang="en-US" altLang="ja-JP"/>
          </a:p>
          <a:p>
            <a:pPr lvl="1"/>
            <a:r>
              <a:rPr kumimoji="1" lang="ja-JP" altLang="en-US"/>
              <a:t>暗号文を見ても平文の情報は得られない</a:t>
            </a:r>
            <a:endParaRPr kumimoji="1" lang="en-US" altLang="ja-JP"/>
          </a:p>
          <a:p>
            <a:r>
              <a:rPr kumimoji="1" lang="ja-JP" altLang="en-US"/>
              <a:t>欠点</a:t>
            </a:r>
            <a:endParaRPr kumimoji="1" lang="en-US" altLang="ja-JP"/>
          </a:p>
          <a:p>
            <a:pPr lvl="2"/>
            <a:r>
              <a:rPr kumimoji="1" lang="ja-JP" altLang="en-US"/>
              <a:t>秘密鍵（乱数）のサイズ </a:t>
            </a:r>
            <a:r>
              <a:rPr kumimoji="1" lang="en-US" altLang="ja-JP"/>
              <a:t>= </a:t>
            </a:r>
            <a:r>
              <a:rPr kumimoji="1" lang="ja-JP" altLang="en-US"/>
              <a:t>平文のサイズ</a:t>
            </a:r>
            <a:endParaRPr kumimoji="1" lang="en-US" altLang="ja-JP"/>
          </a:p>
          <a:p>
            <a:pPr lvl="2"/>
            <a:r>
              <a:rPr kumimoji="1" lang="ja-JP" altLang="en-US"/>
              <a:t>一度しか使えない</a:t>
            </a:r>
            <a:endParaRPr kumimoji="1" lang="en-US" altLang="ja-JP"/>
          </a:p>
          <a:p>
            <a:pPr lvl="2"/>
            <a:endParaRPr lang="en-US" altLang="ja-JP"/>
          </a:p>
          <a:p>
            <a:pPr lvl="2"/>
            <a:endParaRPr kumimoji="1" lang="en-US" altLang="ja-JP"/>
          </a:p>
          <a:p>
            <a:pPr lvl="2"/>
            <a:endParaRPr lang="en-US" altLang="ja-JP"/>
          </a:p>
          <a:p>
            <a:pPr lvl="2"/>
            <a:endParaRPr kumimoji="1" lang="en-US" altLang="ja-JP"/>
          </a:p>
          <a:p>
            <a:pPr lvl="2"/>
            <a:endParaRPr lang="en-US" altLang="ja-JP"/>
          </a:p>
          <a:p>
            <a:r>
              <a:rPr kumimoji="1" lang="ja-JP" altLang="en-US"/>
              <a:t>ストリーム暗号</a:t>
            </a:r>
            <a:endParaRPr kumimoji="1" lang="en-US" altLang="ja-JP"/>
          </a:p>
          <a:p>
            <a:pPr lvl="1"/>
            <a:r>
              <a:rPr kumimoji="1" lang="ja-JP" altLang="en-US"/>
              <a:t>秘密鍵を擬似乱数に置き換える</a:t>
            </a:r>
          </a:p>
        </p:txBody>
      </p:sp>
      <p:sp>
        <p:nvSpPr>
          <p:cNvPr id="3" name="スライド番号プレースホルダー 2">
            <a:extLst>
              <a:ext uri="{FF2B5EF4-FFF2-40B4-BE49-F238E27FC236}">
                <a16:creationId xmlns:a16="http://schemas.microsoft.com/office/drawing/2014/main" id="{414638B1-9CE1-4B4F-9170-0991416E514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69</a:t>
            </a:r>
          </a:p>
        </p:txBody>
      </p:sp>
      <p:sp>
        <p:nvSpPr>
          <p:cNvPr id="4" name="タイトル 3">
            <a:extLst>
              <a:ext uri="{FF2B5EF4-FFF2-40B4-BE49-F238E27FC236}">
                <a16:creationId xmlns:a16="http://schemas.microsoft.com/office/drawing/2014/main" id="{537E397B-1961-4049-89B0-054C69A916EE}"/>
              </a:ext>
            </a:extLst>
          </p:cNvPr>
          <p:cNvSpPr>
            <a:spLocks noGrp="1"/>
          </p:cNvSpPr>
          <p:nvPr>
            <p:ph type="title"/>
          </p:nvPr>
        </p:nvSpPr>
        <p:spPr/>
        <p:txBody>
          <a:bodyPr/>
          <a:lstStyle/>
          <a:p>
            <a:r>
              <a:rPr kumimoji="1" lang="ja-JP" altLang="en-US"/>
              <a:t>前回のまとめ</a:t>
            </a:r>
          </a:p>
        </p:txBody>
      </p:sp>
      <p:pic>
        <p:nvPicPr>
          <p:cNvPr id="6" name="図 5">
            <a:extLst>
              <a:ext uri="{FF2B5EF4-FFF2-40B4-BE49-F238E27FC236}">
                <a16:creationId xmlns:a16="http://schemas.microsoft.com/office/drawing/2014/main" id="{7DDFA049-4633-4269-B45A-99BC26B78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598164"/>
            <a:ext cx="5767746" cy="2112437"/>
          </a:xfrm>
          <a:prstGeom prst="rect">
            <a:avLst/>
          </a:prstGeom>
        </p:spPr>
      </p:pic>
    </p:spTree>
    <p:extLst>
      <p:ext uri="{BB962C8B-B14F-4D97-AF65-F5344CB8AC3E}">
        <p14:creationId xmlns:p14="http://schemas.microsoft.com/office/powerpoint/2010/main" val="600560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C77995C-52FF-4AC0-B474-0D5ED01438BB}"/>
                  </a:ext>
                </a:extLst>
              </p:cNvPr>
              <p:cNvSpPr>
                <a:spLocks noGrp="1"/>
              </p:cNvSpPr>
              <p:nvPr>
                <p:ph idx="1"/>
              </p:nvPr>
            </p:nvSpPr>
            <p:spPr/>
            <p:txBody>
              <a:bodyPr/>
              <a:lstStyle/>
              <a:p>
                <a:r>
                  <a:rPr kumimoji="1" lang="en-US" altLang="ja-JP"/>
                  <a:t>AES</a:t>
                </a:r>
                <a:r>
                  <a:rPr kumimoji="1" lang="ja-JP" altLang="en-US"/>
                  <a:t>を使った暗号化方式の一つ</a:t>
                </a:r>
                <a:endParaRPr kumimoji="1" lang="en-US" altLang="ja-JP"/>
              </a:p>
              <a:p>
                <a:pPr lvl="1"/>
                <a:r>
                  <a:rPr kumimoji="1" lang="ja-JP" altLang="en-US"/>
                  <a:t>データブロック</a:t>
                </a:r>
                <a:r>
                  <a:rPr kumimoji="1" lang="en-US" altLang="ja-JP"/>
                  <a:t>(e.g., 512bit)</a:t>
                </a:r>
                <a:r>
                  <a:rPr kumimoji="1" lang="ja-JP" altLang="en-US"/>
                  <a:t>単位の暗号化</a:t>
                </a:r>
                <a:endParaRPr kumimoji="1" lang="en-US" altLang="ja-JP"/>
              </a:p>
              <a:p>
                <a:pPr lvl="1"/>
                <a:r>
                  <a:rPr lang="en-US" altLang="ja-JP"/>
                  <a:t>Bitlocer</a:t>
                </a:r>
                <a:r>
                  <a:rPr lang="ja-JP" altLang="en-US"/>
                  <a:t>や</a:t>
                </a:r>
                <a:r>
                  <a:rPr lang="en-US" altLang="ja-JP"/>
                  <a:t>FileVault2, dm-crypt</a:t>
                </a:r>
                <a:r>
                  <a:rPr lang="ja-JP" altLang="en-US"/>
                  <a:t>などで利用されている</a:t>
                </a:r>
                <a:endParaRPr kumimoji="1" lang="en-US" altLang="ja-JP"/>
              </a:p>
              <a:p>
                <a:pPr lvl="1"/>
                <a:r>
                  <a:rPr lang="en-US" altLang="ja-JP"/>
                  <a:t>2</a:t>
                </a:r>
                <a:r>
                  <a:rPr lang="ja-JP" altLang="en-US"/>
                  <a:t>個の秘密鍵</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2</m:t>
                        </m:r>
                      </m:sub>
                    </m:sSub>
                  </m:oMath>
                </a14:m>
                <a:r>
                  <a:rPr lang="ja-JP" altLang="en-US"/>
                  <a:t>と</a:t>
                </a:r>
                <a:r>
                  <a:rPr lang="en-US" altLang="ja-JP"/>
                  <a:t>tweak T</a:t>
                </a:r>
                <a:r>
                  <a:rPr lang="ja-JP" altLang="en-US"/>
                  <a:t>を使う</a:t>
                </a:r>
                <a:endParaRPr lang="en-US" altLang="ja-JP"/>
              </a:p>
              <a:p>
                <a:pPr lvl="2"/>
                <a:r>
                  <a:rPr lang="en-US" altLang="ja-JP"/>
                  <a:t>128bit AES</a:t>
                </a:r>
                <a:r>
                  <a:rPr lang="ja-JP" altLang="en-US"/>
                  <a:t>なら合計</a:t>
                </a:r>
                <a:r>
                  <a:rPr lang="en-US" altLang="ja-JP"/>
                  <a:t>256bit</a:t>
                </a:r>
                <a:r>
                  <a:rPr lang="ja-JP" altLang="en-US"/>
                  <a:t>の秘密鍵</a:t>
                </a:r>
                <a:endParaRPr lang="en-US" altLang="ja-JP"/>
              </a:p>
              <a:p>
                <a:pPr lvl="2"/>
                <a:r>
                  <a:rPr kumimoji="1" lang="en-US" altLang="ja-JP"/>
                  <a:t>T</a:t>
                </a:r>
                <a:r>
                  <a:rPr kumimoji="1" lang="ja-JP" altLang="en-US"/>
                  <a:t>はデータの位置などを表す数値で</a:t>
                </a:r>
                <a:r>
                  <a:rPr lang="ja-JP" altLang="en-US"/>
                  <a:t>繰り返し使うことを想定</a:t>
                </a:r>
                <a:endParaRPr lang="en-US" altLang="ja-JP"/>
              </a:p>
              <a:p>
                <a:r>
                  <a:rPr lang="ja-JP" altLang="en-US"/>
                  <a:t>注意</a:t>
                </a:r>
                <a:endParaRPr lang="en-US" altLang="ja-JP"/>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1</m:t>
                        </m:r>
                      </m:sub>
                    </m:sSub>
                  </m:oMath>
                </a14:m>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2</m:t>
                        </m:r>
                      </m:sub>
                    </m:sSub>
                  </m:oMath>
                </a14:m>
                <a:r>
                  <a:rPr lang="ja-JP" altLang="en-US"/>
                  <a:t>と</a:t>
                </a:r>
                <a:r>
                  <a:rPr lang="en-US" altLang="ja-JP"/>
                  <a:t>T</a:t>
                </a:r>
                <a:r>
                  <a:rPr lang="ja-JP" altLang="en-US"/>
                  <a:t>が同じなら同じデータブロックを暗号化すると</a:t>
                </a:r>
                <a:br>
                  <a:rPr lang="en-US" altLang="ja-JP"/>
                </a:br>
                <a:r>
                  <a:rPr lang="ja-JP" altLang="en-US"/>
                  <a:t>同じ暗号文</a:t>
                </a:r>
                <a:endParaRPr lang="en-US" altLang="ja-JP"/>
              </a:p>
              <a:p>
                <a:pPr lvl="1"/>
                <a:r>
                  <a:rPr lang="ja-JP" altLang="en-US"/>
                  <a:t>暗号文の改竄は考慮しない</a:t>
                </a:r>
                <a:endParaRPr lang="en-US" altLang="ja-JP"/>
              </a:p>
              <a:p>
                <a:pPr lvl="1"/>
                <a:r>
                  <a:rPr lang="ja-JP" altLang="en-US"/>
                  <a:t>暗号利用モード </a:t>
                </a:r>
                <a:r>
                  <a:rPr lang="en-US" altLang="ja-JP"/>
                  <a:t>XTS </a:t>
                </a:r>
                <a:r>
                  <a:rPr lang="ja-JP" altLang="en-US"/>
                  <a:t>の安全性に関する調査及び評価</a:t>
                </a:r>
                <a:endParaRPr lang="en-US" altLang="ja-JP">
                  <a:hlinkClick r:id="rId2">
                    <a:extLst>
                      <a:ext uri="{A12FA001-AC4F-418D-AE19-62706E023703}">
                        <ahyp:hlinkClr xmlns:ahyp="http://schemas.microsoft.com/office/drawing/2018/hyperlinkcolor" val="tx"/>
                      </a:ext>
                    </a:extLst>
                  </a:hlinkClick>
                </a:endParaRPr>
              </a:p>
              <a:p>
                <a:pPr lvl="2"/>
                <a:r>
                  <a:rPr lang="en-US" altLang="ja-JP" sz="2000">
                    <a:solidFill>
                      <a:srgbClr val="FF0000"/>
                    </a:solidFill>
                    <a:hlinkClick r:id="rId2">
                      <a:extLst>
                        <a:ext uri="{A12FA001-AC4F-418D-AE19-62706E023703}">
                          <ahyp:hlinkClr xmlns:ahyp="http://schemas.microsoft.com/office/drawing/2018/hyperlinkcolor" val="tx"/>
                        </a:ext>
                      </a:extLst>
                    </a:hlinkClick>
                  </a:rPr>
                  <a:t>https://www.cryptrec.go.jp/exreport/cryptrec-ex-2801-2018.pdf</a:t>
                </a:r>
                <a:endParaRPr lang="en-US" altLang="ja-JP"/>
              </a:p>
              <a:p>
                <a:pPr lvl="1"/>
                <a:r>
                  <a:rPr lang="en-US" altLang="ja-JP"/>
                  <a:t>CBC</a:t>
                </a:r>
                <a:r>
                  <a:rPr lang="ja-JP" altLang="en-US"/>
                  <a:t>モードよりは高い安全性</a:t>
                </a:r>
                <a:endParaRPr lang="en-US" altLang="ja-JP"/>
              </a:p>
            </p:txBody>
          </p:sp>
        </mc:Choice>
        <mc:Fallback xmlns="">
          <p:sp>
            <p:nvSpPr>
              <p:cNvPr id="2" name="コンテンツ プレースホルダー 1">
                <a:extLst>
                  <a:ext uri="{FF2B5EF4-FFF2-40B4-BE49-F238E27FC236}">
                    <a16:creationId xmlns:a16="http://schemas.microsoft.com/office/drawing/2014/main" id="{7C77995C-52FF-4AC0-B474-0D5ED01438BB}"/>
                  </a:ext>
                </a:extLst>
              </p:cNvPr>
              <p:cNvSpPr>
                <a:spLocks noGrp="1" noRot="1" noChangeAspect="1" noMove="1" noResize="1" noEditPoints="1" noAdjustHandles="1" noChangeArrowheads="1" noChangeShapeType="1" noTextEdit="1"/>
              </p:cNvSpPr>
              <p:nvPr>
                <p:ph idx="1"/>
              </p:nvPr>
            </p:nvSpPr>
            <p:spPr>
              <a:blipFill>
                <a:blip r:embed="rId3"/>
                <a:stretch>
                  <a:fillRect l="-1200" t="-1454" b="-2181"/>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62775036-152E-47AC-B87B-086844D7760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69</a:t>
            </a:r>
          </a:p>
        </p:txBody>
      </p:sp>
      <p:sp>
        <p:nvSpPr>
          <p:cNvPr id="4" name="タイトル 3">
            <a:extLst>
              <a:ext uri="{FF2B5EF4-FFF2-40B4-BE49-F238E27FC236}">
                <a16:creationId xmlns:a16="http://schemas.microsoft.com/office/drawing/2014/main" id="{2E7796F1-5447-4171-9767-61735D84AEDB}"/>
              </a:ext>
            </a:extLst>
          </p:cNvPr>
          <p:cNvSpPr>
            <a:spLocks noGrp="1"/>
          </p:cNvSpPr>
          <p:nvPr>
            <p:ph type="title"/>
          </p:nvPr>
        </p:nvSpPr>
        <p:spPr/>
        <p:txBody>
          <a:bodyPr/>
          <a:lstStyle/>
          <a:p>
            <a:r>
              <a:rPr kumimoji="1" lang="en-US" altLang="ja-JP"/>
              <a:t>XTS-AES</a:t>
            </a:r>
            <a:endParaRPr kumimoji="1" lang="ja-JP" altLang="en-US"/>
          </a:p>
        </p:txBody>
      </p:sp>
    </p:spTree>
    <p:extLst>
      <p:ext uri="{BB962C8B-B14F-4D97-AF65-F5344CB8AC3E}">
        <p14:creationId xmlns:p14="http://schemas.microsoft.com/office/powerpoint/2010/main" val="137048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C77995C-52FF-4AC0-B474-0D5ED01438BB}"/>
                  </a:ext>
                </a:extLst>
              </p:cNvPr>
              <p:cNvSpPr>
                <a:spLocks noGrp="1"/>
              </p:cNvSpPr>
              <p:nvPr>
                <p:ph idx="1"/>
              </p:nvPr>
            </p:nvSpPr>
            <p:spPr/>
            <p:txBody>
              <a:bodyPr/>
              <a:lstStyle/>
              <a:p>
                <a:r>
                  <a:rPr kumimoji="1" lang="ja-JP" altLang="en-US"/>
                  <a:t>データブロックを</a:t>
                </a:r>
                <a:r>
                  <a:rPr kumimoji="1" lang="en-US" altLang="ja-JP"/>
                  <a:t>n</a:t>
                </a:r>
                <a:r>
                  <a:rPr kumimoji="1" lang="ja-JP" altLang="en-US"/>
                  <a:t>個のブロックに分割</a:t>
                </a:r>
                <a:endParaRPr kumimoji="1" lang="en-US" altLang="ja-JP"/>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e>
                    </m:d>
                    <m:r>
                      <m:rPr>
                        <m:nor/>
                      </m:rPr>
                      <a:rPr lang="ja-JP" altLang="en-US"/>
                      <m:t>⊗</m:t>
                    </m:r>
                    <m:sSup>
                      <m:sSupPr>
                        <m:ctrlPr>
                          <a:rPr lang="en-US" altLang="ja-JP" b="0" i="1" smtClean="0">
                            <a:latin typeface="Cambria Math" panose="02040503050406030204" pitchFamily="18" charset="0"/>
                          </a:rPr>
                        </m:ctrlPr>
                      </m:sSupPr>
                      <m:e>
                        <m:r>
                          <m:rPr>
                            <m:sty m:val="p"/>
                          </m:rPr>
                          <a:rPr lang="en-US" altLang="ja-JP" b="0" i="1" smtClean="0">
                            <a:latin typeface="Cambria Math" panose="02040503050406030204" pitchFamily="18" charset="0"/>
                          </a:rPr>
                          <m:t>α</m:t>
                        </m:r>
                      </m:e>
                      <m:sup>
                        <m:r>
                          <a:rPr lang="en-US" altLang="ja-JP" b="0" i="1" smtClean="0">
                            <a:latin typeface="Cambria Math" panose="02040503050406030204" pitchFamily="18" charset="0"/>
                          </a:rPr>
                          <m:t>𝑖</m:t>
                        </m:r>
                      </m:sup>
                    </m:sSup>
                  </m:oMath>
                </a14:m>
                <a:r>
                  <a:rPr kumimoji="1" lang="ja-JP" altLang="en-US"/>
                  <a:t> </a:t>
                </a:r>
                <a:r>
                  <a:rPr kumimoji="1" lang="en-US" altLang="ja-JP"/>
                  <a:t>; </a:t>
                </a:r>
                <a14:m>
                  <m:oMath xmlns:m="http://schemas.openxmlformats.org/officeDocument/2006/math">
                    <m:r>
                      <m:rPr>
                        <m:nor/>
                      </m:rPr>
                      <a:rPr lang="ja-JP" altLang="en-US"/>
                      <m:t>⊗</m:t>
                    </m:r>
                  </m:oMath>
                </a14:m>
                <a:r>
                  <a:rPr kumimoji="1" lang="ja-JP" altLang="en-US"/>
                  <a:t>は拡大体における演算（次回以降）</a:t>
                </a:r>
              </a:p>
            </p:txBody>
          </p:sp>
        </mc:Choice>
        <mc:Fallback xmlns="">
          <p:sp>
            <p:nvSpPr>
              <p:cNvPr id="2" name="コンテンツ プレースホルダー 1">
                <a:extLst>
                  <a:ext uri="{FF2B5EF4-FFF2-40B4-BE49-F238E27FC236}">
                    <a16:creationId xmlns:a16="http://schemas.microsoft.com/office/drawing/2014/main" id="{7C77995C-52FF-4AC0-B474-0D5ED01438BB}"/>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62775036-152E-47AC-B87B-086844D7760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69</a:t>
            </a:r>
          </a:p>
        </p:txBody>
      </p:sp>
      <p:sp>
        <p:nvSpPr>
          <p:cNvPr id="4" name="タイトル 3">
            <a:extLst>
              <a:ext uri="{FF2B5EF4-FFF2-40B4-BE49-F238E27FC236}">
                <a16:creationId xmlns:a16="http://schemas.microsoft.com/office/drawing/2014/main" id="{2E7796F1-5447-4171-9767-61735D84AEDB}"/>
              </a:ext>
            </a:extLst>
          </p:cNvPr>
          <p:cNvSpPr>
            <a:spLocks noGrp="1"/>
          </p:cNvSpPr>
          <p:nvPr>
            <p:ph type="title"/>
          </p:nvPr>
        </p:nvSpPr>
        <p:spPr/>
        <p:txBody>
          <a:bodyPr/>
          <a:lstStyle/>
          <a:p>
            <a:r>
              <a:rPr kumimoji="1" lang="en-US" altLang="ja-JP"/>
              <a:t>XTS-AES</a:t>
            </a:r>
            <a:r>
              <a:rPr kumimoji="1" lang="ja-JP" altLang="en-US"/>
              <a:t>の暗号化</a:t>
            </a:r>
          </a:p>
        </p:txBody>
      </p:sp>
      <p:pic>
        <p:nvPicPr>
          <p:cNvPr id="8" name="図 7">
            <a:extLst>
              <a:ext uri="{FF2B5EF4-FFF2-40B4-BE49-F238E27FC236}">
                <a16:creationId xmlns:a16="http://schemas.microsoft.com/office/drawing/2014/main" id="{292F590C-A7D8-4F35-9287-CF57DD108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060848"/>
            <a:ext cx="7344816" cy="4333441"/>
          </a:xfrm>
          <a:prstGeom prst="rect">
            <a:avLst/>
          </a:prstGeom>
        </p:spPr>
      </p:pic>
    </p:spTree>
    <p:extLst>
      <p:ext uri="{BB962C8B-B14F-4D97-AF65-F5344CB8AC3E}">
        <p14:creationId xmlns:p14="http://schemas.microsoft.com/office/powerpoint/2010/main" val="366786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016AB7E-7E0F-438A-974F-4EA2A57F6472}"/>
              </a:ext>
            </a:extLst>
          </p:cNvPr>
          <p:cNvSpPr>
            <a:spLocks noGrp="1"/>
          </p:cNvSpPr>
          <p:nvPr>
            <p:ph idx="1"/>
          </p:nvPr>
        </p:nvSpPr>
        <p:spPr/>
        <p:txBody>
          <a:bodyPr/>
          <a:lstStyle/>
          <a:p>
            <a:r>
              <a:rPr lang="en-US" altLang="ja-JP"/>
              <a:t>SSD</a:t>
            </a:r>
            <a:r>
              <a:rPr lang="ja-JP" altLang="en-US"/>
              <a:t>・</a:t>
            </a:r>
            <a:r>
              <a:rPr lang="en-US" altLang="ja-JP"/>
              <a:t>HDD</a:t>
            </a:r>
            <a:r>
              <a:rPr lang="ja-JP" altLang="en-US"/>
              <a:t>をハードウェアで自動的暗号化</a:t>
            </a:r>
            <a:endParaRPr lang="en-US" altLang="ja-JP"/>
          </a:p>
          <a:p>
            <a:pPr lvl="1"/>
            <a:r>
              <a:rPr lang="en-US" altLang="ja-JP"/>
              <a:t>TCG</a:t>
            </a:r>
            <a:r>
              <a:rPr lang="ja-JP" altLang="en-US"/>
              <a:t>（</a:t>
            </a:r>
            <a:r>
              <a:rPr lang="en-US" altLang="ja-JP"/>
              <a:t>Trusted Computing Group</a:t>
            </a:r>
            <a:r>
              <a:rPr lang="ja-JP" altLang="en-US"/>
              <a:t>）による標準規格化</a:t>
            </a:r>
            <a:r>
              <a:rPr lang="en-US" altLang="ja-JP"/>
              <a:t>Opal</a:t>
            </a:r>
          </a:p>
          <a:p>
            <a:r>
              <a:rPr kumimoji="1" lang="ja-JP" altLang="en-US"/>
              <a:t>利点</a:t>
            </a:r>
            <a:endParaRPr kumimoji="1" lang="en-US" altLang="ja-JP"/>
          </a:p>
          <a:p>
            <a:pPr lvl="1"/>
            <a:r>
              <a:rPr kumimoji="1" lang="ja-JP" altLang="en-US"/>
              <a:t>扱いが容易</a:t>
            </a:r>
            <a:endParaRPr kumimoji="1" lang="en-US" altLang="ja-JP"/>
          </a:p>
          <a:p>
            <a:pPr lvl="1"/>
            <a:r>
              <a:rPr kumimoji="1" lang="en-US" altLang="ja-JP"/>
              <a:t>CPU</a:t>
            </a:r>
            <a:r>
              <a:rPr kumimoji="1" lang="ja-JP" altLang="en-US"/>
              <a:t>のリソースを消費しない</a:t>
            </a:r>
            <a:endParaRPr kumimoji="1" lang="en-US" altLang="ja-JP"/>
          </a:p>
          <a:p>
            <a:r>
              <a:rPr kumimoji="1" lang="ja-JP" altLang="en-US"/>
              <a:t>欠点</a:t>
            </a:r>
            <a:endParaRPr kumimoji="1" lang="en-US" altLang="ja-JP"/>
          </a:p>
          <a:p>
            <a:pPr lvl="1"/>
            <a:r>
              <a:rPr kumimoji="1" lang="ja-JP" altLang="en-US"/>
              <a:t>電源投入中の秘密鍵を狙った攻撃の可能性</a:t>
            </a:r>
            <a:endParaRPr kumimoji="1" lang="en-US" altLang="ja-JP"/>
          </a:p>
          <a:p>
            <a:pPr lvl="2"/>
            <a:r>
              <a:rPr kumimoji="1" lang="en-US" altLang="ja-JP"/>
              <a:t>Self-Encrypting SSDs Vulnerable to Attack, Microsoft Warns</a:t>
            </a:r>
          </a:p>
          <a:p>
            <a:pPr lvl="2"/>
            <a:r>
              <a:rPr kumimoji="1" lang="en-US" altLang="ja-JP">
                <a:hlinkClick r:id="rId2"/>
              </a:rPr>
              <a:t>https://petri.com/self-encrypting-ssds-vulnerable-to-attack-microsoft-warns</a:t>
            </a:r>
            <a:r>
              <a:rPr kumimoji="1" lang="en-US" altLang="ja-JP"/>
              <a:t> (2018)</a:t>
            </a:r>
          </a:p>
          <a:p>
            <a:pPr lvl="2"/>
            <a:r>
              <a:rPr kumimoji="1" lang="ja-JP" altLang="en-US"/>
              <a:t>今は改良されてる</a:t>
            </a:r>
            <a:r>
              <a:rPr kumimoji="1" lang="en-US" altLang="ja-JP"/>
              <a:t>?</a:t>
            </a:r>
            <a:endParaRPr kumimoji="1" lang="ja-JP" altLang="en-US"/>
          </a:p>
        </p:txBody>
      </p:sp>
      <p:sp>
        <p:nvSpPr>
          <p:cNvPr id="3" name="スライド番号プレースホルダー 2">
            <a:extLst>
              <a:ext uri="{FF2B5EF4-FFF2-40B4-BE49-F238E27FC236}">
                <a16:creationId xmlns:a16="http://schemas.microsoft.com/office/drawing/2014/main" id="{E7627AF9-FF61-413C-A3BB-F9882FE8A4D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69</a:t>
            </a:r>
          </a:p>
        </p:txBody>
      </p:sp>
      <p:sp>
        <p:nvSpPr>
          <p:cNvPr id="4" name="タイトル 3">
            <a:extLst>
              <a:ext uri="{FF2B5EF4-FFF2-40B4-BE49-F238E27FC236}">
                <a16:creationId xmlns:a16="http://schemas.microsoft.com/office/drawing/2014/main" id="{46C93CB7-B3A6-4455-B7D1-254BD8F8F54C}"/>
              </a:ext>
            </a:extLst>
          </p:cNvPr>
          <p:cNvSpPr>
            <a:spLocks noGrp="1"/>
          </p:cNvSpPr>
          <p:nvPr>
            <p:ph type="title"/>
          </p:nvPr>
        </p:nvSpPr>
        <p:spPr/>
        <p:txBody>
          <a:bodyPr/>
          <a:lstStyle/>
          <a:p>
            <a:r>
              <a:rPr kumimoji="1" lang="ja-JP" altLang="en-US"/>
              <a:t>自己暗号化ドライブ</a:t>
            </a:r>
          </a:p>
        </p:txBody>
      </p:sp>
    </p:spTree>
    <p:extLst>
      <p:ext uri="{BB962C8B-B14F-4D97-AF65-F5344CB8AC3E}">
        <p14:creationId xmlns:p14="http://schemas.microsoft.com/office/powerpoint/2010/main" val="140560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F06BFF-B626-4590-822A-01BA3618F1DA}"/>
              </a:ext>
            </a:extLst>
          </p:cNvPr>
          <p:cNvSpPr>
            <a:spLocks noGrp="1"/>
          </p:cNvSpPr>
          <p:nvPr>
            <p:ph idx="1"/>
          </p:nvPr>
        </p:nvSpPr>
        <p:spPr/>
        <p:txBody>
          <a:bodyPr/>
          <a:lstStyle/>
          <a:p>
            <a:r>
              <a:rPr kumimoji="1" lang="ja-JP" altLang="en-US"/>
              <a:t>ワンタイムパッド</a:t>
            </a:r>
            <a:endParaRPr kumimoji="1" lang="en-US" altLang="ja-JP"/>
          </a:p>
          <a:p>
            <a:pPr lvl="1"/>
            <a:r>
              <a:rPr kumimoji="1" lang="en-US" altLang="ja-JP"/>
              <a:t>m=1010</a:t>
            </a:r>
            <a:r>
              <a:rPr kumimoji="1" lang="ja-JP" altLang="en-US"/>
              <a:t>を</a:t>
            </a:r>
            <a:r>
              <a:rPr kumimoji="1" lang="en-US" altLang="ja-JP"/>
              <a:t>s=0101</a:t>
            </a:r>
            <a:r>
              <a:rPr kumimoji="1" lang="ja-JP" altLang="en-US"/>
              <a:t>で暗号化</a:t>
            </a:r>
            <a:r>
              <a:rPr kumimoji="1" lang="en-US" altLang="ja-JP"/>
              <a:t>Enc(s, m) = 0101</a:t>
            </a:r>
            <a:r>
              <a:rPr lang="ja-JP" altLang="en-US"/>
              <a:t>⊕</a:t>
            </a:r>
            <a:r>
              <a:rPr lang="en-US" altLang="ja-JP"/>
              <a:t>1010=1111</a:t>
            </a:r>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暗号文の特定のビットを反転させると対応する平文のビットが反転する</a:t>
            </a:r>
            <a:endParaRPr kumimoji="1" lang="en-US" altLang="ja-JP"/>
          </a:p>
          <a:p>
            <a:pPr lvl="2"/>
            <a:r>
              <a:rPr kumimoji="1" lang="ja-JP" altLang="en-US"/>
              <a:t>平文が</a:t>
            </a:r>
            <a:r>
              <a:rPr kumimoji="1" lang="en-US" altLang="ja-JP"/>
              <a:t>0 or 1</a:t>
            </a:r>
            <a:r>
              <a:rPr kumimoji="1" lang="ja-JP" altLang="en-US"/>
              <a:t>と分かっているなら反対の数値にできる</a:t>
            </a:r>
            <a:endParaRPr kumimoji="1" lang="en-US" altLang="ja-JP"/>
          </a:p>
          <a:p>
            <a:r>
              <a:rPr kumimoji="1" lang="ja-JP" altLang="en-US"/>
              <a:t>ストリーム暗号やブロック暗号の</a:t>
            </a:r>
            <a:r>
              <a:rPr kumimoji="1" lang="en-US" altLang="ja-JP"/>
              <a:t>CTR</a:t>
            </a:r>
            <a:r>
              <a:rPr kumimoji="1" lang="ja-JP" altLang="en-US"/>
              <a:t>モードも同様</a:t>
            </a:r>
            <a:endParaRPr kumimoji="1" lang="en-US" altLang="ja-JP"/>
          </a:p>
          <a:p>
            <a:pPr lvl="1"/>
            <a:r>
              <a:rPr lang="en-US" altLang="ja-JP"/>
              <a:t>CBC</a:t>
            </a:r>
            <a:r>
              <a:rPr lang="ja-JP" altLang="en-US"/>
              <a:t>モードの先頭ブロックも</a:t>
            </a:r>
            <a:r>
              <a:rPr lang="en-US" altLang="ja-JP"/>
              <a:t>IV</a:t>
            </a:r>
            <a:r>
              <a:rPr lang="ja-JP" altLang="en-US"/>
              <a:t>を反転させると同様の攻撃</a:t>
            </a:r>
            <a:endParaRPr kumimoji="1" lang="ja-JP" altLang="en-US"/>
          </a:p>
        </p:txBody>
      </p:sp>
      <p:sp>
        <p:nvSpPr>
          <p:cNvPr id="3" name="スライド番号プレースホルダー 2">
            <a:extLst>
              <a:ext uri="{FF2B5EF4-FFF2-40B4-BE49-F238E27FC236}">
                <a16:creationId xmlns:a16="http://schemas.microsoft.com/office/drawing/2014/main" id="{F7033EB8-46CD-4E90-8CB7-060877673A0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69</a:t>
            </a:r>
          </a:p>
        </p:txBody>
      </p:sp>
      <p:sp>
        <p:nvSpPr>
          <p:cNvPr id="4" name="タイトル 3">
            <a:extLst>
              <a:ext uri="{FF2B5EF4-FFF2-40B4-BE49-F238E27FC236}">
                <a16:creationId xmlns:a16="http://schemas.microsoft.com/office/drawing/2014/main" id="{912975B2-DC25-4515-9066-7FBD3A391DE8}"/>
              </a:ext>
            </a:extLst>
          </p:cNvPr>
          <p:cNvSpPr>
            <a:spLocks noGrp="1"/>
          </p:cNvSpPr>
          <p:nvPr>
            <p:ph type="title"/>
          </p:nvPr>
        </p:nvSpPr>
        <p:spPr/>
        <p:txBody>
          <a:bodyPr/>
          <a:lstStyle/>
          <a:p>
            <a:r>
              <a:rPr kumimoji="1" lang="ja-JP" altLang="en-US"/>
              <a:t>暗号文の改竄攻撃</a:t>
            </a:r>
          </a:p>
        </p:txBody>
      </p:sp>
      <p:pic>
        <p:nvPicPr>
          <p:cNvPr id="6" name="図 5">
            <a:extLst>
              <a:ext uri="{FF2B5EF4-FFF2-40B4-BE49-F238E27FC236}">
                <a16:creationId xmlns:a16="http://schemas.microsoft.com/office/drawing/2014/main" id="{4494CD11-DB85-4C2B-A9FB-5B209780C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16832"/>
            <a:ext cx="5771902" cy="1919157"/>
          </a:xfrm>
          <a:prstGeom prst="rect">
            <a:avLst/>
          </a:prstGeom>
        </p:spPr>
      </p:pic>
    </p:spTree>
    <p:extLst>
      <p:ext uri="{BB962C8B-B14F-4D97-AF65-F5344CB8AC3E}">
        <p14:creationId xmlns:p14="http://schemas.microsoft.com/office/powerpoint/2010/main" val="56769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1BB86F-D40D-4212-A4FE-B3E258E90D14}"/>
              </a:ext>
            </a:extLst>
          </p:cNvPr>
          <p:cNvSpPr>
            <a:spLocks noGrp="1"/>
          </p:cNvSpPr>
          <p:nvPr>
            <p:ph idx="1"/>
          </p:nvPr>
        </p:nvSpPr>
        <p:spPr/>
        <p:txBody>
          <a:bodyPr/>
          <a:lstStyle/>
          <a:p>
            <a:r>
              <a:rPr kumimoji="1" lang="ja-JP" altLang="en-US"/>
              <a:t>これなら</a:t>
            </a:r>
            <a:r>
              <a:rPr kumimoji="1" lang="en-US" altLang="ja-JP"/>
              <a:t>OK?</a:t>
            </a:r>
          </a:p>
          <a:p>
            <a:pPr lvl="1"/>
            <a:r>
              <a:rPr kumimoji="1" lang="ja-JP" altLang="en-US"/>
              <a:t>暗号文が平文の情報を漏らさない（強秘匿性）</a:t>
            </a:r>
            <a:endParaRPr kumimoji="1" lang="en-US" altLang="ja-JP"/>
          </a:p>
          <a:p>
            <a:pPr lvl="1"/>
            <a:r>
              <a:rPr kumimoji="1" lang="ja-JP" altLang="en-US"/>
              <a:t>改竄対策もしている</a:t>
            </a:r>
            <a:endParaRPr kumimoji="1" lang="en-US" altLang="ja-JP"/>
          </a:p>
          <a:p>
            <a:r>
              <a:rPr kumimoji="1" lang="ja-JP" altLang="en-US"/>
              <a:t>攻撃者が暗号文を繰り返し送ると</a:t>
            </a:r>
            <a:r>
              <a:rPr kumimoji="1" lang="en-US" altLang="ja-JP"/>
              <a:t>?</a:t>
            </a:r>
          </a:p>
          <a:p>
            <a:endParaRPr lang="en-US" altLang="ja-JP"/>
          </a:p>
          <a:p>
            <a:endParaRPr kumimoji="1" lang="en-US" altLang="ja-JP"/>
          </a:p>
          <a:p>
            <a:endParaRPr lang="en-US" altLang="ja-JP"/>
          </a:p>
          <a:p>
            <a:endParaRPr kumimoji="1" lang="en-US" altLang="ja-JP"/>
          </a:p>
          <a:p>
            <a:endParaRPr lang="en-US" altLang="ja-JP"/>
          </a:p>
          <a:p>
            <a:endParaRPr kumimoji="1" lang="en-US" altLang="ja-JP"/>
          </a:p>
          <a:p>
            <a:pPr lvl="1"/>
            <a:r>
              <a:rPr kumimoji="1" lang="ja-JP" altLang="en-US"/>
              <a:t>データに通し番号や時刻情報などの識別子をいれて区別する</a:t>
            </a:r>
          </a:p>
        </p:txBody>
      </p:sp>
      <p:sp>
        <p:nvSpPr>
          <p:cNvPr id="3" name="スライド番号プレースホルダー 2">
            <a:extLst>
              <a:ext uri="{FF2B5EF4-FFF2-40B4-BE49-F238E27FC236}">
                <a16:creationId xmlns:a16="http://schemas.microsoft.com/office/drawing/2014/main" id="{44C19268-902A-4B92-8214-BDAFBA81C48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69</a:t>
            </a:r>
          </a:p>
        </p:txBody>
      </p:sp>
      <p:sp>
        <p:nvSpPr>
          <p:cNvPr id="4" name="タイトル 3">
            <a:extLst>
              <a:ext uri="{FF2B5EF4-FFF2-40B4-BE49-F238E27FC236}">
                <a16:creationId xmlns:a16="http://schemas.microsoft.com/office/drawing/2014/main" id="{58FB7D80-2393-416B-983D-B424F3415F1B}"/>
              </a:ext>
            </a:extLst>
          </p:cNvPr>
          <p:cNvSpPr>
            <a:spLocks noGrp="1"/>
          </p:cNvSpPr>
          <p:nvPr>
            <p:ph type="title"/>
          </p:nvPr>
        </p:nvSpPr>
        <p:spPr/>
        <p:txBody>
          <a:bodyPr/>
          <a:lstStyle/>
          <a:p>
            <a:r>
              <a:rPr kumimoji="1" lang="ja-JP" altLang="en-US"/>
              <a:t>リプレイ攻撃</a:t>
            </a:r>
          </a:p>
        </p:txBody>
      </p:sp>
      <p:pic>
        <p:nvPicPr>
          <p:cNvPr id="6" name="図 5">
            <a:extLst>
              <a:ext uri="{FF2B5EF4-FFF2-40B4-BE49-F238E27FC236}">
                <a16:creationId xmlns:a16="http://schemas.microsoft.com/office/drawing/2014/main" id="{259FB05E-74AC-41A9-BE5E-93EDD874B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04" y="2564904"/>
            <a:ext cx="5556391" cy="3333834"/>
          </a:xfrm>
          <a:prstGeom prst="rect">
            <a:avLst/>
          </a:prstGeom>
        </p:spPr>
      </p:pic>
      <p:sp>
        <p:nvSpPr>
          <p:cNvPr id="7" name="テキスト ボックス 6">
            <a:extLst>
              <a:ext uri="{FF2B5EF4-FFF2-40B4-BE49-F238E27FC236}">
                <a16:creationId xmlns:a16="http://schemas.microsoft.com/office/drawing/2014/main" id="{361A6B19-2196-4DE7-A77A-D0E0E39F5C13}"/>
              </a:ext>
            </a:extLst>
          </p:cNvPr>
          <p:cNvSpPr txBox="1"/>
          <p:nvPr/>
        </p:nvSpPr>
        <p:spPr>
          <a:xfrm>
            <a:off x="6516216" y="5429122"/>
            <a:ext cx="595035" cy="584775"/>
          </a:xfrm>
          <a:prstGeom prst="rect">
            <a:avLst/>
          </a:prstGeom>
          <a:noFill/>
          <a:ln w="19050" cap="rnd">
            <a:noFill/>
          </a:ln>
        </p:spPr>
        <p:txBody>
          <a:bodyPr wrap="none" rtlCol="0">
            <a:spAutoFit/>
          </a:bodyPr>
          <a:lstStyle/>
          <a:p>
            <a:r>
              <a:rPr kumimoji="1" lang="en-US" altLang="ja-JP" sz="3200">
                <a:solidFill>
                  <a:srgbClr val="FF0000"/>
                </a:solidFill>
                <a:latin typeface="Courier New" pitchFamily="49" charset="0"/>
                <a:ea typeface="ＭＳ ゴシック" pitchFamily="49" charset="-128"/>
                <a:cs typeface="Courier New" pitchFamily="49" charset="0"/>
              </a:rPr>
              <a:t>×</a:t>
            </a:r>
            <a:endParaRPr kumimoji="1" lang="ja-JP" altLang="en-US" sz="3200">
              <a:solidFill>
                <a:srgbClr val="FF0000"/>
              </a:solidFill>
              <a:latin typeface="Courier New" pitchFamily="49" charset="0"/>
              <a:ea typeface="ＭＳ ゴシック" pitchFamily="49" charset="-128"/>
              <a:cs typeface="Courier New" pitchFamily="49" charset="0"/>
            </a:endParaRPr>
          </a:p>
        </p:txBody>
      </p:sp>
    </p:spTree>
    <p:extLst>
      <p:ext uri="{BB962C8B-B14F-4D97-AF65-F5344CB8AC3E}">
        <p14:creationId xmlns:p14="http://schemas.microsoft.com/office/powerpoint/2010/main" val="192399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64D6A43-9029-4D69-B803-AD63E6991F79}"/>
              </a:ext>
            </a:extLst>
          </p:cNvPr>
          <p:cNvSpPr>
            <a:spLocks noGrp="1"/>
          </p:cNvSpPr>
          <p:nvPr>
            <p:ph idx="1"/>
          </p:nvPr>
        </p:nvSpPr>
        <p:spPr/>
        <p:txBody>
          <a:bodyPr/>
          <a:lstStyle/>
          <a:p>
            <a:r>
              <a:rPr kumimoji="1" lang="ja-JP" altLang="en-US"/>
              <a:t>擬似ランダム関数</a:t>
            </a:r>
            <a:r>
              <a:rPr kumimoji="1" lang="en-US" altLang="ja-JP"/>
              <a:t>PRF</a:t>
            </a:r>
          </a:p>
          <a:p>
            <a:pPr lvl="1"/>
            <a:r>
              <a:rPr lang="ja-JP" altLang="en-US"/>
              <a:t>シード</a:t>
            </a:r>
            <a:r>
              <a:rPr lang="en-US" altLang="ja-JP"/>
              <a:t>s</a:t>
            </a:r>
            <a:r>
              <a:rPr lang="ja-JP" altLang="en-US"/>
              <a:t>（秘密）と秘密でない値から擬似乱数を生成</a:t>
            </a:r>
            <a:endParaRPr lang="en-US" altLang="ja-JP"/>
          </a:p>
          <a:p>
            <a:endParaRPr kumimoji="1" lang="en-US" altLang="ja-JP"/>
          </a:p>
          <a:p>
            <a:endParaRPr lang="en-US" altLang="ja-JP"/>
          </a:p>
          <a:p>
            <a:endParaRPr lang="en-US" altLang="ja-JP"/>
          </a:p>
          <a:p>
            <a:endParaRPr lang="en-US" altLang="ja-JP"/>
          </a:p>
          <a:p>
            <a:r>
              <a:rPr lang="ja-JP" altLang="en-US"/>
              <a:t>単なる擬似乱数生成器だと一度しか使えない</a:t>
            </a:r>
            <a:endParaRPr lang="en-US" altLang="ja-JP"/>
          </a:p>
          <a:p>
            <a:r>
              <a:rPr lang="en-US" altLang="ja-JP"/>
              <a:t>PRF</a:t>
            </a:r>
            <a:r>
              <a:rPr lang="ja-JP" altLang="en-US"/>
              <a:t>は秘密でない値を変えると繰り返し使える</a:t>
            </a:r>
            <a:endParaRPr lang="en-US" altLang="ja-JP"/>
          </a:p>
        </p:txBody>
      </p:sp>
      <p:sp>
        <p:nvSpPr>
          <p:cNvPr id="3" name="スライド番号プレースホルダー 2">
            <a:extLst>
              <a:ext uri="{FF2B5EF4-FFF2-40B4-BE49-F238E27FC236}">
                <a16:creationId xmlns:a16="http://schemas.microsoft.com/office/drawing/2014/main" id="{D00C532A-4770-4D61-8EDF-8FD5A24D355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69</a:t>
            </a:r>
          </a:p>
        </p:txBody>
      </p:sp>
      <p:sp>
        <p:nvSpPr>
          <p:cNvPr id="4" name="タイトル 3">
            <a:extLst>
              <a:ext uri="{FF2B5EF4-FFF2-40B4-BE49-F238E27FC236}">
                <a16:creationId xmlns:a16="http://schemas.microsoft.com/office/drawing/2014/main" id="{BCF7F97B-4AFD-4F2D-AAA1-5E0508F51F70}"/>
              </a:ext>
            </a:extLst>
          </p:cNvPr>
          <p:cNvSpPr>
            <a:spLocks noGrp="1"/>
          </p:cNvSpPr>
          <p:nvPr>
            <p:ph type="title"/>
          </p:nvPr>
        </p:nvSpPr>
        <p:spPr/>
        <p:txBody>
          <a:bodyPr/>
          <a:lstStyle/>
          <a:p>
            <a:r>
              <a:rPr kumimoji="1" lang="en-US" altLang="ja-JP"/>
              <a:t>PRF</a:t>
            </a:r>
            <a:r>
              <a:rPr kumimoji="1" lang="ja-JP" altLang="en-US"/>
              <a:t> （</a:t>
            </a:r>
            <a:r>
              <a:rPr lang="en-US" altLang="ja-JP"/>
              <a:t>PseudoRandom Function</a:t>
            </a:r>
            <a:r>
              <a:rPr kumimoji="1" lang="ja-JP" altLang="en-US"/>
              <a:t>）</a:t>
            </a:r>
          </a:p>
        </p:txBody>
      </p:sp>
      <p:pic>
        <p:nvPicPr>
          <p:cNvPr id="6" name="図 5">
            <a:extLst>
              <a:ext uri="{FF2B5EF4-FFF2-40B4-BE49-F238E27FC236}">
                <a16:creationId xmlns:a16="http://schemas.microsoft.com/office/drawing/2014/main" id="{F10609DE-D3DF-4A61-BE4C-8F5EBEE14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772816"/>
            <a:ext cx="6336704" cy="1861406"/>
          </a:xfrm>
          <a:prstGeom prst="rect">
            <a:avLst/>
          </a:prstGeom>
        </p:spPr>
      </p:pic>
    </p:spTree>
    <p:extLst>
      <p:ext uri="{BB962C8B-B14F-4D97-AF65-F5344CB8AC3E}">
        <p14:creationId xmlns:p14="http://schemas.microsoft.com/office/powerpoint/2010/main" val="167703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64D6A43-9029-4D69-B803-AD63E6991F79}"/>
              </a:ext>
            </a:extLst>
          </p:cNvPr>
          <p:cNvSpPr>
            <a:spLocks noGrp="1"/>
          </p:cNvSpPr>
          <p:nvPr>
            <p:ph idx="1"/>
          </p:nvPr>
        </p:nvSpPr>
        <p:spPr/>
        <p:txBody>
          <a:bodyPr/>
          <a:lstStyle/>
          <a:p>
            <a:r>
              <a:rPr kumimoji="1" lang="ja-JP" altLang="en-US"/>
              <a:t>入力 </a:t>
            </a:r>
            <a:r>
              <a:rPr kumimoji="1" lang="en-US" altLang="ja-JP"/>
              <a:t>: 256bit</a:t>
            </a:r>
            <a:r>
              <a:rPr kumimoji="1" lang="ja-JP" altLang="en-US"/>
              <a:t>の秘密鍵</a:t>
            </a:r>
            <a:r>
              <a:rPr kumimoji="1" lang="en-US" altLang="ja-JP"/>
              <a:t>k</a:t>
            </a:r>
            <a:r>
              <a:rPr kumimoji="1" lang="ja-JP" altLang="en-US"/>
              <a:t> </a:t>
            </a:r>
            <a:r>
              <a:rPr kumimoji="1" lang="en-US" altLang="ja-JP"/>
              <a:t>+ 96bit</a:t>
            </a:r>
            <a:r>
              <a:rPr kumimoji="1" lang="ja-JP" altLang="en-US"/>
              <a:t>のナンス</a:t>
            </a:r>
            <a:r>
              <a:rPr kumimoji="1" lang="en-US" altLang="ja-JP"/>
              <a:t>n</a:t>
            </a:r>
          </a:p>
          <a:p>
            <a:pPr lvl="1"/>
            <a:r>
              <a:rPr kumimoji="1" lang="ja-JP" altLang="en-US"/>
              <a:t>ナンス </a:t>
            </a:r>
            <a:r>
              <a:rPr kumimoji="1" lang="en-US" altLang="ja-JP"/>
              <a:t>: </a:t>
            </a:r>
            <a:r>
              <a:rPr kumimoji="1" lang="ja-JP" altLang="en-US"/>
              <a:t>一度しか使わない秘密ではない数値</a:t>
            </a:r>
            <a:endParaRPr kumimoji="1" lang="en-US" altLang="ja-JP"/>
          </a:p>
          <a:p>
            <a:r>
              <a:rPr kumimoji="1" lang="ja-JP" altLang="en-US"/>
              <a:t>出力 </a:t>
            </a:r>
            <a:r>
              <a:rPr kumimoji="1" lang="en-US" altLang="ja-JP"/>
              <a:t>: 32bit</a:t>
            </a:r>
            <a:r>
              <a:rPr kumimoji="1" lang="ja-JP" altLang="en-US"/>
              <a:t>のカウンタ</a:t>
            </a:r>
            <a:r>
              <a:rPr kumimoji="1" lang="en-US" altLang="ja-JP"/>
              <a:t>b </a:t>
            </a:r>
            <a:r>
              <a:rPr lang="en-US" altLang="ja-JP"/>
              <a:t>1</a:t>
            </a:r>
            <a:r>
              <a:rPr lang="ja-JP" altLang="en-US"/>
              <a:t>個</a:t>
            </a:r>
            <a:r>
              <a:rPr kumimoji="1" lang="ja-JP" altLang="en-US"/>
              <a:t>につき</a:t>
            </a:r>
            <a:r>
              <a:rPr kumimoji="1" lang="en-US" altLang="ja-JP"/>
              <a:t>512bit</a:t>
            </a:r>
            <a:r>
              <a:rPr kumimoji="1" lang="ja-JP" altLang="en-US"/>
              <a:t>の乱数</a:t>
            </a:r>
            <a:endParaRPr kumimoji="1" lang="en-US" altLang="ja-JP"/>
          </a:p>
        </p:txBody>
      </p:sp>
      <p:sp>
        <p:nvSpPr>
          <p:cNvPr id="3" name="スライド番号プレースホルダー 2">
            <a:extLst>
              <a:ext uri="{FF2B5EF4-FFF2-40B4-BE49-F238E27FC236}">
                <a16:creationId xmlns:a16="http://schemas.microsoft.com/office/drawing/2014/main" id="{D00C532A-4770-4D61-8EDF-8FD5A24D355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69</a:t>
            </a:r>
          </a:p>
        </p:txBody>
      </p:sp>
      <p:sp>
        <p:nvSpPr>
          <p:cNvPr id="4" name="タイトル 3">
            <a:extLst>
              <a:ext uri="{FF2B5EF4-FFF2-40B4-BE49-F238E27FC236}">
                <a16:creationId xmlns:a16="http://schemas.microsoft.com/office/drawing/2014/main" id="{BCF7F97B-4AFD-4F2D-AAA1-5E0508F51F70}"/>
              </a:ext>
            </a:extLst>
          </p:cNvPr>
          <p:cNvSpPr>
            <a:spLocks noGrp="1"/>
          </p:cNvSpPr>
          <p:nvPr>
            <p:ph type="title"/>
          </p:nvPr>
        </p:nvSpPr>
        <p:spPr/>
        <p:txBody>
          <a:bodyPr/>
          <a:lstStyle/>
          <a:p>
            <a:r>
              <a:rPr kumimoji="1" lang="en-US" altLang="ja-JP"/>
              <a:t>ChaCha20</a:t>
            </a:r>
            <a:endParaRPr kumimoji="1" lang="ja-JP" altLang="en-US"/>
          </a:p>
        </p:txBody>
      </p:sp>
      <p:pic>
        <p:nvPicPr>
          <p:cNvPr id="7" name="図 6">
            <a:extLst>
              <a:ext uri="{FF2B5EF4-FFF2-40B4-BE49-F238E27FC236}">
                <a16:creationId xmlns:a16="http://schemas.microsoft.com/office/drawing/2014/main" id="{72B3E90F-8D2C-4D84-9C84-B3B6C943B84B}"/>
              </a:ext>
            </a:extLst>
          </p:cNvPr>
          <p:cNvPicPr>
            <a:picLocks noChangeAspect="1"/>
          </p:cNvPicPr>
          <p:nvPr/>
        </p:nvPicPr>
        <p:blipFill>
          <a:blip r:embed="rId2"/>
          <a:stretch>
            <a:fillRect/>
          </a:stretch>
        </p:blipFill>
        <p:spPr>
          <a:xfrm>
            <a:off x="1187624" y="2492896"/>
            <a:ext cx="6096851" cy="4001058"/>
          </a:xfrm>
          <a:prstGeom prst="rect">
            <a:avLst/>
          </a:prstGeom>
        </p:spPr>
      </p:pic>
    </p:spTree>
    <p:extLst>
      <p:ext uri="{BB962C8B-B14F-4D97-AF65-F5344CB8AC3E}">
        <p14:creationId xmlns:p14="http://schemas.microsoft.com/office/powerpoint/2010/main" val="70477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443F35D-564A-413B-A3BF-E254DA95E7E4}"/>
              </a:ext>
            </a:extLst>
          </p:cNvPr>
          <p:cNvPicPr>
            <a:picLocks noChangeAspect="1"/>
          </p:cNvPicPr>
          <p:nvPr/>
        </p:nvPicPr>
        <p:blipFill>
          <a:blip r:embed="rId2"/>
          <a:stretch>
            <a:fillRect/>
          </a:stretch>
        </p:blipFill>
        <p:spPr>
          <a:xfrm>
            <a:off x="107474" y="908720"/>
            <a:ext cx="8855968" cy="2753597"/>
          </a:xfrm>
          <a:prstGeom prst="rect">
            <a:avLst/>
          </a:prstGeom>
        </p:spPr>
      </p:pic>
      <p:sp>
        <p:nvSpPr>
          <p:cNvPr id="2" name="コンテンツ プレースホルダー 1">
            <a:extLst>
              <a:ext uri="{FF2B5EF4-FFF2-40B4-BE49-F238E27FC236}">
                <a16:creationId xmlns:a16="http://schemas.microsoft.com/office/drawing/2014/main" id="{E0504E44-0B6F-4BAC-B008-964970FDAF58}"/>
              </a:ext>
            </a:extLst>
          </p:cNvPr>
          <p:cNvSpPr>
            <a:spLocks noGrp="1"/>
          </p:cNvSpPr>
          <p:nvPr>
            <p:ph idx="1"/>
          </p:nvPr>
        </p:nvSpPr>
        <p:spPr/>
        <p:txBody>
          <a:bodyPr/>
          <a:lstStyle/>
          <a:p>
            <a:r>
              <a:rPr kumimoji="1" lang="ja-JP" altLang="en-US"/>
              <a:t>全体図</a:t>
            </a:r>
            <a:endParaRPr kumimoji="1" lang="en-US" altLang="ja-JP"/>
          </a:p>
          <a:p>
            <a:endParaRPr lang="en-US" altLang="ja-JP"/>
          </a:p>
          <a:p>
            <a:endParaRPr kumimoji="1" lang="en-US" altLang="ja-JP"/>
          </a:p>
          <a:p>
            <a:endParaRPr lang="en-US" altLang="ja-JP"/>
          </a:p>
          <a:p>
            <a:endParaRPr kumimoji="1" lang="en-US" altLang="ja-JP"/>
          </a:p>
          <a:p>
            <a:r>
              <a:rPr kumimoji="1" lang="en-US" altLang="ja-JP"/>
              <a:t>1/4</a:t>
            </a:r>
            <a:r>
              <a:rPr kumimoji="1" lang="ja-JP" altLang="en-US"/>
              <a:t>ラウンド関数</a:t>
            </a:r>
            <a:r>
              <a:rPr kumimoji="1" lang="en-US" altLang="ja-JP"/>
              <a:t>QR(a,b,c,d) ; a, b, c, d</a:t>
            </a:r>
            <a:r>
              <a:rPr kumimoji="1" lang="ja-JP" altLang="en-US"/>
              <a:t>は</a:t>
            </a:r>
            <a:r>
              <a:rPr kumimoji="1" lang="en-US" altLang="ja-JP"/>
              <a:t>32bit</a:t>
            </a:r>
            <a:r>
              <a:rPr kumimoji="1" lang="ja-JP" altLang="en-US"/>
              <a:t>整数</a:t>
            </a:r>
            <a:endParaRPr kumimoji="1" lang="en-US" altLang="ja-JP"/>
          </a:p>
          <a:p>
            <a:pPr lvl="1"/>
            <a:r>
              <a:rPr lang="en-US" altLang="ja-JP"/>
              <a:t>rotLeft(x, n)</a:t>
            </a:r>
            <a:r>
              <a:rPr lang="ja-JP" altLang="en-US"/>
              <a:t>は</a:t>
            </a:r>
            <a:r>
              <a:rPr lang="en-US" altLang="ja-JP"/>
              <a:t>x</a:t>
            </a:r>
            <a:r>
              <a:rPr lang="ja-JP" altLang="en-US"/>
              <a:t>を</a:t>
            </a:r>
            <a:r>
              <a:rPr lang="en-US" altLang="ja-JP"/>
              <a:t>n bit</a:t>
            </a:r>
            <a:r>
              <a:rPr lang="ja-JP" altLang="en-US"/>
              <a:t>左回転</a:t>
            </a:r>
            <a:endParaRPr kumimoji="1" lang="ja-JP" altLang="en-US"/>
          </a:p>
        </p:txBody>
      </p:sp>
      <p:sp>
        <p:nvSpPr>
          <p:cNvPr id="3" name="スライド番号プレースホルダー 2">
            <a:extLst>
              <a:ext uri="{FF2B5EF4-FFF2-40B4-BE49-F238E27FC236}">
                <a16:creationId xmlns:a16="http://schemas.microsoft.com/office/drawing/2014/main" id="{61FAA3C2-F38D-4C4E-9D18-A0FC316CC51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69</a:t>
            </a:r>
          </a:p>
        </p:txBody>
      </p:sp>
      <p:sp>
        <p:nvSpPr>
          <p:cNvPr id="4" name="タイトル 3">
            <a:extLst>
              <a:ext uri="{FF2B5EF4-FFF2-40B4-BE49-F238E27FC236}">
                <a16:creationId xmlns:a16="http://schemas.microsoft.com/office/drawing/2014/main" id="{015FFC70-3130-4115-9B09-CB5A0EC4E1C8}"/>
              </a:ext>
            </a:extLst>
          </p:cNvPr>
          <p:cNvSpPr>
            <a:spLocks noGrp="1"/>
          </p:cNvSpPr>
          <p:nvPr>
            <p:ph type="title"/>
          </p:nvPr>
        </p:nvSpPr>
        <p:spPr/>
        <p:txBody>
          <a:bodyPr/>
          <a:lstStyle/>
          <a:p>
            <a:r>
              <a:rPr kumimoji="1" lang="en-US" altLang="ja-JP"/>
              <a:t>ChaCha20</a:t>
            </a:r>
            <a:r>
              <a:rPr kumimoji="1" lang="ja-JP" altLang="en-US"/>
              <a:t>の</a:t>
            </a:r>
            <a:r>
              <a:rPr kumimoji="1" lang="en-US" altLang="ja-JP"/>
              <a:t>PRF</a:t>
            </a:r>
            <a:endParaRPr kumimoji="1" lang="ja-JP" altLang="en-US"/>
          </a:p>
        </p:txBody>
      </p:sp>
      <p:sp>
        <p:nvSpPr>
          <p:cNvPr id="7" name="テキスト ボックス 6">
            <a:extLst>
              <a:ext uri="{FF2B5EF4-FFF2-40B4-BE49-F238E27FC236}">
                <a16:creationId xmlns:a16="http://schemas.microsoft.com/office/drawing/2014/main" id="{D72FD091-1D70-4A68-9B9D-969789FD56B1}"/>
              </a:ext>
            </a:extLst>
          </p:cNvPr>
          <p:cNvSpPr txBox="1"/>
          <p:nvPr/>
        </p:nvSpPr>
        <p:spPr>
          <a:xfrm>
            <a:off x="246687" y="4766608"/>
            <a:ext cx="8723649" cy="1938992"/>
          </a:xfrm>
          <a:prstGeom prst="rect">
            <a:avLst/>
          </a:prstGeom>
          <a:solidFill>
            <a:schemeClr val="accent3">
              <a:lumMod val="95000"/>
            </a:schemeClr>
          </a:solidFill>
          <a:ln w="19050" cap="rnd">
            <a:noFill/>
          </a:ln>
        </p:spPr>
        <p:txBody>
          <a:bodyPr wrap="square" rtlCol="0">
            <a:spAutoFit/>
          </a:bodyPr>
          <a:lstStyle/>
          <a:p>
            <a:r>
              <a:rPr lang="ja-JP" altLang="en-US" sz="2000">
                <a:latin typeface="ＭＳ ゴシック" panose="020B0609070205080204" pitchFamily="49" charset="-128"/>
                <a:ea typeface="ＭＳ ゴシック" panose="020B0609070205080204" pitchFamily="49" charset="-128"/>
                <a:cs typeface="Courier New" pitchFamily="49" charset="0"/>
              </a:rPr>
              <a:t>入力</a:t>
            </a:r>
            <a:r>
              <a:rPr lang="en-US" altLang="ja-JP" sz="2000">
                <a:latin typeface="ＭＳ ゴシック" panose="020B0609070205080204" pitchFamily="49" charset="-128"/>
                <a:ea typeface="ＭＳ ゴシック" panose="020B0609070205080204" pitchFamily="49" charset="-128"/>
                <a:cs typeface="Courier New" pitchFamily="49" charset="0"/>
              </a:rPr>
              <a:t>:(a, b, c, d)</a:t>
            </a:r>
          </a:p>
          <a:p>
            <a:r>
              <a:rPr lang="en-US" altLang="ja-JP" sz="2000">
                <a:latin typeface="ＭＳ ゴシック" panose="020B0609070205080204" pitchFamily="49" charset="-128"/>
                <a:ea typeface="ＭＳ ゴシック" panose="020B0609070205080204" pitchFamily="49" charset="-128"/>
                <a:cs typeface="Courier New" pitchFamily="49" charset="0"/>
              </a:rPr>
              <a:t>a ← a + b; d ← d ⊕ a; d ← rotLeft(d, 16);</a:t>
            </a:r>
          </a:p>
          <a:p>
            <a:r>
              <a:rPr lang="en-US" altLang="ja-JP" sz="2000">
                <a:latin typeface="ＭＳ ゴシック" panose="020B0609070205080204" pitchFamily="49" charset="-128"/>
                <a:ea typeface="ＭＳ ゴシック" panose="020B0609070205080204" pitchFamily="49" charset="-128"/>
                <a:cs typeface="Courier New" pitchFamily="49" charset="0"/>
              </a:rPr>
              <a:t>c ← c + d; b ← b ⊕ c; b ← rotLeft(b, 12);</a:t>
            </a:r>
          </a:p>
          <a:p>
            <a:r>
              <a:rPr lang="en-US" altLang="ja-JP" sz="2000">
                <a:latin typeface="ＭＳ ゴシック" panose="020B0609070205080204" pitchFamily="49" charset="-128"/>
                <a:ea typeface="ＭＳ ゴシック" panose="020B0609070205080204" pitchFamily="49" charset="-128"/>
                <a:cs typeface="Courier New" pitchFamily="49" charset="0"/>
              </a:rPr>
              <a:t>a ← a + b; d ← d ⊕ a; d ← rotLeft(d, 8);</a:t>
            </a:r>
          </a:p>
          <a:p>
            <a:r>
              <a:rPr lang="en-US" altLang="ja-JP" sz="2000">
                <a:latin typeface="ＭＳ ゴシック" panose="020B0609070205080204" pitchFamily="49" charset="-128"/>
                <a:ea typeface="ＭＳ ゴシック" panose="020B0609070205080204" pitchFamily="49" charset="-128"/>
                <a:cs typeface="Courier New" pitchFamily="49" charset="0"/>
              </a:rPr>
              <a:t>c ← c + d; b ← b ⊕ c; b ← rotLeft(b, 7);</a:t>
            </a:r>
          </a:p>
          <a:p>
            <a:r>
              <a:rPr lang="ja-JP" altLang="en-US" sz="2000">
                <a:latin typeface="ＭＳ ゴシック" panose="020B0609070205080204" pitchFamily="49" charset="-128"/>
                <a:ea typeface="ＭＳ ゴシック" panose="020B0609070205080204" pitchFamily="49" charset="-128"/>
                <a:cs typeface="Courier New" pitchFamily="49" charset="0"/>
              </a:rPr>
              <a:t>出力</a:t>
            </a:r>
            <a:r>
              <a:rPr lang="en-US" altLang="ja-JP" sz="2000">
                <a:latin typeface="ＭＳ ゴシック" panose="020B0609070205080204" pitchFamily="49" charset="-128"/>
                <a:ea typeface="ＭＳ ゴシック" panose="020B0609070205080204" pitchFamily="49" charset="-128"/>
                <a:cs typeface="Courier New" pitchFamily="49" charset="0"/>
              </a:rPr>
              <a:t>:(a, b, c, d)</a:t>
            </a:r>
          </a:p>
        </p:txBody>
      </p:sp>
    </p:spTree>
    <p:extLst>
      <p:ext uri="{BB962C8B-B14F-4D97-AF65-F5344CB8AC3E}">
        <p14:creationId xmlns:p14="http://schemas.microsoft.com/office/powerpoint/2010/main" val="412008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D7E7F62-C62B-4B5E-AE31-783E13F7DEF3}"/>
                  </a:ext>
                </a:extLst>
              </p:cNvPr>
              <p:cNvSpPr>
                <a:spLocks noGrp="1"/>
              </p:cNvSpPr>
              <p:nvPr>
                <p:ph idx="1"/>
              </p:nvPr>
            </p:nvSpPr>
            <p:spPr/>
            <p:txBody>
              <a:bodyPr/>
              <a:lstStyle/>
              <a:p>
                <a:r>
                  <a:rPr kumimoji="1" lang="en-US" altLang="ja-JP"/>
                  <a:t>512bit</a:t>
                </a:r>
                <a:r>
                  <a:rPr kumimoji="1" lang="ja-JP" altLang="en-US"/>
                  <a:t>の内部状態を</a:t>
                </a:r>
                <a:r>
                  <a:rPr kumimoji="1" lang="en-US" altLang="ja-JP"/>
                  <a:t>32bit x 4 x 4</a:t>
                </a:r>
                <a:r>
                  <a:rPr kumimoji="1" lang="ja-JP" altLang="en-US"/>
                  <a:t>の正方形に並べる</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それを縦ライン</a:t>
                </a:r>
                <a:r>
                  <a:rPr kumimoji="1" lang="en-US" altLang="ja-JP"/>
                  <a:t>1, 2, 3, 4</a:t>
                </a:r>
                <a:r>
                  <a:rPr kumimoji="1" lang="ja-JP" altLang="en-US"/>
                  <a:t>と斜めライン</a:t>
                </a:r>
                <a:r>
                  <a:rPr kumimoji="1" lang="en-US" altLang="ja-JP"/>
                  <a:t>5, 6, 7, 8</a:t>
                </a:r>
                <a:r>
                  <a:rPr kumimoji="1" lang="ja-JP" altLang="en-US"/>
                  <a:t>の</a:t>
                </a:r>
                <a:r>
                  <a:rPr kumimoji="1" lang="en-US" altLang="ja-JP"/>
                  <a:t>4</a:t>
                </a:r>
                <a:r>
                  <a:rPr kumimoji="1" lang="ja-JP" altLang="en-US"/>
                  <a:t>個の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r>
                  <a:rPr kumimoji="1" lang="ja-JP" altLang="en-US"/>
                  <a:t>にたいして</a:t>
                </a:r>
                <a:r>
                  <a:rPr kumimoji="1" lang="en-US" altLang="ja-JP"/>
                  <a:t>QR()</a:t>
                </a:r>
                <a:r>
                  <a:rPr kumimoji="1" lang="ja-JP" altLang="en-US"/>
                  <a:t>を適用</a:t>
                </a:r>
                <a:endParaRPr kumimoji="1" lang="en-US" altLang="ja-JP"/>
              </a:p>
              <a:p>
                <a:pPr lvl="1"/>
                <a:r>
                  <a:rPr kumimoji="1" lang="ja-JP" altLang="en-US"/>
                  <a:t>合計</a:t>
                </a:r>
                <a:r>
                  <a:rPr kumimoji="1" lang="en-US" altLang="ja-JP"/>
                  <a:t>8</a:t>
                </a:r>
                <a:r>
                  <a:rPr kumimoji="1" lang="ja-JP" altLang="en-US"/>
                  <a:t>回</a:t>
                </a:r>
                <a:endParaRPr kumimoji="1" lang="en-US" altLang="ja-JP"/>
              </a:p>
              <a:p>
                <a:pPr lvl="1"/>
                <a:r>
                  <a:rPr kumimoji="1" lang="ja-JP" altLang="en-US"/>
                  <a:t>これを</a:t>
                </a:r>
                <a:r>
                  <a:rPr kumimoji="1" lang="en-US" altLang="ja-JP"/>
                  <a:t>10</a:t>
                </a:r>
                <a:r>
                  <a:rPr kumimoji="1" lang="ja-JP" altLang="en-US"/>
                  <a:t>回繰り返す</a:t>
                </a:r>
                <a:endParaRPr kumimoji="1" lang="en-US" altLang="ja-JP"/>
              </a:p>
              <a:p>
                <a:pPr lvl="1"/>
                <a:r>
                  <a:rPr lang="en-US" altLang="ja-JP"/>
                  <a:t>AES</a:t>
                </a:r>
                <a:r>
                  <a:rPr lang="ja-JP" altLang="en-US"/>
                  <a:t>専用命令の無い</a:t>
                </a:r>
                <a:r>
                  <a:rPr lang="en-US" altLang="ja-JP"/>
                  <a:t>CPU</a:t>
                </a:r>
                <a:r>
                  <a:rPr lang="ja-JP" altLang="en-US"/>
                  <a:t>では高速に処理できる</a:t>
                </a:r>
                <a:endParaRPr kumimoji="1" lang="ja-JP" altLang="en-US"/>
              </a:p>
            </p:txBody>
          </p:sp>
        </mc:Choice>
        <mc:Fallback xmlns="">
          <p:sp>
            <p:nvSpPr>
              <p:cNvPr id="2" name="コンテンツ プレースホルダー 1">
                <a:extLst>
                  <a:ext uri="{FF2B5EF4-FFF2-40B4-BE49-F238E27FC236}">
                    <a16:creationId xmlns:a16="http://schemas.microsoft.com/office/drawing/2014/main" id="{5D7E7F62-C62B-4B5E-AE31-783E13F7DEF3}"/>
                  </a:ext>
                </a:extLst>
              </p:cNvPr>
              <p:cNvSpPr>
                <a:spLocks noGrp="1" noRot="1" noChangeAspect="1" noMove="1" noResize="1" noEditPoints="1" noAdjustHandles="1" noChangeArrowheads="1" noChangeShapeType="1" noTextEdit="1"/>
              </p:cNvSpPr>
              <p:nvPr>
                <p:ph idx="1"/>
              </p:nvPr>
            </p:nvSpPr>
            <p:spPr>
              <a:blipFill>
                <a:blip r:embed="rId2"/>
                <a:stretch>
                  <a:fillRect l="-1200" t="-1454" b="-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D8195D5F-8BCB-4528-8918-6EEBC26D62D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69</a:t>
            </a:r>
          </a:p>
        </p:txBody>
      </p:sp>
      <p:sp>
        <p:nvSpPr>
          <p:cNvPr id="4" name="タイトル 3">
            <a:extLst>
              <a:ext uri="{FF2B5EF4-FFF2-40B4-BE49-F238E27FC236}">
                <a16:creationId xmlns:a16="http://schemas.microsoft.com/office/drawing/2014/main" id="{E04E7847-6B21-4B78-916A-328EE5504FA0}"/>
              </a:ext>
            </a:extLst>
          </p:cNvPr>
          <p:cNvSpPr>
            <a:spLocks noGrp="1"/>
          </p:cNvSpPr>
          <p:nvPr>
            <p:ph type="title"/>
          </p:nvPr>
        </p:nvSpPr>
        <p:spPr/>
        <p:txBody>
          <a:bodyPr/>
          <a:lstStyle/>
          <a:p>
            <a:r>
              <a:rPr kumimoji="1" lang="en-US" altLang="ja-JP"/>
              <a:t>1/4</a:t>
            </a:r>
            <a:r>
              <a:rPr kumimoji="1" lang="ja-JP" altLang="en-US"/>
              <a:t>ラウンド関数</a:t>
            </a:r>
            <a:r>
              <a:rPr kumimoji="1" lang="en-US" altLang="ja-JP"/>
              <a:t>QR</a:t>
            </a:r>
            <a:r>
              <a:rPr kumimoji="1" lang="ja-JP" altLang="en-US"/>
              <a:t>の適用方法</a:t>
            </a:r>
          </a:p>
        </p:txBody>
      </p:sp>
      <p:pic>
        <p:nvPicPr>
          <p:cNvPr id="6" name="図 5">
            <a:extLst>
              <a:ext uri="{FF2B5EF4-FFF2-40B4-BE49-F238E27FC236}">
                <a16:creationId xmlns:a16="http://schemas.microsoft.com/office/drawing/2014/main" id="{B659BC1F-AAE5-46A3-B072-9E182DBA7166}"/>
              </a:ext>
            </a:extLst>
          </p:cNvPr>
          <p:cNvPicPr>
            <a:picLocks noChangeAspect="1"/>
          </p:cNvPicPr>
          <p:nvPr/>
        </p:nvPicPr>
        <p:blipFill>
          <a:blip r:embed="rId3"/>
          <a:stretch>
            <a:fillRect/>
          </a:stretch>
        </p:blipFill>
        <p:spPr>
          <a:xfrm>
            <a:off x="0" y="1124744"/>
            <a:ext cx="9144000" cy="2774272"/>
          </a:xfrm>
          <a:prstGeom prst="rect">
            <a:avLst/>
          </a:prstGeom>
        </p:spPr>
      </p:pic>
    </p:spTree>
    <p:extLst>
      <p:ext uri="{BB962C8B-B14F-4D97-AF65-F5344CB8AC3E}">
        <p14:creationId xmlns:p14="http://schemas.microsoft.com/office/powerpoint/2010/main" val="298388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B13BCCA-E12C-4FD9-8FE2-675C7F3584E8}"/>
              </a:ext>
            </a:extLst>
          </p:cNvPr>
          <p:cNvSpPr>
            <a:spLocks noGrp="1"/>
          </p:cNvSpPr>
          <p:nvPr>
            <p:ph idx="1"/>
          </p:nvPr>
        </p:nvSpPr>
        <p:spPr/>
        <p:txBody>
          <a:bodyPr/>
          <a:lstStyle/>
          <a:p>
            <a:r>
              <a:rPr kumimoji="1" lang="ja-JP" altLang="en-US"/>
              <a:t>平文をブロック（ある決まったサイズ）に分割</a:t>
            </a:r>
            <a:endParaRPr kumimoji="1" lang="en-US" altLang="ja-JP"/>
          </a:p>
          <a:p>
            <a:pPr lvl="1"/>
            <a:r>
              <a:rPr kumimoji="1" lang="ja-JP" altLang="en-US"/>
              <a:t>端数が出ればパディングをしてブロックにする</a:t>
            </a:r>
            <a:endParaRPr kumimoji="1" lang="en-US" altLang="ja-JP"/>
          </a:p>
          <a:p>
            <a:pPr lvl="1"/>
            <a:r>
              <a:rPr kumimoji="1" lang="ja-JP" altLang="en-US"/>
              <a:t>ブロックごとに暗号化</a:t>
            </a:r>
            <a:endParaRPr kumimoji="1" lang="en-US" altLang="ja-JP"/>
          </a:p>
          <a:p>
            <a:r>
              <a:rPr kumimoji="1" lang="ja-JP" altLang="en-US"/>
              <a:t>ブロックの暗号化方法には何種類かある（後述）</a:t>
            </a:r>
            <a:endParaRPr kumimoji="1" lang="en-US" altLang="ja-JP"/>
          </a:p>
          <a:p>
            <a:endParaRPr kumimoji="1" lang="ja-JP" altLang="en-US"/>
          </a:p>
        </p:txBody>
      </p:sp>
      <p:sp>
        <p:nvSpPr>
          <p:cNvPr id="3" name="スライド番号プレースホルダー 2">
            <a:extLst>
              <a:ext uri="{FF2B5EF4-FFF2-40B4-BE49-F238E27FC236}">
                <a16:creationId xmlns:a16="http://schemas.microsoft.com/office/drawing/2014/main" id="{40636654-53FC-454C-BE1F-7FEF842A567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69</a:t>
            </a:r>
          </a:p>
        </p:txBody>
      </p:sp>
      <p:sp>
        <p:nvSpPr>
          <p:cNvPr id="4" name="タイトル 3">
            <a:extLst>
              <a:ext uri="{FF2B5EF4-FFF2-40B4-BE49-F238E27FC236}">
                <a16:creationId xmlns:a16="http://schemas.microsoft.com/office/drawing/2014/main" id="{DBF9455B-C0F7-4CE8-B574-E13CEDEBDF55}"/>
              </a:ext>
            </a:extLst>
          </p:cNvPr>
          <p:cNvSpPr>
            <a:spLocks noGrp="1"/>
          </p:cNvSpPr>
          <p:nvPr>
            <p:ph type="title"/>
          </p:nvPr>
        </p:nvSpPr>
        <p:spPr/>
        <p:txBody>
          <a:bodyPr/>
          <a:lstStyle/>
          <a:p>
            <a:r>
              <a:rPr kumimoji="1" lang="ja-JP" altLang="en-US"/>
              <a:t>ブロック暗号</a:t>
            </a:r>
          </a:p>
        </p:txBody>
      </p:sp>
      <p:pic>
        <p:nvPicPr>
          <p:cNvPr id="6" name="図 5">
            <a:extLst>
              <a:ext uri="{FF2B5EF4-FFF2-40B4-BE49-F238E27FC236}">
                <a16:creationId xmlns:a16="http://schemas.microsoft.com/office/drawing/2014/main" id="{A335CC5E-DB33-43FB-A286-3DF55ADE9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852936"/>
            <a:ext cx="6056027" cy="3492990"/>
          </a:xfrm>
          <a:prstGeom prst="rect">
            <a:avLst/>
          </a:prstGeom>
        </p:spPr>
      </p:pic>
    </p:spTree>
    <p:extLst>
      <p:ext uri="{BB962C8B-B14F-4D97-AF65-F5344CB8AC3E}">
        <p14:creationId xmlns:p14="http://schemas.microsoft.com/office/powerpoint/2010/main" val="174100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F0AD4A7-040B-411E-A9AF-5E131C55572B}"/>
              </a:ext>
            </a:extLst>
          </p:cNvPr>
          <p:cNvSpPr>
            <a:spLocks noGrp="1"/>
          </p:cNvSpPr>
          <p:nvPr>
            <p:ph idx="1"/>
          </p:nvPr>
        </p:nvSpPr>
        <p:spPr/>
        <p:txBody>
          <a:bodyPr/>
          <a:lstStyle/>
          <a:p>
            <a:r>
              <a:rPr kumimoji="1" lang="ja-JP" altLang="en-US"/>
              <a:t>最もメジャーなブロック暗号</a:t>
            </a:r>
            <a:endParaRPr kumimoji="1" lang="en-US" altLang="ja-JP"/>
          </a:p>
          <a:p>
            <a:pPr lvl="1"/>
            <a:r>
              <a:rPr kumimoji="1" lang="ja-JP" altLang="en-US"/>
              <a:t>ブロックの単位は</a:t>
            </a:r>
            <a:r>
              <a:rPr kumimoji="1" lang="en-US" altLang="ja-JP"/>
              <a:t>128bit</a:t>
            </a:r>
          </a:p>
          <a:p>
            <a:pPr lvl="1"/>
            <a:r>
              <a:rPr kumimoji="1" lang="ja-JP" altLang="en-US"/>
              <a:t>秘密鍵のサイズは</a:t>
            </a:r>
            <a:r>
              <a:rPr kumimoji="1" lang="en-US" altLang="ja-JP"/>
              <a:t>128, 192, 256bit</a:t>
            </a:r>
            <a:r>
              <a:rPr kumimoji="1" lang="ja-JP" altLang="en-US"/>
              <a:t>のいずれか</a:t>
            </a:r>
            <a:endParaRPr kumimoji="1" lang="en-US" altLang="ja-JP"/>
          </a:p>
          <a:p>
            <a:r>
              <a:rPr kumimoji="1" lang="ja-JP" altLang="en-US"/>
              <a:t>暗号化方法</a:t>
            </a:r>
            <a:endParaRPr kumimoji="1" lang="en-US" altLang="ja-JP"/>
          </a:p>
          <a:p>
            <a:pPr lvl="1"/>
            <a:r>
              <a:rPr kumimoji="1" lang="ja-JP" altLang="en-US"/>
              <a:t>秘密鍵からラウンド鍵を生成</a:t>
            </a:r>
            <a:endParaRPr kumimoji="1" lang="en-US" altLang="ja-JP"/>
          </a:p>
          <a:p>
            <a:pPr lvl="1"/>
            <a:r>
              <a:rPr kumimoji="1" lang="en-US" altLang="ja-JP"/>
              <a:t>AddRoundKey(1</a:t>
            </a:r>
            <a:r>
              <a:rPr kumimoji="1" lang="ja-JP" altLang="en-US"/>
              <a:t>回</a:t>
            </a:r>
            <a:r>
              <a:rPr kumimoji="1" lang="en-US" altLang="ja-JP"/>
              <a:t>)</a:t>
            </a:r>
          </a:p>
          <a:p>
            <a:pPr lvl="1"/>
            <a:r>
              <a:rPr kumimoji="1" lang="ja-JP" altLang="en-US"/>
              <a:t>ラウンド関数</a:t>
            </a:r>
            <a:r>
              <a:rPr kumimoji="1" lang="en-US" altLang="ja-JP"/>
              <a:t>(128bit</a:t>
            </a:r>
            <a:r>
              <a:rPr kumimoji="1" lang="ja-JP" altLang="en-US"/>
              <a:t>なら</a:t>
            </a:r>
            <a:r>
              <a:rPr kumimoji="1" lang="en-US" altLang="ja-JP"/>
              <a:t>9</a:t>
            </a:r>
            <a:r>
              <a:rPr kumimoji="1" lang="ja-JP" altLang="en-US"/>
              <a:t>回</a:t>
            </a:r>
            <a:r>
              <a:rPr kumimoji="1" lang="en-US" altLang="ja-JP"/>
              <a:t>)</a:t>
            </a:r>
          </a:p>
          <a:p>
            <a:pPr lvl="2"/>
            <a:r>
              <a:rPr lang="en-US" altLang="ja-JP"/>
              <a:t>SubBytes</a:t>
            </a:r>
          </a:p>
          <a:p>
            <a:pPr lvl="2"/>
            <a:r>
              <a:rPr lang="en-US" altLang="ja-JP"/>
              <a:t>ShiftRows</a:t>
            </a:r>
          </a:p>
          <a:p>
            <a:pPr lvl="2"/>
            <a:r>
              <a:rPr lang="en-US" altLang="ja-JP"/>
              <a:t>MixColumns</a:t>
            </a:r>
          </a:p>
          <a:p>
            <a:pPr lvl="2"/>
            <a:r>
              <a:rPr lang="en-US" altLang="ja-JP"/>
              <a:t>AddRoundKey</a:t>
            </a:r>
            <a:endParaRPr kumimoji="1" lang="en-US" altLang="ja-JP"/>
          </a:p>
          <a:p>
            <a:pPr lvl="1"/>
            <a:r>
              <a:rPr kumimoji="1" lang="ja-JP" altLang="en-US"/>
              <a:t>最終ラウンド関数</a:t>
            </a:r>
            <a:r>
              <a:rPr kumimoji="1" lang="en-US" altLang="ja-JP"/>
              <a:t>(1</a:t>
            </a:r>
            <a:r>
              <a:rPr kumimoji="1" lang="ja-JP" altLang="en-US"/>
              <a:t>回</a:t>
            </a:r>
            <a:r>
              <a:rPr kumimoji="1" lang="en-US" altLang="ja-JP"/>
              <a:t>)</a:t>
            </a:r>
            <a:endParaRPr kumimoji="1" lang="ja-JP" altLang="en-US"/>
          </a:p>
        </p:txBody>
      </p:sp>
      <p:sp>
        <p:nvSpPr>
          <p:cNvPr id="3" name="スライド番号プレースホルダー 2">
            <a:extLst>
              <a:ext uri="{FF2B5EF4-FFF2-40B4-BE49-F238E27FC236}">
                <a16:creationId xmlns:a16="http://schemas.microsoft.com/office/drawing/2014/main" id="{87354792-D6C7-44D7-8E55-600327FC273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69</a:t>
            </a:r>
          </a:p>
        </p:txBody>
      </p:sp>
      <p:sp>
        <p:nvSpPr>
          <p:cNvPr id="4" name="タイトル 3">
            <a:extLst>
              <a:ext uri="{FF2B5EF4-FFF2-40B4-BE49-F238E27FC236}">
                <a16:creationId xmlns:a16="http://schemas.microsoft.com/office/drawing/2014/main" id="{654F61C5-56C2-4B15-9D45-66279554D8BC}"/>
              </a:ext>
            </a:extLst>
          </p:cNvPr>
          <p:cNvSpPr>
            <a:spLocks noGrp="1"/>
          </p:cNvSpPr>
          <p:nvPr>
            <p:ph type="title"/>
          </p:nvPr>
        </p:nvSpPr>
        <p:spPr/>
        <p:txBody>
          <a:bodyPr/>
          <a:lstStyle/>
          <a:p>
            <a:r>
              <a:rPr kumimoji="1" lang="en-US" altLang="ja-JP"/>
              <a:t>AES</a:t>
            </a:r>
            <a:endParaRPr kumimoji="1" lang="ja-JP" altLang="en-US"/>
          </a:p>
        </p:txBody>
      </p:sp>
      <p:pic>
        <p:nvPicPr>
          <p:cNvPr id="6" name="図 5">
            <a:extLst>
              <a:ext uri="{FF2B5EF4-FFF2-40B4-BE49-F238E27FC236}">
                <a16:creationId xmlns:a16="http://schemas.microsoft.com/office/drawing/2014/main" id="{930D5089-E2F9-46D4-A995-09E63FC69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74" y="2285777"/>
            <a:ext cx="4070598" cy="4273593"/>
          </a:xfrm>
          <a:prstGeom prst="rect">
            <a:avLst/>
          </a:prstGeom>
        </p:spPr>
      </p:pic>
    </p:spTree>
    <p:extLst>
      <p:ext uri="{BB962C8B-B14F-4D97-AF65-F5344CB8AC3E}">
        <p14:creationId xmlns:p14="http://schemas.microsoft.com/office/powerpoint/2010/main" val="215873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0D4B1E1-EBA1-4EC2-AD8B-1552CD0BC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4065260"/>
            <a:ext cx="4680520" cy="2726403"/>
          </a:xfrm>
          <a:prstGeom prst="rect">
            <a:avLst/>
          </a:prstGeom>
        </p:spPr>
      </p:pic>
      <p:sp>
        <p:nvSpPr>
          <p:cNvPr id="2" name="コンテンツ プレースホルダー 1">
            <a:extLst>
              <a:ext uri="{FF2B5EF4-FFF2-40B4-BE49-F238E27FC236}">
                <a16:creationId xmlns:a16="http://schemas.microsoft.com/office/drawing/2014/main" id="{59AE93BA-B374-4DBE-8554-6E61268B9454}"/>
              </a:ext>
            </a:extLst>
          </p:cNvPr>
          <p:cNvSpPr>
            <a:spLocks noGrp="1"/>
          </p:cNvSpPr>
          <p:nvPr>
            <p:ph idx="1"/>
          </p:nvPr>
        </p:nvSpPr>
        <p:spPr/>
        <p:txBody>
          <a:bodyPr/>
          <a:lstStyle/>
          <a:p>
            <a:r>
              <a:rPr kumimoji="1" lang="en-US" altLang="ja-JP"/>
              <a:t>AddRoundKey</a:t>
            </a:r>
          </a:p>
          <a:p>
            <a:pPr lvl="1"/>
            <a:r>
              <a:rPr kumimoji="1" lang="ja-JP" altLang="en-US"/>
              <a:t>ラウンド鍵との排他的論理和</a:t>
            </a:r>
            <a:r>
              <a:rPr kumimoji="1" lang="en-US" altLang="ja-JP"/>
              <a:t>xor</a:t>
            </a:r>
          </a:p>
          <a:p>
            <a:pPr lvl="1"/>
            <a:r>
              <a:rPr lang="en-US" altLang="ja-JP"/>
              <a:t>128bit</a:t>
            </a:r>
            <a:r>
              <a:rPr lang="ja-JP" altLang="en-US"/>
              <a:t>のブロックを</a:t>
            </a:r>
            <a:r>
              <a:rPr lang="en-US" altLang="ja-JP"/>
              <a:t>8bit x 4 x 4</a:t>
            </a:r>
            <a:r>
              <a:rPr lang="ja-JP" altLang="en-US"/>
              <a:t>の正方形に並べる</a:t>
            </a:r>
            <a:endParaRPr lang="en-US" altLang="ja-JP"/>
          </a:p>
          <a:p>
            <a:pPr lvl="1"/>
            <a:endParaRPr kumimoji="1" lang="en-US" altLang="ja-JP"/>
          </a:p>
          <a:p>
            <a:pPr lvl="1"/>
            <a:endParaRPr lang="en-US" altLang="ja-JP"/>
          </a:p>
          <a:p>
            <a:pPr lvl="1"/>
            <a:endParaRPr kumimoji="1" lang="en-US" altLang="ja-JP"/>
          </a:p>
          <a:p>
            <a:pPr lvl="1"/>
            <a:endParaRPr lang="en-US" altLang="ja-JP"/>
          </a:p>
          <a:p>
            <a:r>
              <a:rPr kumimoji="1" lang="en-US" altLang="ja-JP"/>
              <a:t>SubBytes</a:t>
            </a:r>
          </a:p>
          <a:p>
            <a:pPr lvl="1"/>
            <a:r>
              <a:rPr kumimoji="1" lang="ja-JP" altLang="en-US"/>
              <a:t>各</a:t>
            </a:r>
            <a:r>
              <a:rPr kumimoji="1" lang="en-US" altLang="ja-JP"/>
              <a:t>8bit</a:t>
            </a:r>
            <a:r>
              <a:rPr kumimoji="1" lang="ja-JP" altLang="en-US"/>
              <a:t>のデータを</a:t>
            </a:r>
            <a:r>
              <a:rPr kumimoji="1" lang="en-US" altLang="ja-JP"/>
              <a:t>index</a:t>
            </a:r>
            <a:br>
              <a:rPr kumimoji="1" lang="en-US" altLang="ja-JP"/>
            </a:br>
            <a:r>
              <a:rPr kumimoji="1" lang="ja-JP" altLang="en-US"/>
              <a:t>とするテーブル</a:t>
            </a:r>
            <a:r>
              <a:rPr kumimoji="1" lang="en-US" altLang="ja-JP"/>
              <a:t>(S-Box)</a:t>
            </a:r>
            <a:r>
              <a:rPr kumimoji="1" lang="ja-JP" altLang="en-US"/>
              <a:t>引き</a:t>
            </a:r>
            <a:endParaRPr kumimoji="1" lang="en-US" altLang="ja-JP"/>
          </a:p>
          <a:p>
            <a:pPr lvl="1"/>
            <a:r>
              <a:rPr kumimoji="1" lang="en-US" altLang="ja-JP"/>
              <a:t>S-Box</a:t>
            </a:r>
            <a:r>
              <a:rPr kumimoji="1" lang="ja-JP" altLang="en-US"/>
              <a:t>の値は固定</a:t>
            </a:r>
          </a:p>
        </p:txBody>
      </p:sp>
      <p:sp>
        <p:nvSpPr>
          <p:cNvPr id="3" name="スライド番号プレースホルダー 2">
            <a:extLst>
              <a:ext uri="{FF2B5EF4-FFF2-40B4-BE49-F238E27FC236}">
                <a16:creationId xmlns:a16="http://schemas.microsoft.com/office/drawing/2014/main" id="{25BC8C48-033F-4FEB-B42E-4B148B76F70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69</a:t>
            </a:r>
          </a:p>
        </p:txBody>
      </p:sp>
      <p:sp>
        <p:nvSpPr>
          <p:cNvPr id="4" name="タイトル 3">
            <a:extLst>
              <a:ext uri="{FF2B5EF4-FFF2-40B4-BE49-F238E27FC236}">
                <a16:creationId xmlns:a16="http://schemas.microsoft.com/office/drawing/2014/main" id="{8FF123BD-82D5-4B66-B2F8-000E2DEDCE26}"/>
              </a:ext>
            </a:extLst>
          </p:cNvPr>
          <p:cNvSpPr>
            <a:spLocks noGrp="1"/>
          </p:cNvSpPr>
          <p:nvPr>
            <p:ph type="title"/>
          </p:nvPr>
        </p:nvSpPr>
        <p:spPr/>
        <p:txBody>
          <a:bodyPr/>
          <a:lstStyle/>
          <a:p>
            <a:r>
              <a:rPr kumimoji="1" lang="en-US" altLang="ja-JP"/>
              <a:t>AddRoundKey</a:t>
            </a:r>
            <a:r>
              <a:rPr kumimoji="1" lang="ja-JP" altLang="en-US"/>
              <a:t>と</a:t>
            </a:r>
            <a:r>
              <a:rPr kumimoji="1" lang="en-US" altLang="ja-JP"/>
              <a:t>SubBytes</a:t>
            </a:r>
            <a:endParaRPr kumimoji="1" lang="ja-JP" altLang="en-US"/>
          </a:p>
        </p:txBody>
      </p:sp>
      <p:pic>
        <p:nvPicPr>
          <p:cNvPr id="6" name="図 5">
            <a:extLst>
              <a:ext uri="{FF2B5EF4-FFF2-40B4-BE49-F238E27FC236}">
                <a16:creationId xmlns:a16="http://schemas.microsoft.com/office/drawing/2014/main" id="{D7ABB21E-DD2E-41C3-8417-388C9866D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36" y="2178311"/>
            <a:ext cx="7276700" cy="1682737"/>
          </a:xfrm>
          <a:prstGeom prst="rect">
            <a:avLst/>
          </a:prstGeom>
        </p:spPr>
      </p:pic>
    </p:spTree>
    <p:extLst>
      <p:ext uri="{BB962C8B-B14F-4D97-AF65-F5344CB8AC3E}">
        <p14:creationId xmlns:p14="http://schemas.microsoft.com/office/powerpoint/2010/main" val="1081740273"/>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1450</Words>
  <Application>Microsoft Office PowerPoint</Application>
  <PresentationFormat>画面に合わせる (4:3)</PresentationFormat>
  <Paragraphs>263</Paragraphs>
  <Slides>24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24</vt:i4>
      </vt:variant>
    </vt:vector>
  </HeadingPairs>
  <TitlesOfParts>
    <vt:vector size="34" baseType="lpstr">
      <vt:lpstr>HG丸ｺﾞｼｯｸM-PRO</vt:lpstr>
      <vt:lpstr>ＭＳ ゴシック</vt:lpstr>
      <vt:lpstr>游ゴシック</vt:lpstr>
      <vt:lpstr>Arial</vt:lpstr>
      <vt:lpstr>Cambria Math</vt:lpstr>
      <vt:lpstr>Courier New</vt:lpstr>
      <vt:lpstr>Segoe UI</vt:lpstr>
      <vt:lpstr>Tahoma</vt:lpstr>
      <vt:lpstr>Wingdings</vt:lpstr>
      <vt:lpstr>CybozuLabs2</vt:lpstr>
      <vt:lpstr>暗認本読書会4 共通鍵暗号 ChaCha20, AES, 暗号化モード, XTS-AES</vt:lpstr>
      <vt:lpstr>前回のまとめ</vt:lpstr>
      <vt:lpstr>PRF （PseudoRandom Function）</vt:lpstr>
      <vt:lpstr>ChaCha20</vt:lpstr>
      <vt:lpstr>ChaCha20のPRF</vt:lpstr>
      <vt:lpstr>1/4ラウンド関数QRの適用方法</vt:lpstr>
      <vt:lpstr>ブロック暗号</vt:lpstr>
      <vt:lpstr>AES</vt:lpstr>
      <vt:lpstr>AddRoundKeyとSubBytes</vt:lpstr>
      <vt:lpstr>ShiftRowとMixColumns</vt:lpstr>
      <vt:lpstr>AES-NI</vt:lpstr>
      <vt:lpstr>決定的アルゴリズム</vt:lpstr>
      <vt:lpstr>ECBモードとCBCモードの比較</vt:lpstr>
      <vt:lpstr>確率的アルゴリズム</vt:lpstr>
      <vt:lpstr>暗号化モード</vt:lpstr>
      <vt:lpstr>CTR（CounTeR）モード</vt:lpstr>
      <vt:lpstr>CBCモードは使われなくなりつつある</vt:lpstr>
      <vt:lpstr>CBCモードとCTRモードの比較</vt:lpstr>
      <vt:lpstr>ディスクの暗号化</vt:lpstr>
      <vt:lpstr>XTS-AES</vt:lpstr>
      <vt:lpstr>XTS-AESの暗号化</vt:lpstr>
      <vt:lpstr>自己暗号化ドライブ</vt:lpstr>
      <vt:lpstr>暗号文の改竄攻撃</vt:lpstr>
      <vt:lpstr>リプレイ攻撃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2021-10-20T01:06:16Z</dcterms:modified>
</cp:coreProperties>
</file>