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28"/>
  </p:notesMasterIdLst>
  <p:handoutMasterIdLst>
    <p:handoutMasterId r:id="rId29"/>
  </p:handoutMasterIdLst>
  <p:sldIdLst>
    <p:sldId id="552" r:id="rId2"/>
    <p:sldId id="623" r:id="rId3"/>
    <p:sldId id="624" r:id="rId4"/>
    <p:sldId id="625" r:id="rId5"/>
    <p:sldId id="626" r:id="rId6"/>
    <p:sldId id="627" r:id="rId7"/>
    <p:sldId id="628" r:id="rId8"/>
    <p:sldId id="629" r:id="rId9"/>
    <p:sldId id="630" r:id="rId10"/>
    <p:sldId id="631" r:id="rId11"/>
    <p:sldId id="632" r:id="rId12"/>
    <p:sldId id="633" r:id="rId13"/>
    <p:sldId id="634" r:id="rId14"/>
    <p:sldId id="635" r:id="rId15"/>
    <p:sldId id="636" r:id="rId16"/>
    <p:sldId id="637" r:id="rId17"/>
    <p:sldId id="638" r:id="rId18"/>
    <p:sldId id="639" r:id="rId19"/>
    <p:sldId id="640" r:id="rId20"/>
    <p:sldId id="641" r:id="rId21"/>
    <p:sldId id="642" r:id="rId22"/>
    <p:sldId id="643" r:id="rId23"/>
    <p:sldId id="644" r:id="rId24"/>
    <p:sldId id="645" r:id="rId25"/>
    <p:sldId id="646" r:id="rId26"/>
    <p:sldId id="647" r:id="rId27"/>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72" d="100"/>
          <a:sy n="72" d="100"/>
        </p:scale>
        <p:origin x="1088" y="56"/>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26</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8</a:t>
            </a:r>
            <a:br>
              <a:rPr lang="en-US" altLang="ja-JP"/>
            </a:br>
            <a:r>
              <a:rPr lang="ja-JP" altLang="en-US" sz="2400"/>
              <a:t>否認防止</a:t>
            </a:r>
            <a:r>
              <a:rPr lang="en-US" altLang="ja-JP" sz="2400"/>
              <a:t>, </a:t>
            </a:r>
            <a:r>
              <a:rPr lang="ja-JP" altLang="en-US" sz="2400"/>
              <a:t>タイムスタンプ</a:t>
            </a:r>
            <a:r>
              <a:rPr lang="en-US" altLang="ja-JP" sz="2400"/>
              <a:t>, </a:t>
            </a:r>
            <a:r>
              <a:rPr lang="ja-JP" altLang="en-US" sz="2400"/>
              <a:t>ブロックチェーン</a:t>
            </a:r>
            <a:endParaRPr lang="ja-JP" altLang="en-US"/>
          </a:p>
        </p:txBody>
      </p:sp>
      <p:sp>
        <p:nvSpPr>
          <p:cNvPr id="7" name="サブタイトル 6"/>
          <p:cNvSpPr>
            <a:spLocks noGrp="1"/>
          </p:cNvSpPr>
          <p:nvPr>
            <p:ph type="subTitle" idx="1"/>
          </p:nvPr>
        </p:nvSpPr>
        <p:spPr/>
        <p:txBody>
          <a:bodyPr/>
          <a:lstStyle/>
          <a:p>
            <a:r>
              <a:rPr lang="en-US" altLang="ja-JP" sz="1800"/>
              <a:t>2021/11/18</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3250768C-613F-4CC8-B84E-A401414AD145}"/>
                  </a:ext>
                </a:extLst>
              </p:cNvPr>
              <p:cNvSpPr>
                <a:spLocks noGrp="1"/>
              </p:cNvSpPr>
              <p:nvPr>
                <p:ph idx="1"/>
              </p:nvPr>
            </p:nvSpPr>
            <p:spPr/>
            <p:txBody>
              <a:bodyPr/>
              <a:lstStyle/>
              <a:p>
                <a:pPr lvl="1">
                  <a:buFont typeface="+mj-lt"/>
                  <a:buAutoNum type="arabicPeriod"/>
                </a:pPr>
                <a:r>
                  <a:rPr lang="ja-JP" altLang="en-US" b="1"/>
                  <a:t>コインの存在</a:t>
                </a:r>
                <a:r>
                  <a:rPr lang="ja-JP" altLang="en-US"/>
                  <a:t> </a:t>
                </a:r>
                <a:r>
                  <a:rPr lang="en-US" altLang="ja-JP"/>
                  <a:t>: </a:t>
                </a:r>
                <a:r>
                  <a:rPr lang="ja-JP" altLang="en-US"/>
                  <a:t>「コイン</a:t>
                </a:r>
                <a:r>
                  <a:rPr lang="en-US" altLang="ja-JP"/>
                  <a:t>10BTC</a:t>
                </a:r>
                <a:r>
                  <a:rPr lang="ja-JP" altLang="en-US"/>
                  <a:t>が、あるビットコインアドレスからビットコインアドレス</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𝐴</m:t>
                        </m:r>
                      </m:sub>
                    </m:sSub>
                  </m:oMath>
                </a14:m>
                <a:r>
                  <a:rPr lang="ja-JP" altLang="en-US"/>
                  <a:t>に移動した」という</a:t>
                </a:r>
                <a:br>
                  <a:rPr lang="en-US" altLang="ja-JP"/>
                </a:br>
                <a:r>
                  <a:rPr lang="ja-JP" altLang="en-US"/>
                  <a:t>トランザクション</a:t>
                </a:r>
                <a:r>
                  <a:rPr lang="en-US" altLang="ja-JP"/>
                  <a:t>T</a:t>
                </a:r>
                <a:r>
                  <a:rPr lang="ja-JP" altLang="en-US"/>
                  <a:t>がブロックチェーンに含まれている</a:t>
                </a:r>
                <a:endParaRPr lang="en-US" altLang="ja-JP"/>
              </a:p>
              <a:p>
                <a:pPr lvl="1">
                  <a:buFont typeface="+mj-lt"/>
                  <a:buAutoNum type="arabicPeriod"/>
                </a:pPr>
                <a:r>
                  <a:rPr lang="ja-JP" altLang="en-US" b="1"/>
                  <a:t>所有者</a:t>
                </a:r>
                <a:r>
                  <a:rPr lang="ja-JP" altLang="en-US"/>
                  <a:t> </a:t>
                </a:r>
                <a:r>
                  <a:rPr lang="en-US" altLang="ja-JP"/>
                  <a:t>: </a:t>
                </a:r>
                <a:r>
                  <a:rPr lang="ja-JP" altLang="en-US"/>
                  <a:t>アリスがビットコインアドレス</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𝐴</m:t>
                        </m:r>
                      </m:sub>
                    </m:sSub>
                  </m:oMath>
                </a14:m>
                <a:r>
                  <a:rPr lang="ja-JP" altLang="en-US"/>
                  <a:t>に対応する</a:t>
                </a:r>
                <a:br>
                  <a:rPr lang="en-US" altLang="ja-JP"/>
                </a:br>
                <a:r>
                  <a:rPr lang="ja-JP" altLang="en-US"/>
                  <a:t>署名鍵</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𝐴</m:t>
                        </m:r>
                      </m:sub>
                    </m:sSub>
                  </m:oMath>
                </a14:m>
                <a:r>
                  <a:rPr lang="ja-JP" altLang="en-US"/>
                  <a:t>を持っている</a:t>
                </a:r>
                <a:endParaRPr lang="en-US" altLang="ja-JP"/>
              </a:p>
              <a:p>
                <a:pPr lvl="1">
                  <a:buFont typeface="+mj-lt"/>
                  <a:buAutoNum type="arabicPeriod"/>
                </a:pPr>
                <a:r>
                  <a:rPr lang="ja-JP" altLang="en-US" b="1"/>
                  <a:t>未使用</a:t>
                </a:r>
                <a:r>
                  <a:rPr lang="ja-JP" altLang="en-US"/>
                  <a:t> </a:t>
                </a:r>
                <a:r>
                  <a:rPr lang="en-US" altLang="ja-JP"/>
                  <a:t>: </a:t>
                </a:r>
                <a:r>
                  <a:rPr lang="ja-JP" altLang="en-US"/>
                  <a:t>「</a:t>
                </a:r>
                <a:r>
                  <a:rPr lang="en-US" altLang="ja-JP"/>
                  <a:t>a_A</a:t>
                </a:r>
                <a:r>
                  <a:rPr lang="ja-JP" altLang="en-US"/>
                  <a:t>から別のビットコインアドレスに移動した」</a:t>
                </a:r>
                <a:br>
                  <a:rPr lang="en-US" altLang="ja-JP"/>
                </a:br>
                <a:r>
                  <a:rPr lang="ja-JP" altLang="en-US"/>
                  <a:t>というトランザクションが存在しない</a:t>
                </a:r>
              </a:p>
              <a:p>
                <a:endParaRPr kumimoji="1" lang="ja-JP" altLang="en-US"/>
              </a:p>
            </p:txBody>
          </p:sp>
        </mc:Choice>
        <mc:Fallback xmlns="">
          <p:sp>
            <p:nvSpPr>
              <p:cNvPr id="2" name="コンテンツ プレースホルダー 1">
                <a:extLst>
                  <a:ext uri="{FF2B5EF4-FFF2-40B4-BE49-F238E27FC236}">
                    <a16:creationId xmlns:a16="http://schemas.microsoft.com/office/drawing/2014/main" id="{3250768C-613F-4CC8-B84E-A401414AD145}"/>
                  </a:ext>
                </a:extLst>
              </p:cNvPr>
              <p:cNvSpPr>
                <a:spLocks noGrp="1" noRot="1" noChangeAspect="1" noMove="1" noResize="1" noEditPoints="1" noAdjustHandles="1" noChangeArrowheads="1" noChangeShapeType="1" noTextEdit="1"/>
              </p:cNvSpPr>
              <p:nvPr>
                <p:ph idx="1"/>
              </p:nvPr>
            </p:nvSpPr>
            <p:spPr>
              <a:blipFill>
                <a:blip r:embed="rId2"/>
                <a:stretch>
                  <a:fillRect t="-1765" r="-467"/>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EAA18CC8-EABF-43CE-85EE-3C18F2274982}"/>
              </a:ext>
            </a:extLst>
          </p:cNvPr>
          <p:cNvSpPr>
            <a:spLocks noGrp="1"/>
          </p:cNvSpPr>
          <p:nvPr>
            <p:ph type="title"/>
          </p:nvPr>
        </p:nvSpPr>
        <p:spPr/>
        <p:txBody>
          <a:bodyPr/>
          <a:lstStyle/>
          <a:p>
            <a:r>
              <a:rPr kumimoji="1" lang="ja-JP" altLang="en-US"/>
              <a:t>アリスが</a:t>
            </a:r>
            <a:r>
              <a:rPr kumimoji="1" lang="en-US" altLang="ja-JP"/>
              <a:t>10BTC</a:t>
            </a:r>
            <a:r>
              <a:rPr kumimoji="1" lang="ja-JP" altLang="en-US"/>
              <a:t>持っているとは</a:t>
            </a:r>
            <a:endParaRPr kumimoji="1" lang="en-US" altLang="ja-JP"/>
          </a:p>
        </p:txBody>
      </p:sp>
      <p:pic>
        <p:nvPicPr>
          <p:cNvPr id="6" name="図 5">
            <a:extLst>
              <a:ext uri="{FF2B5EF4-FFF2-40B4-BE49-F238E27FC236}">
                <a16:creationId xmlns:a16="http://schemas.microsoft.com/office/drawing/2014/main" id="{184B0AE4-8482-4D1F-B9A3-C349EE129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11" y="3507435"/>
            <a:ext cx="7157178" cy="3140212"/>
          </a:xfrm>
          <a:prstGeom prst="rect">
            <a:avLst/>
          </a:prstGeom>
        </p:spPr>
      </p:pic>
      <p:sp>
        <p:nvSpPr>
          <p:cNvPr id="5" name="スライド番号プレースホルダー 4">
            <a:extLst>
              <a:ext uri="{FF2B5EF4-FFF2-40B4-BE49-F238E27FC236}">
                <a16:creationId xmlns:a16="http://schemas.microsoft.com/office/drawing/2014/main" id="{EB174885-1203-41CE-9B09-F8329BB63F9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26</a:t>
            </a:r>
          </a:p>
        </p:txBody>
      </p:sp>
    </p:spTree>
    <p:extLst>
      <p:ext uri="{BB962C8B-B14F-4D97-AF65-F5344CB8AC3E}">
        <p14:creationId xmlns:p14="http://schemas.microsoft.com/office/powerpoint/2010/main" val="282691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7FA0656-4EFC-4013-9E6A-6D7882882AB8}"/>
                  </a:ext>
                </a:extLst>
              </p:cNvPr>
              <p:cNvSpPr>
                <a:spLocks noGrp="1"/>
              </p:cNvSpPr>
              <p:nvPr>
                <p:ph idx="1"/>
              </p:nvPr>
            </p:nvSpPr>
            <p:spPr/>
            <p:txBody>
              <a:bodyPr/>
              <a:lstStyle/>
              <a:p>
                <a:r>
                  <a:rPr kumimoji="1" lang="ja-JP" altLang="en-US"/>
                  <a:t>アリスがボブに</a:t>
                </a:r>
                <a:r>
                  <a:rPr kumimoji="1" lang="en-US" altLang="ja-JP"/>
                  <a:t>2BT</a:t>
                </a:r>
                <a:r>
                  <a:rPr kumimoji="1" lang="ja-JP" altLang="en-US"/>
                  <a:t>を送金するとは</a:t>
                </a:r>
                <a:endParaRPr kumimoji="1" lang="en-US" altLang="ja-JP"/>
              </a:p>
              <a:p>
                <a:pPr lvl="1"/>
                <a:r>
                  <a:rPr kumimoji="1" lang="ja-JP" altLang="en-US"/>
                  <a:t>アリスは新しいビットコインアドレス</a:t>
                </a:r>
                <a14:m>
                  <m:oMath xmlns:m="http://schemas.openxmlformats.org/officeDocument/2006/math">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𝐴</m:t>
                        </m:r>
                      </m:sub>
                      <m:sup>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𝐴</m:t>
                        </m:r>
                      </m:sub>
                      <m:sup>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𝐴</m:t>
                        </m:r>
                      </m:sub>
                      <m:sup>
                        <m:r>
                          <a:rPr lang="en-US" altLang="ja-JP" i="1">
                            <a:latin typeface="Cambria Math" panose="02040503050406030204" pitchFamily="18" charset="0"/>
                          </a:rPr>
                          <m:t>′</m:t>
                        </m:r>
                      </m:sup>
                    </m:sSubSup>
                    <m:r>
                      <a:rPr kumimoji="1" lang="en-US" altLang="ja-JP" b="0" i="1" smtClean="0">
                        <a:latin typeface="Cambria Math" panose="02040503050406030204" pitchFamily="18" charset="0"/>
                      </a:rPr>
                      <m:t>)</m:t>
                    </m:r>
                  </m:oMath>
                </a14:m>
                <a:r>
                  <a:rPr kumimoji="1" lang="ja-JP" altLang="en-US"/>
                  <a:t>を作る</a:t>
                </a:r>
                <a:endParaRPr kumimoji="1" lang="en-US" altLang="ja-JP"/>
              </a:p>
              <a:p>
                <a:pPr lvl="1"/>
                <a:r>
                  <a:rPr kumimoji="1" lang="ja-JP" altLang="en-US"/>
                  <a:t>ボブも</a:t>
                </a:r>
                <a14:m>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m:t>
                    </m:r>
                  </m:oMath>
                </a14:m>
                <a:r>
                  <a:rPr kumimoji="1" lang="ja-JP" altLang="en-US"/>
                  <a:t>を作る</a:t>
                </a:r>
                <a:endParaRPr kumimoji="1" lang="en-US" altLang="ja-JP"/>
              </a:p>
              <a:p>
                <a:pPr lvl="1"/>
                <a:r>
                  <a:rPr kumimoji="1" lang="ja-JP" altLang="en-US"/>
                  <a:t>アリスが</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𝐵</m:t>
                        </m:r>
                      </m:sub>
                    </m:sSub>
                  </m:oMath>
                </a14:m>
                <a:r>
                  <a:rPr kumimoji="1" lang="ja-JP" altLang="en-US"/>
                  <a:t>に向けてのトランザクション</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ja-JP" altLang="en-US"/>
                  <a:t>を作成する</a:t>
                </a:r>
                <a:endParaRPr kumimoji="1" lang="en-US" altLang="ja-JP"/>
              </a:p>
              <a:p>
                <a:pPr lvl="1"/>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ja-JP" altLang="en-US"/>
                  <a:t>がブロックチェーンに取り込まれると送金完了</a:t>
                </a:r>
              </a:p>
            </p:txBody>
          </p:sp>
        </mc:Choice>
        <mc:Fallback xmlns="">
          <p:sp>
            <p:nvSpPr>
              <p:cNvPr id="2" name="コンテンツ プレースホルダー 1">
                <a:extLst>
                  <a:ext uri="{FF2B5EF4-FFF2-40B4-BE49-F238E27FC236}">
                    <a16:creationId xmlns:a16="http://schemas.microsoft.com/office/drawing/2014/main" id="{C7FA0656-4EFC-4013-9E6A-6D7882882AB8}"/>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FB7E55DB-16EC-40EE-9FB1-274C1B249CB5}"/>
              </a:ext>
            </a:extLst>
          </p:cNvPr>
          <p:cNvSpPr>
            <a:spLocks noGrp="1"/>
          </p:cNvSpPr>
          <p:nvPr>
            <p:ph type="title"/>
          </p:nvPr>
        </p:nvSpPr>
        <p:spPr/>
        <p:txBody>
          <a:bodyPr/>
          <a:lstStyle/>
          <a:p>
            <a:r>
              <a:rPr kumimoji="1" lang="ja-JP" altLang="en-US"/>
              <a:t>トランザクション</a:t>
            </a:r>
          </a:p>
        </p:txBody>
      </p:sp>
      <p:pic>
        <p:nvPicPr>
          <p:cNvPr id="6" name="図 5">
            <a:extLst>
              <a:ext uri="{FF2B5EF4-FFF2-40B4-BE49-F238E27FC236}">
                <a16:creationId xmlns:a16="http://schemas.microsoft.com/office/drawing/2014/main" id="{96FF7BAD-B5A1-47E0-ADBC-F958BAE81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937337"/>
            <a:ext cx="6493959" cy="3615863"/>
          </a:xfrm>
          <a:prstGeom prst="rect">
            <a:avLst/>
          </a:prstGeom>
        </p:spPr>
      </p:pic>
      <p:sp>
        <p:nvSpPr>
          <p:cNvPr id="5" name="スライド番号プレースホルダー 4">
            <a:extLst>
              <a:ext uri="{FF2B5EF4-FFF2-40B4-BE49-F238E27FC236}">
                <a16:creationId xmlns:a16="http://schemas.microsoft.com/office/drawing/2014/main" id="{FF8AE337-BC56-43BD-A26E-0772E52FCA5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26</a:t>
            </a:r>
          </a:p>
        </p:txBody>
      </p:sp>
    </p:spTree>
    <p:extLst>
      <p:ext uri="{BB962C8B-B14F-4D97-AF65-F5344CB8AC3E}">
        <p14:creationId xmlns:p14="http://schemas.microsoft.com/office/powerpoint/2010/main" val="118776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6E2BA58-2BAA-45D3-8CB8-0D25901B2E92}"/>
              </a:ext>
            </a:extLst>
          </p:cNvPr>
          <p:cNvSpPr>
            <a:spLocks noGrp="1"/>
          </p:cNvSpPr>
          <p:nvPr>
            <p:ph idx="1"/>
          </p:nvPr>
        </p:nvSpPr>
        <p:spPr/>
        <p:txBody>
          <a:bodyPr/>
          <a:lstStyle/>
          <a:p>
            <a:r>
              <a:rPr kumimoji="1" lang="ja-JP" altLang="en-US"/>
              <a:t>正しいチェーン</a:t>
            </a:r>
            <a:endParaRPr kumimoji="1" lang="en-US" altLang="ja-JP"/>
          </a:p>
          <a:p>
            <a:pPr lvl="1"/>
            <a:r>
              <a:rPr kumimoji="1" lang="ja-JP" altLang="en-US"/>
              <a:t>チェーンを延ばすとビットコインを得られる</a:t>
            </a:r>
            <a:r>
              <a:rPr kumimoji="1" lang="en-US" altLang="ja-JP"/>
              <a:t>(</a:t>
            </a:r>
            <a:r>
              <a:rPr kumimoji="1" lang="ja-JP" altLang="en-US"/>
              <a:t>マイニング</a:t>
            </a:r>
            <a:r>
              <a:rPr kumimoji="1" lang="en-US" altLang="ja-JP"/>
              <a:t>)</a:t>
            </a:r>
          </a:p>
          <a:p>
            <a:pPr lvl="2"/>
            <a:r>
              <a:rPr kumimoji="1" lang="ja-JP" altLang="en-US"/>
              <a:t>チェーンを延ばすインセンティブ</a:t>
            </a:r>
            <a:endParaRPr kumimoji="1" lang="en-US" altLang="ja-JP"/>
          </a:p>
          <a:p>
            <a:pPr lvl="2"/>
            <a:r>
              <a:rPr kumimoji="1" lang="ja-JP" altLang="en-US"/>
              <a:t>二重送金を含むブロックは無視される</a:t>
            </a:r>
            <a:endParaRPr kumimoji="1" lang="en-US" altLang="ja-JP"/>
          </a:p>
          <a:p>
            <a:pPr lvl="1"/>
            <a:r>
              <a:rPr kumimoji="1" lang="ja-JP" altLang="en-US"/>
              <a:t>最も長いチェーンが正しいチェーン</a:t>
            </a:r>
            <a:endParaRPr kumimoji="1" lang="en-US" altLang="ja-JP"/>
          </a:p>
          <a:p>
            <a:pPr lvl="2"/>
            <a:r>
              <a:rPr kumimoji="1" lang="ja-JP" altLang="en-US"/>
              <a:t>経験的に</a:t>
            </a:r>
            <a:r>
              <a:rPr kumimoji="1" lang="en-US" altLang="ja-JP"/>
              <a:t>6</a:t>
            </a:r>
            <a:r>
              <a:rPr kumimoji="1" lang="ja-JP" altLang="en-US"/>
              <a:t>ブロック伸びると取り込まれたと判断する</a:t>
            </a:r>
            <a:endParaRPr kumimoji="1" lang="en-US" altLang="ja-JP"/>
          </a:p>
          <a:p>
            <a:pPr lvl="2"/>
            <a:r>
              <a:rPr kumimoji="1" lang="ja-JP" altLang="en-US"/>
              <a:t>一時的にチェーンが分岐しても短い方は無視される</a:t>
            </a:r>
            <a:endParaRPr kumimoji="1" lang="en-US" altLang="ja-JP"/>
          </a:p>
          <a:p>
            <a:pPr lvl="1"/>
            <a:r>
              <a:rPr kumimoji="1" lang="ja-JP" altLang="en-US"/>
              <a:t>ブロックのハッシュ値がターゲット</a:t>
            </a:r>
            <a:r>
              <a:rPr kumimoji="1" lang="en-US" altLang="ja-JP"/>
              <a:t>t</a:t>
            </a:r>
            <a:r>
              <a:rPr kumimoji="1" lang="ja-JP" altLang="en-US"/>
              <a:t>よりも小さいのが正しい</a:t>
            </a:r>
            <a:endParaRPr kumimoji="1" lang="en-US" altLang="ja-JP"/>
          </a:p>
          <a:p>
            <a:pPr lvl="2"/>
            <a:r>
              <a:rPr kumimoji="1" lang="ja-JP" altLang="en-US"/>
              <a:t>ブロックを延ばすのに時間</a:t>
            </a:r>
            <a:r>
              <a:rPr kumimoji="1" lang="en-US" altLang="ja-JP"/>
              <a:t>(</a:t>
            </a:r>
            <a:r>
              <a:rPr kumimoji="1" lang="ja-JP" altLang="en-US"/>
              <a:t>計算資源</a:t>
            </a:r>
            <a:r>
              <a:rPr kumimoji="1" lang="en-US" altLang="ja-JP"/>
              <a:t>)</a:t>
            </a:r>
            <a:r>
              <a:rPr kumimoji="1" lang="ja-JP" altLang="en-US"/>
              <a:t>が掛かる</a:t>
            </a:r>
            <a:endParaRPr kumimoji="1" lang="en-US" altLang="ja-JP"/>
          </a:p>
          <a:p>
            <a:pPr lvl="1"/>
            <a:endParaRPr lang="en-US" altLang="ja-JP"/>
          </a:p>
          <a:p>
            <a:pPr lvl="1"/>
            <a:endParaRPr kumimoji="1" lang="en-US" altLang="ja-JP"/>
          </a:p>
          <a:p>
            <a:pPr lvl="1"/>
            <a:endParaRPr lang="en-US" altLang="ja-JP"/>
          </a:p>
          <a:p>
            <a:pPr lvl="1"/>
            <a:endParaRPr kumimoji="1" lang="en-US" altLang="ja-JP"/>
          </a:p>
        </p:txBody>
      </p:sp>
      <p:sp>
        <p:nvSpPr>
          <p:cNvPr id="4" name="タイトル 3">
            <a:extLst>
              <a:ext uri="{FF2B5EF4-FFF2-40B4-BE49-F238E27FC236}">
                <a16:creationId xmlns:a16="http://schemas.microsoft.com/office/drawing/2014/main" id="{FD015EBA-BCF6-41EF-8895-42B9FA20D418}"/>
              </a:ext>
            </a:extLst>
          </p:cNvPr>
          <p:cNvSpPr>
            <a:spLocks noGrp="1"/>
          </p:cNvSpPr>
          <p:nvPr>
            <p:ph type="title"/>
          </p:nvPr>
        </p:nvSpPr>
        <p:spPr/>
        <p:txBody>
          <a:bodyPr/>
          <a:lstStyle/>
          <a:p>
            <a:r>
              <a:rPr kumimoji="1" lang="ja-JP" altLang="en-US"/>
              <a:t>二重送金の防止とマイニング</a:t>
            </a:r>
          </a:p>
        </p:txBody>
      </p:sp>
      <p:pic>
        <p:nvPicPr>
          <p:cNvPr id="6" name="図 5">
            <a:extLst>
              <a:ext uri="{FF2B5EF4-FFF2-40B4-BE49-F238E27FC236}">
                <a16:creationId xmlns:a16="http://schemas.microsoft.com/office/drawing/2014/main" id="{0F60DCD8-1925-4004-9508-663F63F08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913271"/>
            <a:ext cx="7419791" cy="1734376"/>
          </a:xfrm>
          <a:prstGeom prst="rect">
            <a:avLst/>
          </a:prstGeom>
        </p:spPr>
      </p:pic>
      <p:sp>
        <p:nvSpPr>
          <p:cNvPr id="5" name="スライド番号プレースホルダー 4">
            <a:extLst>
              <a:ext uri="{FF2B5EF4-FFF2-40B4-BE49-F238E27FC236}">
                <a16:creationId xmlns:a16="http://schemas.microsoft.com/office/drawing/2014/main" id="{E95474C1-5F7A-4CAC-9AB5-8BC37799C53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26</a:t>
            </a:r>
          </a:p>
        </p:txBody>
      </p:sp>
    </p:spTree>
    <p:extLst>
      <p:ext uri="{BB962C8B-B14F-4D97-AF65-F5344CB8AC3E}">
        <p14:creationId xmlns:p14="http://schemas.microsoft.com/office/powerpoint/2010/main" val="247645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1CDBA32-6594-4AF0-86F8-183046D6A8CB}"/>
                  </a:ext>
                </a:extLst>
              </p:cNvPr>
              <p:cNvSpPr>
                <a:spLocks noGrp="1"/>
              </p:cNvSpPr>
              <p:nvPr>
                <p:ph idx="1"/>
              </p:nvPr>
            </p:nvSpPr>
            <p:spPr/>
            <p:txBody>
              <a:bodyPr/>
              <a:lstStyle/>
              <a:p>
                <a:r>
                  <a:rPr kumimoji="1" lang="ja-JP" altLang="en-US"/>
                  <a:t>ハッシュ値の先頭</a:t>
                </a:r>
                <a:r>
                  <a:rPr kumimoji="1" lang="en-US" altLang="ja-JP"/>
                  <a:t>N</a:t>
                </a:r>
                <a:r>
                  <a:rPr kumimoji="1" lang="ja-JP" altLang="en-US"/>
                  <a:t>ビットが</a:t>
                </a:r>
                <a:r>
                  <a:rPr kumimoji="1" lang="en-US" altLang="ja-JP"/>
                  <a:t>0</a:t>
                </a:r>
                <a:r>
                  <a:rPr kumimoji="1" lang="ja-JP" altLang="en-US"/>
                  <a:t>であるように</a:t>
                </a:r>
                <a:r>
                  <a:rPr kumimoji="1" lang="en-US" altLang="ja-JP"/>
                  <a:t>salt</a:t>
                </a:r>
                <a:r>
                  <a:rPr kumimoji="1" lang="ja-JP" altLang="en-US"/>
                  <a:t>を調整</a:t>
                </a:r>
                <a:endParaRPr kumimoji="1" lang="en-US" altLang="ja-JP"/>
              </a:p>
              <a:p>
                <a:pPr lvl="1"/>
                <a:r>
                  <a:rPr lang="en-US" altLang="ja-JP"/>
                  <a:t>N=8</a:t>
                </a:r>
                <a:r>
                  <a:rPr lang="ja-JP" altLang="en-US"/>
                  <a:t>なら</a:t>
                </a:r>
                <a:r>
                  <a:rPr lang="en-US" altLang="ja-JP"/>
                  <a:t>1/2^8</a:t>
                </a:r>
                <a:r>
                  <a:rPr lang="ja-JP" altLang="en-US"/>
                  <a:t>の確率で先頭</a:t>
                </a:r>
                <a:r>
                  <a:rPr lang="en-US" altLang="ja-JP"/>
                  <a:t>8bit</a:t>
                </a:r>
                <a:r>
                  <a:rPr lang="ja-JP" altLang="en-US"/>
                  <a:t>が</a:t>
                </a:r>
                <a:r>
                  <a:rPr lang="en-US" altLang="ja-JP"/>
                  <a:t>0</a:t>
                </a:r>
                <a:r>
                  <a:rPr lang="ja-JP" altLang="en-US"/>
                  <a:t>になる</a:t>
                </a:r>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r>
                  <a:rPr kumimoji="1" lang="en-US" altLang="ja-JP"/>
                  <a:t>2020</a:t>
                </a:r>
                <a:r>
                  <a:rPr kumimoji="1" lang="ja-JP" altLang="en-US"/>
                  <a:t>年で</a:t>
                </a:r>
                <a:r>
                  <a:rPr kumimoji="1" lang="en-US" altLang="ja-JP"/>
                  <a:t>N=80</a:t>
                </a:r>
                <a:r>
                  <a:rPr kumimoji="1" lang="ja-JP" altLang="en-US"/>
                  <a:t>ぐらい</a:t>
                </a:r>
                <a:r>
                  <a:rPr kumimoji="1" lang="en-US" altLang="ja-JP"/>
                  <a:t>(10</a:t>
                </a:r>
                <a:r>
                  <a:rPr kumimoji="1" lang="ja-JP" altLang="en-US"/>
                  <a:t>分に</a:t>
                </a:r>
                <a:r>
                  <a:rPr kumimoji="1" lang="en-US" altLang="ja-JP"/>
                  <a:t>1</a:t>
                </a:r>
                <a:r>
                  <a:rPr kumimoji="1" lang="ja-JP" altLang="en-US"/>
                  <a:t>個ブロックが伸びる</a:t>
                </a:r>
                <a:r>
                  <a:rPr kumimoji="1" lang="en-US" altLang="ja-JP"/>
                  <a:t>)</a:t>
                </a:r>
              </a:p>
              <a:p>
                <a:pPr lvl="1"/>
                <a:r>
                  <a:rPr kumimoji="1" lang="en-US" altLang="ja-JP"/>
                  <a:t>1</a:t>
                </a:r>
                <a:r>
                  <a:rPr kumimoji="1" lang="ja-JP" altLang="en-US"/>
                  <a:t>秒間に</a:t>
                </a:r>
                <a:r>
                  <a:rPr kumimoji="1" lang="en-US" altLang="ja-JP"/>
                  <a:t>1.6x</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20</m:t>
                        </m:r>
                      </m:sup>
                    </m:sSup>
                    <m:r>
                      <a:rPr kumimoji="1" lang="en-US" altLang="ja-JP" b="0" i="1" smtClean="0">
                        <a:latin typeface="Cambria Math" panose="02040503050406030204" pitchFamily="18" charset="0"/>
                      </a:rPr>
                      <m:t>(</m:t>
                    </m:r>
                    <m:r>
                      <a:rPr lang="en-US" altLang="ja-JP" i="1">
                        <a:latin typeface="Cambria Math" panose="02040503050406030204" pitchFamily="18" charset="0"/>
                      </a:rPr>
                      <m:t>160</m:t>
                    </m:r>
                    <m:r>
                      <a:rPr lang="en-US" altLang="ja-JP" b="0" i="1" smtClean="0">
                        <a:latin typeface="Cambria Math" panose="02040503050406030204" pitchFamily="18" charset="0"/>
                      </a:rPr>
                      <m:t>𝑚</m:t>
                    </m:r>
                    <m:r>
                      <a:rPr lang="en-US" altLang="ja-JP" b="0" i="1" smtClean="0">
                        <a:latin typeface="Cambria Math" panose="02040503050406030204" pitchFamily="18" charset="0"/>
                      </a:rPr>
                      <m:t> </m:t>
                    </m:r>
                    <m:r>
                      <a:rPr lang="en-US" altLang="ja-JP" b="0" i="1" smtClean="0">
                        <a:latin typeface="Cambria Math" panose="02040503050406030204" pitchFamily="18" charset="0"/>
                      </a:rPr>
                      <m:t>𝑇𝑒𝑟𝑎</m:t>
                    </m:r>
                    <m:r>
                      <a:rPr lang="en-US" altLang="ja-JP" b="0" i="1" smtClean="0">
                        <a:latin typeface="Cambria Math" panose="02040503050406030204" pitchFamily="18" charset="0"/>
                      </a:rPr>
                      <m:t> </m:t>
                    </m:r>
                    <m:r>
                      <a:rPr lang="en-US" altLang="ja-JP" b="0" i="1" smtClean="0">
                        <a:latin typeface="Cambria Math" panose="02040503050406030204" pitchFamily="18" charset="0"/>
                      </a:rPr>
                      <m:t>𝐻𝑎𝑠h</m:t>
                    </m:r>
                    <m:r>
                      <a:rPr lang="en-US" altLang="ja-JP" b="0" i="1" smtClean="0">
                        <a:latin typeface="Cambria Math" panose="02040503050406030204" pitchFamily="18" charset="0"/>
                      </a:rPr>
                      <m:t>/</m:t>
                    </m:r>
                    <m:r>
                      <a:rPr lang="en-US" altLang="ja-JP" b="0" i="1" smtClean="0">
                        <a:latin typeface="Cambria Math" panose="02040503050406030204" pitchFamily="18" charset="0"/>
                      </a:rPr>
                      <m:t>𝑠𝑒𝑐</m:t>
                    </m:r>
                    <m:r>
                      <a:rPr kumimoji="1" lang="en-US" altLang="ja-JP" b="0" i="1" smtClean="0">
                        <a:latin typeface="Cambria Math" panose="02040503050406030204" pitchFamily="18" charset="0"/>
                      </a:rPr>
                      <m:t>)</m:t>
                    </m:r>
                  </m:oMath>
                </a14:m>
                <a:endParaRPr kumimoji="1" lang="en-US" altLang="ja-JP"/>
              </a:p>
              <a:p>
                <a:pPr lvl="2"/>
                <a:r>
                  <a:rPr kumimoji="1" lang="ja-JP" altLang="en-US"/>
                  <a:t>電力消費の無駄・取引性能の低さ→オルトコインが有象無象</a:t>
                </a:r>
                <a:endParaRPr kumimoji="1" lang="en-US" altLang="ja-JP"/>
              </a:p>
              <a:p>
                <a:pPr lvl="1"/>
                <a:r>
                  <a:rPr kumimoji="1" lang="ja-JP" altLang="en-US"/>
                  <a:t>計算資源を</a:t>
                </a:r>
                <a:r>
                  <a:rPr kumimoji="1" lang="en-US" altLang="ja-JP"/>
                  <a:t>50%</a:t>
                </a:r>
                <a:r>
                  <a:rPr kumimoji="1" lang="ja-JP" altLang="en-US"/>
                  <a:t>独占すると思いのまま→信頼が無くなる</a:t>
                </a:r>
              </a:p>
            </p:txBody>
          </p:sp>
        </mc:Choice>
        <mc:Fallback xmlns="">
          <p:sp>
            <p:nvSpPr>
              <p:cNvPr id="2" name="コンテンツ プレースホルダー 1">
                <a:extLst>
                  <a:ext uri="{FF2B5EF4-FFF2-40B4-BE49-F238E27FC236}">
                    <a16:creationId xmlns:a16="http://schemas.microsoft.com/office/drawing/2014/main" id="{F1CDBA32-6594-4AF0-86F8-183046D6A8CB}"/>
                  </a:ext>
                </a:extLst>
              </p:cNvPr>
              <p:cNvSpPr>
                <a:spLocks noGrp="1" noRot="1" noChangeAspect="1" noMove="1" noResize="1" noEditPoints="1" noAdjustHandles="1" noChangeArrowheads="1" noChangeShapeType="1" noTextEdit="1"/>
              </p:cNvSpPr>
              <p:nvPr>
                <p:ph idx="1"/>
              </p:nvPr>
            </p:nvSpPr>
            <p:spPr>
              <a:blipFill>
                <a:blip r:embed="rId2"/>
                <a:stretch>
                  <a:fillRect l="-1200" t="-1454" b="-2285"/>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337068CF-1A4A-4236-9BAF-300E42B752BA}"/>
              </a:ext>
            </a:extLst>
          </p:cNvPr>
          <p:cNvSpPr>
            <a:spLocks noGrp="1"/>
          </p:cNvSpPr>
          <p:nvPr>
            <p:ph type="title"/>
          </p:nvPr>
        </p:nvSpPr>
        <p:spPr/>
        <p:txBody>
          <a:bodyPr/>
          <a:lstStyle/>
          <a:p>
            <a:r>
              <a:rPr kumimoji="1" lang="ja-JP" altLang="en-US"/>
              <a:t>マイニング</a:t>
            </a:r>
          </a:p>
        </p:txBody>
      </p:sp>
      <p:pic>
        <p:nvPicPr>
          <p:cNvPr id="6" name="図 5">
            <a:extLst>
              <a:ext uri="{FF2B5EF4-FFF2-40B4-BE49-F238E27FC236}">
                <a16:creationId xmlns:a16="http://schemas.microsoft.com/office/drawing/2014/main" id="{EB7F6007-5F6E-4746-98C6-60975C8F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628800"/>
            <a:ext cx="5832648" cy="3142339"/>
          </a:xfrm>
          <a:prstGeom prst="rect">
            <a:avLst/>
          </a:prstGeom>
        </p:spPr>
      </p:pic>
      <p:sp>
        <p:nvSpPr>
          <p:cNvPr id="5" name="スライド番号プレースホルダー 4">
            <a:extLst>
              <a:ext uri="{FF2B5EF4-FFF2-40B4-BE49-F238E27FC236}">
                <a16:creationId xmlns:a16="http://schemas.microsoft.com/office/drawing/2014/main" id="{201BA3BD-A5B7-4287-A140-765057F1E0C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26</a:t>
            </a:r>
          </a:p>
        </p:txBody>
      </p:sp>
    </p:spTree>
    <p:extLst>
      <p:ext uri="{BB962C8B-B14F-4D97-AF65-F5344CB8AC3E}">
        <p14:creationId xmlns:p14="http://schemas.microsoft.com/office/powerpoint/2010/main" val="35306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93930B-329D-4767-BA21-B008687FF38D}"/>
              </a:ext>
            </a:extLst>
          </p:cNvPr>
          <p:cNvSpPr>
            <a:spLocks noGrp="1"/>
          </p:cNvSpPr>
          <p:nvPr>
            <p:ph idx="1"/>
          </p:nvPr>
        </p:nvSpPr>
        <p:spPr/>
        <p:txBody>
          <a:bodyPr/>
          <a:lstStyle/>
          <a:p>
            <a:r>
              <a:rPr kumimoji="1" lang="ja-JP" altLang="en-US"/>
              <a:t>暗号技術とは別の仕組みが必要</a:t>
            </a:r>
          </a:p>
        </p:txBody>
      </p:sp>
      <p:sp>
        <p:nvSpPr>
          <p:cNvPr id="4" name="タイトル 3">
            <a:extLst>
              <a:ext uri="{FF2B5EF4-FFF2-40B4-BE49-F238E27FC236}">
                <a16:creationId xmlns:a16="http://schemas.microsoft.com/office/drawing/2014/main" id="{7C44D791-1B2A-480C-8B6B-EDC24B10B9E3}"/>
              </a:ext>
            </a:extLst>
          </p:cNvPr>
          <p:cNvSpPr>
            <a:spLocks noGrp="1"/>
          </p:cNvSpPr>
          <p:nvPr>
            <p:ph type="title"/>
          </p:nvPr>
        </p:nvSpPr>
        <p:spPr/>
        <p:txBody>
          <a:bodyPr/>
          <a:lstStyle/>
          <a:p>
            <a:r>
              <a:rPr kumimoji="1" lang="ja-JP" altLang="en-US"/>
              <a:t>互いに依存する暗号技術</a:t>
            </a:r>
            <a:endParaRPr kumimoji="1" lang="en-US" altLang="ja-JP"/>
          </a:p>
        </p:txBody>
      </p:sp>
      <p:pic>
        <p:nvPicPr>
          <p:cNvPr id="6" name="図 5">
            <a:extLst>
              <a:ext uri="{FF2B5EF4-FFF2-40B4-BE49-F238E27FC236}">
                <a16:creationId xmlns:a16="http://schemas.microsoft.com/office/drawing/2014/main" id="{D88B6A74-8971-4829-84E2-35A19B69C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412776"/>
            <a:ext cx="6408712" cy="3044138"/>
          </a:xfrm>
          <a:prstGeom prst="rect">
            <a:avLst/>
          </a:prstGeom>
        </p:spPr>
      </p:pic>
      <p:sp>
        <p:nvSpPr>
          <p:cNvPr id="5" name="スライド番号プレースホルダー 4">
            <a:extLst>
              <a:ext uri="{FF2B5EF4-FFF2-40B4-BE49-F238E27FC236}">
                <a16:creationId xmlns:a16="http://schemas.microsoft.com/office/drawing/2014/main" id="{B76BAEC1-21E2-46F0-B1C6-2CF1129681A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26</a:t>
            </a:r>
          </a:p>
        </p:txBody>
      </p:sp>
    </p:spTree>
    <p:extLst>
      <p:ext uri="{BB962C8B-B14F-4D97-AF65-F5344CB8AC3E}">
        <p14:creationId xmlns:p14="http://schemas.microsoft.com/office/powerpoint/2010/main" val="141304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1CA7032-4D7B-4887-A850-FD4C58B31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116239"/>
            <a:ext cx="4032448" cy="1481925"/>
          </a:xfrm>
          <a:prstGeom prst="rect">
            <a:avLst/>
          </a:prstGeom>
        </p:spPr>
      </p:pic>
      <p:sp>
        <p:nvSpPr>
          <p:cNvPr id="2" name="コンテンツ プレースホルダー 1">
            <a:extLst>
              <a:ext uri="{FF2B5EF4-FFF2-40B4-BE49-F238E27FC236}">
                <a16:creationId xmlns:a16="http://schemas.microsoft.com/office/drawing/2014/main" id="{234489B1-0547-4A3D-8605-24FD0A9133B8}"/>
              </a:ext>
            </a:extLst>
          </p:cNvPr>
          <p:cNvSpPr>
            <a:spLocks noGrp="1"/>
          </p:cNvSpPr>
          <p:nvPr>
            <p:ph idx="1"/>
          </p:nvPr>
        </p:nvSpPr>
        <p:spPr/>
        <p:txBody>
          <a:bodyPr/>
          <a:lstStyle/>
          <a:p>
            <a:r>
              <a:rPr kumimoji="1" lang="ja-JP" altLang="en-US"/>
              <a:t>公開鍵暗号の公開鍵や署名の検証鍵が</a:t>
            </a:r>
            <a:br>
              <a:rPr kumimoji="1" lang="en-US" altLang="ja-JP"/>
            </a:br>
            <a:r>
              <a:rPr kumimoji="1" lang="ja-JP" altLang="en-US"/>
              <a:t>本人のものと分かれば</a:t>
            </a:r>
            <a:r>
              <a:rPr kumimoji="1" lang="en-US" altLang="ja-JP"/>
              <a:t>OK</a:t>
            </a:r>
          </a:p>
          <a:p>
            <a:pPr lvl="1"/>
            <a:r>
              <a:rPr kumimoji="1" lang="ja-JP" altLang="en-US"/>
              <a:t>二人であって直接手渡しするのが確実</a:t>
            </a:r>
            <a:r>
              <a:rPr kumimoji="1" lang="en-US" altLang="ja-JP"/>
              <a:t>(</a:t>
            </a:r>
            <a:r>
              <a:rPr kumimoji="1" lang="ja-JP" altLang="en-US"/>
              <a:t>キーサインパーティ</a:t>
            </a:r>
            <a:r>
              <a:rPr kumimoji="1" lang="en-US" altLang="ja-JP"/>
              <a:t>)</a:t>
            </a:r>
          </a:p>
          <a:p>
            <a:pPr lvl="1"/>
            <a:endParaRPr lang="en-US" altLang="ja-JP"/>
          </a:p>
          <a:p>
            <a:pPr lvl="1"/>
            <a:endParaRPr kumimoji="1" lang="en-US" altLang="ja-JP"/>
          </a:p>
          <a:p>
            <a:r>
              <a:rPr lang="ja-JP" altLang="en-US"/>
              <a:t>信用の輪</a:t>
            </a:r>
            <a:endParaRPr lang="en-US" altLang="ja-JP"/>
          </a:p>
          <a:p>
            <a:pPr lvl="1"/>
            <a:r>
              <a:rPr lang="ja-JP" altLang="en-US"/>
              <a:t>自分が信用している人が持っている別の人の公開鍵は</a:t>
            </a:r>
            <a:r>
              <a:rPr lang="en-US" altLang="ja-JP"/>
              <a:t>OK?</a:t>
            </a:r>
          </a:p>
          <a:p>
            <a:endParaRPr kumimoji="1" lang="ja-JP" altLang="en-US"/>
          </a:p>
        </p:txBody>
      </p:sp>
      <p:sp>
        <p:nvSpPr>
          <p:cNvPr id="4" name="タイトル 3">
            <a:extLst>
              <a:ext uri="{FF2B5EF4-FFF2-40B4-BE49-F238E27FC236}">
                <a16:creationId xmlns:a16="http://schemas.microsoft.com/office/drawing/2014/main" id="{7B0B922B-355F-4ABE-9482-63769E9A36CE}"/>
              </a:ext>
            </a:extLst>
          </p:cNvPr>
          <p:cNvSpPr>
            <a:spLocks noGrp="1"/>
          </p:cNvSpPr>
          <p:nvPr>
            <p:ph type="title"/>
          </p:nvPr>
        </p:nvSpPr>
        <p:spPr/>
        <p:txBody>
          <a:bodyPr/>
          <a:lstStyle/>
          <a:p>
            <a:r>
              <a:rPr kumimoji="1" lang="ja-JP" altLang="en-US"/>
              <a:t>信用の輪</a:t>
            </a:r>
          </a:p>
        </p:txBody>
      </p:sp>
      <p:pic>
        <p:nvPicPr>
          <p:cNvPr id="8" name="図 7">
            <a:extLst>
              <a:ext uri="{FF2B5EF4-FFF2-40B4-BE49-F238E27FC236}">
                <a16:creationId xmlns:a16="http://schemas.microsoft.com/office/drawing/2014/main" id="{2EBF9249-48E5-4BAD-BAFF-116BFAF8C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4005064"/>
            <a:ext cx="4176464" cy="2683379"/>
          </a:xfrm>
          <a:prstGeom prst="rect">
            <a:avLst/>
          </a:prstGeom>
        </p:spPr>
      </p:pic>
      <p:sp>
        <p:nvSpPr>
          <p:cNvPr id="5" name="スライド番号プレースホルダー 4">
            <a:extLst>
              <a:ext uri="{FF2B5EF4-FFF2-40B4-BE49-F238E27FC236}">
                <a16:creationId xmlns:a16="http://schemas.microsoft.com/office/drawing/2014/main" id="{16C3056D-FAA9-4F59-9DA0-F32F40CF1C7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26</a:t>
            </a:r>
          </a:p>
        </p:txBody>
      </p:sp>
    </p:spTree>
    <p:extLst>
      <p:ext uri="{BB962C8B-B14F-4D97-AF65-F5344CB8AC3E}">
        <p14:creationId xmlns:p14="http://schemas.microsoft.com/office/powerpoint/2010/main" val="156130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03B27C1-A7BB-4B01-B03C-AD2484992192}"/>
              </a:ext>
            </a:extLst>
          </p:cNvPr>
          <p:cNvSpPr>
            <a:spLocks noGrp="1"/>
          </p:cNvSpPr>
          <p:nvPr>
            <p:ph idx="1"/>
          </p:nvPr>
        </p:nvSpPr>
        <p:spPr/>
        <p:txBody>
          <a:bodyPr/>
          <a:lstStyle/>
          <a:p>
            <a:r>
              <a:rPr kumimoji="1" lang="ja-JP" altLang="en-US"/>
              <a:t>人や組織とそれに紐付く公開鍵</a:t>
            </a:r>
            <a:r>
              <a:rPr kumimoji="1" lang="en-US" altLang="ja-JP"/>
              <a:t>(</a:t>
            </a:r>
            <a:r>
              <a:rPr kumimoji="1" lang="ja-JP" altLang="en-US"/>
              <a:t>検証鍵</a:t>
            </a:r>
            <a:r>
              <a:rPr kumimoji="1" lang="en-US" altLang="ja-JP"/>
              <a:t>)</a:t>
            </a:r>
            <a:r>
              <a:rPr kumimoji="1" lang="ja-JP" altLang="en-US"/>
              <a:t>の対応を保証</a:t>
            </a:r>
            <a:endParaRPr kumimoji="1" lang="en-US" altLang="ja-JP"/>
          </a:p>
          <a:p>
            <a:pPr lvl="1"/>
            <a:r>
              <a:rPr kumimoji="1" lang="ja-JP" altLang="en-US"/>
              <a:t>認証局</a:t>
            </a:r>
            <a:r>
              <a:rPr kumimoji="1" lang="en-US" altLang="ja-JP"/>
              <a:t>CA</a:t>
            </a:r>
            <a:r>
              <a:rPr kumimoji="1" lang="ja-JP" altLang="en-US"/>
              <a:t> </a:t>
            </a:r>
            <a:r>
              <a:rPr kumimoji="1" lang="en-US" altLang="ja-JP"/>
              <a:t>: </a:t>
            </a:r>
            <a:r>
              <a:rPr kumimoji="1" lang="ja-JP" altLang="en-US"/>
              <a:t>公開鍵を保証する機関</a:t>
            </a:r>
            <a:r>
              <a:rPr kumimoji="1" lang="en-US" altLang="ja-JP"/>
              <a:t>, </a:t>
            </a:r>
            <a:r>
              <a:rPr kumimoji="1" lang="ja-JP" altLang="en-US"/>
              <a:t>信頼できるものとする</a:t>
            </a:r>
            <a:endParaRPr kumimoji="1" lang="en-US" altLang="ja-JP"/>
          </a:p>
          <a:p>
            <a:pPr lvl="1"/>
            <a:r>
              <a:rPr kumimoji="1" lang="ja-JP" altLang="en-US"/>
              <a:t>公開鍵証明書 </a:t>
            </a:r>
            <a:r>
              <a:rPr kumimoji="1" lang="en-US" altLang="ja-JP"/>
              <a:t>: </a:t>
            </a:r>
            <a:r>
              <a:rPr kumimoji="1" lang="ja-JP" altLang="en-US"/>
              <a:t>アリス本人と公開鍵の結びつきに</a:t>
            </a:r>
            <a:r>
              <a:rPr kumimoji="1" lang="en-US" altLang="ja-JP"/>
              <a:t>CA</a:t>
            </a:r>
            <a:r>
              <a:rPr kumimoji="1" lang="ja-JP" altLang="en-US"/>
              <a:t>が署名</a:t>
            </a:r>
            <a:endParaRPr kumimoji="1" lang="en-US" altLang="ja-JP"/>
          </a:p>
          <a:p>
            <a:pPr lvl="2"/>
            <a:r>
              <a:rPr kumimoji="1" lang="en-US" altLang="ja-JP"/>
              <a:t>X.509</a:t>
            </a:r>
            <a:r>
              <a:rPr kumimoji="1" lang="ja-JP" altLang="en-US"/>
              <a:t>というフォーマットの規格</a:t>
            </a:r>
            <a:r>
              <a:rPr kumimoji="1" lang="en-US" altLang="ja-JP"/>
              <a:t>, CA</a:t>
            </a:r>
            <a:r>
              <a:rPr kumimoji="1" lang="ja-JP" altLang="en-US"/>
              <a:t>の検証鍵で検証可能</a:t>
            </a:r>
            <a:endParaRPr kumimoji="1" lang="en-US" altLang="ja-JP"/>
          </a:p>
          <a:p>
            <a:pPr lvl="2"/>
            <a:r>
              <a:rPr kumimoji="1" lang="ja-JP" altLang="en-US"/>
              <a:t>サーバ運用に利用することが多いのでサーバ証明書とも</a:t>
            </a:r>
          </a:p>
        </p:txBody>
      </p:sp>
      <p:sp>
        <p:nvSpPr>
          <p:cNvPr id="4" name="タイトル 3">
            <a:extLst>
              <a:ext uri="{FF2B5EF4-FFF2-40B4-BE49-F238E27FC236}">
                <a16:creationId xmlns:a16="http://schemas.microsoft.com/office/drawing/2014/main" id="{39D5F8CA-A712-4318-AD42-12C226B11E89}"/>
              </a:ext>
            </a:extLst>
          </p:cNvPr>
          <p:cNvSpPr>
            <a:spLocks noGrp="1"/>
          </p:cNvSpPr>
          <p:nvPr>
            <p:ph type="title"/>
          </p:nvPr>
        </p:nvSpPr>
        <p:spPr/>
        <p:txBody>
          <a:bodyPr/>
          <a:lstStyle/>
          <a:p>
            <a:r>
              <a:rPr kumimoji="1" lang="ja-JP" altLang="en-US"/>
              <a:t>公開鍵基盤</a:t>
            </a:r>
            <a:r>
              <a:rPr kumimoji="1" lang="en-US" altLang="ja-JP"/>
              <a:t>PKI</a:t>
            </a:r>
            <a:endParaRPr kumimoji="1" lang="ja-JP" altLang="en-US"/>
          </a:p>
        </p:txBody>
      </p:sp>
      <p:pic>
        <p:nvPicPr>
          <p:cNvPr id="6" name="図 5">
            <a:extLst>
              <a:ext uri="{FF2B5EF4-FFF2-40B4-BE49-F238E27FC236}">
                <a16:creationId xmlns:a16="http://schemas.microsoft.com/office/drawing/2014/main" id="{19A68DD3-F4B2-47FB-B9F2-322E88628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397926"/>
            <a:ext cx="6048672" cy="3122626"/>
          </a:xfrm>
          <a:prstGeom prst="rect">
            <a:avLst/>
          </a:prstGeom>
        </p:spPr>
      </p:pic>
      <p:sp>
        <p:nvSpPr>
          <p:cNvPr id="5" name="スライド番号プレースホルダー 4">
            <a:extLst>
              <a:ext uri="{FF2B5EF4-FFF2-40B4-BE49-F238E27FC236}">
                <a16:creationId xmlns:a16="http://schemas.microsoft.com/office/drawing/2014/main" id="{53E0A279-2B76-4E0D-BD1E-CA16B8DFC62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26</a:t>
            </a:r>
          </a:p>
        </p:txBody>
      </p:sp>
    </p:spTree>
    <p:extLst>
      <p:ext uri="{BB962C8B-B14F-4D97-AF65-F5344CB8AC3E}">
        <p14:creationId xmlns:p14="http://schemas.microsoft.com/office/powerpoint/2010/main" val="3821633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764B711-9E34-4387-86D9-034015AF8FD5}"/>
              </a:ext>
            </a:extLst>
          </p:cNvPr>
          <p:cNvSpPr>
            <a:spLocks noGrp="1"/>
          </p:cNvSpPr>
          <p:nvPr>
            <p:ph idx="1"/>
          </p:nvPr>
        </p:nvSpPr>
        <p:spPr/>
        <p:txBody>
          <a:bodyPr/>
          <a:lstStyle/>
          <a:p>
            <a:r>
              <a:rPr kumimoji="1" lang="en-US" altLang="ja-JP"/>
              <a:t>CA</a:t>
            </a:r>
            <a:r>
              <a:rPr kumimoji="1" lang="ja-JP" altLang="en-US"/>
              <a:t>が一つだけだと権限や責任が一極集中</a:t>
            </a:r>
            <a:endParaRPr kumimoji="1" lang="en-US" altLang="ja-JP"/>
          </a:p>
          <a:p>
            <a:pPr lvl="1"/>
            <a:r>
              <a:rPr kumimoji="1" lang="ja-JP" altLang="en-US"/>
              <a:t>複数の</a:t>
            </a:r>
            <a:r>
              <a:rPr kumimoji="1" lang="en-US" altLang="ja-JP"/>
              <a:t>CA</a:t>
            </a:r>
            <a:r>
              <a:rPr kumimoji="1" lang="ja-JP" altLang="en-US"/>
              <a:t>が互いに認証し合う</a:t>
            </a:r>
            <a:endParaRPr kumimoji="1" lang="en-US" altLang="ja-JP"/>
          </a:p>
          <a:p>
            <a:pPr lvl="1"/>
            <a:r>
              <a:rPr kumimoji="1" lang="ja-JP" altLang="en-US"/>
              <a:t>ルート認証局</a:t>
            </a:r>
            <a:endParaRPr kumimoji="1" lang="en-US" altLang="ja-JP"/>
          </a:p>
          <a:p>
            <a:pPr lvl="2"/>
            <a:r>
              <a:rPr kumimoji="1" lang="ja-JP" altLang="en-US"/>
              <a:t>最終的に自分で認証したもの</a:t>
            </a:r>
            <a:endParaRPr kumimoji="1" lang="en-US" altLang="ja-JP"/>
          </a:p>
          <a:p>
            <a:pPr lvl="2"/>
            <a:r>
              <a:rPr kumimoji="1" lang="ja-JP" altLang="en-US"/>
              <a:t>トラストアンカー</a:t>
            </a:r>
            <a:endParaRPr kumimoji="1" lang="en-US" altLang="ja-JP"/>
          </a:p>
          <a:p>
            <a:pPr lvl="2"/>
            <a:endParaRPr lang="en-US" altLang="ja-JP"/>
          </a:p>
          <a:p>
            <a:r>
              <a:rPr kumimoji="1" lang="ja-JP" altLang="en-US"/>
              <a:t>認証局の階層</a:t>
            </a:r>
          </a:p>
        </p:txBody>
      </p:sp>
      <p:sp>
        <p:nvSpPr>
          <p:cNvPr id="4" name="タイトル 3">
            <a:extLst>
              <a:ext uri="{FF2B5EF4-FFF2-40B4-BE49-F238E27FC236}">
                <a16:creationId xmlns:a16="http://schemas.microsoft.com/office/drawing/2014/main" id="{0933D089-461C-48BE-A1E3-8772F3846F7A}"/>
              </a:ext>
            </a:extLst>
          </p:cNvPr>
          <p:cNvSpPr>
            <a:spLocks noGrp="1"/>
          </p:cNvSpPr>
          <p:nvPr>
            <p:ph type="title"/>
          </p:nvPr>
        </p:nvSpPr>
        <p:spPr/>
        <p:txBody>
          <a:bodyPr/>
          <a:lstStyle/>
          <a:p>
            <a:r>
              <a:rPr kumimoji="1" lang="ja-JP" altLang="en-US"/>
              <a:t>認証局の相互認証</a:t>
            </a:r>
          </a:p>
        </p:txBody>
      </p:sp>
      <p:pic>
        <p:nvPicPr>
          <p:cNvPr id="6" name="図 5">
            <a:extLst>
              <a:ext uri="{FF2B5EF4-FFF2-40B4-BE49-F238E27FC236}">
                <a16:creationId xmlns:a16="http://schemas.microsoft.com/office/drawing/2014/main" id="{C5B987DB-320B-417A-9062-3B4826CB05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4808" y="1412776"/>
            <a:ext cx="2880320" cy="2671758"/>
          </a:xfrm>
          <a:prstGeom prst="rect">
            <a:avLst/>
          </a:prstGeom>
        </p:spPr>
      </p:pic>
      <p:pic>
        <p:nvPicPr>
          <p:cNvPr id="8" name="図 7">
            <a:extLst>
              <a:ext uri="{FF2B5EF4-FFF2-40B4-BE49-F238E27FC236}">
                <a16:creationId xmlns:a16="http://schemas.microsoft.com/office/drawing/2014/main" id="{A0DB3857-A21D-426E-9625-CC74F41DE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087" y="4039531"/>
            <a:ext cx="5342694" cy="2537780"/>
          </a:xfrm>
          <a:prstGeom prst="rect">
            <a:avLst/>
          </a:prstGeom>
        </p:spPr>
      </p:pic>
      <p:sp>
        <p:nvSpPr>
          <p:cNvPr id="5" name="スライド番号プレースホルダー 4">
            <a:extLst>
              <a:ext uri="{FF2B5EF4-FFF2-40B4-BE49-F238E27FC236}">
                <a16:creationId xmlns:a16="http://schemas.microsoft.com/office/drawing/2014/main" id="{B5B66B07-B184-4C05-8021-B7364AE0509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26</a:t>
            </a:r>
          </a:p>
        </p:txBody>
      </p:sp>
    </p:spTree>
    <p:extLst>
      <p:ext uri="{BB962C8B-B14F-4D97-AF65-F5344CB8AC3E}">
        <p14:creationId xmlns:p14="http://schemas.microsoft.com/office/powerpoint/2010/main" val="1694392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52F2D3A-5DBA-4E26-882D-138A59E8A5D9}"/>
              </a:ext>
            </a:extLst>
          </p:cNvPr>
          <p:cNvSpPr>
            <a:spLocks noGrp="1"/>
          </p:cNvSpPr>
          <p:nvPr>
            <p:ph idx="1"/>
          </p:nvPr>
        </p:nvSpPr>
        <p:spPr/>
        <p:txBody>
          <a:bodyPr/>
          <a:lstStyle/>
          <a:p>
            <a:r>
              <a:rPr kumimoji="1" lang="ja-JP" altLang="en-US"/>
              <a:t>公開鍵証明書を破棄したい</a:t>
            </a:r>
            <a:endParaRPr kumimoji="1" lang="en-US" altLang="ja-JP"/>
          </a:p>
          <a:p>
            <a:pPr lvl="1"/>
            <a:r>
              <a:rPr kumimoji="1" lang="ja-JP" altLang="en-US"/>
              <a:t>登録情報が古くなった・秘密鍵が漏洩したとき</a:t>
            </a:r>
            <a:endParaRPr kumimoji="1" lang="en-US" altLang="ja-JP"/>
          </a:p>
          <a:p>
            <a:pPr lvl="1"/>
            <a:r>
              <a:rPr kumimoji="1" lang="ja-JP" altLang="en-US"/>
              <a:t>すみやかに認証局</a:t>
            </a:r>
            <a:r>
              <a:rPr kumimoji="1" lang="en-US" altLang="ja-JP"/>
              <a:t>CA</a:t>
            </a:r>
            <a:r>
              <a:rPr kumimoji="1" lang="ja-JP" altLang="en-US"/>
              <a:t>に失効依頼をする</a:t>
            </a:r>
            <a:endParaRPr kumimoji="1" lang="en-US" altLang="ja-JP"/>
          </a:p>
          <a:p>
            <a:r>
              <a:rPr kumimoji="1" lang="ja-JP" altLang="en-US"/>
              <a:t>証明書失効リスト</a:t>
            </a:r>
            <a:r>
              <a:rPr kumimoji="1" lang="en-US" altLang="ja-JP"/>
              <a:t>CRL(</a:t>
            </a:r>
            <a:r>
              <a:rPr lang="en-US" altLang="ja-JP"/>
              <a:t>Certificate Revocation List</a:t>
            </a:r>
            <a:r>
              <a:rPr kumimoji="1" lang="en-US" altLang="ja-JP"/>
              <a:t>)</a:t>
            </a:r>
          </a:p>
          <a:p>
            <a:pPr lvl="1"/>
            <a:r>
              <a:rPr lang="en-US" altLang="ja-JP"/>
              <a:t>PKI</a:t>
            </a:r>
            <a:r>
              <a:rPr lang="ja-JP" altLang="en-US"/>
              <a:t>で失効した公開鍵証明書の一覧</a:t>
            </a:r>
            <a:endParaRPr lang="en-US" altLang="ja-JP"/>
          </a:p>
        </p:txBody>
      </p:sp>
      <p:sp>
        <p:nvSpPr>
          <p:cNvPr id="4" name="タイトル 3">
            <a:extLst>
              <a:ext uri="{FF2B5EF4-FFF2-40B4-BE49-F238E27FC236}">
                <a16:creationId xmlns:a16="http://schemas.microsoft.com/office/drawing/2014/main" id="{A96E1FBF-7A06-4595-9C64-758BDEC33258}"/>
              </a:ext>
            </a:extLst>
          </p:cNvPr>
          <p:cNvSpPr>
            <a:spLocks noGrp="1"/>
          </p:cNvSpPr>
          <p:nvPr>
            <p:ph type="title"/>
          </p:nvPr>
        </p:nvSpPr>
        <p:spPr/>
        <p:txBody>
          <a:bodyPr/>
          <a:lstStyle/>
          <a:p>
            <a:r>
              <a:rPr kumimoji="1" lang="ja-JP" altLang="en-US"/>
              <a:t>公開鍵証明書の失効</a:t>
            </a:r>
          </a:p>
        </p:txBody>
      </p:sp>
      <p:pic>
        <p:nvPicPr>
          <p:cNvPr id="6" name="図 5">
            <a:extLst>
              <a:ext uri="{FF2B5EF4-FFF2-40B4-BE49-F238E27FC236}">
                <a16:creationId xmlns:a16="http://schemas.microsoft.com/office/drawing/2014/main" id="{C450312B-24DC-4DAB-88CA-272A5F0F0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349480"/>
            <a:ext cx="4680520" cy="3481136"/>
          </a:xfrm>
          <a:prstGeom prst="rect">
            <a:avLst/>
          </a:prstGeom>
        </p:spPr>
      </p:pic>
      <p:sp>
        <p:nvSpPr>
          <p:cNvPr id="5" name="スライド番号プレースホルダー 4">
            <a:extLst>
              <a:ext uri="{FF2B5EF4-FFF2-40B4-BE49-F238E27FC236}">
                <a16:creationId xmlns:a16="http://schemas.microsoft.com/office/drawing/2014/main" id="{95AC9442-CDB3-483B-B5E6-8C53A5632E2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26</a:t>
            </a:r>
          </a:p>
        </p:txBody>
      </p:sp>
    </p:spTree>
    <p:extLst>
      <p:ext uri="{BB962C8B-B14F-4D97-AF65-F5344CB8AC3E}">
        <p14:creationId xmlns:p14="http://schemas.microsoft.com/office/powerpoint/2010/main" val="278526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08C148-1788-4304-995A-57F0A6A33635}"/>
              </a:ext>
            </a:extLst>
          </p:cNvPr>
          <p:cNvSpPr>
            <a:spLocks noGrp="1"/>
          </p:cNvSpPr>
          <p:nvPr>
            <p:ph idx="1"/>
          </p:nvPr>
        </p:nvSpPr>
        <p:spPr/>
        <p:txBody>
          <a:bodyPr/>
          <a:lstStyle/>
          <a:p>
            <a:r>
              <a:rPr kumimoji="1" lang="en-US" altLang="ja-JP"/>
              <a:t>CRL</a:t>
            </a:r>
            <a:r>
              <a:rPr kumimoji="1" lang="ja-JP" altLang="en-US"/>
              <a:t>の問題点</a:t>
            </a:r>
            <a:endParaRPr kumimoji="1" lang="en-US" altLang="ja-JP"/>
          </a:p>
          <a:p>
            <a:pPr lvl="1"/>
            <a:r>
              <a:rPr kumimoji="1" lang="ja-JP" altLang="en-US"/>
              <a:t>世界中の失効リスト一覧なのでサイズが大きい</a:t>
            </a:r>
            <a:endParaRPr kumimoji="1" lang="en-US" altLang="ja-JP"/>
          </a:p>
          <a:p>
            <a:pPr lvl="1"/>
            <a:r>
              <a:rPr kumimoji="1" lang="ja-JP" altLang="en-US"/>
              <a:t>更新負荷が高くなる</a:t>
            </a:r>
            <a:endParaRPr kumimoji="1" lang="en-US" altLang="ja-JP"/>
          </a:p>
          <a:p>
            <a:r>
              <a:rPr lang="en-US" altLang="ja-JP"/>
              <a:t>OCSP</a:t>
            </a:r>
          </a:p>
          <a:p>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en-US" altLang="ja-JP"/>
              <a:t>OCSP</a:t>
            </a:r>
            <a:r>
              <a:rPr kumimoji="1" lang="ja-JP" altLang="en-US"/>
              <a:t>レスポンス </a:t>
            </a:r>
            <a:r>
              <a:rPr kumimoji="1" lang="en-US" altLang="ja-JP"/>
              <a:t>: </a:t>
            </a:r>
            <a:r>
              <a:rPr kumimoji="1" lang="ja-JP" altLang="en-US"/>
              <a:t>レスポンダの署名付き</a:t>
            </a:r>
            <a:endParaRPr kumimoji="1" lang="en-US" altLang="ja-JP"/>
          </a:p>
          <a:p>
            <a:pPr lvl="1"/>
            <a:r>
              <a:rPr lang="ja-JP" altLang="en-US"/>
              <a:t>利点 </a:t>
            </a:r>
            <a:r>
              <a:rPr lang="en-US" altLang="ja-JP"/>
              <a:t>: </a:t>
            </a:r>
            <a:r>
              <a:rPr kumimoji="1" lang="ja-JP" altLang="en-US"/>
              <a:t>全てを取ってくる必要がない</a:t>
            </a:r>
            <a:endParaRPr kumimoji="1" lang="en-US" altLang="ja-JP"/>
          </a:p>
          <a:p>
            <a:pPr lvl="1"/>
            <a:r>
              <a:rPr kumimoji="1" lang="ja-JP" altLang="en-US"/>
              <a:t>欠点 </a:t>
            </a:r>
            <a:r>
              <a:rPr kumimoji="1" lang="en-US" altLang="ja-JP"/>
              <a:t>: </a:t>
            </a:r>
            <a:r>
              <a:rPr kumimoji="1" lang="ja-JP" altLang="en-US"/>
              <a:t>アクセスの度に問い合わせが必要</a:t>
            </a:r>
            <a:br>
              <a:rPr lang="en-US" altLang="ja-JP"/>
            </a:br>
            <a:r>
              <a:rPr lang="ja-JP" altLang="en-US"/>
              <a:t>プライバシーの問題</a:t>
            </a:r>
            <a:endParaRPr kumimoji="1" lang="en-US" altLang="ja-JP"/>
          </a:p>
        </p:txBody>
      </p:sp>
      <p:sp>
        <p:nvSpPr>
          <p:cNvPr id="4" name="タイトル 3">
            <a:extLst>
              <a:ext uri="{FF2B5EF4-FFF2-40B4-BE49-F238E27FC236}">
                <a16:creationId xmlns:a16="http://schemas.microsoft.com/office/drawing/2014/main" id="{11BE4FB8-EAD7-40B9-A606-B818ED74EA94}"/>
              </a:ext>
            </a:extLst>
          </p:cNvPr>
          <p:cNvSpPr>
            <a:spLocks noGrp="1"/>
          </p:cNvSpPr>
          <p:nvPr>
            <p:ph type="title"/>
          </p:nvPr>
        </p:nvSpPr>
        <p:spPr/>
        <p:txBody>
          <a:bodyPr/>
          <a:lstStyle/>
          <a:p>
            <a:r>
              <a:rPr kumimoji="1" lang="en-US" altLang="ja-JP"/>
              <a:t>OCSP(</a:t>
            </a:r>
            <a:r>
              <a:rPr lang="en-US" altLang="ja-JP"/>
              <a:t>Online Certificate Status Protocol</a:t>
            </a:r>
            <a:r>
              <a:rPr kumimoji="1" lang="en-US" altLang="ja-JP"/>
              <a:t>)</a:t>
            </a:r>
            <a:endParaRPr kumimoji="1" lang="ja-JP" altLang="en-US"/>
          </a:p>
        </p:txBody>
      </p:sp>
      <p:pic>
        <p:nvPicPr>
          <p:cNvPr id="6" name="図 5">
            <a:extLst>
              <a:ext uri="{FF2B5EF4-FFF2-40B4-BE49-F238E27FC236}">
                <a16:creationId xmlns:a16="http://schemas.microsoft.com/office/drawing/2014/main" id="{A7E967DA-7842-4E32-BD7B-6144E21D5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787" y="2132856"/>
            <a:ext cx="5531295" cy="2952328"/>
          </a:xfrm>
          <a:prstGeom prst="rect">
            <a:avLst/>
          </a:prstGeom>
        </p:spPr>
      </p:pic>
      <p:sp>
        <p:nvSpPr>
          <p:cNvPr id="5" name="スライド番号プレースホルダー 4">
            <a:extLst>
              <a:ext uri="{FF2B5EF4-FFF2-40B4-BE49-F238E27FC236}">
                <a16:creationId xmlns:a16="http://schemas.microsoft.com/office/drawing/2014/main" id="{A8533F82-5DD5-4465-8502-C620DEC9C04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26</a:t>
            </a:r>
          </a:p>
        </p:txBody>
      </p:sp>
    </p:spTree>
    <p:extLst>
      <p:ext uri="{BB962C8B-B14F-4D97-AF65-F5344CB8AC3E}">
        <p14:creationId xmlns:p14="http://schemas.microsoft.com/office/powerpoint/2010/main" val="263503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1238AEA-C5FD-4E8F-A815-A09A00E7298E}"/>
              </a:ext>
            </a:extLst>
          </p:cNvPr>
          <p:cNvSpPr>
            <a:spLocks noGrp="1"/>
          </p:cNvSpPr>
          <p:nvPr>
            <p:ph idx="1"/>
          </p:nvPr>
        </p:nvSpPr>
        <p:spPr/>
        <p:txBody>
          <a:bodyPr/>
          <a:lstStyle/>
          <a:p>
            <a:r>
              <a:rPr kumimoji="1" lang="ja-JP" altLang="en-US"/>
              <a:t>正しい署名は署名鍵を持つ本人</a:t>
            </a:r>
            <a:r>
              <a:rPr kumimoji="1" lang="en-US" altLang="ja-JP"/>
              <a:t>(</a:t>
            </a:r>
            <a:r>
              <a:rPr kumimoji="1" lang="ja-JP" altLang="en-US"/>
              <a:t>アリス</a:t>
            </a:r>
            <a:r>
              <a:rPr kumimoji="1" lang="en-US" altLang="ja-JP"/>
              <a:t>)</a:t>
            </a:r>
            <a:r>
              <a:rPr kumimoji="1" lang="ja-JP" altLang="en-US"/>
              <a:t>しか作れない</a:t>
            </a:r>
            <a:endParaRPr kumimoji="1" lang="en-US" altLang="ja-JP"/>
          </a:p>
          <a:p>
            <a:pPr lvl="1"/>
            <a:r>
              <a:rPr kumimoji="1" lang="ja-JP" altLang="en-US"/>
              <a:t>署名は否認防止機能を持つ</a:t>
            </a:r>
            <a:endParaRPr kumimoji="1" lang="en-US" altLang="ja-JP"/>
          </a:p>
          <a:p>
            <a:pPr lvl="1"/>
            <a:r>
              <a:rPr kumimoji="1" lang="ja-JP" altLang="en-US"/>
              <a:t>アリスが意図的に署名鍵を漏洩させて署名を無効化</a:t>
            </a:r>
            <a:endParaRPr kumimoji="1" lang="en-US" altLang="ja-JP"/>
          </a:p>
          <a:p>
            <a:pPr lvl="1"/>
            <a:endParaRPr lang="en-US" altLang="ja-JP"/>
          </a:p>
          <a:p>
            <a:pPr lvl="1"/>
            <a:endParaRPr kumimoji="1" lang="en-US" altLang="ja-JP"/>
          </a:p>
          <a:p>
            <a:pPr marL="0" indent="0">
              <a:buNone/>
            </a:pPr>
            <a:r>
              <a:rPr lang="ja-JP" altLang="en-US" sz="2000"/>
              <a:t>    時間軸</a:t>
            </a:r>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r>
              <a:rPr kumimoji="1" lang="ja-JP" altLang="en-US"/>
              <a:t>署名に時刻を関連づけさせる必要</a:t>
            </a:r>
          </a:p>
        </p:txBody>
      </p:sp>
      <p:sp>
        <p:nvSpPr>
          <p:cNvPr id="4" name="タイトル 3">
            <a:extLst>
              <a:ext uri="{FF2B5EF4-FFF2-40B4-BE49-F238E27FC236}">
                <a16:creationId xmlns:a16="http://schemas.microsoft.com/office/drawing/2014/main" id="{820B388F-FFC4-4A58-A091-EE9D4A43E9FD}"/>
              </a:ext>
            </a:extLst>
          </p:cNvPr>
          <p:cNvSpPr>
            <a:spLocks noGrp="1"/>
          </p:cNvSpPr>
          <p:nvPr>
            <p:ph type="title"/>
          </p:nvPr>
        </p:nvSpPr>
        <p:spPr/>
        <p:txBody>
          <a:bodyPr/>
          <a:lstStyle/>
          <a:p>
            <a:r>
              <a:rPr kumimoji="1" lang="ja-JP" altLang="en-US"/>
              <a:t>否認防止と署名の失効</a:t>
            </a:r>
          </a:p>
        </p:txBody>
      </p:sp>
      <p:pic>
        <p:nvPicPr>
          <p:cNvPr id="6" name="図 5">
            <a:extLst>
              <a:ext uri="{FF2B5EF4-FFF2-40B4-BE49-F238E27FC236}">
                <a16:creationId xmlns:a16="http://schemas.microsoft.com/office/drawing/2014/main" id="{DBB6F3DC-26BB-4A80-A547-0A2C96207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276872"/>
            <a:ext cx="6793207" cy="3600400"/>
          </a:xfrm>
          <a:prstGeom prst="rect">
            <a:avLst/>
          </a:prstGeom>
        </p:spPr>
      </p:pic>
      <p:cxnSp>
        <p:nvCxnSpPr>
          <p:cNvPr id="8" name="直線矢印コネクタ 7">
            <a:extLst>
              <a:ext uri="{FF2B5EF4-FFF2-40B4-BE49-F238E27FC236}">
                <a16:creationId xmlns:a16="http://schemas.microsoft.com/office/drawing/2014/main" id="{F8FA2B68-703B-4B04-BF37-20303F6798AA}"/>
              </a:ext>
            </a:extLst>
          </p:cNvPr>
          <p:cNvCxnSpPr/>
          <p:nvPr/>
        </p:nvCxnSpPr>
        <p:spPr>
          <a:xfrm>
            <a:off x="323528" y="2564904"/>
            <a:ext cx="0" cy="2736304"/>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5" name="スライド番号プレースホルダー 4">
            <a:extLst>
              <a:ext uri="{FF2B5EF4-FFF2-40B4-BE49-F238E27FC236}">
                <a16:creationId xmlns:a16="http://schemas.microsoft.com/office/drawing/2014/main" id="{A2B7ED7B-2667-44B2-8686-2B09BEC76E1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26</a:t>
            </a:r>
          </a:p>
        </p:txBody>
      </p:sp>
    </p:spTree>
    <p:extLst>
      <p:ext uri="{BB962C8B-B14F-4D97-AF65-F5344CB8AC3E}">
        <p14:creationId xmlns:p14="http://schemas.microsoft.com/office/powerpoint/2010/main" val="3455905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D36A9A5-A13B-4D47-B23E-4E9E5F583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04863"/>
            <a:ext cx="6480720" cy="3548193"/>
          </a:xfrm>
          <a:prstGeom prst="rect">
            <a:avLst/>
          </a:prstGeom>
        </p:spPr>
      </p:pic>
      <p:sp>
        <p:nvSpPr>
          <p:cNvPr id="2" name="コンテンツ プレースホルダー 1">
            <a:extLst>
              <a:ext uri="{FF2B5EF4-FFF2-40B4-BE49-F238E27FC236}">
                <a16:creationId xmlns:a16="http://schemas.microsoft.com/office/drawing/2014/main" id="{5D66A482-FF9B-4D2B-B3A8-EB9C6FD7761D}"/>
              </a:ext>
            </a:extLst>
          </p:cNvPr>
          <p:cNvSpPr>
            <a:spLocks noGrp="1"/>
          </p:cNvSpPr>
          <p:nvPr>
            <p:ph idx="1"/>
          </p:nvPr>
        </p:nvSpPr>
        <p:spPr/>
        <p:txBody>
          <a:bodyPr/>
          <a:lstStyle/>
          <a:p>
            <a:r>
              <a:rPr kumimoji="1" lang="ja-JP" altLang="en-US"/>
              <a:t>サーバが</a:t>
            </a:r>
            <a:r>
              <a:rPr kumimoji="1" lang="en-US" altLang="ja-JP"/>
              <a:t>OCSP</a:t>
            </a:r>
            <a:r>
              <a:rPr kumimoji="1" lang="ja-JP" altLang="en-US"/>
              <a:t>レスポンスを持っておく</a:t>
            </a:r>
            <a:endParaRPr kumimoji="1" lang="en-US" altLang="ja-JP"/>
          </a:p>
          <a:p>
            <a:pPr lvl="1"/>
            <a:r>
              <a:rPr kumimoji="1" lang="ja-JP" altLang="en-US"/>
              <a:t>クライアントは自分で問い合わせる必要がない</a:t>
            </a:r>
            <a:endParaRPr kumimoji="1" lang="en-US" altLang="ja-JP"/>
          </a:p>
          <a:p>
            <a:pPr lvl="1"/>
            <a:r>
              <a:rPr kumimoji="1" lang="ja-JP" altLang="en-US"/>
              <a:t>どのサイトにアクセスしたかの情報が漏洩するリスクが減る</a:t>
            </a:r>
            <a:endParaRPr kumimoji="1"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marL="218250" lvl="1" indent="0">
              <a:buNone/>
            </a:pPr>
            <a:r>
              <a:rPr lang="en-US" altLang="ja-JP"/>
              <a:t>                    </a:t>
            </a:r>
            <a:r>
              <a:rPr lang="ja-JP" altLang="en-US"/>
              <a:t>ブラウザごとに類似の手法</a:t>
            </a:r>
            <a:br>
              <a:rPr lang="en-US" altLang="ja-JP"/>
            </a:br>
            <a:r>
              <a:rPr lang="en-US" altLang="ja-JP"/>
              <a:t>                    e.g. Chrome : CRLSets (2014)</a:t>
            </a:r>
            <a:br>
              <a:rPr lang="en-US" altLang="ja-JP"/>
            </a:br>
            <a:r>
              <a:rPr lang="en-US" altLang="ja-JP"/>
              <a:t>                           Firefox : OneCRL (2015), CRLite (2020)</a:t>
            </a:r>
          </a:p>
          <a:p>
            <a:pPr lvl="1"/>
            <a:endParaRPr kumimoji="1" lang="ja-JP" altLang="en-US"/>
          </a:p>
          <a:p>
            <a:pPr marL="218250" lvl="1" indent="0">
              <a:buNone/>
            </a:pPr>
            <a:endParaRPr lang="en-US" altLang="ja-JP"/>
          </a:p>
        </p:txBody>
      </p:sp>
      <p:sp>
        <p:nvSpPr>
          <p:cNvPr id="4" name="タイトル 3">
            <a:extLst>
              <a:ext uri="{FF2B5EF4-FFF2-40B4-BE49-F238E27FC236}">
                <a16:creationId xmlns:a16="http://schemas.microsoft.com/office/drawing/2014/main" id="{4F916E1F-C051-4518-8B5F-8C65E68BEC62}"/>
              </a:ext>
            </a:extLst>
          </p:cNvPr>
          <p:cNvSpPr>
            <a:spLocks noGrp="1"/>
          </p:cNvSpPr>
          <p:nvPr>
            <p:ph type="title"/>
          </p:nvPr>
        </p:nvSpPr>
        <p:spPr/>
        <p:txBody>
          <a:bodyPr/>
          <a:lstStyle/>
          <a:p>
            <a:r>
              <a:rPr kumimoji="1" lang="en-US" altLang="ja-JP"/>
              <a:t>OCSP</a:t>
            </a:r>
            <a:r>
              <a:rPr kumimoji="1" lang="ja-JP" altLang="en-US"/>
              <a:t>ステープリング</a:t>
            </a:r>
            <a:r>
              <a:rPr kumimoji="1" lang="en-US" altLang="ja-JP"/>
              <a:t>(stapling)</a:t>
            </a:r>
            <a:endParaRPr kumimoji="1" lang="ja-JP" altLang="en-US"/>
          </a:p>
        </p:txBody>
      </p:sp>
      <p:sp>
        <p:nvSpPr>
          <p:cNvPr id="5" name="スライド番号プレースホルダー 4">
            <a:extLst>
              <a:ext uri="{FF2B5EF4-FFF2-40B4-BE49-F238E27FC236}">
                <a16:creationId xmlns:a16="http://schemas.microsoft.com/office/drawing/2014/main" id="{37016236-1B35-46E9-8E73-F19C08B8C58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26</a:t>
            </a:r>
          </a:p>
        </p:txBody>
      </p:sp>
    </p:spTree>
    <p:extLst>
      <p:ext uri="{BB962C8B-B14F-4D97-AF65-F5344CB8AC3E}">
        <p14:creationId xmlns:p14="http://schemas.microsoft.com/office/powerpoint/2010/main" val="97393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450C60E-113A-4B18-B8A5-31A2D4D6F38B}"/>
              </a:ext>
            </a:extLst>
          </p:cNvPr>
          <p:cNvPicPr>
            <a:picLocks noChangeAspect="1"/>
          </p:cNvPicPr>
          <p:nvPr/>
        </p:nvPicPr>
        <p:blipFill>
          <a:blip r:embed="rId2"/>
          <a:stretch>
            <a:fillRect/>
          </a:stretch>
        </p:blipFill>
        <p:spPr>
          <a:xfrm>
            <a:off x="1259632" y="3212976"/>
            <a:ext cx="7098793" cy="2724261"/>
          </a:xfrm>
          <a:prstGeom prst="rect">
            <a:avLst/>
          </a:prstGeom>
        </p:spPr>
      </p:pic>
      <p:sp>
        <p:nvSpPr>
          <p:cNvPr id="2" name="コンテンツ プレースホルダー 1">
            <a:extLst>
              <a:ext uri="{FF2B5EF4-FFF2-40B4-BE49-F238E27FC236}">
                <a16:creationId xmlns:a16="http://schemas.microsoft.com/office/drawing/2014/main" id="{E5E22BC7-0BE3-42F1-98B7-A5C5F0074C16}"/>
              </a:ext>
            </a:extLst>
          </p:cNvPr>
          <p:cNvSpPr>
            <a:spLocks noGrp="1"/>
          </p:cNvSpPr>
          <p:nvPr>
            <p:ph idx="1"/>
          </p:nvPr>
        </p:nvSpPr>
        <p:spPr/>
        <p:txBody>
          <a:bodyPr/>
          <a:lstStyle/>
          <a:p>
            <a:r>
              <a:rPr kumimoji="1" lang="ja-JP" altLang="en-US"/>
              <a:t>ドメイン認証</a:t>
            </a:r>
            <a:r>
              <a:rPr kumimoji="1" lang="en-US" altLang="ja-JP"/>
              <a:t>DV (</a:t>
            </a:r>
            <a:r>
              <a:rPr lang="en-US" altLang="ja-JP"/>
              <a:t>Domain Validation</a:t>
            </a:r>
            <a:r>
              <a:rPr kumimoji="1" lang="en-US" altLang="ja-JP"/>
              <a:t>)</a:t>
            </a:r>
          </a:p>
          <a:p>
            <a:pPr lvl="1"/>
            <a:r>
              <a:rPr kumimoji="1" lang="ja-JP" altLang="en-US"/>
              <a:t>メール認証</a:t>
            </a:r>
            <a:endParaRPr kumimoji="1" lang="en-US" altLang="ja-JP"/>
          </a:p>
          <a:p>
            <a:pPr lvl="2"/>
            <a:r>
              <a:rPr kumimoji="1" lang="ja-JP" altLang="en-US"/>
              <a:t>サーバ運営者が</a:t>
            </a:r>
            <a:r>
              <a:rPr kumimoji="1" lang="en-US" altLang="ja-JP"/>
              <a:t>admin@, root@</a:t>
            </a:r>
            <a:r>
              <a:rPr kumimoji="1" lang="ja-JP" altLang="en-US"/>
              <a:t>などのメールで</a:t>
            </a:r>
            <a:r>
              <a:rPr kumimoji="1" lang="en-US" altLang="ja-JP"/>
              <a:t>CA</a:t>
            </a:r>
            <a:r>
              <a:rPr kumimoji="1" lang="ja-JP" altLang="en-US"/>
              <a:t>に依頼</a:t>
            </a:r>
            <a:endParaRPr kumimoji="1" lang="en-US" altLang="ja-JP"/>
          </a:p>
          <a:p>
            <a:pPr lvl="2"/>
            <a:r>
              <a:rPr kumimoji="1" lang="ja-JP" altLang="en-US"/>
              <a:t>そういうメールアドレスはそのドメイン所有者だろう</a:t>
            </a:r>
            <a:endParaRPr kumimoji="1" lang="en-US" altLang="ja-JP"/>
          </a:p>
          <a:p>
            <a:pPr lvl="1"/>
            <a:r>
              <a:rPr kumimoji="1" lang="ja-JP" altLang="en-US"/>
              <a:t>サーバや</a:t>
            </a:r>
            <a:r>
              <a:rPr kumimoji="1" lang="en-US" altLang="ja-JP"/>
              <a:t>DNS</a:t>
            </a:r>
            <a:r>
              <a:rPr kumimoji="1" lang="ja-JP" altLang="en-US"/>
              <a:t>レコードの特定の箇所に</a:t>
            </a:r>
            <a:r>
              <a:rPr kumimoji="1" lang="en-US" altLang="ja-JP"/>
              <a:t>CA</a:t>
            </a:r>
            <a:r>
              <a:rPr kumimoji="1" lang="ja-JP" altLang="en-US"/>
              <a:t>が指定したトークンを置いてもらって確認</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r>
              <a:rPr kumimoji="1" lang="en-US" altLang="ja-JP"/>
              <a:t>ACME : </a:t>
            </a:r>
            <a:r>
              <a:rPr kumimoji="1" lang="ja-JP" altLang="en-US"/>
              <a:t>公開鍵証明書の確認を自動化 </a:t>
            </a:r>
            <a:r>
              <a:rPr kumimoji="1" lang="en-US" altLang="ja-JP"/>
              <a:t>: Let's Encrypt</a:t>
            </a:r>
            <a:r>
              <a:rPr kumimoji="1" lang="ja-JP" altLang="en-US"/>
              <a:t>で利用</a:t>
            </a:r>
          </a:p>
        </p:txBody>
      </p:sp>
      <p:sp>
        <p:nvSpPr>
          <p:cNvPr id="4" name="タイトル 3">
            <a:extLst>
              <a:ext uri="{FF2B5EF4-FFF2-40B4-BE49-F238E27FC236}">
                <a16:creationId xmlns:a16="http://schemas.microsoft.com/office/drawing/2014/main" id="{3E4ED6C8-C9B5-470D-A688-CE4C9FCCCDDD}"/>
              </a:ext>
            </a:extLst>
          </p:cNvPr>
          <p:cNvSpPr>
            <a:spLocks noGrp="1"/>
          </p:cNvSpPr>
          <p:nvPr>
            <p:ph type="title"/>
          </p:nvPr>
        </p:nvSpPr>
        <p:spPr/>
        <p:txBody>
          <a:bodyPr/>
          <a:lstStyle/>
          <a:p>
            <a:r>
              <a:rPr kumimoji="1" lang="ja-JP" altLang="en-US"/>
              <a:t>証明書の発行方法</a:t>
            </a:r>
          </a:p>
        </p:txBody>
      </p:sp>
      <p:sp>
        <p:nvSpPr>
          <p:cNvPr id="5" name="スライド番号プレースホルダー 4">
            <a:extLst>
              <a:ext uri="{FF2B5EF4-FFF2-40B4-BE49-F238E27FC236}">
                <a16:creationId xmlns:a16="http://schemas.microsoft.com/office/drawing/2014/main" id="{3F83C663-32B1-44EC-B7A3-AC00F8FFAE6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26</a:t>
            </a:r>
          </a:p>
        </p:txBody>
      </p:sp>
    </p:spTree>
    <p:extLst>
      <p:ext uri="{BB962C8B-B14F-4D97-AF65-F5344CB8AC3E}">
        <p14:creationId xmlns:p14="http://schemas.microsoft.com/office/powerpoint/2010/main" val="317500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464C5F9-63FC-4489-BFA4-7C33285759A7}"/>
              </a:ext>
            </a:extLst>
          </p:cNvPr>
          <p:cNvSpPr>
            <a:spLocks noGrp="1"/>
          </p:cNvSpPr>
          <p:nvPr>
            <p:ph idx="1"/>
          </p:nvPr>
        </p:nvSpPr>
        <p:spPr/>
        <p:txBody>
          <a:bodyPr/>
          <a:lstStyle/>
          <a:p>
            <a:r>
              <a:rPr kumimoji="1" lang="ja-JP" altLang="en-US"/>
              <a:t>ずさんな認証局</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kumimoji="1" lang="ja-JP" altLang="en-US"/>
              <a:t>そもそも暗号的に安全ではない経路を利用</a:t>
            </a:r>
          </a:p>
        </p:txBody>
      </p:sp>
      <p:sp>
        <p:nvSpPr>
          <p:cNvPr id="4" name="タイトル 3">
            <a:extLst>
              <a:ext uri="{FF2B5EF4-FFF2-40B4-BE49-F238E27FC236}">
                <a16:creationId xmlns:a16="http://schemas.microsoft.com/office/drawing/2014/main" id="{F628B079-F8AA-49EA-888F-2445F8AE714E}"/>
              </a:ext>
            </a:extLst>
          </p:cNvPr>
          <p:cNvSpPr>
            <a:spLocks noGrp="1"/>
          </p:cNvSpPr>
          <p:nvPr>
            <p:ph type="title"/>
          </p:nvPr>
        </p:nvSpPr>
        <p:spPr/>
        <p:txBody>
          <a:bodyPr/>
          <a:lstStyle/>
          <a:p>
            <a:r>
              <a:rPr kumimoji="1" lang="ja-JP" altLang="en-US"/>
              <a:t>ドメイン認証の問題点</a:t>
            </a:r>
          </a:p>
        </p:txBody>
      </p:sp>
      <p:pic>
        <p:nvPicPr>
          <p:cNvPr id="6" name="図 5">
            <a:extLst>
              <a:ext uri="{FF2B5EF4-FFF2-40B4-BE49-F238E27FC236}">
                <a16:creationId xmlns:a16="http://schemas.microsoft.com/office/drawing/2014/main" id="{242D4B26-CC5C-4022-B9F3-CBDB6FE4B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044" y="1369152"/>
            <a:ext cx="6480720" cy="4458024"/>
          </a:xfrm>
          <a:prstGeom prst="rect">
            <a:avLst/>
          </a:prstGeom>
        </p:spPr>
      </p:pic>
      <p:sp>
        <p:nvSpPr>
          <p:cNvPr id="5" name="スライド番号プレースホルダー 4">
            <a:extLst>
              <a:ext uri="{FF2B5EF4-FFF2-40B4-BE49-F238E27FC236}">
                <a16:creationId xmlns:a16="http://schemas.microsoft.com/office/drawing/2014/main" id="{427E409E-D4F0-4F87-916A-ECC74A6A496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26</a:t>
            </a:r>
          </a:p>
        </p:txBody>
      </p:sp>
    </p:spTree>
    <p:extLst>
      <p:ext uri="{BB962C8B-B14F-4D97-AF65-F5344CB8AC3E}">
        <p14:creationId xmlns:p14="http://schemas.microsoft.com/office/powerpoint/2010/main" val="58862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22D3AD3-CE35-4EE3-BF35-C643658C0CE7}"/>
              </a:ext>
            </a:extLst>
          </p:cNvPr>
          <p:cNvSpPr>
            <a:spLocks noGrp="1"/>
          </p:cNvSpPr>
          <p:nvPr>
            <p:ph idx="1"/>
          </p:nvPr>
        </p:nvSpPr>
        <p:spPr/>
        <p:txBody>
          <a:bodyPr/>
          <a:lstStyle/>
          <a:p>
            <a:r>
              <a:rPr lang="ja-JP" altLang="en-US"/>
              <a:t>組織認証</a:t>
            </a:r>
            <a:r>
              <a:rPr lang="en-US" altLang="ja-JP"/>
              <a:t>OV</a:t>
            </a:r>
            <a:r>
              <a:rPr lang="ja-JP" altLang="en-US"/>
              <a:t> </a:t>
            </a:r>
            <a:r>
              <a:rPr lang="en-US" altLang="ja-JP"/>
              <a:t>(Organization Validation)</a:t>
            </a:r>
          </a:p>
          <a:p>
            <a:pPr lvl="1"/>
            <a:r>
              <a:rPr kumimoji="1" lang="ja-JP" altLang="en-US"/>
              <a:t>書類審査や電話などを用いてドメインの管理者が法人であることを確認</a:t>
            </a:r>
            <a:endParaRPr kumimoji="1" lang="en-US" altLang="ja-JP"/>
          </a:p>
          <a:p>
            <a:r>
              <a:rPr lang="ja-JP" altLang="en-US"/>
              <a:t>拡張認証</a:t>
            </a:r>
            <a:r>
              <a:rPr lang="en-US" altLang="ja-JP"/>
              <a:t>EV</a:t>
            </a:r>
            <a:r>
              <a:rPr lang="ja-JP" altLang="en-US"/>
              <a:t> </a:t>
            </a:r>
            <a:r>
              <a:rPr lang="en-US" altLang="ja-JP"/>
              <a:t>(Extended Validation)</a:t>
            </a:r>
          </a:p>
          <a:p>
            <a:pPr lvl="1"/>
            <a:r>
              <a:rPr kumimoji="1" lang="en-US" altLang="ja-JP"/>
              <a:t>OV</a:t>
            </a:r>
            <a:r>
              <a:rPr kumimoji="1" lang="ja-JP" altLang="en-US"/>
              <a:t>よりもより厳格 </a:t>
            </a:r>
            <a:r>
              <a:rPr kumimoji="1" lang="en-US" altLang="ja-JP"/>
              <a:t>: CA/</a:t>
            </a:r>
            <a:r>
              <a:rPr kumimoji="1" lang="ja-JP" altLang="en-US"/>
              <a:t>ブラウザフォーラムが規定</a:t>
            </a:r>
            <a:endParaRPr kumimoji="1" lang="en-US" altLang="ja-JP"/>
          </a:p>
          <a:p>
            <a:pPr lvl="1"/>
            <a:r>
              <a:rPr lang="ja-JP" altLang="en-US"/>
              <a:t>アドレスバーが緑色 </a:t>
            </a:r>
            <a:r>
              <a:rPr lang="en-US" altLang="ja-JP"/>
              <a:t>: 2019</a:t>
            </a:r>
            <a:r>
              <a:rPr lang="ja-JP" altLang="en-US"/>
              <a:t>年</a:t>
            </a:r>
            <a:r>
              <a:rPr lang="en-US" altLang="ja-JP"/>
              <a:t>Chrome/Firefox</a:t>
            </a:r>
            <a:r>
              <a:rPr lang="ja-JP" altLang="en-US"/>
              <a:t>が止めた</a:t>
            </a:r>
            <a:endParaRPr lang="en-US" altLang="ja-JP"/>
          </a:p>
          <a:p>
            <a:r>
              <a:rPr kumimoji="1" lang="ja-JP" altLang="en-US"/>
              <a:t>注意</a:t>
            </a:r>
            <a:endParaRPr kumimoji="1" lang="en-US" altLang="ja-JP"/>
          </a:p>
          <a:p>
            <a:pPr lvl="1"/>
            <a:r>
              <a:rPr kumimoji="1" lang="ja-JP" altLang="en-US"/>
              <a:t>これらの認証はサーバとクライアント間が暗号的に安全であることのみを保証</a:t>
            </a:r>
            <a:endParaRPr kumimoji="1" lang="en-US" altLang="ja-JP"/>
          </a:p>
          <a:p>
            <a:pPr lvl="1"/>
            <a:r>
              <a:rPr kumimoji="1" lang="ja-JP" altLang="en-US"/>
              <a:t>悪意ある業者でも</a:t>
            </a:r>
            <a:r>
              <a:rPr kumimoji="1" lang="en-US" altLang="ja-JP"/>
              <a:t>EV</a:t>
            </a:r>
            <a:r>
              <a:rPr kumimoji="1" lang="ja-JP" altLang="en-US"/>
              <a:t>は取得可能</a:t>
            </a:r>
          </a:p>
        </p:txBody>
      </p:sp>
      <p:sp>
        <p:nvSpPr>
          <p:cNvPr id="4" name="タイトル 3">
            <a:extLst>
              <a:ext uri="{FF2B5EF4-FFF2-40B4-BE49-F238E27FC236}">
                <a16:creationId xmlns:a16="http://schemas.microsoft.com/office/drawing/2014/main" id="{926C577F-FFC0-420B-947F-30743FA03D96}"/>
              </a:ext>
            </a:extLst>
          </p:cNvPr>
          <p:cNvSpPr>
            <a:spLocks noGrp="1"/>
          </p:cNvSpPr>
          <p:nvPr>
            <p:ph type="title"/>
          </p:nvPr>
        </p:nvSpPr>
        <p:spPr/>
        <p:txBody>
          <a:bodyPr/>
          <a:lstStyle/>
          <a:p>
            <a:r>
              <a:rPr kumimoji="1" lang="ja-JP" altLang="en-US"/>
              <a:t>その他の認証</a:t>
            </a:r>
          </a:p>
        </p:txBody>
      </p:sp>
      <p:sp>
        <p:nvSpPr>
          <p:cNvPr id="5" name="スライド番号プレースホルダー 4">
            <a:extLst>
              <a:ext uri="{FF2B5EF4-FFF2-40B4-BE49-F238E27FC236}">
                <a16:creationId xmlns:a16="http://schemas.microsoft.com/office/drawing/2014/main" id="{5A5AEA9A-8230-40C8-A490-5E71B210BBE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26</a:t>
            </a:r>
          </a:p>
        </p:txBody>
      </p:sp>
    </p:spTree>
    <p:extLst>
      <p:ext uri="{BB962C8B-B14F-4D97-AF65-F5344CB8AC3E}">
        <p14:creationId xmlns:p14="http://schemas.microsoft.com/office/powerpoint/2010/main" val="353818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5530677-9164-4FAB-91DC-1C796AAE6E28}"/>
              </a:ext>
            </a:extLst>
          </p:cNvPr>
          <p:cNvSpPr>
            <a:spLocks noGrp="1"/>
          </p:cNvSpPr>
          <p:nvPr>
            <p:ph idx="1"/>
          </p:nvPr>
        </p:nvSpPr>
        <p:spPr/>
        <p:txBody>
          <a:bodyPr/>
          <a:lstStyle/>
          <a:p>
            <a:r>
              <a:rPr kumimoji="1" lang="ja-JP" altLang="en-US"/>
              <a:t>認証局</a:t>
            </a:r>
            <a:r>
              <a:rPr kumimoji="1" lang="en-US" altLang="ja-JP"/>
              <a:t>CA</a:t>
            </a:r>
            <a:r>
              <a:rPr kumimoji="1" lang="ja-JP" altLang="en-US"/>
              <a:t>自体の信頼性</a:t>
            </a:r>
            <a:endParaRPr kumimoji="1" lang="en-US" altLang="ja-JP"/>
          </a:p>
          <a:p>
            <a:pPr lvl="1"/>
            <a:r>
              <a:rPr kumimoji="1" lang="en-US" altLang="ja-JP"/>
              <a:t>2011</a:t>
            </a:r>
            <a:r>
              <a:rPr kumimoji="1" lang="ja-JP" altLang="en-US"/>
              <a:t>年頃から</a:t>
            </a:r>
            <a:r>
              <a:rPr kumimoji="1" lang="en-US" altLang="ja-JP"/>
              <a:t>CA</a:t>
            </a:r>
            <a:r>
              <a:rPr kumimoji="1" lang="ja-JP" altLang="en-US"/>
              <a:t>に関する大きな事件が続いた</a:t>
            </a:r>
            <a:endParaRPr kumimoji="1" lang="en-US" altLang="ja-JP"/>
          </a:p>
          <a:p>
            <a:pPr lvl="1"/>
            <a:r>
              <a:rPr kumimoji="1" lang="en-US" altLang="ja-JP"/>
              <a:t>CA</a:t>
            </a:r>
            <a:r>
              <a:rPr kumimoji="1" lang="ja-JP" altLang="en-US"/>
              <a:t>への攻撃</a:t>
            </a:r>
            <a:r>
              <a:rPr kumimoji="1" lang="en-US" altLang="ja-JP"/>
              <a:t>, </a:t>
            </a:r>
            <a:r>
              <a:rPr kumimoji="1" lang="ja-JP" altLang="en-US"/>
              <a:t>弱い証明書・間違った証明書の発行</a:t>
            </a:r>
            <a:endParaRPr kumimoji="1" lang="en-US" altLang="ja-JP"/>
          </a:p>
          <a:p>
            <a:r>
              <a:rPr kumimoji="1" lang="en-US" altLang="ja-JP"/>
              <a:t>CT (</a:t>
            </a:r>
            <a:r>
              <a:rPr lang="en-US" altLang="ja-JP"/>
              <a:t>Certificate Transparency</a:t>
            </a:r>
            <a:r>
              <a:rPr kumimoji="1" lang="en-US" altLang="ja-JP"/>
              <a:t>)</a:t>
            </a:r>
          </a:p>
          <a:p>
            <a:pPr lvl="1"/>
            <a:r>
              <a:rPr kumimoji="1" lang="ja-JP" altLang="en-US"/>
              <a:t>認証局</a:t>
            </a:r>
            <a:r>
              <a:rPr kumimoji="1" lang="en-US" altLang="ja-JP"/>
              <a:t>CA</a:t>
            </a:r>
            <a:r>
              <a:rPr kumimoji="1" lang="ja-JP" altLang="en-US"/>
              <a:t>を監視する仕組み</a:t>
            </a:r>
            <a:endParaRPr kumimoji="1" lang="en-US" altLang="ja-JP"/>
          </a:p>
          <a:p>
            <a:pPr lvl="1"/>
            <a:r>
              <a:rPr lang="en-US" altLang="ja-JP"/>
              <a:t>CT</a:t>
            </a:r>
            <a:r>
              <a:rPr lang="ja-JP" altLang="en-US"/>
              <a:t>のログサーバに発行した証明書を登録することを義務づけ</a:t>
            </a:r>
            <a:endParaRPr lang="en-US" altLang="ja-JP"/>
          </a:p>
          <a:p>
            <a:pPr lvl="2"/>
            <a:r>
              <a:rPr lang="en-US" altLang="ja-JP"/>
              <a:t>SCT (Signed Certificate Timestamp) : </a:t>
            </a:r>
            <a:r>
              <a:rPr lang="ja-JP" altLang="en-US"/>
              <a:t>ログサーバによる署名</a:t>
            </a:r>
            <a:endParaRPr lang="en-US" altLang="ja-JP"/>
          </a:p>
          <a:p>
            <a:pPr lvl="1"/>
            <a:r>
              <a:rPr lang="en-US" altLang="ja-JP"/>
              <a:t>Chrome, Safari (2018), Firefox</a:t>
            </a:r>
            <a:r>
              <a:rPr lang="ja-JP" altLang="en-US"/>
              <a:t>は</a:t>
            </a:r>
            <a:r>
              <a:rPr lang="en-US" altLang="ja-JP"/>
              <a:t>CT</a:t>
            </a:r>
            <a:r>
              <a:rPr lang="ja-JP" altLang="en-US"/>
              <a:t>の使用を義務づけていない</a:t>
            </a:r>
            <a:endParaRPr kumimoji="1" lang="ja-JP" altLang="en-US"/>
          </a:p>
        </p:txBody>
      </p:sp>
      <p:sp>
        <p:nvSpPr>
          <p:cNvPr id="4" name="タイトル 3">
            <a:extLst>
              <a:ext uri="{FF2B5EF4-FFF2-40B4-BE49-F238E27FC236}">
                <a16:creationId xmlns:a16="http://schemas.microsoft.com/office/drawing/2014/main" id="{2BD3D8D3-0A89-4EA4-B8FC-9F2DF63F75EE}"/>
              </a:ext>
            </a:extLst>
          </p:cNvPr>
          <p:cNvSpPr>
            <a:spLocks noGrp="1"/>
          </p:cNvSpPr>
          <p:nvPr>
            <p:ph type="title"/>
          </p:nvPr>
        </p:nvSpPr>
        <p:spPr/>
        <p:txBody>
          <a:bodyPr/>
          <a:lstStyle/>
          <a:p>
            <a:r>
              <a:rPr kumimoji="1" lang="ja-JP" altLang="en-US"/>
              <a:t>証明書の透明性</a:t>
            </a:r>
            <a:r>
              <a:rPr kumimoji="1" lang="en-US" altLang="ja-JP"/>
              <a:t>CT</a:t>
            </a:r>
            <a:endParaRPr kumimoji="1" lang="ja-JP" altLang="en-US"/>
          </a:p>
        </p:txBody>
      </p:sp>
      <p:pic>
        <p:nvPicPr>
          <p:cNvPr id="6" name="図 5">
            <a:extLst>
              <a:ext uri="{FF2B5EF4-FFF2-40B4-BE49-F238E27FC236}">
                <a16:creationId xmlns:a16="http://schemas.microsoft.com/office/drawing/2014/main" id="{4D3FFA84-7BDF-4CE3-984D-EAE1EE2E4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711" y="4381329"/>
            <a:ext cx="5792578" cy="2324271"/>
          </a:xfrm>
          <a:prstGeom prst="rect">
            <a:avLst/>
          </a:prstGeom>
        </p:spPr>
      </p:pic>
      <p:sp>
        <p:nvSpPr>
          <p:cNvPr id="5" name="スライド番号プレースホルダー 4">
            <a:extLst>
              <a:ext uri="{FF2B5EF4-FFF2-40B4-BE49-F238E27FC236}">
                <a16:creationId xmlns:a16="http://schemas.microsoft.com/office/drawing/2014/main" id="{F607ED9A-D344-48CE-B2EA-EFDD04D33AD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26</a:t>
            </a:r>
          </a:p>
        </p:txBody>
      </p:sp>
    </p:spTree>
    <p:extLst>
      <p:ext uri="{BB962C8B-B14F-4D97-AF65-F5344CB8AC3E}">
        <p14:creationId xmlns:p14="http://schemas.microsoft.com/office/powerpoint/2010/main" val="217022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38943FF-18C8-4DA9-A2E4-51A864B952DE}"/>
              </a:ext>
            </a:extLst>
          </p:cNvPr>
          <p:cNvSpPr>
            <a:spLocks noGrp="1"/>
          </p:cNvSpPr>
          <p:nvPr>
            <p:ph idx="1"/>
          </p:nvPr>
        </p:nvSpPr>
        <p:spPr/>
        <p:txBody>
          <a:bodyPr/>
          <a:lstStyle/>
          <a:p>
            <a:r>
              <a:rPr kumimoji="1" lang="ja-JP" altLang="en-US"/>
              <a:t>一般ユーザ</a:t>
            </a:r>
            <a:endParaRPr kumimoji="1" lang="en-US" altLang="ja-JP"/>
          </a:p>
          <a:p>
            <a:pPr lvl="1"/>
            <a:r>
              <a:rPr kumimoji="1" lang="ja-JP" altLang="en-US"/>
              <a:t>アクセスした証明書に</a:t>
            </a:r>
            <a:r>
              <a:rPr kumimoji="1" lang="en-US" altLang="ja-JP"/>
              <a:t>SCT</a:t>
            </a:r>
            <a:r>
              <a:rPr kumimoji="1" lang="ja-JP" altLang="en-US"/>
              <a:t>が無いと怪しい</a:t>
            </a:r>
            <a:endParaRPr kumimoji="1" lang="en-US" altLang="ja-JP"/>
          </a:p>
          <a:p>
            <a:pPr lvl="1"/>
            <a:r>
              <a:rPr lang="en-US" altLang="ja-JP"/>
              <a:t>SCT</a:t>
            </a:r>
            <a:r>
              <a:rPr lang="ja-JP" altLang="en-US"/>
              <a:t>があったもそれがログサーバに無いと怪しい</a:t>
            </a:r>
            <a:endParaRPr lang="en-US" altLang="ja-JP"/>
          </a:p>
          <a:p>
            <a:r>
              <a:rPr kumimoji="1" lang="ja-JP" altLang="en-US"/>
              <a:t>サービス事業者</a:t>
            </a:r>
            <a:endParaRPr kumimoji="1" lang="en-US" altLang="ja-JP"/>
          </a:p>
          <a:p>
            <a:pPr lvl="1"/>
            <a:r>
              <a:rPr kumimoji="1" lang="ja-JP" altLang="en-US"/>
              <a:t>自分のサイトで不正な証明書が発行されていないか監視可能</a:t>
            </a:r>
            <a:endParaRPr kumimoji="1" lang="en-US" altLang="ja-JP"/>
          </a:p>
          <a:p>
            <a:pPr lvl="2"/>
            <a:r>
              <a:rPr kumimoji="1" lang="en-US" altLang="ja-JP"/>
              <a:t>Symantec</a:t>
            </a:r>
            <a:r>
              <a:rPr kumimoji="1" lang="ja-JP" altLang="en-US"/>
              <a:t>が不正な証明書を発行したことを検知 </a:t>
            </a:r>
            <a:r>
              <a:rPr kumimoji="1" lang="en-US" altLang="ja-JP"/>
              <a:t>(2015)</a:t>
            </a:r>
            <a:endParaRPr kumimoji="1" lang="ja-JP" altLang="en-US"/>
          </a:p>
        </p:txBody>
      </p:sp>
      <p:sp>
        <p:nvSpPr>
          <p:cNvPr id="4" name="タイトル 3">
            <a:extLst>
              <a:ext uri="{FF2B5EF4-FFF2-40B4-BE49-F238E27FC236}">
                <a16:creationId xmlns:a16="http://schemas.microsoft.com/office/drawing/2014/main" id="{207AB9BE-30BD-407A-83B8-89645A81B157}"/>
              </a:ext>
            </a:extLst>
          </p:cNvPr>
          <p:cNvSpPr>
            <a:spLocks noGrp="1"/>
          </p:cNvSpPr>
          <p:nvPr>
            <p:ph type="title"/>
          </p:nvPr>
        </p:nvSpPr>
        <p:spPr/>
        <p:txBody>
          <a:bodyPr/>
          <a:lstStyle/>
          <a:p>
            <a:r>
              <a:rPr kumimoji="1" lang="en-US" altLang="ja-JP"/>
              <a:t>CT</a:t>
            </a:r>
            <a:r>
              <a:rPr kumimoji="1" lang="ja-JP" altLang="en-US"/>
              <a:t>の利点</a:t>
            </a:r>
          </a:p>
        </p:txBody>
      </p:sp>
      <p:pic>
        <p:nvPicPr>
          <p:cNvPr id="6" name="図 5">
            <a:extLst>
              <a:ext uri="{FF2B5EF4-FFF2-40B4-BE49-F238E27FC236}">
                <a16:creationId xmlns:a16="http://schemas.microsoft.com/office/drawing/2014/main" id="{18E98039-B68F-4EFB-A576-FA23E187B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638" y="3645023"/>
            <a:ext cx="5476642" cy="2953695"/>
          </a:xfrm>
          <a:prstGeom prst="rect">
            <a:avLst/>
          </a:prstGeom>
        </p:spPr>
      </p:pic>
      <p:sp>
        <p:nvSpPr>
          <p:cNvPr id="5" name="スライド番号プレースホルダー 4">
            <a:extLst>
              <a:ext uri="{FF2B5EF4-FFF2-40B4-BE49-F238E27FC236}">
                <a16:creationId xmlns:a16="http://schemas.microsoft.com/office/drawing/2014/main" id="{4846C59E-F18E-4097-8B00-4E2F49EB67F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25</a:t>
            </a:fld>
            <a:r>
              <a:rPr lang="en-US" altLang="ja-JP"/>
              <a:t> / 26</a:t>
            </a:r>
          </a:p>
        </p:txBody>
      </p:sp>
    </p:spTree>
    <p:extLst>
      <p:ext uri="{BB962C8B-B14F-4D97-AF65-F5344CB8AC3E}">
        <p14:creationId xmlns:p14="http://schemas.microsoft.com/office/powerpoint/2010/main" val="1577799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E961224-9888-459A-9E04-C992904D422C}"/>
              </a:ext>
            </a:extLst>
          </p:cNvPr>
          <p:cNvSpPr>
            <a:spLocks noGrp="1"/>
          </p:cNvSpPr>
          <p:nvPr>
            <p:ph idx="1"/>
          </p:nvPr>
        </p:nvSpPr>
        <p:spPr/>
        <p:txBody>
          <a:bodyPr/>
          <a:lstStyle/>
          <a:p>
            <a:r>
              <a:rPr kumimoji="1" lang="ja-JP" altLang="en-US"/>
              <a:t>一般ユーザ</a:t>
            </a:r>
            <a:endParaRPr kumimoji="1" lang="en-US" altLang="ja-JP"/>
          </a:p>
          <a:p>
            <a:pPr lvl="1"/>
            <a:r>
              <a:rPr lang="en-US" altLang="ja-JP"/>
              <a:t>SCT</a:t>
            </a:r>
            <a:r>
              <a:rPr lang="ja-JP" altLang="en-US"/>
              <a:t>の妥当性確認のためにログサーバにアクセス</a:t>
            </a:r>
            <a:endParaRPr lang="en-US" altLang="ja-JP"/>
          </a:p>
          <a:p>
            <a:pPr lvl="2"/>
            <a:r>
              <a:rPr kumimoji="1" lang="ja-JP" altLang="en-US"/>
              <a:t>自分がどのサイトを見ようとしているかログサーバに伝わる</a:t>
            </a:r>
            <a:endParaRPr kumimoji="1" lang="en-US" altLang="ja-JP"/>
          </a:p>
          <a:p>
            <a:pPr lvl="2"/>
            <a:r>
              <a:rPr kumimoji="1" lang="en-US" altLang="ja-JP"/>
              <a:t>OCSP</a:t>
            </a:r>
            <a:r>
              <a:rPr kumimoji="1" lang="ja-JP" altLang="en-US"/>
              <a:t>と同様の問題点</a:t>
            </a:r>
            <a:endParaRPr kumimoji="1" lang="en-US" altLang="ja-JP"/>
          </a:p>
          <a:p>
            <a:r>
              <a:rPr kumimoji="1" lang="ja-JP" altLang="en-US"/>
              <a:t>サービス事業者</a:t>
            </a:r>
            <a:endParaRPr kumimoji="1" lang="en-US" altLang="ja-JP"/>
          </a:p>
          <a:p>
            <a:pPr lvl="1"/>
            <a:r>
              <a:rPr kumimoji="1" lang="en-US" altLang="ja-JP"/>
              <a:t>CA</a:t>
            </a:r>
            <a:r>
              <a:rPr kumimoji="1" lang="ja-JP" altLang="en-US"/>
              <a:t>に証明書を発行してもらう前にログサーバに知らせる必要</a:t>
            </a:r>
            <a:endParaRPr kumimoji="1" lang="en-US" altLang="ja-JP"/>
          </a:p>
          <a:p>
            <a:pPr lvl="2"/>
            <a:r>
              <a:rPr kumimoji="1" lang="ja-JP" altLang="en-US"/>
              <a:t>ドメイン名を隠しておきたいなどがログサーバに公開される</a:t>
            </a:r>
            <a:endParaRPr kumimoji="1" lang="en-US" altLang="ja-JP"/>
          </a:p>
          <a:p>
            <a:r>
              <a:rPr kumimoji="1" lang="ja-JP" altLang="en-US"/>
              <a:t>解決案を検討中</a:t>
            </a:r>
            <a:endParaRPr kumimoji="1" lang="en-US" altLang="ja-JP"/>
          </a:p>
          <a:p>
            <a:r>
              <a:rPr kumimoji="1" lang="ja-JP" altLang="en-US"/>
              <a:t>その他</a:t>
            </a:r>
            <a:endParaRPr kumimoji="1" lang="en-US" altLang="ja-JP"/>
          </a:p>
          <a:p>
            <a:pPr lvl="1"/>
            <a:r>
              <a:rPr kumimoji="1" lang="ja-JP" altLang="en-US"/>
              <a:t>ログサーバは世界中の証明書を収集できる</a:t>
            </a:r>
            <a:endParaRPr kumimoji="1" lang="en-US" altLang="ja-JP"/>
          </a:p>
          <a:p>
            <a:pPr lvl="1"/>
            <a:r>
              <a:rPr kumimoji="1" lang="ja-JP" altLang="en-US"/>
              <a:t>特定の業者に権力が集中</a:t>
            </a:r>
            <a:endParaRPr kumimoji="1" lang="en-US" altLang="ja-JP"/>
          </a:p>
          <a:p>
            <a:pPr lvl="1"/>
            <a:r>
              <a:rPr kumimoji="1" lang="ja-JP" altLang="en-US"/>
              <a:t>運営者が不正をしないか</a:t>
            </a:r>
            <a:r>
              <a:rPr kumimoji="1" lang="en-US" altLang="ja-JP"/>
              <a:t>?</a:t>
            </a:r>
          </a:p>
        </p:txBody>
      </p:sp>
      <p:sp>
        <p:nvSpPr>
          <p:cNvPr id="4" name="タイトル 3">
            <a:extLst>
              <a:ext uri="{FF2B5EF4-FFF2-40B4-BE49-F238E27FC236}">
                <a16:creationId xmlns:a16="http://schemas.microsoft.com/office/drawing/2014/main" id="{91E58212-E153-4EC4-B90E-FBF478AE2BC2}"/>
              </a:ext>
            </a:extLst>
          </p:cNvPr>
          <p:cNvSpPr>
            <a:spLocks noGrp="1"/>
          </p:cNvSpPr>
          <p:nvPr>
            <p:ph type="title"/>
          </p:nvPr>
        </p:nvSpPr>
        <p:spPr/>
        <p:txBody>
          <a:bodyPr/>
          <a:lstStyle/>
          <a:p>
            <a:r>
              <a:rPr kumimoji="1" lang="en-US" altLang="ja-JP"/>
              <a:t>CT</a:t>
            </a:r>
            <a:r>
              <a:rPr kumimoji="1" lang="ja-JP" altLang="en-US"/>
              <a:t>の問題点</a:t>
            </a:r>
          </a:p>
        </p:txBody>
      </p:sp>
      <p:sp>
        <p:nvSpPr>
          <p:cNvPr id="5" name="スライド番号プレースホルダー 4">
            <a:extLst>
              <a:ext uri="{FF2B5EF4-FFF2-40B4-BE49-F238E27FC236}">
                <a16:creationId xmlns:a16="http://schemas.microsoft.com/office/drawing/2014/main" id="{A38DC4F2-69C2-48EB-9FF1-24F8CE86112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26</a:t>
            </a:fld>
            <a:r>
              <a:rPr lang="en-US" altLang="ja-JP"/>
              <a:t> / 26</a:t>
            </a:r>
          </a:p>
        </p:txBody>
      </p:sp>
    </p:spTree>
    <p:extLst>
      <p:ext uri="{BB962C8B-B14F-4D97-AF65-F5344CB8AC3E}">
        <p14:creationId xmlns:p14="http://schemas.microsoft.com/office/powerpoint/2010/main" val="200166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EA66696-381F-4053-8281-C1C28482025B}"/>
                  </a:ext>
                </a:extLst>
              </p:cNvPr>
              <p:cNvSpPr>
                <a:spLocks noGrp="1"/>
              </p:cNvSpPr>
              <p:nvPr>
                <p:ph idx="1"/>
              </p:nvPr>
            </p:nvSpPr>
            <p:spPr/>
            <p:txBody>
              <a:bodyPr/>
              <a:lstStyle/>
              <a:p>
                <a:r>
                  <a:rPr lang="ja-JP" altLang="en-US"/>
                  <a:t>タイムスタンプ </a:t>
                </a:r>
                <a:r>
                  <a:rPr lang="en-US" altLang="ja-JP"/>
                  <a:t>Haber, Stornetta, 1990</a:t>
                </a:r>
              </a:p>
              <a:p>
                <a:pPr lvl="1"/>
                <a:r>
                  <a:rPr kumimoji="1" lang="ja-JP" altLang="en-US"/>
                  <a:t>あるとき確かにあるデータが存在したことを示す</a:t>
                </a:r>
                <a:endParaRPr kumimoji="1" lang="en-US" altLang="ja-JP"/>
              </a:p>
              <a:p>
                <a:pPr lvl="1"/>
                <a:r>
                  <a:rPr kumimoji="1" lang="ja-JP" altLang="en-US"/>
                  <a:t>ハッシュ関数</a:t>
                </a:r>
                <a14:m>
                  <m:oMath xmlns:m="http://schemas.openxmlformats.org/officeDocument/2006/math">
                    <m:r>
                      <a:rPr kumimoji="1" lang="en-US" altLang="ja-JP" b="0" i="1" smtClean="0">
                        <a:latin typeface="Cambria Math" panose="02040503050406030204" pitchFamily="18" charset="0"/>
                      </a:rPr>
                      <m:t>𝐻</m:t>
                    </m:r>
                  </m:oMath>
                </a14:m>
                <a:endParaRPr kumimoji="1" lang="en-US" altLang="ja-JP" b="0"/>
              </a:p>
              <a:p>
                <a:pPr lvl="1"/>
                <a:r>
                  <a:rPr kumimoji="1" lang="ja-JP" altLang="en-US"/>
                  <a:t>信頼できる機関</a:t>
                </a:r>
                <a:endParaRPr kumimoji="1" lang="en-US" altLang="ja-JP"/>
              </a:p>
              <a:p>
                <a:pPr lvl="2"/>
                <a:r>
                  <a:rPr kumimoji="1" lang="ja-JP" altLang="en-US"/>
                  <a:t>ハッシュ値を管理するタイムスタンプ局</a:t>
                </a:r>
                <a:endParaRPr lang="en-US" altLang="ja-JP"/>
              </a:p>
              <a:p>
                <a:pPr lvl="2"/>
                <a:r>
                  <a:rPr kumimoji="1" lang="ja-JP" altLang="en-US"/>
                  <a:t>時刻認証局</a:t>
                </a:r>
                <a:r>
                  <a:rPr kumimoji="1" lang="en-US" altLang="ja-JP"/>
                  <a:t>TSA (Time Stamping Authorith)</a:t>
                </a:r>
              </a:p>
              <a:p>
                <a:pPr lvl="2"/>
                <a:endParaRPr lang="en-US" altLang="ja-JP"/>
              </a:p>
              <a:p>
                <a:pPr lvl="2"/>
                <a:endParaRPr kumimoji="1" lang="en-US" altLang="ja-JP"/>
              </a:p>
              <a:p>
                <a:pPr lvl="2"/>
                <a:endParaRPr lang="en-US" altLang="ja-JP"/>
              </a:p>
              <a:p>
                <a:pPr lvl="2"/>
                <a:endParaRPr kumimoji="1" lang="en-US" altLang="ja-JP"/>
              </a:p>
              <a:p>
                <a:pPr lvl="2"/>
                <a:endParaRPr lang="en-US" altLang="ja-JP"/>
              </a:p>
              <a:p>
                <a:pPr lvl="2"/>
                <a:endParaRPr kumimoji="1" lang="en-US" altLang="ja-JP"/>
              </a:p>
              <a:p>
                <a:r>
                  <a:rPr kumimoji="1" lang="ja-JP" altLang="en-US"/>
                  <a:t>ハッシュ値の連鎖を公開 </a:t>
                </a:r>
                <a:r>
                  <a:rPr kumimoji="1" lang="en-US" altLang="ja-JP"/>
                  <a:t>: </a:t>
                </a:r>
                <a:r>
                  <a:rPr kumimoji="1" lang="ja-JP" altLang="en-US"/>
                  <a:t>誰でも検証可能</a:t>
                </a:r>
              </a:p>
            </p:txBody>
          </p:sp>
        </mc:Choice>
        <mc:Fallback xmlns="">
          <p:sp>
            <p:nvSpPr>
              <p:cNvPr id="2" name="コンテンツ プレースホルダー 1">
                <a:extLst>
                  <a:ext uri="{FF2B5EF4-FFF2-40B4-BE49-F238E27FC236}">
                    <a16:creationId xmlns:a16="http://schemas.microsoft.com/office/drawing/2014/main" id="{1EA66696-381F-4053-8281-C1C28482025B}"/>
                  </a:ext>
                </a:extLst>
              </p:cNvPr>
              <p:cNvSpPr>
                <a:spLocks noGrp="1" noRot="1" noChangeAspect="1" noMove="1" noResize="1" noEditPoints="1" noAdjustHandles="1" noChangeArrowheads="1" noChangeShapeType="1" noTextEdit="1"/>
              </p:cNvSpPr>
              <p:nvPr>
                <p:ph idx="1"/>
              </p:nvPr>
            </p:nvSpPr>
            <p:spPr>
              <a:blipFill>
                <a:blip r:embed="rId2"/>
                <a:stretch>
                  <a:fillRect l="-1200" t="-1454" b="-3946"/>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5B97CDCE-4340-4FE5-A6DF-F09F8089A6AB}"/>
              </a:ext>
            </a:extLst>
          </p:cNvPr>
          <p:cNvSpPr>
            <a:spLocks noGrp="1"/>
          </p:cNvSpPr>
          <p:nvPr>
            <p:ph type="title"/>
          </p:nvPr>
        </p:nvSpPr>
        <p:spPr/>
        <p:txBody>
          <a:bodyPr/>
          <a:lstStyle/>
          <a:p>
            <a:r>
              <a:rPr kumimoji="1" lang="ja-JP" altLang="en-US"/>
              <a:t>ハッシュ値の連鎖によるタイムスタンプ</a:t>
            </a:r>
          </a:p>
        </p:txBody>
      </p:sp>
      <p:pic>
        <p:nvPicPr>
          <p:cNvPr id="6" name="図 5">
            <a:extLst>
              <a:ext uri="{FF2B5EF4-FFF2-40B4-BE49-F238E27FC236}">
                <a16:creationId xmlns:a16="http://schemas.microsoft.com/office/drawing/2014/main" id="{3CF622F7-3BDD-48A5-B4A5-6936340AA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429000"/>
            <a:ext cx="4824536" cy="2550974"/>
          </a:xfrm>
          <a:prstGeom prst="rect">
            <a:avLst/>
          </a:prstGeom>
        </p:spPr>
      </p:pic>
      <p:sp>
        <p:nvSpPr>
          <p:cNvPr id="5" name="スライド番号プレースホルダー 4">
            <a:extLst>
              <a:ext uri="{FF2B5EF4-FFF2-40B4-BE49-F238E27FC236}">
                <a16:creationId xmlns:a16="http://schemas.microsoft.com/office/drawing/2014/main" id="{6C2C4AF6-D0B5-400B-A7E1-8E71E9EAE2A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26</a:t>
            </a:r>
          </a:p>
        </p:txBody>
      </p:sp>
    </p:spTree>
    <p:extLst>
      <p:ext uri="{BB962C8B-B14F-4D97-AF65-F5344CB8AC3E}">
        <p14:creationId xmlns:p14="http://schemas.microsoft.com/office/powerpoint/2010/main" val="315757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047A97-49FD-4F96-A944-1E66A4638CAB}"/>
              </a:ext>
            </a:extLst>
          </p:cNvPr>
          <p:cNvSpPr>
            <a:spLocks noGrp="1"/>
          </p:cNvSpPr>
          <p:nvPr>
            <p:ph idx="1"/>
          </p:nvPr>
        </p:nvSpPr>
        <p:spPr/>
        <p:txBody>
          <a:bodyPr/>
          <a:lstStyle/>
          <a:p>
            <a:r>
              <a:rPr kumimoji="1" lang="ja-JP" altLang="en-US"/>
              <a:t>アリスは署名を失効させても否認できない</a:t>
            </a:r>
            <a:endParaRPr kumimoji="1" lang="en-US" altLang="ja-JP"/>
          </a:p>
          <a:p>
            <a:pPr lvl="1"/>
            <a:r>
              <a:rPr kumimoji="1" lang="ja-JP" altLang="en-US"/>
              <a:t>リンクトークン生成型タイムスタンプ</a:t>
            </a:r>
            <a:r>
              <a:rPr kumimoji="1" lang="en-US" altLang="ja-JP"/>
              <a:t>ISO/IEC 18014-3</a:t>
            </a:r>
          </a:p>
          <a:p>
            <a:pPr lvl="1"/>
            <a:r>
              <a:rPr kumimoji="1" lang="ja-JP" altLang="en-US"/>
              <a:t>署名情報は新聞などで広く周知</a:t>
            </a:r>
            <a:endParaRPr kumimoji="1" lang="en-US" altLang="ja-JP"/>
          </a:p>
        </p:txBody>
      </p:sp>
      <p:sp>
        <p:nvSpPr>
          <p:cNvPr id="4" name="タイトル 3">
            <a:extLst>
              <a:ext uri="{FF2B5EF4-FFF2-40B4-BE49-F238E27FC236}">
                <a16:creationId xmlns:a16="http://schemas.microsoft.com/office/drawing/2014/main" id="{38CCA290-D24B-4025-A656-1FF36D9F480B}"/>
              </a:ext>
            </a:extLst>
          </p:cNvPr>
          <p:cNvSpPr>
            <a:spLocks noGrp="1"/>
          </p:cNvSpPr>
          <p:nvPr>
            <p:ph type="title"/>
          </p:nvPr>
        </p:nvSpPr>
        <p:spPr/>
        <p:txBody>
          <a:bodyPr/>
          <a:lstStyle/>
          <a:p>
            <a:r>
              <a:rPr kumimoji="1" lang="ja-JP" altLang="en-US"/>
              <a:t>タイムスタンプを用いた否認防止</a:t>
            </a:r>
          </a:p>
        </p:txBody>
      </p:sp>
      <p:pic>
        <p:nvPicPr>
          <p:cNvPr id="6" name="図 5">
            <a:extLst>
              <a:ext uri="{FF2B5EF4-FFF2-40B4-BE49-F238E27FC236}">
                <a16:creationId xmlns:a16="http://schemas.microsoft.com/office/drawing/2014/main" id="{BF1019A4-E2A5-4EA1-BB0F-02E486F7A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400184"/>
            <a:ext cx="6768752" cy="4238932"/>
          </a:xfrm>
          <a:prstGeom prst="rect">
            <a:avLst/>
          </a:prstGeom>
        </p:spPr>
      </p:pic>
      <p:sp>
        <p:nvSpPr>
          <p:cNvPr id="5" name="スライド番号プレースホルダー 4">
            <a:extLst>
              <a:ext uri="{FF2B5EF4-FFF2-40B4-BE49-F238E27FC236}">
                <a16:creationId xmlns:a16="http://schemas.microsoft.com/office/drawing/2014/main" id="{ADF9AB36-7657-4339-996C-CE81296135C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26</a:t>
            </a:r>
          </a:p>
        </p:txBody>
      </p:sp>
    </p:spTree>
    <p:extLst>
      <p:ext uri="{BB962C8B-B14F-4D97-AF65-F5344CB8AC3E}">
        <p14:creationId xmlns:p14="http://schemas.microsoft.com/office/powerpoint/2010/main" val="145728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EB6180F-83FC-48C3-A2EF-239269FEE87A}"/>
                  </a:ext>
                </a:extLst>
              </p:cNvPr>
              <p:cNvSpPr>
                <a:spLocks noGrp="1"/>
              </p:cNvSpPr>
              <p:nvPr>
                <p:ph idx="1"/>
              </p:nvPr>
            </p:nvSpPr>
            <p:spPr/>
            <p:txBody>
              <a:bodyPr/>
              <a:lstStyle/>
              <a:p>
                <a:r>
                  <a:rPr kumimoji="1" lang="ja-JP" altLang="en-US"/>
                  <a:t>ハッシュ値を一本の鎖ではなく</a:t>
                </a:r>
                <a:r>
                  <a:rPr kumimoji="1" lang="en-US" altLang="ja-JP"/>
                  <a:t>2</a:t>
                </a:r>
                <a:r>
                  <a:rPr kumimoji="1" lang="ja-JP" altLang="en-US"/>
                  <a:t>分木で管理したもの</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ハッシュ値</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8</m:t>
                        </m:r>
                      </m:sub>
                    </m:sSub>
                  </m:oMath>
                </a14:m>
                <a:r>
                  <a:rPr kumimoji="1" lang="ja-JP" altLang="en-US"/>
                  <a:t>の正しさを確認</a:t>
                </a:r>
                <a:endParaRPr kumimoji="1" lang="en-US" altLang="ja-JP" b="0" i="1">
                  <a:latin typeface="Cambria Math" panose="02040503050406030204" pitchFamily="18" charset="0"/>
                </a:endParaRPr>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5−6</m:t>
                        </m:r>
                      </m:sub>
                    </m:sSub>
                  </m:oMath>
                </a14:m>
                <a:r>
                  <a:rPr kumimoji="1" lang="en-US" altLang="ja-JP"/>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7</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1−8</m:t>
                        </m:r>
                      </m:sub>
                    </m:sSub>
                  </m:oMath>
                </a14:m>
                <a:r>
                  <a:rPr kumimoji="1" lang="ja-JP" altLang="en-US"/>
                  <a:t>を使う</a:t>
                </a:r>
                <a:r>
                  <a:rPr kumimoji="1" lang="en-US" altLang="ja-JP"/>
                  <a:t>, </a:t>
                </a:r>
                <a:r>
                  <a:rPr kumimoji="1" lang="ja-JP" altLang="en-US"/>
                  <a:t>必要なデータ量が</a:t>
                </a:r>
                <a14:m>
                  <m:oMath xmlns:m="http://schemas.openxmlformats.org/officeDocument/2006/math">
                    <m:r>
                      <m:rPr>
                        <m:sty m:val="p"/>
                      </m:rPr>
                      <a:rPr kumimoji="1" lang="en-US" altLang="ja-JP" b="0" i="0" smtClean="0">
                        <a:latin typeface="Cambria Math" panose="02040503050406030204" pitchFamily="18" charset="0"/>
                      </a:rPr>
                      <m:t>O</m:t>
                    </m:r>
                    <m:r>
                      <a:rPr kumimoji="1" lang="en-US" altLang="ja-JP" b="0" i="0"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𝑛</m:t>
                            </m:r>
                          </m:e>
                        </m:d>
                      </m:e>
                    </m:func>
                    <m:r>
                      <a:rPr kumimoji="1" lang="en-US" altLang="ja-JP" b="0" i="1" smtClean="0">
                        <a:latin typeface="Cambria Math" panose="02040503050406030204" pitchFamily="18" charset="0"/>
                      </a:rPr>
                      <m:t>)</m:t>
                    </m:r>
                  </m:oMath>
                </a14:m>
                <a:endParaRPr kumimoji="1" lang="ja-JP" altLang="en-US"/>
              </a:p>
            </p:txBody>
          </p:sp>
        </mc:Choice>
        <mc:Fallback xmlns="">
          <p:sp>
            <p:nvSpPr>
              <p:cNvPr id="2" name="コンテンツ プレースホルダー 1">
                <a:extLst>
                  <a:ext uri="{FF2B5EF4-FFF2-40B4-BE49-F238E27FC236}">
                    <a16:creationId xmlns:a16="http://schemas.microsoft.com/office/drawing/2014/main" id="{9EB6180F-83FC-48C3-A2EF-239269FEE87A}"/>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E7B9196A-47DE-43B4-BF46-04FF19C8B890}"/>
              </a:ext>
            </a:extLst>
          </p:cNvPr>
          <p:cNvSpPr>
            <a:spLocks noGrp="1"/>
          </p:cNvSpPr>
          <p:nvPr>
            <p:ph type="title"/>
          </p:nvPr>
        </p:nvSpPr>
        <p:spPr/>
        <p:txBody>
          <a:bodyPr/>
          <a:lstStyle/>
          <a:p>
            <a:r>
              <a:rPr kumimoji="1" lang="en-US" altLang="ja-JP"/>
              <a:t>Merkle</a:t>
            </a:r>
            <a:r>
              <a:rPr kumimoji="1" lang="ja-JP" altLang="en-US"/>
              <a:t>木</a:t>
            </a:r>
          </a:p>
        </p:txBody>
      </p:sp>
      <p:pic>
        <p:nvPicPr>
          <p:cNvPr id="6" name="図 5">
            <a:extLst>
              <a:ext uri="{FF2B5EF4-FFF2-40B4-BE49-F238E27FC236}">
                <a16:creationId xmlns:a16="http://schemas.microsoft.com/office/drawing/2014/main" id="{08B8099F-C48A-4853-ADB3-FD040877B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495" y="1196752"/>
            <a:ext cx="6768752" cy="3951259"/>
          </a:xfrm>
          <a:prstGeom prst="rect">
            <a:avLst/>
          </a:prstGeom>
        </p:spPr>
      </p:pic>
      <p:sp>
        <p:nvSpPr>
          <p:cNvPr id="5" name="スライド番号プレースホルダー 4">
            <a:extLst>
              <a:ext uri="{FF2B5EF4-FFF2-40B4-BE49-F238E27FC236}">
                <a16:creationId xmlns:a16="http://schemas.microsoft.com/office/drawing/2014/main" id="{560508D4-342D-4EC1-91D1-62579EB0498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26</a:t>
            </a:r>
          </a:p>
        </p:txBody>
      </p:sp>
    </p:spTree>
    <p:extLst>
      <p:ext uri="{BB962C8B-B14F-4D97-AF65-F5344CB8AC3E}">
        <p14:creationId xmlns:p14="http://schemas.microsoft.com/office/powerpoint/2010/main" val="202672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15F24F-C23E-473B-B94A-3C5D242221FA}"/>
              </a:ext>
            </a:extLst>
          </p:cNvPr>
          <p:cNvSpPr>
            <a:spLocks noGrp="1"/>
          </p:cNvSpPr>
          <p:nvPr>
            <p:ph idx="1"/>
          </p:nvPr>
        </p:nvSpPr>
        <p:spPr/>
        <p:txBody>
          <a:bodyPr/>
          <a:lstStyle/>
          <a:p>
            <a:r>
              <a:rPr kumimoji="1" lang="ja-JP" altLang="en-US"/>
              <a:t>リンクトークンとは別方式</a:t>
            </a:r>
            <a:endParaRPr kumimoji="1" lang="en-US" altLang="ja-JP"/>
          </a:p>
          <a:p>
            <a:r>
              <a:rPr kumimoji="1" lang="ja-JP" altLang="en-US"/>
              <a:t>信頼できる</a:t>
            </a:r>
            <a:r>
              <a:rPr kumimoji="1" lang="en-US" altLang="ja-JP"/>
              <a:t>TSA</a:t>
            </a:r>
            <a:r>
              <a:rPr kumimoji="1" lang="ja-JP" altLang="en-US"/>
              <a:t>が署名の検証鍵を公開</a:t>
            </a:r>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en-US" altLang="ja-JP"/>
              <a:t>RFC 3161, ISO/IEC18014-2</a:t>
            </a:r>
            <a:r>
              <a:rPr kumimoji="1" lang="ja-JP" altLang="en-US"/>
              <a:t>などで標準化</a:t>
            </a:r>
          </a:p>
        </p:txBody>
      </p:sp>
      <p:sp>
        <p:nvSpPr>
          <p:cNvPr id="4" name="タイトル 3">
            <a:extLst>
              <a:ext uri="{FF2B5EF4-FFF2-40B4-BE49-F238E27FC236}">
                <a16:creationId xmlns:a16="http://schemas.microsoft.com/office/drawing/2014/main" id="{835C8AD1-0733-4CDF-AFE6-1D6E1F4AC054}"/>
              </a:ext>
            </a:extLst>
          </p:cNvPr>
          <p:cNvSpPr>
            <a:spLocks noGrp="1"/>
          </p:cNvSpPr>
          <p:nvPr>
            <p:ph type="title"/>
          </p:nvPr>
        </p:nvSpPr>
        <p:spPr/>
        <p:txBody>
          <a:bodyPr/>
          <a:lstStyle/>
          <a:p>
            <a:r>
              <a:rPr kumimoji="1" lang="ja-JP" altLang="en-US"/>
              <a:t>署名を用いたタイムスタンプ</a:t>
            </a:r>
          </a:p>
        </p:txBody>
      </p:sp>
      <p:pic>
        <p:nvPicPr>
          <p:cNvPr id="6" name="図 5">
            <a:extLst>
              <a:ext uri="{FF2B5EF4-FFF2-40B4-BE49-F238E27FC236}">
                <a16:creationId xmlns:a16="http://schemas.microsoft.com/office/drawing/2014/main" id="{47DDA89B-9977-4F62-8AF9-56617EB1A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772816"/>
            <a:ext cx="5760640" cy="2725697"/>
          </a:xfrm>
          <a:prstGeom prst="rect">
            <a:avLst/>
          </a:prstGeom>
        </p:spPr>
      </p:pic>
      <p:sp>
        <p:nvSpPr>
          <p:cNvPr id="5" name="スライド番号プレースホルダー 4">
            <a:extLst>
              <a:ext uri="{FF2B5EF4-FFF2-40B4-BE49-F238E27FC236}">
                <a16:creationId xmlns:a16="http://schemas.microsoft.com/office/drawing/2014/main" id="{99D79E64-B354-49AB-BF5E-704B690C220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26</a:t>
            </a:r>
          </a:p>
        </p:txBody>
      </p:sp>
    </p:spTree>
    <p:extLst>
      <p:ext uri="{BB962C8B-B14F-4D97-AF65-F5344CB8AC3E}">
        <p14:creationId xmlns:p14="http://schemas.microsoft.com/office/powerpoint/2010/main" val="119177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761B911-23CA-4234-A623-AA66FED8A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564904"/>
            <a:ext cx="4465109" cy="2204647"/>
          </a:xfrm>
          <a:prstGeom prst="rect">
            <a:avLst/>
          </a:prstGeom>
        </p:spPr>
      </p:pic>
      <p:sp>
        <p:nvSpPr>
          <p:cNvPr id="2" name="コンテンツ プレースホルダー 1">
            <a:extLst>
              <a:ext uri="{FF2B5EF4-FFF2-40B4-BE49-F238E27FC236}">
                <a16:creationId xmlns:a16="http://schemas.microsoft.com/office/drawing/2014/main" id="{44321F73-64BD-46AD-A154-61F3C3187A55}"/>
              </a:ext>
            </a:extLst>
          </p:cNvPr>
          <p:cNvSpPr>
            <a:spLocks noGrp="1"/>
          </p:cNvSpPr>
          <p:nvPr>
            <p:ph idx="1"/>
          </p:nvPr>
        </p:nvSpPr>
        <p:spPr/>
        <p:txBody>
          <a:bodyPr/>
          <a:lstStyle/>
          <a:p>
            <a:r>
              <a:rPr kumimoji="1" lang="ja-JP" altLang="en-US"/>
              <a:t>時刻の扱い</a:t>
            </a:r>
            <a:endParaRPr kumimoji="1" lang="en-US" altLang="ja-JP"/>
          </a:p>
          <a:p>
            <a:pPr lvl="1"/>
            <a:r>
              <a:rPr lang="zh-TW" altLang="en-US"/>
              <a:t>国家時刻標準機関</a:t>
            </a:r>
            <a:r>
              <a:rPr lang="en-US" altLang="ja-JP"/>
              <a:t>NTA (National Time Authority)</a:t>
            </a:r>
          </a:p>
          <a:p>
            <a:pPr lvl="2"/>
            <a:r>
              <a:rPr lang="ja-JP" altLang="en-US"/>
              <a:t>情報通信研究機構</a:t>
            </a:r>
            <a:r>
              <a:rPr lang="en-US" altLang="ja-JP"/>
              <a:t>NICT</a:t>
            </a:r>
            <a:r>
              <a:rPr lang="ja-JP" altLang="en-US"/>
              <a:t>が日本標準時を生成、供給</a:t>
            </a:r>
            <a:endParaRPr lang="en-US" altLang="ja-JP"/>
          </a:p>
          <a:p>
            <a:pPr lvl="2"/>
            <a:r>
              <a:rPr lang="ja-JP" altLang="en-US"/>
              <a:t>時刻配信局</a:t>
            </a:r>
            <a:r>
              <a:rPr lang="en-US" altLang="ja-JP"/>
              <a:t>TAA</a:t>
            </a:r>
            <a:r>
              <a:rPr lang="ja-JP" altLang="en-US"/>
              <a:t> </a:t>
            </a:r>
            <a:r>
              <a:rPr lang="en-US" altLang="ja-JP"/>
              <a:t>(Time Assessment Authority)</a:t>
            </a:r>
            <a:r>
              <a:rPr lang="ja-JP" altLang="en-US"/>
              <a:t>がサービス提供</a:t>
            </a:r>
            <a:endParaRPr lang="en-US" altLang="ja-JP"/>
          </a:p>
          <a:p>
            <a:pPr lvl="2"/>
            <a:endParaRPr kumimoji="1" lang="en-US" altLang="ja-JP"/>
          </a:p>
          <a:p>
            <a:pPr lvl="2"/>
            <a:endParaRPr lang="en-US" altLang="ja-JP"/>
          </a:p>
          <a:p>
            <a:pPr lvl="2"/>
            <a:endParaRPr kumimoji="1" lang="en-US" altLang="ja-JP"/>
          </a:p>
          <a:p>
            <a:pPr lvl="2"/>
            <a:endParaRPr lang="en-US" altLang="ja-JP"/>
          </a:p>
          <a:p>
            <a:r>
              <a:rPr kumimoji="1" lang="ja-JP" altLang="en-US"/>
              <a:t>通常の署名は最大</a:t>
            </a:r>
            <a:r>
              <a:rPr kumimoji="1" lang="en-US" altLang="ja-JP"/>
              <a:t>5</a:t>
            </a:r>
            <a:r>
              <a:rPr kumimoji="1" lang="ja-JP" altLang="en-US"/>
              <a:t>年</a:t>
            </a:r>
            <a:endParaRPr kumimoji="1" lang="en-US" altLang="ja-JP"/>
          </a:p>
          <a:p>
            <a:pPr lvl="1"/>
            <a:r>
              <a:rPr kumimoji="1" lang="ja-JP" altLang="en-US"/>
              <a:t>住宅ローンなどには対応できない</a:t>
            </a:r>
            <a:endParaRPr kumimoji="1" lang="en-US" altLang="ja-JP"/>
          </a:p>
          <a:p>
            <a:pPr lvl="1"/>
            <a:r>
              <a:rPr lang="en-US" altLang="ja-JP"/>
              <a:t>EU</a:t>
            </a:r>
            <a:r>
              <a:rPr lang="ja-JP" altLang="en-US"/>
              <a:t> </a:t>
            </a:r>
            <a:r>
              <a:rPr lang="en-US" altLang="ja-JP"/>
              <a:t>:</a:t>
            </a:r>
            <a:r>
              <a:rPr lang="ja-JP" altLang="en-US"/>
              <a:t> </a:t>
            </a:r>
            <a:r>
              <a:rPr lang="en-US" altLang="ja-JP"/>
              <a:t>2016</a:t>
            </a:r>
            <a:r>
              <a:rPr lang="ja-JP" altLang="en-US"/>
              <a:t>年</a:t>
            </a:r>
            <a:r>
              <a:rPr lang="en-US" altLang="ja-JP"/>
              <a:t>eIDAS</a:t>
            </a:r>
            <a:r>
              <a:rPr lang="ja-JP" altLang="en-US"/>
              <a:t>規則</a:t>
            </a:r>
            <a:r>
              <a:rPr lang="en-US" altLang="ja-JP"/>
              <a:t>, </a:t>
            </a:r>
            <a:r>
              <a:rPr lang="ja-JP" altLang="en-US"/>
              <a:t>国家間でタイムスタンプを利用可能</a:t>
            </a:r>
            <a:endParaRPr kumimoji="1" lang="en-US" altLang="ja-JP"/>
          </a:p>
          <a:p>
            <a:r>
              <a:rPr kumimoji="1" lang="ja-JP" altLang="en-US"/>
              <a:t>日本は公的なタイムスタンプ制度の不在</a:t>
            </a:r>
            <a:r>
              <a:rPr lang="en-US" altLang="ja-JP"/>
              <a:t> (2021</a:t>
            </a:r>
            <a:r>
              <a:rPr lang="ja-JP" altLang="en-US"/>
              <a:t>年現在</a:t>
            </a:r>
            <a:r>
              <a:rPr lang="en-US" altLang="ja-JP"/>
              <a:t>)</a:t>
            </a:r>
            <a:endParaRPr kumimoji="1" lang="en-US" altLang="ja-JP"/>
          </a:p>
          <a:p>
            <a:pPr lvl="1"/>
            <a:r>
              <a:rPr lang="ja-JP" altLang="en-US"/>
              <a:t>長期の利用に不安 </a:t>
            </a:r>
            <a:r>
              <a:rPr lang="en-US" altLang="ja-JP"/>
              <a:t>: e.g. NTT</a:t>
            </a:r>
            <a:r>
              <a:rPr lang="ja-JP" altLang="en-US"/>
              <a:t>データ</a:t>
            </a:r>
            <a:r>
              <a:rPr lang="en-US" altLang="ja-JP"/>
              <a:t>SecureSeal</a:t>
            </a:r>
            <a:r>
              <a:rPr lang="ja-JP" altLang="en-US"/>
              <a:t>は</a:t>
            </a:r>
            <a:r>
              <a:rPr lang="en-US" altLang="ja-JP"/>
              <a:t>2020</a:t>
            </a:r>
            <a:r>
              <a:rPr lang="ja-JP" altLang="en-US"/>
              <a:t>年終了</a:t>
            </a:r>
            <a:endParaRPr lang="en-US" altLang="ja-JP"/>
          </a:p>
          <a:p>
            <a:pPr lvl="1"/>
            <a:endParaRPr kumimoji="1" lang="ja-JP" altLang="en-US"/>
          </a:p>
        </p:txBody>
      </p:sp>
      <p:sp>
        <p:nvSpPr>
          <p:cNvPr id="4" name="タイトル 3">
            <a:extLst>
              <a:ext uri="{FF2B5EF4-FFF2-40B4-BE49-F238E27FC236}">
                <a16:creationId xmlns:a16="http://schemas.microsoft.com/office/drawing/2014/main" id="{5A37E3E7-0F3D-4134-AB15-1FADFA7E3971}"/>
              </a:ext>
            </a:extLst>
          </p:cNvPr>
          <p:cNvSpPr>
            <a:spLocks noGrp="1"/>
          </p:cNvSpPr>
          <p:nvPr>
            <p:ph type="title"/>
          </p:nvPr>
        </p:nvSpPr>
        <p:spPr/>
        <p:txBody>
          <a:bodyPr/>
          <a:lstStyle/>
          <a:p>
            <a:r>
              <a:rPr kumimoji="1" lang="ja-JP" altLang="en-US"/>
              <a:t>日本のタイムスタンプ</a:t>
            </a:r>
          </a:p>
        </p:txBody>
      </p:sp>
      <p:sp>
        <p:nvSpPr>
          <p:cNvPr id="5" name="スライド番号プレースホルダー 4">
            <a:extLst>
              <a:ext uri="{FF2B5EF4-FFF2-40B4-BE49-F238E27FC236}">
                <a16:creationId xmlns:a16="http://schemas.microsoft.com/office/drawing/2014/main" id="{EBE4153F-EF37-4A67-874B-62C967A9875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26</a:t>
            </a:r>
          </a:p>
        </p:txBody>
      </p:sp>
    </p:spTree>
    <p:extLst>
      <p:ext uri="{BB962C8B-B14F-4D97-AF65-F5344CB8AC3E}">
        <p14:creationId xmlns:p14="http://schemas.microsoft.com/office/powerpoint/2010/main" val="73285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1246CB9-D107-4C27-AFFA-40189867D3D5}"/>
              </a:ext>
            </a:extLst>
          </p:cNvPr>
          <p:cNvSpPr>
            <a:spLocks noGrp="1"/>
          </p:cNvSpPr>
          <p:nvPr>
            <p:ph idx="1"/>
          </p:nvPr>
        </p:nvSpPr>
        <p:spPr/>
        <p:txBody>
          <a:bodyPr/>
          <a:lstStyle/>
          <a:p>
            <a:r>
              <a:rPr kumimoji="1" lang="en-US" altLang="ja-JP"/>
              <a:t>(</a:t>
            </a:r>
            <a:r>
              <a:rPr kumimoji="1" lang="ja-JP" altLang="en-US"/>
              <a:t>パブリック</a:t>
            </a:r>
            <a:r>
              <a:rPr kumimoji="1" lang="en-US" altLang="ja-JP"/>
              <a:t>)</a:t>
            </a:r>
            <a:r>
              <a:rPr kumimoji="1" lang="ja-JP" altLang="en-US"/>
              <a:t>ブロックチェーン</a:t>
            </a:r>
            <a:endParaRPr kumimoji="1" lang="en-US" altLang="ja-JP"/>
          </a:p>
          <a:p>
            <a:pPr lvl="1"/>
            <a:r>
              <a:rPr kumimoji="1" lang="ja-JP" altLang="en-US"/>
              <a:t>リンクトークン生成型タイムスタンプ </a:t>
            </a:r>
            <a:r>
              <a:rPr kumimoji="1" lang="en-US" altLang="ja-JP"/>
              <a:t>: </a:t>
            </a:r>
            <a:r>
              <a:rPr kumimoji="1" lang="ja-JP" altLang="en-US"/>
              <a:t>データの改竄耐性</a:t>
            </a:r>
            <a:endParaRPr kumimoji="1" lang="en-US" altLang="ja-JP"/>
          </a:p>
          <a:p>
            <a:pPr lvl="1"/>
            <a:r>
              <a:rPr kumimoji="1" lang="ja-JP" altLang="en-US"/>
              <a:t>ハッシュ値の列</a:t>
            </a:r>
            <a:r>
              <a:rPr kumimoji="1" lang="en-US" altLang="ja-JP"/>
              <a:t>(</a:t>
            </a:r>
            <a:r>
              <a:rPr kumimoji="1" lang="ja-JP" altLang="en-US"/>
              <a:t>鎖</a:t>
            </a:r>
            <a:r>
              <a:rPr kumimoji="1" lang="en-US" altLang="ja-JP"/>
              <a:t>)</a:t>
            </a:r>
            <a:r>
              <a:rPr kumimoji="1" lang="ja-JP" altLang="en-US"/>
              <a:t>を</a:t>
            </a:r>
            <a:r>
              <a:rPr kumimoji="1" lang="en-US" altLang="ja-JP"/>
              <a:t>P2P</a:t>
            </a:r>
            <a:r>
              <a:rPr kumimoji="1" lang="ja-JP" altLang="en-US"/>
              <a:t>ネットワークで管理</a:t>
            </a:r>
            <a:endParaRPr kumimoji="1" lang="en-US" altLang="ja-JP"/>
          </a:p>
          <a:p>
            <a:pPr lvl="1"/>
            <a:r>
              <a:rPr kumimoji="1" lang="ja-JP" altLang="en-US"/>
              <a:t>不特定多数の主体が所有するコンピュータが互いに通信</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データが十分分散されると可用性と改竄耐性に優れる</a:t>
            </a:r>
            <a:endParaRPr kumimoji="1" lang="en-US" altLang="ja-JP"/>
          </a:p>
          <a:p>
            <a:pPr lvl="1"/>
            <a:r>
              <a:rPr kumimoji="1" lang="ja-JP" altLang="en-US"/>
              <a:t>データ更新性能は低い </a:t>
            </a:r>
            <a:r>
              <a:rPr kumimoji="1" lang="en-US" altLang="ja-JP"/>
              <a:t>: </a:t>
            </a:r>
            <a:r>
              <a:rPr kumimoji="1" lang="ja-JP" altLang="en-US"/>
              <a:t>シャーディングなどの技術</a:t>
            </a:r>
          </a:p>
        </p:txBody>
      </p:sp>
      <p:sp>
        <p:nvSpPr>
          <p:cNvPr id="4" name="タイトル 3">
            <a:extLst>
              <a:ext uri="{FF2B5EF4-FFF2-40B4-BE49-F238E27FC236}">
                <a16:creationId xmlns:a16="http://schemas.microsoft.com/office/drawing/2014/main" id="{025E548C-5751-4AA8-9544-62EF6632F092}"/>
              </a:ext>
            </a:extLst>
          </p:cNvPr>
          <p:cNvSpPr>
            <a:spLocks noGrp="1"/>
          </p:cNvSpPr>
          <p:nvPr>
            <p:ph type="title"/>
          </p:nvPr>
        </p:nvSpPr>
        <p:spPr/>
        <p:txBody>
          <a:bodyPr/>
          <a:lstStyle/>
          <a:p>
            <a:r>
              <a:rPr kumimoji="1" lang="ja-JP" altLang="en-US"/>
              <a:t>ブロックチェーンとビットコイン</a:t>
            </a:r>
          </a:p>
        </p:txBody>
      </p:sp>
      <p:pic>
        <p:nvPicPr>
          <p:cNvPr id="6" name="図 5">
            <a:extLst>
              <a:ext uri="{FF2B5EF4-FFF2-40B4-BE49-F238E27FC236}">
                <a16:creationId xmlns:a16="http://schemas.microsoft.com/office/drawing/2014/main" id="{439D1F1D-4765-40E2-93F2-A7D654777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636912"/>
            <a:ext cx="5400600" cy="2801561"/>
          </a:xfrm>
          <a:prstGeom prst="rect">
            <a:avLst/>
          </a:prstGeom>
        </p:spPr>
      </p:pic>
      <p:sp>
        <p:nvSpPr>
          <p:cNvPr id="5" name="スライド番号プレースホルダー 4">
            <a:extLst>
              <a:ext uri="{FF2B5EF4-FFF2-40B4-BE49-F238E27FC236}">
                <a16:creationId xmlns:a16="http://schemas.microsoft.com/office/drawing/2014/main" id="{8BE6C4C0-4BB1-4613-952F-86D6E0D98FC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26</a:t>
            </a:r>
          </a:p>
        </p:txBody>
      </p:sp>
    </p:spTree>
    <p:extLst>
      <p:ext uri="{BB962C8B-B14F-4D97-AF65-F5344CB8AC3E}">
        <p14:creationId xmlns:p14="http://schemas.microsoft.com/office/powerpoint/2010/main" val="24554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93A9A4D-4EFE-48FF-B435-7557F8D88E1A}"/>
              </a:ext>
            </a:extLst>
          </p:cNvPr>
          <p:cNvPicPr>
            <a:picLocks noChangeAspect="1"/>
          </p:cNvPicPr>
          <p:nvPr/>
        </p:nvPicPr>
        <p:blipFill>
          <a:blip r:embed="rId2"/>
          <a:stretch>
            <a:fillRect/>
          </a:stretch>
        </p:blipFill>
        <p:spPr>
          <a:xfrm>
            <a:off x="467544" y="5930830"/>
            <a:ext cx="7884368" cy="699978"/>
          </a:xfrm>
          <a:prstGeom prst="rect">
            <a:avLst/>
          </a:prstGeom>
        </p:spPr>
      </p:pic>
      <p:sp>
        <p:nvSpPr>
          <p:cNvPr id="2" name="コンテンツ プレースホルダー 1">
            <a:extLst>
              <a:ext uri="{FF2B5EF4-FFF2-40B4-BE49-F238E27FC236}">
                <a16:creationId xmlns:a16="http://schemas.microsoft.com/office/drawing/2014/main" id="{0F747879-0ADF-44BD-997D-C822933B7AC4}"/>
              </a:ext>
            </a:extLst>
          </p:cNvPr>
          <p:cNvSpPr>
            <a:spLocks noGrp="1"/>
          </p:cNvSpPr>
          <p:nvPr>
            <p:ph idx="1"/>
          </p:nvPr>
        </p:nvSpPr>
        <p:spPr/>
        <p:txBody>
          <a:bodyPr/>
          <a:lstStyle/>
          <a:p>
            <a:r>
              <a:rPr kumimoji="1" lang="ja-JP" altLang="en-US"/>
              <a:t>初めてブロックチェーンを暗号資産に応用</a:t>
            </a:r>
            <a:endParaRPr kumimoji="1" lang="en-US" altLang="ja-JP"/>
          </a:p>
          <a:p>
            <a:pPr lvl="1"/>
            <a:r>
              <a:rPr kumimoji="1" lang="ja-JP" altLang="en-US"/>
              <a:t>ハッシュ関数と署名の応用</a:t>
            </a:r>
            <a:r>
              <a:rPr kumimoji="1" lang="en-US" altLang="ja-JP"/>
              <a:t>(</a:t>
            </a:r>
            <a:r>
              <a:rPr kumimoji="1" lang="ja-JP" altLang="en-US"/>
              <a:t>「暗号化」機能は使ってない</a:t>
            </a:r>
            <a:r>
              <a:rPr kumimoji="1" lang="en-US" altLang="ja-JP"/>
              <a:t>!)</a:t>
            </a:r>
          </a:p>
          <a:p>
            <a:r>
              <a:rPr kumimoji="1" lang="ja-JP" altLang="en-US"/>
              <a:t>トランザクション</a:t>
            </a:r>
            <a:endParaRPr kumimoji="1" lang="en-US" altLang="ja-JP"/>
          </a:p>
          <a:p>
            <a:pPr lvl="1"/>
            <a:r>
              <a:rPr kumimoji="1" lang="ja-JP" altLang="en-US"/>
              <a:t>「ある人からある人に資産が移動した」という取引履歴</a:t>
            </a:r>
            <a:endParaRPr kumimoji="1" lang="en-US" altLang="ja-JP"/>
          </a:p>
          <a:p>
            <a:pPr lvl="1"/>
            <a:r>
              <a:rPr kumimoji="1" lang="ja-JP" altLang="en-US"/>
              <a:t>トランザクションをいくつかまとめてブロックにする</a:t>
            </a:r>
            <a:endParaRPr kumimoji="1" lang="en-US" altLang="ja-JP"/>
          </a:p>
          <a:p>
            <a:r>
              <a:rPr kumimoji="1" lang="ja-JP" altLang="en-US"/>
              <a:t>ブロックをハッシュ値の連鎖で管理する</a:t>
            </a:r>
            <a:endParaRPr kumimoji="1" lang="en-US" altLang="ja-JP"/>
          </a:p>
          <a:p>
            <a:pPr lvl="2"/>
            <a:r>
              <a:rPr kumimoji="1" lang="ja-JP" altLang="en-US"/>
              <a:t>資産の移動履歴だけが記録される</a:t>
            </a:r>
            <a:endParaRPr kumimoji="1" lang="en-US" altLang="ja-JP"/>
          </a:p>
          <a:p>
            <a:pPr lvl="2"/>
            <a:r>
              <a:rPr kumimoji="1" lang="ja-JP" altLang="en-US"/>
              <a:t>ある人の現在の資産残高は記載されていない</a:t>
            </a:r>
            <a:endParaRPr kumimoji="1" lang="en-US" altLang="ja-JP"/>
          </a:p>
          <a:p>
            <a:r>
              <a:rPr kumimoji="1" lang="ja-JP" altLang="en-US"/>
              <a:t>ビットコインアドレス</a:t>
            </a:r>
            <a:endParaRPr kumimoji="1" lang="en-US" altLang="ja-JP"/>
          </a:p>
          <a:p>
            <a:pPr lvl="1"/>
            <a:r>
              <a:rPr lang="en-US" altLang="ja-JP"/>
              <a:t>ECDSA</a:t>
            </a:r>
            <a:r>
              <a:rPr lang="ja-JP" altLang="en-US"/>
              <a:t>の検証鍵の</a:t>
            </a:r>
            <a:r>
              <a:rPr lang="en-US" altLang="ja-JP"/>
              <a:t>SHA-256</a:t>
            </a:r>
            <a:r>
              <a:rPr lang="ja-JP" altLang="en-US"/>
              <a:t>と</a:t>
            </a:r>
            <a:r>
              <a:rPr lang="en-US" altLang="ja-JP"/>
              <a:t>RIPEMD160</a:t>
            </a:r>
            <a:r>
              <a:rPr lang="ja-JP" altLang="en-US"/>
              <a:t>によるハッシュ値</a:t>
            </a:r>
            <a:endParaRPr lang="en-US" altLang="ja-JP"/>
          </a:p>
          <a:p>
            <a:pPr lvl="1"/>
            <a:r>
              <a:rPr lang="ja-JP" altLang="en-US"/>
              <a:t>銀行口座番号に相当</a:t>
            </a:r>
            <a:endParaRPr lang="en-US" altLang="ja-JP"/>
          </a:p>
        </p:txBody>
      </p:sp>
      <p:sp>
        <p:nvSpPr>
          <p:cNvPr id="4" name="タイトル 3">
            <a:extLst>
              <a:ext uri="{FF2B5EF4-FFF2-40B4-BE49-F238E27FC236}">
                <a16:creationId xmlns:a16="http://schemas.microsoft.com/office/drawing/2014/main" id="{37D8F190-11BC-411C-8286-E00E85333638}"/>
              </a:ext>
            </a:extLst>
          </p:cNvPr>
          <p:cNvSpPr>
            <a:spLocks noGrp="1"/>
          </p:cNvSpPr>
          <p:nvPr>
            <p:ph type="title"/>
          </p:nvPr>
        </p:nvSpPr>
        <p:spPr/>
        <p:txBody>
          <a:bodyPr/>
          <a:lstStyle/>
          <a:p>
            <a:r>
              <a:rPr kumimoji="1" lang="ja-JP" altLang="en-US"/>
              <a:t>ビットコイン</a:t>
            </a:r>
          </a:p>
        </p:txBody>
      </p:sp>
      <p:sp>
        <p:nvSpPr>
          <p:cNvPr id="5" name="スライド番号プレースホルダー 4">
            <a:extLst>
              <a:ext uri="{FF2B5EF4-FFF2-40B4-BE49-F238E27FC236}">
                <a16:creationId xmlns:a16="http://schemas.microsoft.com/office/drawing/2014/main" id="{7E34AC4E-4050-4A28-A2FD-D5BBDFCAEA9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26</a:t>
            </a:r>
          </a:p>
        </p:txBody>
      </p:sp>
    </p:spTree>
    <p:extLst>
      <p:ext uri="{BB962C8B-B14F-4D97-AF65-F5344CB8AC3E}">
        <p14:creationId xmlns:p14="http://schemas.microsoft.com/office/powerpoint/2010/main" val="1250666977"/>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1601</Words>
  <Application>Microsoft Office PowerPoint</Application>
  <PresentationFormat>画面に合わせる (4:3)</PresentationFormat>
  <Paragraphs>273</Paragraphs>
  <Slides>26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HG丸ｺﾞｼｯｸM-PRO</vt:lpstr>
      <vt:lpstr>游ゴシック</vt:lpstr>
      <vt:lpstr>Arial</vt:lpstr>
      <vt:lpstr>Cambria Math</vt:lpstr>
      <vt:lpstr>Segoe UI</vt:lpstr>
      <vt:lpstr>Tahoma</vt:lpstr>
      <vt:lpstr>Wingdings</vt:lpstr>
      <vt:lpstr>CybozuLabs2</vt:lpstr>
      <vt:lpstr>暗認本読書会8 否認防止, タイムスタンプ, ブロックチェーン</vt:lpstr>
      <vt:lpstr>否認防止と署名の失効</vt:lpstr>
      <vt:lpstr>ハッシュ値の連鎖によるタイムスタンプ</vt:lpstr>
      <vt:lpstr>タイムスタンプを用いた否認防止</vt:lpstr>
      <vt:lpstr>Merkle木</vt:lpstr>
      <vt:lpstr>署名を用いたタイムスタンプ</vt:lpstr>
      <vt:lpstr>日本のタイムスタンプ</vt:lpstr>
      <vt:lpstr>ブロックチェーンとビットコイン</vt:lpstr>
      <vt:lpstr>ビットコイン</vt:lpstr>
      <vt:lpstr>アリスが10BTC持っているとは</vt:lpstr>
      <vt:lpstr>トランザクション</vt:lpstr>
      <vt:lpstr>二重送金の防止とマイニング</vt:lpstr>
      <vt:lpstr>マイニング</vt:lpstr>
      <vt:lpstr>互いに依存する暗号技術</vt:lpstr>
      <vt:lpstr>信用の輪</vt:lpstr>
      <vt:lpstr>公開鍵基盤PKI</vt:lpstr>
      <vt:lpstr>認証局の相互認証</vt:lpstr>
      <vt:lpstr>公開鍵証明書の失効</vt:lpstr>
      <vt:lpstr>OCSP(Online Certificate Status Protocol)</vt:lpstr>
      <vt:lpstr>OCSPステープリング(stapling)</vt:lpstr>
      <vt:lpstr>証明書の発行方法</vt:lpstr>
      <vt:lpstr>ドメイン認証の問題点</vt:lpstr>
      <vt:lpstr>その他の認証</vt:lpstr>
      <vt:lpstr>証明書の透明性CT</vt:lpstr>
      <vt:lpstr>CTの利点</vt:lpstr>
      <vt:lpstr>CTの問題点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2021-11-18T09:20:49Z</dcterms:modified>
</cp:coreProperties>
</file>