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22"/>
  </p:notesMasterIdLst>
  <p:handoutMasterIdLst>
    <p:handoutMasterId r:id="rId23"/>
  </p:handoutMasterIdLst>
  <p:sldIdLst>
    <p:sldId id="552" r:id="rId2"/>
    <p:sldId id="650" r:id="rId3"/>
    <p:sldId id="691" r:id="rId4"/>
    <p:sldId id="673" r:id="rId5"/>
    <p:sldId id="675" r:id="rId6"/>
    <p:sldId id="676" r:id="rId7"/>
    <p:sldId id="677" r:id="rId8"/>
    <p:sldId id="678" r:id="rId9"/>
    <p:sldId id="679" r:id="rId10"/>
    <p:sldId id="680" r:id="rId11"/>
    <p:sldId id="681" r:id="rId12"/>
    <p:sldId id="682" r:id="rId13"/>
    <p:sldId id="683" r:id="rId14"/>
    <p:sldId id="684" r:id="rId15"/>
    <p:sldId id="685" r:id="rId16"/>
    <p:sldId id="686" r:id="rId17"/>
    <p:sldId id="687" r:id="rId18"/>
    <p:sldId id="688" r:id="rId19"/>
    <p:sldId id="689" r:id="rId20"/>
    <p:sldId id="690" r:id="rId21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650"/>
            <p14:sldId id="691"/>
            <p14:sldId id="673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72" d="100"/>
          <a:sy n="72" d="100"/>
        </p:scale>
        <p:origin x="108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93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atatracker.ietf.org/doc/draft-irtf-cfrg-hpk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</a:t>
            </a:r>
            <a:r>
              <a:rPr lang="en-US" altLang="ja-JP"/>
              <a:t>10</a:t>
            </a:r>
            <a:br>
              <a:rPr lang="en-US" altLang="ja-JP"/>
            </a:br>
            <a:r>
              <a:rPr lang="en-US" altLang="ja-JP" sz="2400"/>
              <a:t>ECH, HPKE, QUIC, HTTP3, </a:t>
            </a:r>
            <a:r>
              <a:rPr lang="ja-JP" altLang="en-US" sz="2400"/>
              <a:t>無線</a:t>
            </a:r>
            <a:r>
              <a:rPr lang="en-US" altLang="ja-JP" sz="2400"/>
              <a:t>LAN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2021/12/2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809B6EA-0340-4A09-9C7A-67535D5C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HTTP/1.1 Web</a:t>
            </a:r>
            <a:r>
              <a:rPr kumimoji="1" lang="ja-JP" altLang="en-US"/>
              <a:t>ページを取得する標準プロトコル</a:t>
            </a:r>
            <a:r>
              <a:rPr kumimoji="1" lang="en-US" altLang="ja-JP"/>
              <a:t>(1997)</a:t>
            </a:r>
          </a:p>
          <a:p>
            <a:pPr lvl="1"/>
            <a:r>
              <a:rPr kumimoji="1" lang="ja-JP" altLang="en-US"/>
              <a:t>高速通信には向かない</a:t>
            </a:r>
            <a:endParaRPr kumimoji="1" lang="en-US" altLang="ja-JP"/>
          </a:p>
          <a:p>
            <a:pPr lvl="1"/>
            <a:r>
              <a:rPr kumimoji="1" lang="en-US" altLang="ja-JP"/>
              <a:t>2012</a:t>
            </a:r>
            <a:r>
              <a:rPr kumimoji="1" lang="ja-JP" altLang="en-US"/>
              <a:t>年</a:t>
            </a:r>
            <a:r>
              <a:rPr kumimoji="1" lang="en-US" altLang="ja-JP"/>
              <a:t>Google</a:t>
            </a:r>
            <a:r>
              <a:rPr kumimoji="1" lang="ja-JP" altLang="en-US"/>
              <a:t>が</a:t>
            </a:r>
            <a:r>
              <a:rPr kumimoji="1" lang="en-US" altLang="ja-JP"/>
              <a:t>SPDY(</a:t>
            </a:r>
            <a:r>
              <a:rPr kumimoji="1" lang="ja-JP" altLang="en-US"/>
              <a:t>スピーディー</a:t>
            </a:r>
            <a:r>
              <a:rPr kumimoji="1" lang="en-US" altLang="ja-JP"/>
              <a:t>)</a:t>
            </a:r>
            <a:r>
              <a:rPr kumimoji="1" lang="ja-JP" altLang="en-US"/>
              <a:t>を提案→</a:t>
            </a:r>
            <a:r>
              <a:rPr kumimoji="1" lang="en-US" altLang="ja-JP"/>
              <a:t>HTTP/2</a:t>
            </a:r>
            <a:r>
              <a:rPr kumimoji="1" lang="ja-JP" altLang="en-US"/>
              <a:t>に標準化</a:t>
            </a:r>
            <a:endParaRPr kumimoji="1" lang="en-US" altLang="ja-JP"/>
          </a:p>
          <a:p>
            <a:r>
              <a:rPr kumimoji="1" lang="ja-JP" altLang="en-US"/>
              <a:t>特長</a:t>
            </a:r>
            <a:endParaRPr kumimoji="1" lang="en-US" altLang="ja-JP"/>
          </a:p>
          <a:p>
            <a:pPr lvl="1"/>
            <a:r>
              <a:rPr kumimoji="1" lang="ja-JP" altLang="en-US"/>
              <a:t>ストリーム</a:t>
            </a:r>
            <a:r>
              <a:rPr kumimoji="1" lang="en-US" altLang="ja-JP"/>
              <a:t>(</a:t>
            </a:r>
            <a:r>
              <a:rPr kumimoji="1" lang="ja-JP" altLang="en-US"/>
              <a:t>データ要求と受け取りの仕組み</a:t>
            </a:r>
            <a:r>
              <a:rPr kumimoji="1" lang="en-US" altLang="ja-JP"/>
              <a:t>) </a:t>
            </a:r>
            <a:r>
              <a:rPr kumimoji="1" lang="ja-JP" altLang="en-US"/>
              <a:t>の多重化</a:t>
            </a:r>
            <a:endParaRPr kumimoji="1" lang="en-US" altLang="ja-JP"/>
          </a:p>
          <a:p>
            <a:pPr lvl="1"/>
            <a:r>
              <a:rPr kumimoji="1" lang="ja-JP" altLang="en-US"/>
              <a:t>テキストベースからバイナリベースへ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DE6556C-B909-4FBA-8951-0773695C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91BDF3D-9260-4091-94C8-6EF7D11E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HTTP/2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EAC0EA1-11A7-410A-88C4-0F9847C86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681024"/>
            <a:ext cx="5760640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1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F382A53-4E6B-4F4D-B6B4-87917EC0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TCP</a:t>
            </a:r>
            <a:r>
              <a:rPr kumimoji="1" lang="ja-JP" altLang="en-US"/>
              <a:t>の</a:t>
            </a:r>
            <a:r>
              <a:rPr kumimoji="1" lang="en-US" altLang="ja-JP"/>
              <a:t>3-way</a:t>
            </a:r>
            <a:r>
              <a:rPr kumimoji="1" lang="ja-JP" altLang="en-US"/>
              <a:t>ハンドェイク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pPr lvl="1"/>
            <a:endParaRPr lang="en-US" altLang="ja-JP"/>
          </a:p>
          <a:p>
            <a:pPr lvl="1"/>
            <a:r>
              <a:rPr kumimoji="1" lang="en-US" altLang="ja-JP"/>
              <a:t>TLS 1.3</a:t>
            </a:r>
            <a:r>
              <a:rPr kumimoji="1" lang="ja-JP" altLang="en-US"/>
              <a:t>は</a:t>
            </a:r>
            <a:r>
              <a:rPr kumimoji="1" lang="en-US" altLang="ja-JP"/>
              <a:t>TLS 1.2</a:t>
            </a:r>
            <a:r>
              <a:rPr kumimoji="1" lang="ja-JP" altLang="en-US"/>
              <a:t>から通信回数削減</a:t>
            </a:r>
            <a:endParaRPr kumimoji="1" lang="en-US" altLang="ja-JP"/>
          </a:p>
          <a:p>
            <a:pPr lvl="2"/>
            <a:r>
              <a:rPr kumimoji="1" lang="en-US" altLang="ja-JP"/>
              <a:t>but TCP</a:t>
            </a:r>
            <a:r>
              <a:rPr kumimoji="1" lang="ja-JP" altLang="en-US"/>
              <a:t>のハンドシェイクは変わらず</a:t>
            </a:r>
            <a:endParaRPr kumimoji="1" lang="en-US" altLang="ja-JP"/>
          </a:p>
          <a:p>
            <a:r>
              <a:rPr kumimoji="1" lang="en-US" altLang="ja-JP"/>
              <a:t>HOL(Head-Of-Line blocking)</a:t>
            </a:r>
            <a:r>
              <a:rPr kumimoji="1" lang="ja-JP" altLang="en-US"/>
              <a:t>ブロッキング</a:t>
            </a:r>
            <a:endParaRPr kumimoji="1" lang="en-US" altLang="ja-JP"/>
          </a:p>
          <a:p>
            <a:pPr lvl="1"/>
            <a:r>
              <a:rPr lang="en-US" altLang="ja-JP"/>
              <a:t>HTTP/2</a:t>
            </a:r>
            <a:r>
              <a:rPr lang="ja-JP" altLang="en-US"/>
              <a:t>でストリームの多重化</a:t>
            </a:r>
            <a:endParaRPr lang="en-US" altLang="ja-JP"/>
          </a:p>
          <a:p>
            <a:pPr lvl="1"/>
            <a:r>
              <a:rPr lang="en-US" altLang="ja-JP"/>
              <a:t>but TCP</a:t>
            </a:r>
            <a:r>
              <a:rPr lang="ja-JP" altLang="en-US"/>
              <a:t>パケットの一部が欠損すると</a:t>
            </a:r>
            <a:br>
              <a:rPr lang="en-US" altLang="ja-JP"/>
            </a:br>
            <a:r>
              <a:rPr lang="ja-JP" altLang="en-US"/>
              <a:t>再送されるまでストリーム全体が止まる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4ECBBBD-AD04-42B3-A53F-5A794547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295F400-0AAB-4844-9DD5-81E0C519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TCP</a:t>
            </a:r>
            <a:r>
              <a:rPr lang="ja-JP" altLang="en-US"/>
              <a:t>と</a:t>
            </a:r>
            <a:r>
              <a:rPr lang="en-US" altLang="ja-JP"/>
              <a:t>UDP</a:t>
            </a:r>
            <a:r>
              <a:rPr lang="ja-JP" altLang="en-US"/>
              <a:t>の接続が始まるまで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C70979B-6012-46C5-ADE0-1D2473E8D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196752"/>
            <a:ext cx="610502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9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E922195-4483-4101-B52E-957CD6BB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通信開始</a:t>
            </a:r>
            <a:endParaRPr kumimoji="1" lang="en-US" altLang="ja-JP"/>
          </a:p>
          <a:p>
            <a:pPr lvl="1"/>
            <a:r>
              <a:rPr kumimoji="1" lang="en-US" altLang="ja-JP"/>
              <a:t>TCP</a:t>
            </a:r>
            <a:r>
              <a:rPr kumimoji="1" lang="ja-JP" altLang="en-US"/>
              <a:t>における</a:t>
            </a:r>
            <a:r>
              <a:rPr kumimoji="1" lang="en-US" altLang="ja-JP"/>
              <a:t>3-way</a:t>
            </a:r>
            <a:r>
              <a:rPr kumimoji="1" lang="ja-JP" altLang="en-US"/>
              <a:t>ハンドシェイクと</a:t>
            </a:r>
            <a:r>
              <a:rPr kumimoji="1" lang="en-US" altLang="ja-JP"/>
              <a:t>TLS</a:t>
            </a:r>
            <a:r>
              <a:rPr kumimoji="1" lang="ja-JP" altLang="en-US"/>
              <a:t>の</a:t>
            </a:r>
            <a:r>
              <a:rPr kumimoji="1" lang="en-US" altLang="ja-JP"/>
              <a:t>Client/ServerHello</a:t>
            </a:r>
          </a:p>
          <a:p>
            <a:r>
              <a:rPr kumimoji="1" lang="ja-JP" altLang="en-US"/>
              <a:t>信頼性</a:t>
            </a:r>
            <a:endParaRPr kumimoji="1" lang="en-US" altLang="ja-JP"/>
          </a:p>
          <a:p>
            <a:pPr lvl="1"/>
            <a:r>
              <a:rPr lang="en-US" altLang="ja-JP"/>
              <a:t>TCP</a:t>
            </a:r>
            <a:r>
              <a:rPr lang="ja-JP" altLang="en-US"/>
              <a:t>のチェックサムと</a:t>
            </a:r>
            <a:r>
              <a:rPr kumimoji="1" lang="en-US" altLang="ja-JP"/>
              <a:t>TLS</a:t>
            </a:r>
            <a:r>
              <a:rPr kumimoji="1" lang="ja-JP" altLang="en-US"/>
              <a:t>の</a:t>
            </a:r>
            <a:r>
              <a:rPr kumimoji="1" lang="en-US" altLang="ja-JP"/>
              <a:t>AEAD</a:t>
            </a:r>
          </a:p>
          <a:p>
            <a:r>
              <a:rPr lang="en-US" altLang="ja-JP"/>
              <a:t>QUIC ; </a:t>
            </a:r>
            <a:r>
              <a:rPr kumimoji="1" lang="en-US" altLang="ja-JP"/>
              <a:t>2012</a:t>
            </a:r>
            <a:r>
              <a:rPr kumimoji="1" lang="ja-JP" altLang="en-US"/>
              <a:t>頃から</a:t>
            </a:r>
            <a:r>
              <a:rPr kumimoji="1" lang="en-US" altLang="ja-JP"/>
              <a:t>Google</a:t>
            </a:r>
            <a:r>
              <a:rPr kumimoji="1" lang="ja-JP" altLang="en-US"/>
              <a:t>が提唱</a:t>
            </a:r>
            <a:endParaRPr kumimoji="1" lang="en-US" altLang="ja-JP"/>
          </a:p>
          <a:p>
            <a:pPr lvl="1"/>
            <a:r>
              <a:rPr lang="en-US" altLang="ja-JP"/>
              <a:t>TCP</a:t>
            </a:r>
            <a:r>
              <a:rPr lang="ja-JP" altLang="en-US"/>
              <a:t>ベースから</a:t>
            </a:r>
            <a:r>
              <a:rPr lang="en-US" altLang="ja-JP"/>
              <a:t>UDP</a:t>
            </a:r>
            <a:r>
              <a:rPr lang="ja-JP" altLang="en-US"/>
              <a:t>ベースへ</a:t>
            </a:r>
            <a:endParaRPr lang="en-US" altLang="ja-JP"/>
          </a:p>
          <a:p>
            <a:pPr lvl="2"/>
            <a:r>
              <a:rPr kumimoji="1" lang="ja-JP" altLang="en-US"/>
              <a:t>データ欠損などは</a:t>
            </a:r>
            <a:r>
              <a:rPr kumimoji="1" lang="en-US" altLang="ja-JP"/>
              <a:t>QUIC</a:t>
            </a:r>
            <a:r>
              <a:rPr kumimoji="1" lang="ja-JP" altLang="en-US"/>
              <a:t>のレイヤで保証</a:t>
            </a:r>
            <a:endParaRPr kumimoji="1" lang="en-US" altLang="ja-JP"/>
          </a:p>
          <a:p>
            <a:pPr lvl="1"/>
            <a:r>
              <a:rPr kumimoji="1" lang="ja-JP" altLang="en-US"/>
              <a:t>コネクションを</a:t>
            </a:r>
            <a:r>
              <a:rPr kumimoji="1" lang="en-US" altLang="ja-JP"/>
              <a:t>Connection ID</a:t>
            </a:r>
            <a:r>
              <a:rPr kumimoji="1" lang="ja-JP" altLang="en-US"/>
              <a:t>と呼ばれる識別子で管理</a:t>
            </a:r>
            <a:endParaRPr kumimoji="1" lang="en-US" altLang="ja-JP"/>
          </a:p>
          <a:p>
            <a:pPr lvl="2"/>
            <a:r>
              <a:rPr kumimoji="1" lang="ja-JP" altLang="en-US"/>
              <a:t>複数のストリームを持つ・ストリームごとに独立</a:t>
            </a:r>
            <a:endParaRPr kumimoji="1" lang="en-US" altLang="ja-JP"/>
          </a:p>
          <a:p>
            <a:pPr lvl="1"/>
            <a:r>
              <a:rPr kumimoji="1" lang="ja-JP" altLang="en-US"/>
              <a:t>コネクションマイグレーション</a:t>
            </a:r>
            <a:endParaRPr kumimoji="1" lang="en-US" altLang="ja-JP"/>
          </a:p>
          <a:p>
            <a:pPr lvl="2"/>
            <a:r>
              <a:rPr kumimoji="1" lang="en-US" altLang="ja-JP"/>
              <a:t>IP</a:t>
            </a:r>
            <a:r>
              <a:rPr kumimoji="1" lang="ja-JP" altLang="en-US"/>
              <a:t>アドレスが変わってもハンドシェイクのやり直しが不要</a:t>
            </a:r>
            <a:endParaRPr kumimoji="1" lang="en-US" altLang="ja-JP"/>
          </a:p>
          <a:p>
            <a:pPr lvl="1"/>
            <a:r>
              <a:rPr kumimoji="1" lang="ja-JP" altLang="en-US"/>
              <a:t>ユーザアプリケーション</a:t>
            </a:r>
            <a:r>
              <a:rPr kumimoji="1" lang="en-US" altLang="ja-JP"/>
              <a:t>(</a:t>
            </a:r>
            <a:r>
              <a:rPr kumimoji="1" lang="ja-JP" altLang="en-US"/>
              <a:t>ライブラリ</a:t>
            </a:r>
            <a:r>
              <a:rPr kumimoji="1" lang="en-US" altLang="ja-JP"/>
              <a:t>)</a:t>
            </a:r>
            <a:r>
              <a:rPr kumimoji="1" lang="ja-JP" altLang="en-US"/>
              <a:t>で改良</a:t>
            </a:r>
            <a:endParaRPr kumimoji="1" lang="en-US" altLang="ja-JP"/>
          </a:p>
          <a:p>
            <a:pPr lvl="2"/>
            <a:r>
              <a:rPr lang="en-US" altLang="ja-JP"/>
              <a:t>TCP</a:t>
            </a:r>
            <a:r>
              <a:rPr lang="ja-JP" altLang="en-US"/>
              <a:t>は</a:t>
            </a:r>
            <a:r>
              <a:rPr lang="en-US" altLang="ja-JP"/>
              <a:t>OS</a:t>
            </a:r>
            <a:r>
              <a:rPr lang="ja-JP" altLang="en-US"/>
              <a:t>の仕事だったので改良・実験しづらい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BDDE7B-2929-4B4F-BB57-51FEE1C9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F805071-9851-44F9-A40F-4905669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冗長性を排除した</a:t>
            </a:r>
            <a:r>
              <a:rPr kumimoji="1" lang="en-US" altLang="ja-JP"/>
              <a:t>QUIC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07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AF9B325-EBC6-4F93-9F82-8961F2E4B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QUIC</a:t>
            </a:r>
            <a:r>
              <a:rPr kumimoji="1" lang="ja-JP" altLang="en-US"/>
              <a:t>の標準化</a:t>
            </a:r>
            <a:r>
              <a:rPr kumimoji="1" lang="en-US" altLang="ja-JP"/>
              <a:t>(2018)</a:t>
            </a:r>
          </a:p>
          <a:p>
            <a:pPr lvl="1"/>
            <a:r>
              <a:rPr lang="en-US" altLang="ja-JP"/>
              <a:t>HTTP/2</a:t>
            </a:r>
            <a:r>
              <a:rPr lang="ja-JP" altLang="en-US"/>
              <a:t>ベースに</a:t>
            </a:r>
            <a:r>
              <a:rPr lang="en-US" altLang="ja-JP"/>
              <a:t>TLS 1.3</a:t>
            </a:r>
            <a:r>
              <a:rPr lang="ja-JP" altLang="en-US"/>
              <a:t>で秘匿性と完全性を担保</a:t>
            </a:r>
            <a:endParaRPr lang="en-US" altLang="ja-JP"/>
          </a:p>
          <a:p>
            <a:pPr lvl="1"/>
            <a:r>
              <a:rPr kumimoji="1" lang="en-US" altLang="ja-JP"/>
              <a:t>TCP</a:t>
            </a:r>
            <a:r>
              <a:rPr kumimoji="1" lang="ja-JP" altLang="en-US"/>
              <a:t>から</a:t>
            </a:r>
            <a:r>
              <a:rPr kumimoji="1" lang="en-US" altLang="ja-JP"/>
              <a:t>UDP(443)</a:t>
            </a:r>
            <a:r>
              <a:rPr kumimoji="1" lang="ja-JP" altLang="en-US"/>
              <a:t>へ変更することにより通信の高速化</a:t>
            </a:r>
            <a:endParaRPr kumimoji="1" lang="en-US" altLang="ja-JP"/>
          </a:p>
          <a:p>
            <a:r>
              <a:rPr lang="en-US" altLang="ja-JP"/>
              <a:t>QUIC</a:t>
            </a:r>
            <a:r>
              <a:rPr lang="ja-JP" altLang="en-US"/>
              <a:t>と</a:t>
            </a:r>
            <a:r>
              <a:rPr lang="en-US" altLang="ja-JP"/>
              <a:t>TLS</a:t>
            </a:r>
            <a:r>
              <a:rPr lang="ja-JP" altLang="en-US"/>
              <a:t>の役割分担</a:t>
            </a:r>
            <a:endParaRPr lang="en-US" altLang="ja-JP"/>
          </a:p>
          <a:p>
            <a:pPr lvl="1"/>
            <a:r>
              <a:rPr lang="en-US" altLang="ja-JP"/>
              <a:t>TLS</a:t>
            </a:r>
            <a:r>
              <a:rPr lang="ja-JP" altLang="en-US"/>
              <a:t>と</a:t>
            </a:r>
            <a:r>
              <a:rPr lang="en-US" altLang="ja-JP"/>
              <a:t>QUIC</a:t>
            </a:r>
            <a:r>
              <a:rPr lang="ja-JP" altLang="en-US"/>
              <a:t>の両方で暗号機能が重複</a:t>
            </a:r>
            <a:endParaRPr kumimoji="1" lang="en-US" altLang="ja-JP"/>
          </a:p>
          <a:p>
            <a:pPr lvl="1"/>
            <a:r>
              <a:rPr kumimoji="1" lang="en-US" altLang="ja-JP"/>
              <a:t>TLS</a:t>
            </a:r>
            <a:r>
              <a:rPr kumimoji="1" lang="ja-JP" altLang="en-US"/>
              <a:t>が鍵を交換し認証するハンドシェイクに専念</a:t>
            </a:r>
            <a:endParaRPr kumimoji="1" lang="en-US" altLang="ja-JP"/>
          </a:p>
          <a:p>
            <a:pPr lvl="1"/>
            <a:r>
              <a:rPr lang="en-US" altLang="ja-JP"/>
              <a:t>QUIC</a:t>
            </a:r>
            <a:r>
              <a:rPr lang="ja-JP" altLang="en-US"/>
              <a:t>が</a:t>
            </a:r>
            <a:r>
              <a:rPr lang="en-US" altLang="ja-JP"/>
              <a:t>TLS</a:t>
            </a:r>
            <a:r>
              <a:rPr lang="ja-JP" altLang="en-US"/>
              <a:t>の暗号化機能を利用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CEB7B3-03FB-4D67-9358-9EC9ED9E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143BFF9-03DE-4876-888F-ACB11892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HTTP/3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466A094-0804-4357-9BBD-A13A4947D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4077073"/>
            <a:ext cx="5773161" cy="26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0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122EBAB-6212-4D8C-885D-AE01D58649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84552"/>
                <a:ext cx="9144000" cy="5868648"/>
              </a:xfrm>
            </p:spPr>
            <p:txBody>
              <a:bodyPr/>
              <a:lstStyle/>
              <a:p>
                <a:r>
                  <a:rPr kumimoji="1" lang="en-US" altLang="ja-JP"/>
                  <a:t>IEEE 80.211, 2021</a:t>
                </a:r>
                <a:r>
                  <a:rPr kumimoji="1" lang="ja-JP" altLang="en-US"/>
                  <a:t>年現在</a:t>
                </a:r>
                <a:r>
                  <a:rPr kumimoji="1" lang="en-US" altLang="ja-JP"/>
                  <a:t>IEEE 802.11ax (Wi-Fi 6)</a:t>
                </a:r>
                <a:r>
                  <a:rPr kumimoji="1" lang="ja-JP" altLang="en-US"/>
                  <a:t>が最新</a:t>
                </a:r>
                <a:endParaRPr kumimoji="1" lang="en-US" altLang="ja-JP"/>
              </a:p>
              <a:p>
                <a:pPr lvl="1"/>
                <a:r>
                  <a:rPr kumimoji="1" lang="en-US" altLang="ja-JP"/>
                  <a:t>Wi-Fi</a:t>
                </a:r>
                <a:r>
                  <a:rPr kumimoji="1" lang="ja-JP" altLang="en-US"/>
                  <a:t>は</a:t>
                </a:r>
                <a:r>
                  <a:rPr kumimoji="1" lang="en-US" altLang="ja-JP"/>
                  <a:t>WiFi Aliance</a:t>
                </a:r>
                <a:r>
                  <a:rPr kumimoji="1" lang="ja-JP" altLang="en-US"/>
                  <a:t>の登録商標</a:t>
                </a:r>
                <a:endParaRPr kumimoji="1" lang="en-US" altLang="ja-JP"/>
              </a:p>
              <a:p>
                <a:r>
                  <a:rPr kumimoji="1" lang="ja-JP" altLang="en-US"/>
                  <a:t>無線</a:t>
                </a:r>
                <a:r>
                  <a:rPr kumimoji="1" lang="en-US" altLang="ja-JP"/>
                  <a:t>LAN</a:t>
                </a:r>
                <a:r>
                  <a:rPr kumimoji="1" lang="ja-JP" altLang="en-US"/>
                  <a:t>のアクセスポイント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無線</a:t>
                </a:r>
                <a:r>
                  <a:rPr kumimoji="1" lang="en-US" altLang="ja-JP"/>
                  <a:t>LAN</a:t>
                </a:r>
                <a:r>
                  <a:rPr kumimoji="1" lang="ja-JP" altLang="en-US"/>
                  <a:t>の</a:t>
                </a:r>
                <a:r>
                  <a:rPr kumimoji="1" lang="en-US" altLang="ja-JP"/>
                  <a:t>IEEE802.11</a:t>
                </a:r>
                <a:r>
                  <a:rPr kumimoji="1" lang="ja-JP" altLang="en-US"/>
                  <a:t>フレーム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ja-JP" altLang="en-US"/>
                  <a:t>イーサネットフレーム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r>
                  <a:rPr lang="en-US" altLang="ja-JP"/>
                  <a:t>ESSID</a:t>
                </a:r>
              </a:p>
              <a:p>
                <a:pPr lvl="1"/>
                <a:r>
                  <a:rPr lang="ja-JP" altLang="en-US"/>
                  <a:t>アクセスポイントを区別する識別子</a:t>
                </a:r>
                <a:endParaRPr lang="en-US" altLang="ja-JP"/>
              </a:p>
              <a:p>
                <a:pPr lvl="1"/>
                <a:r>
                  <a:rPr kumimoji="1" lang="ja-JP" altLang="en-US"/>
                  <a:t>パスワードをつけて保護する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122EBAB-6212-4D8C-885D-AE01D5864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4552"/>
                <a:ext cx="9144000" cy="5868648"/>
              </a:xfrm>
              <a:blipFill>
                <a:blip r:embed="rId2"/>
                <a:stretch>
                  <a:fillRect l="-1200" t="-13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B79B5CB-636B-4198-A869-9F2BDBF4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B0590E7-61BF-4156-96B2-3DD1BAA1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無線</a:t>
            </a:r>
            <a:r>
              <a:rPr kumimoji="1" lang="en-US" altLang="ja-JP"/>
              <a:t>LAN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351C330-6494-4AA2-8150-6E90B529F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80928"/>
            <a:ext cx="5400600" cy="23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D83577A-2B35-4A4A-8405-EC829FD37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18" y="3709888"/>
            <a:ext cx="3785486" cy="2815456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3DB98F8-494E-4527-9F51-DEB6C69D2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無線</a:t>
            </a:r>
            <a:r>
              <a:rPr kumimoji="1" lang="en-US" altLang="ja-JP"/>
              <a:t>LAN</a:t>
            </a:r>
            <a:r>
              <a:rPr kumimoji="1" lang="ja-JP" altLang="en-US"/>
              <a:t>は電波</a:t>
            </a:r>
            <a:endParaRPr kumimoji="1" lang="en-US" altLang="ja-JP"/>
          </a:p>
          <a:p>
            <a:pPr lvl="1"/>
            <a:r>
              <a:rPr kumimoji="1" lang="ja-JP" altLang="en-US"/>
              <a:t>近くにあれば誰でも盗聴可能 </a:t>
            </a:r>
            <a:r>
              <a:rPr kumimoji="1" lang="en-US" altLang="ja-JP"/>
              <a:t>: </a:t>
            </a:r>
            <a:r>
              <a:rPr kumimoji="1" lang="ja-JP" altLang="en-US"/>
              <a:t>有線</a:t>
            </a:r>
            <a:r>
              <a:rPr kumimoji="1" lang="en-US" altLang="ja-JP"/>
              <a:t>LAN</a:t>
            </a:r>
            <a:r>
              <a:rPr kumimoji="1" lang="ja-JP" altLang="en-US"/>
              <a:t>とは異なる攻撃が可能</a:t>
            </a:r>
            <a:endParaRPr kumimoji="1" lang="en-US" altLang="ja-JP"/>
          </a:p>
          <a:p>
            <a:r>
              <a:rPr kumimoji="1" lang="en-US" altLang="ja-JP"/>
              <a:t>ARP/MAC</a:t>
            </a:r>
            <a:r>
              <a:rPr kumimoji="1" lang="ja-JP" altLang="en-US"/>
              <a:t>スプーフィング</a:t>
            </a:r>
            <a:r>
              <a:rPr kumimoji="1" lang="en-US" altLang="ja-JP"/>
              <a:t>(spoofing : </a:t>
            </a:r>
            <a:r>
              <a:rPr kumimoji="1" lang="ja-JP" altLang="en-US"/>
              <a:t>なりすまし</a:t>
            </a:r>
            <a:r>
              <a:rPr kumimoji="1" lang="en-US" altLang="ja-JP"/>
              <a:t>)</a:t>
            </a:r>
          </a:p>
          <a:p>
            <a:pPr lvl="1"/>
            <a:r>
              <a:rPr lang="en-US" altLang="ja-JP"/>
              <a:t>ARP</a:t>
            </a:r>
            <a:r>
              <a:rPr lang="ja-JP" altLang="en-US"/>
              <a:t>は暗号化されていない</a:t>
            </a:r>
            <a:endParaRPr lang="en-US" altLang="ja-JP"/>
          </a:p>
          <a:p>
            <a:pPr lvl="1"/>
            <a:r>
              <a:rPr lang="ja-JP" altLang="en-US"/>
              <a:t>不正な</a:t>
            </a:r>
            <a:r>
              <a:rPr lang="en-US" altLang="ja-JP"/>
              <a:t>ARP</a:t>
            </a:r>
            <a:r>
              <a:rPr lang="ja-JP" altLang="en-US"/>
              <a:t>を送って</a:t>
            </a:r>
            <a:r>
              <a:rPr lang="en-US" altLang="ja-JP"/>
              <a:t>MAC</a:t>
            </a:r>
            <a:r>
              <a:rPr lang="ja-JP" altLang="en-US"/>
              <a:t>アドレスを偽装→</a:t>
            </a:r>
            <a:r>
              <a:rPr lang="en-US" altLang="ja-JP"/>
              <a:t>MITM</a:t>
            </a:r>
            <a:r>
              <a:rPr lang="ja-JP" altLang="en-US"/>
              <a:t>などへ</a:t>
            </a:r>
            <a:endParaRPr lang="en-US" altLang="ja-JP"/>
          </a:p>
          <a:p>
            <a:r>
              <a:rPr kumimoji="1" lang="en-US" altLang="ja-JP"/>
              <a:t>Evil Twin</a:t>
            </a:r>
          </a:p>
          <a:p>
            <a:pPr lvl="1"/>
            <a:r>
              <a:rPr kumimoji="1" lang="ja-JP" altLang="en-US"/>
              <a:t>同じ</a:t>
            </a:r>
            <a:r>
              <a:rPr kumimoji="1" lang="en-US" altLang="ja-JP"/>
              <a:t>SSID</a:t>
            </a:r>
            <a:r>
              <a:rPr kumimoji="1" lang="ja-JP" altLang="en-US"/>
              <a:t>を設定し強い電波を出して待ち受け</a:t>
            </a:r>
            <a:endParaRPr lang="en-US" altLang="ja-JP"/>
          </a:p>
          <a:p>
            <a:r>
              <a:rPr kumimoji="1" lang="ja-JP" altLang="en-US"/>
              <a:t>認証解除攻撃</a:t>
            </a:r>
            <a:endParaRPr kumimoji="1" lang="en-US" altLang="ja-JP"/>
          </a:p>
          <a:p>
            <a:pPr lvl="1"/>
            <a:r>
              <a:rPr kumimoji="1" lang="en-US" altLang="ja-JP"/>
              <a:t>PMF(Protected Management Frames)</a:t>
            </a:r>
          </a:p>
          <a:p>
            <a:pPr lvl="1"/>
            <a:r>
              <a:rPr kumimoji="1" lang="en-US" altLang="ja-JP"/>
              <a:t>802.11w </a:t>
            </a:r>
            <a:r>
              <a:rPr kumimoji="1" lang="ja-JP" altLang="en-US"/>
              <a:t>管理フレームを保護する規格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259181D-9CE8-42E5-AA40-837AA91C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7AE19B3-368A-4136-BE15-F8AC057A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スプーフィングと認証解除攻撃</a:t>
            </a:r>
          </a:p>
        </p:txBody>
      </p:sp>
    </p:spTree>
    <p:extLst>
      <p:ext uri="{BB962C8B-B14F-4D97-AF65-F5344CB8AC3E}">
        <p14:creationId xmlns:p14="http://schemas.microsoft.com/office/powerpoint/2010/main" val="7813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77668647-8626-4AB9-8FA3-F5DD77122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6192688" cy="2562224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6615D1E-E059-4D3F-9B85-07FD71057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40bit</a:t>
            </a:r>
            <a:r>
              <a:rPr kumimoji="1" lang="ja-JP" altLang="en-US"/>
              <a:t>の秘密鍵</a:t>
            </a:r>
            <a:r>
              <a:rPr kumimoji="1" lang="en-US" altLang="ja-JP"/>
              <a:t>(</a:t>
            </a:r>
            <a:r>
              <a:rPr kumimoji="1" lang="ja-JP" altLang="en-US"/>
              <a:t>後に</a:t>
            </a:r>
            <a:r>
              <a:rPr kumimoji="1" lang="en-US" altLang="ja-JP"/>
              <a:t>104bit</a:t>
            </a:r>
            <a:r>
              <a:rPr kumimoji="1" lang="ja-JP" altLang="en-US"/>
              <a:t>にまで増える</a:t>
            </a:r>
            <a:r>
              <a:rPr kumimoji="1" lang="en-US" altLang="ja-JP"/>
              <a:t>)</a:t>
            </a:r>
          </a:p>
          <a:p>
            <a:r>
              <a:rPr kumimoji="1" lang="en-US" altLang="ja-JP"/>
              <a:t>24bit</a:t>
            </a:r>
            <a:r>
              <a:rPr kumimoji="1" lang="ja-JP" altLang="en-US"/>
              <a:t>の初期化ベクトル</a:t>
            </a:r>
            <a:r>
              <a:rPr kumimoji="1" lang="en-US" altLang="ja-JP"/>
              <a:t>IV + RC4</a:t>
            </a:r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pPr lvl="1"/>
            <a:r>
              <a:rPr lang="en-US" altLang="ja-JP"/>
              <a:t>24bit</a:t>
            </a:r>
            <a:r>
              <a:rPr lang="ja-JP" altLang="en-US"/>
              <a:t>だと</a:t>
            </a:r>
            <a:r>
              <a:rPr lang="en-US" altLang="ja-JP"/>
              <a:t>12bit</a:t>
            </a:r>
            <a:r>
              <a:rPr lang="ja-JP" altLang="en-US"/>
              <a:t>分の盗聴で</a:t>
            </a:r>
            <a:br>
              <a:rPr lang="en-US" altLang="ja-JP"/>
            </a:br>
            <a:r>
              <a:rPr lang="ja-JP" altLang="en-US"/>
              <a:t>同じものが見つかる確率が</a:t>
            </a:r>
            <a:br>
              <a:rPr lang="en-US" altLang="ja-JP"/>
            </a:br>
            <a:r>
              <a:rPr lang="en-US" altLang="ja-JP"/>
              <a:t>40% ; </a:t>
            </a:r>
            <a:r>
              <a:rPr lang="ja-JP" altLang="en-US"/>
              <a:t>これを利用した攻撃の研究</a:t>
            </a:r>
            <a:endParaRPr lang="en-US" altLang="ja-JP"/>
          </a:p>
          <a:p>
            <a:r>
              <a:rPr kumimoji="1" lang="en-US" altLang="ja-JP"/>
              <a:t>2007</a:t>
            </a:r>
            <a:r>
              <a:rPr kumimoji="1" lang="ja-JP" altLang="en-US"/>
              <a:t>年</a:t>
            </a:r>
            <a:r>
              <a:rPr kumimoji="1" lang="en-US" altLang="ja-JP"/>
              <a:t>Tews</a:t>
            </a:r>
          </a:p>
          <a:p>
            <a:pPr lvl="1"/>
            <a:r>
              <a:rPr kumimoji="1" lang="en-US" altLang="ja-JP"/>
              <a:t>8</a:t>
            </a:r>
            <a:r>
              <a:rPr kumimoji="1" lang="ja-JP" altLang="en-US"/>
              <a:t>万</a:t>
            </a:r>
            <a:r>
              <a:rPr kumimoji="1" lang="en-US" altLang="ja-JP"/>
              <a:t>5</a:t>
            </a:r>
            <a:r>
              <a:rPr kumimoji="1" lang="ja-JP" altLang="en-US"/>
              <a:t>千個の</a:t>
            </a:r>
            <a:r>
              <a:rPr kumimoji="1" lang="en-US" altLang="ja-JP"/>
              <a:t>ARP</a:t>
            </a:r>
            <a:r>
              <a:rPr kumimoji="1" lang="ja-JP" altLang="en-US"/>
              <a:t>から秘密鍵を復元</a:t>
            </a:r>
            <a:endParaRPr kumimoji="1" lang="en-US" altLang="ja-JP"/>
          </a:p>
          <a:p>
            <a:r>
              <a:rPr kumimoji="1" lang="en-US" altLang="ja-JP"/>
              <a:t>2010</a:t>
            </a:r>
            <a:r>
              <a:rPr kumimoji="1" lang="ja-JP" altLang="en-US"/>
              <a:t>年</a:t>
            </a:r>
            <a:r>
              <a:rPr kumimoji="1" lang="en-US" altLang="ja-JP"/>
              <a:t>TeAM-OK(</a:t>
            </a:r>
            <a:r>
              <a:rPr kumimoji="1" lang="ja-JP" altLang="en-US"/>
              <a:t>寺村氏ら</a:t>
            </a:r>
            <a:r>
              <a:rPr kumimoji="1" lang="en-US" altLang="ja-JP"/>
              <a:t>)</a:t>
            </a:r>
          </a:p>
          <a:p>
            <a:pPr lvl="1"/>
            <a:r>
              <a:rPr kumimoji="1" lang="ja-JP" altLang="en-US"/>
              <a:t>通常のパケット</a:t>
            </a:r>
            <a:r>
              <a:rPr kumimoji="1" lang="en-US" altLang="ja-JP"/>
              <a:t>5</a:t>
            </a:r>
            <a:r>
              <a:rPr kumimoji="1" lang="ja-JP" altLang="en-US"/>
              <a:t>万個から秘密鍵を復元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96734DF-D89E-438F-90E6-95A5B874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D9A20C8-1601-4990-875A-125BC4F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WEP (Wired Equivalent Privacy)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027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FAE7ED5-9062-43E9-A2A1-0ADA328F6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2773058"/>
            <a:ext cx="6516724" cy="3913289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0ED5844-4B23-4A44-BB69-0222D439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WPA(</a:t>
            </a:r>
            <a:r>
              <a:rPr lang="en-US" altLang="ja-JP"/>
              <a:t>Wi-Fi Protected Access</a:t>
            </a:r>
            <a:r>
              <a:rPr kumimoji="1" lang="en-US" altLang="ja-JP"/>
              <a:t>)</a:t>
            </a:r>
          </a:p>
          <a:p>
            <a:pPr lvl="1"/>
            <a:r>
              <a:rPr lang="en-US" altLang="ja-JP"/>
              <a:t>2003</a:t>
            </a:r>
            <a:r>
              <a:rPr lang="ja-JP" altLang="en-US"/>
              <a:t>年</a:t>
            </a:r>
            <a:r>
              <a:rPr lang="en-US" altLang="ja-JP"/>
              <a:t>WPA-TKIP(Temporal Key Integrity Protocol)</a:t>
            </a:r>
          </a:p>
          <a:p>
            <a:pPr lvl="2"/>
            <a:r>
              <a:rPr kumimoji="1" lang="en-US" altLang="ja-JP"/>
              <a:t>48bit</a:t>
            </a:r>
            <a:r>
              <a:rPr kumimoji="1" lang="ja-JP" altLang="en-US"/>
              <a:t>の</a:t>
            </a:r>
            <a:r>
              <a:rPr kumimoji="1" lang="en-US" altLang="ja-JP"/>
              <a:t>IV+RC4</a:t>
            </a:r>
          </a:p>
          <a:p>
            <a:r>
              <a:rPr lang="en-US" altLang="ja-JP"/>
              <a:t>WPA2(2004</a:t>
            </a:r>
            <a:r>
              <a:rPr lang="ja-JP" altLang="en-US"/>
              <a:t>年 </a:t>
            </a:r>
            <a:r>
              <a:rPr lang="en-US" altLang="ja-JP"/>
              <a:t>IEEE 802.11i)</a:t>
            </a:r>
          </a:p>
          <a:p>
            <a:pPr lvl="1"/>
            <a:r>
              <a:rPr kumimoji="1" lang="en-US" altLang="ja-JP"/>
              <a:t>256bit</a:t>
            </a:r>
            <a:r>
              <a:rPr kumimoji="1" lang="ja-JP" altLang="en-US"/>
              <a:t>の</a:t>
            </a:r>
            <a:r>
              <a:rPr kumimoji="1" lang="en-US" altLang="ja-JP"/>
              <a:t>AES</a:t>
            </a:r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1E4298-B84F-4F62-9E53-581AE74B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192B5AF-B2B4-4254-874B-9F932ED1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WPA</a:t>
            </a:r>
            <a:r>
              <a:rPr kumimoji="1" lang="ja-JP" altLang="en-US"/>
              <a:t>から</a:t>
            </a:r>
            <a:r>
              <a:rPr kumimoji="1" lang="en-US" altLang="ja-JP"/>
              <a:t>WAP2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3139A7-16D3-4933-9E77-D5CE8C392F4A}"/>
              </a:ext>
            </a:extLst>
          </p:cNvPr>
          <p:cNvSpPr txBox="1"/>
          <p:nvPr/>
        </p:nvSpPr>
        <p:spPr>
          <a:xfrm>
            <a:off x="4860032" y="2438599"/>
            <a:ext cx="3425984" cy="461665"/>
          </a:xfrm>
          <a:prstGeom prst="rect">
            <a:avLst/>
          </a:prstGeom>
          <a:noFill/>
          <a:ln w="19050" cap="rnd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4-way</a:t>
            </a:r>
            <a:r>
              <a:rPr kumimoji="1" lang="ja-JP" altLang="en-US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ハンドシェイク</a:t>
            </a:r>
          </a:p>
        </p:txBody>
      </p:sp>
    </p:spTree>
    <p:extLst>
      <p:ext uri="{BB962C8B-B14F-4D97-AF65-F5344CB8AC3E}">
        <p14:creationId xmlns:p14="http://schemas.microsoft.com/office/powerpoint/2010/main" val="451980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BED4404-22E9-41D8-B5B9-AA2A379F3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2017</a:t>
            </a:r>
            <a:r>
              <a:rPr kumimoji="1" lang="ja-JP" altLang="en-US"/>
              <a:t>年</a:t>
            </a:r>
            <a:r>
              <a:rPr kumimoji="1" lang="en-US" altLang="ja-JP"/>
              <a:t>Vanhoef</a:t>
            </a:r>
            <a:r>
              <a:rPr kumimoji="1" lang="ja-JP" altLang="en-US"/>
              <a:t>らによる</a:t>
            </a:r>
            <a:r>
              <a:rPr kumimoji="1" lang="en-US" altLang="ja-JP"/>
              <a:t>WPA2</a:t>
            </a:r>
            <a:r>
              <a:rPr kumimoji="1" lang="ja-JP" altLang="en-US"/>
              <a:t>の攻撃</a:t>
            </a:r>
            <a:endParaRPr kumimoji="1" lang="en-US" altLang="ja-JP"/>
          </a:p>
          <a:p>
            <a:pPr lvl="1"/>
            <a:r>
              <a:rPr kumimoji="1" lang="en-US" altLang="ja-JP"/>
              <a:t>MITM</a:t>
            </a:r>
            <a:r>
              <a:rPr kumimoji="1" lang="ja-JP" altLang="en-US"/>
              <a:t>によるナンスの再利用を誘発する攻撃</a:t>
            </a:r>
            <a:endParaRPr kumimoji="1" lang="en-US" altLang="ja-JP"/>
          </a:p>
          <a:p>
            <a:pPr lvl="2"/>
            <a:r>
              <a:rPr lang="ja-JP" altLang="en-US"/>
              <a:t>一部の</a:t>
            </a:r>
            <a:r>
              <a:rPr lang="en-US" altLang="ja-JP"/>
              <a:t>Android</a:t>
            </a:r>
            <a:r>
              <a:rPr lang="ja-JP" altLang="en-US"/>
              <a:t>の実装で</a:t>
            </a:r>
            <a:r>
              <a:rPr lang="en-US" altLang="ja-JP"/>
              <a:t>TK</a:t>
            </a:r>
            <a:r>
              <a:rPr lang="ja-JP" altLang="en-US"/>
              <a:t>を全て</a:t>
            </a:r>
            <a:r>
              <a:rPr lang="en-US" altLang="ja-JP"/>
              <a:t>0</a:t>
            </a:r>
            <a:r>
              <a:rPr lang="ja-JP" altLang="en-US"/>
              <a:t>にしてしまうバグの発見</a:t>
            </a:r>
            <a:endParaRPr kumimoji="1" lang="en-US" altLang="ja-JP"/>
          </a:p>
          <a:p>
            <a:pPr lvl="1"/>
            <a:r>
              <a:rPr kumimoji="1" lang="ja-JP" altLang="en-US"/>
              <a:t>全て</a:t>
            </a:r>
            <a:r>
              <a:rPr kumimoji="1" lang="en-US" altLang="ja-JP"/>
              <a:t>HTTPS</a:t>
            </a:r>
            <a:r>
              <a:rPr kumimoji="1" lang="ja-JP" altLang="en-US"/>
              <a:t>なら安全だがそうでなければ盗聴</a:t>
            </a:r>
            <a:r>
              <a:rPr kumimoji="1" lang="en-US" altLang="ja-JP"/>
              <a:t>/</a:t>
            </a:r>
            <a:r>
              <a:rPr kumimoji="1" lang="ja-JP" altLang="en-US"/>
              <a:t>改竄の可能性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784218F-CB3F-42B1-92EC-A8F3FAD6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8AC996-EE43-4769-95CD-FA308EB3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KRACK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AD50411-FB23-43B9-8F0C-5332370E4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49058"/>
            <a:ext cx="6120680" cy="420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ABA4BCA-C315-4C8B-A216-C5E9ACDB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SAE(</a:t>
            </a:r>
            <a:r>
              <a:rPr lang="en-US" altLang="ja-JP"/>
              <a:t>Simultaneous Authentication of Equals</a:t>
            </a:r>
            <a:r>
              <a:rPr kumimoji="1" lang="en-US" altLang="ja-JP"/>
              <a:t>)</a:t>
            </a:r>
          </a:p>
          <a:p>
            <a:pPr lvl="1"/>
            <a:r>
              <a:rPr lang="en-US" altLang="ja-JP"/>
              <a:t>4-way</a:t>
            </a:r>
            <a:r>
              <a:rPr lang="ja-JP" altLang="en-US"/>
              <a:t>ハンドェイクの前に行う鍵共有プロトコル</a:t>
            </a:r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r>
              <a:rPr kumimoji="1" lang="en-US" altLang="ja-JP"/>
              <a:t>PSK</a:t>
            </a:r>
            <a:r>
              <a:rPr kumimoji="1" lang="ja-JP" altLang="en-US"/>
              <a:t>が漏洩しても鍵共有の結果は分からない前方秘匿性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A3E084-4EE1-48FD-B78A-16246964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13AD2EE-23DD-46E1-86FD-4374A81B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WPA3 (2018)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30556C7-1690-4D8D-88A4-D5B9B7905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7488832" cy="37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2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16CA117-D0F0-4008-8340-3F6FB4B9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暗号化通信が始まるまで</a:t>
            </a:r>
            <a:r>
              <a:rPr lang="en-US" altLang="ja-JP"/>
              <a:t>1</a:t>
            </a:r>
            <a:r>
              <a:rPr kumimoji="1" lang="ja-JP" altLang="en-US"/>
              <a:t>回やりとり</a:t>
            </a:r>
          </a:p>
          <a:p>
            <a:pPr lvl="1"/>
            <a:r>
              <a:rPr kumimoji="1" lang="en-US" altLang="ja-JP"/>
              <a:t>Application data</a:t>
            </a:r>
            <a:r>
              <a:rPr kumimoji="1" lang="ja-JP" altLang="en-US"/>
              <a:t>が送信されるまでの通信回数も</a:t>
            </a:r>
            <a:r>
              <a:rPr kumimoji="1" lang="en-US" altLang="ja-JP"/>
              <a:t>1</a:t>
            </a:r>
            <a:r>
              <a:rPr kumimoji="1" lang="ja-JP" altLang="en-US"/>
              <a:t>回減</a:t>
            </a:r>
            <a:endParaRPr kumimoji="1" lang="en-US" altLang="ja-JP"/>
          </a:p>
          <a:p>
            <a:pPr lvl="1"/>
            <a:r>
              <a:rPr lang="en-US" altLang="ja-JP"/>
              <a:t>(option) PKS</a:t>
            </a:r>
            <a:r>
              <a:rPr lang="ja-JP" altLang="en-US"/>
              <a:t>があれば</a:t>
            </a:r>
            <a:r>
              <a:rPr lang="en-US" altLang="ja-JP"/>
              <a:t>0-RTT</a:t>
            </a:r>
            <a:r>
              <a:rPr lang="ja-JP" altLang="en-US"/>
              <a:t>で暗号化通信が始まるモードも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D34FCEC-557F-41C7-A171-493F1A31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2D5F864-7914-47BB-AF07-6FB0C2B1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TLS 1.3</a:t>
            </a:r>
            <a:r>
              <a:rPr kumimoji="1" lang="ja-JP" altLang="en-US"/>
              <a:t>の通信プロトコル</a:t>
            </a:r>
            <a:r>
              <a:rPr kumimoji="1" lang="en-US" altLang="ja-JP"/>
              <a:t>(</a:t>
            </a:r>
            <a:r>
              <a:rPr kumimoji="1" lang="ja-JP" altLang="en-US"/>
              <a:t>再掲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8D32876-D17C-4BE9-852B-90CB96B4C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692696"/>
            <a:ext cx="7499210" cy="424297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F6EB2F-57C8-4084-9153-29E660D9C924}"/>
              </a:ext>
            </a:extLst>
          </p:cNvPr>
          <p:cNvSpPr txBox="1"/>
          <p:nvPr/>
        </p:nvSpPr>
        <p:spPr>
          <a:xfrm>
            <a:off x="6112400" y="671984"/>
            <a:ext cx="1455848" cy="369332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暗認本</a:t>
            </a:r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p.218</a:t>
            </a:r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2BEA17F-48BC-4A12-9B1A-DA8B7A3173A7}"/>
              </a:ext>
            </a:extLst>
          </p:cNvPr>
          <p:cNvSpPr txBox="1"/>
          <p:nvPr/>
        </p:nvSpPr>
        <p:spPr>
          <a:xfrm>
            <a:off x="7438465" y="1340768"/>
            <a:ext cx="1721946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KS : DH</a:t>
            </a: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鍵共有</a:t>
            </a:r>
            <a:b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</a:b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のための情報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4A47BF-5965-4CE8-B3E1-CD7F69226EFC}"/>
              </a:ext>
            </a:extLst>
          </p:cNvPr>
          <p:cNvSpPr txBox="1"/>
          <p:nvPr/>
        </p:nvSpPr>
        <p:spPr>
          <a:xfrm>
            <a:off x="7438465" y="1937418"/>
            <a:ext cx="1531188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PKS</a:t>
            </a: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 </a:t>
            </a:r>
            <a:r>
              <a:rPr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:</a:t>
            </a: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 </a:t>
            </a: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事前鍵</a:t>
            </a:r>
            <a:endParaRPr kumimoji="1" lang="en-US" altLang="ja-JP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共有情報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6A76C4-F321-400B-9F9D-776CE425A2EB}"/>
              </a:ext>
            </a:extLst>
          </p:cNvPr>
          <p:cNvSpPr txBox="1"/>
          <p:nvPr/>
        </p:nvSpPr>
        <p:spPr>
          <a:xfrm>
            <a:off x="7506984" y="2534068"/>
            <a:ext cx="1569660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ここから</a:t>
            </a:r>
            <a:endParaRPr kumimoji="1" lang="en-US" altLang="ja-JP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暗号化始まる</a:t>
            </a:r>
          </a:p>
        </p:txBody>
      </p:sp>
    </p:spTree>
    <p:extLst>
      <p:ext uri="{BB962C8B-B14F-4D97-AF65-F5344CB8AC3E}">
        <p14:creationId xmlns:p14="http://schemas.microsoft.com/office/powerpoint/2010/main" val="790664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B94340B-9218-4281-BB79-618343A5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Vanhoef</a:t>
            </a:r>
            <a:r>
              <a:rPr kumimoji="1" lang="ja-JP" altLang="en-US"/>
              <a:t>と</a:t>
            </a:r>
            <a:r>
              <a:rPr kumimoji="1" lang="en-US" altLang="ja-JP"/>
              <a:t>Ronen</a:t>
            </a:r>
            <a:r>
              <a:rPr kumimoji="1" lang="ja-JP" altLang="en-US"/>
              <a:t>による</a:t>
            </a:r>
            <a:r>
              <a:rPr kumimoji="1" lang="en-US" altLang="ja-JP"/>
              <a:t>SAE</a:t>
            </a:r>
            <a:r>
              <a:rPr kumimoji="1" lang="ja-JP" altLang="en-US"/>
              <a:t>の脆弱な実装報告</a:t>
            </a:r>
            <a:endParaRPr kumimoji="1" lang="en-US" altLang="ja-JP"/>
          </a:p>
          <a:p>
            <a:pPr lvl="1"/>
            <a:r>
              <a:rPr kumimoji="1" lang="ja-JP" altLang="en-US"/>
              <a:t>楕円曲線の秘密鍵の値に依存した実行速度の差を利用</a:t>
            </a:r>
            <a:endParaRPr kumimoji="1" lang="en-US" altLang="ja-JP"/>
          </a:p>
          <a:p>
            <a:pPr lvl="1"/>
            <a:r>
              <a:rPr kumimoji="1" lang="ja-JP" altLang="en-US"/>
              <a:t>サイドチャネル攻撃</a:t>
            </a:r>
            <a:endParaRPr kumimoji="1" lang="en-US" altLang="ja-JP"/>
          </a:p>
          <a:p>
            <a:pPr lvl="2"/>
            <a:r>
              <a:rPr kumimoji="1" lang="ja-JP" altLang="en-US"/>
              <a:t>他にダウングレード攻撃や実装不備など</a:t>
            </a:r>
            <a:endParaRPr kumimoji="1" lang="en-US" altLang="ja-JP"/>
          </a:p>
          <a:p>
            <a:pPr lvl="1"/>
            <a:r>
              <a:rPr lang="en-US" altLang="ja-JP"/>
              <a:t>2020</a:t>
            </a:r>
            <a:r>
              <a:rPr lang="ja-JP" altLang="en-US"/>
              <a:t>年対策済み</a:t>
            </a:r>
            <a:endParaRPr lang="en-US" altLang="ja-JP"/>
          </a:p>
          <a:p>
            <a:r>
              <a:rPr kumimoji="1" lang="en-US" altLang="ja-JP"/>
              <a:t>FragAttacks (2021</a:t>
            </a:r>
            <a:r>
              <a:rPr kumimoji="1" lang="ja-JP" altLang="en-US"/>
              <a:t>年</a:t>
            </a:r>
            <a:r>
              <a:rPr kumimoji="1" lang="en-US" altLang="ja-JP"/>
              <a:t>5</a:t>
            </a:r>
            <a:r>
              <a:rPr kumimoji="1" lang="ja-JP" altLang="en-US"/>
              <a:t>月</a:t>
            </a:r>
            <a:r>
              <a:rPr kumimoji="1" lang="en-US" altLang="ja-JP"/>
              <a:t>) by Vanhoef</a:t>
            </a:r>
          </a:p>
          <a:p>
            <a:pPr lvl="1"/>
            <a:r>
              <a:rPr kumimoji="1" lang="ja-JP" altLang="en-US"/>
              <a:t>フレームアグリケーション</a:t>
            </a:r>
            <a:endParaRPr kumimoji="1" lang="en-US" altLang="ja-JP"/>
          </a:p>
          <a:p>
            <a:pPr lvl="2"/>
            <a:r>
              <a:rPr kumimoji="1" lang="ja-JP" altLang="en-US"/>
              <a:t>複数の</a:t>
            </a:r>
            <a:r>
              <a:rPr kumimoji="1" lang="en-US" altLang="ja-JP"/>
              <a:t>(</a:t>
            </a:r>
            <a:r>
              <a:rPr kumimoji="1" lang="ja-JP" altLang="en-US"/>
              <a:t>無線</a:t>
            </a:r>
            <a:r>
              <a:rPr kumimoji="1" lang="en-US" altLang="ja-JP"/>
              <a:t>LAN)</a:t>
            </a:r>
            <a:r>
              <a:rPr kumimoji="1" lang="ja-JP" altLang="en-US"/>
              <a:t>フレームを一つに集約する機能</a:t>
            </a:r>
            <a:endParaRPr kumimoji="1" lang="en-US" altLang="ja-JP"/>
          </a:p>
          <a:p>
            <a:pPr lvl="2"/>
            <a:r>
              <a:rPr kumimoji="1" lang="ja-JP" altLang="en-US"/>
              <a:t>集約されているかを確認するフラグは暗号化保護の対象外</a:t>
            </a:r>
            <a:endParaRPr kumimoji="1" lang="en-US" altLang="ja-JP"/>
          </a:p>
          <a:p>
            <a:pPr lvl="2"/>
            <a:r>
              <a:rPr kumimoji="1" lang="ja-JP" altLang="en-US"/>
              <a:t>このフラグを改竄して攻撃パケットを挿入</a:t>
            </a:r>
            <a:endParaRPr kumimoji="1" lang="en-US" altLang="ja-JP"/>
          </a:p>
          <a:p>
            <a:pPr lvl="2"/>
            <a:r>
              <a:rPr kumimoji="1" lang="ja-JP" altLang="en-US"/>
              <a:t>悪用は困難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1D2404D-3075-49AE-A0DE-97380F03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24F030C-EC5A-45AA-9FED-F0D9B5BD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Dragonblood (2019)</a:t>
            </a:r>
            <a:r>
              <a:rPr kumimoji="1" lang="ja-JP" altLang="en-US"/>
              <a:t>とその後</a:t>
            </a:r>
          </a:p>
        </p:txBody>
      </p:sp>
    </p:spTree>
    <p:extLst>
      <p:ext uri="{BB962C8B-B14F-4D97-AF65-F5344CB8AC3E}">
        <p14:creationId xmlns:p14="http://schemas.microsoft.com/office/powerpoint/2010/main" val="32606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BAD4662-8288-4617-83F9-67F234AC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PKC : </a:t>
            </a:r>
            <a:r>
              <a:rPr kumimoji="1" lang="ja-JP" altLang="en-US"/>
              <a:t>公開情報を扱う暗号技術全般</a:t>
            </a:r>
            <a:endParaRPr kumimoji="1" lang="en-US" altLang="ja-JP"/>
          </a:p>
          <a:p>
            <a:r>
              <a:rPr kumimoji="1" lang="en-US" altLang="ja-JP"/>
              <a:t>PKE : </a:t>
            </a:r>
            <a:r>
              <a:rPr kumimoji="1" lang="ja-JP" altLang="en-US"/>
              <a:t>公開鍵で暗号化して秘密鍵で復号する暗号方式</a:t>
            </a:r>
            <a:endParaRPr kumimoji="1" lang="en-US" altLang="ja-JP"/>
          </a:p>
          <a:p>
            <a:r>
              <a:rPr lang="en-US" altLang="ja-JP"/>
              <a:t>TLS 1.3 = ECDH</a:t>
            </a:r>
            <a:r>
              <a:rPr lang="ja-JP" altLang="en-US"/>
              <a:t>鍵共有 </a:t>
            </a:r>
            <a:r>
              <a:rPr lang="en-US" altLang="ja-JP"/>
              <a:t>+ </a:t>
            </a:r>
            <a:r>
              <a:rPr lang="ja-JP" altLang="en-US"/>
              <a:t>署名</a:t>
            </a:r>
            <a:r>
              <a:rPr lang="en-US" altLang="ja-JP"/>
              <a:t>(ECDSA/EdDSA)</a:t>
            </a:r>
            <a:br>
              <a:rPr lang="en-US" altLang="ja-JP"/>
            </a:br>
            <a:r>
              <a:rPr lang="en-US" altLang="ja-JP"/>
              <a:t>+ HKDF(HMAC/SHA-256) + AEAD(AES-GCM</a:t>
            </a:r>
            <a:r>
              <a:rPr lang="ja-JP" altLang="en-US"/>
              <a:t>など</a:t>
            </a:r>
            <a:r>
              <a:rPr lang="en-US" altLang="ja-JP"/>
              <a:t>)</a:t>
            </a:r>
          </a:p>
          <a:p>
            <a:pPr lvl="1"/>
            <a:r>
              <a:rPr kumimoji="1" lang="en-US" altLang="ja-JP"/>
              <a:t>PKE</a:t>
            </a:r>
            <a:r>
              <a:rPr kumimoji="1" lang="ja-JP" altLang="en-US"/>
              <a:t>は使われない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218114-CBAE-4A07-A430-1F0DCEEE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48E63BD-9422-41D1-BCC7-445C1581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TLS 1.3</a:t>
            </a:r>
            <a:r>
              <a:rPr kumimoji="1" lang="ja-JP" altLang="en-US"/>
              <a:t>の暗号技術の復習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EF27496-B549-4C7E-B7BA-7FF5E9DA6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6" y="3343160"/>
            <a:ext cx="6935120" cy="33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3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2527F4F-3F2D-4935-BDA0-988FDCFFC5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DNSSEC</a:t>
                </a:r>
                <a:endParaRPr lang="en-US" altLang="ja-JP"/>
              </a:p>
              <a:p>
                <a:pPr lvl="1"/>
                <a:r>
                  <a:rPr kumimoji="1" lang="ja-JP" altLang="en-US"/>
                  <a:t>権威</a:t>
                </a:r>
                <a:r>
                  <a:rPr kumimoji="1" lang="en-US" altLang="ja-JP"/>
                  <a:t>DNS</a:t>
                </a:r>
                <a:r>
                  <a:rPr kumimoji="1" lang="ja-JP" altLang="en-US"/>
                  <a:t>サーバ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ja-JP" altLang="en-US"/>
                  <a:t>キャッシュ</a:t>
                </a:r>
                <a:r>
                  <a:rPr kumimoji="1" lang="en-US" altLang="ja-JP"/>
                  <a:t>DNS</a:t>
                </a:r>
                <a:r>
                  <a:rPr kumimoji="1" lang="ja-JP" altLang="en-US"/>
                  <a:t>サーバの完全性のみ保証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クライアント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ja-JP" altLang="en-US"/>
                  <a:t>キャッシュ</a:t>
                </a:r>
                <a:r>
                  <a:rPr kumimoji="1" lang="en-US" altLang="ja-JP"/>
                  <a:t>DNS</a:t>
                </a:r>
                <a:r>
                  <a:rPr kumimoji="1" lang="ja-JP" altLang="en-US"/>
                  <a:t>サーバの完全性</a:t>
                </a:r>
                <a:r>
                  <a:rPr kumimoji="1" lang="en-US" altLang="ja-JP"/>
                  <a:t>/</a:t>
                </a:r>
                <a:r>
                  <a:rPr kumimoji="1" lang="ja-JP" altLang="en-US"/>
                  <a:t>秘匿性は無い</a:t>
                </a:r>
                <a:endParaRPr kumimoji="1" lang="en-US" altLang="ja-JP"/>
              </a:p>
              <a:p>
                <a:pPr lvl="1"/>
                <a:r>
                  <a:rPr lang="en-US" altLang="ja-JP"/>
                  <a:t>DoT</a:t>
                </a:r>
                <a:r>
                  <a:rPr lang="ja-JP" altLang="en-US"/>
                  <a:t>・</a:t>
                </a:r>
                <a:r>
                  <a:rPr lang="en-US" altLang="ja-JP"/>
                  <a:t>DoH</a:t>
                </a:r>
                <a:r>
                  <a:rPr lang="ja-JP" altLang="en-US"/>
                  <a:t>は後者を提供</a:t>
                </a:r>
                <a:endParaRPr kumimoji="1" lang="en-US" altLang="ja-JP"/>
              </a:p>
              <a:p>
                <a:r>
                  <a:rPr kumimoji="1" lang="en-US" altLang="ja-JP"/>
                  <a:t>DNSSEC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DoT</a:t>
                </a:r>
                <a:r>
                  <a:rPr kumimoji="1" lang="ja-JP" altLang="en-US"/>
                  <a:t>・</a:t>
                </a:r>
                <a:r>
                  <a:rPr kumimoji="1" lang="en-US" altLang="ja-JP"/>
                  <a:t>DoH</a:t>
                </a:r>
                <a:r>
                  <a:rPr kumimoji="1" lang="ja-JP" altLang="en-US"/>
                  <a:t>のスコープ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2527F4F-3F2D-4935-BDA0-988FDCFFC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1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8663ABE-0AC4-4CE9-86BE-8DE3F45F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CFA2AD4-D4DA-4B75-8905-BD4D42C8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DNS</a:t>
            </a:r>
            <a:r>
              <a:rPr kumimoji="1" lang="ja-JP" altLang="en-US"/>
              <a:t>の安全性</a:t>
            </a:r>
            <a:r>
              <a:rPr kumimoji="1" lang="en-US" altLang="ja-JP"/>
              <a:t>(</a:t>
            </a:r>
            <a:r>
              <a:rPr kumimoji="1" lang="ja-JP" altLang="en-US"/>
              <a:t>再掲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53915E1-440C-456B-A552-441DF3F61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40968"/>
            <a:ext cx="6224184" cy="361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9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DE8BC58-214D-470A-8C9D-E111AECE8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60521"/>
            <a:ext cx="6480720" cy="3268679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D41AD9A-5BED-4AD9-9069-865BEFBF4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SNI(Server Name Indication)</a:t>
            </a:r>
          </a:p>
          <a:p>
            <a:pPr lvl="1"/>
            <a:r>
              <a:rPr kumimoji="1" lang="ja-JP" altLang="en-US"/>
              <a:t>接続先を</a:t>
            </a:r>
            <a:r>
              <a:rPr kumimoji="1" lang="en-US" altLang="ja-JP"/>
              <a:t>ServerHello</a:t>
            </a:r>
            <a:r>
              <a:rPr kumimoji="1" lang="ja-JP" altLang="en-US"/>
              <a:t>に書く</a:t>
            </a:r>
            <a:r>
              <a:rPr kumimoji="1" lang="en-US" altLang="ja-JP"/>
              <a:t>(</a:t>
            </a:r>
            <a:r>
              <a:rPr kumimoji="1" lang="ja-JP" altLang="en-US"/>
              <a:t>暗号化されない</a:t>
            </a:r>
            <a:r>
              <a:rPr kumimoji="1" lang="en-US" altLang="ja-JP"/>
              <a:t>)</a:t>
            </a:r>
          </a:p>
          <a:p>
            <a:pPr lvl="2"/>
            <a:r>
              <a:rPr lang="ja-JP" altLang="en-US"/>
              <a:t>せっかく</a:t>
            </a:r>
            <a:r>
              <a:rPr lang="en-US" altLang="ja-JP"/>
              <a:t>DoT</a:t>
            </a:r>
            <a:r>
              <a:rPr lang="ja-JP" altLang="en-US"/>
              <a:t>や</a:t>
            </a:r>
            <a:r>
              <a:rPr lang="en-US" altLang="ja-JP"/>
              <a:t>DoH</a:t>
            </a:r>
            <a:r>
              <a:rPr lang="ja-JP" altLang="en-US"/>
              <a:t>で暗号化したのに</a:t>
            </a:r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r>
              <a:rPr lang="en-US" altLang="ja-JP"/>
              <a:t>ESNI(Encrypted SNI)</a:t>
            </a:r>
          </a:p>
          <a:p>
            <a:pPr lvl="1"/>
            <a:r>
              <a:rPr kumimoji="1" lang="en-US" altLang="ja-JP"/>
              <a:t>SNI</a:t>
            </a:r>
            <a:r>
              <a:rPr kumimoji="1" lang="ja-JP" altLang="en-US"/>
              <a:t>を暗号化したい</a:t>
            </a:r>
            <a:endParaRPr kumimoji="1" lang="en-US" altLang="ja-JP"/>
          </a:p>
          <a:p>
            <a:pPr lvl="1"/>
            <a:r>
              <a:rPr kumimoji="1" lang="en-US" altLang="ja-JP"/>
              <a:t>2020</a:t>
            </a:r>
            <a:r>
              <a:rPr kumimoji="1" lang="ja-JP" altLang="en-US"/>
              <a:t>年</a:t>
            </a:r>
            <a:r>
              <a:rPr kumimoji="1" lang="en-US" altLang="ja-JP"/>
              <a:t>8</a:t>
            </a:r>
            <a:r>
              <a:rPr kumimoji="1" lang="ja-JP" altLang="en-US"/>
              <a:t>月中国のグレート・ファイアウォールは</a:t>
            </a:r>
            <a:r>
              <a:rPr kumimoji="1" lang="en-US" altLang="ja-JP"/>
              <a:t>ESNI</a:t>
            </a:r>
            <a:r>
              <a:rPr kumimoji="1" lang="ja-JP" altLang="en-US"/>
              <a:t>を拒絶</a:t>
            </a:r>
            <a:endParaRPr kumimoji="1" lang="en-US" altLang="ja-JP"/>
          </a:p>
          <a:p>
            <a:pPr lvl="1"/>
            <a:r>
              <a:rPr kumimoji="1" lang="en-US" altLang="ja-JP"/>
              <a:t>2020</a:t>
            </a:r>
            <a:r>
              <a:rPr kumimoji="1" lang="ja-JP" altLang="en-US"/>
              <a:t>年</a:t>
            </a:r>
            <a:r>
              <a:rPr kumimoji="1" lang="en-US" altLang="ja-JP"/>
              <a:t>10</a:t>
            </a:r>
            <a:r>
              <a:rPr kumimoji="1" lang="ja-JP" altLang="en-US"/>
              <a:t>月ロシアも</a:t>
            </a:r>
            <a:r>
              <a:rPr kumimoji="1" lang="en-US" altLang="ja-JP"/>
              <a:t>ESNI</a:t>
            </a:r>
            <a:r>
              <a:rPr kumimoji="1" lang="ja-JP" altLang="en-US"/>
              <a:t>をブロック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CBDFC5-EDE3-494E-90E8-3203EBEA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1AC6B9D-1C52-4095-81F2-C030FDCF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バーチャルホストと</a:t>
            </a:r>
            <a:r>
              <a:rPr kumimoji="1" lang="en-US" altLang="ja-JP"/>
              <a:t>ESNI (</a:t>
            </a:r>
            <a:r>
              <a:rPr kumimoji="1" lang="ja-JP" altLang="en-US"/>
              <a:t>再掲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7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3198485-C2BE-40BF-851E-9AC2B89E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SNI</a:t>
            </a:r>
            <a:r>
              <a:rPr kumimoji="1" lang="ja-JP" altLang="en-US"/>
              <a:t>だけでなく</a:t>
            </a:r>
            <a:r>
              <a:rPr kumimoji="1" lang="en-US" altLang="ja-JP"/>
              <a:t>ClientHello</a:t>
            </a:r>
            <a:r>
              <a:rPr kumimoji="1" lang="ja-JP" altLang="en-US"/>
              <a:t>全体を暗号化したい</a:t>
            </a:r>
            <a:endParaRPr kumimoji="1" lang="en-US" altLang="ja-JP"/>
          </a:p>
          <a:p>
            <a:pPr lvl="1"/>
            <a:r>
              <a:rPr kumimoji="1" lang="ja-JP" altLang="en-US"/>
              <a:t>しかし何の鍵で暗号化する</a:t>
            </a:r>
            <a:r>
              <a:rPr kumimoji="1" lang="en-US" altLang="ja-JP"/>
              <a:t>?</a:t>
            </a:r>
          </a:p>
          <a:p>
            <a:pPr lvl="1"/>
            <a:r>
              <a:rPr lang="en-US" altLang="ja-JP"/>
              <a:t>DoH</a:t>
            </a:r>
            <a:r>
              <a:rPr lang="ja-JP" altLang="en-US"/>
              <a:t>で鍵を送ればよいのでは</a:t>
            </a:r>
            <a:endParaRPr lang="en-US" altLang="ja-JP"/>
          </a:p>
          <a:p>
            <a:r>
              <a:rPr kumimoji="1" lang="en-US" altLang="ja-JP"/>
              <a:t>SVCB</a:t>
            </a:r>
            <a:r>
              <a:rPr lang="en-US" altLang="ja-JP"/>
              <a:t> (SerViCe Binding)</a:t>
            </a:r>
            <a:r>
              <a:rPr kumimoji="1" lang="ja-JP" altLang="en-US"/>
              <a:t>と</a:t>
            </a:r>
            <a:r>
              <a:rPr kumimoji="1" lang="en-US" altLang="ja-JP"/>
              <a:t>HTTPS RR(Resource Record)</a:t>
            </a:r>
          </a:p>
          <a:p>
            <a:pPr lvl="1"/>
            <a:r>
              <a:rPr lang="en-US" altLang="ja-JP"/>
              <a:t>DNS</a:t>
            </a:r>
            <a:r>
              <a:rPr lang="ja-JP" altLang="en-US"/>
              <a:t>の拡張と</a:t>
            </a:r>
            <a:r>
              <a:rPr lang="en-US" altLang="ja-JP"/>
              <a:t>ECH</a:t>
            </a:r>
            <a:r>
              <a:rPr lang="ja-JP" altLang="en-US"/>
              <a:t>を平行して仕様検討中</a:t>
            </a:r>
            <a:r>
              <a:rPr lang="en-US" altLang="ja-JP"/>
              <a:t>(</a:t>
            </a:r>
            <a:r>
              <a:rPr lang="ja-JP" altLang="en-US"/>
              <a:t>次頁の</a:t>
            </a:r>
            <a:r>
              <a:rPr lang="en-US" altLang="ja-JP"/>
              <a:t>HPKE)</a:t>
            </a:r>
          </a:p>
          <a:p>
            <a:pPr lvl="1"/>
            <a:r>
              <a:rPr kumimoji="1" lang="en-US" altLang="ja-JP"/>
              <a:t>HTTPS RR</a:t>
            </a:r>
            <a:r>
              <a:rPr kumimoji="1" lang="ja-JP" altLang="en-US"/>
              <a:t>に公開鍵の情報をもたせる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5D051A-6CB1-445B-8D1C-88073783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F0D2AE1-1DAD-4D6A-8CCE-FD783F4C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ECH (Encrypted Client Hello)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0763897-0DF3-423F-A6E0-2CCE91CB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579116"/>
            <a:ext cx="5400600" cy="31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6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4BD72C6-8B8B-4303-BE26-A28E51C7B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従来のハイブリッド暗号</a:t>
            </a:r>
            <a:r>
              <a:rPr kumimoji="1" lang="en-US" altLang="ja-JP"/>
              <a:t>KEM-DEM</a:t>
            </a:r>
            <a:r>
              <a:rPr kumimoji="1" lang="ja-JP" altLang="en-US"/>
              <a:t>フレームワーク</a:t>
            </a:r>
            <a:endParaRPr kumimoji="1" lang="en-US" altLang="ja-JP"/>
          </a:p>
          <a:p>
            <a:pPr lvl="1"/>
            <a:r>
              <a:rPr kumimoji="1" lang="ja-JP" altLang="en-US"/>
              <a:t>様々な方式が提案されている</a:t>
            </a:r>
            <a:endParaRPr kumimoji="1" lang="en-US" altLang="ja-JP"/>
          </a:p>
          <a:p>
            <a:pPr lvl="1"/>
            <a:r>
              <a:rPr lang="en-US" altLang="ja-JP"/>
              <a:t>NTT</a:t>
            </a:r>
            <a:r>
              <a:rPr lang="ja-JP" altLang="en-US"/>
              <a:t>の</a:t>
            </a:r>
            <a:r>
              <a:rPr lang="en-US" altLang="ja-JP"/>
              <a:t>PSEC-KEM (ISO/IEC 18033-2) ; DH</a:t>
            </a:r>
            <a:r>
              <a:rPr lang="ja-JP" altLang="en-US"/>
              <a:t>鍵共有</a:t>
            </a:r>
            <a:r>
              <a:rPr lang="en-US" altLang="ja-JP"/>
              <a:t>+OTP+hash</a:t>
            </a:r>
          </a:p>
          <a:p>
            <a:r>
              <a:rPr kumimoji="1" lang="en-US" altLang="ja-JP"/>
              <a:t>HPKE</a:t>
            </a:r>
            <a:r>
              <a:rPr kumimoji="1" lang="ja-JP" altLang="en-US"/>
              <a:t>は新しい知見を元に仕組みを再定義する</a:t>
            </a:r>
            <a:endParaRPr kumimoji="1" lang="en-US" altLang="ja-JP"/>
          </a:p>
          <a:p>
            <a:pPr lvl="1"/>
            <a:r>
              <a:rPr kumimoji="1" lang="ja-JP" altLang="en-US"/>
              <a:t>楕円曲線鍵共有</a:t>
            </a:r>
            <a:r>
              <a:rPr kumimoji="1" lang="en-US" altLang="ja-JP"/>
              <a:t>ECDH+</a:t>
            </a:r>
            <a:r>
              <a:rPr kumimoji="1" lang="ja-JP" altLang="en-US"/>
              <a:t>鍵導出関数</a:t>
            </a:r>
            <a:r>
              <a:rPr kumimoji="1" lang="en-US" altLang="ja-JP"/>
              <a:t>HKDF+</a:t>
            </a:r>
            <a:r>
              <a:rPr kumimoji="1" lang="ja-JP" altLang="en-US"/>
              <a:t>認証付き暗号</a:t>
            </a:r>
            <a:r>
              <a:rPr kumimoji="1" lang="en-US" altLang="ja-JP"/>
              <a:t>AEAD</a:t>
            </a:r>
          </a:p>
          <a:p>
            <a:r>
              <a:rPr kumimoji="1" lang="ja-JP" altLang="en-US"/>
              <a:t>簡単な例</a:t>
            </a:r>
            <a:r>
              <a:rPr kumimoji="1" lang="en-US" altLang="ja-JP"/>
              <a:t>(</a:t>
            </a:r>
            <a:r>
              <a:rPr kumimoji="1" lang="ja-JP" altLang="en-US"/>
              <a:t>詳細は</a:t>
            </a:r>
            <a:r>
              <a:rPr kumimoji="1" lang="en-US" altLang="ja-JP" sz="1800">
                <a:hlinkClick r:id="rId2"/>
              </a:rPr>
              <a:t>https://datatracker.ietf.org/doc/draft-irtf-cfrg-hpke/</a:t>
            </a:r>
            <a:r>
              <a:rPr kumimoji="1" lang="en-US" altLang="ja-JP"/>
              <a:t>)</a:t>
            </a:r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pPr lvl="1"/>
            <a:r>
              <a:rPr kumimoji="1" lang="ja-JP" altLang="en-US"/>
              <a:t>注 </a:t>
            </a:r>
            <a:r>
              <a:rPr kumimoji="1" lang="en-US" altLang="ja-JP"/>
              <a:t>: HPKE</a:t>
            </a:r>
            <a:r>
              <a:rPr kumimoji="1" lang="ja-JP" altLang="en-US"/>
              <a:t>は前方秘匿性</a:t>
            </a:r>
            <a:r>
              <a:rPr kumimoji="1" lang="en-US" altLang="ja-JP"/>
              <a:t>FS</a:t>
            </a:r>
            <a:r>
              <a:rPr kumimoji="1" lang="ja-JP" altLang="en-US"/>
              <a:t>は持ってない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AB7528E-0B4D-4205-A1AA-A00145A5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BF54094-9C6C-4AF2-9503-B3A68D12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HPKE (Hybrid PKE)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08B0C39-5526-43F5-B79D-75DA86140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45024"/>
            <a:ext cx="709643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6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F2BB87F-FC24-461A-87AC-01733B2C1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36" y="3645024"/>
            <a:ext cx="5989004" cy="3043102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F095455-A2A5-43B6-AC17-AEDC4815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ネットワークのプロトコルを階層化</a:t>
            </a:r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marL="218250" lvl="1" indent="0">
              <a:buNone/>
            </a:pPr>
            <a:r>
              <a:rPr kumimoji="1" lang="ja-JP" altLang="en-US"/>
              <a:t>                        括弧内はおおむね</a:t>
            </a:r>
            <a:r>
              <a:rPr kumimoji="1" lang="en-US" altLang="ja-JP"/>
              <a:t>OSI</a:t>
            </a:r>
            <a:r>
              <a:rPr kumimoji="1" lang="ja-JP" altLang="en-US"/>
              <a:t>参照モデルでの呼称に対応</a:t>
            </a:r>
            <a:endParaRPr kumimoji="1" lang="en-US" altLang="ja-JP"/>
          </a:p>
          <a:p>
            <a:r>
              <a:rPr kumimoji="1" lang="ja-JP" altLang="en-US"/>
              <a:t>フレームやパケットの構造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2BDC3A4-6EB8-48E0-B3FF-2BA4E325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E0BDE3C-ED77-448A-B94E-0F8CCED4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インターネットプロトコルスイート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0C1193D2-9D12-4405-B50E-FA2A4F9A9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28709"/>
              </p:ext>
            </p:extLst>
          </p:nvPr>
        </p:nvGraphicFramePr>
        <p:xfrm>
          <a:off x="1331640" y="112474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2998618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12307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主なプロトコル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アプリケーション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HTTP, HTTPS, SMTP, DNS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3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トランスポート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TCP, UDP (</a:t>
                      </a:r>
                      <a:r>
                        <a:rPr kumimoji="1" lang="ja-JP" altLang="en-US"/>
                        <a:t>レイヤ</a:t>
                      </a:r>
                      <a:r>
                        <a:rPr kumimoji="1" lang="en-US" altLang="ja-JP"/>
                        <a:t>3)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インターネット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IP (</a:t>
                      </a:r>
                      <a:r>
                        <a:rPr kumimoji="1" lang="ja-JP" altLang="en-US"/>
                        <a:t>レイヤ</a:t>
                      </a:r>
                      <a:r>
                        <a:rPr kumimoji="1" lang="en-US" altLang="ja-JP"/>
                        <a:t>2)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3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リンク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イーサネット</a:t>
                      </a:r>
                      <a:r>
                        <a:rPr kumimoji="1" lang="en-US" altLang="ja-JP"/>
                        <a:t>, IEEE802.11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094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22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0254326-D99D-4BDD-89C3-30FDE11DA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ブロードバンドルーター</a:t>
            </a:r>
            <a:endParaRPr kumimoji="1" lang="en-US" altLang="ja-JP"/>
          </a:p>
          <a:p>
            <a:pPr lvl="1"/>
            <a:r>
              <a:rPr lang="en-US" altLang="ja-JP"/>
              <a:t>LAN</a:t>
            </a:r>
            <a:r>
              <a:rPr lang="ja-JP" altLang="en-US"/>
              <a:t>とインターネットを相互接続するための機能を持つ</a:t>
            </a:r>
            <a:endParaRPr lang="en-US" altLang="ja-JP"/>
          </a:p>
          <a:p>
            <a:r>
              <a:rPr kumimoji="1" lang="ja-JP" altLang="en-US"/>
              <a:t>プロトコル</a:t>
            </a:r>
            <a:endParaRPr kumimoji="1" lang="en-US" altLang="ja-JP"/>
          </a:p>
          <a:p>
            <a:pPr lvl="1"/>
            <a:r>
              <a:rPr kumimoji="1" lang="en-US" altLang="ja-JP"/>
              <a:t>DNS</a:t>
            </a:r>
          </a:p>
          <a:p>
            <a:pPr lvl="2"/>
            <a:r>
              <a:rPr kumimoji="1" lang="ja-JP" altLang="en-US"/>
              <a:t>ドメイン名</a:t>
            </a:r>
            <a:br>
              <a:rPr lang="en-US" altLang="ja-JP"/>
            </a:br>
            <a:r>
              <a:rPr kumimoji="1" lang="ja-JP" altLang="en-US"/>
              <a:t>→</a:t>
            </a:r>
            <a:r>
              <a:rPr kumimoji="1" lang="en-US" altLang="ja-JP"/>
              <a:t>IP</a:t>
            </a:r>
            <a:r>
              <a:rPr kumimoji="1" lang="ja-JP" altLang="en-US"/>
              <a:t>アドレス</a:t>
            </a:r>
            <a:endParaRPr kumimoji="1" lang="en-US" altLang="ja-JP"/>
          </a:p>
          <a:p>
            <a:pPr lvl="1"/>
            <a:r>
              <a:rPr lang="en-US" altLang="ja-JP"/>
              <a:t>ARP</a:t>
            </a:r>
          </a:p>
          <a:p>
            <a:pPr lvl="2"/>
            <a:r>
              <a:rPr kumimoji="1" lang="en-US" altLang="ja-JP"/>
              <a:t>IP</a:t>
            </a:r>
            <a:r>
              <a:rPr kumimoji="1" lang="ja-JP" altLang="en-US"/>
              <a:t>アドレス</a:t>
            </a:r>
            <a:br>
              <a:rPr kumimoji="1" lang="en-US" altLang="ja-JP"/>
            </a:br>
            <a:r>
              <a:rPr kumimoji="1" lang="ja-JP" altLang="en-US"/>
              <a:t>→</a:t>
            </a:r>
            <a:r>
              <a:rPr kumimoji="1" lang="en-US" altLang="ja-JP"/>
              <a:t>MAC</a:t>
            </a:r>
            <a:r>
              <a:rPr kumimoji="1" lang="ja-JP" altLang="en-US"/>
              <a:t>アドレス</a:t>
            </a:r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4844CE4-0606-4B4C-AD83-9B05FE04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F76D7CD-E853-40BC-950F-5E67BB34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LAN</a:t>
            </a:r>
            <a:r>
              <a:rPr kumimoji="1" lang="ja-JP" altLang="en-US"/>
              <a:t>からインターネットへ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B3990CB-52DF-456D-82A5-66ADDB315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720991"/>
            <a:ext cx="5688632" cy="456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54314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1267</Words>
  <Application>Microsoft Office PowerPoint</Application>
  <PresentationFormat>画面に合わせる (4:3)</PresentationFormat>
  <Paragraphs>224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暗認本読書10 ECH, HPKE, QUIC, HTTP3, 無線LAN</vt:lpstr>
      <vt:lpstr>TLS 1.3の通信プロトコル(再掲)</vt:lpstr>
      <vt:lpstr>TLS 1.3の暗号技術の復習</vt:lpstr>
      <vt:lpstr>DNSの安全性(再掲)</vt:lpstr>
      <vt:lpstr>バーチャルホストとESNI (再掲)</vt:lpstr>
      <vt:lpstr>ECH (Encrypted Client Hello)</vt:lpstr>
      <vt:lpstr>HPKE (Hybrid PKE)</vt:lpstr>
      <vt:lpstr>インターネットプロトコルスイート</vt:lpstr>
      <vt:lpstr>LANからインターネットへ</vt:lpstr>
      <vt:lpstr>HTTP/2</vt:lpstr>
      <vt:lpstr>TCPとUDPの接続が始まるまで</vt:lpstr>
      <vt:lpstr>冗長性を排除したQUIC</vt:lpstr>
      <vt:lpstr>HTTP/3</vt:lpstr>
      <vt:lpstr>無線LAN</vt:lpstr>
      <vt:lpstr>スプーフィングと認証解除攻撃</vt:lpstr>
      <vt:lpstr>WEP (Wired Equivalent Privacy)</vt:lpstr>
      <vt:lpstr>WPAからWAP2</vt:lpstr>
      <vt:lpstr>KRACK</vt:lpstr>
      <vt:lpstr>WPA3 (2018)</vt:lpstr>
      <vt:lpstr>Dragonblood (2019)とその後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2021-11-28T02:43:14Z</dcterms:modified>
</cp:coreProperties>
</file>