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06" r:id="rId1"/>
  </p:sldMasterIdLst>
  <p:notesMasterIdLst>
    <p:notesMasterId r:id="rId13"/>
  </p:notesMasterIdLst>
  <p:handoutMasterIdLst>
    <p:handoutMasterId r:id="rId14"/>
  </p:handoutMasterIdLst>
  <p:sldIdLst>
    <p:sldId id="552" r:id="rId2"/>
    <p:sldId id="553" r:id="rId3"/>
    <p:sldId id="554" r:id="rId4"/>
    <p:sldId id="555" r:id="rId5"/>
    <p:sldId id="556" r:id="rId6"/>
    <p:sldId id="557" r:id="rId7"/>
    <p:sldId id="558" r:id="rId8"/>
    <p:sldId id="559" r:id="rId9"/>
    <p:sldId id="560" r:id="rId10"/>
    <p:sldId id="561" r:id="rId11"/>
    <p:sldId id="562" r:id="rId12"/>
  </p:sldIdLst>
  <p:sldSz cx="9144000" cy="6858000" type="screen4x3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552"/>
            <p14:sldId id="553"/>
            <p14:sldId id="554"/>
            <p14:sldId id="555"/>
            <p14:sldId id="556"/>
            <p14:sldId id="557"/>
            <p14:sldId id="558"/>
            <p14:sldId id="559"/>
            <p14:sldId id="560"/>
            <p14:sldId id="561"/>
            <p14:sldId id="5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  <a:srgbClr val="FF3300"/>
    <a:srgbClr val="EAEAEA"/>
    <a:srgbClr val="FF9900"/>
    <a:srgbClr val="DDDDDD"/>
    <a:srgbClr val="C0C0C0"/>
    <a:srgbClr val="D8D8E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11" autoAdjust="0"/>
    <p:restoredTop sz="93627" autoAdjust="0"/>
  </p:normalViewPr>
  <p:slideViewPr>
    <p:cSldViewPr>
      <p:cViewPr varScale="1">
        <p:scale>
          <a:sx n="72" d="100"/>
          <a:sy n="72" d="100"/>
        </p:scale>
        <p:origin x="912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14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3413" y="91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21275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E7FFE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3429000"/>
            <a:ext cx="9144000" cy="762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HG丸ｺﾞｼｯｸM-PRO" pitchFamily="50" charset="-128"/>
            </a:endParaRP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0" y="1587624"/>
            <a:ext cx="9144000" cy="977280"/>
          </a:xfrm>
          <a:prstGeom prst="rect">
            <a:avLst/>
          </a:prstGeom>
        </p:spPr>
        <p:txBody>
          <a:bodyPr/>
          <a:lstStyle>
            <a:lvl1pPr algn="ctr">
              <a:defRPr sz="4000">
                <a:latin typeface="+mj-lt"/>
                <a:ea typeface="游ゴシック" panose="020B0400000000000000" pitchFamily="50" charset="-128"/>
              </a:defRPr>
            </a:lvl1pPr>
          </a:lstStyle>
          <a:p>
            <a:r>
              <a:rPr lang="ja-JP" altLang="en-US"/>
              <a:t>タイトル</a:t>
            </a:r>
            <a:r>
              <a:rPr lang="en-US" altLang="ja-JP"/>
              <a:t>title</a:t>
            </a:r>
            <a:endParaRPr lang="ja-JP" altLang="en-US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0" y="4114800"/>
            <a:ext cx="9144000" cy="17526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Font typeface="Wingdings" pitchFamily="2" charset="2"/>
              <a:buNone/>
              <a:defRPr sz="2400">
                <a:latin typeface="+mn-lt"/>
                <a:ea typeface="游ゴシック" panose="020B0400000000000000" pitchFamily="50" charset="-128"/>
              </a:defRPr>
            </a:lvl1pPr>
          </a:lstStyle>
          <a:p>
            <a:r>
              <a:rPr lang="ja-JP" altLang="en-US"/>
              <a:t>サブタイトル</a:t>
            </a:r>
            <a:r>
              <a:rPr lang="en-US" altLang="ja-JP"/>
              <a:t>subtitle</a:t>
            </a:r>
            <a:endParaRPr lang="ja-JP" altLang="en-US"/>
          </a:p>
        </p:txBody>
      </p:sp>
      <p:pic>
        <p:nvPicPr>
          <p:cNvPr id="10" name="Picture 6" descr="cybozulabs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43244" y="44624"/>
            <a:ext cx="146526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0" y="663840"/>
            <a:ext cx="9144000" cy="5868648"/>
          </a:xfrm>
          <a:prstGeom prst="rect">
            <a:avLst/>
          </a:prstGeom>
        </p:spPr>
        <p:txBody>
          <a:bodyPr/>
          <a:lstStyle>
            <a:lvl1pPr marL="288000" indent="-288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>
                <a:latin typeface="+mn-lt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504000" indent="-285750">
              <a:buFont typeface="Arial" panose="020B0604020202020204" pitchFamily="34" charset="0"/>
              <a:buChar char="•"/>
              <a:defRPr sz="2400">
                <a:latin typeface="+mn-lt"/>
                <a:ea typeface="游ゴシック" panose="020B0400000000000000" pitchFamily="50" charset="-128"/>
              </a:defRPr>
            </a:lvl2pPr>
            <a:lvl3pPr marL="684000" indent="-228600">
              <a:buFont typeface="Arial" panose="020B0604020202020204" pitchFamily="34" charset="0"/>
              <a:buChar char="•"/>
              <a:defRPr sz="2400">
                <a:latin typeface="+mn-lt"/>
                <a:ea typeface="游ゴシック" panose="020B0400000000000000" pitchFamily="50" charset="-128"/>
              </a:defRPr>
            </a:lvl3pPr>
            <a:lvl4pPr marL="936000" indent="-228600">
              <a:buFont typeface="Arial" panose="020B0604020202020204" pitchFamily="34" charset="0"/>
              <a:buChar char="•"/>
              <a:defRPr sz="2400">
                <a:latin typeface="+mn-lt"/>
                <a:ea typeface="游ゴシック" panose="020B0400000000000000" pitchFamily="50" charset="-128"/>
              </a:defRPr>
            </a:lvl4pPr>
            <a:lvl5pPr marL="1080000" indent="-228600">
              <a:buFont typeface="Arial" panose="020B0604020202020204" pitchFamily="34" charset="0"/>
              <a:buChar char="•"/>
              <a:defRPr sz="2000">
                <a:latin typeface="+mn-lt"/>
                <a:ea typeface="游ゴシック" panose="020B0400000000000000" pitchFamily="50" charset="-128"/>
              </a:defRPr>
            </a:lvl5pPr>
          </a:lstStyle>
          <a:p>
            <a:pPr lvl="0"/>
            <a:r>
              <a:rPr lang="ja-JP" altLang="en-US"/>
              <a:t>第</a:t>
            </a:r>
            <a:r>
              <a:rPr lang="en-US" altLang="ja-JP"/>
              <a:t>1</a:t>
            </a:r>
            <a:r>
              <a:rPr lang="ja-JP" altLang="en-US"/>
              <a:t>レベル</a:t>
            </a:r>
            <a:r>
              <a:rPr lang="en-US" altLang="ja-JP"/>
              <a:t>abc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r>
              <a:rPr lang="en-US" altLang="ja-JP"/>
              <a:t>abc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r>
              <a:rPr lang="en-US" altLang="ja-JP"/>
              <a:t>abc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r>
              <a:rPr lang="en-US" altLang="ja-JP"/>
              <a:t>abc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r>
              <a:rPr lang="en-US" altLang="ja-JP"/>
              <a:t>abc</a:t>
            </a:r>
            <a:endParaRPr lang="ja-JP" alt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0" y="-27383"/>
            <a:ext cx="9144000" cy="635264"/>
          </a:xfrm>
          <a:prstGeom prst="rect">
            <a:avLst/>
          </a:prstGeom>
          <a:solidFill>
            <a:srgbClr val="E7FFE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+mn-lt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84368" y="6553200"/>
            <a:ext cx="1224136" cy="304800"/>
          </a:xfrm>
          <a:prstGeom prst="rect">
            <a:avLst/>
          </a:prstGeom>
        </p:spPr>
        <p:txBody>
          <a:bodyPr/>
          <a:lstStyle>
            <a:lvl1pPr>
              <a:defRPr sz="1600" smtClean="0">
                <a:latin typeface="+mn-lt"/>
              </a:defRPr>
            </a:lvl1pPr>
          </a:lstStyle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r>
              <a:rPr lang="en-US" altLang="ja-JP"/>
              <a:t> / 24</a:t>
            </a:r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14808" y="8625"/>
            <a:ext cx="9129192" cy="540056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+mn-lt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/>
              <a:t>タイトル</a:t>
            </a:r>
            <a:r>
              <a:rPr kumimoji="1" lang="en-US" altLang="ja-JP"/>
              <a:t>title</a:t>
            </a:r>
            <a:endParaRPr kumimoji="1" lang="ja-JP" altLang="en-US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0" y="584688"/>
            <a:ext cx="9144000" cy="360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HG丸ｺﾞｼｯｸM-PRO" pitchFamily="50" charset="-128"/>
            </a:endParaRPr>
          </a:p>
        </p:txBody>
      </p:sp>
      <p:pic>
        <p:nvPicPr>
          <p:cNvPr id="10" name="Picture 6" descr="cybozulabs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43244" y="44624"/>
            <a:ext cx="146526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0" y="-27383"/>
            <a:ext cx="9144000" cy="635264"/>
          </a:xfrm>
          <a:prstGeom prst="rect">
            <a:avLst/>
          </a:prstGeom>
          <a:solidFill>
            <a:srgbClr val="E7FFE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+mn-lt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107504" y="3140968"/>
            <a:ext cx="9129192" cy="540056"/>
          </a:xfrm>
          <a:prstGeom prst="rect">
            <a:avLst/>
          </a:prstGeom>
        </p:spPr>
        <p:txBody>
          <a:bodyPr/>
          <a:lstStyle>
            <a:lvl1pPr algn="ctr">
              <a:defRPr sz="4400">
                <a:latin typeface="+mn-lt"/>
                <a:ea typeface="游ゴシック" panose="020B0400000000000000" pitchFamily="50" charset="-128"/>
              </a:defRPr>
            </a:lvl1pPr>
          </a:lstStyle>
          <a:p>
            <a:r>
              <a:rPr kumimoji="1" lang="en-US" altLang="ja-JP"/>
              <a:t>title</a:t>
            </a:r>
            <a:endParaRPr kumimoji="1" lang="ja-JP" altLang="en-US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0" y="584688"/>
            <a:ext cx="9144000" cy="360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HG丸ｺﾞｼｯｸM-PRO" pitchFamily="50" charset="-128"/>
            </a:endParaRPr>
          </a:p>
        </p:txBody>
      </p:sp>
      <p:pic>
        <p:nvPicPr>
          <p:cNvPr id="10" name="Picture 6" descr="cybozulabs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43244" y="44624"/>
            <a:ext cx="146526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1643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3399"/>
        </a:buClr>
        <a:buFont typeface="Wingdings" pitchFamily="2" charset="2"/>
        <a:buChar char="n"/>
        <a:defRPr kumimoji="1" sz="28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66FF"/>
        </a:buClr>
        <a:buFont typeface="Wingdings" pitchFamily="2" charset="2"/>
        <a:buChar char="n"/>
        <a:defRPr kumimoji="1" sz="2400">
          <a:solidFill>
            <a:schemeClr val="tx1"/>
          </a:solidFill>
          <a:latin typeface="+mj-lt"/>
          <a:ea typeface="HG丸ｺﾞｼｯｸM-PRO" pitchFamily="5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56161"/>
        </a:buClr>
        <a:buFont typeface="Wingdings" pitchFamily="2" charset="2"/>
        <a:buChar char="n"/>
        <a:defRPr kumimoji="1" sz="20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EEAF12"/>
        </a:buClr>
        <a:buSzPct val="95000"/>
        <a:buFont typeface="Wingdings" pitchFamily="2" charset="2"/>
        <a:buChar char="n"/>
        <a:defRPr kumimoji="1" sz="20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0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ctrTitle"/>
          </p:nvPr>
        </p:nvSpPr>
        <p:spPr>
          <a:xfrm>
            <a:off x="0" y="1340768"/>
            <a:ext cx="9144000" cy="1224136"/>
          </a:xfrm>
        </p:spPr>
        <p:txBody>
          <a:bodyPr/>
          <a:lstStyle/>
          <a:p>
            <a:r>
              <a:rPr lang="ja-JP" altLang="en-US"/>
              <a:t>暗認本読書会</a:t>
            </a:r>
            <a:r>
              <a:rPr lang="en-US" altLang="ja-JP"/>
              <a:t>5</a:t>
            </a:r>
            <a:br>
              <a:rPr lang="en-US" altLang="ja-JP"/>
            </a:br>
            <a:r>
              <a:rPr lang="ja-JP" altLang="en-US" sz="2000"/>
              <a:t>鍵共有</a:t>
            </a:r>
            <a:endParaRPr lang="ja-JP" altLang="en-US"/>
          </a:p>
        </p:txBody>
      </p:sp>
      <p:sp>
        <p:nvSpPr>
          <p:cNvPr id="7" name="サブタイトル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sz="1800"/>
              <a:t>2021/10/28</a:t>
            </a:r>
          </a:p>
          <a:p>
            <a:r>
              <a:rPr lang="en-US" altLang="ja-JP" sz="1800"/>
              <a:t>https://anninbon.connpass.com/</a:t>
            </a:r>
          </a:p>
          <a:p>
            <a:r>
              <a:rPr lang="ja-JP" altLang="en-US" sz="1800"/>
              <a:t>光成滋生</a:t>
            </a:r>
          </a:p>
        </p:txBody>
      </p:sp>
    </p:spTree>
    <p:extLst>
      <p:ext uri="{BB962C8B-B14F-4D97-AF65-F5344CB8AC3E}">
        <p14:creationId xmlns:p14="http://schemas.microsoft.com/office/powerpoint/2010/main" val="3508882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077B73FA-D842-4A8D-8447-81684804E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加算</a:t>
            </a:r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r>
              <a:rPr kumimoji="1" lang="ja-JP" altLang="en-US"/>
              <a:t>乗算</a:t>
            </a:r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r>
              <a:rPr kumimoji="1" lang="ja-JP" altLang="en-US"/>
              <a:t>逆数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0A251CB-1308-4BFD-918F-D6FE2281D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10</a:t>
            </a:fld>
            <a:r>
              <a:rPr lang="en-US" altLang="ja-JP"/>
              <a:t> / 24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タイトル 3">
                <a:extLst>
                  <a:ext uri="{FF2B5EF4-FFF2-40B4-BE49-F238E27FC236}">
                    <a16:creationId xmlns:a16="http://schemas.microsoft.com/office/drawing/2014/main" id="{FDA33CDE-B678-4481-B46C-5476734548C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b>
                    </m:sSub>
                  </m:oMath>
                </a14:m>
                <a:r>
                  <a:rPr kumimoji="1" lang="ja-JP" altLang="en-US"/>
                  <a:t>の演算表</a:t>
                </a:r>
              </a:p>
            </p:txBody>
          </p:sp>
        </mc:Choice>
        <mc:Fallback>
          <p:sp>
            <p:nvSpPr>
              <p:cNvPr id="4" name="タイトル 3">
                <a:extLst>
                  <a:ext uri="{FF2B5EF4-FFF2-40B4-BE49-F238E27FC236}">
                    <a16:creationId xmlns:a16="http://schemas.microsoft.com/office/drawing/2014/main" id="{FDA33CDE-B678-4481-B46C-5476734548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2360" b="-460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668C2C62-9690-4154-B547-4CC2BB0F34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216295"/>
              </p:ext>
            </p:extLst>
          </p:nvPr>
        </p:nvGraphicFramePr>
        <p:xfrm>
          <a:off x="1331640" y="1052736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49591360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9973662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596923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6115594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74933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a</a:t>
                      </a:r>
                      <a:r>
                        <a:rPr kumimoji="1" lang="ja-JP" altLang="en-US"/>
                        <a:t>＼</a:t>
                      </a:r>
                      <a:r>
                        <a:rPr kumimoji="1" lang="en-US" altLang="ja-JP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x+1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473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ja-JP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ja-JP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x+1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468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ja-JP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ja-JP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x+1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740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x+1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ja-JP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ja-JP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19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x+1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x+1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ja-JP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ja-JP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6509526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32723EAC-1A98-49A7-A22F-5D1864704F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301434"/>
              </p:ext>
            </p:extLst>
          </p:nvPr>
        </p:nvGraphicFramePr>
        <p:xfrm>
          <a:off x="1331640" y="33750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49591360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9973662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596923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6115594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74933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a</a:t>
                      </a:r>
                      <a:r>
                        <a:rPr kumimoji="1" lang="ja-JP" altLang="en-US"/>
                        <a:t>＼</a:t>
                      </a:r>
                      <a:r>
                        <a:rPr kumimoji="1" lang="en-US" altLang="ja-JP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x+1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473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ja-JP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ja-JP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ja-JP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ja-JP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468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ja-JP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ja-JP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x+1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740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ja-JP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x+1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ja-JP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19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x+1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ja-JP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x+1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ja-JP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6509526"/>
                  </a:ext>
                </a:extLst>
              </a:tr>
            </a:tbl>
          </a:graphicData>
        </a:graphic>
      </p:graphicFrame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D4D64863-15EF-4382-B1E0-FFD5AD7F2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094937"/>
              </p:ext>
            </p:extLst>
          </p:nvPr>
        </p:nvGraphicFramePr>
        <p:xfrm>
          <a:off x="1337767" y="5780539"/>
          <a:ext cx="4876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61086755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9246745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04100448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1260600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x+1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055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1/a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x+1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407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5054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AC1CDA6A-00FC-43AB-BD54-4684D74F47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≠{0, 1, 2,  3}</m:t>
                    </m:r>
                  </m:oMath>
                </a14:m>
                <a:endParaRPr kumimoji="1" lang="en-US" altLang="ja-JP" b="0"/>
              </a:p>
              <a:p>
                <a:pPr lvl="1"/>
                <a:r>
                  <a:rPr kumimoji="1" lang="en-US" altLang="ja-JP"/>
                  <a:t>4</a:t>
                </a:r>
                <a:r>
                  <a:rPr kumimoji="1" lang="ja-JP" altLang="en-US"/>
                  <a:t>で割った余りの集合は体ではない</a:t>
                </a:r>
                <a:r>
                  <a:rPr lang="en-US" altLang="ja-JP"/>
                  <a:t>(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2×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ja-JP" altLang="en-US"/>
                  <a:t>となる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ja-JP" altLang="en-US"/>
                  <a:t>が無い</a:t>
                </a:r>
                <a:r>
                  <a:rPr lang="en-US" altLang="ja-JP"/>
                  <a:t>)</a:t>
                </a:r>
              </a:p>
              <a:p>
                <a:r>
                  <a:rPr kumimoji="1" lang="ja-JP" altLang="en-US"/>
                  <a:t>複素数体の乗算は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ja-JP" altLang="en-US"/>
                  <a:t>を</a:t>
                </a:r>
                <a:r>
                  <a:rPr kumimoji="1" lang="en-US" altLang="ja-JP"/>
                  <a:t>-1</a:t>
                </a:r>
                <a:r>
                  <a:rPr kumimoji="1" lang="ja-JP" altLang="en-US"/>
                  <a:t>に置き換える規則を適用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𝑏𝑥</m:t>
                        </m:r>
                      </m:e>
                    </m:d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𝑏𝑑</m:t>
                        </m:r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𝑎𝑑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br>
                  <a:rPr kumimoji="1" lang="en-US" altLang="ja-JP" b="0"/>
                </a:b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𝑏𝑑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𝑎𝑑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en-US" altLang="ja-JP"/>
                  <a:t> ;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/>
                  <a:t>を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rad>
                  </m:oMath>
                </a14:m>
                <a:r>
                  <a:rPr kumimoji="1" lang="ja-JP" altLang="en-US"/>
                  <a:t>とみなせる</a:t>
                </a:r>
                <a:endParaRPr kumimoji="1" lang="en-US" altLang="ja-JP"/>
              </a:p>
              <a:p>
                <a:r>
                  <a:rPr kumimoji="1" lang="ja-JP" altLang="en-US"/>
                  <a:t>単に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𝑎𝑐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𝑏𝑑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だと混ざらない</a:t>
                </a:r>
                <a:endParaRPr kumimoji="1" lang="en-US" altLang="ja-JP"/>
              </a:p>
              <a:p>
                <a:r>
                  <a:rPr kumimoji="1" lang="ja-JP" altLang="en-US"/>
                  <a:t>別の規則を使うと別の拡大体を作れる</a:t>
                </a:r>
                <a:endParaRPr kumimoji="1" lang="en-US" altLang="ja-JP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</m:sub>
                    </m:sSub>
                  </m:oMath>
                </a14:m>
                <a:r>
                  <a:rPr kumimoji="1" lang="en-US" altLang="ja-JP"/>
                  <a:t> ; 8bit</a:t>
                </a:r>
                <a:r>
                  <a:rPr kumimoji="1" lang="ja-JP" altLang="en-US"/>
                  <a:t>値の集合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/>
                  <a:t> 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kumimoji="1" lang="ja-JP" altLang="en-US"/>
                  <a:t>を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kumimoji="1" lang="ja-JP" altLang="en-US"/>
                  <a:t>に置き換える </a:t>
                </a:r>
                <a:r>
                  <a:rPr kumimoji="1" lang="en-US" altLang="ja-JP"/>
                  <a:t>; </a:t>
                </a:r>
                <a:r>
                  <a:rPr lang="en-US" altLang="ja-JP"/>
                  <a:t>AES</a:t>
                </a:r>
                <a:r>
                  <a:rPr lang="ja-JP" altLang="en-US"/>
                  <a:t>で使われる</a:t>
                </a:r>
                <a:endParaRPr lang="en-US" altLang="ja-JP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128</m:t>
                            </m:r>
                          </m:sup>
                        </m:sSup>
                      </m:sub>
                    </m:sSub>
                  </m:oMath>
                </a14:m>
                <a:r>
                  <a:rPr kumimoji="1" lang="en-US" altLang="ja-JP"/>
                  <a:t> ;128bit</a:t>
                </a:r>
                <a:r>
                  <a:rPr kumimoji="1" lang="ja-JP" altLang="en-US"/>
                  <a:t>値の集合</a:t>
                </a:r>
                <a:endParaRPr lang="en-US" altLang="ja-JP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</m:oMath>
                </a14:m>
                <a:r>
                  <a:rPr kumimoji="1" lang="ja-JP" altLang="en-US"/>
                  <a:t>を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kumimoji="1" lang="ja-JP" altLang="en-US"/>
                  <a:t>に置き換える</a:t>
                </a:r>
                <a:r>
                  <a:rPr lang="en-US" altLang="ja-JP"/>
                  <a:t> ; </a:t>
                </a:r>
                <a:r>
                  <a:rPr kumimoji="1" lang="en-US" altLang="ja-JP"/>
                  <a:t>XTS-AES</a:t>
                </a:r>
                <a:r>
                  <a:rPr kumimoji="1" lang="ja-JP" altLang="en-US"/>
                  <a:t>や</a:t>
                </a:r>
                <a:r>
                  <a:rPr kumimoji="1" lang="en-US" altLang="ja-JP"/>
                  <a:t>AES-GCM</a:t>
                </a:r>
                <a:r>
                  <a:rPr kumimoji="1" lang="ja-JP" altLang="en-US"/>
                  <a:t>など</a:t>
                </a:r>
                <a:endParaRPr kumimoji="1" lang="en-US" altLang="ja-JP"/>
              </a:p>
            </p:txBody>
          </p:sp>
        </mc:Choice>
        <mc:Fallback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AC1CDA6A-00FC-43AB-BD54-4684D74F47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r="-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057758D-48E9-46EF-8EA4-CBD38F0E1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11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11EB8000-35A0-4312-9378-D66CC5818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注意</a:t>
            </a:r>
          </a:p>
        </p:txBody>
      </p:sp>
    </p:spTree>
    <p:extLst>
      <p:ext uri="{BB962C8B-B14F-4D97-AF65-F5344CB8AC3E}">
        <p14:creationId xmlns:p14="http://schemas.microsoft.com/office/powerpoint/2010/main" val="1725152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E45C04C9-27AD-4EA6-A6EB-5A2E537599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/>
                  <a:t>1975 Merkle</a:t>
                </a:r>
                <a:r>
                  <a:rPr kumimoji="1" lang="ja-JP" altLang="en-US"/>
                  <a:t> パズルを解く仕組みを利用</a:t>
                </a:r>
                <a:endParaRPr kumimoji="1" lang="en-US" altLang="ja-JP"/>
              </a:p>
              <a:p>
                <a:r>
                  <a:rPr lang="en-US" altLang="ja-JP"/>
                  <a:t>1976 Diffie, Hellman </a:t>
                </a:r>
                <a:r>
                  <a:rPr lang="ja-JP" altLang="en-US"/>
                  <a:t>鍵共有</a:t>
                </a:r>
                <a:endParaRPr lang="en-US" altLang="ja-JP"/>
              </a:p>
              <a:p>
                <a:pPr lvl="1"/>
                <a:r>
                  <a:rPr kumimoji="1" lang="en-US" altLang="ja-JP"/>
                  <a:t>1970</a:t>
                </a:r>
                <a:r>
                  <a:rPr kumimoji="1" lang="ja-JP" altLang="en-US"/>
                  <a:t>年頃イギリスの政府通信本部</a:t>
                </a:r>
                <a:r>
                  <a:rPr kumimoji="1" lang="en-US" altLang="ja-JP"/>
                  <a:t>GCHQ</a:t>
                </a:r>
                <a:r>
                  <a:rPr kumimoji="1" lang="ja-JP" altLang="en-US"/>
                  <a:t>が発見していた</a:t>
                </a:r>
                <a:endParaRPr kumimoji="1" lang="en-US" altLang="ja-JP"/>
              </a:p>
              <a:p>
                <a:r>
                  <a:rPr kumimoji="1" lang="ja-JP" altLang="en-US"/>
                  <a:t>ベキ乗の性質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endParaRPr kumimoji="1" lang="en-US" altLang="ja-JP"/>
              </a:p>
              <a:p>
                <a:pPr lvl="1"/>
                <a:r>
                  <a:rPr kumimoji="1" lang="ja-JP" altLang="en-US"/>
                  <a:t>コンピュータで扱いづらいので</a:t>
                </a:r>
                <a:r>
                  <a:rPr kumimoji="1" lang="en-US" altLang="ja-JP"/>
                  <a:t>n</a:t>
                </a:r>
                <a:r>
                  <a:rPr kumimoji="1" lang="ja-JP" altLang="en-US"/>
                  <a:t>で割った余りを考える</a:t>
                </a:r>
                <a:endParaRPr kumimoji="1" lang="en-US" altLang="ja-JP"/>
              </a:p>
              <a:p>
                <a:pPr lvl="2"/>
                <a:r>
                  <a:rPr lang="en-US" altLang="ja-JP"/>
                  <a:t>mod n</a:t>
                </a:r>
                <a:r>
                  <a:rPr lang="ja-JP" altLang="en-US"/>
                  <a:t>とか</a:t>
                </a:r>
                <a:r>
                  <a:rPr lang="en-US" altLang="ja-JP"/>
                  <a:t>% n</a:t>
                </a:r>
                <a:r>
                  <a:rPr lang="ja-JP" altLang="en-US"/>
                  <a:t>と書く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 % 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%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p>
                            </m:s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 % 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%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%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altLang="ja-JP"/>
                  <a:t>,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%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ja-JP" altLang="en-US"/>
                  <a:t>とすると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/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ja-JP" altLang="en-US"/>
                  <a:t>で割った余りが等しい</a:t>
                </a:r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E45C04C9-27AD-4EA6-A6EB-5A2E537599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4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3917A2D-E154-4005-B0D5-650F21352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A3CFA220-3757-4C39-B4D3-819F3BF0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鍵共有</a:t>
            </a:r>
          </a:p>
        </p:txBody>
      </p:sp>
    </p:spTree>
    <p:extLst>
      <p:ext uri="{BB962C8B-B14F-4D97-AF65-F5344CB8AC3E}">
        <p14:creationId xmlns:p14="http://schemas.microsoft.com/office/powerpoint/2010/main" val="3123796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B4CDB4C9-F428-4D71-9C90-767012FB21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052736"/>
            <a:ext cx="7560840" cy="4375835"/>
          </a:xfrm>
        </p:spPr>
      </p:pic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AEB0AEB-FDCA-4614-A840-274E07406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3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BE2156D7-74EC-4C61-BDB0-1F58E5FCF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DH</a:t>
            </a:r>
            <a:r>
              <a:rPr kumimoji="1" lang="ja-JP" altLang="en-US"/>
              <a:t>鍵共有</a:t>
            </a:r>
          </a:p>
        </p:txBody>
      </p:sp>
    </p:spTree>
    <p:extLst>
      <p:ext uri="{BB962C8B-B14F-4D97-AF65-F5344CB8AC3E}">
        <p14:creationId xmlns:p14="http://schemas.microsoft.com/office/powerpoint/2010/main" val="971321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D5346682-A703-4FAE-A282-251707155C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攻撃者（盗聴者）が入手できる情報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公開されている</a:t>
                </a:r>
                <a:r>
                  <a:rPr kumimoji="1" lang="en-US" altLang="ja-JP"/>
                  <a:t>g</a:t>
                </a:r>
                <a:r>
                  <a:rPr kumimoji="1" lang="ja-JP" altLang="en-US"/>
                  <a:t>と</a:t>
                </a:r>
                <a:r>
                  <a:rPr kumimoji="1" lang="en-US" altLang="ja-JP"/>
                  <a:t>n</a:t>
                </a:r>
              </a:p>
              <a:p>
                <a:pPr lvl="1"/>
                <a:r>
                  <a:rPr kumimoji="1" lang="ja-JP" altLang="en-US"/>
                  <a:t>通信経路を流れる</a:t>
                </a:r>
                <a:r>
                  <a:rPr kumimoji="1" lang="en-US" altLang="ja-JP"/>
                  <a:t>A</a:t>
                </a:r>
                <a:r>
                  <a:rPr kumimoji="1" lang="ja-JP" altLang="en-US"/>
                  <a:t>と</a:t>
                </a:r>
                <a:r>
                  <a:rPr kumimoji="1" lang="en-US" altLang="ja-JP"/>
                  <a:t>B</a:t>
                </a:r>
              </a:p>
              <a:p>
                <a:pPr lvl="1"/>
                <a:r>
                  <a:rPr kumimoji="1" lang="ja-JP" altLang="en-US"/>
                  <a:t>これから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ja-JP" altLang="en-US"/>
                  <a:t>を計算できるか</a:t>
                </a:r>
                <a:endParaRPr kumimoji="1" lang="en-US" altLang="ja-JP"/>
              </a:p>
              <a:p>
                <a:pPr marL="218250" lvl="1" indent="0">
                  <a:buNone/>
                </a:pPr>
                <a:endParaRPr lang="en-US" altLang="ja-JP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D5346682-A703-4FAE-A282-251707155C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A86BFBE-3778-40A4-AD8A-3B13522DB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4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BE1B992B-44F3-4A89-96AF-D6BC35736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DH</a:t>
            </a:r>
            <a:r>
              <a:rPr kumimoji="1" lang="ja-JP" altLang="en-US"/>
              <a:t>鍵共有の安全性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42CCE44-285B-4E28-A954-9E8BB7BAA8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852936"/>
            <a:ext cx="6295059" cy="348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627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A3D45E5C-556F-4835-8733-F746334AC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4236727"/>
            <a:ext cx="6246419" cy="24985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10C4655C-8E63-405B-8002-D6C24EBE42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ja-JP"/>
                  <a:t>DHP</a:t>
                </a:r>
                <a:r>
                  <a:rPr lang="en-US" altLang="ja-JP">
                    <a:latin typeface="Cambria Math" panose="02040503050406030204" pitchFamily="18" charset="0"/>
                  </a:rPr>
                  <a:t> : </a:t>
                </a:r>
                <a14:m>
                  <m:oMath xmlns:m="http://schemas.openxmlformats.org/officeDocument/2006/math">
                    <m:r>
                      <a:rPr kumimoji="1"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%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%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から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%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ja-JP" altLang="en-US"/>
                  <a:t>を求めよ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過去</a:t>
                </a:r>
                <a:r>
                  <a:rPr kumimoji="1" lang="en-US" altLang="ja-JP"/>
                  <a:t>40</a:t>
                </a:r>
                <a:r>
                  <a:rPr kumimoji="1" lang="ja-JP" altLang="en-US"/>
                  <a:t>年以上研究されてる</a:t>
                </a:r>
                <a:endParaRPr lang="en-US" altLang="ja-JP" b="0" i="1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2048</m:t>
                        </m:r>
                      </m:sup>
                    </m:sSup>
                  </m:oMath>
                </a14:m>
                <a:r>
                  <a:rPr kumimoji="1" lang="ja-JP" altLang="en-US"/>
                  <a:t>となる素数なら今後</a:t>
                </a:r>
                <a:r>
                  <a:rPr kumimoji="1" lang="en-US" altLang="ja-JP"/>
                  <a:t>20</a:t>
                </a:r>
                <a:r>
                  <a:rPr kumimoji="1" lang="ja-JP" altLang="en-US"/>
                  <a:t>年ぐらいは解けないだろう</a:t>
                </a:r>
                <a:endParaRPr kumimoji="1" lang="en-US" altLang="ja-JP"/>
              </a:p>
              <a:p>
                <a:r>
                  <a:rPr lang="en-US" altLang="ja-JP"/>
                  <a:t>DLP :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%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から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kumimoji="1" lang="ja-JP" altLang="en-US"/>
                  <a:t>を求めよ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同様に研究されていて</a:t>
                </a:r>
                <a:r>
                  <a:rPr kumimoji="1" lang="en-US" altLang="ja-JP"/>
                  <a:t>DHP</a:t>
                </a:r>
                <a:r>
                  <a:rPr kumimoji="1" lang="ja-JP" altLang="en-US"/>
                  <a:t>と同じ難しさ</a:t>
                </a:r>
                <a:endParaRPr kumimoji="1" lang="en-US" altLang="ja-JP"/>
              </a:p>
              <a:p>
                <a:r>
                  <a:rPr kumimoji="1" lang="ja-JP" altLang="en-US"/>
                  <a:t>注意</a:t>
                </a:r>
                <a:endParaRPr kumimoji="1" lang="en-US" altLang="ja-JP"/>
              </a:p>
              <a:p>
                <a:pPr lvl="1"/>
                <a:r>
                  <a:rPr lang="en-US" altLang="ja-JP"/>
                  <a:t>DLP</a:t>
                </a:r>
                <a:r>
                  <a:rPr lang="ja-JP" altLang="en-US"/>
                  <a:t>が解けるなら</a:t>
                </a:r>
                <a:r>
                  <a:rPr lang="en-US" altLang="ja-JP"/>
                  <a:t>DHP</a:t>
                </a:r>
                <a:r>
                  <a:rPr lang="ja-JP" altLang="en-US"/>
                  <a:t>は解ける</a:t>
                </a:r>
                <a:endParaRPr lang="en-US" altLang="ja-JP"/>
              </a:p>
              <a:p>
                <a:r>
                  <a:rPr lang="ja-JP" altLang="en-US"/>
                  <a:t>一方向性関数</a:t>
                </a:r>
                <a:endParaRPr lang="en-US" altLang="ja-JP"/>
              </a:p>
              <a:p>
                <a:pPr lvl="1"/>
                <a:endParaRPr kumimoji="1" lang="ja-JP" altLang="en-US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10C4655C-8E63-405B-8002-D6C24EBE42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0" t="-12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E9DFEA2-0DDA-45E1-8C3C-840BEF27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5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D4B03F36-4CC0-48CD-9FBA-04F3AEEA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DH</a:t>
            </a:r>
            <a:r>
              <a:rPr lang="en-US" altLang="ja-JP"/>
              <a:t>P</a:t>
            </a:r>
            <a:r>
              <a:rPr lang="ja-JP" altLang="en-US"/>
              <a:t>（</a:t>
            </a:r>
            <a:r>
              <a:rPr lang="en-US" altLang="ja-JP"/>
              <a:t>DH Problem</a:t>
            </a:r>
            <a:r>
              <a:rPr lang="ja-JP" altLang="en-US"/>
              <a:t>）と</a:t>
            </a:r>
            <a:r>
              <a:rPr lang="en-US" altLang="ja-JP"/>
              <a:t>DLP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7277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F780562F-8330-43A1-A685-BEC1D4B9B3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ja-JP" altLang="en-US"/>
                  <a:t>を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…</m:t>
                    </m:r>
                  </m:oMath>
                </a14:m>
                <a:r>
                  <a:rPr kumimoji="1" lang="ja-JP" altLang="en-US"/>
                  <a:t>と計算していては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2048</m:t>
                        </m:r>
                      </m:sup>
                    </m:sSup>
                  </m:oMath>
                </a14:m>
                <a:r>
                  <a:rPr kumimoji="1" lang="ja-JP" altLang="en-US"/>
                  <a:t>なら</a:t>
                </a:r>
                <a:br>
                  <a:rPr kumimoji="1" lang="en-US" altLang="ja-JP"/>
                </a:br>
                <a:r>
                  <a:rPr kumimoji="1" lang="ja-JP" altLang="en-US"/>
                  <a:t>永久に終わらない</a:t>
                </a:r>
                <a:endParaRPr kumimoji="1" lang="en-US" altLang="ja-JP"/>
              </a:p>
              <a:p>
                <a:r>
                  <a:rPr kumimoji="1" lang="ja-JP" altLang="en-US"/>
                  <a:t>バイナリ法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</m:oMath>
                </a14:m>
                <a:r>
                  <a:rPr kumimoji="1" lang="ja-JP" altLang="en-US"/>
                  <a:t>の計算例</a:t>
                </a:r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 b="0" i="1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2048</m:t>
                        </m:r>
                      </m:sup>
                    </m:sSup>
                  </m:oMath>
                </a14:m>
                <a:r>
                  <a:rPr kumimoji="1" lang="ja-JP" altLang="en-US"/>
                  <a:t>でも高々</a:t>
                </a:r>
                <a:r>
                  <a:rPr kumimoji="1" lang="en-US" altLang="ja-JP"/>
                  <a:t>4000</a:t>
                </a:r>
                <a:r>
                  <a:rPr kumimoji="1" lang="ja-JP" altLang="en-US"/>
                  <a:t>回程度の演算で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ja-JP" altLang="en-US"/>
                  <a:t>を計算可能</a:t>
                </a:r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F780562F-8330-43A1-A685-BEC1D4B9B3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 r="-733" b="-61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ED495A5-6176-450C-B284-411E3E058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6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E07F089A-8722-414B-9143-664ABE4DE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ベキ乗の計算方法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6DCA32C-05B7-4652-94B3-A09F437EB2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5" y="2852936"/>
            <a:ext cx="7221316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460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458F5D65-6C20-445F-AAD0-244B13E588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/>
                  <a:t>n</a:t>
                </a:r>
                <a:r>
                  <a:rPr kumimoji="1" lang="ja-JP" altLang="en-US"/>
                  <a:t>で割った余りの集合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={0, 1, 2, …,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endParaRPr kumimoji="1" lang="en-US" altLang="ja-JP"/>
              </a:p>
              <a:p>
                <a:r>
                  <a:rPr kumimoji="1" lang="ja-JP" altLang="en-US"/>
                  <a:t>加算・減算・乗算は普通の演算の後</a:t>
                </a:r>
                <a:r>
                  <a:rPr kumimoji="1" lang="en-US" altLang="ja-JP"/>
                  <a:t>%n</a:t>
                </a:r>
                <a:r>
                  <a:rPr kumimoji="1" lang="ja-JP" altLang="en-US"/>
                  <a:t>すればよい</a:t>
                </a:r>
                <a:endParaRPr lang="en-US" altLang="ja-JP"/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kumimoji="1" lang="ja-JP" altLang="en-US"/>
                  <a:t>のときの乗算表（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ja-JP" altLang="en-US"/>
                  <a:t>）</a:t>
                </a:r>
                <a:endParaRPr kumimoji="1" lang="en-US" altLang="ja-JP"/>
              </a:p>
              <a:p>
                <a:endParaRPr lang="en-US" altLang="ja-JP"/>
              </a:p>
              <a:p>
                <a:endParaRPr kumimoji="1" lang="en-US" altLang="ja-JP"/>
              </a:p>
              <a:p>
                <a:endParaRPr lang="en-US" altLang="ja-JP"/>
              </a:p>
              <a:p>
                <a:r>
                  <a:rPr kumimoji="1" lang="ja-JP" altLang="en-US"/>
                  <a:t>割り算は</a:t>
                </a:r>
                <a:r>
                  <a:rPr kumimoji="1" lang="en-US" altLang="ja-JP"/>
                  <a:t>?</a:t>
                </a:r>
              </a:p>
              <a:p>
                <a:pPr lvl="1"/>
                <a:r>
                  <a:rPr lang="en-US" altLang="ja-JP"/>
                  <a:t>1/3 = ???</a:t>
                </a:r>
              </a:p>
              <a:p>
                <a:pPr lvl="1"/>
                <a:r>
                  <a:rPr kumimoji="1" lang="en-US" altLang="ja-JP"/>
                  <a:t>3</a:t>
                </a:r>
                <a:r>
                  <a:rPr kumimoji="1" lang="ja-JP" altLang="en-US"/>
                  <a:t>倍したら</a:t>
                </a:r>
                <a:r>
                  <a:rPr kumimoji="1" lang="en-US" altLang="ja-JP"/>
                  <a:t>1</a:t>
                </a:r>
                <a:r>
                  <a:rPr kumimoji="1" lang="ja-JP" altLang="en-US"/>
                  <a:t>になる値</a:t>
                </a:r>
                <a:r>
                  <a:rPr kumimoji="1" lang="en-US" altLang="ja-JP"/>
                  <a:t>X</a:t>
                </a:r>
                <a:r>
                  <a:rPr kumimoji="1" lang="ja-JP" altLang="en-US"/>
                  <a:t>を考える </a:t>
                </a:r>
                <a:r>
                  <a:rPr kumimoji="1" lang="en-US" altLang="ja-JP"/>
                  <a:t>; </a:t>
                </a:r>
                <a:r>
                  <a:rPr lang="en-US" altLang="ja-JP"/>
                  <a:t>1/3 = X ⇔ 1 = X×3</a:t>
                </a:r>
              </a:p>
              <a:p>
                <a:pPr lvl="1"/>
                <a:r>
                  <a:rPr kumimoji="1" lang="ja-JP" altLang="en-US"/>
                  <a:t>表を見ると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2×3=1</m:t>
                    </m:r>
                  </m:oMath>
                </a14:m>
                <a:endParaRPr kumimoji="1" lang="ja-JP" altLang="en-US"/>
              </a:p>
            </p:txBody>
          </p:sp>
        </mc:Choice>
        <mc:Fallback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458F5D65-6C20-445F-AAD0-244B13E588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4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79E9BB2-98BF-4F41-A9BD-1A1C63233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7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B2B383FF-338B-4304-A560-D73782522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有限体と拡大体（ちょっと数学）</a:t>
            </a:r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B7926045-4724-4EBC-BE59-79058BC448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809209"/>
              </p:ext>
            </p:extLst>
          </p:nvPr>
        </p:nvGraphicFramePr>
        <p:xfrm>
          <a:off x="1259632" y="234888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5544292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99903328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79667821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3572926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832791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a</a:t>
                      </a:r>
                      <a:r>
                        <a:rPr kumimoji="1" lang="ja-JP" altLang="en-US"/>
                        <a:t>＼</a:t>
                      </a:r>
                      <a:r>
                        <a:rPr kumimoji="1" lang="en-US" altLang="ja-JP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025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8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89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565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933353"/>
                  </a:ext>
                </a:extLst>
              </a:tr>
            </a:tbl>
          </a:graphicData>
        </a:graphic>
      </p:graphicFrame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BF080E3E-D955-4817-B036-5D8DCE2FCC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50273"/>
              </p:ext>
            </p:extLst>
          </p:nvPr>
        </p:nvGraphicFramePr>
        <p:xfrm>
          <a:off x="1264221" y="6021288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32200534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2817131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99242362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6912513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1181273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316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1/a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19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4722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270E1D95-FC67-4495-96C5-9B961357FB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体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加減乗除ができる集合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実数体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複素数体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有理数体（分数の集合）</a:t>
                </a:r>
                <a:endParaRPr kumimoji="1" lang="en-US" altLang="ja-JP"/>
              </a:p>
              <a:p>
                <a:endParaRPr lang="en-US" altLang="ja-JP"/>
              </a:p>
              <a:p>
                <a:r>
                  <a:rPr kumimoji="1" lang="ja-JP" altLang="en-US"/>
                  <a:t>有限体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有限個の集合からなる体</a:t>
                </a:r>
                <a:endParaRPr kumimoji="1" lang="en-US" altLang="ja-JP"/>
              </a:p>
              <a:p>
                <a:pPr lvl="1"/>
                <a:r>
                  <a:rPr lang="en-US" altLang="ja-JP"/>
                  <a:t>n</a:t>
                </a:r>
                <a:r>
                  <a:rPr lang="ja-JP" altLang="en-US"/>
                  <a:t>が素数のとき</a:t>
                </a:r>
                <a:r>
                  <a:rPr lang="en-US" altLang="ja-JP"/>
                  <a:t>n</a:t>
                </a:r>
                <a:r>
                  <a:rPr lang="ja-JP" altLang="en-US"/>
                  <a:t>で割った余りの集合は有限体になる</a:t>
                </a:r>
                <a:endParaRPr kumimoji="1" lang="en-US" altLang="ja-JP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={0,1,2,3,…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kumimoji="1" lang="ja-JP" altLang="en-US"/>
                  <a:t> </a:t>
                </a:r>
                <a:r>
                  <a:rPr kumimoji="1" lang="en-US" altLang="ja-JP"/>
                  <a:t>;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ja-JP" altLang="en-US"/>
                  <a:t>は素数</a:t>
                </a:r>
                <a:endParaRPr kumimoji="1" lang="en-US" altLang="ja-JP"/>
              </a:p>
              <a:p>
                <a:endParaRPr kumimoji="1" lang="en-US" altLang="ja-JP"/>
              </a:p>
              <a:p>
                <a:endParaRPr kumimoji="1" lang="ja-JP" altLang="en-US"/>
              </a:p>
            </p:txBody>
          </p:sp>
        </mc:Choice>
        <mc:Fallback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270E1D95-FC67-4495-96C5-9B961357FB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C6A3574-56AA-4E3D-B26F-547096450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8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D77D533E-5246-4C90-9D36-A5153F36B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有限体</a:t>
            </a:r>
          </a:p>
        </p:txBody>
      </p:sp>
    </p:spTree>
    <p:extLst>
      <p:ext uri="{BB962C8B-B14F-4D97-AF65-F5344CB8AC3E}">
        <p14:creationId xmlns:p14="http://schemas.microsoft.com/office/powerpoint/2010/main" val="2341259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449F1C34-EB61-4B79-9D10-9734F32462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体の要素を複数個並べてより大きな体を作る</a:t>
                </a:r>
                <a:endParaRPr kumimoji="1" lang="en-US" altLang="ja-JP"/>
              </a:p>
              <a:p>
                <a:r>
                  <a:rPr kumimoji="1" lang="ja-JP" altLang="en-US"/>
                  <a:t>例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実数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ja-JP" altLang="en-US"/>
                  <a:t>を</a:t>
                </a:r>
                <a:r>
                  <a:rPr kumimoji="1" lang="en-US" altLang="ja-JP"/>
                  <a:t>2</a:t>
                </a:r>
                <a:r>
                  <a:rPr kumimoji="1" lang="ja-JP" altLang="en-US"/>
                  <a:t>個を組み合わせて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𝑏𝑖</m:t>
                    </m:r>
                  </m:oMath>
                </a14:m>
                <a:r>
                  <a:rPr kumimoji="1" lang="ja-JP" altLang="en-US"/>
                  <a:t>とする（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rad>
                  </m:oMath>
                </a14:m>
                <a:r>
                  <a:rPr kumimoji="1" lang="ja-JP" altLang="en-US"/>
                  <a:t>）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複素数体は実数体の</a:t>
                </a:r>
                <a:r>
                  <a:rPr kumimoji="1" lang="en-US" altLang="ja-JP"/>
                  <a:t>2</a:t>
                </a:r>
                <a:r>
                  <a:rPr kumimoji="1" lang="ja-JP" altLang="en-US"/>
                  <a:t>次拡大体</a:t>
                </a:r>
                <a:endParaRPr kumimoji="1" lang="en-US" altLang="ja-JP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={0,1}</m:t>
                    </m:r>
                  </m:oMath>
                </a14:m>
                <a:r>
                  <a:rPr kumimoji="1" lang="ja-JP" altLang="en-US"/>
                  <a:t> </a:t>
                </a:r>
                <a:r>
                  <a:rPr kumimoji="1" lang="en-US" altLang="ja-JP"/>
                  <a:t>; 2</a:t>
                </a:r>
                <a:r>
                  <a:rPr kumimoji="1" lang="ja-JP" altLang="en-US"/>
                  <a:t>個しか要素が無いけど体</a:t>
                </a:r>
                <a:endParaRPr kumimoji="1" lang="en-US" altLang="ja-JP"/>
              </a:p>
              <a:p>
                <a:pPr lvl="1"/>
                <a:r>
                  <a:rPr lang="en-US" altLang="ja-JP"/>
                  <a:t>1+1=0, 1-1=0, 1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kumimoji="1" lang="en-US" altLang="ja-JP"/>
                  <a:t>1=1, 1/1 = 1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b>
                    </m:sSub>
                  </m:oMath>
                </a14:m>
                <a:r>
                  <a:rPr kumimoji="1" lang="en-US" altLang="ja-JP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/>
                  <a:t>の</a:t>
                </a:r>
                <a:r>
                  <a:rPr kumimoji="1" lang="en-US" altLang="ja-JP"/>
                  <a:t>2</a:t>
                </a:r>
                <a:r>
                  <a:rPr kumimoji="1" lang="ja-JP" altLang="en-US"/>
                  <a:t>次拡大体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/>
                  <a:t>の要素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ja-JP" altLang="en-US"/>
                  <a:t>を並べて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𝑏𝑥</m:t>
                    </m:r>
                  </m:oMath>
                </a14:m>
                <a:r>
                  <a:rPr kumimoji="1" lang="ja-JP" altLang="en-US"/>
                  <a:t>とする（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/>
                  <a:t>は多項式の変数）。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加減算は要素ごとの計算</a:t>
                </a:r>
                <a:endParaRPr kumimoji="1" lang="en-US" altLang="ja-JP"/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𝑏𝑥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±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±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±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kumimoji="1" lang="en-US" altLang="ja-JP"/>
              </a:p>
              <a:p>
                <a:pPr lvl="1"/>
                <a:r>
                  <a:rPr kumimoji="1" lang="ja-JP" altLang="en-US"/>
                  <a:t>乗算 </a:t>
                </a:r>
                <a:r>
                  <a:rPr kumimoji="1" lang="en-US" altLang="ja-JP"/>
                  <a:t>: </a:t>
                </a:r>
                <a:r>
                  <a:rPr kumimoji="1" lang="ja-JP" altLang="en-US"/>
                  <a:t>規則 </a:t>
                </a:r>
                <a:r>
                  <a:rPr kumimoji="1" lang="en-US" altLang="ja-JP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ja-JP" altLang="en-US"/>
                  <a:t>を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kumimoji="1" lang="ja-JP" altLang="en-US"/>
                  <a:t>に置き換える</a:t>
                </a:r>
                <a:endParaRPr kumimoji="1" lang="en-US" altLang="ja-JP"/>
              </a:p>
              <a:p>
                <a:pPr lvl="2"/>
                <a:r>
                  <a:rPr kumimoji="1" lang="ja-JP" altLang="en-US"/>
                  <a:t>例 </a:t>
                </a:r>
                <a:r>
                  <a:rPr kumimoji="1" lang="en-US" altLang="ja-JP"/>
                  <a:t>: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+1=1</m:t>
                    </m:r>
                  </m:oMath>
                </a14:m>
                <a:endParaRPr kumimoji="1" lang="en-US" altLang="ja-JP"/>
              </a:p>
            </p:txBody>
          </p:sp>
        </mc:Choice>
        <mc:Fallback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449F1C34-EB61-4B79-9D10-9734F32462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 b="-28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81E0562-54CC-4911-826D-06159F4D7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9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6B183E93-5039-428E-83DA-83EC3A830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拡大体</a:t>
            </a:r>
          </a:p>
        </p:txBody>
      </p:sp>
    </p:spTree>
    <p:extLst>
      <p:ext uri="{BB962C8B-B14F-4D97-AF65-F5344CB8AC3E}">
        <p14:creationId xmlns:p14="http://schemas.microsoft.com/office/powerpoint/2010/main" val="579336037"/>
      </p:ext>
    </p:extLst>
  </p:cSld>
  <p:clrMapOvr>
    <a:masterClrMapping/>
  </p:clrMapOvr>
</p:sld>
</file>

<file path=ppt/theme/theme1.xml><?xml version="1.0" encoding="utf-8"?>
<a:theme xmlns:a="http://schemas.openxmlformats.org/drawingml/2006/main" name="CybozuLabs2">
  <a:themeElements>
    <a:clrScheme name="CybozuLabs2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Segoe+メイリオ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ctr"/>
      <a:lstStyle>
        <a:defPPr algn="ctr">
          <a:defRPr sz="2400" smtClean="0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solidFill>
          <a:schemeClr val="accent5"/>
        </a:solidFill>
        <a:ln w="19050" cap="rnd">
          <a:solidFill>
            <a:schemeClr val="tx2">
              <a:lumMod val="60000"/>
              <a:lumOff val="40000"/>
            </a:schemeClr>
          </a:solidFill>
        </a:ln>
      </a:spPr>
      <a:bodyPr wrap="none">
        <a:spAutoFit/>
      </a:bodyPr>
      <a:lstStyle>
        <a:defPPr>
          <a:defRPr>
            <a:latin typeface="Courier New" pitchFamily="49" charset="0"/>
            <a:ea typeface="ＭＳ ゴシック" pitchFamily="49" charset="-128"/>
            <a:cs typeface="Courier New" pitchFamily="49" charset="0"/>
          </a:defRPr>
        </a:defPPr>
      </a:lstStyle>
    </a:txDef>
  </a:objectDefaults>
  <a:extraClrSchemeLst>
    <a:extraClrScheme>
      <a:clrScheme name="CybozuLabs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ybozuLabs2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ybozuLabs2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ybozuLabs2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ybozuLabs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ybozuLabs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875</Words>
  <Application>Microsoft Office PowerPoint</Application>
  <PresentationFormat>画面に合わせる (4:3)</PresentationFormat>
  <Paragraphs>202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9" baseType="lpstr">
      <vt:lpstr>HG丸ｺﾞｼｯｸM-PRO</vt:lpstr>
      <vt:lpstr>游ゴシック</vt:lpstr>
      <vt:lpstr>Arial</vt:lpstr>
      <vt:lpstr>Cambria Math</vt:lpstr>
      <vt:lpstr>Segoe UI</vt:lpstr>
      <vt:lpstr>Tahoma</vt:lpstr>
      <vt:lpstr>Wingdings</vt:lpstr>
      <vt:lpstr>CybozuLabs2</vt:lpstr>
      <vt:lpstr>暗認本読書会5 鍵共有</vt:lpstr>
      <vt:lpstr>鍵共有</vt:lpstr>
      <vt:lpstr>DH鍵共有</vt:lpstr>
      <vt:lpstr>DH鍵共有の安全性</vt:lpstr>
      <vt:lpstr>DHP（DH Problem）とDLP</vt:lpstr>
      <vt:lpstr>ベキ乗の計算方法</vt:lpstr>
      <vt:lpstr>有限体と拡大体（ちょっと数学）</vt:lpstr>
      <vt:lpstr>有限体</vt:lpstr>
      <vt:lpstr>拡大体</vt:lpstr>
      <vt:lpstr>F_(2^2 )の演算表</vt:lpstr>
      <vt:lpstr>注意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2015-01-28T02:21:35Z</dcterms:created>
  <dcterms:modified xsi:type="dcterms:W3CDTF">2021-10-20T07:53:53Z</dcterms:modified>
</cp:coreProperties>
</file>