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7"/>
  </p:notesMasterIdLst>
  <p:handoutMasterIdLst>
    <p:handoutMasterId r:id="rId28"/>
  </p:handoutMasterIdLst>
  <p:sldIdLst>
    <p:sldId id="552" r:id="rId2"/>
    <p:sldId id="553" r:id="rId3"/>
    <p:sldId id="554" r:id="rId4"/>
    <p:sldId id="555" r:id="rId5"/>
    <p:sldId id="556" r:id="rId6"/>
    <p:sldId id="557" r:id="rId7"/>
    <p:sldId id="558" r:id="rId8"/>
    <p:sldId id="559" r:id="rId9"/>
    <p:sldId id="560" r:id="rId10"/>
    <p:sldId id="563" r:id="rId11"/>
    <p:sldId id="561" r:id="rId12"/>
    <p:sldId id="562"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553"/>
            <p14:sldId id="554"/>
            <p14:sldId id="555"/>
            <p14:sldId id="556"/>
            <p14:sldId id="557"/>
            <p14:sldId id="558"/>
            <p14:sldId id="559"/>
            <p14:sldId id="560"/>
            <p14:sldId id="563"/>
            <p14:sldId id="561"/>
            <p14:sldId id="562"/>
            <p14:sldId id="564"/>
            <p14:sldId id="565"/>
            <p14:sldId id="566"/>
            <p14:sldId id="567"/>
            <p14:sldId id="568"/>
            <p14:sldId id="569"/>
            <p14:sldId id="570"/>
            <p14:sldId id="571"/>
            <p14:sldId id="572"/>
            <p14:sldId id="573"/>
            <p14:sldId id="574"/>
            <p14:sldId id="575"/>
            <p14:sldId id="5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72" d="100"/>
          <a:sy n="72" d="100"/>
        </p:scale>
        <p:origin x="1088" y="56"/>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5</a:t>
            </a:r>
            <a:br>
              <a:rPr lang="en-US" altLang="ja-JP"/>
            </a:br>
            <a:r>
              <a:rPr lang="ja-JP" altLang="en-US" sz="2000"/>
              <a:t>鍵共有</a:t>
            </a:r>
            <a:r>
              <a:rPr lang="en-US" altLang="ja-JP" sz="2000"/>
              <a:t>, </a:t>
            </a:r>
            <a:r>
              <a:rPr lang="ja-JP" altLang="en-US" sz="2000"/>
              <a:t>有限体</a:t>
            </a:r>
            <a:r>
              <a:rPr lang="en-US" altLang="ja-JP" sz="2000"/>
              <a:t>, </a:t>
            </a:r>
            <a:r>
              <a:rPr lang="ja-JP" altLang="en-US" sz="2000"/>
              <a:t>拡大体</a:t>
            </a:r>
            <a:r>
              <a:rPr lang="en-US" altLang="ja-JP" sz="2000"/>
              <a:t>, RSA</a:t>
            </a:r>
            <a:r>
              <a:rPr lang="ja-JP" altLang="en-US" sz="2000"/>
              <a:t>暗号</a:t>
            </a:r>
            <a:endParaRPr lang="ja-JP" altLang="en-US"/>
          </a:p>
        </p:txBody>
      </p:sp>
      <p:sp>
        <p:nvSpPr>
          <p:cNvPr id="7" name="サブタイトル 6"/>
          <p:cNvSpPr>
            <a:spLocks noGrp="1"/>
          </p:cNvSpPr>
          <p:nvPr>
            <p:ph type="subTitle" idx="1"/>
          </p:nvPr>
        </p:nvSpPr>
        <p:spPr/>
        <p:txBody>
          <a:bodyPr/>
          <a:lstStyle/>
          <a:p>
            <a:r>
              <a:rPr lang="en-US" altLang="ja-JP" sz="1800"/>
              <a:t>2021/10/28</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49F1C34-EB61-4B79-9D10-9734F32462DB}"/>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oMath>
                </a14:m>
                <a:endParaRPr kumimoji="1" lang="en-US" altLang="ja-JP" b="0"/>
              </a:p>
              <a:p>
                <a:pPr lvl="1"/>
                <a:r>
                  <a:rPr kumimoji="1" lang="en-US" altLang="ja-JP"/>
                  <a:t>2</a:t>
                </a:r>
                <a:r>
                  <a:rPr kumimoji="1" lang="ja-JP" altLang="en-US"/>
                  <a:t>個しか要素が無いけど体</a:t>
                </a:r>
                <a:endParaRPr kumimoji="1" lang="en-US" altLang="ja-JP"/>
              </a:p>
              <a:p>
                <a:pPr lvl="1"/>
                <a:r>
                  <a:rPr lang="en-US" altLang="ja-JP"/>
                  <a:t>1+1=0, 1-1=0, 1</a:t>
                </a:r>
                <a14:m>
                  <m:oMath xmlns:m="http://schemas.openxmlformats.org/officeDocument/2006/math">
                    <m:r>
                      <a:rPr lang="en-US" altLang="ja-JP" b="0" i="1" smtClean="0">
                        <a:latin typeface="Cambria Math" panose="02040503050406030204" pitchFamily="18" charset="0"/>
                      </a:rPr>
                      <m:t>×</m:t>
                    </m:r>
                  </m:oMath>
                </a14:m>
                <a:r>
                  <a:rPr kumimoji="1" lang="en-US" altLang="ja-JP"/>
                  <a:t>1=1, 1/1 = 1</a:t>
                </a: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oMath>
                </a14:m>
                <a:r>
                  <a:rPr kumimoji="1" lang="en-US" altLang="ja-JP"/>
                  <a:t> :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𝔽</m:t>
                        </m:r>
                      </m:e>
                      <m:sub>
                        <m:r>
                          <a:rPr lang="en-US" altLang="ja-JP" i="1">
                            <a:latin typeface="Cambria Math" panose="02040503050406030204" pitchFamily="18" charset="0"/>
                          </a:rPr>
                          <m:t>2</m:t>
                        </m:r>
                      </m:sub>
                    </m:sSub>
                  </m:oMath>
                </a14:m>
                <a:r>
                  <a:rPr kumimoji="1" lang="ja-JP" altLang="en-US"/>
                  <a:t>の</a:t>
                </a:r>
                <a:r>
                  <a:rPr kumimoji="1" lang="en-US" altLang="ja-JP"/>
                  <a:t>2</a:t>
                </a:r>
                <a:r>
                  <a:rPr kumimoji="1" lang="ja-JP" altLang="en-US"/>
                  <a:t>次拡大体</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oMath>
                </a14:m>
                <a:r>
                  <a:rPr kumimoji="1" lang="ja-JP" altLang="en-US"/>
                  <a:t>の要素</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ja-JP" altLang="en-US"/>
                  <a:t>を並べて</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𝑥</m:t>
                    </m:r>
                  </m:oMath>
                </a14:m>
                <a:r>
                  <a:rPr kumimoji="1" lang="ja-JP" altLang="en-US"/>
                  <a:t>は多項式の変数）。</a:t>
                </a:r>
                <a:endParaRPr kumimoji="1" lang="en-US" altLang="ja-JP"/>
              </a:p>
              <a:p>
                <a:pPr lvl="1"/>
                <a:r>
                  <a:rPr kumimoji="1" lang="ja-JP" altLang="en-US"/>
                  <a:t>加減算は要素ごとの計算</a:t>
                </a:r>
                <a:endParaRPr kumimoji="1" lang="en-US" altLang="ja-JP"/>
              </a:p>
              <a:p>
                <a:pPr lvl="2"/>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𝑥</m:t>
                    </m:r>
                  </m:oMath>
                </a14:m>
                <a:endParaRPr kumimoji="1" lang="en-US" altLang="ja-JP"/>
              </a:p>
              <a:p>
                <a:pPr lvl="1"/>
                <a:r>
                  <a:rPr kumimoji="1" lang="ja-JP" altLang="en-US"/>
                  <a:t>乗算 </a:t>
                </a:r>
                <a:r>
                  <a:rPr kumimoji="1" lang="en-US" altLang="ja-JP"/>
                  <a:t>: </a:t>
                </a:r>
                <a:r>
                  <a:rPr kumimoji="1" lang="ja-JP" altLang="en-US"/>
                  <a:t>規則 </a:t>
                </a:r>
                <a:r>
                  <a:rPr kumimoji="1" lang="en-US" altLang="ja-JP"/>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a14:m>
                <a:r>
                  <a:rPr kumimoji="1" lang="ja-JP" altLang="en-US"/>
                  <a:t>を</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a:t>に置き換える</a:t>
                </a:r>
                <a:endParaRPr kumimoji="1" lang="en-US" altLang="ja-JP"/>
              </a:p>
              <a:p>
                <a:pPr lvl="2"/>
                <a:r>
                  <a:rPr kumimoji="1" lang="ja-JP" altLang="en-US"/>
                  <a:t>例 </a:t>
                </a:r>
                <a:r>
                  <a:rPr kumimoji="1" lang="en-US" altLang="ja-JP"/>
                  <a:t>: </a:t>
                </a:r>
                <a14:m>
                  <m:oMath xmlns:m="http://schemas.openxmlformats.org/officeDocument/2006/math">
                    <m:r>
                      <a:rPr kumimoji="1" lang="en-US" altLang="ja-JP" b="0" i="1" smtClean="0">
                        <a:latin typeface="Cambria Math" panose="02040503050406030204" pitchFamily="18" charset="0"/>
                      </a:rPr>
                      <m:t>𝑥</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+1=1</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449F1C34-EB61-4B79-9D10-9734F32462D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81E0562-54CC-4911-826D-06159F4D781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6B183E93-5039-428E-83DA-83EC3A830573}"/>
                  </a:ext>
                </a:extLst>
              </p:cNvPr>
              <p:cNvSpPr>
                <a:spLocks noGrp="1"/>
              </p:cNvSpPr>
              <p:nvPr>
                <p:ph type="title"/>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𝔽</m:t>
                        </m:r>
                      </m:e>
                      <m:sub>
                        <m:r>
                          <a:rPr lang="en-US" altLang="ja-JP" i="1">
                            <a:latin typeface="Cambria Math" panose="02040503050406030204" pitchFamily="18" charset="0"/>
                          </a:rPr>
                          <m:t>2</m:t>
                        </m:r>
                      </m:sub>
                    </m:sSub>
                  </m:oMath>
                </a14:m>
                <a:r>
                  <a:rPr kumimoji="1" lang="ja-JP" altLang="en-US"/>
                  <a:t>の</a:t>
                </a:r>
                <a:r>
                  <a:rPr kumimoji="1" lang="en-US" altLang="ja-JP"/>
                  <a:t>2</a:t>
                </a:r>
                <a:r>
                  <a:rPr kumimoji="1" lang="ja-JP" altLang="en-US"/>
                  <a:t>次拡大体</a:t>
                </a:r>
              </a:p>
            </p:txBody>
          </p:sp>
        </mc:Choice>
        <mc:Fallback xmlns="">
          <p:sp>
            <p:nvSpPr>
              <p:cNvPr id="4" name="タイトル 3">
                <a:extLst>
                  <a:ext uri="{FF2B5EF4-FFF2-40B4-BE49-F238E27FC236}">
                    <a16:creationId xmlns:a16="http://schemas.microsoft.com/office/drawing/2014/main" id="{6B183E93-5039-428E-83DA-83EC3A830573}"/>
                  </a:ext>
                </a:extLst>
              </p:cNvPr>
              <p:cNvSpPr>
                <a:spLocks noGrp="1" noRot="1" noChangeAspect="1" noMove="1" noResize="1" noEditPoints="1" noAdjustHandles="1" noChangeArrowheads="1" noChangeShapeType="1" noTextEdit="1"/>
              </p:cNvSpPr>
              <p:nvPr>
                <p:ph type="title"/>
              </p:nvPr>
            </p:nvSpPr>
            <p:spPr>
              <a:blipFill>
                <a:blip r:embed="rId3"/>
                <a:stretch>
                  <a:fillRect t="-17978" b="-449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804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77B73FA-D842-4A8D-8447-81684804E46E}"/>
              </a:ext>
            </a:extLst>
          </p:cNvPr>
          <p:cNvSpPr>
            <a:spLocks noGrp="1"/>
          </p:cNvSpPr>
          <p:nvPr>
            <p:ph idx="1"/>
          </p:nvPr>
        </p:nvSpPr>
        <p:spPr/>
        <p:txBody>
          <a:bodyPr/>
          <a:lstStyle/>
          <a:p>
            <a:r>
              <a:rPr kumimoji="1" lang="ja-JP" altLang="en-US"/>
              <a:t>加算</a:t>
            </a:r>
            <a:endParaRPr kumimoji="1" lang="en-US" altLang="ja-JP"/>
          </a:p>
          <a:p>
            <a:endParaRPr lang="en-US" altLang="ja-JP"/>
          </a:p>
          <a:p>
            <a:endParaRPr kumimoji="1" lang="en-US" altLang="ja-JP"/>
          </a:p>
          <a:p>
            <a:endParaRPr lang="en-US" altLang="ja-JP"/>
          </a:p>
          <a:p>
            <a:r>
              <a:rPr kumimoji="1" lang="ja-JP" altLang="en-US"/>
              <a:t>乗算</a:t>
            </a:r>
            <a:endParaRPr kumimoji="1" lang="en-US" altLang="ja-JP"/>
          </a:p>
          <a:p>
            <a:endParaRPr lang="en-US" altLang="ja-JP"/>
          </a:p>
          <a:p>
            <a:endParaRPr kumimoji="1" lang="en-US" altLang="ja-JP"/>
          </a:p>
          <a:p>
            <a:endParaRPr lang="en-US" altLang="ja-JP"/>
          </a:p>
          <a:p>
            <a:r>
              <a:rPr kumimoji="1" lang="ja-JP" altLang="en-US"/>
              <a:t>逆数</a:t>
            </a:r>
          </a:p>
        </p:txBody>
      </p:sp>
      <p:sp>
        <p:nvSpPr>
          <p:cNvPr id="3" name="スライド番号プレースホルダー 2">
            <a:extLst>
              <a:ext uri="{FF2B5EF4-FFF2-40B4-BE49-F238E27FC236}">
                <a16:creationId xmlns:a16="http://schemas.microsoft.com/office/drawing/2014/main" id="{10A251CB-1308-4BFD-918F-D6FE2281DA5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FDA33CDE-B678-4481-B46C-5476734548C6}"/>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oMath>
                </a14:m>
                <a:r>
                  <a:rPr kumimoji="1" lang="ja-JP" altLang="en-US"/>
                  <a:t>の演算表</a:t>
                </a:r>
              </a:p>
            </p:txBody>
          </p:sp>
        </mc:Choice>
        <mc:Fallback xmlns="">
          <p:sp>
            <p:nvSpPr>
              <p:cNvPr id="4" name="タイトル 3">
                <a:extLst>
                  <a:ext uri="{FF2B5EF4-FFF2-40B4-BE49-F238E27FC236}">
                    <a16:creationId xmlns:a16="http://schemas.microsoft.com/office/drawing/2014/main" id="{FDA33CDE-B678-4481-B46C-5476734548C6}"/>
                  </a:ext>
                </a:extLst>
              </p:cNvPr>
              <p:cNvSpPr>
                <a:spLocks noGrp="1" noRot="1" noChangeAspect="1" noMove="1" noResize="1" noEditPoints="1" noAdjustHandles="1" noChangeArrowheads="1" noChangeShapeType="1" noTextEdit="1"/>
              </p:cNvSpPr>
              <p:nvPr>
                <p:ph type="title"/>
              </p:nvPr>
            </p:nvSpPr>
            <p:spPr>
              <a:blipFill>
                <a:blip r:embed="rId2"/>
                <a:stretch>
                  <a:fillRect t="-12360" b="-46067"/>
                </a:stretch>
              </a:blipFill>
            </p:spPr>
            <p:txBody>
              <a:bodyPr/>
              <a:lstStyle/>
              <a:p>
                <a:r>
                  <a:rPr lang="ja-JP" altLang="en-US">
                    <a:noFill/>
                  </a:rPr>
                  <a:t> </a:t>
                </a:r>
              </a:p>
            </p:txBody>
          </p:sp>
        </mc:Fallback>
      </mc:AlternateContent>
      <p:graphicFrame>
        <p:nvGraphicFramePr>
          <p:cNvPr id="5" name="表 5">
            <a:extLst>
              <a:ext uri="{FF2B5EF4-FFF2-40B4-BE49-F238E27FC236}">
                <a16:creationId xmlns:a16="http://schemas.microsoft.com/office/drawing/2014/main" id="{668C2C62-9690-4154-B547-4CC2BB0F3428}"/>
              </a:ext>
            </a:extLst>
          </p:cNvPr>
          <p:cNvGraphicFramePr>
            <a:graphicFrameLocks noGrp="1"/>
          </p:cNvGraphicFramePr>
          <p:nvPr>
            <p:extLst>
              <p:ext uri="{D42A27DB-BD31-4B8C-83A1-F6EECF244321}">
                <p14:modId xmlns:p14="http://schemas.microsoft.com/office/powerpoint/2010/main" val="1315216295"/>
              </p:ext>
            </p:extLst>
          </p:nvPr>
        </p:nvGraphicFramePr>
        <p:xfrm>
          <a:off x="1331640" y="1052736"/>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95913606"/>
                    </a:ext>
                  </a:extLst>
                </a:gridCol>
                <a:gridCol w="1219200">
                  <a:extLst>
                    <a:ext uri="{9D8B030D-6E8A-4147-A177-3AD203B41FA5}">
                      <a16:colId xmlns:a16="http://schemas.microsoft.com/office/drawing/2014/main" val="2099736620"/>
                    </a:ext>
                  </a:extLst>
                </a:gridCol>
                <a:gridCol w="1219200">
                  <a:extLst>
                    <a:ext uri="{9D8B030D-6E8A-4147-A177-3AD203B41FA5}">
                      <a16:colId xmlns:a16="http://schemas.microsoft.com/office/drawing/2014/main" val="3265969234"/>
                    </a:ext>
                  </a:extLst>
                </a:gridCol>
                <a:gridCol w="1219200">
                  <a:extLst>
                    <a:ext uri="{9D8B030D-6E8A-4147-A177-3AD203B41FA5}">
                      <a16:colId xmlns:a16="http://schemas.microsoft.com/office/drawing/2014/main" val="3361155946"/>
                    </a:ext>
                  </a:extLst>
                </a:gridCol>
                <a:gridCol w="1219200">
                  <a:extLst>
                    <a:ext uri="{9D8B030D-6E8A-4147-A177-3AD203B41FA5}">
                      <a16:colId xmlns:a16="http://schemas.microsoft.com/office/drawing/2014/main" val="674933392"/>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1913473782"/>
                  </a:ext>
                </a:extLst>
              </a:tr>
              <a:tr h="370840">
                <a:tc>
                  <a:txBody>
                    <a:bodyPr/>
                    <a:lstStyle/>
                    <a:p>
                      <a:r>
                        <a:rPr lang="en-US" altLang="ja-JP"/>
                        <a:t>0</a:t>
                      </a:r>
                    </a:p>
                  </a:txBody>
                  <a:tcPr anchor="ctr"/>
                </a:tc>
                <a:tc>
                  <a:txBody>
                    <a:bodyPr/>
                    <a:lstStyle/>
                    <a:p>
                      <a:r>
                        <a:rPr lang="en-US" altLang="ja-JP"/>
                        <a:t>0</a:t>
                      </a:r>
                    </a:p>
                  </a:txBody>
                  <a:tcPr anchor="ctr"/>
                </a:tc>
                <a:tc>
                  <a:txBody>
                    <a:bodyPr/>
                    <a:lstStyle/>
                    <a:p>
                      <a:r>
                        <a:rPr lang="en-US" altLang="ja-JP"/>
                        <a:t>1</a:t>
                      </a:r>
                    </a:p>
                  </a:txBody>
                  <a:tcPr anchor="ctr"/>
                </a:tc>
                <a:tc>
                  <a:txBody>
                    <a:bodyPr/>
                    <a:lstStyle/>
                    <a:p>
                      <a:r>
                        <a:rPr lang="en-US"/>
                        <a:t>x</a:t>
                      </a:r>
                    </a:p>
                  </a:txBody>
                  <a:tcPr anchor="ctr"/>
                </a:tc>
                <a:tc>
                  <a:txBody>
                    <a:bodyPr/>
                    <a:lstStyle/>
                    <a:p>
                      <a:r>
                        <a:rPr lang="en-US"/>
                        <a:t>x+1</a:t>
                      </a:r>
                    </a:p>
                  </a:txBody>
                  <a:tcPr anchor="ctr"/>
                </a:tc>
                <a:extLst>
                  <a:ext uri="{0D108BD9-81ED-4DB2-BD59-A6C34878D82A}">
                    <a16:rowId xmlns:a16="http://schemas.microsoft.com/office/drawing/2014/main" val="474682716"/>
                  </a:ext>
                </a:extLst>
              </a:tr>
              <a:tr h="370840">
                <a:tc>
                  <a:txBody>
                    <a:bodyPr/>
                    <a:lstStyle/>
                    <a:p>
                      <a:r>
                        <a:rPr lang="en-US" altLang="ja-JP"/>
                        <a:t>1</a:t>
                      </a:r>
                    </a:p>
                  </a:txBody>
                  <a:tcPr anchor="ctr"/>
                </a:tc>
                <a:tc>
                  <a:txBody>
                    <a:bodyPr/>
                    <a:lstStyle/>
                    <a:p>
                      <a:r>
                        <a:rPr lang="en-US" altLang="ja-JP"/>
                        <a:t>1</a:t>
                      </a:r>
                    </a:p>
                  </a:txBody>
                  <a:tcPr anchor="ctr"/>
                </a:tc>
                <a:tc>
                  <a:txBody>
                    <a:bodyPr/>
                    <a:lstStyle/>
                    <a:p>
                      <a:r>
                        <a:rPr lang="en-US" altLang="ja-JP"/>
                        <a:t>0</a:t>
                      </a:r>
                    </a:p>
                  </a:txBody>
                  <a:tcPr anchor="ctr"/>
                </a:tc>
                <a:tc>
                  <a:txBody>
                    <a:bodyPr/>
                    <a:lstStyle/>
                    <a:p>
                      <a:r>
                        <a:rPr lang="en-US"/>
                        <a:t>x+1</a:t>
                      </a:r>
                    </a:p>
                  </a:txBody>
                  <a:tcPr anchor="ctr"/>
                </a:tc>
                <a:tc>
                  <a:txBody>
                    <a:bodyPr/>
                    <a:lstStyle/>
                    <a:p>
                      <a:r>
                        <a:rPr lang="en-US"/>
                        <a:t>x</a:t>
                      </a:r>
                    </a:p>
                  </a:txBody>
                  <a:tcPr anchor="ctr"/>
                </a:tc>
                <a:extLst>
                  <a:ext uri="{0D108BD9-81ED-4DB2-BD59-A6C34878D82A}">
                    <a16:rowId xmlns:a16="http://schemas.microsoft.com/office/drawing/2014/main" val="1772740453"/>
                  </a:ext>
                </a:extLst>
              </a:tr>
              <a:tr h="370840">
                <a:tc>
                  <a:txBody>
                    <a:bodyPr/>
                    <a:lstStyle/>
                    <a:p>
                      <a:r>
                        <a:rPr lang="en-US"/>
                        <a:t>x</a:t>
                      </a:r>
                    </a:p>
                  </a:txBody>
                  <a:tcPr anchor="ctr"/>
                </a:tc>
                <a:tc>
                  <a:txBody>
                    <a:bodyPr/>
                    <a:lstStyle/>
                    <a:p>
                      <a:r>
                        <a:rPr lang="en-US"/>
                        <a:t>x</a:t>
                      </a:r>
                    </a:p>
                  </a:txBody>
                  <a:tcPr anchor="ctr"/>
                </a:tc>
                <a:tc>
                  <a:txBody>
                    <a:bodyPr/>
                    <a:lstStyle/>
                    <a:p>
                      <a:r>
                        <a:rPr lang="en-US"/>
                        <a:t>x+1</a:t>
                      </a:r>
                    </a:p>
                  </a:txBody>
                  <a:tcPr anchor="ctr"/>
                </a:tc>
                <a:tc>
                  <a:txBody>
                    <a:bodyPr/>
                    <a:lstStyle/>
                    <a:p>
                      <a:r>
                        <a:rPr lang="en-US" altLang="ja-JP"/>
                        <a:t>0</a:t>
                      </a:r>
                    </a:p>
                  </a:txBody>
                  <a:tcPr anchor="ctr"/>
                </a:tc>
                <a:tc>
                  <a:txBody>
                    <a:bodyPr/>
                    <a:lstStyle/>
                    <a:p>
                      <a:r>
                        <a:rPr lang="en-US" altLang="ja-JP"/>
                        <a:t>1</a:t>
                      </a:r>
                    </a:p>
                  </a:txBody>
                  <a:tcPr anchor="ctr"/>
                </a:tc>
                <a:extLst>
                  <a:ext uri="{0D108BD9-81ED-4DB2-BD59-A6C34878D82A}">
                    <a16:rowId xmlns:a16="http://schemas.microsoft.com/office/drawing/2014/main" val="40719622"/>
                  </a:ext>
                </a:extLst>
              </a:tr>
              <a:tr h="370840">
                <a:tc>
                  <a:txBody>
                    <a:bodyPr/>
                    <a:lstStyle/>
                    <a:p>
                      <a:r>
                        <a:rPr lang="en-US"/>
                        <a:t>x+1</a:t>
                      </a:r>
                    </a:p>
                  </a:txBody>
                  <a:tcPr anchor="ctr"/>
                </a:tc>
                <a:tc>
                  <a:txBody>
                    <a:bodyPr/>
                    <a:lstStyle/>
                    <a:p>
                      <a:r>
                        <a:rPr lang="en-US"/>
                        <a:t>x+1</a:t>
                      </a:r>
                    </a:p>
                  </a:txBody>
                  <a:tcPr anchor="ctr"/>
                </a:tc>
                <a:tc>
                  <a:txBody>
                    <a:bodyPr/>
                    <a:lstStyle/>
                    <a:p>
                      <a:r>
                        <a:rPr lang="en-US"/>
                        <a:t>x</a:t>
                      </a:r>
                    </a:p>
                  </a:txBody>
                  <a:tcPr anchor="ctr"/>
                </a:tc>
                <a:tc>
                  <a:txBody>
                    <a:bodyPr/>
                    <a:lstStyle/>
                    <a:p>
                      <a:r>
                        <a:rPr lang="en-US" altLang="ja-JP"/>
                        <a:t>1</a:t>
                      </a:r>
                    </a:p>
                  </a:txBody>
                  <a:tcPr anchor="ctr"/>
                </a:tc>
                <a:tc>
                  <a:txBody>
                    <a:bodyPr/>
                    <a:lstStyle/>
                    <a:p>
                      <a:r>
                        <a:rPr lang="en-US" altLang="ja-JP"/>
                        <a:t>0</a:t>
                      </a:r>
                    </a:p>
                  </a:txBody>
                  <a:tcPr anchor="ctr"/>
                </a:tc>
                <a:extLst>
                  <a:ext uri="{0D108BD9-81ED-4DB2-BD59-A6C34878D82A}">
                    <a16:rowId xmlns:a16="http://schemas.microsoft.com/office/drawing/2014/main" val="1696509526"/>
                  </a:ext>
                </a:extLst>
              </a:tr>
            </a:tbl>
          </a:graphicData>
        </a:graphic>
      </p:graphicFrame>
      <p:graphicFrame>
        <p:nvGraphicFramePr>
          <p:cNvPr id="6" name="表 5">
            <a:extLst>
              <a:ext uri="{FF2B5EF4-FFF2-40B4-BE49-F238E27FC236}">
                <a16:creationId xmlns:a16="http://schemas.microsoft.com/office/drawing/2014/main" id="{32723EAC-1A98-49A7-A22F-5D1864704F35}"/>
              </a:ext>
            </a:extLst>
          </p:cNvPr>
          <p:cNvGraphicFramePr>
            <a:graphicFrameLocks noGrp="1"/>
          </p:cNvGraphicFramePr>
          <p:nvPr>
            <p:extLst>
              <p:ext uri="{D42A27DB-BD31-4B8C-83A1-F6EECF244321}">
                <p14:modId xmlns:p14="http://schemas.microsoft.com/office/powerpoint/2010/main" val="2994301434"/>
              </p:ext>
            </p:extLst>
          </p:nvPr>
        </p:nvGraphicFramePr>
        <p:xfrm>
          <a:off x="1331640" y="33750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95913606"/>
                    </a:ext>
                  </a:extLst>
                </a:gridCol>
                <a:gridCol w="1219200">
                  <a:extLst>
                    <a:ext uri="{9D8B030D-6E8A-4147-A177-3AD203B41FA5}">
                      <a16:colId xmlns:a16="http://schemas.microsoft.com/office/drawing/2014/main" val="2099736620"/>
                    </a:ext>
                  </a:extLst>
                </a:gridCol>
                <a:gridCol w="1219200">
                  <a:extLst>
                    <a:ext uri="{9D8B030D-6E8A-4147-A177-3AD203B41FA5}">
                      <a16:colId xmlns:a16="http://schemas.microsoft.com/office/drawing/2014/main" val="3265969234"/>
                    </a:ext>
                  </a:extLst>
                </a:gridCol>
                <a:gridCol w="1219200">
                  <a:extLst>
                    <a:ext uri="{9D8B030D-6E8A-4147-A177-3AD203B41FA5}">
                      <a16:colId xmlns:a16="http://schemas.microsoft.com/office/drawing/2014/main" val="3361155946"/>
                    </a:ext>
                  </a:extLst>
                </a:gridCol>
                <a:gridCol w="1219200">
                  <a:extLst>
                    <a:ext uri="{9D8B030D-6E8A-4147-A177-3AD203B41FA5}">
                      <a16:colId xmlns:a16="http://schemas.microsoft.com/office/drawing/2014/main" val="674933392"/>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1913473782"/>
                  </a:ext>
                </a:extLst>
              </a:tr>
              <a:tr h="370840">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extLst>
                  <a:ext uri="{0D108BD9-81ED-4DB2-BD59-A6C34878D82A}">
                    <a16:rowId xmlns:a16="http://schemas.microsoft.com/office/drawing/2014/main" val="474682716"/>
                  </a:ext>
                </a:extLst>
              </a:tr>
              <a:tr h="370840">
                <a:tc>
                  <a:txBody>
                    <a:bodyPr/>
                    <a:lstStyle/>
                    <a:p>
                      <a:r>
                        <a:rPr lang="en-US" altLang="ja-JP"/>
                        <a:t>1</a:t>
                      </a:r>
                    </a:p>
                  </a:txBody>
                  <a:tcPr anchor="ctr"/>
                </a:tc>
                <a:tc>
                  <a:txBody>
                    <a:bodyPr/>
                    <a:lstStyle/>
                    <a:p>
                      <a:r>
                        <a:rPr lang="en-US" altLang="ja-JP"/>
                        <a:t>0</a:t>
                      </a:r>
                    </a:p>
                  </a:txBody>
                  <a:tcPr anchor="ctr"/>
                </a:tc>
                <a:tc>
                  <a:txBody>
                    <a:bodyPr/>
                    <a:lstStyle/>
                    <a:p>
                      <a:r>
                        <a:rPr lang="en-US" altLang="ja-JP"/>
                        <a:t>1</a:t>
                      </a:r>
                    </a:p>
                  </a:txBody>
                  <a:tcPr anchor="ctr"/>
                </a:tc>
                <a:tc>
                  <a:txBody>
                    <a:bodyPr/>
                    <a:lstStyle/>
                    <a:p>
                      <a:r>
                        <a:rPr lang="en-US"/>
                        <a:t>x</a:t>
                      </a:r>
                    </a:p>
                  </a:txBody>
                  <a:tcPr anchor="ctr"/>
                </a:tc>
                <a:tc>
                  <a:txBody>
                    <a:bodyPr/>
                    <a:lstStyle/>
                    <a:p>
                      <a:r>
                        <a:rPr lang="en-US"/>
                        <a:t>x+1</a:t>
                      </a:r>
                    </a:p>
                  </a:txBody>
                  <a:tcPr anchor="ctr"/>
                </a:tc>
                <a:extLst>
                  <a:ext uri="{0D108BD9-81ED-4DB2-BD59-A6C34878D82A}">
                    <a16:rowId xmlns:a16="http://schemas.microsoft.com/office/drawing/2014/main" val="1772740453"/>
                  </a:ext>
                </a:extLst>
              </a:tr>
              <a:tr h="370840">
                <a:tc>
                  <a:txBody>
                    <a:bodyPr/>
                    <a:lstStyle/>
                    <a:p>
                      <a:r>
                        <a:rPr lang="en-US"/>
                        <a:t>x</a:t>
                      </a:r>
                    </a:p>
                  </a:txBody>
                  <a:tcPr anchor="ctr"/>
                </a:tc>
                <a:tc>
                  <a:txBody>
                    <a:bodyPr/>
                    <a:lstStyle/>
                    <a:p>
                      <a:r>
                        <a:rPr lang="en-US" altLang="ja-JP"/>
                        <a:t>0</a:t>
                      </a:r>
                    </a:p>
                  </a:txBody>
                  <a:tcPr anchor="ctr"/>
                </a:tc>
                <a:tc>
                  <a:txBody>
                    <a:bodyPr/>
                    <a:lstStyle/>
                    <a:p>
                      <a:r>
                        <a:rPr lang="en-US"/>
                        <a:t>x</a:t>
                      </a:r>
                    </a:p>
                  </a:txBody>
                  <a:tcPr anchor="ctr"/>
                </a:tc>
                <a:tc>
                  <a:txBody>
                    <a:bodyPr/>
                    <a:lstStyle/>
                    <a:p>
                      <a:r>
                        <a:rPr lang="en-US"/>
                        <a:t>x+1</a:t>
                      </a:r>
                    </a:p>
                  </a:txBody>
                  <a:tcPr anchor="ctr"/>
                </a:tc>
                <a:tc>
                  <a:txBody>
                    <a:bodyPr/>
                    <a:lstStyle/>
                    <a:p>
                      <a:r>
                        <a:rPr lang="en-US" altLang="ja-JP"/>
                        <a:t>1</a:t>
                      </a:r>
                    </a:p>
                  </a:txBody>
                  <a:tcPr anchor="ctr"/>
                </a:tc>
                <a:extLst>
                  <a:ext uri="{0D108BD9-81ED-4DB2-BD59-A6C34878D82A}">
                    <a16:rowId xmlns:a16="http://schemas.microsoft.com/office/drawing/2014/main" val="40719622"/>
                  </a:ext>
                </a:extLst>
              </a:tr>
              <a:tr h="370840">
                <a:tc>
                  <a:txBody>
                    <a:bodyPr/>
                    <a:lstStyle/>
                    <a:p>
                      <a:r>
                        <a:rPr lang="en-US"/>
                        <a:t>x+1</a:t>
                      </a:r>
                    </a:p>
                  </a:txBody>
                  <a:tcPr anchor="ctr"/>
                </a:tc>
                <a:tc>
                  <a:txBody>
                    <a:bodyPr/>
                    <a:lstStyle/>
                    <a:p>
                      <a:r>
                        <a:rPr lang="en-US" altLang="ja-JP"/>
                        <a:t>0</a:t>
                      </a:r>
                    </a:p>
                  </a:txBody>
                  <a:tcPr anchor="ctr"/>
                </a:tc>
                <a:tc>
                  <a:txBody>
                    <a:bodyPr/>
                    <a:lstStyle/>
                    <a:p>
                      <a:r>
                        <a:rPr lang="en-US"/>
                        <a:t>x+1</a:t>
                      </a:r>
                    </a:p>
                  </a:txBody>
                  <a:tcPr anchor="ctr"/>
                </a:tc>
                <a:tc>
                  <a:txBody>
                    <a:bodyPr/>
                    <a:lstStyle/>
                    <a:p>
                      <a:r>
                        <a:rPr lang="en-US" altLang="ja-JP"/>
                        <a:t>1</a:t>
                      </a:r>
                    </a:p>
                  </a:txBody>
                  <a:tcPr anchor="ctr"/>
                </a:tc>
                <a:tc>
                  <a:txBody>
                    <a:bodyPr/>
                    <a:lstStyle/>
                    <a:p>
                      <a:r>
                        <a:rPr lang="en-US"/>
                        <a:t>x</a:t>
                      </a:r>
                    </a:p>
                  </a:txBody>
                  <a:tcPr anchor="ctr"/>
                </a:tc>
                <a:extLst>
                  <a:ext uri="{0D108BD9-81ED-4DB2-BD59-A6C34878D82A}">
                    <a16:rowId xmlns:a16="http://schemas.microsoft.com/office/drawing/2014/main" val="1696509526"/>
                  </a:ext>
                </a:extLst>
              </a:tr>
            </a:tbl>
          </a:graphicData>
        </a:graphic>
      </p:graphicFrame>
      <p:graphicFrame>
        <p:nvGraphicFramePr>
          <p:cNvPr id="7" name="表 7">
            <a:extLst>
              <a:ext uri="{FF2B5EF4-FFF2-40B4-BE49-F238E27FC236}">
                <a16:creationId xmlns:a16="http://schemas.microsoft.com/office/drawing/2014/main" id="{D4D64863-15EF-4382-B1E0-FFD5AD7F2016}"/>
              </a:ext>
            </a:extLst>
          </p:cNvPr>
          <p:cNvGraphicFramePr>
            <a:graphicFrameLocks noGrp="1"/>
          </p:cNvGraphicFramePr>
          <p:nvPr>
            <p:extLst>
              <p:ext uri="{D42A27DB-BD31-4B8C-83A1-F6EECF244321}">
                <p14:modId xmlns:p14="http://schemas.microsoft.com/office/powerpoint/2010/main" val="1758094937"/>
              </p:ext>
            </p:extLst>
          </p:nvPr>
        </p:nvGraphicFramePr>
        <p:xfrm>
          <a:off x="1337767" y="5780539"/>
          <a:ext cx="48768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610867550"/>
                    </a:ext>
                  </a:extLst>
                </a:gridCol>
                <a:gridCol w="1219200">
                  <a:extLst>
                    <a:ext uri="{9D8B030D-6E8A-4147-A177-3AD203B41FA5}">
                      <a16:colId xmlns:a16="http://schemas.microsoft.com/office/drawing/2014/main" val="1892467458"/>
                    </a:ext>
                  </a:extLst>
                </a:gridCol>
                <a:gridCol w="1219200">
                  <a:extLst>
                    <a:ext uri="{9D8B030D-6E8A-4147-A177-3AD203B41FA5}">
                      <a16:colId xmlns:a16="http://schemas.microsoft.com/office/drawing/2014/main" val="1041004486"/>
                    </a:ext>
                  </a:extLst>
                </a:gridCol>
                <a:gridCol w="1219200">
                  <a:extLst>
                    <a:ext uri="{9D8B030D-6E8A-4147-A177-3AD203B41FA5}">
                      <a16:colId xmlns:a16="http://schemas.microsoft.com/office/drawing/2014/main" val="2126060046"/>
                    </a:ext>
                  </a:extLst>
                </a:gridCol>
              </a:tblGrid>
              <a:tr h="370840">
                <a:tc>
                  <a:txBody>
                    <a:bodyPr/>
                    <a:lstStyle/>
                    <a:p>
                      <a:r>
                        <a:rPr kumimoji="1" lang="en-US" altLang="ja-JP"/>
                        <a:t>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2550055792"/>
                  </a:ext>
                </a:extLst>
              </a:tr>
              <a:tr h="370840">
                <a:tc>
                  <a:txBody>
                    <a:bodyPr/>
                    <a:lstStyle/>
                    <a:p>
                      <a:r>
                        <a:rPr kumimoji="1" lang="en-US" altLang="ja-JP"/>
                        <a:t>1/a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x+1</a:t>
                      </a:r>
                      <a:endParaRPr kumimoji="1" lang="ja-JP" altLang="en-US"/>
                    </a:p>
                  </a:txBody>
                  <a:tcPr/>
                </a:tc>
                <a:tc>
                  <a:txBody>
                    <a:bodyPr/>
                    <a:lstStyle/>
                    <a:p>
                      <a:r>
                        <a:rPr kumimoji="1" lang="en-US" altLang="ja-JP"/>
                        <a:t>x</a:t>
                      </a:r>
                      <a:endParaRPr kumimoji="1" lang="ja-JP" altLang="en-US"/>
                    </a:p>
                  </a:txBody>
                  <a:tcPr/>
                </a:tc>
                <a:extLst>
                  <a:ext uri="{0D108BD9-81ED-4DB2-BD59-A6C34878D82A}">
                    <a16:rowId xmlns:a16="http://schemas.microsoft.com/office/drawing/2014/main" val="3622407561"/>
                  </a:ext>
                </a:extLst>
              </a:tr>
            </a:tbl>
          </a:graphicData>
        </a:graphic>
      </p:graphicFrame>
    </p:spTree>
    <p:extLst>
      <p:ext uri="{BB962C8B-B14F-4D97-AF65-F5344CB8AC3E}">
        <p14:creationId xmlns:p14="http://schemas.microsoft.com/office/powerpoint/2010/main" val="103505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C1CDA6A-00FC-43AB-BD54-4684D74F470E}"/>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r>
                      <a:rPr kumimoji="1" lang="en-US" altLang="ja-JP" b="0" i="1" smtClean="0">
                        <a:latin typeface="Cambria Math" panose="02040503050406030204" pitchFamily="18" charset="0"/>
                      </a:rPr>
                      <m:t>≠{0, 1, 2,  3}</m:t>
                    </m:r>
                  </m:oMath>
                </a14:m>
                <a:endParaRPr kumimoji="1" lang="en-US" altLang="ja-JP" b="0"/>
              </a:p>
              <a:p>
                <a:pPr lvl="1"/>
                <a:r>
                  <a:rPr kumimoji="1" lang="en-US" altLang="ja-JP"/>
                  <a:t>4</a:t>
                </a:r>
                <a:r>
                  <a:rPr kumimoji="1" lang="ja-JP" altLang="en-US"/>
                  <a:t>で割った余りの集合は体ではない</a:t>
                </a:r>
                <a:r>
                  <a:rPr lang="en-US" altLang="ja-JP"/>
                  <a:t>(</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𝑎</m:t>
                    </m:r>
                    <m:r>
                      <a:rPr lang="en-US" altLang="ja-JP" b="0" i="1" smtClean="0">
                        <a:latin typeface="Cambria Math" panose="02040503050406030204" pitchFamily="18" charset="0"/>
                      </a:rPr>
                      <m:t>=1</m:t>
                    </m:r>
                  </m:oMath>
                </a14:m>
                <a:r>
                  <a:rPr lang="ja-JP" altLang="en-US"/>
                  <a:t>となる</a:t>
                </a:r>
                <a14:m>
                  <m:oMath xmlns:m="http://schemas.openxmlformats.org/officeDocument/2006/math">
                    <m:r>
                      <a:rPr lang="en-US" altLang="ja-JP" b="0" i="1" smtClean="0">
                        <a:latin typeface="Cambria Math" panose="02040503050406030204" pitchFamily="18" charset="0"/>
                      </a:rPr>
                      <m:t>𝑎</m:t>
                    </m:r>
                  </m:oMath>
                </a14:m>
                <a:r>
                  <a:rPr lang="ja-JP" altLang="en-US"/>
                  <a:t>が無い</a:t>
                </a:r>
                <a:r>
                  <a:rPr lang="en-US" altLang="ja-JP"/>
                  <a:t>)</a:t>
                </a:r>
              </a:p>
              <a:p>
                <a:r>
                  <a:rPr kumimoji="1" lang="ja-JP" altLang="en-US"/>
                  <a:t>複素数体の乗算は</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a14:m>
                <a:r>
                  <a:rPr kumimoji="1" lang="ja-JP" altLang="en-US"/>
                  <a:t>を</a:t>
                </a:r>
                <a:r>
                  <a:rPr kumimoji="1" lang="en-US" altLang="ja-JP"/>
                  <a:t>-1</a:t>
                </a:r>
                <a:r>
                  <a:rPr kumimoji="1" lang="ja-JP" altLang="en-US"/>
                  <a:t>に置き換える規則を適用</a:t>
                </a:r>
                <a:endParaRPr kumimoji="1" lang="en-US" altLang="ja-JP"/>
              </a:p>
              <a:p>
                <a:pPr lvl="1"/>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𝑥</m:t>
                    </m:r>
                  </m:oMath>
                </a14:m>
                <a:br>
                  <a:rPr kumimoji="1" lang="en-US" altLang="ja-JP" b="0"/>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𝑥</m:t>
                    </m:r>
                  </m:oMath>
                </a14:m>
                <a:r>
                  <a:rPr kumimoji="1" lang="en-US" altLang="ja-JP"/>
                  <a:t> ; </a:t>
                </a:r>
                <a14:m>
                  <m:oMath xmlns:m="http://schemas.openxmlformats.org/officeDocument/2006/math">
                    <m:r>
                      <a:rPr kumimoji="1" lang="en-US" altLang="ja-JP" b="0" i="1" smtClean="0">
                        <a:latin typeface="Cambria Math" panose="02040503050406030204" pitchFamily="18" charset="0"/>
                      </a:rPr>
                      <m:t>𝑥</m:t>
                    </m:r>
                  </m:oMath>
                </a14:m>
                <a:r>
                  <a:rPr kumimoji="1" lang="ja-JP" altLang="en-US"/>
                  <a:t>を</a:t>
                </a:r>
                <a14:m>
                  <m:oMath xmlns:m="http://schemas.openxmlformats.org/officeDocument/2006/math">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−1</m:t>
                        </m:r>
                      </m:e>
                    </m:rad>
                  </m:oMath>
                </a14:m>
                <a:r>
                  <a:rPr kumimoji="1" lang="ja-JP" altLang="en-US"/>
                  <a:t>とみなせる</a:t>
                </a:r>
                <a:endParaRPr kumimoji="1" lang="en-US" altLang="ja-JP"/>
              </a:p>
              <a:p>
                <a:r>
                  <a:rPr kumimoji="1" lang="ja-JP" altLang="en-US"/>
                  <a:t>別の規則を使うと別の拡大体を作れる</a:t>
                </a:r>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8</m:t>
                            </m:r>
                          </m:sup>
                        </m:sSup>
                      </m:sub>
                    </m:sSub>
                  </m:oMath>
                </a14:m>
                <a:r>
                  <a:rPr kumimoji="1" lang="en-US" altLang="ja-JP"/>
                  <a:t> ; 8bit</a:t>
                </a:r>
                <a:r>
                  <a:rPr kumimoji="1" lang="ja-JP" altLang="en-US"/>
                  <a:t>値の集合</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7</m:t>
                        </m:r>
                      </m:sub>
                    </m:sSub>
                    <m:r>
                      <a:rPr kumimoji="1" lang="en-US" altLang="ja-JP" b="0" i="1" smtClean="0">
                        <a:latin typeface="Cambria Math" panose="02040503050406030204" pitchFamily="18" charset="0"/>
                      </a:rPr>
                      <m:t>)</m:t>
                    </m:r>
                  </m:oMath>
                </a14:m>
                <a:r>
                  <a:rPr kumimoji="1" lang="en-US" altLang="ja-JP"/>
                  <a:t> ;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oMath>
                </a14:m>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8</m:t>
                        </m:r>
                      </m:sup>
                    </m:sSup>
                  </m:oMath>
                </a14:m>
                <a:r>
                  <a:rPr kumimoji="1" lang="ja-JP" altLang="en-US"/>
                  <a:t>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+1</m:t>
                    </m:r>
                  </m:oMath>
                </a14:m>
                <a:r>
                  <a:rPr kumimoji="1" lang="ja-JP" altLang="en-US"/>
                  <a:t>に置き換える </a:t>
                </a:r>
                <a:r>
                  <a:rPr kumimoji="1" lang="en-US" altLang="ja-JP"/>
                  <a:t>; </a:t>
                </a:r>
                <a:r>
                  <a:rPr lang="en-US" altLang="ja-JP"/>
                  <a:t>AES</a:t>
                </a:r>
                <a:r>
                  <a:rPr lang="ja-JP" altLang="en-US"/>
                  <a:t>で使われる</a:t>
                </a:r>
                <a:endParaRPr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128</m:t>
                            </m:r>
                          </m:sup>
                        </m:sSup>
                      </m:sub>
                    </m:sSub>
                  </m:oMath>
                </a14:m>
                <a:r>
                  <a:rPr kumimoji="1" lang="en-US" altLang="ja-JP"/>
                  <a:t> ;128bit</a:t>
                </a:r>
                <a:r>
                  <a:rPr kumimoji="1" lang="ja-JP" altLang="en-US"/>
                  <a:t>値の集合</a:t>
                </a:r>
                <a:endParaRPr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128</m:t>
                        </m:r>
                      </m:sup>
                    </m:sSup>
                  </m:oMath>
                </a14:m>
                <a:r>
                  <a:rPr kumimoji="1" lang="ja-JP" altLang="en-US"/>
                  <a:t>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7</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a:t>に置き換える</a:t>
                </a:r>
                <a:r>
                  <a:rPr lang="en-US" altLang="ja-JP"/>
                  <a:t> ; </a:t>
                </a:r>
                <a:r>
                  <a:rPr kumimoji="1" lang="en-US" altLang="ja-JP"/>
                  <a:t>XTS-AES</a:t>
                </a:r>
                <a:r>
                  <a:rPr kumimoji="1" lang="ja-JP" altLang="en-US"/>
                  <a:t>や</a:t>
                </a:r>
                <a:r>
                  <a:rPr kumimoji="1" lang="en-US" altLang="ja-JP"/>
                  <a:t>AES-GCM</a:t>
                </a:r>
                <a:r>
                  <a:rPr kumimoji="1" lang="ja-JP" altLang="en-US"/>
                  <a:t>など</a:t>
                </a:r>
                <a:endParaRPr kumimoji="1" lang="en-US" altLang="ja-JP"/>
              </a:p>
            </p:txBody>
          </p:sp>
        </mc:Choice>
        <mc:Fallback xmlns="">
          <p:sp>
            <p:nvSpPr>
              <p:cNvPr id="2" name="コンテンツ プレースホルダー 1">
                <a:extLst>
                  <a:ext uri="{FF2B5EF4-FFF2-40B4-BE49-F238E27FC236}">
                    <a16:creationId xmlns:a16="http://schemas.microsoft.com/office/drawing/2014/main" id="{AC1CDA6A-00FC-43AB-BD54-4684D74F470E}"/>
                  </a:ext>
                </a:extLst>
              </p:cNvPr>
              <p:cNvSpPr>
                <a:spLocks noGrp="1" noRot="1" noChangeAspect="1" noMove="1" noResize="1" noEditPoints="1" noAdjustHandles="1" noChangeArrowheads="1" noChangeShapeType="1" noTextEdit="1"/>
              </p:cNvSpPr>
              <p:nvPr>
                <p:ph idx="1"/>
              </p:nvPr>
            </p:nvSpPr>
            <p:spPr>
              <a:blipFill>
                <a:blip r:embed="rId2"/>
                <a:stretch>
                  <a:fillRect l="-1200" r="-6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9057758D-48E9-46EF-8EA4-CBD38F0E1BE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
        <p:nvSpPr>
          <p:cNvPr id="4" name="タイトル 3">
            <a:extLst>
              <a:ext uri="{FF2B5EF4-FFF2-40B4-BE49-F238E27FC236}">
                <a16:creationId xmlns:a16="http://schemas.microsoft.com/office/drawing/2014/main" id="{11EB8000-35A0-4312-9378-D66CC5818284}"/>
              </a:ext>
            </a:extLst>
          </p:cNvPr>
          <p:cNvSpPr>
            <a:spLocks noGrp="1"/>
          </p:cNvSpPr>
          <p:nvPr>
            <p:ph type="title"/>
          </p:nvPr>
        </p:nvSpPr>
        <p:spPr/>
        <p:txBody>
          <a:bodyPr/>
          <a:lstStyle/>
          <a:p>
            <a:r>
              <a:rPr kumimoji="1" lang="ja-JP" altLang="en-US"/>
              <a:t>注意</a:t>
            </a:r>
          </a:p>
        </p:txBody>
      </p:sp>
    </p:spTree>
    <p:extLst>
      <p:ext uri="{BB962C8B-B14F-4D97-AF65-F5344CB8AC3E}">
        <p14:creationId xmlns:p14="http://schemas.microsoft.com/office/powerpoint/2010/main" val="172515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2C57267-A6F2-480D-93DA-129B5A00A9EE}"/>
                  </a:ext>
                </a:extLst>
              </p:cNvPr>
              <p:cNvSpPr>
                <a:spLocks noGrp="1"/>
              </p:cNvSpPr>
              <p:nvPr>
                <p:ph idx="1"/>
              </p:nvPr>
            </p:nvSpPr>
            <p:spPr/>
            <p:txBody>
              <a:bodyPr/>
              <a:lstStyle/>
              <a:p>
                <a:r>
                  <a:rPr kumimoji="1" lang="ja-JP" altLang="en-US"/>
                  <a:t>暗号化鍵</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oMath>
                </a14:m>
                <a:r>
                  <a:rPr kumimoji="1" lang="ja-JP" altLang="en-US"/>
                  <a:t>復号鍵</a:t>
                </a:r>
                <a14:m>
                  <m:oMath xmlns:m="http://schemas.openxmlformats.org/officeDocument/2006/math">
                    <m:r>
                      <a:rPr kumimoji="1" lang="en-US" altLang="ja-JP" b="0" i="1" smtClean="0">
                        <a:latin typeface="Cambria Math" panose="02040503050406030204" pitchFamily="18" charset="0"/>
                      </a:rPr>
                      <m:t>𝑠</m:t>
                    </m:r>
                  </m:oMath>
                </a14:m>
                <a:endParaRPr kumimoji="1" lang="en-US" altLang="ja-JP"/>
              </a:p>
              <a:p>
                <a:pPr lvl="1"/>
                <a:r>
                  <a:rPr kumimoji="1" lang="ja-JP" altLang="en-US"/>
                  <a:t>共通鍵暗号                               公開鍵暗号</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kumimoji="1" lang="ja-JP" altLang="en-US"/>
                  <a:t>復号鍵</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は自分だけの秘密（秘密鍵）</a:t>
                </a:r>
                <a:endParaRPr kumimoji="1" lang="en-US" altLang="ja-JP"/>
              </a:p>
              <a:p>
                <a:r>
                  <a:rPr kumimoji="1" lang="ja-JP" altLang="en-US"/>
                  <a:t>暗号化鍵</a:t>
                </a:r>
                <a14:m>
                  <m:oMath xmlns:m="http://schemas.openxmlformats.org/officeDocument/2006/math">
                    <m:r>
                      <a:rPr kumimoji="1" lang="en-US" altLang="ja-JP" b="0" i="1" smtClean="0">
                        <a:latin typeface="Cambria Math" panose="02040503050406030204" pitchFamily="18" charset="0"/>
                      </a:rPr>
                      <m:t>𝑆</m:t>
                    </m:r>
                  </m:oMath>
                </a14:m>
                <a:r>
                  <a:rPr kumimoji="1" lang="ja-JP" altLang="en-US"/>
                  <a:t>は誰が知っててもよい（公開鍵）</a:t>
                </a:r>
                <a:endParaRPr kumimoji="1" lang="en-US" altLang="ja-JP"/>
              </a:p>
              <a:p>
                <a:pPr lvl="1"/>
                <a:r>
                  <a:rPr lang="ja-JP" altLang="en-US"/>
                  <a:t>公開鍵</a:t>
                </a:r>
                <a14:m>
                  <m:oMath xmlns:m="http://schemas.openxmlformats.org/officeDocument/2006/math">
                    <m:r>
                      <a:rPr lang="en-US" altLang="ja-JP" b="0" i="1" smtClean="0">
                        <a:latin typeface="Cambria Math" panose="02040503050406030204" pitchFamily="18" charset="0"/>
                      </a:rPr>
                      <m:t>𝑆</m:t>
                    </m:r>
                  </m:oMath>
                </a14:m>
                <a:r>
                  <a:rPr lang="ja-JP" altLang="en-US"/>
                  <a:t>から秘密鍵</a:t>
                </a:r>
                <a14:m>
                  <m:oMath xmlns:m="http://schemas.openxmlformats.org/officeDocument/2006/math">
                    <m:r>
                      <a:rPr lang="en-US" altLang="ja-JP" b="0" i="1" smtClean="0">
                        <a:latin typeface="Cambria Math" panose="02040503050406030204" pitchFamily="18" charset="0"/>
                      </a:rPr>
                      <m:t>𝑠</m:t>
                    </m:r>
                  </m:oMath>
                </a14:m>
                <a:r>
                  <a:rPr lang="ja-JP" altLang="en-US"/>
                  <a:t>を求めることはできない</a:t>
                </a:r>
                <a:endParaRPr lang="en-US" altLang="ja-JP"/>
              </a:p>
              <a:p>
                <a:pPr lvl="1"/>
                <a:endParaRPr kumimoji="1" lang="en-US" altLang="ja-JP"/>
              </a:p>
              <a:p>
                <a:pPr lvl="1"/>
                <a:endParaRPr lang="en-US" altLang="ja-JP"/>
              </a:p>
              <a:p>
                <a:pPr lvl="1"/>
                <a:endParaRPr kumimoji="1" lang="en-US" altLang="ja-JP"/>
              </a:p>
              <a:p>
                <a:endParaRPr kumimoji="1" lang="ja-JP" altLang="en-US"/>
              </a:p>
            </p:txBody>
          </p:sp>
        </mc:Choice>
        <mc:Fallback xmlns="">
          <p:sp>
            <p:nvSpPr>
              <p:cNvPr id="2" name="コンテンツ プレースホルダー 1">
                <a:extLst>
                  <a:ext uri="{FF2B5EF4-FFF2-40B4-BE49-F238E27FC236}">
                    <a16:creationId xmlns:a16="http://schemas.microsoft.com/office/drawing/2014/main" id="{72C57267-A6F2-480D-93DA-129B5A00A9EE}"/>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92021FB-72A2-46DD-8ED7-A6865F51359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
        <p:nvSpPr>
          <p:cNvPr id="4" name="タイトル 3">
            <a:extLst>
              <a:ext uri="{FF2B5EF4-FFF2-40B4-BE49-F238E27FC236}">
                <a16:creationId xmlns:a16="http://schemas.microsoft.com/office/drawing/2014/main" id="{4F93A056-358D-442D-A8BB-1659EC98A0B2}"/>
              </a:ext>
            </a:extLst>
          </p:cNvPr>
          <p:cNvSpPr>
            <a:spLocks noGrp="1"/>
          </p:cNvSpPr>
          <p:nvPr>
            <p:ph type="title"/>
          </p:nvPr>
        </p:nvSpPr>
        <p:spPr/>
        <p:txBody>
          <a:bodyPr/>
          <a:lstStyle/>
          <a:p>
            <a:r>
              <a:rPr kumimoji="1" lang="ja-JP" altLang="en-US"/>
              <a:t>公開鍵暗号</a:t>
            </a:r>
          </a:p>
        </p:txBody>
      </p:sp>
      <p:grpSp>
        <p:nvGrpSpPr>
          <p:cNvPr id="76" name="グループ化 75">
            <a:extLst>
              <a:ext uri="{FF2B5EF4-FFF2-40B4-BE49-F238E27FC236}">
                <a16:creationId xmlns:a16="http://schemas.microsoft.com/office/drawing/2014/main" id="{D732DC75-DD03-49D7-B2C3-2D78A74E6080}"/>
              </a:ext>
            </a:extLst>
          </p:cNvPr>
          <p:cNvGrpSpPr/>
          <p:nvPr/>
        </p:nvGrpSpPr>
        <p:grpSpPr>
          <a:xfrm>
            <a:off x="323528" y="1844824"/>
            <a:ext cx="3962318" cy="2068290"/>
            <a:chOff x="696283" y="1702914"/>
            <a:chExt cx="3962318" cy="2068290"/>
          </a:xfrm>
        </p:grpSpPr>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A2535EF-1FBF-4DED-A87F-BD73BEDABA8E}"/>
                    </a:ext>
                  </a:extLst>
                </p:cNvPr>
                <p:cNvSpPr txBox="1"/>
                <p:nvPr/>
              </p:nvSpPr>
              <p:spPr>
                <a:xfrm>
                  <a:off x="2157457" y="3419911"/>
                  <a:ext cx="1192935"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復号鍵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47" name="テキスト ボックス 46">
                  <a:extLst>
                    <a:ext uri="{FF2B5EF4-FFF2-40B4-BE49-F238E27FC236}">
                      <a16:creationId xmlns:a16="http://schemas.microsoft.com/office/drawing/2014/main" id="{9A2535EF-1FBF-4DED-A87F-BD73BEDABA8E}"/>
                    </a:ext>
                  </a:extLst>
                </p:cNvPr>
                <p:cNvSpPr txBox="1">
                  <a:spLocks noRot="1" noChangeAspect="1" noMove="1" noResize="1" noEditPoints="1" noAdjustHandles="1" noChangeArrowheads="1" noChangeShapeType="1" noTextEdit="1"/>
                </p:cNvSpPr>
                <p:nvPr/>
              </p:nvSpPr>
              <p:spPr>
                <a:xfrm>
                  <a:off x="2157457" y="3419911"/>
                  <a:ext cx="1192935" cy="351293"/>
                </a:xfrm>
                <a:prstGeom prst="rect">
                  <a:avLst/>
                </a:prstGeom>
                <a:blipFill>
                  <a:blip r:embed="rId3"/>
                  <a:stretch>
                    <a:fillRect l="-9744" t="-13793" b="-37931"/>
                  </a:stretch>
                </a:blipFill>
                <a:ln w="19050" cap="rnd">
                  <a:noFill/>
                  <a:prstDash val="sysDash"/>
                </a:ln>
              </p:spPr>
              <p:txBody>
                <a:bodyPr/>
                <a:lstStyle/>
                <a:p>
                  <a:r>
                    <a:rPr lang="ja-JP" altLang="en-US">
                      <a:noFill/>
                    </a:rPr>
                    <a:t> </a:t>
                  </a:r>
                </a:p>
              </p:txBody>
            </p:sp>
          </mc:Fallback>
        </mc:AlternateContent>
        <p:grpSp>
          <p:nvGrpSpPr>
            <p:cNvPr id="75" name="グループ化 74">
              <a:extLst>
                <a:ext uri="{FF2B5EF4-FFF2-40B4-BE49-F238E27FC236}">
                  <a16:creationId xmlns:a16="http://schemas.microsoft.com/office/drawing/2014/main" id="{308F7216-C056-41FC-8261-3BFC8E9495DD}"/>
                </a:ext>
              </a:extLst>
            </p:cNvPr>
            <p:cNvGrpSpPr/>
            <p:nvPr/>
          </p:nvGrpSpPr>
          <p:grpSpPr>
            <a:xfrm>
              <a:off x="696283" y="1702914"/>
              <a:ext cx="3962318" cy="1659375"/>
              <a:chOff x="696283" y="1702914"/>
              <a:chExt cx="3962318" cy="1659375"/>
            </a:xfrm>
          </p:grpSpPr>
          <p:sp>
            <p:nvSpPr>
              <p:cNvPr id="37" name="テキスト ボックス 36">
                <a:extLst>
                  <a:ext uri="{FF2B5EF4-FFF2-40B4-BE49-F238E27FC236}">
                    <a16:creationId xmlns:a16="http://schemas.microsoft.com/office/drawing/2014/main" id="{B69CD800-86EC-4394-983B-002C69E79EFF}"/>
                  </a:ext>
                </a:extLst>
              </p:cNvPr>
              <p:cNvSpPr txBox="1"/>
              <p:nvPr/>
            </p:nvSpPr>
            <p:spPr>
              <a:xfrm>
                <a:off x="790606" y="1892300"/>
                <a:ext cx="599991" cy="351293"/>
              </a:xfrm>
              <a:prstGeom prst="rect">
                <a:avLst/>
              </a:prstGeom>
              <a:noFill/>
              <a:ln w="19050" cap="rnd">
                <a:noFill/>
                <a:prstDash val="sysDash"/>
              </a:ln>
            </p:spPr>
            <p:txBody>
              <a:bodyPr wrap="non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平文</a:t>
                </a:r>
              </a:p>
            </p:txBody>
          </p:sp>
          <p:cxnSp>
            <p:nvCxnSpPr>
              <p:cNvPr id="38" name="直線矢印コネクタ 37">
                <a:extLst>
                  <a:ext uri="{FF2B5EF4-FFF2-40B4-BE49-F238E27FC236}">
                    <a16:creationId xmlns:a16="http://schemas.microsoft.com/office/drawing/2014/main" id="{ED6A883D-9A52-4A2A-8165-56636E10DEE1}"/>
                  </a:ext>
                </a:extLst>
              </p:cNvPr>
              <p:cNvCxnSpPr>
                <a:cxnSpLocks/>
                <a:stCxn id="43" idx="3"/>
              </p:cNvCxnSpPr>
              <p:nvPr/>
            </p:nvCxnSpPr>
            <p:spPr>
              <a:xfrm>
                <a:off x="3106322" y="24639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EF94E05-BE39-4C1A-BA90-383CC22AA162}"/>
                  </a:ext>
                </a:extLst>
              </p:cNvPr>
              <p:cNvSpPr txBox="1"/>
              <p:nvPr/>
            </p:nvSpPr>
            <p:spPr>
              <a:xfrm>
                <a:off x="3587712" y="1904303"/>
                <a:ext cx="1070889"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暗号文</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3328721-4EE3-488B-8004-B68B54FA1F62}"/>
                      </a:ext>
                    </a:extLst>
                  </p:cNvPr>
                  <p:cNvSpPr txBox="1"/>
                  <p:nvPr/>
                </p:nvSpPr>
                <p:spPr>
                  <a:xfrm>
                    <a:off x="2059360" y="1702914"/>
                    <a:ext cx="1008113"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40" name="テキスト ボックス 39">
                    <a:extLst>
                      <a:ext uri="{FF2B5EF4-FFF2-40B4-BE49-F238E27FC236}">
                        <a16:creationId xmlns:a16="http://schemas.microsoft.com/office/drawing/2014/main" id="{03328721-4EE3-488B-8004-B68B54FA1F62}"/>
                      </a:ext>
                    </a:extLst>
                  </p:cNvPr>
                  <p:cNvSpPr txBox="1">
                    <a:spLocks noRot="1" noChangeAspect="1" noMove="1" noResize="1" noEditPoints="1" noAdjustHandles="1" noChangeArrowheads="1" noChangeShapeType="1" noTextEdit="1"/>
                  </p:cNvSpPr>
                  <p:nvPr/>
                </p:nvSpPr>
                <p:spPr>
                  <a:xfrm>
                    <a:off x="2059360" y="1702914"/>
                    <a:ext cx="1008113" cy="351293"/>
                  </a:xfrm>
                  <a:prstGeom prst="rect">
                    <a:avLst/>
                  </a:prstGeom>
                  <a:blipFill>
                    <a:blip r:embed="rId4"/>
                    <a:stretch>
                      <a:fillRect l="-11515" t="-15789" b="-40351"/>
                    </a:stretch>
                  </a:blipFill>
                  <a:ln w="19050" cap="rnd">
                    <a:noFill/>
                    <a:prstDash val="sysDash"/>
                  </a:ln>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B0DBCECE-5703-4C90-B5CC-7D7F5E1E60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283" y="2285638"/>
                <a:ext cx="702270" cy="814980"/>
              </a:xfrm>
              <a:prstGeom prst="rect">
                <a:avLst/>
              </a:prstGeom>
            </p:spPr>
          </p:pic>
          <p:sp>
            <p:nvSpPr>
              <p:cNvPr id="43" name="四角形: 角を丸くする 42">
                <a:extLst>
                  <a:ext uri="{FF2B5EF4-FFF2-40B4-BE49-F238E27FC236}">
                    <a16:creationId xmlns:a16="http://schemas.microsoft.com/office/drawing/2014/main" id="{1BC3F95B-ED87-4207-AF89-C92AA6DBDC91}"/>
                  </a:ext>
                </a:extLst>
              </p:cNvPr>
              <p:cNvSpPr/>
              <p:nvPr/>
            </p:nvSpPr>
            <p:spPr>
              <a:xfrm>
                <a:off x="2022082" y="2276165"/>
                <a:ext cx="1084240" cy="375611"/>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暗号化</a:t>
                </a:r>
              </a:p>
            </p:txBody>
          </p:sp>
          <p:pic>
            <p:nvPicPr>
              <p:cNvPr id="44" name="図 43">
                <a:extLst>
                  <a:ext uri="{FF2B5EF4-FFF2-40B4-BE49-F238E27FC236}">
                    <a16:creationId xmlns:a16="http://schemas.microsoft.com/office/drawing/2014/main" id="{63A6C114-A366-4057-B995-5F892BCB26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2024" y="2285638"/>
                <a:ext cx="780873" cy="809196"/>
              </a:xfrm>
              <a:prstGeom prst="rect">
                <a:avLst/>
              </a:prstGeom>
            </p:spPr>
          </p:pic>
          <p:cxnSp>
            <p:nvCxnSpPr>
              <p:cNvPr id="45" name="直線矢印コネクタ 44">
                <a:extLst>
                  <a:ext uri="{FF2B5EF4-FFF2-40B4-BE49-F238E27FC236}">
                    <a16:creationId xmlns:a16="http://schemas.microsoft.com/office/drawing/2014/main" id="{B7B4E75F-F2C5-47CA-BECD-1EA4A572A680}"/>
                  </a:ext>
                </a:extLst>
              </p:cNvPr>
              <p:cNvCxnSpPr>
                <a:cxnSpLocks/>
                <a:endCxn id="43" idx="1"/>
              </p:cNvCxnSpPr>
              <p:nvPr/>
            </p:nvCxnSpPr>
            <p:spPr>
              <a:xfrm>
                <a:off x="1489500" y="2463970"/>
                <a:ext cx="5325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F4E4E85B-9236-4C25-BCDD-265C7C9C4181}"/>
                  </a:ext>
                </a:extLst>
              </p:cNvPr>
              <p:cNvCxnSpPr>
                <a:cxnSpLocks/>
                <a:stCxn id="40" idx="2"/>
                <a:endCxn id="43" idx="0"/>
              </p:cNvCxnSpPr>
              <p:nvPr/>
            </p:nvCxnSpPr>
            <p:spPr>
              <a:xfrm>
                <a:off x="2563417" y="2054207"/>
                <a:ext cx="785" cy="221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788E07ED-9F5B-473A-987F-72848F9015B2}"/>
                  </a:ext>
                </a:extLst>
              </p:cNvPr>
              <p:cNvSpPr/>
              <p:nvPr/>
            </p:nvSpPr>
            <p:spPr>
              <a:xfrm>
                <a:off x="2022082" y="2727946"/>
                <a:ext cx="1084240" cy="333050"/>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復号</a:t>
                </a:r>
              </a:p>
            </p:txBody>
          </p:sp>
          <p:cxnSp>
            <p:nvCxnSpPr>
              <p:cNvPr id="50" name="直線矢印コネクタ 49">
                <a:extLst>
                  <a:ext uri="{FF2B5EF4-FFF2-40B4-BE49-F238E27FC236}">
                    <a16:creationId xmlns:a16="http://schemas.microsoft.com/office/drawing/2014/main" id="{0A8629D8-A2A4-4E36-99D0-3EB44A41793E}"/>
                  </a:ext>
                </a:extLst>
              </p:cNvPr>
              <p:cNvCxnSpPr>
                <a:cxnSpLocks/>
                <a:endCxn id="49" idx="3"/>
              </p:cNvCxnSpPr>
              <p:nvPr/>
            </p:nvCxnSpPr>
            <p:spPr>
              <a:xfrm flipH="1">
                <a:off x="3106322" y="28944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3A3068FA-6FFD-478E-9F0D-3528E0F8D6D0}"/>
                  </a:ext>
                </a:extLst>
              </p:cNvPr>
              <p:cNvCxnSpPr>
                <a:cxnSpLocks/>
              </p:cNvCxnSpPr>
              <p:nvPr/>
            </p:nvCxnSpPr>
            <p:spPr>
              <a:xfrm flipV="1">
                <a:off x="2627784" y="3060996"/>
                <a:ext cx="0" cy="301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5D36C9B-3461-4738-BDA1-5465605BA244}"/>
                  </a:ext>
                </a:extLst>
              </p:cNvPr>
              <p:cNvCxnSpPr>
                <a:cxnSpLocks/>
                <a:stCxn id="49" idx="1"/>
              </p:cNvCxnSpPr>
              <p:nvPr/>
            </p:nvCxnSpPr>
            <p:spPr>
              <a:xfrm flipH="1">
                <a:off x="1489500" y="2894471"/>
                <a:ext cx="532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グループ化 76">
            <a:extLst>
              <a:ext uri="{FF2B5EF4-FFF2-40B4-BE49-F238E27FC236}">
                <a16:creationId xmlns:a16="http://schemas.microsoft.com/office/drawing/2014/main" id="{BA3E1D7B-C8E4-40C3-9EBF-CA79B9D571E2}"/>
              </a:ext>
            </a:extLst>
          </p:cNvPr>
          <p:cNvGrpSpPr/>
          <p:nvPr/>
        </p:nvGrpSpPr>
        <p:grpSpPr>
          <a:xfrm>
            <a:off x="4710021" y="1848166"/>
            <a:ext cx="3962318" cy="2068290"/>
            <a:chOff x="696283" y="1702914"/>
            <a:chExt cx="3962318" cy="2068290"/>
          </a:xfrm>
        </p:grpSpPr>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45F38BC-6AFE-4CEA-99E3-E1F64FF65722}"/>
                    </a:ext>
                  </a:extLst>
                </p:cNvPr>
                <p:cNvSpPr txBox="1"/>
                <p:nvPr/>
              </p:nvSpPr>
              <p:spPr>
                <a:xfrm>
                  <a:off x="2157457" y="3419911"/>
                  <a:ext cx="1192935"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復号鍵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78" name="テキスト ボックス 77">
                  <a:extLst>
                    <a:ext uri="{FF2B5EF4-FFF2-40B4-BE49-F238E27FC236}">
                      <a16:creationId xmlns:a16="http://schemas.microsoft.com/office/drawing/2014/main" id="{045F38BC-6AFE-4CEA-99E3-E1F64FF65722}"/>
                    </a:ext>
                  </a:extLst>
                </p:cNvPr>
                <p:cNvSpPr txBox="1">
                  <a:spLocks noRot="1" noChangeAspect="1" noMove="1" noResize="1" noEditPoints="1" noAdjustHandles="1" noChangeArrowheads="1" noChangeShapeType="1" noTextEdit="1"/>
                </p:cNvSpPr>
                <p:nvPr/>
              </p:nvSpPr>
              <p:spPr>
                <a:xfrm>
                  <a:off x="2157457" y="3419911"/>
                  <a:ext cx="1192935" cy="351293"/>
                </a:xfrm>
                <a:prstGeom prst="rect">
                  <a:avLst/>
                </a:prstGeom>
                <a:blipFill>
                  <a:blip r:embed="rId7"/>
                  <a:stretch>
                    <a:fillRect l="-9184" t="-15789" b="-40351"/>
                  </a:stretch>
                </a:blipFill>
                <a:ln w="19050" cap="rnd">
                  <a:noFill/>
                  <a:prstDash val="sysDash"/>
                </a:ln>
              </p:spPr>
              <p:txBody>
                <a:bodyPr/>
                <a:lstStyle/>
                <a:p>
                  <a:r>
                    <a:rPr lang="ja-JP" altLang="en-US">
                      <a:noFill/>
                    </a:rPr>
                    <a:t> </a:t>
                  </a:r>
                </a:p>
              </p:txBody>
            </p:sp>
          </mc:Fallback>
        </mc:AlternateContent>
        <p:grpSp>
          <p:nvGrpSpPr>
            <p:cNvPr id="79" name="グループ化 78">
              <a:extLst>
                <a:ext uri="{FF2B5EF4-FFF2-40B4-BE49-F238E27FC236}">
                  <a16:creationId xmlns:a16="http://schemas.microsoft.com/office/drawing/2014/main" id="{84E86E26-29AD-4113-868A-90C427BB7B74}"/>
                </a:ext>
              </a:extLst>
            </p:cNvPr>
            <p:cNvGrpSpPr/>
            <p:nvPr/>
          </p:nvGrpSpPr>
          <p:grpSpPr>
            <a:xfrm>
              <a:off x="696283" y="1702914"/>
              <a:ext cx="3962318" cy="1659375"/>
              <a:chOff x="696283" y="1702914"/>
              <a:chExt cx="3962318" cy="1659375"/>
            </a:xfrm>
          </p:grpSpPr>
          <p:sp>
            <p:nvSpPr>
              <p:cNvPr id="80" name="テキスト ボックス 79">
                <a:extLst>
                  <a:ext uri="{FF2B5EF4-FFF2-40B4-BE49-F238E27FC236}">
                    <a16:creationId xmlns:a16="http://schemas.microsoft.com/office/drawing/2014/main" id="{171ECCAE-B874-4492-8DBF-8239370C5D11}"/>
                  </a:ext>
                </a:extLst>
              </p:cNvPr>
              <p:cNvSpPr txBox="1"/>
              <p:nvPr/>
            </p:nvSpPr>
            <p:spPr>
              <a:xfrm>
                <a:off x="790606" y="1892300"/>
                <a:ext cx="599991" cy="351293"/>
              </a:xfrm>
              <a:prstGeom prst="rect">
                <a:avLst/>
              </a:prstGeom>
              <a:noFill/>
              <a:ln w="19050" cap="rnd">
                <a:noFill/>
                <a:prstDash val="sysDash"/>
              </a:ln>
            </p:spPr>
            <p:txBody>
              <a:bodyPr wrap="non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平文</a:t>
                </a:r>
              </a:p>
            </p:txBody>
          </p:sp>
          <p:cxnSp>
            <p:nvCxnSpPr>
              <p:cNvPr id="81" name="直線矢印コネクタ 80">
                <a:extLst>
                  <a:ext uri="{FF2B5EF4-FFF2-40B4-BE49-F238E27FC236}">
                    <a16:creationId xmlns:a16="http://schemas.microsoft.com/office/drawing/2014/main" id="{26050AA1-ED58-47B1-8554-9F75070A6A28}"/>
                  </a:ext>
                </a:extLst>
              </p:cNvPr>
              <p:cNvCxnSpPr>
                <a:cxnSpLocks/>
                <a:stCxn id="85" idx="3"/>
              </p:cNvCxnSpPr>
              <p:nvPr/>
            </p:nvCxnSpPr>
            <p:spPr>
              <a:xfrm>
                <a:off x="3106322" y="24639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80278829-C1FA-448E-A612-8AA58504C05A}"/>
                  </a:ext>
                </a:extLst>
              </p:cNvPr>
              <p:cNvSpPr txBox="1"/>
              <p:nvPr/>
            </p:nvSpPr>
            <p:spPr>
              <a:xfrm>
                <a:off x="3587712" y="1904303"/>
                <a:ext cx="1070889"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暗号文</a:t>
                </a:r>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3270BCF-7643-46FD-8D1F-738DE76C7512}"/>
                      </a:ext>
                    </a:extLst>
                  </p:cNvPr>
                  <p:cNvSpPr txBox="1"/>
                  <p:nvPr/>
                </p:nvSpPr>
                <p:spPr>
                  <a:xfrm>
                    <a:off x="2059360" y="1702914"/>
                    <a:ext cx="1008113"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𝑆</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xmlns="">
              <p:sp>
                <p:nvSpPr>
                  <p:cNvPr id="83" name="テキスト ボックス 82">
                    <a:extLst>
                      <a:ext uri="{FF2B5EF4-FFF2-40B4-BE49-F238E27FC236}">
                        <a16:creationId xmlns:a16="http://schemas.microsoft.com/office/drawing/2014/main" id="{B3270BCF-7643-46FD-8D1F-738DE76C7512}"/>
                      </a:ext>
                    </a:extLst>
                  </p:cNvPr>
                  <p:cNvSpPr txBox="1">
                    <a:spLocks noRot="1" noChangeAspect="1" noMove="1" noResize="1" noEditPoints="1" noAdjustHandles="1" noChangeArrowheads="1" noChangeShapeType="1" noTextEdit="1"/>
                  </p:cNvSpPr>
                  <p:nvPr/>
                </p:nvSpPr>
                <p:spPr>
                  <a:xfrm>
                    <a:off x="2059360" y="1702914"/>
                    <a:ext cx="1008113" cy="351293"/>
                  </a:xfrm>
                  <a:prstGeom prst="rect">
                    <a:avLst/>
                  </a:prstGeom>
                  <a:blipFill>
                    <a:blip r:embed="rId8"/>
                    <a:stretch>
                      <a:fillRect l="-10843" t="-13793" r="-2410" b="-37931"/>
                    </a:stretch>
                  </a:blipFill>
                  <a:ln w="19050" cap="rnd">
                    <a:noFill/>
                    <a:prstDash val="sysDash"/>
                  </a:ln>
                </p:spPr>
                <p:txBody>
                  <a:bodyPr/>
                  <a:lstStyle/>
                  <a:p>
                    <a:r>
                      <a:rPr lang="ja-JP" altLang="en-US">
                        <a:noFill/>
                      </a:rPr>
                      <a:t> </a:t>
                    </a:r>
                  </a:p>
                </p:txBody>
              </p:sp>
            </mc:Fallback>
          </mc:AlternateContent>
          <p:pic>
            <p:nvPicPr>
              <p:cNvPr id="84" name="図 83">
                <a:extLst>
                  <a:ext uri="{FF2B5EF4-FFF2-40B4-BE49-F238E27FC236}">
                    <a16:creationId xmlns:a16="http://schemas.microsoft.com/office/drawing/2014/main" id="{5B916213-4334-4F7F-B442-42DA316DA5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283" y="2285638"/>
                <a:ext cx="702270" cy="814980"/>
              </a:xfrm>
              <a:prstGeom prst="rect">
                <a:avLst/>
              </a:prstGeom>
            </p:spPr>
          </p:pic>
          <p:sp>
            <p:nvSpPr>
              <p:cNvPr id="85" name="四角形: 角を丸くする 84">
                <a:extLst>
                  <a:ext uri="{FF2B5EF4-FFF2-40B4-BE49-F238E27FC236}">
                    <a16:creationId xmlns:a16="http://schemas.microsoft.com/office/drawing/2014/main" id="{611A0055-1735-4BD3-9937-39FFDA6BA078}"/>
                  </a:ext>
                </a:extLst>
              </p:cNvPr>
              <p:cNvSpPr/>
              <p:nvPr/>
            </p:nvSpPr>
            <p:spPr>
              <a:xfrm>
                <a:off x="2022082" y="2276165"/>
                <a:ext cx="1084240" cy="375611"/>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暗号化</a:t>
                </a:r>
              </a:p>
            </p:txBody>
          </p:sp>
          <p:pic>
            <p:nvPicPr>
              <p:cNvPr id="86" name="図 85">
                <a:extLst>
                  <a:ext uri="{FF2B5EF4-FFF2-40B4-BE49-F238E27FC236}">
                    <a16:creationId xmlns:a16="http://schemas.microsoft.com/office/drawing/2014/main" id="{E3A63DF0-5360-4974-B059-72AF38B9D4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2024" y="2285638"/>
                <a:ext cx="780873" cy="809196"/>
              </a:xfrm>
              <a:prstGeom prst="rect">
                <a:avLst/>
              </a:prstGeom>
            </p:spPr>
          </p:pic>
          <p:cxnSp>
            <p:nvCxnSpPr>
              <p:cNvPr id="87" name="直線矢印コネクタ 86">
                <a:extLst>
                  <a:ext uri="{FF2B5EF4-FFF2-40B4-BE49-F238E27FC236}">
                    <a16:creationId xmlns:a16="http://schemas.microsoft.com/office/drawing/2014/main" id="{B336537C-4B69-45BC-A642-B347E9D74020}"/>
                  </a:ext>
                </a:extLst>
              </p:cNvPr>
              <p:cNvCxnSpPr>
                <a:cxnSpLocks/>
                <a:endCxn id="85" idx="1"/>
              </p:cNvCxnSpPr>
              <p:nvPr/>
            </p:nvCxnSpPr>
            <p:spPr>
              <a:xfrm>
                <a:off x="1489500" y="2463970"/>
                <a:ext cx="5325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AFE1D00-379D-46F9-B200-E2B0D6DE11FC}"/>
                  </a:ext>
                </a:extLst>
              </p:cNvPr>
              <p:cNvCxnSpPr>
                <a:cxnSpLocks/>
                <a:stCxn id="83" idx="2"/>
                <a:endCxn id="85" idx="0"/>
              </p:cNvCxnSpPr>
              <p:nvPr/>
            </p:nvCxnSpPr>
            <p:spPr>
              <a:xfrm>
                <a:off x="2563417" y="2054207"/>
                <a:ext cx="785" cy="221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ABEE40F9-CA0C-4B12-B4B7-9A8BD7320F0C}"/>
                  </a:ext>
                </a:extLst>
              </p:cNvPr>
              <p:cNvSpPr/>
              <p:nvPr/>
            </p:nvSpPr>
            <p:spPr>
              <a:xfrm>
                <a:off x="2022082" y="2727946"/>
                <a:ext cx="1084240" cy="333050"/>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復号</a:t>
                </a:r>
              </a:p>
            </p:txBody>
          </p:sp>
          <p:cxnSp>
            <p:nvCxnSpPr>
              <p:cNvPr id="90" name="直線矢印コネクタ 89">
                <a:extLst>
                  <a:ext uri="{FF2B5EF4-FFF2-40B4-BE49-F238E27FC236}">
                    <a16:creationId xmlns:a16="http://schemas.microsoft.com/office/drawing/2014/main" id="{7829FC3D-814B-4E28-9BD1-354C97F68FAD}"/>
                  </a:ext>
                </a:extLst>
              </p:cNvPr>
              <p:cNvCxnSpPr>
                <a:cxnSpLocks/>
                <a:endCxn id="89" idx="3"/>
              </p:cNvCxnSpPr>
              <p:nvPr/>
            </p:nvCxnSpPr>
            <p:spPr>
              <a:xfrm flipH="1">
                <a:off x="3106322" y="28944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C85F1244-A119-465D-9835-674E7C3AC785}"/>
                  </a:ext>
                </a:extLst>
              </p:cNvPr>
              <p:cNvCxnSpPr>
                <a:cxnSpLocks/>
              </p:cNvCxnSpPr>
              <p:nvPr/>
            </p:nvCxnSpPr>
            <p:spPr>
              <a:xfrm flipV="1">
                <a:off x="2627784" y="3060996"/>
                <a:ext cx="0" cy="301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4DFC812F-4D92-426E-A69B-55EAF966E575}"/>
                  </a:ext>
                </a:extLst>
              </p:cNvPr>
              <p:cNvCxnSpPr>
                <a:cxnSpLocks/>
                <a:stCxn id="89" idx="1"/>
              </p:cNvCxnSpPr>
              <p:nvPr/>
            </p:nvCxnSpPr>
            <p:spPr>
              <a:xfrm flipH="1">
                <a:off x="1489500" y="2894471"/>
                <a:ext cx="532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0246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693E1A5-034F-4BE9-9FF8-E12FC56A7520}"/>
              </a:ext>
            </a:extLst>
          </p:cNvPr>
          <p:cNvSpPr>
            <a:spLocks noGrp="1"/>
          </p:cNvSpPr>
          <p:nvPr>
            <p:ph idx="1"/>
          </p:nvPr>
        </p:nvSpPr>
        <p:spPr/>
        <p:txBody>
          <a:bodyPr/>
          <a:lstStyle/>
          <a:p>
            <a:r>
              <a:rPr kumimoji="1" lang="ja-JP" altLang="en-US"/>
              <a:t>鍵生成</a:t>
            </a:r>
            <a:endParaRPr kumimoji="1" lang="en-US" altLang="ja-JP"/>
          </a:p>
          <a:p>
            <a:endParaRPr lang="en-US" altLang="ja-JP"/>
          </a:p>
          <a:p>
            <a:endParaRPr kumimoji="1" lang="en-US" altLang="ja-JP"/>
          </a:p>
          <a:p>
            <a:endParaRPr lang="en-US" altLang="ja-JP"/>
          </a:p>
          <a:p>
            <a:r>
              <a:rPr kumimoji="1" lang="ja-JP" altLang="en-US"/>
              <a:t>暗号化</a:t>
            </a:r>
            <a:endParaRPr lang="en-US" altLang="ja-JP"/>
          </a:p>
          <a:p>
            <a:endParaRPr kumimoji="1" lang="en-US" altLang="ja-JP"/>
          </a:p>
          <a:p>
            <a:endParaRPr lang="en-US" altLang="ja-JP"/>
          </a:p>
          <a:p>
            <a:r>
              <a:rPr kumimoji="1" lang="ja-JP" altLang="en-US"/>
              <a:t>復号</a:t>
            </a:r>
            <a:endParaRPr kumimoji="1" lang="en-US" altLang="ja-JP"/>
          </a:p>
          <a:p>
            <a:endParaRPr kumimoji="1" lang="en-US" altLang="ja-JP"/>
          </a:p>
        </p:txBody>
      </p:sp>
      <p:sp>
        <p:nvSpPr>
          <p:cNvPr id="3" name="スライド番号プレースホルダー 2">
            <a:extLst>
              <a:ext uri="{FF2B5EF4-FFF2-40B4-BE49-F238E27FC236}">
                <a16:creationId xmlns:a16="http://schemas.microsoft.com/office/drawing/2014/main" id="{DE75C806-0E14-4C53-AB21-E2372F1EAB9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
        <p:nvSpPr>
          <p:cNvPr id="4" name="タイトル 3">
            <a:extLst>
              <a:ext uri="{FF2B5EF4-FFF2-40B4-BE49-F238E27FC236}">
                <a16:creationId xmlns:a16="http://schemas.microsoft.com/office/drawing/2014/main" id="{7F23285F-569D-498C-96AC-C36923BD342A}"/>
              </a:ext>
            </a:extLst>
          </p:cNvPr>
          <p:cNvSpPr>
            <a:spLocks noGrp="1"/>
          </p:cNvSpPr>
          <p:nvPr>
            <p:ph type="title"/>
          </p:nvPr>
        </p:nvSpPr>
        <p:spPr/>
        <p:txBody>
          <a:bodyPr/>
          <a:lstStyle/>
          <a:p>
            <a:r>
              <a:rPr kumimoji="1" lang="ja-JP" altLang="en-US"/>
              <a:t>公開鍵暗号のアルゴリズム</a:t>
            </a:r>
          </a:p>
        </p:txBody>
      </p:sp>
      <p:pic>
        <p:nvPicPr>
          <p:cNvPr id="6" name="図 5">
            <a:extLst>
              <a:ext uri="{FF2B5EF4-FFF2-40B4-BE49-F238E27FC236}">
                <a16:creationId xmlns:a16="http://schemas.microsoft.com/office/drawing/2014/main" id="{4D2C9D2C-695F-4248-8F86-183C0229E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809" y="663840"/>
            <a:ext cx="5489309" cy="2621144"/>
          </a:xfrm>
          <a:prstGeom prst="rect">
            <a:avLst/>
          </a:prstGeom>
        </p:spPr>
      </p:pic>
      <p:pic>
        <p:nvPicPr>
          <p:cNvPr id="8" name="図 7">
            <a:extLst>
              <a:ext uri="{FF2B5EF4-FFF2-40B4-BE49-F238E27FC236}">
                <a16:creationId xmlns:a16="http://schemas.microsoft.com/office/drawing/2014/main" id="{79487831-297B-4285-AF76-E37A33267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162853"/>
            <a:ext cx="4957929" cy="1512168"/>
          </a:xfrm>
          <a:prstGeom prst="rect">
            <a:avLst/>
          </a:prstGeom>
        </p:spPr>
      </p:pic>
      <p:pic>
        <p:nvPicPr>
          <p:cNvPr id="12" name="図 11">
            <a:extLst>
              <a:ext uri="{FF2B5EF4-FFF2-40B4-BE49-F238E27FC236}">
                <a16:creationId xmlns:a16="http://schemas.microsoft.com/office/drawing/2014/main" id="{2DDC39CF-7FD6-443A-95BF-77B2D1CE6393}"/>
              </a:ext>
            </a:extLst>
          </p:cNvPr>
          <p:cNvPicPr>
            <a:picLocks noChangeAspect="1"/>
          </p:cNvPicPr>
          <p:nvPr/>
        </p:nvPicPr>
        <p:blipFill>
          <a:blip r:embed="rId4"/>
          <a:stretch>
            <a:fillRect/>
          </a:stretch>
        </p:blipFill>
        <p:spPr>
          <a:xfrm>
            <a:off x="4355976" y="4675021"/>
            <a:ext cx="3612161" cy="1839011"/>
          </a:xfrm>
          <a:prstGeom prst="rect">
            <a:avLst/>
          </a:prstGeom>
        </p:spPr>
      </p:pic>
    </p:spTree>
    <p:extLst>
      <p:ext uri="{BB962C8B-B14F-4D97-AF65-F5344CB8AC3E}">
        <p14:creationId xmlns:p14="http://schemas.microsoft.com/office/powerpoint/2010/main" val="39467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A0E1C08-0DAE-4EB2-B734-23DD0AC86FE1}"/>
              </a:ext>
            </a:extLst>
          </p:cNvPr>
          <p:cNvSpPr>
            <a:spLocks noGrp="1"/>
          </p:cNvSpPr>
          <p:nvPr>
            <p:ph idx="1"/>
          </p:nvPr>
        </p:nvSpPr>
        <p:spPr/>
        <p:txBody>
          <a:bodyPr/>
          <a:lstStyle/>
          <a:p>
            <a:r>
              <a:rPr kumimoji="1" lang="ja-JP" altLang="en-US"/>
              <a:t>多人数の間で管理すべき秘密鍵の比較</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pPr lvl="1"/>
            <a:r>
              <a:rPr kumimoji="1" lang="ja-JP" altLang="en-US"/>
              <a:t>公開鍵暗号は自分が管理する秘密鍵は人数によらず</a:t>
            </a:r>
            <a:r>
              <a:rPr kumimoji="1" lang="en-US" altLang="ja-JP"/>
              <a:t>1</a:t>
            </a:r>
            <a:r>
              <a:rPr kumimoji="1" lang="ja-JP" altLang="en-US"/>
              <a:t>個</a:t>
            </a:r>
          </a:p>
        </p:txBody>
      </p:sp>
      <p:sp>
        <p:nvSpPr>
          <p:cNvPr id="3" name="スライド番号プレースホルダー 2">
            <a:extLst>
              <a:ext uri="{FF2B5EF4-FFF2-40B4-BE49-F238E27FC236}">
                <a16:creationId xmlns:a16="http://schemas.microsoft.com/office/drawing/2014/main" id="{D3E51F0A-15C4-4415-9A02-57F7C193153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
        <p:nvSpPr>
          <p:cNvPr id="4" name="タイトル 3">
            <a:extLst>
              <a:ext uri="{FF2B5EF4-FFF2-40B4-BE49-F238E27FC236}">
                <a16:creationId xmlns:a16="http://schemas.microsoft.com/office/drawing/2014/main" id="{533C6D67-75DA-4F30-B933-D36F94D19263}"/>
              </a:ext>
            </a:extLst>
          </p:cNvPr>
          <p:cNvSpPr>
            <a:spLocks noGrp="1"/>
          </p:cNvSpPr>
          <p:nvPr>
            <p:ph type="title"/>
          </p:nvPr>
        </p:nvSpPr>
        <p:spPr/>
        <p:txBody>
          <a:bodyPr/>
          <a:lstStyle/>
          <a:p>
            <a:r>
              <a:rPr kumimoji="1" lang="ja-JP" altLang="en-US"/>
              <a:t>共通鍵暗号との違い</a:t>
            </a:r>
          </a:p>
        </p:txBody>
      </p:sp>
      <p:pic>
        <p:nvPicPr>
          <p:cNvPr id="6" name="図 5">
            <a:extLst>
              <a:ext uri="{FF2B5EF4-FFF2-40B4-BE49-F238E27FC236}">
                <a16:creationId xmlns:a16="http://schemas.microsoft.com/office/drawing/2014/main" id="{8ADCED7C-A795-4D2B-A48D-DECBD6466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340768"/>
            <a:ext cx="6834660" cy="2520280"/>
          </a:xfrm>
          <a:prstGeom prst="rect">
            <a:avLst/>
          </a:prstGeom>
        </p:spPr>
      </p:pic>
    </p:spTree>
    <p:extLst>
      <p:ext uri="{BB962C8B-B14F-4D97-AF65-F5344CB8AC3E}">
        <p14:creationId xmlns:p14="http://schemas.microsoft.com/office/powerpoint/2010/main" val="24434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7859EDD-1B09-4807-A168-DE8857723C2A}"/>
              </a:ext>
            </a:extLst>
          </p:cNvPr>
          <p:cNvSpPr>
            <a:spLocks noGrp="1"/>
          </p:cNvSpPr>
          <p:nvPr>
            <p:ph idx="1"/>
          </p:nvPr>
        </p:nvSpPr>
        <p:spPr/>
        <p:txBody>
          <a:bodyPr/>
          <a:lstStyle/>
          <a:p>
            <a:r>
              <a:rPr kumimoji="1" lang="ja-JP" altLang="en-US"/>
              <a:t>決定的アルゴリズムな公開鍵暗号は安全ではない</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選択平文攻撃</a:t>
            </a:r>
            <a:r>
              <a:rPr kumimoji="1" lang="en-US" altLang="ja-JP"/>
              <a:t>CPA</a:t>
            </a:r>
            <a:r>
              <a:rPr kumimoji="1" lang="ja-JP" altLang="en-US"/>
              <a:t>（</a:t>
            </a:r>
            <a:r>
              <a:rPr kumimoji="1" lang="en-US" altLang="ja-JP"/>
              <a:t>Chosen Plaintext Attack</a:t>
            </a:r>
            <a:r>
              <a:rPr kumimoji="1" lang="ja-JP" altLang="en-US"/>
              <a:t>）</a:t>
            </a:r>
            <a:endParaRPr kumimoji="1" lang="en-US" altLang="ja-JP"/>
          </a:p>
          <a:p>
            <a:pPr lvl="1"/>
            <a:r>
              <a:rPr kumimoji="1" lang="ja-JP" altLang="en-US"/>
              <a:t>攻撃者は自分の好きな平文を選んでその暗号文を取得できる</a:t>
            </a:r>
            <a:endParaRPr kumimoji="1" lang="en-US" altLang="ja-JP"/>
          </a:p>
          <a:p>
            <a:pPr lvl="1"/>
            <a:r>
              <a:rPr kumimoji="1" lang="ja-JP" altLang="en-US"/>
              <a:t>公開鍵暗号はいつでも</a:t>
            </a:r>
            <a:r>
              <a:rPr kumimoji="1" lang="en-US" altLang="ja-JP"/>
              <a:t>CPA</a:t>
            </a:r>
            <a:r>
              <a:rPr kumimoji="1" lang="ja-JP" altLang="en-US"/>
              <a:t>が可能</a:t>
            </a:r>
            <a:endParaRPr kumimoji="1" lang="en-US" altLang="ja-JP"/>
          </a:p>
          <a:p>
            <a:pPr lvl="2"/>
            <a:r>
              <a:rPr kumimoji="1" lang="ja-JP" altLang="en-US"/>
              <a:t>共通鍵暗号よりも強い攻撃者を想定する必要がある</a:t>
            </a:r>
          </a:p>
        </p:txBody>
      </p:sp>
      <p:sp>
        <p:nvSpPr>
          <p:cNvPr id="3" name="スライド番号プレースホルダー 2">
            <a:extLst>
              <a:ext uri="{FF2B5EF4-FFF2-40B4-BE49-F238E27FC236}">
                <a16:creationId xmlns:a16="http://schemas.microsoft.com/office/drawing/2014/main" id="{705F1937-0F85-4700-BABF-34D3FABA0D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
        <p:nvSpPr>
          <p:cNvPr id="4" name="タイトル 3">
            <a:extLst>
              <a:ext uri="{FF2B5EF4-FFF2-40B4-BE49-F238E27FC236}">
                <a16:creationId xmlns:a16="http://schemas.microsoft.com/office/drawing/2014/main" id="{4B27EDC4-DA18-4D33-A822-38E341426277}"/>
              </a:ext>
            </a:extLst>
          </p:cNvPr>
          <p:cNvSpPr>
            <a:spLocks noGrp="1"/>
          </p:cNvSpPr>
          <p:nvPr>
            <p:ph type="title"/>
          </p:nvPr>
        </p:nvSpPr>
        <p:spPr/>
        <p:txBody>
          <a:bodyPr/>
          <a:lstStyle/>
          <a:p>
            <a:r>
              <a:rPr kumimoji="1" lang="ja-JP" altLang="en-US"/>
              <a:t>公開鍵暗号の安全性</a:t>
            </a:r>
          </a:p>
        </p:txBody>
      </p:sp>
      <p:pic>
        <p:nvPicPr>
          <p:cNvPr id="6" name="図 5">
            <a:extLst>
              <a:ext uri="{FF2B5EF4-FFF2-40B4-BE49-F238E27FC236}">
                <a16:creationId xmlns:a16="http://schemas.microsoft.com/office/drawing/2014/main" id="{F1F334A3-B651-44A0-913D-70776166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43287"/>
            <a:ext cx="6192688" cy="2933785"/>
          </a:xfrm>
          <a:prstGeom prst="rect">
            <a:avLst/>
          </a:prstGeom>
        </p:spPr>
      </p:pic>
    </p:spTree>
    <p:extLst>
      <p:ext uri="{BB962C8B-B14F-4D97-AF65-F5344CB8AC3E}">
        <p14:creationId xmlns:p14="http://schemas.microsoft.com/office/powerpoint/2010/main" val="42584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9673A04-5970-45B3-8F32-9EF76366D92C}"/>
                  </a:ext>
                </a:extLst>
              </p:cNvPr>
              <p:cNvSpPr>
                <a:spLocks noGrp="1"/>
              </p:cNvSpPr>
              <p:nvPr>
                <p:ph idx="1"/>
              </p:nvPr>
            </p:nvSpPr>
            <p:spPr/>
            <p:txBody>
              <a:bodyPr/>
              <a:lstStyle/>
              <a:p>
                <a:r>
                  <a:rPr kumimoji="1" lang="en-US" altLang="ja-JP"/>
                  <a:t>CCA(</a:t>
                </a:r>
                <a:r>
                  <a:rPr lang="en-US" altLang="ja-JP"/>
                  <a:t>Chosen Ciphertext Attack</a:t>
                </a:r>
                <a:r>
                  <a:rPr kumimoji="1" lang="en-US" altLang="ja-JP"/>
                  <a:t>)</a:t>
                </a:r>
              </a:p>
              <a:p>
                <a:pPr lvl="1"/>
                <a:r>
                  <a:rPr kumimoji="1" lang="ja-JP" altLang="en-US"/>
                  <a:t>自分の好きな暗号文</a:t>
                </a:r>
                <a:r>
                  <a:rPr kumimoji="1" lang="en-US" altLang="ja-JP"/>
                  <a:t>(</a:t>
                </a:r>
                <a14:m>
                  <m:oMath xmlns:m="http://schemas.openxmlformats.org/officeDocument/2006/math">
                    <m:r>
                      <a:rPr kumimoji="1" lang="en-US" altLang="ja-JP" b="0" i="1" smtClean="0">
                        <a:latin typeface="Cambria Math" panose="02040503050406030204" pitchFamily="18" charset="0"/>
                      </a:rPr>
                      <m:t>≠</m:t>
                    </m:r>
                  </m:oMath>
                </a14:m>
                <a:r>
                  <a:rPr kumimoji="1" lang="ja-JP" altLang="en-US"/>
                  <a:t>ターゲット暗号文</a:t>
                </a:r>
                <a:r>
                  <a:rPr kumimoji="1" lang="en-US" altLang="ja-JP"/>
                  <a:t>)</a:t>
                </a:r>
                <a:r>
                  <a:rPr kumimoji="1" lang="ja-JP" altLang="en-US"/>
                  <a:t>を選んで</a:t>
                </a:r>
                <a:br>
                  <a:rPr kumimoji="1" lang="en-US" altLang="ja-JP"/>
                </a:br>
                <a:r>
                  <a:rPr kumimoji="1" lang="ja-JP" altLang="en-US"/>
                  <a:t>その平文を取得できる</a:t>
                </a:r>
                <a:endParaRPr kumimoji="1" lang="en-US" altLang="ja-JP"/>
              </a:p>
              <a:p>
                <a:r>
                  <a:rPr kumimoji="1" lang="ja-JP" altLang="en-US"/>
                  <a:t>攻撃者と挑戦者アリスのゲーム</a:t>
                </a:r>
                <a:endParaRPr kumimoji="1" lang="en-US" altLang="ja-JP"/>
              </a:p>
              <a:p>
                <a:pPr lvl="1"/>
                <a:r>
                  <a:rPr kumimoji="1" lang="ja-JP" altLang="en-US"/>
                  <a:t>攻撃者が</a:t>
                </a:r>
                <a:r>
                  <a:rPr kumimoji="1" lang="en-US" altLang="ja-JP"/>
                  <a:t>2</a:t>
                </a:r>
                <a:r>
                  <a:rPr kumimoji="1" lang="ja-JP" altLang="en-US"/>
                  <a:t>個の平文</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oMath>
                </a14:m>
                <a:r>
                  <a:rPr kumimoji="1" lang="ja-JP" altLang="en-US"/>
                  <a:t>を選びアリスに渡す</a:t>
                </a:r>
                <a:endParaRPr kumimoji="1" lang="en-US" altLang="ja-JP"/>
              </a:p>
              <a:p>
                <a:pPr lvl="1"/>
                <a:r>
                  <a:rPr kumimoji="1" lang="ja-JP" altLang="en-US"/>
                  <a:t>アリスはどちらかの平文を選び、その暗号文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を攻撃者に渡す</a:t>
                </a:r>
                <a:endParaRPr kumimoji="1" lang="en-US" altLang="ja-JP"/>
              </a:p>
              <a:p>
                <a:pPr lvl="1"/>
                <a:r>
                  <a:rPr kumimoji="1" lang="ja-JP" altLang="en-US"/>
                  <a:t>攻撃者は暗号文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がどちらの平文を暗号化したものか当てる</a:t>
                </a:r>
                <a:endParaRPr kumimoji="1" lang="en-US" altLang="ja-JP"/>
              </a:p>
              <a:p>
                <a:pPr lvl="2"/>
                <a:r>
                  <a:rPr kumimoji="1" lang="ja-JP" altLang="en-US"/>
                  <a:t>当てたら攻撃者の勝ち（攻撃成功）</a:t>
                </a:r>
                <a:endParaRPr kumimoji="1" lang="en-US" altLang="ja-JP"/>
              </a:p>
              <a:p>
                <a:pPr lvl="2"/>
                <a:r>
                  <a:rPr kumimoji="1" lang="ja-JP" altLang="en-US"/>
                  <a:t>攻撃者に非常に有利なゲーム</a:t>
                </a:r>
              </a:p>
            </p:txBody>
          </p:sp>
        </mc:Choice>
        <mc:Fallback xmlns="">
          <p:sp>
            <p:nvSpPr>
              <p:cNvPr id="2" name="コンテンツ プレースホルダー 1">
                <a:extLst>
                  <a:ext uri="{FF2B5EF4-FFF2-40B4-BE49-F238E27FC236}">
                    <a16:creationId xmlns:a16="http://schemas.microsoft.com/office/drawing/2014/main" id="{89673A04-5970-45B3-8F32-9EF76366D92C}"/>
                  </a:ext>
                </a:extLst>
              </p:cNvPr>
              <p:cNvSpPr>
                <a:spLocks noGrp="1" noRot="1" noChangeAspect="1" noMove="1" noResize="1" noEditPoints="1" noAdjustHandles="1" noChangeArrowheads="1" noChangeShapeType="1" noTextEdit="1"/>
              </p:cNvSpPr>
              <p:nvPr>
                <p:ph idx="1"/>
              </p:nvPr>
            </p:nvSpPr>
            <p:spPr>
              <a:blipFill>
                <a:blip r:embed="rId2"/>
                <a:stretch>
                  <a:fillRect l="-1200" t="-1142" r="-20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87F167A-72A1-44A3-8EF5-5B56DEF2454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
        <p:nvSpPr>
          <p:cNvPr id="4" name="タイトル 3">
            <a:extLst>
              <a:ext uri="{FF2B5EF4-FFF2-40B4-BE49-F238E27FC236}">
                <a16:creationId xmlns:a16="http://schemas.microsoft.com/office/drawing/2014/main" id="{7820C120-FDE3-491F-B7D7-0D531084CD26}"/>
              </a:ext>
            </a:extLst>
          </p:cNvPr>
          <p:cNvSpPr>
            <a:spLocks noGrp="1"/>
          </p:cNvSpPr>
          <p:nvPr>
            <p:ph type="title"/>
          </p:nvPr>
        </p:nvSpPr>
        <p:spPr/>
        <p:txBody>
          <a:bodyPr/>
          <a:lstStyle/>
          <a:p>
            <a:r>
              <a:rPr kumimoji="1" lang="ja-JP" altLang="en-US"/>
              <a:t>選択暗号文攻撃とゲーム</a:t>
            </a:r>
          </a:p>
        </p:txBody>
      </p:sp>
      <p:pic>
        <p:nvPicPr>
          <p:cNvPr id="8" name="図 7">
            <a:extLst>
              <a:ext uri="{FF2B5EF4-FFF2-40B4-BE49-F238E27FC236}">
                <a16:creationId xmlns:a16="http://schemas.microsoft.com/office/drawing/2014/main" id="{ADC35459-1D47-4969-91FF-4638E68ABB90}"/>
              </a:ext>
            </a:extLst>
          </p:cNvPr>
          <p:cNvPicPr>
            <a:picLocks noChangeAspect="1"/>
          </p:cNvPicPr>
          <p:nvPr/>
        </p:nvPicPr>
        <p:blipFill>
          <a:blip r:embed="rId3"/>
          <a:stretch>
            <a:fillRect/>
          </a:stretch>
        </p:blipFill>
        <p:spPr>
          <a:xfrm>
            <a:off x="2592288" y="5173965"/>
            <a:ext cx="5652120" cy="840572"/>
          </a:xfrm>
          <a:prstGeom prst="rect">
            <a:avLst/>
          </a:prstGeom>
        </p:spPr>
      </p:pic>
      <p:pic>
        <p:nvPicPr>
          <p:cNvPr id="10" name="図 9">
            <a:extLst>
              <a:ext uri="{FF2B5EF4-FFF2-40B4-BE49-F238E27FC236}">
                <a16:creationId xmlns:a16="http://schemas.microsoft.com/office/drawing/2014/main" id="{58360B0A-9703-45D7-AF2D-1E09094AC1BE}"/>
              </a:ext>
            </a:extLst>
          </p:cNvPr>
          <p:cNvPicPr>
            <a:picLocks noChangeAspect="1"/>
          </p:cNvPicPr>
          <p:nvPr/>
        </p:nvPicPr>
        <p:blipFill>
          <a:blip r:embed="rId4"/>
          <a:stretch>
            <a:fillRect/>
          </a:stretch>
        </p:blipFill>
        <p:spPr>
          <a:xfrm>
            <a:off x="6480720" y="4381877"/>
            <a:ext cx="1368152" cy="1062036"/>
          </a:xfrm>
          <a:prstGeom prst="rect">
            <a:avLst/>
          </a:prstGeom>
        </p:spPr>
      </p:pic>
      <p:pic>
        <p:nvPicPr>
          <p:cNvPr id="12" name="図 11">
            <a:extLst>
              <a:ext uri="{FF2B5EF4-FFF2-40B4-BE49-F238E27FC236}">
                <a16:creationId xmlns:a16="http://schemas.microsoft.com/office/drawing/2014/main" id="{56093717-79D2-460F-B84C-51F4395A40B7}"/>
              </a:ext>
            </a:extLst>
          </p:cNvPr>
          <p:cNvPicPr>
            <a:picLocks noChangeAspect="1"/>
          </p:cNvPicPr>
          <p:nvPr/>
        </p:nvPicPr>
        <p:blipFill>
          <a:blip r:embed="rId5"/>
          <a:stretch>
            <a:fillRect/>
          </a:stretch>
        </p:blipFill>
        <p:spPr>
          <a:xfrm>
            <a:off x="2952329" y="6289463"/>
            <a:ext cx="3528392" cy="523913"/>
          </a:xfrm>
          <a:prstGeom prst="rect">
            <a:avLst/>
          </a:prstGeom>
        </p:spPr>
      </p:pic>
    </p:spTree>
    <p:extLst>
      <p:ext uri="{BB962C8B-B14F-4D97-AF65-F5344CB8AC3E}">
        <p14:creationId xmlns:p14="http://schemas.microsoft.com/office/powerpoint/2010/main" val="208740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CA35295-6160-4D4D-880E-3E10C2C8E8D5}"/>
              </a:ext>
            </a:extLst>
          </p:cNvPr>
          <p:cNvSpPr>
            <a:spLocks noGrp="1"/>
          </p:cNvSpPr>
          <p:nvPr>
            <p:ph idx="1"/>
          </p:nvPr>
        </p:nvSpPr>
        <p:spPr/>
        <p:txBody>
          <a:bodyPr/>
          <a:lstStyle/>
          <a:p>
            <a:r>
              <a:rPr kumimoji="1" lang="en-US" altLang="ja-JP"/>
              <a:t>CCA1 ; </a:t>
            </a:r>
            <a:r>
              <a:rPr kumimoji="1" lang="ja-JP" altLang="en-US"/>
              <a:t>ゲーム開始前に情報収集可</a:t>
            </a:r>
            <a:endParaRPr kumimoji="1" lang="en-US" altLang="ja-JP"/>
          </a:p>
          <a:p>
            <a:r>
              <a:rPr lang="en-US" altLang="ja-JP"/>
              <a:t>CCA2 ; </a:t>
            </a:r>
            <a:r>
              <a:rPr lang="ja-JP" altLang="en-US"/>
              <a:t>ゲーム開始後に情報収集可</a:t>
            </a:r>
            <a:r>
              <a:rPr lang="en-US" altLang="ja-JP"/>
              <a:t>(</a:t>
            </a:r>
            <a:r>
              <a:rPr lang="ja-JP" altLang="en-US"/>
              <a:t>適応的</a:t>
            </a:r>
            <a:r>
              <a:rPr lang="en-US" altLang="ja-JP"/>
              <a:t>CCA)</a:t>
            </a:r>
          </a:p>
          <a:p>
            <a:endParaRPr lang="en-US" altLang="ja-JP"/>
          </a:p>
          <a:p>
            <a:endParaRPr lang="en-US" altLang="ja-JP"/>
          </a:p>
          <a:p>
            <a:endParaRPr lang="en-US" altLang="ja-JP"/>
          </a:p>
          <a:p>
            <a:endParaRPr lang="en-US" altLang="ja-JP"/>
          </a:p>
          <a:p>
            <a:endParaRPr lang="en-US" altLang="ja-JP"/>
          </a:p>
          <a:p>
            <a:endParaRPr lang="en-US" altLang="ja-JP"/>
          </a:p>
          <a:p>
            <a:r>
              <a:rPr lang="en-US" altLang="ja-JP"/>
              <a:t>CCA1(rep. CCA2)</a:t>
            </a:r>
            <a:r>
              <a:rPr lang="ja-JP" altLang="en-US"/>
              <a:t>に対して安全な公開鍵暗号を</a:t>
            </a:r>
            <a:br>
              <a:rPr lang="en-US" altLang="ja-JP"/>
            </a:br>
            <a:r>
              <a:rPr lang="en-US" altLang="ja-JP"/>
              <a:t>IND-CCA1(resp. CCA2)</a:t>
            </a:r>
            <a:r>
              <a:rPr lang="ja-JP" altLang="en-US"/>
              <a:t>安全という</a:t>
            </a:r>
            <a:r>
              <a:rPr lang="en-US" altLang="ja-JP"/>
              <a:t>(INDistinguishability)</a:t>
            </a:r>
          </a:p>
        </p:txBody>
      </p:sp>
      <p:sp>
        <p:nvSpPr>
          <p:cNvPr id="3" name="スライド番号プレースホルダー 2">
            <a:extLst>
              <a:ext uri="{FF2B5EF4-FFF2-40B4-BE49-F238E27FC236}">
                <a16:creationId xmlns:a16="http://schemas.microsoft.com/office/drawing/2014/main" id="{666C0074-716A-4F8A-9FC3-BF36C3914F5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
        <p:nvSpPr>
          <p:cNvPr id="4" name="タイトル 3">
            <a:extLst>
              <a:ext uri="{FF2B5EF4-FFF2-40B4-BE49-F238E27FC236}">
                <a16:creationId xmlns:a16="http://schemas.microsoft.com/office/drawing/2014/main" id="{B62458BE-6609-4EA0-AD3E-A31586BB69BB}"/>
              </a:ext>
            </a:extLst>
          </p:cNvPr>
          <p:cNvSpPr>
            <a:spLocks noGrp="1"/>
          </p:cNvSpPr>
          <p:nvPr>
            <p:ph type="title"/>
          </p:nvPr>
        </p:nvSpPr>
        <p:spPr/>
        <p:txBody>
          <a:bodyPr/>
          <a:lstStyle/>
          <a:p>
            <a:r>
              <a:rPr kumimoji="1" lang="en-US" altLang="ja-JP"/>
              <a:t>IND-CCA1</a:t>
            </a:r>
            <a:r>
              <a:rPr kumimoji="1" lang="ja-JP" altLang="en-US"/>
              <a:t>と</a:t>
            </a:r>
            <a:r>
              <a:rPr kumimoji="1" lang="en-US" altLang="ja-JP"/>
              <a:t>IND-CCA2</a:t>
            </a:r>
            <a:endParaRPr kumimoji="1" lang="ja-JP" altLang="en-US"/>
          </a:p>
        </p:txBody>
      </p:sp>
      <p:pic>
        <p:nvPicPr>
          <p:cNvPr id="8" name="図 7">
            <a:extLst>
              <a:ext uri="{FF2B5EF4-FFF2-40B4-BE49-F238E27FC236}">
                <a16:creationId xmlns:a16="http://schemas.microsoft.com/office/drawing/2014/main" id="{8E0CA005-9EC3-4C11-B051-0701E509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666244"/>
            <a:ext cx="4896544" cy="3525512"/>
          </a:xfrm>
          <a:prstGeom prst="rect">
            <a:avLst/>
          </a:prstGeom>
        </p:spPr>
      </p:pic>
    </p:spTree>
    <p:extLst>
      <p:ext uri="{BB962C8B-B14F-4D97-AF65-F5344CB8AC3E}">
        <p14:creationId xmlns:p14="http://schemas.microsoft.com/office/powerpoint/2010/main" val="73428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222046D-0A87-482F-A488-F90CE385949F}"/>
              </a:ext>
            </a:extLst>
          </p:cNvPr>
          <p:cNvSpPr>
            <a:spLocks noGrp="1"/>
          </p:cNvSpPr>
          <p:nvPr>
            <p:ph idx="1"/>
          </p:nvPr>
        </p:nvSpPr>
        <p:spPr/>
        <p:txBody>
          <a:bodyPr/>
          <a:lstStyle/>
          <a:p>
            <a:r>
              <a:rPr kumimoji="1" lang="en-US" altLang="ja-JP"/>
              <a:t>IND-CCA2</a:t>
            </a:r>
            <a:r>
              <a:rPr kumimoji="1" lang="ja-JP" altLang="en-US"/>
              <a:t>安全な公開鍵暗号は強秘匿性をもつ</a:t>
            </a:r>
            <a:endParaRPr kumimoji="1" lang="en-US" altLang="ja-JP"/>
          </a:p>
          <a:p>
            <a:pPr lvl="1"/>
            <a:r>
              <a:rPr kumimoji="1" lang="ja-JP" altLang="en-US"/>
              <a:t>暗号文から平文の情報が少しも得られない</a:t>
            </a:r>
            <a:endParaRPr kumimoji="1" lang="en-US" altLang="ja-JP"/>
          </a:p>
          <a:p>
            <a:r>
              <a:rPr kumimoji="1" lang="ja-JP" altLang="en-US"/>
              <a:t>頑強性</a:t>
            </a:r>
            <a:endParaRPr kumimoji="1" lang="en-US" altLang="ja-JP"/>
          </a:p>
          <a:p>
            <a:pPr lvl="1"/>
            <a:r>
              <a:rPr kumimoji="1" lang="ja-JP" altLang="en-US"/>
              <a:t>暗号文を少しいじって平文を操作することができない</a:t>
            </a:r>
            <a:endParaRPr kumimoji="1" lang="en-US" altLang="ja-JP"/>
          </a:p>
          <a:p>
            <a:pPr lvl="1"/>
            <a:r>
              <a:rPr lang="en-US" altLang="ja-JP"/>
              <a:t>e.g., </a:t>
            </a:r>
            <a:r>
              <a:rPr lang="ja-JP" altLang="en-US"/>
              <a:t>ストリーム暗号は暗号文の特定のビット反転で対応する平文のビットが反転できた</a:t>
            </a:r>
            <a:endParaRPr lang="en-US" altLang="ja-JP"/>
          </a:p>
          <a:p>
            <a:pPr lvl="1"/>
            <a:r>
              <a:rPr kumimoji="1" lang="en-US" altLang="ja-JP"/>
              <a:t>IND-CCA2</a:t>
            </a:r>
            <a:r>
              <a:rPr kumimoji="1" lang="ja-JP" altLang="en-US"/>
              <a:t>安全な公開鍵暗号は頑強性も持つ</a:t>
            </a:r>
          </a:p>
        </p:txBody>
      </p:sp>
      <p:sp>
        <p:nvSpPr>
          <p:cNvPr id="3" name="スライド番号プレースホルダー 2">
            <a:extLst>
              <a:ext uri="{FF2B5EF4-FFF2-40B4-BE49-F238E27FC236}">
                <a16:creationId xmlns:a16="http://schemas.microsoft.com/office/drawing/2014/main" id="{2C786A47-796B-4BB2-BAFD-CCFCAC0B3C0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
        <p:nvSpPr>
          <p:cNvPr id="4" name="タイトル 3">
            <a:extLst>
              <a:ext uri="{FF2B5EF4-FFF2-40B4-BE49-F238E27FC236}">
                <a16:creationId xmlns:a16="http://schemas.microsoft.com/office/drawing/2014/main" id="{0B4DAAE2-4BB1-425C-8997-A32BA8A53C29}"/>
              </a:ext>
            </a:extLst>
          </p:cNvPr>
          <p:cNvSpPr>
            <a:spLocks noGrp="1"/>
          </p:cNvSpPr>
          <p:nvPr>
            <p:ph type="title"/>
          </p:nvPr>
        </p:nvSpPr>
        <p:spPr/>
        <p:txBody>
          <a:bodyPr/>
          <a:lstStyle/>
          <a:p>
            <a:r>
              <a:rPr kumimoji="1" lang="ja-JP" altLang="en-US"/>
              <a:t>強秘匿性と頑強性</a:t>
            </a:r>
          </a:p>
        </p:txBody>
      </p:sp>
    </p:spTree>
    <p:extLst>
      <p:ext uri="{BB962C8B-B14F-4D97-AF65-F5344CB8AC3E}">
        <p14:creationId xmlns:p14="http://schemas.microsoft.com/office/powerpoint/2010/main" val="417264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45C04C9-27AD-4EA6-A6EB-5A2E53759955}"/>
                  </a:ext>
                </a:extLst>
              </p:cNvPr>
              <p:cNvSpPr>
                <a:spLocks noGrp="1"/>
              </p:cNvSpPr>
              <p:nvPr>
                <p:ph idx="1"/>
              </p:nvPr>
            </p:nvSpPr>
            <p:spPr/>
            <p:txBody>
              <a:bodyPr/>
              <a:lstStyle/>
              <a:p>
                <a:r>
                  <a:rPr kumimoji="1" lang="en-US" altLang="ja-JP"/>
                  <a:t>1975 Merkle</a:t>
                </a:r>
                <a:r>
                  <a:rPr kumimoji="1" lang="ja-JP" altLang="en-US"/>
                  <a:t> パズルを解く仕組みを利用</a:t>
                </a:r>
                <a:endParaRPr kumimoji="1" lang="en-US" altLang="ja-JP"/>
              </a:p>
              <a:p>
                <a:r>
                  <a:rPr lang="en-US" altLang="ja-JP"/>
                  <a:t>1976 Diffie, Hellman </a:t>
                </a:r>
                <a:r>
                  <a:rPr lang="ja-JP" altLang="en-US"/>
                  <a:t>鍵共有</a:t>
                </a:r>
                <a:endParaRPr lang="en-US" altLang="ja-JP"/>
              </a:p>
              <a:p>
                <a:pPr lvl="1"/>
                <a:r>
                  <a:rPr kumimoji="1" lang="en-US" altLang="ja-JP"/>
                  <a:t>1970</a:t>
                </a:r>
                <a:r>
                  <a:rPr kumimoji="1" lang="ja-JP" altLang="en-US"/>
                  <a:t>年頃イギリスの政府通信本部</a:t>
                </a:r>
                <a:r>
                  <a:rPr kumimoji="1" lang="en-US" altLang="ja-JP"/>
                  <a:t>GCHQ</a:t>
                </a:r>
                <a:r>
                  <a:rPr kumimoji="1" lang="ja-JP" altLang="en-US"/>
                  <a:t>が発見していた</a:t>
                </a:r>
                <a:endParaRPr kumimoji="1" lang="en-US" altLang="ja-JP"/>
              </a:p>
              <a:p>
                <a:r>
                  <a:rPr kumimoji="1" lang="ja-JP" altLang="en-US"/>
                  <a:t>ベキ乗の性質</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e>
                        </m:d>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e>
                        </m:d>
                      </m:e>
                      <m:sup>
                        <m:r>
                          <a:rPr kumimoji="1" lang="en-US" altLang="ja-JP" b="0" i="1" smtClean="0">
                            <a:latin typeface="Cambria Math" panose="02040503050406030204" pitchFamily="18" charset="0"/>
                          </a:rPr>
                          <m:t>𝑎</m:t>
                        </m:r>
                      </m:sup>
                    </m:sSup>
                  </m:oMath>
                </a14:m>
                <a:endParaRPr kumimoji="1" lang="en-US" altLang="ja-JP"/>
              </a:p>
              <a:p>
                <a:pPr lvl="1"/>
                <a:r>
                  <a:rPr kumimoji="1" lang="ja-JP" altLang="en-US"/>
                  <a:t>コンピュータで扱いづらいので</a:t>
                </a:r>
                <a:r>
                  <a:rPr kumimoji="1" lang="en-US" altLang="ja-JP"/>
                  <a:t>n</a:t>
                </a:r>
                <a:r>
                  <a:rPr kumimoji="1" lang="ja-JP" altLang="en-US"/>
                  <a:t>で割った余りを考える</a:t>
                </a:r>
                <a:endParaRPr kumimoji="1" lang="en-US" altLang="ja-JP"/>
              </a:p>
              <a:p>
                <a:pPr lvl="2"/>
                <a:r>
                  <a:rPr lang="en-US" altLang="ja-JP"/>
                  <a:t>mod n</a:t>
                </a:r>
                <a:r>
                  <a:rPr lang="ja-JP" altLang="en-US"/>
                  <a:t>とか</a:t>
                </a:r>
                <a:r>
                  <a:rPr lang="en-US" altLang="ja-JP"/>
                  <a:t>% n</a:t>
                </a:r>
                <a:r>
                  <a:rPr lang="ja-JP" altLang="en-US"/>
                  <a:t>と書く</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e>
                        </m:d>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e>
                        </m:d>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en-US" altLang="ja-JP"/>
                  <a:t>, </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とすると</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𝑚𝑜𝑑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endParaRPr kumimoji="1" lang="en-US" altLang="ja-JP"/>
              </a:p>
              <a:p>
                <a:pPr lvl="2"/>
                <a14:m>
                  <m:oMath xmlns:m="http://schemas.openxmlformats.org/officeDocument/2006/math">
                    <m:r>
                      <a:rPr kumimoji="1" lang="en-US" altLang="ja-JP" b="0" i="1" smtClean="0">
                        <a:latin typeface="Cambria Math" panose="02040503050406030204" pitchFamily="18" charset="0"/>
                      </a:rPr>
                      <m:t>𝑛</m:t>
                    </m:r>
                  </m:oMath>
                </a14:m>
                <a:r>
                  <a:rPr kumimoji="1" lang="ja-JP" altLang="en-US"/>
                  <a:t>で割った余りが等しい</a:t>
                </a:r>
              </a:p>
            </p:txBody>
          </p:sp>
        </mc:Choice>
        <mc:Fallback xmlns="">
          <p:sp>
            <p:nvSpPr>
              <p:cNvPr id="2" name="コンテンツ プレースホルダー 1">
                <a:extLst>
                  <a:ext uri="{FF2B5EF4-FFF2-40B4-BE49-F238E27FC236}">
                    <a16:creationId xmlns:a16="http://schemas.microsoft.com/office/drawing/2014/main" id="{E45C04C9-27AD-4EA6-A6EB-5A2E53759955}"/>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A3917A2D-E154-4005-B0D5-650F2135277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
        <p:nvSpPr>
          <p:cNvPr id="4" name="タイトル 3">
            <a:extLst>
              <a:ext uri="{FF2B5EF4-FFF2-40B4-BE49-F238E27FC236}">
                <a16:creationId xmlns:a16="http://schemas.microsoft.com/office/drawing/2014/main" id="{A3CFA220-3757-4C39-B4D3-819F3BF08B72}"/>
              </a:ext>
            </a:extLst>
          </p:cNvPr>
          <p:cNvSpPr>
            <a:spLocks noGrp="1"/>
          </p:cNvSpPr>
          <p:nvPr>
            <p:ph type="title"/>
          </p:nvPr>
        </p:nvSpPr>
        <p:spPr/>
        <p:txBody>
          <a:bodyPr/>
          <a:lstStyle/>
          <a:p>
            <a:r>
              <a:rPr kumimoji="1" lang="ja-JP" altLang="en-US"/>
              <a:t>鍵共有</a:t>
            </a:r>
          </a:p>
        </p:txBody>
      </p:sp>
    </p:spTree>
    <p:extLst>
      <p:ext uri="{BB962C8B-B14F-4D97-AF65-F5344CB8AC3E}">
        <p14:creationId xmlns:p14="http://schemas.microsoft.com/office/powerpoint/2010/main" val="312379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6B643C8-35BC-4E7B-8899-3F6D5A76263A}"/>
              </a:ext>
            </a:extLst>
          </p:cNvPr>
          <p:cNvSpPr>
            <a:spLocks noGrp="1"/>
          </p:cNvSpPr>
          <p:nvPr>
            <p:ph idx="1"/>
          </p:nvPr>
        </p:nvSpPr>
        <p:spPr/>
        <p:txBody>
          <a:bodyPr/>
          <a:lstStyle/>
          <a:p>
            <a:r>
              <a:rPr kumimoji="1" lang="ja-JP" altLang="en-US"/>
              <a:t>公開鍵暗号は共通鍵暗号に比べて遅い</a:t>
            </a:r>
            <a:endParaRPr kumimoji="1" lang="en-US" altLang="ja-JP"/>
          </a:p>
          <a:p>
            <a:r>
              <a:rPr kumimoji="1" lang="ja-JP" altLang="en-US"/>
              <a:t>両者を組み合わせて使う</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lang="en-US" altLang="ja-JP"/>
              <a:t>KEM-DEM</a:t>
            </a:r>
            <a:r>
              <a:rPr lang="ja-JP" altLang="en-US"/>
              <a:t>フレームワーク</a:t>
            </a:r>
            <a:endParaRPr lang="en-US" altLang="ja-JP"/>
          </a:p>
          <a:p>
            <a:pPr lvl="1"/>
            <a:r>
              <a:rPr kumimoji="1" lang="en-US" altLang="ja-JP"/>
              <a:t>KEM(</a:t>
            </a:r>
            <a:r>
              <a:rPr lang="en-US" altLang="ja-JP"/>
              <a:t>Key Encapsulation Mechanism</a:t>
            </a:r>
            <a:r>
              <a:rPr kumimoji="1" lang="en-US" altLang="ja-JP"/>
              <a:t>), </a:t>
            </a:r>
            <a:r>
              <a:rPr lang="en-US" altLang="ja-JP"/>
              <a:t>DEM(Data EM)</a:t>
            </a:r>
          </a:p>
          <a:p>
            <a:pPr lvl="1"/>
            <a:r>
              <a:rPr kumimoji="1" lang="en-US" altLang="ja-JP"/>
              <a:t>TLS</a:t>
            </a:r>
            <a:r>
              <a:rPr kumimoji="1" lang="ja-JP" altLang="en-US"/>
              <a:t>では</a:t>
            </a:r>
            <a:r>
              <a:rPr kumimoji="1" lang="en-US" altLang="ja-JP"/>
              <a:t>HPKE</a:t>
            </a:r>
            <a:r>
              <a:rPr kumimoji="1" lang="ja-JP" altLang="en-US"/>
              <a:t>の標準化が検討中</a:t>
            </a:r>
            <a:r>
              <a:rPr kumimoji="1" lang="en-US" altLang="ja-JP"/>
              <a:t>(</a:t>
            </a:r>
            <a:r>
              <a:rPr kumimoji="1" lang="ja-JP" altLang="en-US"/>
              <a:t>後の章で紹介</a:t>
            </a:r>
            <a:r>
              <a:rPr kumimoji="1" lang="en-US" altLang="ja-JP"/>
              <a:t>)</a:t>
            </a:r>
          </a:p>
          <a:p>
            <a:endParaRPr lang="en-US" altLang="ja-JP"/>
          </a:p>
          <a:p>
            <a:endParaRPr kumimoji="1" lang="en-US" altLang="ja-JP"/>
          </a:p>
          <a:p>
            <a:endParaRPr lang="en-US" altLang="ja-JP"/>
          </a:p>
          <a:p>
            <a:endParaRPr kumimoji="1" lang="en-US" altLang="ja-JP"/>
          </a:p>
          <a:p>
            <a:endParaRPr lang="en-US" altLang="ja-JP"/>
          </a:p>
          <a:p>
            <a:endParaRPr kumimoji="1" lang="ja-JP" altLang="en-US"/>
          </a:p>
        </p:txBody>
      </p:sp>
      <p:sp>
        <p:nvSpPr>
          <p:cNvPr id="3" name="スライド番号プレースホルダー 2">
            <a:extLst>
              <a:ext uri="{FF2B5EF4-FFF2-40B4-BE49-F238E27FC236}">
                <a16:creationId xmlns:a16="http://schemas.microsoft.com/office/drawing/2014/main" id="{7656E4A4-59A5-46C5-85E5-3F734C697DC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
        <p:nvSpPr>
          <p:cNvPr id="4" name="タイトル 3">
            <a:extLst>
              <a:ext uri="{FF2B5EF4-FFF2-40B4-BE49-F238E27FC236}">
                <a16:creationId xmlns:a16="http://schemas.microsoft.com/office/drawing/2014/main" id="{9B4D8F74-474D-47DC-AEE1-46D32970FD24}"/>
              </a:ext>
            </a:extLst>
          </p:cNvPr>
          <p:cNvSpPr>
            <a:spLocks noGrp="1"/>
          </p:cNvSpPr>
          <p:nvPr>
            <p:ph type="title"/>
          </p:nvPr>
        </p:nvSpPr>
        <p:spPr/>
        <p:txBody>
          <a:bodyPr/>
          <a:lstStyle/>
          <a:p>
            <a:r>
              <a:rPr kumimoji="1" lang="ja-JP" altLang="en-US"/>
              <a:t>ハイブリッド暗号</a:t>
            </a:r>
          </a:p>
        </p:txBody>
      </p:sp>
      <p:pic>
        <p:nvPicPr>
          <p:cNvPr id="6" name="図 5">
            <a:extLst>
              <a:ext uri="{FF2B5EF4-FFF2-40B4-BE49-F238E27FC236}">
                <a16:creationId xmlns:a16="http://schemas.microsoft.com/office/drawing/2014/main" id="{50EFDF5A-C794-4F73-B523-181363E9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00808"/>
            <a:ext cx="5256584" cy="3541624"/>
          </a:xfrm>
          <a:prstGeom prst="rect">
            <a:avLst/>
          </a:prstGeom>
        </p:spPr>
      </p:pic>
    </p:spTree>
    <p:extLst>
      <p:ext uri="{BB962C8B-B14F-4D97-AF65-F5344CB8AC3E}">
        <p14:creationId xmlns:p14="http://schemas.microsoft.com/office/powerpoint/2010/main" val="117627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6A2D4CB-C655-42C3-B526-D9B27EAE6448}"/>
                  </a:ext>
                </a:extLst>
              </p:cNvPr>
              <p:cNvSpPr>
                <a:spLocks noGrp="1"/>
              </p:cNvSpPr>
              <p:nvPr>
                <p:ph idx="1"/>
              </p:nvPr>
            </p:nvSpPr>
            <p:spPr/>
            <p:txBody>
              <a:bodyPr/>
              <a:lstStyle/>
              <a:p>
                <a:r>
                  <a:rPr kumimoji="1" lang="ja-JP" altLang="en-US"/>
                  <a:t>小さい</a:t>
                </a:r>
                <a:r>
                  <a:rPr kumimoji="1" lang="en-US" altLang="ja-JP"/>
                  <a:t>RSA</a:t>
                </a:r>
                <a:r>
                  <a:rPr kumimoji="1" lang="ja-JP" altLang="en-US"/>
                  <a:t>暗号の例</a:t>
                </a:r>
                <a:endParaRPr kumimoji="1" lang="en-US" altLang="ja-JP"/>
              </a:p>
              <a:p>
                <a:pPr lvl="1"/>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=187,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=3</m:t>
                    </m:r>
                  </m:oMath>
                </a14:m>
                <a:r>
                  <a:rPr kumimoji="1" lang="en-US" altLang="ja-JP"/>
                  <a:t>, </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oMath>
                </a14:m>
                <a:r>
                  <a:rPr kumimoji="1" lang="ja-JP" altLang="en-US"/>
                  <a:t>が公開鍵</a:t>
                </a:r>
                <a:r>
                  <a:rPr kumimoji="1" lang="en-US" altLang="ja-JP"/>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𝑦</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𝑚𝑜𝑑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r>
                  <a:rPr kumimoji="1" lang="ja-JP" altLang="en-US"/>
                  <a:t>暗号化</a:t>
                </a:r>
                <a:endParaRPr kumimoji="1" lang="en-US" altLang="ja-JP"/>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𝑒</m:t>
                        </m:r>
                      </m:sup>
                    </m:sSup>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i="1"/>
              </a:p>
              <a:p>
                <a:pPr lvl="1"/>
                <a:endParaRPr lang="en-US" altLang="ja-JP" i="1"/>
              </a:p>
              <a:p>
                <a:pPr lvl="1"/>
                <a:endParaRPr kumimoji="1" lang="en-US" altLang="ja-JP" i="1"/>
              </a:p>
              <a:p>
                <a:pPr lvl="1"/>
                <a:endParaRPr lang="en-US" altLang="ja-JP" i="1"/>
              </a:p>
              <a:p>
                <a:r>
                  <a:rPr kumimoji="1" lang="ja-JP" altLang="en-US"/>
                  <a:t>復号</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𝑑</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 </a:t>
                </a:r>
                <a:r>
                  <a:rPr kumimoji="1" lang="en-US" altLang="ja-JP"/>
                  <a:t>where </a:t>
                </a:r>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=107</m:t>
                    </m:r>
                  </m:oMath>
                </a14:m>
                <a:endParaRPr kumimoji="1" lang="ja-JP" altLang="en-US"/>
              </a:p>
            </p:txBody>
          </p:sp>
        </mc:Choice>
        <mc:Fallback xmlns="">
          <p:sp>
            <p:nvSpPr>
              <p:cNvPr id="2" name="コンテンツ プレースホルダー 1">
                <a:extLst>
                  <a:ext uri="{FF2B5EF4-FFF2-40B4-BE49-F238E27FC236}">
                    <a16:creationId xmlns:a16="http://schemas.microsoft.com/office/drawing/2014/main" id="{26A2D4CB-C655-42C3-B526-D9B27EAE644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8D526329-3EE1-485C-ABB1-A42ECF6A257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
        <p:nvSpPr>
          <p:cNvPr id="4" name="タイトル 3">
            <a:extLst>
              <a:ext uri="{FF2B5EF4-FFF2-40B4-BE49-F238E27FC236}">
                <a16:creationId xmlns:a16="http://schemas.microsoft.com/office/drawing/2014/main" id="{875EFD97-F8C3-4C9F-980C-B776C7D4AB59}"/>
              </a:ext>
            </a:extLst>
          </p:cNvPr>
          <p:cNvSpPr>
            <a:spLocks noGrp="1"/>
          </p:cNvSpPr>
          <p:nvPr>
            <p:ph type="title"/>
          </p:nvPr>
        </p:nvSpPr>
        <p:spPr/>
        <p:txBody>
          <a:bodyPr/>
          <a:lstStyle/>
          <a:p>
            <a:r>
              <a:rPr kumimoji="1" lang="en-US" altLang="ja-JP"/>
              <a:t>RSA</a:t>
            </a:r>
            <a:r>
              <a:rPr kumimoji="1" lang="ja-JP" altLang="en-US"/>
              <a:t>暗号</a:t>
            </a:r>
          </a:p>
        </p:txBody>
      </p:sp>
      <p:pic>
        <p:nvPicPr>
          <p:cNvPr id="9" name="図 8">
            <a:extLst>
              <a:ext uri="{FF2B5EF4-FFF2-40B4-BE49-F238E27FC236}">
                <a16:creationId xmlns:a16="http://schemas.microsoft.com/office/drawing/2014/main" id="{3D584A73-DD77-4350-B1BA-14D40EC0D2BE}"/>
              </a:ext>
            </a:extLst>
          </p:cNvPr>
          <p:cNvPicPr>
            <a:picLocks noChangeAspect="1"/>
          </p:cNvPicPr>
          <p:nvPr/>
        </p:nvPicPr>
        <p:blipFill>
          <a:blip r:embed="rId3"/>
          <a:stretch>
            <a:fillRect/>
          </a:stretch>
        </p:blipFill>
        <p:spPr>
          <a:xfrm>
            <a:off x="179512" y="2780928"/>
            <a:ext cx="8630854" cy="1009791"/>
          </a:xfrm>
          <a:prstGeom prst="rect">
            <a:avLst/>
          </a:prstGeom>
        </p:spPr>
      </p:pic>
      <p:pic>
        <p:nvPicPr>
          <p:cNvPr id="11" name="図 10">
            <a:extLst>
              <a:ext uri="{FF2B5EF4-FFF2-40B4-BE49-F238E27FC236}">
                <a16:creationId xmlns:a16="http://schemas.microsoft.com/office/drawing/2014/main" id="{1A6CE484-9A3C-4225-9CB7-96C0836BADDB}"/>
              </a:ext>
            </a:extLst>
          </p:cNvPr>
          <p:cNvPicPr>
            <a:picLocks noChangeAspect="1"/>
          </p:cNvPicPr>
          <p:nvPr/>
        </p:nvPicPr>
        <p:blipFill>
          <a:blip r:embed="rId4"/>
          <a:stretch>
            <a:fillRect/>
          </a:stretch>
        </p:blipFill>
        <p:spPr>
          <a:xfrm>
            <a:off x="179512" y="5301208"/>
            <a:ext cx="8688012" cy="847843"/>
          </a:xfrm>
          <a:prstGeom prst="rect">
            <a:avLst/>
          </a:prstGeom>
        </p:spPr>
      </p:pic>
    </p:spTree>
    <p:extLst>
      <p:ext uri="{BB962C8B-B14F-4D97-AF65-F5344CB8AC3E}">
        <p14:creationId xmlns:p14="http://schemas.microsoft.com/office/powerpoint/2010/main" val="324677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F3CD97D-46FD-45F6-A46D-44F67556EBFB}"/>
                  </a:ext>
                </a:extLst>
              </p:cNvPr>
              <p:cNvSpPr>
                <a:spLocks noGrp="1"/>
              </p:cNvSpPr>
              <p:nvPr>
                <p:ph idx="1"/>
              </p:nvPr>
            </p:nvSpPr>
            <p:spPr/>
            <p:txBody>
              <a:bodyPr/>
              <a:lstStyle/>
              <a:p>
                <a:r>
                  <a:rPr kumimoji="1" lang="ja-JP" altLang="en-US"/>
                  <a:t>鍵生成</a:t>
                </a:r>
                <a:endParaRPr kumimoji="1" lang="en-US" altLang="ja-JP"/>
              </a:p>
              <a:p>
                <a:pPr lvl="1"/>
                <a:r>
                  <a:rPr kumimoji="1" lang="en-US" altLang="ja-JP"/>
                  <a:t>2</a:t>
                </a:r>
                <a:r>
                  <a:rPr kumimoji="1" lang="ja-JP" altLang="en-US"/>
                  <a:t>個の素数</a:t>
                </a:r>
                <a14:m>
                  <m:oMath xmlns:m="http://schemas.openxmlformats.org/officeDocument/2006/math">
                    <m:r>
                      <a:rPr kumimoji="1" lang="en-US" altLang="ja-JP" b="0" i="1" smtClean="0">
                        <a:latin typeface="Cambria Math" panose="02040503050406030204" pitchFamily="18" charset="0"/>
                      </a:rPr>
                      <m:t>𝑝</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𝑞</m:t>
                    </m:r>
                  </m:oMath>
                </a14:m>
                <a:r>
                  <a:rPr kumimoji="1" lang="ja-JP" altLang="en-US"/>
                  <a:t>を選び</a:t>
                </a:r>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a14:m>
                <a:r>
                  <a:rPr kumimoji="1" lang="ja-JP" altLang="en-US"/>
                  <a:t>とする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𝑒</m:t>
                    </m:r>
                  </m:oMath>
                </a14:m>
                <a:r>
                  <a:rPr kumimoji="1" lang="ja-JP" altLang="en-US"/>
                  <a:t>を選ぶ</a:t>
                </a:r>
                <a:r>
                  <a:rPr kumimoji="1" lang="en-US" altLang="ja-JP"/>
                  <a:t>(e.g., </a:t>
                </a:r>
                <a14:m>
                  <m:oMath xmlns:m="http://schemas.openxmlformats.org/officeDocument/2006/math">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=65537</m:t>
                    </m:r>
                  </m:oMath>
                </a14:m>
                <a:r>
                  <a:rPr kumimoji="1" lang="en-US" altLang="ja-JP"/>
                  <a:t>)</a:t>
                </a:r>
              </a:p>
              <a:p>
                <a:pPr lvl="1"/>
                <a14:m>
                  <m:oMath xmlns:m="http://schemas.openxmlformats.org/officeDocument/2006/math">
                    <m:r>
                      <a:rPr kumimoji="1" lang="en-US" altLang="ja-JP" b="0" i="1" smtClean="0">
                        <a:latin typeface="Cambria Math" panose="02040503050406030204" pitchFamily="18" charset="0"/>
                      </a:rPr>
                      <m:t>𝑒𝑑</m:t>
                    </m:r>
                  </m:oMath>
                </a14:m>
                <a:r>
                  <a:rPr kumimoji="1" lang="ja-JP" altLang="en-US"/>
                  <a:t>を</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m:t>
                    </m:r>
                  </m:oMath>
                </a14:m>
                <a:r>
                  <a:rPr kumimoji="1" lang="ja-JP" altLang="en-US"/>
                  <a:t>で割った余りが</a:t>
                </a:r>
                <a:r>
                  <a:rPr kumimoji="1" lang="en-US" altLang="ja-JP"/>
                  <a:t>1</a:t>
                </a:r>
                <a:r>
                  <a:rPr kumimoji="1" lang="ja-JP" altLang="en-US"/>
                  <a:t>となる</a:t>
                </a:r>
                <a14:m>
                  <m:oMath xmlns:m="http://schemas.openxmlformats.org/officeDocument/2006/math">
                    <m:r>
                      <a:rPr kumimoji="1" lang="en-US" altLang="ja-JP" b="0" i="1" smtClean="0">
                        <a:latin typeface="Cambria Math" panose="02040503050406030204" pitchFamily="18" charset="0"/>
                      </a:rPr>
                      <m:t>𝑑</m:t>
                    </m:r>
                  </m:oMath>
                </a14:m>
                <a:r>
                  <a:rPr kumimoji="1" lang="ja-JP" altLang="en-US"/>
                  <a:t>を探す</a:t>
                </a:r>
                <a:endParaRPr kumimoji="1" lang="en-US" altLang="ja-JP"/>
              </a:p>
              <a:p>
                <a:pPr lvl="2"/>
                <a:r>
                  <a:rPr kumimoji="1" lang="ja-JP" altLang="en-US"/>
                  <a:t>先程の例 </a:t>
                </a:r>
                <a:r>
                  <a:rPr kumimoji="1" lang="en-US" altLang="ja-JP"/>
                  <a:t>: </a:t>
                </a:r>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=11,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=17,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=187,</m:t>
                    </m:r>
                    <m:r>
                      <a:rPr lang="en-US" altLang="ja-JP" i="1">
                        <a:latin typeface="Cambria Math" panose="02040503050406030204" pitchFamily="18" charset="0"/>
                      </a:rPr>
                      <m:t>𝑒</m:t>
                    </m:r>
                    <m:r>
                      <a:rPr lang="en-US" altLang="ja-JP" i="1">
                        <a:latin typeface="Cambria Math" panose="02040503050406030204" pitchFamily="18" charset="0"/>
                      </a:rPr>
                      <m:t>=3, </m:t>
                    </m:r>
                    <m:r>
                      <a:rPr lang="en-US" altLang="ja-JP" i="1">
                        <a:latin typeface="Cambria Math" panose="02040503050406030204" pitchFamily="18" charset="0"/>
                      </a:rPr>
                      <m:t>𝑑</m:t>
                    </m:r>
                    <m:r>
                      <a:rPr lang="en-US" altLang="ja-JP" i="1">
                        <a:latin typeface="Cambria Math" panose="02040503050406030204" pitchFamily="18" charset="0"/>
                      </a:rPr>
                      <m:t>=107</m:t>
                    </m:r>
                  </m:oMath>
                </a14:m>
                <a:endParaRPr kumimoji="1" lang="en-US" altLang="ja-JP"/>
              </a:p>
              <a:p>
                <a:pPr lvl="1"/>
                <a:r>
                  <a:rPr kumimoji="1" lang="ja-JP" altLang="en-US"/>
                  <a:t>比較的容易に計算できる</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oMath>
                </a14:m>
                <a:r>
                  <a:rPr kumimoji="1" lang="ja-JP" altLang="en-US"/>
                  <a:t>が公開鍵で</a:t>
                </a:r>
                <a14:m>
                  <m:oMath xmlns:m="http://schemas.openxmlformats.org/officeDocument/2006/math">
                    <m:r>
                      <a:rPr kumimoji="1" lang="en-US" altLang="ja-JP" b="0" i="1" smtClean="0">
                        <a:latin typeface="Cambria Math" panose="02040503050406030204" pitchFamily="18" charset="0"/>
                      </a:rPr>
                      <m:t>𝑑</m:t>
                    </m:r>
                  </m:oMath>
                </a14:m>
                <a:r>
                  <a:rPr kumimoji="1" lang="ja-JP" altLang="en-US"/>
                  <a:t>が秘密鍵</a:t>
                </a:r>
                <a:endParaRPr kumimoji="1" lang="en-US" altLang="ja-JP"/>
              </a:p>
              <a:p>
                <a:r>
                  <a:rPr kumimoji="1" lang="ja-JP" altLang="en-US"/>
                  <a:t>平文</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の暗号化</a:t>
                </a:r>
                <a:endParaRPr kumimoji="1" lang="en-US" altLang="ja-JP"/>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𝑒</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r>
                  <a:rPr kumimoji="1" lang="ja-JP" altLang="en-US"/>
                  <a:t>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の復号</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𝑑</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FF3CD97D-46FD-45F6-A46D-44F67556EBFB}"/>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827D37DF-0E2F-4FFC-BEC1-2CB5EABEFB6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
        <p:nvSpPr>
          <p:cNvPr id="4" name="タイトル 3">
            <a:extLst>
              <a:ext uri="{FF2B5EF4-FFF2-40B4-BE49-F238E27FC236}">
                <a16:creationId xmlns:a16="http://schemas.microsoft.com/office/drawing/2014/main" id="{9D565A36-B42E-4428-ADAB-9B3D33CCCE4F}"/>
              </a:ext>
            </a:extLst>
          </p:cNvPr>
          <p:cNvSpPr>
            <a:spLocks noGrp="1"/>
          </p:cNvSpPr>
          <p:nvPr>
            <p:ph type="title"/>
          </p:nvPr>
        </p:nvSpPr>
        <p:spPr/>
        <p:txBody>
          <a:bodyPr/>
          <a:lstStyle/>
          <a:p>
            <a:r>
              <a:rPr kumimoji="1" lang="en-US" altLang="ja-JP"/>
              <a:t>RSA</a:t>
            </a:r>
            <a:r>
              <a:rPr kumimoji="1" lang="ja-JP" altLang="en-US"/>
              <a:t>暗号の作り方</a:t>
            </a:r>
          </a:p>
        </p:txBody>
      </p:sp>
    </p:spTree>
    <p:extLst>
      <p:ext uri="{BB962C8B-B14F-4D97-AF65-F5344CB8AC3E}">
        <p14:creationId xmlns:p14="http://schemas.microsoft.com/office/powerpoint/2010/main" val="3063434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0F36FD6E-BD50-4126-82A6-708EA115C8D9}"/>
                  </a:ext>
                </a:extLst>
              </p:cNvPr>
              <p:cNvSpPr>
                <a:spLocks noGrp="1"/>
              </p:cNvSpPr>
              <p:nvPr>
                <p:ph idx="1"/>
              </p:nvPr>
            </p:nvSpPr>
            <p:spPr/>
            <p:txBody>
              <a:bodyPr/>
              <a:lstStyle/>
              <a:p>
                <a:r>
                  <a:rPr kumimoji="1" lang="en-US" altLang="ja-JP"/>
                  <a:t>RSA</a:t>
                </a:r>
                <a:r>
                  <a:rPr kumimoji="1" lang="ja-JP" altLang="en-US"/>
                  <a:t>仮定</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oMath>
                </a14:m>
                <a:r>
                  <a:rPr kumimoji="1" lang="ja-JP" altLang="en-US"/>
                  <a:t>と暗号文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から元の</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は求められない</a:t>
                </a:r>
                <a:endParaRPr kumimoji="1" lang="en-US" altLang="ja-JP"/>
              </a:p>
              <a:p>
                <a:pPr lvl="1"/>
                <a:r>
                  <a:rPr kumimoji="1" lang="ja-JP" altLang="en-US"/>
                  <a:t>十分大きな素数</a:t>
                </a:r>
                <a14:m>
                  <m:oMath xmlns:m="http://schemas.openxmlformats.org/officeDocument/2006/math">
                    <m:r>
                      <a:rPr kumimoji="1" lang="en-US" altLang="ja-JP" b="0" i="1" smtClean="0">
                        <a:latin typeface="Cambria Math" panose="02040503050406030204" pitchFamily="18" charset="0"/>
                      </a:rPr>
                      <m:t>𝑝𝑞</m:t>
                    </m:r>
                  </m:oMath>
                </a14:m>
                <a:r>
                  <a:rPr kumimoji="1" lang="ja-JP" altLang="en-US"/>
                  <a:t>なら</a:t>
                </a:r>
                <a:r>
                  <a:rPr kumimoji="1" lang="en-US" altLang="ja-JP"/>
                  <a:t>RSA</a:t>
                </a:r>
                <a:r>
                  <a:rPr kumimoji="1" lang="ja-JP" altLang="en-US"/>
                  <a:t>仮定は成り立つ</a:t>
                </a:r>
                <a:r>
                  <a:rPr kumimoji="1" lang="en-US" altLang="ja-JP"/>
                  <a:t>(</a:t>
                </a:r>
                <a:r>
                  <a:rPr kumimoji="1" lang="ja-JP" altLang="en-US"/>
                  <a:t>と考えられている</a:t>
                </a:r>
                <a:r>
                  <a:rPr kumimoji="1" lang="en-US" altLang="ja-JP"/>
                  <a:t>)</a:t>
                </a:r>
              </a:p>
              <a:p>
                <a:pPr lvl="1"/>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a14:m>
                <a:r>
                  <a:rPr kumimoji="1" lang="ja-JP" altLang="en-US"/>
                  <a:t>の素因数分解ができれば</a:t>
                </a:r>
                <a:r>
                  <a:rPr kumimoji="1" lang="en-US" altLang="ja-JP"/>
                  <a:t>RSA</a:t>
                </a:r>
                <a:r>
                  <a:rPr kumimoji="1" lang="ja-JP" altLang="en-US"/>
                  <a:t>仮定は破れる</a:t>
                </a:r>
                <a:endParaRPr kumimoji="1" lang="en-US" altLang="ja-JP"/>
              </a:p>
              <a:p>
                <a:r>
                  <a:rPr kumimoji="1" lang="ja-JP" altLang="en-US"/>
                  <a:t>落とし戸付き一方向性関数</a:t>
                </a:r>
                <a:r>
                  <a:rPr kumimoji="1" lang="en-US" altLang="ja-JP"/>
                  <a:t>(trapdoor function)</a:t>
                </a:r>
                <a:endParaRPr kumimoji="1" lang="ja-JP" altLang="en-US"/>
              </a:p>
            </p:txBody>
          </p:sp>
        </mc:Choice>
        <mc:Fallback xmlns="">
          <p:sp>
            <p:nvSpPr>
              <p:cNvPr id="2" name="コンテンツ プレースホルダー 1">
                <a:extLst>
                  <a:ext uri="{FF2B5EF4-FFF2-40B4-BE49-F238E27FC236}">
                    <a16:creationId xmlns:a16="http://schemas.microsoft.com/office/drawing/2014/main" id="{0F36FD6E-BD50-4126-82A6-708EA115C8D9}"/>
                  </a:ext>
                </a:extLst>
              </p:cNvPr>
              <p:cNvSpPr>
                <a:spLocks noGrp="1" noRot="1" noChangeAspect="1" noMove="1" noResize="1" noEditPoints="1" noAdjustHandles="1" noChangeArrowheads="1" noChangeShapeType="1" noTextEdit="1"/>
              </p:cNvSpPr>
              <p:nvPr>
                <p:ph idx="1"/>
              </p:nvPr>
            </p:nvSpPr>
            <p:spPr>
              <a:blipFill>
                <a:blip r:embed="rId2"/>
                <a:stretch>
                  <a:fillRect l="-1200" t="-1454" r="-20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1C8205DE-1EC8-4033-817B-6BCABD4080D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
        <p:nvSpPr>
          <p:cNvPr id="4" name="タイトル 3">
            <a:extLst>
              <a:ext uri="{FF2B5EF4-FFF2-40B4-BE49-F238E27FC236}">
                <a16:creationId xmlns:a16="http://schemas.microsoft.com/office/drawing/2014/main" id="{E0E751AE-DE15-487D-9694-990B45305B9C}"/>
              </a:ext>
            </a:extLst>
          </p:cNvPr>
          <p:cNvSpPr>
            <a:spLocks noGrp="1"/>
          </p:cNvSpPr>
          <p:nvPr>
            <p:ph type="title"/>
          </p:nvPr>
        </p:nvSpPr>
        <p:spPr/>
        <p:txBody>
          <a:bodyPr/>
          <a:lstStyle/>
          <a:p>
            <a:r>
              <a:rPr kumimoji="1" lang="en-US" altLang="ja-JP"/>
              <a:t>RSA</a:t>
            </a:r>
            <a:r>
              <a:rPr kumimoji="1" lang="ja-JP" altLang="en-US"/>
              <a:t>暗号の安全性</a:t>
            </a:r>
          </a:p>
        </p:txBody>
      </p:sp>
      <p:pic>
        <p:nvPicPr>
          <p:cNvPr id="6" name="図 5">
            <a:extLst>
              <a:ext uri="{FF2B5EF4-FFF2-40B4-BE49-F238E27FC236}">
                <a16:creationId xmlns:a16="http://schemas.microsoft.com/office/drawing/2014/main" id="{275E999B-7F98-4641-8C61-1027D75F7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212976"/>
            <a:ext cx="5832648" cy="3127758"/>
          </a:xfrm>
          <a:prstGeom prst="rect">
            <a:avLst/>
          </a:prstGeom>
        </p:spPr>
      </p:pic>
    </p:spTree>
    <p:extLst>
      <p:ext uri="{BB962C8B-B14F-4D97-AF65-F5344CB8AC3E}">
        <p14:creationId xmlns:p14="http://schemas.microsoft.com/office/powerpoint/2010/main" val="2274810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1BFF72D-AA23-4704-A100-96E33144ED8C}"/>
              </a:ext>
            </a:extLst>
          </p:cNvPr>
          <p:cNvSpPr>
            <a:spLocks noGrp="1"/>
          </p:cNvSpPr>
          <p:nvPr>
            <p:ph idx="1"/>
          </p:nvPr>
        </p:nvSpPr>
        <p:spPr/>
        <p:txBody>
          <a:bodyPr/>
          <a:lstStyle/>
          <a:p>
            <a:r>
              <a:rPr kumimoji="1" lang="ja-JP" altLang="en-US"/>
              <a:t>前述の</a:t>
            </a:r>
            <a:r>
              <a:rPr kumimoji="1" lang="en-US" altLang="ja-JP"/>
              <a:t>(</a:t>
            </a:r>
            <a:r>
              <a:rPr kumimoji="1" lang="ja-JP" altLang="en-US"/>
              <a:t>大抵の暗号の本に載ってる</a:t>
            </a:r>
            <a:r>
              <a:rPr kumimoji="1" lang="en-US" altLang="ja-JP"/>
              <a:t>)RSA</a:t>
            </a:r>
            <a:r>
              <a:rPr kumimoji="1" lang="ja-JP" altLang="en-US"/>
              <a:t>暗号は</a:t>
            </a:r>
            <a:br>
              <a:rPr kumimoji="1" lang="en-US" altLang="ja-JP"/>
            </a:br>
            <a:r>
              <a:rPr kumimoji="1" lang="ja-JP" altLang="en-US"/>
              <a:t>安全ではないので使ってはいけない</a:t>
            </a:r>
            <a:endParaRPr kumimoji="1" lang="en-US" altLang="ja-JP"/>
          </a:p>
          <a:p>
            <a:pPr lvl="1"/>
            <a:r>
              <a:rPr kumimoji="1" lang="ja-JP" altLang="en-US"/>
              <a:t>乱数を含まない決定的アルゴリズム</a:t>
            </a:r>
            <a:endParaRPr kumimoji="1" lang="en-US" altLang="ja-JP"/>
          </a:p>
          <a:p>
            <a:pPr lvl="1"/>
            <a:r>
              <a:rPr lang="en-US" altLang="ja-JP"/>
              <a:t>0</a:t>
            </a:r>
            <a:r>
              <a:rPr lang="ja-JP" altLang="en-US"/>
              <a:t>や</a:t>
            </a:r>
            <a:r>
              <a:rPr lang="en-US" altLang="ja-JP"/>
              <a:t>1</a:t>
            </a:r>
            <a:r>
              <a:rPr lang="ja-JP" altLang="en-US"/>
              <a:t>の暗号文はいつも</a:t>
            </a:r>
            <a:r>
              <a:rPr lang="en-US" altLang="ja-JP"/>
              <a:t>0</a:t>
            </a:r>
            <a:r>
              <a:rPr lang="ja-JP" altLang="en-US"/>
              <a:t>や</a:t>
            </a:r>
            <a:r>
              <a:rPr lang="en-US" altLang="ja-JP"/>
              <a:t>1</a:t>
            </a:r>
          </a:p>
          <a:p>
            <a:r>
              <a:rPr lang="en-US" altLang="ja-JP"/>
              <a:t>PKCS#1 v1.5</a:t>
            </a:r>
            <a:r>
              <a:rPr lang="ja-JP" altLang="en-US"/>
              <a:t>（</a:t>
            </a:r>
            <a:r>
              <a:rPr lang="en-US" altLang="ja-JP"/>
              <a:t>Public-Key Cryptography Standards</a:t>
            </a:r>
            <a:r>
              <a:rPr lang="ja-JP" altLang="en-US"/>
              <a:t>）</a:t>
            </a:r>
            <a:endParaRPr lang="en-US" altLang="ja-JP"/>
          </a:p>
          <a:p>
            <a:pPr lvl="1"/>
            <a:r>
              <a:rPr kumimoji="1" lang="ja-JP" altLang="en-US"/>
              <a:t>広く使われる安全な</a:t>
            </a:r>
            <a:r>
              <a:rPr kumimoji="1" lang="en-US" altLang="ja-JP"/>
              <a:t>RSA</a:t>
            </a:r>
            <a:r>
              <a:rPr kumimoji="1" lang="ja-JP" altLang="en-US"/>
              <a:t>暗号の方式</a:t>
            </a:r>
            <a:endParaRPr kumimoji="1" lang="en-US" altLang="ja-JP"/>
          </a:p>
          <a:p>
            <a:r>
              <a:rPr lang="en-US" altLang="ja-JP"/>
              <a:t>RSA-OAEP</a:t>
            </a:r>
          </a:p>
          <a:p>
            <a:pPr lvl="1"/>
            <a:r>
              <a:rPr kumimoji="1" lang="en-US" altLang="ja-JP"/>
              <a:t>CRYPTREC</a:t>
            </a:r>
            <a:r>
              <a:rPr kumimoji="1" lang="ja-JP" altLang="en-US"/>
              <a:t>の電子政府推奨暗号リストにある方式</a:t>
            </a:r>
          </a:p>
        </p:txBody>
      </p:sp>
      <p:sp>
        <p:nvSpPr>
          <p:cNvPr id="3" name="スライド番号プレースホルダー 2">
            <a:extLst>
              <a:ext uri="{FF2B5EF4-FFF2-40B4-BE49-F238E27FC236}">
                <a16:creationId xmlns:a16="http://schemas.microsoft.com/office/drawing/2014/main" id="{4CC55BEA-6757-490A-92EC-3CCEE5D5717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
        <p:nvSpPr>
          <p:cNvPr id="4" name="タイトル 3">
            <a:extLst>
              <a:ext uri="{FF2B5EF4-FFF2-40B4-BE49-F238E27FC236}">
                <a16:creationId xmlns:a16="http://schemas.microsoft.com/office/drawing/2014/main" id="{0BCFF976-C626-4CA3-B61B-EF75160D11B9}"/>
              </a:ext>
            </a:extLst>
          </p:cNvPr>
          <p:cNvSpPr>
            <a:spLocks noGrp="1"/>
          </p:cNvSpPr>
          <p:nvPr>
            <p:ph type="title"/>
          </p:nvPr>
        </p:nvSpPr>
        <p:spPr/>
        <p:txBody>
          <a:bodyPr/>
          <a:lstStyle/>
          <a:p>
            <a:r>
              <a:rPr kumimoji="1" lang="ja-JP" altLang="en-US"/>
              <a:t>実際に使われる</a:t>
            </a:r>
            <a:r>
              <a:rPr kumimoji="1" lang="en-US" altLang="ja-JP"/>
              <a:t>RSA</a:t>
            </a:r>
            <a:r>
              <a:rPr kumimoji="1" lang="ja-JP" altLang="en-US"/>
              <a:t>暗号</a:t>
            </a:r>
          </a:p>
        </p:txBody>
      </p:sp>
      <p:graphicFrame>
        <p:nvGraphicFramePr>
          <p:cNvPr id="5" name="表 5">
            <a:extLst>
              <a:ext uri="{FF2B5EF4-FFF2-40B4-BE49-F238E27FC236}">
                <a16:creationId xmlns:a16="http://schemas.microsoft.com/office/drawing/2014/main" id="{B67FFAE0-CB5B-4F29-BA1B-B7E48281AA77}"/>
              </a:ext>
            </a:extLst>
          </p:cNvPr>
          <p:cNvGraphicFramePr>
            <a:graphicFrameLocks noGrp="1"/>
          </p:cNvGraphicFramePr>
          <p:nvPr>
            <p:extLst>
              <p:ext uri="{D42A27DB-BD31-4B8C-83A1-F6EECF244321}">
                <p14:modId xmlns:p14="http://schemas.microsoft.com/office/powerpoint/2010/main" val="1673739861"/>
              </p:ext>
            </p:extLst>
          </p:nvPr>
        </p:nvGraphicFramePr>
        <p:xfrm>
          <a:off x="1077055" y="4869160"/>
          <a:ext cx="6989890" cy="1483360"/>
        </p:xfrm>
        <a:graphic>
          <a:graphicData uri="http://schemas.openxmlformats.org/drawingml/2006/table">
            <a:tbl>
              <a:tblPr firstRow="1" bandRow="1">
                <a:tableStyleId>{5C22544A-7EE6-4342-B048-85BDC9FD1C3A}</a:tableStyleId>
              </a:tblPr>
              <a:tblGrid>
                <a:gridCol w="3316097">
                  <a:extLst>
                    <a:ext uri="{9D8B030D-6E8A-4147-A177-3AD203B41FA5}">
                      <a16:colId xmlns:a16="http://schemas.microsoft.com/office/drawing/2014/main" val="1216449925"/>
                    </a:ext>
                  </a:extLst>
                </a:gridCol>
                <a:gridCol w="3673793">
                  <a:extLst>
                    <a:ext uri="{9D8B030D-6E8A-4147-A177-3AD203B41FA5}">
                      <a16:colId xmlns:a16="http://schemas.microsoft.com/office/drawing/2014/main" val="2735587953"/>
                    </a:ext>
                  </a:extLst>
                </a:gridCol>
              </a:tblGrid>
              <a:tr h="370840">
                <a:tc>
                  <a:txBody>
                    <a:bodyPr/>
                    <a:lstStyle/>
                    <a:p>
                      <a:r>
                        <a:rPr lang="en-US"/>
                        <a:t>RSA</a:t>
                      </a:r>
                      <a:r>
                        <a:rPr lang="ja-JP" altLang="en-US"/>
                        <a:t>暗号の方式</a:t>
                      </a:r>
                    </a:p>
                  </a:txBody>
                  <a:tcPr anchor="ctr"/>
                </a:tc>
                <a:tc>
                  <a:txBody>
                    <a:bodyPr/>
                    <a:lstStyle/>
                    <a:p>
                      <a:r>
                        <a:rPr lang="ja-JP" altLang="en-US"/>
                        <a:t>安全性</a:t>
                      </a:r>
                    </a:p>
                  </a:txBody>
                  <a:tcPr anchor="ctr"/>
                </a:tc>
                <a:extLst>
                  <a:ext uri="{0D108BD9-81ED-4DB2-BD59-A6C34878D82A}">
                    <a16:rowId xmlns:a16="http://schemas.microsoft.com/office/drawing/2014/main" val="2594480207"/>
                  </a:ext>
                </a:extLst>
              </a:tr>
              <a:tr h="370840">
                <a:tc>
                  <a:txBody>
                    <a:bodyPr/>
                    <a:lstStyle/>
                    <a:p>
                      <a:r>
                        <a:rPr lang="en-US" altLang="ja-JP"/>
                        <a:t>RSA</a:t>
                      </a:r>
                      <a:r>
                        <a:rPr lang="ja-JP" altLang="en-US"/>
                        <a:t>暗号の基本方式</a:t>
                      </a:r>
                    </a:p>
                  </a:txBody>
                  <a:tcPr anchor="ctr"/>
                </a:tc>
                <a:tc>
                  <a:txBody>
                    <a:bodyPr/>
                    <a:lstStyle/>
                    <a:p>
                      <a:r>
                        <a:rPr lang="ja-JP" altLang="en-US"/>
                        <a:t>安全でない</a:t>
                      </a:r>
                    </a:p>
                  </a:txBody>
                  <a:tcPr anchor="ctr"/>
                </a:tc>
                <a:extLst>
                  <a:ext uri="{0D108BD9-81ED-4DB2-BD59-A6C34878D82A}">
                    <a16:rowId xmlns:a16="http://schemas.microsoft.com/office/drawing/2014/main" val="2477349119"/>
                  </a:ext>
                </a:extLst>
              </a:tr>
              <a:tr h="370840">
                <a:tc>
                  <a:txBody>
                    <a:bodyPr/>
                    <a:lstStyle/>
                    <a:p>
                      <a:r>
                        <a:rPr lang="en-US" altLang="ja-JP"/>
                        <a:t>PKCS#1 v1.5</a:t>
                      </a:r>
                      <a:r>
                        <a:rPr lang="ja-JP" altLang="en-US"/>
                        <a:t>で定義されたもの</a:t>
                      </a:r>
                    </a:p>
                  </a:txBody>
                  <a:tcPr anchor="ctr"/>
                </a:tc>
                <a:tc>
                  <a:txBody>
                    <a:bodyPr/>
                    <a:lstStyle/>
                    <a:p>
                      <a:r>
                        <a:rPr lang="ja-JP" altLang="en-US"/>
                        <a:t>理論的に安全とは示されていない</a:t>
                      </a:r>
                    </a:p>
                  </a:txBody>
                  <a:tcPr anchor="ctr"/>
                </a:tc>
                <a:extLst>
                  <a:ext uri="{0D108BD9-81ED-4DB2-BD59-A6C34878D82A}">
                    <a16:rowId xmlns:a16="http://schemas.microsoft.com/office/drawing/2014/main" val="2136677416"/>
                  </a:ext>
                </a:extLst>
              </a:tr>
              <a:tr h="370840">
                <a:tc>
                  <a:txBody>
                    <a:bodyPr/>
                    <a:lstStyle/>
                    <a:p>
                      <a:r>
                        <a:rPr lang="en-US"/>
                        <a:t>RSA-OAEP</a:t>
                      </a:r>
                    </a:p>
                  </a:txBody>
                  <a:tcPr anchor="ctr"/>
                </a:tc>
                <a:tc>
                  <a:txBody>
                    <a:bodyPr/>
                    <a:lstStyle/>
                    <a:p>
                      <a:r>
                        <a:rPr lang="ja-JP" altLang="en-US"/>
                        <a:t>理論的に安全と示されている</a:t>
                      </a:r>
                    </a:p>
                  </a:txBody>
                  <a:tcPr anchor="ctr"/>
                </a:tc>
                <a:extLst>
                  <a:ext uri="{0D108BD9-81ED-4DB2-BD59-A6C34878D82A}">
                    <a16:rowId xmlns:a16="http://schemas.microsoft.com/office/drawing/2014/main" val="603693760"/>
                  </a:ext>
                </a:extLst>
              </a:tr>
            </a:tbl>
          </a:graphicData>
        </a:graphic>
      </p:graphicFrame>
    </p:spTree>
    <p:extLst>
      <p:ext uri="{BB962C8B-B14F-4D97-AF65-F5344CB8AC3E}">
        <p14:creationId xmlns:p14="http://schemas.microsoft.com/office/powerpoint/2010/main" val="293488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6146898-2571-45B8-BBE9-7768511FA4DD}"/>
              </a:ext>
            </a:extLst>
          </p:cNvPr>
          <p:cNvSpPr>
            <a:spLocks noGrp="1"/>
          </p:cNvSpPr>
          <p:nvPr>
            <p:ph idx="1"/>
          </p:nvPr>
        </p:nvSpPr>
        <p:spPr/>
        <p:txBody>
          <a:bodyPr/>
          <a:lstStyle/>
          <a:p>
            <a:r>
              <a:rPr kumimoji="1" lang="ja-JP" altLang="en-US"/>
              <a:t>鍵生成 </a:t>
            </a:r>
            <a:r>
              <a:rPr kumimoji="1" lang="en-US" altLang="ja-JP"/>
              <a:t>; </a:t>
            </a:r>
            <a:r>
              <a:rPr kumimoji="1" lang="ja-JP" altLang="en-US"/>
              <a:t>秘密鍵ファイルを作る</a:t>
            </a:r>
            <a:endParaRPr kumimoji="1" lang="en-US" altLang="ja-JP"/>
          </a:p>
          <a:p>
            <a:endParaRPr lang="en-US" altLang="ja-JP"/>
          </a:p>
          <a:p>
            <a:r>
              <a:rPr kumimoji="1" lang="ja-JP" altLang="en-US"/>
              <a:t>秘密鍵ファイルから公開鍵ファイルを取り出す</a:t>
            </a:r>
            <a:endParaRPr kumimoji="1" lang="en-US" altLang="ja-JP"/>
          </a:p>
          <a:p>
            <a:pPr lvl="1"/>
            <a:endParaRPr kumimoji="1" lang="en-US" altLang="ja-JP"/>
          </a:p>
          <a:p>
            <a:pPr lvl="1"/>
            <a:endParaRPr lang="en-US" altLang="ja-JP"/>
          </a:p>
          <a:p>
            <a:r>
              <a:rPr kumimoji="1" lang="ja-JP" altLang="en-US"/>
              <a:t>ファイルの中身を見る</a:t>
            </a:r>
            <a:endParaRPr kumimoji="1" lang="en-US" altLang="ja-JP"/>
          </a:p>
          <a:p>
            <a:endParaRPr lang="en-US" altLang="ja-JP"/>
          </a:p>
          <a:p>
            <a:endParaRPr kumimoji="1" lang="en-US" altLang="ja-JP"/>
          </a:p>
          <a:p>
            <a:r>
              <a:rPr lang="en-US" altLang="ja-JP"/>
              <a:t>Python</a:t>
            </a:r>
            <a:r>
              <a:rPr lang="ja-JP" altLang="en-US"/>
              <a:t>で</a:t>
            </a:r>
            <a:r>
              <a:rPr lang="en-US" altLang="ja-JP"/>
              <a:t>16</a:t>
            </a:r>
            <a:r>
              <a:rPr lang="ja-JP" altLang="en-US"/>
              <a:t>進数を設定する</a:t>
            </a:r>
            <a:endParaRPr lang="en-US" altLang="ja-JP"/>
          </a:p>
        </p:txBody>
      </p:sp>
      <p:sp>
        <p:nvSpPr>
          <p:cNvPr id="3" name="スライド番号プレースホルダー 2">
            <a:extLst>
              <a:ext uri="{FF2B5EF4-FFF2-40B4-BE49-F238E27FC236}">
                <a16:creationId xmlns:a16="http://schemas.microsoft.com/office/drawing/2014/main" id="{7408791B-AB2A-4971-B915-10D7499DEEE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24</a:t>
            </a:r>
          </a:p>
        </p:txBody>
      </p:sp>
      <p:sp>
        <p:nvSpPr>
          <p:cNvPr id="4" name="タイトル 3">
            <a:extLst>
              <a:ext uri="{FF2B5EF4-FFF2-40B4-BE49-F238E27FC236}">
                <a16:creationId xmlns:a16="http://schemas.microsoft.com/office/drawing/2014/main" id="{7D145D0B-65D8-4D71-B09E-B95A4BD377C3}"/>
              </a:ext>
            </a:extLst>
          </p:cNvPr>
          <p:cNvSpPr>
            <a:spLocks noGrp="1"/>
          </p:cNvSpPr>
          <p:nvPr>
            <p:ph type="title"/>
          </p:nvPr>
        </p:nvSpPr>
        <p:spPr/>
        <p:txBody>
          <a:bodyPr/>
          <a:lstStyle/>
          <a:p>
            <a:r>
              <a:rPr kumimoji="1" lang="en-US" altLang="ja-JP"/>
              <a:t>OpenSSL</a:t>
            </a:r>
            <a:r>
              <a:rPr kumimoji="1" lang="ja-JP" altLang="en-US"/>
              <a:t>による</a:t>
            </a:r>
            <a:r>
              <a:rPr kumimoji="1" lang="en-US" altLang="ja-JP"/>
              <a:t>RSA</a:t>
            </a:r>
            <a:r>
              <a:rPr kumimoji="1" lang="ja-JP" altLang="en-US"/>
              <a:t>暗号の鍵の作り方</a:t>
            </a:r>
          </a:p>
        </p:txBody>
      </p:sp>
      <p:sp>
        <p:nvSpPr>
          <p:cNvPr id="5" name="テキスト ボックス 4">
            <a:extLst>
              <a:ext uri="{FF2B5EF4-FFF2-40B4-BE49-F238E27FC236}">
                <a16:creationId xmlns:a16="http://schemas.microsoft.com/office/drawing/2014/main" id="{4F4FBDEA-DA11-4B79-B39E-0693546B9E9C}"/>
              </a:ext>
            </a:extLst>
          </p:cNvPr>
          <p:cNvSpPr txBox="1"/>
          <p:nvPr/>
        </p:nvSpPr>
        <p:spPr>
          <a:xfrm>
            <a:off x="179512" y="1268760"/>
            <a:ext cx="8784976" cy="461665"/>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openssl genrsa 2048 &gt; sec-test-key.txt</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
        <p:nvSpPr>
          <p:cNvPr id="10" name="テキスト ボックス 9">
            <a:extLst>
              <a:ext uri="{FF2B5EF4-FFF2-40B4-BE49-F238E27FC236}">
                <a16:creationId xmlns:a16="http://schemas.microsoft.com/office/drawing/2014/main" id="{DFB8F365-4179-49A9-8B22-EAED2F90F987}"/>
              </a:ext>
            </a:extLst>
          </p:cNvPr>
          <p:cNvSpPr txBox="1"/>
          <p:nvPr/>
        </p:nvSpPr>
        <p:spPr>
          <a:xfrm>
            <a:off x="179512" y="2564904"/>
            <a:ext cx="8784976" cy="461665"/>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openssl rsa -pubout &lt; sec-test-key.txt &gt; pub-test-key.txt</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
        <p:nvSpPr>
          <p:cNvPr id="11" name="テキスト ボックス 10">
            <a:extLst>
              <a:ext uri="{FF2B5EF4-FFF2-40B4-BE49-F238E27FC236}">
                <a16:creationId xmlns:a16="http://schemas.microsoft.com/office/drawing/2014/main" id="{3465CE71-7D3F-45B0-9328-227DE79821DD}"/>
              </a:ext>
            </a:extLst>
          </p:cNvPr>
          <p:cNvSpPr txBox="1"/>
          <p:nvPr/>
        </p:nvSpPr>
        <p:spPr>
          <a:xfrm>
            <a:off x="179512" y="3870555"/>
            <a:ext cx="8784976" cy="830997"/>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openssl rsa -text -pubin -noout &lt; pub-test-key.txt</a:t>
            </a:r>
          </a:p>
          <a:p>
            <a:r>
              <a:rPr kumimoji="1" lang="en-US" altLang="ja-JP" sz="2400">
                <a:latin typeface="游ゴシック" panose="020B0400000000000000" pitchFamily="50" charset="-128"/>
                <a:ea typeface="游ゴシック" panose="020B0400000000000000" pitchFamily="50" charset="-128"/>
                <a:cs typeface="Courier New" pitchFamily="49" charset="0"/>
              </a:rPr>
              <a:t>openssl rsa -text -noout &lt; sec-test-key.txt</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
        <p:nvSpPr>
          <p:cNvPr id="13" name="テキスト ボックス 12">
            <a:extLst>
              <a:ext uri="{FF2B5EF4-FFF2-40B4-BE49-F238E27FC236}">
                <a16:creationId xmlns:a16="http://schemas.microsoft.com/office/drawing/2014/main" id="{70F0AB3E-F493-4040-9056-22B7897941B4}"/>
              </a:ext>
            </a:extLst>
          </p:cNvPr>
          <p:cNvSpPr txBox="1"/>
          <p:nvPr/>
        </p:nvSpPr>
        <p:spPr>
          <a:xfrm>
            <a:off x="190732" y="5722203"/>
            <a:ext cx="8784976" cy="830997"/>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def convert_to_int(s):</a:t>
            </a:r>
          </a:p>
          <a:p>
            <a:r>
              <a:rPr lang="en-US" altLang="ja-JP" sz="2400">
                <a:latin typeface="游ゴシック" panose="020B0400000000000000" pitchFamily="50" charset="-128"/>
                <a:ea typeface="游ゴシック" panose="020B0400000000000000" pitchFamily="50" charset="-128"/>
                <a:cs typeface="Courier New" pitchFamily="49" charset="0"/>
              </a:rPr>
              <a:t>  </a:t>
            </a:r>
            <a:r>
              <a:rPr kumimoji="1" lang="en-US" altLang="ja-JP" sz="2400">
                <a:latin typeface="游ゴシック" panose="020B0400000000000000" pitchFamily="50" charset="-128"/>
                <a:ea typeface="游ゴシック" panose="020B0400000000000000" pitchFamily="50" charset="-128"/>
                <a:cs typeface="Courier New" pitchFamily="49" charset="0"/>
              </a:rPr>
              <a:t>return int("".join(s.split()).replace(":",""),16)</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Tree>
    <p:extLst>
      <p:ext uri="{BB962C8B-B14F-4D97-AF65-F5344CB8AC3E}">
        <p14:creationId xmlns:p14="http://schemas.microsoft.com/office/powerpoint/2010/main" val="186122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CDB4C9-F428-4D71-9C90-767012FB2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052736"/>
            <a:ext cx="7560840" cy="4375835"/>
          </a:xfrm>
        </p:spPr>
      </p:pic>
      <p:sp>
        <p:nvSpPr>
          <p:cNvPr id="3" name="スライド番号プレースホルダー 2">
            <a:extLst>
              <a:ext uri="{FF2B5EF4-FFF2-40B4-BE49-F238E27FC236}">
                <a16:creationId xmlns:a16="http://schemas.microsoft.com/office/drawing/2014/main" id="{1AEB0AEB-FDCA-4614-A840-274E074062F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
        <p:nvSpPr>
          <p:cNvPr id="4" name="タイトル 3">
            <a:extLst>
              <a:ext uri="{FF2B5EF4-FFF2-40B4-BE49-F238E27FC236}">
                <a16:creationId xmlns:a16="http://schemas.microsoft.com/office/drawing/2014/main" id="{BE2156D7-74EC-4C61-BDB0-1F58E5FCFE6E}"/>
              </a:ext>
            </a:extLst>
          </p:cNvPr>
          <p:cNvSpPr>
            <a:spLocks noGrp="1"/>
          </p:cNvSpPr>
          <p:nvPr>
            <p:ph type="title"/>
          </p:nvPr>
        </p:nvSpPr>
        <p:spPr/>
        <p:txBody>
          <a:bodyPr/>
          <a:lstStyle/>
          <a:p>
            <a:r>
              <a:rPr kumimoji="1" lang="en-US" altLang="ja-JP"/>
              <a:t>DH</a:t>
            </a:r>
            <a:r>
              <a:rPr kumimoji="1" lang="ja-JP" altLang="en-US"/>
              <a:t>鍵共有</a:t>
            </a:r>
          </a:p>
        </p:txBody>
      </p:sp>
    </p:spTree>
    <p:extLst>
      <p:ext uri="{BB962C8B-B14F-4D97-AF65-F5344CB8AC3E}">
        <p14:creationId xmlns:p14="http://schemas.microsoft.com/office/powerpoint/2010/main" val="9713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5346682-A703-4FAE-A282-251707155CF1}"/>
                  </a:ext>
                </a:extLst>
              </p:cNvPr>
              <p:cNvSpPr>
                <a:spLocks noGrp="1"/>
              </p:cNvSpPr>
              <p:nvPr>
                <p:ph idx="1"/>
              </p:nvPr>
            </p:nvSpPr>
            <p:spPr/>
            <p:txBody>
              <a:bodyPr/>
              <a:lstStyle/>
              <a:p>
                <a:r>
                  <a:rPr kumimoji="1" lang="ja-JP" altLang="en-US"/>
                  <a:t>攻撃者（盗聴者）が入手できる情報</a:t>
                </a:r>
                <a:endParaRPr kumimoji="1" lang="en-US" altLang="ja-JP"/>
              </a:p>
              <a:p>
                <a:pPr lvl="1"/>
                <a:r>
                  <a:rPr kumimoji="1" lang="ja-JP" altLang="en-US"/>
                  <a:t>公開されている</a:t>
                </a:r>
                <a:r>
                  <a:rPr kumimoji="1" lang="en-US" altLang="ja-JP"/>
                  <a:t>g</a:t>
                </a:r>
                <a:r>
                  <a:rPr kumimoji="1" lang="ja-JP" altLang="en-US"/>
                  <a:t>と</a:t>
                </a:r>
                <a:r>
                  <a:rPr kumimoji="1" lang="en-US" altLang="ja-JP"/>
                  <a:t>n</a:t>
                </a:r>
              </a:p>
              <a:p>
                <a:pPr lvl="1"/>
                <a:r>
                  <a:rPr kumimoji="1" lang="ja-JP" altLang="en-US"/>
                  <a:t>通信経路を流れる</a:t>
                </a:r>
                <a:r>
                  <a:rPr kumimoji="1" lang="en-US" altLang="ja-JP"/>
                  <a:t>A</a:t>
                </a:r>
                <a:r>
                  <a:rPr kumimoji="1" lang="ja-JP" altLang="en-US"/>
                  <a:t>と</a:t>
                </a:r>
                <a:r>
                  <a:rPr kumimoji="1" lang="en-US" altLang="ja-JP"/>
                  <a:t>B</a:t>
                </a:r>
              </a:p>
              <a:p>
                <a:pPr lvl="1"/>
                <a:r>
                  <a:rPr kumimoji="1" lang="ja-JP" altLang="en-US"/>
                  <a:t>これから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を計算できるか</a:t>
                </a:r>
                <a:endParaRPr kumimoji="1" lang="en-US" altLang="ja-JP"/>
              </a:p>
              <a:p>
                <a:pPr marL="218250" lvl="1" indent="0">
                  <a:buNone/>
                </a:pPr>
                <a:endParaRPr lang="en-US" altLang="ja-JP"/>
              </a:p>
            </p:txBody>
          </p:sp>
        </mc:Choice>
        <mc:Fallback xmlns="">
          <p:sp>
            <p:nvSpPr>
              <p:cNvPr id="2" name="コンテンツ プレースホルダー 1">
                <a:extLst>
                  <a:ext uri="{FF2B5EF4-FFF2-40B4-BE49-F238E27FC236}">
                    <a16:creationId xmlns:a16="http://schemas.microsoft.com/office/drawing/2014/main" id="{D5346682-A703-4FAE-A282-251707155CF1}"/>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A86BFBE-3778-40A4-AD8A-3B13522DBE9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
        <p:nvSpPr>
          <p:cNvPr id="4" name="タイトル 3">
            <a:extLst>
              <a:ext uri="{FF2B5EF4-FFF2-40B4-BE49-F238E27FC236}">
                <a16:creationId xmlns:a16="http://schemas.microsoft.com/office/drawing/2014/main" id="{BE1B992B-44F3-4A89-96AF-D6BC35736579}"/>
              </a:ext>
            </a:extLst>
          </p:cNvPr>
          <p:cNvSpPr>
            <a:spLocks noGrp="1"/>
          </p:cNvSpPr>
          <p:nvPr>
            <p:ph type="title"/>
          </p:nvPr>
        </p:nvSpPr>
        <p:spPr/>
        <p:txBody>
          <a:bodyPr/>
          <a:lstStyle/>
          <a:p>
            <a:r>
              <a:rPr kumimoji="1" lang="en-US" altLang="ja-JP"/>
              <a:t>DH</a:t>
            </a:r>
            <a:r>
              <a:rPr kumimoji="1" lang="ja-JP" altLang="en-US"/>
              <a:t>鍵共有の安全性</a:t>
            </a:r>
          </a:p>
        </p:txBody>
      </p:sp>
      <p:pic>
        <p:nvPicPr>
          <p:cNvPr id="6" name="図 5">
            <a:extLst>
              <a:ext uri="{FF2B5EF4-FFF2-40B4-BE49-F238E27FC236}">
                <a16:creationId xmlns:a16="http://schemas.microsoft.com/office/drawing/2014/main" id="{A42CCE44-285B-4E28-A954-9E8BB7BAA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852936"/>
            <a:ext cx="6295059" cy="3485889"/>
          </a:xfrm>
          <a:prstGeom prst="rect">
            <a:avLst/>
          </a:prstGeom>
        </p:spPr>
      </p:pic>
    </p:spTree>
    <p:extLst>
      <p:ext uri="{BB962C8B-B14F-4D97-AF65-F5344CB8AC3E}">
        <p14:creationId xmlns:p14="http://schemas.microsoft.com/office/powerpoint/2010/main" val="351862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3D45E5C-556F-4835-8733-F746334AC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236727"/>
            <a:ext cx="6246419" cy="2498568"/>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0C4655C-8E63-405B-8002-D6C24EBE429F}"/>
                  </a:ext>
                </a:extLst>
              </p:cNvPr>
              <p:cNvSpPr>
                <a:spLocks noGrp="1"/>
              </p:cNvSpPr>
              <p:nvPr>
                <p:ph idx="1"/>
              </p:nvPr>
            </p:nvSpPr>
            <p:spPr/>
            <p:txBody>
              <a:bodyPr/>
              <a:lstStyle/>
              <a:p>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a:t>から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を求めよ</a:t>
                </a:r>
                <a:endParaRPr kumimoji="1" lang="en-US" altLang="ja-JP"/>
              </a:p>
              <a:p>
                <a:pPr lvl="1"/>
                <a:r>
                  <a:rPr kumimoji="1" lang="en-US" altLang="ja-JP"/>
                  <a:t>DHP</a:t>
                </a:r>
                <a:r>
                  <a:rPr kumimoji="1" lang="ja-JP" altLang="en-US"/>
                  <a:t>という</a:t>
                </a:r>
                <a:endParaRPr kumimoji="1" lang="en-US" altLang="ja-JP"/>
              </a:p>
              <a:p>
                <a:pPr lvl="1"/>
                <a:r>
                  <a:rPr kumimoji="1" lang="ja-JP" altLang="en-US"/>
                  <a:t>過去</a:t>
                </a:r>
                <a:r>
                  <a:rPr kumimoji="1" lang="en-US" altLang="ja-JP"/>
                  <a:t>40</a:t>
                </a:r>
                <a:r>
                  <a:rPr kumimoji="1" lang="ja-JP" altLang="en-US"/>
                  <a:t>年以上研究されてる</a:t>
                </a:r>
                <a:endParaRPr lang="en-US" altLang="ja-JP" b="0" i="1">
                  <a:latin typeface="Cambria Math" panose="02040503050406030204" pitchFamily="18" charset="0"/>
                </a:endParaRPr>
              </a:p>
              <a:p>
                <a:pPr lvl="1"/>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となる素数なら今後</a:t>
                </a:r>
                <a:r>
                  <a:rPr kumimoji="1" lang="en-US" altLang="ja-JP"/>
                  <a:t>20</a:t>
                </a:r>
                <a:r>
                  <a:rPr kumimoji="1" lang="ja-JP" altLang="en-US"/>
                  <a:t>年ぐらいは解けないだろう</a:t>
                </a:r>
                <a:endParaRPr kumimoji="1" lang="en-US" altLang="ja-JP"/>
              </a:p>
              <a:p>
                <a:r>
                  <a:rPr lang="en-US" altLang="ja-JP"/>
                  <a:t>DLP :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𝑔</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𝑔</m:t>
                        </m:r>
                      </m:e>
                      <m:sup>
                        <m:r>
                          <a:rPr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𝑎</m:t>
                    </m:r>
                  </m:oMath>
                </a14:m>
                <a:r>
                  <a:rPr kumimoji="1" lang="ja-JP" altLang="en-US"/>
                  <a:t>を求めよ</a:t>
                </a:r>
                <a:endParaRPr kumimoji="1" lang="en-US" altLang="ja-JP"/>
              </a:p>
              <a:p>
                <a:pPr lvl="1"/>
                <a:r>
                  <a:rPr kumimoji="1" lang="ja-JP" altLang="en-US"/>
                  <a:t>同様に研究されていて</a:t>
                </a:r>
                <a:r>
                  <a:rPr kumimoji="1" lang="en-US" altLang="ja-JP"/>
                  <a:t>DHP</a:t>
                </a:r>
                <a:r>
                  <a:rPr kumimoji="1" lang="ja-JP" altLang="en-US"/>
                  <a:t>と同じ難しさ</a:t>
                </a:r>
                <a:endParaRPr kumimoji="1" lang="en-US" altLang="ja-JP"/>
              </a:p>
              <a:p>
                <a:pPr lvl="1"/>
                <a:r>
                  <a:rPr kumimoji="1" lang="ja-JP" altLang="en-US"/>
                  <a:t>注意 </a:t>
                </a:r>
                <a:r>
                  <a:rPr kumimoji="1" lang="en-US" altLang="ja-JP"/>
                  <a:t>: </a:t>
                </a:r>
                <a:r>
                  <a:rPr lang="en-US" altLang="ja-JP"/>
                  <a:t>DLP</a:t>
                </a:r>
                <a:r>
                  <a:rPr lang="ja-JP" altLang="en-US"/>
                  <a:t>が解けるなら</a:t>
                </a:r>
                <a:r>
                  <a:rPr lang="en-US" altLang="ja-JP"/>
                  <a:t>DHP</a:t>
                </a:r>
                <a:r>
                  <a:rPr lang="ja-JP" altLang="en-US"/>
                  <a:t>は解ける</a:t>
                </a:r>
                <a:endParaRPr lang="en-US" altLang="ja-JP"/>
              </a:p>
              <a:p>
                <a:r>
                  <a:rPr lang="ja-JP" altLang="en-US"/>
                  <a:t>一方向性関数</a:t>
                </a:r>
                <a:endParaRPr lang="en-US" altLang="ja-JP"/>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10C4655C-8E63-405B-8002-D6C24EBE429F}"/>
                  </a:ext>
                </a:extLst>
              </p:cNvPr>
              <p:cNvSpPr>
                <a:spLocks noGrp="1" noRot="1" noChangeAspect="1" noMove="1" noResize="1" noEditPoints="1" noAdjustHandles="1" noChangeArrowheads="1" noChangeShapeType="1" noTextEdit="1"/>
              </p:cNvSpPr>
              <p:nvPr>
                <p:ph idx="1"/>
              </p:nvPr>
            </p:nvSpPr>
            <p:spPr>
              <a:blipFill>
                <a:blip r:embed="rId3"/>
                <a:stretch>
                  <a:fillRect l="-1200" t="-831"/>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E9DFEA2-0DDA-45E1-8C3C-840BEF27F85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
        <p:nvSpPr>
          <p:cNvPr id="4" name="タイトル 3">
            <a:extLst>
              <a:ext uri="{FF2B5EF4-FFF2-40B4-BE49-F238E27FC236}">
                <a16:creationId xmlns:a16="http://schemas.microsoft.com/office/drawing/2014/main" id="{D4B03F36-4CC0-48CD-9FBA-04F3AEEA61BD}"/>
              </a:ext>
            </a:extLst>
          </p:cNvPr>
          <p:cNvSpPr>
            <a:spLocks noGrp="1"/>
          </p:cNvSpPr>
          <p:nvPr>
            <p:ph type="title"/>
          </p:nvPr>
        </p:nvSpPr>
        <p:spPr/>
        <p:txBody>
          <a:bodyPr/>
          <a:lstStyle/>
          <a:p>
            <a:r>
              <a:rPr kumimoji="1" lang="en-US" altLang="ja-JP"/>
              <a:t>DH</a:t>
            </a:r>
            <a:r>
              <a:rPr lang="en-US" altLang="ja-JP"/>
              <a:t>P</a:t>
            </a:r>
            <a:r>
              <a:rPr lang="ja-JP" altLang="en-US"/>
              <a:t>（</a:t>
            </a:r>
            <a:r>
              <a:rPr lang="en-US" altLang="ja-JP"/>
              <a:t>DH Problem</a:t>
            </a:r>
            <a:r>
              <a:rPr lang="ja-JP" altLang="en-US"/>
              <a:t>）と</a:t>
            </a:r>
            <a:r>
              <a:rPr lang="en-US" altLang="ja-JP"/>
              <a:t>DLP</a:t>
            </a:r>
            <a:endParaRPr kumimoji="1" lang="ja-JP" altLang="en-US"/>
          </a:p>
        </p:txBody>
      </p:sp>
    </p:spTree>
    <p:extLst>
      <p:ext uri="{BB962C8B-B14F-4D97-AF65-F5344CB8AC3E}">
        <p14:creationId xmlns:p14="http://schemas.microsoft.com/office/powerpoint/2010/main" val="140727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780562F-8330-43A1-A685-BEC1D4B9B39B}"/>
                  </a:ext>
                </a:extLst>
              </p:cNvPr>
              <p:cNvSpPr>
                <a:spLocks noGrp="1"/>
              </p:cNvSpPr>
              <p:nvPr>
                <p:ph idx="1"/>
              </p:nvPr>
            </p:nvSpPr>
            <p:spPr/>
            <p:txBody>
              <a:bodyPr/>
              <a:lstStyle/>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 …</m:t>
                    </m:r>
                  </m:oMath>
                </a14:m>
                <a:r>
                  <a:rPr kumimoji="1" lang="ja-JP" altLang="en-US"/>
                  <a:t>と計算していては</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なら</a:t>
                </a:r>
                <a:br>
                  <a:rPr kumimoji="1" lang="en-US" altLang="ja-JP"/>
                </a:br>
                <a:r>
                  <a:rPr kumimoji="1" lang="ja-JP" altLang="en-US"/>
                  <a:t>永久に終わらない</a:t>
                </a:r>
                <a:endParaRPr kumimoji="1" lang="en-US" altLang="ja-JP"/>
              </a:p>
              <a:p>
                <a:r>
                  <a:rPr kumimoji="1" lang="ja-JP" altLang="en-US"/>
                  <a:t>バイナリ法</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100</m:t>
                        </m:r>
                      </m:sup>
                    </m:sSup>
                  </m:oMath>
                </a14:m>
                <a:r>
                  <a:rPr kumimoji="1" lang="ja-JP" altLang="en-US"/>
                  <a:t>の計算例</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b="0" i="1">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でも約</a:t>
                </a:r>
                <a:r>
                  <a:rPr kumimoji="1" lang="en-US" altLang="ja-JP"/>
                  <a:t>4000</a:t>
                </a:r>
                <a:r>
                  <a:rPr kumimoji="1" lang="ja-JP" altLang="en-US"/>
                  <a:t>回の演算で</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を計算可能</a:t>
                </a:r>
              </a:p>
            </p:txBody>
          </p:sp>
        </mc:Choice>
        <mc:Fallback xmlns="">
          <p:sp>
            <p:nvSpPr>
              <p:cNvPr id="2" name="コンテンツ プレースホルダー 1">
                <a:extLst>
                  <a:ext uri="{FF2B5EF4-FFF2-40B4-BE49-F238E27FC236}">
                    <a16:creationId xmlns:a16="http://schemas.microsoft.com/office/drawing/2014/main" id="{F780562F-8330-43A1-A685-BEC1D4B9B39B}"/>
                  </a:ext>
                </a:extLst>
              </p:cNvPr>
              <p:cNvSpPr>
                <a:spLocks noGrp="1" noRot="1" noChangeAspect="1" noMove="1" noResize="1" noEditPoints="1" noAdjustHandles="1" noChangeArrowheads="1" noChangeShapeType="1" noTextEdit="1"/>
              </p:cNvSpPr>
              <p:nvPr>
                <p:ph idx="1"/>
              </p:nvPr>
            </p:nvSpPr>
            <p:spPr>
              <a:blipFill>
                <a:blip r:embed="rId2"/>
                <a:stretch>
                  <a:fillRect l="-1200" t="-1038" b="-612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ED495A5-6176-450C-B284-411E3E05892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
        <p:nvSpPr>
          <p:cNvPr id="4" name="タイトル 3">
            <a:extLst>
              <a:ext uri="{FF2B5EF4-FFF2-40B4-BE49-F238E27FC236}">
                <a16:creationId xmlns:a16="http://schemas.microsoft.com/office/drawing/2014/main" id="{E07F089A-8722-414B-9143-664ABE4DEF74}"/>
              </a:ext>
            </a:extLst>
          </p:cNvPr>
          <p:cNvSpPr>
            <a:spLocks noGrp="1"/>
          </p:cNvSpPr>
          <p:nvPr>
            <p:ph type="title"/>
          </p:nvPr>
        </p:nvSpPr>
        <p:spPr/>
        <p:txBody>
          <a:bodyPr/>
          <a:lstStyle/>
          <a:p>
            <a:r>
              <a:rPr kumimoji="1" lang="ja-JP" altLang="en-US"/>
              <a:t>ベキ乗の計算方法</a:t>
            </a:r>
          </a:p>
        </p:txBody>
      </p:sp>
      <p:pic>
        <p:nvPicPr>
          <p:cNvPr id="6" name="図 5">
            <a:extLst>
              <a:ext uri="{FF2B5EF4-FFF2-40B4-BE49-F238E27FC236}">
                <a16:creationId xmlns:a16="http://schemas.microsoft.com/office/drawing/2014/main" id="{F6DCA32C-05B7-4652-94B3-A09F437EB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05" y="2852936"/>
            <a:ext cx="7221316" cy="3168352"/>
          </a:xfrm>
          <a:prstGeom prst="rect">
            <a:avLst/>
          </a:prstGeom>
        </p:spPr>
      </p:pic>
    </p:spTree>
    <p:extLst>
      <p:ext uri="{BB962C8B-B14F-4D97-AF65-F5344CB8AC3E}">
        <p14:creationId xmlns:p14="http://schemas.microsoft.com/office/powerpoint/2010/main" val="252146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58F5D65-6C20-445F-AAD0-244B13E588ED}"/>
                  </a:ext>
                </a:extLst>
              </p:cNvPr>
              <p:cNvSpPr>
                <a:spLocks noGrp="1"/>
              </p:cNvSpPr>
              <p:nvPr>
                <p:ph idx="1"/>
              </p:nvPr>
            </p:nvSpPr>
            <p:spPr/>
            <p:txBody>
              <a:bodyPr/>
              <a:lstStyle/>
              <a:p>
                <a:r>
                  <a:rPr kumimoji="1" lang="en-US" altLang="ja-JP"/>
                  <a:t>n</a:t>
                </a:r>
                <a:r>
                  <a:rPr kumimoji="1" lang="ja-JP" altLang="en-US"/>
                  <a:t>で割った余りの集合</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={0, 1, 2, …,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oMath>
                </a14:m>
                <a:endParaRPr kumimoji="1" lang="en-US" altLang="ja-JP"/>
              </a:p>
              <a:p>
                <a:r>
                  <a:rPr kumimoji="1" lang="ja-JP" altLang="en-US"/>
                  <a:t>加算・減算・乗算は普通の演算の後</a:t>
                </a:r>
                <a:r>
                  <a:rPr kumimoji="1" lang="en-US" altLang="ja-JP"/>
                  <a:t>mod n</a:t>
                </a:r>
                <a:r>
                  <a:rPr kumimoji="1" lang="ja-JP" altLang="en-US"/>
                  <a:t>すればよい</a:t>
                </a:r>
                <a:endParaRPr lang="en-US" altLang="ja-JP"/>
              </a:p>
              <a:p>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=5</m:t>
                    </m:r>
                  </m:oMath>
                </a14:m>
                <a:r>
                  <a:rPr kumimoji="1" lang="ja-JP" altLang="en-US"/>
                  <a:t>のときの乗算表（</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a:t>
                </a:r>
                <a:endParaRPr kumimoji="1" lang="en-US" altLang="ja-JP"/>
              </a:p>
              <a:p>
                <a:endParaRPr lang="en-US" altLang="ja-JP"/>
              </a:p>
              <a:p>
                <a:endParaRPr kumimoji="1" lang="en-US" altLang="ja-JP"/>
              </a:p>
              <a:p>
                <a:endParaRPr lang="en-US" altLang="ja-JP"/>
              </a:p>
              <a:p>
                <a:r>
                  <a:rPr kumimoji="1" lang="ja-JP" altLang="en-US"/>
                  <a:t>割り算は</a:t>
                </a:r>
                <a:r>
                  <a:rPr kumimoji="1" lang="en-US" altLang="ja-JP"/>
                  <a:t>?</a:t>
                </a:r>
              </a:p>
              <a:p>
                <a:pPr lvl="1"/>
                <a:r>
                  <a:rPr lang="en-US" altLang="ja-JP"/>
                  <a:t>1/3 = ???</a:t>
                </a:r>
              </a:p>
              <a:p>
                <a:pPr lvl="1"/>
                <a:r>
                  <a:rPr kumimoji="1" lang="en-US" altLang="ja-JP"/>
                  <a:t>3</a:t>
                </a:r>
                <a:r>
                  <a:rPr kumimoji="1" lang="ja-JP" altLang="en-US"/>
                  <a:t>倍したら</a:t>
                </a:r>
                <a:r>
                  <a:rPr kumimoji="1" lang="en-US" altLang="ja-JP"/>
                  <a:t>1</a:t>
                </a:r>
                <a:r>
                  <a:rPr kumimoji="1" lang="ja-JP" altLang="en-US"/>
                  <a:t>になる値</a:t>
                </a:r>
                <a:r>
                  <a:rPr kumimoji="1" lang="en-US" altLang="ja-JP"/>
                  <a:t>X</a:t>
                </a:r>
                <a:r>
                  <a:rPr kumimoji="1" lang="ja-JP" altLang="en-US"/>
                  <a:t>を考える </a:t>
                </a:r>
                <a:r>
                  <a:rPr kumimoji="1" lang="en-US" altLang="ja-JP"/>
                  <a:t>; </a:t>
                </a:r>
                <a:r>
                  <a:rPr lang="en-US" altLang="ja-JP"/>
                  <a:t>1/3 = X ⇔ 1 = X×3</a:t>
                </a:r>
              </a:p>
              <a:p>
                <a:pPr lvl="1"/>
                <a:r>
                  <a:rPr kumimoji="1" lang="ja-JP" altLang="en-US"/>
                  <a:t>表を見ると</a:t>
                </a:r>
                <a14:m>
                  <m:oMath xmlns:m="http://schemas.openxmlformats.org/officeDocument/2006/math">
                    <m:r>
                      <a:rPr kumimoji="1" lang="en-US" altLang="ja-JP" b="0" i="1" smtClean="0">
                        <a:latin typeface="Cambria Math" panose="02040503050406030204" pitchFamily="18" charset="0"/>
                      </a:rPr>
                      <m:t>2×3=1</m:t>
                    </m:r>
                  </m:oMath>
                </a14:m>
                <a:endParaRPr kumimoji="1" lang="ja-JP" altLang="en-US"/>
              </a:p>
            </p:txBody>
          </p:sp>
        </mc:Choice>
        <mc:Fallback xmlns="">
          <p:sp>
            <p:nvSpPr>
              <p:cNvPr id="2" name="コンテンツ プレースホルダー 1">
                <a:extLst>
                  <a:ext uri="{FF2B5EF4-FFF2-40B4-BE49-F238E27FC236}">
                    <a16:creationId xmlns:a16="http://schemas.microsoft.com/office/drawing/2014/main" id="{458F5D65-6C20-445F-AAD0-244B13E588ED}"/>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79E9BB2-98BF-4F41-A9BD-1A1C6323308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
        <p:nvSpPr>
          <p:cNvPr id="4" name="タイトル 3">
            <a:extLst>
              <a:ext uri="{FF2B5EF4-FFF2-40B4-BE49-F238E27FC236}">
                <a16:creationId xmlns:a16="http://schemas.microsoft.com/office/drawing/2014/main" id="{B2B383FF-338B-4304-A560-D7378252258C}"/>
              </a:ext>
            </a:extLst>
          </p:cNvPr>
          <p:cNvSpPr>
            <a:spLocks noGrp="1"/>
          </p:cNvSpPr>
          <p:nvPr>
            <p:ph type="title"/>
          </p:nvPr>
        </p:nvSpPr>
        <p:spPr/>
        <p:txBody>
          <a:bodyPr/>
          <a:lstStyle/>
          <a:p>
            <a:r>
              <a:rPr kumimoji="1" lang="ja-JP" altLang="en-US"/>
              <a:t>有限体と拡大体（ちょっと数学）</a:t>
            </a:r>
          </a:p>
        </p:txBody>
      </p:sp>
      <p:graphicFrame>
        <p:nvGraphicFramePr>
          <p:cNvPr id="5" name="表 5">
            <a:extLst>
              <a:ext uri="{FF2B5EF4-FFF2-40B4-BE49-F238E27FC236}">
                <a16:creationId xmlns:a16="http://schemas.microsoft.com/office/drawing/2014/main" id="{B7926045-4724-4EBC-BE59-79058BC44896}"/>
              </a:ext>
            </a:extLst>
          </p:cNvPr>
          <p:cNvGraphicFramePr>
            <a:graphicFrameLocks noGrp="1"/>
          </p:cNvGraphicFramePr>
          <p:nvPr>
            <p:extLst>
              <p:ext uri="{D42A27DB-BD31-4B8C-83A1-F6EECF244321}">
                <p14:modId xmlns:p14="http://schemas.microsoft.com/office/powerpoint/2010/main" val="2775809209"/>
              </p:ext>
            </p:extLst>
          </p:nvPr>
        </p:nvGraphicFramePr>
        <p:xfrm>
          <a:off x="1259632" y="234888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55442929"/>
                    </a:ext>
                  </a:extLst>
                </a:gridCol>
                <a:gridCol w="1219200">
                  <a:extLst>
                    <a:ext uri="{9D8B030D-6E8A-4147-A177-3AD203B41FA5}">
                      <a16:colId xmlns:a16="http://schemas.microsoft.com/office/drawing/2014/main" val="2999033280"/>
                    </a:ext>
                  </a:extLst>
                </a:gridCol>
                <a:gridCol w="1219200">
                  <a:extLst>
                    <a:ext uri="{9D8B030D-6E8A-4147-A177-3AD203B41FA5}">
                      <a16:colId xmlns:a16="http://schemas.microsoft.com/office/drawing/2014/main" val="796678218"/>
                    </a:ext>
                  </a:extLst>
                </a:gridCol>
                <a:gridCol w="1219200">
                  <a:extLst>
                    <a:ext uri="{9D8B030D-6E8A-4147-A177-3AD203B41FA5}">
                      <a16:colId xmlns:a16="http://schemas.microsoft.com/office/drawing/2014/main" val="1735729260"/>
                    </a:ext>
                  </a:extLst>
                </a:gridCol>
                <a:gridCol w="1219200">
                  <a:extLst>
                    <a:ext uri="{9D8B030D-6E8A-4147-A177-3AD203B41FA5}">
                      <a16:colId xmlns:a16="http://schemas.microsoft.com/office/drawing/2014/main" val="832791643"/>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3240025062"/>
                  </a:ext>
                </a:extLst>
              </a:tr>
              <a:tr h="370840">
                <a:tc>
                  <a:txBody>
                    <a:bodyPr/>
                    <a:lstStyle/>
                    <a:p>
                      <a:r>
                        <a:rPr kumimoji="1" lang="en-US" altLang="ja-JP"/>
                        <a:t>1</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22658416"/>
                  </a:ext>
                </a:extLst>
              </a:tr>
              <a:tr h="370840">
                <a:tc>
                  <a:txBody>
                    <a:bodyPr/>
                    <a:lstStyle/>
                    <a:p>
                      <a:r>
                        <a:rPr kumimoji="1" lang="en-US" altLang="ja-JP"/>
                        <a:t>2</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3</a:t>
                      </a:r>
                      <a:endParaRPr kumimoji="1" lang="ja-JP" altLang="en-US"/>
                    </a:p>
                  </a:txBody>
                  <a:tcPr/>
                </a:tc>
                <a:extLst>
                  <a:ext uri="{0D108BD9-81ED-4DB2-BD59-A6C34878D82A}">
                    <a16:rowId xmlns:a16="http://schemas.microsoft.com/office/drawing/2014/main" val="416289664"/>
                  </a:ext>
                </a:extLst>
              </a:tr>
              <a:tr h="370840">
                <a:tc>
                  <a:txBody>
                    <a:bodyPr/>
                    <a:lstStyle/>
                    <a:p>
                      <a:r>
                        <a:rPr kumimoji="1" lang="en-US" altLang="ja-JP"/>
                        <a:t>3</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2</a:t>
                      </a:r>
                      <a:endParaRPr kumimoji="1" lang="ja-JP" altLang="en-US"/>
                    </a:p>
                  </a:txBody>
                  <a:tcPr/>
                </a:tc>
                <a:extLst>
                  <a:ext uri="{0D108BD9-81ED-4DB2-BD59-A6C34878D82A}">
                    <a16:rowId xmlns:a16="http://schemas.microsoft.com/office/drawing/2014/main" val="2921565205"/>
                  </a:ext>
                </a:extLst>
              </a:tr>
              <a:tr h="370840">
                <a:tc>
                  <a:txBody>
                    <a:bodyPr/>
                    <a:lstStyle/>
                    <a:p>
                      <a:r>
                        <a:rPr kumimoji="1" lang="en-US" altLang="ja-JP"/>
                        <a:t>4</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1</a:t>
                      </a:r>
                      <a:endParaRPr kumimoji="1" lang="ja-JP" altLang="en-US"/>
                    </a:p>
                  </a:txBody>
                  <a:tcPr/>
                </a:tc>
                <a:extLst>
                  <a:ext uri="{0D108BD9-81ED-4DB2-BD59-A6C34878D82A}">
                    <a16:rowId xmlns:a16="http://schemas.microsoft.com/office/drawing/2014/main" val="1529933353"/>
                  </a:ext>
                </a:extLst>
              </a:tr>
            </a:tbl>
          </a:graphicData>
        </a:graphic>
      </p:graphicFrame>
      <p:graphicFrame>
        <p:nvGraphicFramePr>
          <p:cNvPr id="6" name="表 6">
            <a:extLst>
              <a:ext uri="{FF2B5EF4-FFF2-40B4-BE49-F238E27FC236}">
                <a16:creationId xmlns:a16="http://schemas.microsoft.com/office/drawing/2014/main" id="{BF080E3E-D955-4817-B036-5D8DCE2FCC70}"/>
              </a:ext>
            </a:extLst>
          </p:cNvPr>
          <p:cNvGraphicFramePr>
            <a:graphicFrameLocks noGrp="1"/>
          </p:cNvGraphicFramePr>
          <p:nvPr>
            <p:extLst>
              <p:ext uri="{D42A27DB-BD31-4B8C-83A1-F6EECF244321}">
                <p14:modId xmlns:p14="http://schemas.microsoft.com/office/powerpoint/2010/main" val="182850273"/>
              </p:ext>
            </p:extLst>
          </p:nvPr>
        </p:nvGraphicFramePr>
        <p:xfrm>
          <a:off x="1264221" y="6021288"/>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22005344"/>
                    </a:ext>
                  </a:extLst>
                </a:gridCol>
                <a:gridCol w="1219200">
                  <a:extLst>
                    <a:ext uri="{9D8B030D-6E8A-4147-A177-3AD203B41FA5}">
                      <a16:colId xmlns:a16="http://schemas.microsoft.com/office/drawing/2014/main" val="1528171317"/>
                    </a:ext>
                  </a:extLst>
                </a:gridCol>
                <a:gridCol w="1219200">
                  <a:extLst>
                    <a:ext uri="{9D8B030D-6E8A-4147-A177-3AD203B41FA5}">
                      <a16:colId xmlns:a16="http://schemas.microsoft.com/office/drawing/2014/main" val="2992423624"/>
                    </a:ext>
                  </a:extLst>
                </a:gridCol>
                <a:gridCol w="1219200">
                  <a:extLst>
                    <a:ext uri="{9D8B030D-6E8A-4147-A177-3AD203B41FA5}">
                      <a16:colId xmlns:a16="http://schemas.microsoft.com/office/drawing/2014/main" val="1569125133"/>
                    </a:ext>
                  </a:extLst>
                </a:gridCol>
                <a:gridCol w="1219200">
                  <a:extLst>
                    <a:ext uri="{9D8B030D-6E8A-4147-A177-3AD203B41FA5}">
                      <a16:colId xmlns:a16="http://schemas.microsoft.com/office/drawing/2014/main" val="2118127321"/>
                    </a:ext>
                  </a:extLst>
                </a:gridCol>
              </a:tblGrid>
              <a:tr h="370840">
                <a:tc>
                  <a:txBody>
                    <a:bodyPr/>
                    <a:lstStyle/>
                    <a:p>
                      <a:r>
                        <a:rPr kumimoji="1" lang="en-US" altLang="ja-JP"/>
                        <a:t>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2630316943"/>
                  </a:ext>
                </a:extLst>
              </a:tr>
              <a:tr h="370840">
                <a:tc>
                  <a:txBody>
                    <a:bodyPr/>
                    <a:lstStyle/>
                    <a:p>
                      <a:r>
                        <a:rPr kumimoji="1" lang="en-US" altLang="ja-JP"/>
                        <a:t>1/a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3884119513"/>
                  </a:ext>
                </a:extLst>
              </a:tr>
            </a:tbl>
          </a:graphicData>
        </a:graphic>
      </p:graphicFrame>
    </p:spTree>
    <p:extLst>
      <p:ext uri="{BB962C8B-B14F-4D97-AF65-F5344CB8AC3E}">
        <p14:creationId xmlns:p14="http://schemas.microsoft.com/office/powerpoint/2010/main" val="268472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0E1D95-FC67-4495-96C5-9B961357FBA3}"/>
                  </a:ext>
                </a:extLst>
              </p:cNvPr>
              <p:cNvSpPr>
                <a:spLocks noGrp="1"/>
              </p:cNvSpPr>
              <p:nvPr>
                <p:ph idx="1"/>
              </p:nvPr>
            </p:nvSpPr>
            <p:spPr/>
            <p:txBody>
              <a:bodyPr/>
              <a:lstStyle/>
              <a:p>
                <a:r>
                  <a:rPr kumimoji="1" lang="ja-JP" altLang="en-US"/>
                  <a:t>体</a:t>
                </a:r>
                <a:endParaRPr kumimoji="1" lang="en-US" altLang="ja-JP"/>
              </a:p>
              <a:p>
                <a:pPr lvl="1"/>
                <a:r>
                  <a:rPr kumimoji="1" lang="ja-JP" altLang="en-US"/>
                  <a:t>加減乗除ができる集合</a:t>
                </a:r>
                <a:endParaRPr kumimoji="1" lang="en-US" altLang="ja-JP"/>
              </a:p>
              <a:p>
                <a:pPr lvl="1"/>
                <a:r>
                  <a:rPr kumimoji="1" lang="ja-JP" altLang="en-US"/>
                  <a:t>実数体</a:t>
                </a:r>
                <a:endParaRPr kumimoji="1" lang="en-US" altLang="ja-JP"/>
              </a:p>
              <a:p>
                <a:pPr lvl="1"/>
                <a:r>
                  <a:rPr kumimoji="1" lang="ja-JP" altLang="en-US"/>
                  <a:t>複素数体</a:t>
                </a:r>
                <a:endParaRPr kumimoji="1" lang="en-US" altLang="ja-JP"/>
              </a:p>
              <a:p>
                <a:pPr lvl="1"/>
                <a:r>
                  <a:rPr kumimoji="1" lang="ja-JP" altLang="en-US"/>
                  <a:t>有理数体（分数の集合）</a:t>
                </a:r>
                <a:endParaRPr kumimoji="1" lang="en-US" altLang="ja-JP"/>
              </a:p>
              <a:p>
                <a:r>
                  <a:rPr kumimoji="1" lang="ja-JP" altLang="en-US"/>
                  <a:t>有限体</a:t>
                </a:r>
                <a:endParaRPr kumimoji="1" lang="en-US" altLang="ja-JP"/>
              </a:p>
              <a:p>
                <a:pPr lvl="1"/>
                <a:r>
                  <a:rPr kumimoji="1" lang="ja-JP" altLang="en-US"/>
                  <a:t>有限個の集合からなる体</a:t>
                </a:r>
                <a:endParaRPr kumimoji="1" lang="en-US" altLang="ja-JP"/>
              </a:p>
              <a:p>
                <a:pPr lvl="1"/>
                <a14:m>
                  <m:oMath xmlns:m="http://schemas.openxmlformats.org/officeDocument/2006/math">
                    <m:r>
                      <a:rPr lang="en-US" altLang="ja-JP" b="0" i="1" smtClean="0">
                        <a:latin typeface="Cambria Math" panose="02040503050406030204" pitchFamily="18" charset="0"/>
                      </a:rPr>
                      <m:t>𝑛</m:t>
                    </m:r>
                  </m:oMath>
                </a14:m>
                <a:r>
                  <a:rPr lang="ja-JP" altLang="en-US"/>
                  <a:t>が素数のとき</a:t>
                </a:r>
                <a14:m>
                  <m:oMath xmlns:m="http://schemas.openxmlformats.org/officeDocument/2006/math">
                    <m:r>
                      <a:rPr lang="en-US" altLang="ja-JP" b="0" i="1" smtClean="0">
                        <a:latin typeface="Cambria Math" panose="02040503050406030204" pitchFamily="18" charset="0"/>
                      </a:rPr>
                      <m:t>𝑛</m:t>
                    </m:r>
                  </m:oMath>
                </a14:m>
                <a:r>
                  <a:rPr lang="ja-JP" altLang="en-US"/>
                  <a:t>で割った余りの集合は有限体になる</a:t>
                </a:r>
                <a:endParaRPr lang="en-US" altLang="ja-JP"/>
              </a:p>
              <a:p>
                <a:pPr lvl="1"/>
                <a14:m>
                  <m:oMath xmlns:m="http://schemas.openxmlformats.org/officeDocument/2006/math">
                    <m:r>
                      <a:rPr kumimoji="1" lang="en-US" altLang="ja-JP" b="0" i="1" smtClean="0">
                        <a:latin typeface="Cambria Math" panose="02040503050406030204" pitchFamily="18" charset="0"/>
                      </a:rPr>
                      <m:t>𝑛</m:t>
                    </m:r>
                  </m:oMath>
                </a14:m>
                <a:r>
                  <a:rPr kumimoji="1" lang="ja-JP" altLang="en-US"/>
                  <a:t>が合成数のときは体にならない</a:t>
                </a:r>
                <a:endParaRPr kumimoji="1" lang="en-US" altLang="ja-JP"/>
              </a:p>
              <a:p>
                <a:pPr lvl="2"/>
                <a14:m>
                  <m:oMath xmlns:m="http://schemas.openxmlformats.org/officeDocument/2006/math">
                    <m:r>
                      <a:rPr lang="en-US" altLang="ja-JP" i="1">
                        <a:latin typeface="Cambria Math" panose="02040503050406030204" pitchFamily="18" charset="0"/>
                      </a:rPr>
                      <m:t>𝑛</m:t>
                    </m:r>
                    <m:r>
                      <a:rPr lang="en-US" altLang="ja-JP" b="0" i="0" smtClean="0">
                        <a:latin typeface="Cambria Math" panose="02040503050406030204" pitchFamily="18" charset="0"/>
                      </a:rPr>
                      <m:t>=6</m:t>
                    </m:r>
                  </m:oMath>
                </a14:m>
                <a:r>
                  <a:rPr kumimoji="1" lang="ja-JP" altLang="en-US"/>
                  <a:t>なら</a:t>
                </a:r>
                <a14:m>
                  <m:oMath xmlns:m="http://schemas.openxmlformats.org/officeDocument/2006/math">
                    <m:r>
                      <a:rPr kumimoji="1" lang="en-US" altLang="ja-JP" b="0" i="1" smtClean="0">
                        <a:latin typeface="Cambria Math" panose="02040503050406030204" pitchFamily="18" charset="0"/>
                      </a:rPr>
                      <m:t>3×1=3, 3×2=0, 3×3=3, 3×4=0,3×5=3</m:t>
                    </m:r>
                  </m:oMath>
                </a14:m>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={0,1,2,3,…</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oMath>
                </a14:m>
                <a:r>
                  <a:rPr kumimoji="1" lang="ja-JP" altLang="en-US"/>
                  <a:t> </a:t>
                </a:r>
                <a:r>
                  <a:rPr kumimoji="1" lang="en-US" altLang="ja-JP"/>
                  <a:t>; </a:t>
                </a:r>
                <a14:m>
                  <m:oMath xmlns:m="http://schemas.openxmlformats.org/officeDocument/2006/math">
                    <m:r>
                      <a:rPr kumimoji="1" lang="en-US" altLang="ja-JP" b="0" i="1" smtClean="0">
                        <a:latin typeface="Cambria Math" panose="02040503050406030204" pitchFamily="18" charset="0"/>
                      </a:rPr>
                      <m:t>𝑝</m:t>
                    </m:r>
                  </m:oMath>
                </a14:m>
                <a:r>
                  <a:rPr kumimoji="1" lang="ja-JP" altLang="en-US"/>
                  <a:t>は素数</a:t>
                </a:r>
                <a:endParaRPr kumimoji="1" lang="en-US" altLang="ja-JP"/>
              </a:p>
              <a:p>
                <a:endParaRPr kumimoji="1" lang="en-US" altLang="ja-JP"/>
              </a:p>
              <a:p>
                <a:endParaRPr kumimoji="1" lang="ja-JP" altLang="en-US"/>
              </a:p>
            </p:txBody>
          </p:sp>
        </mc:Choice>
        <mc:Fallback xmlns="">
          <p:sp>
            <p:nvSpPr>
              <p:cNvPr id="2" name="コンテンツ プレースホルダー 1">
                <a:extLst>
                  <a:ext uri="{FF2B5EF4-FFF2-40B4-BE49-F238E27FC236}">
                    <a16:creationId xmlns:a16="http://schemas.microsoft.com/office/drawing/2014/main" id="{270E1D95-FC67-4495-96C5-9B961357FBA3}"/>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C6A3574-56AA-4E3D-B26F-5470964507A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
        <p:nvSpPr>
          <p:cNvPr id="4" name="タイトル 3">
            <a:extLst>
              <a:ext uri="{FF2B5EF4-FFF2-40B4-BE49-F238E27FC236}">
                <a16:creationId xmlns:a16="http://schemas.microsoft.com/office/drawing/2014/main" id="{D77D533E-5246-4C90-9D36-A5153F36B30A}"/>
              </a:ext>
            </a:extLst>
          </p:cNvPr>
          <p:cNvSpPr>
            <a:spLocks noGrp="1"/>
          </p:cNvSpPr>
          <p:nvPr>
            <p:ph type="title"/>
          </p:nvPr>
        </p:nvSpPr>
        <p:spPr/>
        <p:txBody>
          <a:bodyPr/>
          <a:lstStyle/>
          <a:p>
            <a:r>
              <a:rPr kumimoji="1" lang="ja-JP" altLang="en-US"/>
              <a:t>有限体</a:t>
            </a:r>
          </a:p>
        </p:txBody>
      </p:sp>
    </p:spTree>
    <p:extLst>
      <p:ext uri="{BB962C8B-B14F-4D97-AF65-F5344CB8AC3E}">
        <p14:creationId xmlns:p14="http://schemas.microsoft.com/office/powerpoint/2010/main" val="234125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49F1C34-EB61-4B79-9D10-9734F32462DB}"/>
                  </a:ext>
                </a:extLst>
              </p:cNvPr>
              <p:cNvSpPr>
                <a:spLocks noGrp="1"/>
              </p:cNvSpPr>
              <p:nvPr>
                <p:ph idx="1"/>
              </p:nvPr>
            </p:nvSpPr>
            <p:spPr/>
            <p:txBody>
              <a:bodyPr/>
              <a:lstStyle/>
              <a:p>
                <a:r>
                  <a:rPr kumimoji="1" lang="ja-JP" altLang="en-US"/>
                  <a:t>体の要素を複数個並べてより大きな体を作る</a:t>
                </a:r>
                <a:endParaRPr kumimoji="1" lang="en-US" altLang="ja-JP"/>
              </a:p>
              <a:p>
                <a:pPr lvl="1"/>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3</m:t>
                            </m:r>
                          </m:sub>
                        </m:sSub>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r>
                  <a:rPr kumimoji="1" lang="ja-JP" altLang="en-US"/>
                  <a:t>とあったときに要素ごとの掛け算</a:t>
                </a:r>
                <a:br>
                  <a:rPr lang="en-US" altLang="ja-JP"/>
                </a:b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oMath>
                </a14:m>
                <a:r>
                  <a:rPr kumimoji="1" lang="ja-JP" altLang="en-US"/>
                  <a:t>では新しいものが生まれない</a:t>
                </a:r>
                <a:endParaRPr kumimoji="1" lang="en-US" altLang="ja-JP"/>
              </a:p>
              <a:p>
                <a:pPr lvl="2"/>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e>
                        </m:d>
                      </m:e>
                      <m:sup>
                        <m:r>
                          <a:rPr kumimoji="1" lang="en-US" altLang="ja-JP" b="0" i="1" smtClean="0">
                            <a:latin typeface="Cambria Math" panose="02040503050406030204" pitchFamily="18" charset="0"/>
                          </a:rPr>
                          <m:t>3</m:t>
                        </m:r>
                      </m:sup>
                    </m:sSup>
                  </m:oMath>
                </a14:m>
                <a:r>
                  <a:rPr kumimoji="1" lang="ja-JP" altLang="en-US"/>
                  <a:t>の</a:t>
                </a:r>
                <a:r>
                  <a:rPr kumimoji="1" lang="en-US" altLang="ja-JP"/>
                  <a:t>DLP</a:t>
                </a:r>
                <a:r>
                  <a:rPr kumimoji="1" lang="ja-JP" altLang="en-US"/>
                  <a:t>の難しさは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oMath>
                </a14:m>
                <a:r>
                  <a:rPr kumimoji="1" lang="ja-JP" altLang="en-US"/>
                  <a:t>の</a:t>
                </a:r>
                <a:r>
                  <a:rPr kumimoji="1" lang="en-US" altLang="ja-JP"/>
                  <a:t>DLP</a:t>
                </a:r>
                <a:r>
                  <a:rPr kumimoji="1" lang="ja-JP" altLang="en-US"/>
                  <a:t>の難しさと同じ</a:t>
                </a:r>
                <a:endParaRPr kumimoji="1" lang="en-US" altLang="ja-JP"/>
              </a:p>
              <a:p>
                <a:pPr lvl="1"/>
                <a:r>
                  <a:rPr kumimoji="1" lang="ja-JP" altLang="en-US"/>
                  <a:t>新しい「掛け算」を導入する</a:t>
                </a:r>
                <a:endParaRPr kumimoji="1" lang="en-US" altLang="ja-JP"/>
              </a:p>
              <a:p>
                <a:r>
                  <a:rPr kumimoji="1" lang="ja-JP" altLang="en-US"/>
                  <a:t>例</a:t>
                </a:r>
                <a:endParaRPr kumimoji="1" lang="en-US" altLang="ja-JP"/>
              </a:p>
              <a:p>
                <a:pPr lvl="1"/>
                <a:r>
                  <a:rPr kumimoji="1" lang="ja-JP" altLang="en-US"/>
                  <a:t>実数</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ja-JP" altLang="en-US"/>
                  <a:t>を</a:t>
                </a:r>
                <a:r>
                  <a:rPr kumimoji="1" lang="en-US" altLang="ja-JP"/>
                  <a:t>2</a:t>
                </a:r>
                <a:r>
                  <a:rPr kumimoji="1" lang="ja-JP" altLang="en-US"/>
                  <a:t>個を組み合わせて</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𝑏𝑖</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−1</m:t>
                        </m:r>
                      </m:e>
                    </m:rad>
                  </m:oMath>
                </a14:m>
                <a:r>
                  <a:rPr kumimoji="1" lang="ja-JP" altLang="en-US"/>
                  <a:t>）</a:t>
                </a:r>
                <a:endParaRPr kumimoji="1" lang="en-US" altLang="ja-JP"/>
              </a:p>
              <a:p>
                <a:pPr lvl="1"/>
                <a:r>
                  <a:rPr kumimoji="1" lang="ja-JP" altLang="en-US"/>
                  <a:t>複素数体は実数体の</a:t>
                </a:r>
                <a:r>
                  <a:rPr kumimoji="1" lang="en-US" altLang="ja-JP"/>
                  <a:t>2</a:t>
                </a:r>
                <a:r>
                  <a:rPr kumimoji="1" lang="ja-JP" altLang="en-US"/>
                  <a:t>次拡大体</a:t>
                </a:r>
                <a:endParaRPr kumimoji="1" lang="en-US" altLang="ja-JP"/>
              </a:p>
              <a:p>
                <a:pPr lvl="1"/>
                <a:r>
                  <a:rPr kumimoji="1" lang="ja-JP" altLang="en-US"/>
                  <a:t>掛け算</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𝑏𝑖</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𝑑𝑖</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𝑖</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449F1C34-EB61-4B79-9D10-9734F32462DB}"/>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81E0562-54CC-4911-826D-06159F4D781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
        <p:nvSpPr>
          <p:cNvPr id="4" name="タイトル 3">
            <a:extLst>
              <a:ext uri="{FF2B5EF4-FFF2-40B4-BE49-F238E27FC236}">
                <a16:creationId xmlns:a16="http://schemas.microsoft.com/office/drawing/2014/main" id="{6B183E93-5039-428E-83DA-83EC3A830573}"/>
              </a:ext>
            </a:extLst>
          </p:cNvPr>
          <p:cNvSpPr>
            <a:spLocks noGrp="1"/>
          </p:cNvSpPr>
          <p:nvPr>
            <p:ph type="title"/>
          </p:nvPr>
        </p:nvSpPr>
        <p:spPr/>
        <p:txBody>
          <a:bodyPr/>
          <a:lstStyle/>
          <a:p>
            <a:r>
              <a:rPr kumimoji="1" lang="ja-JP" altLang="en-US"/>
              <a:t>拡大体</a:t>
            </a:r>
          </a:p>
        </p:txBody>
      </p:sp>
    </p:spTree>
    <p:extLst>
      <p:ext uri="{BB962C8B-B14F-4D97-AF65-F5344CB8AC3E}">
        <p14:creationId xmlns:p14="http://schemas.microsoft.com/office/powerpoint/2010/main" val="57933603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1893</Words>
  <Application>Microsoft Office PowerPoint</Application>
  <PresentationFormat>画面に合わせる (4:3)</PresentationFormat>
  <Paragraphs>378</Paragraphs>
  <Slides>25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HG丸ｺﾞｼｯｸM-PRO</vt:lpstr>
      <vt:lpstr>游ゴシック</vt:lpstr>
      <vt:lpstr>Arial</vt:lpstr>
      <vt:lpstr>Cambria Math</vt:lpstr>
      <vt:lpstr>Segoe UI</vt:lpstr>
      <vt:lpstr>Tahoma</vt:lpstr>
      <vt:lpstr>Wingdings</vt:lpstr>
      <vt:lpstr>CybozuLabs2</vt:lpstr>
      <vt:lpstr>暗認本読書会5 鍵共有, 有限体, 拡大体, RSA暗号</vt:lpstr>
      <vt:lpstr>鍵共有</vt:lpstr>
      <vt:lpstr>DH鍵共有</vt:lpstr>
      <vt:lpstr>DH鍵共有の安全性</vt:lpstr>
      <vt:lpstr>DHP（DH Problem）とDLP</vt:lpstr>
      <vt:lpstr>ベキ乗の計算方法</vt:lpstr>
      <vt:lpstr>有限体と拡大体（ちょっと数学）</vt:lpstr>
      <vt:lpstr>有限体</vt:lpstr>
      <vt:lpstr>拡大体</vt:lpstr>
      <vt:lpstr>F_2の2次拡大体</vt:lpstr>
      <vt:lpstr>F_(2^2 )の演算表</vt:lpstr>
      <vt:lpstr>注意</vt:lpstr>
      <vt:lpstr>公開鍵暗号</vt:lpstr>
      <vt:lpstr>公開鍵暗号のアルゴリズム</vt:lpstr>
      <vt:lpstr>共通鍵暗号との違い</vt:lpstr>
      <vt:lpstr>公開鍵暗号の安全性</vt:lpstr>
      <vt:lpstr>選択暗号文攻撃とゲーム</vt:lpstr>
      <vt:lpstr>IND-CCA1とIND-CCA2</vt:lpstr>
      <vt:lpstr>強秘匿性と頑強性</vt:lpstr>
      <vt:lpstr>ハイブリッド暗号</vt:lpstr>
      <vt:lpstr>RSA暗号</vt:lpstr>
      <vt:lpstr>RSA暗号の作り方</vt:lpstr>
      <vt:lpstr>RSA暗号の安全性</vt:lpstr>
      <vt:lpstr>実際に使われるRSA暗号</vt:lpstr>
      <vt:lpstr>OpenSSLによるRSA暗号の鍵の作り方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2021-10-26T02:59:33Z</dcterms:modified>
</cp:coreProperties>
</file>