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10"/>
  </p:notesMasterIdLst>
  <p:handoutMasterIdLst>
    <p:handoutMasterId r:id="rId11"/>
  </p:handoutMasterIdLst>
  <p:sldIdLst>
    <p:sldId id="552" r:id="rId2"/>
    <p:sldId id="577" r:id="rId3"/>
    <p:sldId id="578" r:id="rId4"/>
    <p:sldId id="579" r:id="rId5"/>
    <p:sldId id="580" r:id="rId6"/>
    <p:sldId id="581" r:id="rId7"/>
    <p:sldId id="582" r:id="rId8"/>
    <p:sldId id="583" r:id="rId9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577"/>
            <p14:sldId id="578"/>
            <p14:sldId id="579"/>
            <p14:sldId id="580"/>
            <p14:sldId id="581"/>
            <p14:sldId id="582"/>
            <p14:sldId id="5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8" autoAdjust="0"/>
    <p:restoredTop sz="93627" autoAdjust="0"/>
  </p:normalViewPr>
  <p:slideViewPr>
    <p:cSldViewPr>
      <p:cViewPr varScale="1">
        <p:scale>
          <a:sx n="72" d="100"/>
          <a:sy n="72" d="100"/>
        </p:scale>
        <p:origin x="108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暗認本読書会</a:t>
            </a:r>
            <a:r>
              <a:rPr lang="en-US" altLang="ja-JP"/>
              <a:t>?</a:t>
            </a:r>
            <a:br>
              <a:rPr lang="en-US" altLang="ja-JP"/>
            </a:br>
            <a:r>
              <a:rPr lang="ja-JP" altLang="en-US"/>
              <a:t>楕円曲線暗号</a:t>
            </a:r>
            <a:r>
              <a:rPr lang="en-US" altLang="ja-JP"/>
              <a:t>, </a:t>
            </a:r>
            <a:r>
              <a:rPr lang="ja-JP" altLang="en-US"/>
              <a:t>中間者攻撃</a:t>
            </a:r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2021/10/??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2AC4C93-31AB-4BD4-9058-9ABCDABF3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「楕円曲線」は「楕円」でも「曲線」でもない</a:t>
                </a:r>
                <a:endParaRPr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/>
                  <a:t>から</a:t>
                </a:r>
                <a:r>
                  <a:rPr lang="en-US" altLang="ja-JP"/>
                  <a:t>2</a:t>
                </a:r>
                <a:r>
                  <a:rPr lang="ja-JP" altLang="en-US"/>
                  <a:t>次拡大体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1" lang="ja-JP" altLang="en-US"/>
                  <a:t>を作ったように</a:t>
                </a:r>
                <a:br>
                  <a:rPr lang="en-US" altLang="ja-JP"/>
                </a:b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𝔽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に別の演算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足し算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を導入する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より安全な暗号の構築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/>
                  <a:t>のイメージ</a:t>
                </a:r>
                <a:endParaRPr kumimoji="1" lang="en-US" altLang="ja-JP"/>
              </a:p>
              <a:p>
                <a:pPr lvl="1"/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2AC4C93-31AB-4BD4-9058-9ABCDABF3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9F2560-2766-4F82-B636-C9CAB5FF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9838F2A-162C-4AE4-B492-69CA213B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楕円曲線暗号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D0D56B-1EE3-4999-97DE-56695100D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828478"/>
            <a:ext cx="4827923" cy="236568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17FB638-8384-4BBC-96B8-C0492AD199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598164"/>
            <a:ext cx="2463099" cy="230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5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895BBD7-3477-4925-B19F-08408DAC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トーラス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浮輪</a:t>
                </a:r>
                <a:r>
                  <a:rPr kumimoji="1" lang="en-US" altLang="ja-JP"/>
                  <a:t>)</a:t>
                </a:r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kumimoji="1" lang="en-US" altLang="ja-JP"/>
              </a:p>
              <a:p>
                <a:r>
                  <a:rPr kumimoji="1" lang="ja-JP" altLang="en-US"/>
                  <a:t>トーラス上の点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倍</a:t>
                </a:r>
                <a:r>
                  <a:rPr kumimoji="1" lang="en-US" altLang="ja-JP"/>
                  <a:t>, 3</a:t>
                </a:r>
                <a:r>
                  <a:rPr kumimoji="1" lang="ja-JP" altLang="en-US"/>
                  <a:t>倍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加算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895BBD7-3477-4925-B19F-08408DAC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5E7F675-D8F7-4592-9BD5-0BFBDF1F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80DEA60-6054-4BF0-995D-E6088CC9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楕円曲線の加算のイメージ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34E390D-A2E2-4EA4-A89C-6B9AA8CAD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68760"/>
            <a:ext cx="5328592" cy="283747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A14464D-E189-4C62-9987-A3B9FFDE6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4" y="4855972"/>
            <a:ext cx="6706064" cy="167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0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BB20AB3-E491-41EE-9EFA-02B8A48123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前述のイメージでは計算が難しい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暗号で扱いやすいのは次の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代数的な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定義</a:t>
                </a:r>
                <a:endParaRPr kumimoji="1" lang="en-US" altLang="ja-JP"/>
              </a:p>
              <a:p>
                <a:r>
                  <a:rPr kumimoji="1" lang="ja-JP" altLang="en-US"/>
                  <a:t>素数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と整数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を固定する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𝔽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kumimoji="1" lang="ja-JP" altLang="en-US"/>
                  <a:t>は整数のゼロに対応する特別な点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ja-JP" altLang="en-US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ja-JP"/>
              </a:p>
              <a:p>
                <a:pPr lvl="2"/>
                <a:r>
                  <a:rPr kumimoji="1" lang="ja-JP" altLang="en-US"/>
                  <a:t>ここで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BB20AB3-E491-41EE-9EFA-02B8A4812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B6DD782-4B7D-4D55-8965-A8F0C8BF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6C1EBC0-3640-4ADB-A3A3-4D356201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楕円曲線の加算公式</a:t>
            </a:r>
          </a:p>
        </p:txBody>
      </p:sp>
    </p:spTree>
    <p:extLst>
      <p:ext uri="{BB962C8B-B14F-4D97-AF65-F5344CB8AC3E}">
        <p14:creationId xmlns:p14="http://schemas.microsoft.com/office/powerpoint/2010/main" val="144616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DD2B707-6695-4130-BBDE-D3AAC711C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楕円曲線の点の動き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3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kumimoji="1" lang="ja-JP" altLang="en-US"/>
                  <a:t>と計算していくと</a:t>
                </a:r>
                <a:br>
                  <a:rPr kumimoji="1" lang="en-US" altLang="ja-JP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kumimoji="1" lang="ja-JP" altLang="en-US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/>
                  <a:t>がある</a:t>
                </a:r>
                <a:endParaRPr kumimoji="1" lang="en-US" altLang="ja-JP"/>
              </a:p>
              <a:p>
                <a:r>
                  <a:rPr kumimoji="1" lang="ja-JP" altLang="en-US"/>
                  <a:t>楕円曲線暗号は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{0,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 …,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/>
                  <a:t>を扱う暗号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DD2B707-6695-4130-BBDE-D3AAC711C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78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B18195E-1E01-4AC3-AC6F-B1E8768F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ABC3C5-569A-48A0-91FC-03E31664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細かいことは忘れて大事な点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3BCAA1A-1617-495C-A59D-0A3D98BD2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40768"/>
            <a:ext cx="5832648" cy="34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9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10020DE-38F3-405F-9311-A29A1F958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DHP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DLP</a:t>
                </a:r>
                <a:r>
                  <a:rPr kumimoji="1" lang="ja-JP" altLang="en-US"/>
                  <a:t>の楕円曲線版</a:t>
                </a:r>
                <a:endParaRPr kumimoji="1" lang="en-US" altLang="ja-JP"/>
              </a:p>
              <a:p>
                <a:pPr lvl="1"/>
                <a:r>
                  <a:rPr lang="en-US" altLang="ja-JP"/>
                  <a:t>DHP 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pPr lvl="1"/>
                <a:r>
                  <a:rPr lang="en-US" altLang="ja-JP"/>
                  <a:t>DLP 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r>
                  <a:rPr kumimoji="1" lang="en-US" altLang="ja-JP"/>
                  <a:t>ECDHP</a:t>
                </a:r>
                <a:r>
                  <a:rPr lang="ja-JP" altLang="en-US"/>
                  <a:t> </a:t>
                </a:r>
                <a:r>
                  <a:rPr lang="en-US" altLang="ja-JP"/>
                  <a:t>:</a:t>
                </a:r>
                <a:r>
                  <a:rPr lang="ja-JP" altLang="en-US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𝑎𝑏𝑃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r>
                  <a:rPr kumimoji="1" lang="en-US" altLang="ja-JP"/>
                  <a:t>DLP 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lang="en-US" altLang="ja-JP"/>
                  <a:t>200</a:t>
                </a:r>
                <a:r>
                  <a:rPr kumimoji="1" lang="en-US" altLang="ja-JP"/>
                  <a:t>bit</a:t>
                </a:r>
                <a:r>
                  <a:rPr kumimoji="1" lang="ja-JP" altLang="en-US"/>
                  <a:t>以上なら</a:t>
                </a:r>
                <a:r>
                  <a:rPr kumimoji="1" lang="en-US" altLang="ja-JP"/>
                  <a:t>ECDP</a:t>
                </a:r>
                <a:r>
                  <a:rPr kumimoji="1" lang="ja-JP" altLang="en-US"/>
                  <a:t>や</a:t>
                </a:r>
                <a:r>
                  <a:rPr kumimoji="1" lang="en-US" altLang="ja-JP"/>
                  <a:t>DLP</a:t>
                </a:r>
                <a:r>
                  <a:rPr kumimoji="1" lang="ja-JP" altLang="en-US"/>
                  <a:t>は困難</a:t>
                </a:r>
                <a:endParaRPr kumimoji="1" lang="en-US" altLang="ja-JP"/>
              </a:p>
              <a:p>
                <a:r>
                  <a:rPr lang="en-US" altLang="ja-JP"/>
                  <a:t>ECDLP</a:t>
                </a:r>
                <a:r>
                  <a:rPr lang="ja-JP" altLang="en-US"/>
                  <a:t>の困難さによる一方向性関数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10020DE-38F3-405F-9311-A29A1F958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5D87D4-88E7-49FB-8F74-5C7AA608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3C955B4-EB01-4C29-B108-6FDE1D47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ECDHP</a:t>
            </a:r>
            <a:r>
              <a:rPr kumimoji="1" lang="ja-JP" altLang="en-US"/>
              <a:t>と</a:t>
            </a:r>
            <a:r>
              <a:rPr kumimoji="1" lang="en-US" altLang="ja-JP"/>
              <a:t>ECDLP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B4249EC-2BA5-4C5C-8F17-6A9352320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317880"/>
            <a:ext cx="6122360" cy="23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2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F180C79-75CE-4B5D-A64C-60012D7CA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DH</a:t>
            </a:r>
            <a:r>
              <a:rPr kumimoji="1" lang="ja-JP" altLang="en-US"/>
              <a:t>鍵共有の楕円曲線版</a:t>
            </a:r>
            <a:endParaRPr kumimoji="1" lang="en-US" altLang="ja-JP"/>
          </a:p>
          <a:p>
            <a:pPr lvl="1"/>
            <a:r>
              <a:rPr kumimoji="1" lang="en-US" altLang="ja-JP"/>
              <a:t>ECDHP</a:t>
            </a:r>
            <a:r>
              <a:rPr kumimoji="1" lang="ja-JP" altLang="en-US"/>
              <a:t>が困難なら盗聴に対して安全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02CCE0-9B6A-4938-B740-CD6D8F81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9CEA90E-40A3-4CA7-88A3-4936E8F8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ECDH</a:t>
            </a:r>
            <a:r>
              <a:rPr kumimoji="1" lang="ja-JP" altLang="en-US"/>
              <a:t>鍵共有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F833488-F46C-43AC-BBDA-5FB500136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15168"/>
            <a:ext cx="7200800" cy="48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7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698E4FF-E430-42CF-B573-1836A0CC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楕円曲線暗号</a:t>
            </a:r>
            <a:endParaRPr kumimoji="1" lang="en-US" altLang="ja-JP"/>
          </a:p>
          <a:p>
            <a:pPr lvl="1"/>
            <a:r>
              <a:rPr kumimoji="1" lang="ja-JP" altLang="en-US"/>
              <a:t>楕円曲線を用いた暗号技術</a:t>
            </a:r>
            <a:r>
              <a:rPr kumimoji="1" lang="en-US" altLang="ja-JP"/>
              <a:t>(</a:t>
            </a:r>
            <a:r>
              <a:rPr kumimoji="1" lang="ja-JP" altLang="en-US"/>
              <a:t>鍵共有</a:t>
            </a:r>
            <a:r>
              <a:rPr kumimoji="1" lang="en-US" altLang="ja-JP"/>
              <a:t>, </a:t>
            </a:r>
            <a:r>
              <a:rPr kumimoji="1" lang="ja-JP" altLang="en-US"/>
              <a:t>公開鍵暗号</a:t>
            </a:r>
            <a:r>
              <a:rPr kumimoji="1" lang="en-US" altLang="ja-JP"/>
              <a:t>, </a:t>
            </a:r>
            <a:r>
              <a:rPr kumimoji="1" lang="ja-JP" altLang="en-US"/>
              <a:t>署名</a:t>
            </a:r>
            <a:r>
              <a:rPr kumimoji="1" lang="en-US" altLang="ja-JP"/>
              <a:t>)</a:t>
            </a:r>
            <a:r>
              <a:rPr kumimoji="1" lang="ja-JP" altLang="en-US"/>
              <a:t>の総称</a:t>
            </a:r>
            <a:endParaRPr kumimoji="1" lang="en-US" altLang="ja-JP"/>
          </a:p>
          <a:p>
            <a:r>
              <a:rPr lang="en-US" altLang="ja-JP"/>
              <a:t>RSA</a:t>
            </a:r>
            <a:r>
              <a:rPr lang="ja-JP" altLang="en-US"/>
              <a:t>暗号や</a:t>
            </a:r>
            <a:r>
              <a:rPr lang="en-US" altLang="ja-JP"/>
              <a:t>DH</a:t>
            </a:r>
            <a:r>
              <a:rPr lang="ja-JP" altLang="en-US"/>
              <a:t>鍵共有に比べて鍵を小さくできる</a:t>
            </a:r>
            <a:endParaRPr lang="en-US" altLang="ja-JP"/>
          </a:p>
          <a:p>
            <a:r>
              <a:rPr kumimoji="1" lang="en-US" altLang="ja-JP"/>
              <a:t>RSA</a:t>
            </a:r>
            <a:r>
              <a:rPr kumimoji="1" lang="ja-JP" altLang="en-US"/>
              <a:t>暗号や</a:t>
            </a:r>
            <a:r>
              <a:rPr kumimoji="1" lang="en-US" altLang="ja-JP"/>
              <a:t>DH</a:t>
            </a:r>
            <a:r>
              <a:rPr kumimoji="1" lang="ja-JP" altLang="en-US"/>
              <a:t>鍵共有への攻撃</a:t>
            </a:r>
            <a:endParaRPr kumimoji="1" lang="en-US" altLang="ja-JP"/>
          </a:p>
          <a:p>
            <a:pPr lvl="1"/>
            <a:r>
              <a:rPr kumimoji="1" lang="ja-JP" altLang="en-US"/>
              <a:t>数体篩法</a:t>
            </a:r>
            <a:r>
              <a:rPr kumimoji="1" lang="en-US" altLang="ja-JP"/>
              <a:t>(</a:t>
            </a:r>
            <a:r>
              <a:rPr kumimoji="1" lang="ja-JP" altLang="en-US"/>
              <a:t>準指数時間アルゴリズム</a:t>
            </a:r>
            <a:r>
              <a:rPr kumimoji="1" lang="en-US" altLang="ja-JP"/>
              <a:t>)</a:t>
            </a:r>
          </a:p>
          <a:p>
            <a:pPr lvl="1"/>
            <a:r>
              <a:rPr kumimoji="1" lang="en-US" altLang="ja-JP"/>
              <a:t>128bit</a:t>
            </a:r>
            <a:r>
              <a:rPr kumimoji="1" lang="ja-JP" altLang="en-US"/>
              <a:t>セキュリティのためには数千ビット必要</a:t>
            </a:r>
            <a:endParaRPr kumimoji="1" lang="en-US" altLang="ja-JP"/>
          </a:p>
          <a:p>
            <a:pPr lvl="1"/>
            <a:r>
              <a:rPr kumimoji="1" lang="ja-JP" altLang="en-US"/>
              <a:t>楕円曲線を使えば</a:t>
            </a:r>
            <a:r>
              <a:rPr kumimoji="1" lang="en-US" altLang="ja-JP"/>
              <a:t>256bit</a:t>
            </a:r>
            <a:r>
              <a:rPr kumimoji="1" lang="ja-JP" altLang="en-US"/>
              <a:t>でよい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886743-2721-47EC-AEEA-2CD48E7C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1414036-E6A4-4580-ADD3-7DD3C65A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楕円曲線暗号の特長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D291B13-19CC-4EF1-BC95-00C904EE1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98581"/>
              </p:ext>
            </p:extLst>
          </p:nvPr>
        </p:nvGraphicFramePr>
        <p:xfrm>
          <a:off x="1043608" y="4509120"/>
          <a:ext cx="68411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393">
                  <a:extLst>
                    <a:ext uri="{9D8B030D-6E8A-4147-A177-3AD203B41FA5}">
                      <a16:colId xmlns:a16="http://schemas.microsoft.com/office/drawing/2014/main" val="2079763443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1856651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418250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57496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9902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49917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暗号方式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kumimoji="1" lang="ja-JP" altLang="en-US"/>
                        <a:t>ビット数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RSA</a:t>
                      </a:r>
                      <a:r>
                        <a:rPr kumimoji="1" lang="ja-JP" altLang="en-US"/>
                        <a:t>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1024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1219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2048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2832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11393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3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楕円曲線暗号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206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245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497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6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共通鍵暗号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72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80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256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722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923605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521</Words>
  <Application>Microsoft Office PowerPoint</Application>
  <PresentationFormat>画面に合わせる (4:3)</PresentationFormat>
  <Paragraphs>86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暗認本読書会? 楕円曲線暗号, 中間者攻撃</vt:lpstr>
      <vt:lpstr>楕円曲線暗号</vt:lpstr>
      <vt:lpstr>楕円曲線の加算のイメージ</vt:lpstr>
      <vt:lpstr>楕円曲線の加算公式</vt:lpstr>
      <vt:lpstr>細かいことは忘れて大事な点</vt:lpstr>
      <vt:lpstr>ECDHPとECDLP</vt:lpstr>
      <vt:lpstr>ECDH鍵共有</vt:lpstr>
      <vt:lpstr>楕円曲線暗号の特長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2021-10-26T02:58:50Z</dcterms:modified>
</cp:coreProperties>
</file>