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1"/>
  </p:sldMasterIdLst>
  <p:notesMasterIdLst>
    <p:notesMasterId r:id="rId27"/>
  </p:notesMasterIdLst>
  <p:handoutMasterIdLst>
    <p:handoutMasterId r:id="rId28"/>
  </p:handoutMasterIdLst>
  <p:sldIdLst>
    <p:sldId id="552" r:id="rId2"/>
    <p:sldId id="668" r:id="rId3"/>
    <p:sldId id="669" r:id="rId4"/>
    <p:sldId id="670" r:id="rId5"/>
    <p:sldId id="671" r:id="rId6"/>
    <p:sldId id="672" r:id="rId7"/>
    <p:sldId id="673" r:id="rId8"/>
    <p:sldId id="674" r:id="rId9"/>
    <p:sldId id="675" r:id="rId10"/>
    <p:sldId id="677" r:id="rId11"/>
    <p:sldId id="676" r:id="rId12"/>
    <p:sldId id="678" r:id="rId13"/>
    <p:sldId id="679" r:id="rId14"/>
    <p:sldId id="680" r:id="rId15"/>
    <p:sldId id="681" r:id="rId16"/>
    <p:sldId id="682" r:id="rId17"/>
    <p:sldId id="683" r:id="rId18"/>
    <p:sldId id="684" r:id="rId19"/>
    <p:sldId id="685" r:id="rId20"/>
    <p:sldId id="686" r:id="rId21"/>
    <p:sldId id="687" r:id="rId22"/>
    <p:sldId id="688" r:id="rId23"/>
    <p:sldId id="689" r:id="rId24"/>
    <p:sldId id="690" r:id="rId25"/>
    <p:sldId id="691" r:id="rId26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552"/>
            <p14:sldId id="668"/>
            <p14:sldId id="669"/>
            <p14:sldId id="670"/>
            <p14:sldId id="671"/>
            <p14:sldId id="672"/>
            <p14:sldId id="673"/>
            <p14:sldId id="674"/>
            <p14:sldId id="675"/>
            <p14:sldId id="677"/>
            <p14:sldId id="676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89"/>
            <p14:sldId id="690"/>
            <p14:sldId id="6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3300"/>
    <a:srgbClr val="EAEAEA"/>
    <a:srgbClr val="FF9900"/>
    <a:srgbClr val="DDDDDD"/>
    <a:srgbClr val="C0C0C0"/>
    <a:srgbClr val="D8D8E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 autoAdjust="0"/>
    <p:restoredTop sz="93627" autoAdjust="0"/>
  </p:normalViewPr>
  <p:slideViewPr>
    <p:cSldViewPr>
      <p:cViewPr varScale="1">
        <p:scale>
          <a:sx n="56" d="100"/>
          <a:sy n="56" d="100"/>
        </p:scale>
        <p:origin x="92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413" y="91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429000"/>
            <a:ext cx="9144000" cy="762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1587624"/>
            <a:ext cx="9144000" cy="977280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+mj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タイトル</a:t>
            </a:r>
            <a:r>
              <a:rPr lang="en-US" altLang="ja-JP"/>
              <a:t>title</a:t>
            </a:r>
            <a:endParaRPr lang="ja-JP" alt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4114800"/>
            <a:ext cx="91440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Font typeface="Wingdings" pitchFamily="2" charset="2"/>
              <a:buNone/>
              <a:defRPr sz="2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サブタイトル</a:t>
            </a:r>
            <a:r>
              <a:rPr lang="en-US" altLang="ja-JP"/>
              <a:t>subtitle</a:t>
            </a:r>
            <a:endParaRPr lang="ja-JP" altLang="en-US"/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0" y="663840"/>
            <a:ext cx="9144000" cy="5868648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+mn-lt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504000" indent="-28575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2pPr>
            <a:lvl3pPr marL="684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3pPr>
            <a:lvl4pPr marL="936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4pPr>
            <a:lvl5pPr marL="1080000" indent="-228600">
              <a:buFont typeface="Arial" panose="020B0604020202020204" pitchFamily="34" charset="0"/>
              <a:buChar char="•"/>
              <a:defRPr sz="2000">
                <a:latin typeface="+mn-lt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/>
              <a:t>第</a:t>
            </a:r>
            <a:r>
              <a:rPr lang="en-US" altLang="ja-JP"/>
              <a:t>1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4368" y="6553200"/>
            <a:ext cx="1224136" cy="304800"/>
          </a:xfrm>
          <a:prstGeom prst="rect">
            <a:avLst/>
          </a:prstGeom>
        </p:spPr>
        <p:txBody>
          <a:bodyPr/>
          <a:lstStyle>
            <a:lvl1pPr>
              <a:defRPr sz="16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r>
              <a:rPr lang="en-US" altLang="ja-JP"/>
              <a:t> / 25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4808" y="8625"/>
            <a:ext cx="9129192" cy="54005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07504" y="3140968"/>
            <a:ext cx="9129192" cy="540056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6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j-lt"/>
          <a:ea typeface="HG丸ｺﾞｼｯｸM-PRO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56161"/>
        </a:buClr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AF12"/>
        </a:buClr>
        <a:buSzPct val="95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86-019-1666-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s://www.nict.go.jp/press/2020/12/09-1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nkokudan.org/d/d.htm?detail250-detailread-m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ericsson.com/en/reports-and-papers/ericsson-technology-review/articles/ensuring-security-in-mobile-networks-post-quantu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lek-cryptography/bulletproof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1224136"/>
          </a:xfrm>
        </p:spPr>
        <p:txBody>
          <a:bodyPr/>
          <a:lstStyle/>
          <a:p>
            <a:r>
              <a:rPr lang="ja-JP" altLang="en-US"/>
              <a:t>暗認本読書会</a:t>
            </a:r>
            <a:r>
              <a:rPr lang="en-US" altLang="ja-JP"/>
              <a:t>12</a:t>
            </a:r>
            <a:br>
              <a:rPr lang="en-US" altLang="ja-JP"/>
            </a:br>
            <a:r>
              <a:rPr lang="en-US" altLang="ja-JP" sz="2400"/>
              <a:t>ZKP, </a:t>
            </a:r>
            <a:r>
              <a:rPr lang="ja-JP" altLang="en-US" sz="2400"/>
              <a:t>量子コンピュータ</a:t>
            </a:r>
            <a:r>
              <a:rPr lang="en-US" altLang="ja-JP" sz="2400"/>
              <a:t>, PQC</a:t>
            </a:r>
            <a:endParaRPr lang="ja-JP" altLang="en-US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1800"/>
              <a:t>2021/12/16</a:t>
            </a:r>
          </a:p>
          <a:p>
            <a:r>
              <a:rPr lang="en-US" altLang="ja-JP" sz="1800"/>
              <a:t>https://anninbon.connpass.com/</a:t>
            </a:r>
          </a:p>
          <a:p>
            <a:r>
              <a:rPr lang="ja-JP" altLang="en-US" sz="1800"/>
              <a:t>光成滋生</a:t>
            </a:r>
          </a:p>
        </p:txBody>
      </p:sp>
    </p:spTree>
    <p:extLst>
      <p:ext uri="{BB962C8B-B14F-4D97-AF65-F5344CB8AC3E}">
        <p14:creationId xmlns:p14="http://schemas.microsoft.com/office/powerpoint/2010/main" val="350888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4F54477-4AED-4C4C-BDE7-D3175CE1FC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従来のコンピュータ</a:t>
                </a:r>
                <a:endParaRPr kumimoji="1" lang="en-US" altLang="ja-JP"/>
              </a:p>
              <a:p>
                <a:pPr lvl="1"/>
                <a:r>
                  <a:rPr kumimoji="1" lang="en-US" altLang="ja-JP"/>
                  <a:t>on/off</a:t>
                </a:r>
                <a:r>
                  <a:rPr kumimoji="1" lang="ja-JP" altLang="en-US"/>
                  <a:t>のスイッチを元に動作</a:t>
                </a:r>
                <a:endParaRPr kumimoji="1" lang="en-US" altLang="ja-JP"/>
              </a:p>
              <a:p>
                <a:r>
                  <a:rPr kumimoji="1" lang="ja-JP" altLang="en-US"/>
                  <a:t>量子コンピュータ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量子の重ね合わせの性質を利用したコンピュータ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量子 </a:t>
                </a:r>
                <a:r>
                  <a:rPr kumimoji="1" lang="en-US" altLang="ja-JP"/>
                  <a:t>= </a:t>
                </a:r>
                <a:r>
                  <a:rPr kumimoji="1" lang="ja-JP" altLang="en-US"/>
                  <a:t>光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電磁波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電子など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粒子のように</a:t>
                </a:r>
                <a:r>
                  <a:rPr kumimoji="1" lang="en-US" altLang="ja-JP"/>
                  <a:t>1</a:t>
                </a:r>
                <a:r>
                  <a:rPr kumimoji="1" lang="ja-JP" altLang="en-US"/>
                  <a:t>個</a:t>
                </a:r>
                <a:r>
                  <a:rPr kumimoji="1" lang="en-US" altLang="ja-JP"/>
                  <a:t>, 2</a:t>
                </a:r>
                <a:r>
                  <a:rPr kumimoji="1" lang="ja-JP" altLang="en-US"/>
                  <a:t>個と数えられる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波のように複数の状態が重なり合って存在できる</a:t>
                </a:r>
                <a:endParaRPr kumimoji="1" lang="en-US" altLang="ja-JP"/>
              </a:p>
              <a:p>
                <a:r>
                  <a:rPr kumimoji="1" lang="en-US" altLang="ja-JP"/>
                  <a:t>1</a:t>
                </a:r>
                <a:r>
                  <a:rPr kumimoji="1" lang="ja-JP" altLang="en-US"/>
                  <a:t>ビット</a:t>
                </a:r>
                <a:r>
                  <a:rPr kumimoji="1" lang="en-US" altLang="ja-JP"/>
                  <a:t>=0</a:t>
                </a:r>
                <a:r>
                  <a:rPr kumimoji="1" lang="ja-JP" altLang="en-US"/>
                  <a:t>か</a:t>
                </a:r>
                <a:r>
                  <a:rPr kumimoji="1" lang="en-US" altLang="ja-JP"/>
                  <a:t>1</a:t>
                </a:r>
                <a:r>
                  <a:rPr kumimoji="1" lang="ja-JP" altLang="en-US"/>
                  <a:t>のどちらかを表す情報の最小単位</a:t>
                </a:r>
                <a:endParaRPr kumimoji="1" lang="en-US" altLang="ja-JP"/>
              </a:p>
              <a:p>
                <a:r>
                  <a:rPr lang="en-US" altLang="ja-JP"/>
                  <a:t>1</a:t>
                </a:r>
                <a:r>
                  <a:rPr lang="ja-JP" altLang="en-US"/>
                  <a:t>量子ビット</a:t>
                </a:r>
                <a:r>
                  <a:rPr lang="en-US" altLang="ja-JP"/>
                  <a:t>(qbit)</a:t>
                </a:r>
              </a:p>
              <a:p>
                <a:pPr lvl="1"/>
                <a:r>
                  <a:rPr lang="en-US" altLang="ja-JP"/>
                  <a:t>0</a:t>
                </a:r>
                <a:r>
                  <a:rPr lang="ja-JP" altLang="en-US"/>
                  <a:t>の状態</a:t>
                </a:r>
                <a:r>
                  <a:rPr lang="en-US" altLang="ja-JP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kumimoji="1" lang="en-US" altLang="ja-JP"/>
                  <a:t>)</a:t>
                </a:r>
                <a:r>
                  <a:rPr kumimoji="1" lang="ja-JP" altLang="en-US"/>
                  <a:t>と</a:t>
                </a:r>
                <a:r>
                  <a:rPr kumimoji="1" lang="en-US" altLang="ja-JP"/>
                  <a:t>1</a:t>
                </a:r>
                <a:r>
                  <a:rPr kumimoji="1" lang="ja-JP" altLang="en-US"/>
                  <a:t>の状態</a:t>
                </a:r>
                <a:r>
                  <a:rPr kumimoji="1" lang="en-US" altLang="ja-JP"/>
                  <a:t>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kumimoji="1" lang="en-US" altLang="ja-JP"/>
                  <a:t>)</a:t>
                </a:r>
                <a:r>
                  <a:rPr kumimoji="1" lang="ja-JP" altLang="en-US"/>
                  <a:t>の重ね合わせ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ここではその実現方法には触れない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超伝導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イオン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半導体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光など様々なものが研究されている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4F54477-4AED-4C4C-BDE7-D3175CE1FC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19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BBE00725-846E-4669-869F-62666975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量子コンピュータ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AED7E26-F533-4684-8A5A-ACBB1902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10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4055309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573DC1E7-AC30-4624-B091-0253EEF7D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776010"/>
            <a:ext cx="5085794" cy="37444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4F54477-4AED-4C4C-BDE7-D3175CE1FC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表現方法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kumimoji="1" lang="ja-JP" altLang="en-US"/>
                  <a:t>と表す</a:t>
                </a:r>
                <a:r>
                  <a:rPr kumimoji="1" lang="en-US" altLang="ja-JP"/>
                  <a:t>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ja-JP" altLang="en-US"/>
                  <a:t>と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ja-JP" altLang="en-US"/>
                  <a:t>の重ね合わせ</a:t>
                </a:r>
                <a:r>
                  <a:rPr lang="en-US" altLang="ja-JP"/>
                  <a:t>)</a:t>
                </a:r>
                <a:endParaRPr kumimoji="1" lang="en-US" altLang="ja-JP" b="0" i="1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/>
                  <a:t>は複素数で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/>
                  <a:t>とする</a:t>
                </a:r>
                <a:endParaRPr kumimoji="1" lang="en-US" altLang="ja-JP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/>
                  <a:t>を実数に制限すれば単位円の円周上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状態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kumimoji="1" lang="ja-JP" altLang="en-US"/>
                  <a:t>を</a:t>
                </a:r>
                <a:r>
                  <a:rPr kumimoji="1" lang="en-US" altLang="ja-JP"/>
                  <a:t>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en-US" altLang="ja-JP"/>
                  <a:t>,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kumimoji="1" lang="en-US" altLang="ja-JP"/>
                  <a:t>)</a:t>
                </a:r>
                <a:r>
                  <a:rPr kumimoji="1" lang="ja-JP" altLang="en-US"/>
                  <a:t>に沿って</a:t>
                </a:r>
                <a:br>
                  <a:rPr kumimoji="1" lang="en-US" altLang="ja-JP"/>
                </a:br>
                <a:r>
                  <a:rPr kumimoji="1" lang="ja-JP" altLang="en-US"/>
                  <a:t>観測すると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確率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/>
                  <a:t>で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br>
                  <a:rPr kumimoji="1" lang="en-US" altLang="ja-JP"/>
                </a:br>
                <a:r>
                  <a:rPr kumimoji="1" lang="ja-JP" altLang="en-US"/>
                  <a:t>確率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/>
                  <a:t>で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/>
                  <a:t>になる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4F54477-4AED-4C4C-BDE7-D3175CE1FC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BBE00725-846E-4669-869F-62666975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量子ビット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B812F6-8ED1-48C5-8EF1-0A65743D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11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2595193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7C764E7-1FAA-4C42-B3AD-E434F7812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501728"/>
            <a:ext cx="6408712" cy="30521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AC03F3C-9DD7-446C-8145-47E4A622E6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従来のコンピュータのゲートに相当する演算部分</a:t>
                </a:r>
                <a:endParaRPr kumimoji="1" lang="en-US" altLang="ja-JP"/>
              </a:p>
              <a:p>
                <a:r>
                  <a:rPr kumimoji="1" lang="ja-JP" altLang="en-US"/>
                  <a:t>ビット反転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ゲート</a:t>
                </a:r>
                <a:r>
                  <a:rPr kumimoji="1" lang="en-US" altLang="ja-JP"/>
                  <a:t>X : </a:t>
                </a:r>
                <a:r>
                  <a:rPr kumimoji="1" lang="ja-JP" altLang="en-US"/>
                  <a:t>従来の</a:t>
                </a:r>
                <a:r>
                  <a:rPr kumimoji="1" lang="en-US" altLang="ja-JP"/>
                  <a:t>1bit</a:t>
                </a:r>
                <a:r>
                  <a:rPr kumimoji="1" lang="ja-JP" altLang="en-US"/>
                  <a:t>反転に相当</a:t>
                </a:r>
                <a:r>
                  <a:rPr kumimoji="1" lang="en-US" altLang="ja-JP"/>
                  <a:t>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ja-JP"/>
                  <a:t> </a:t>
                </a:r>
                <a:r>
                  <a:rPr lang="ja-JP" altLang="en-US"/>
                  <a:t>→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ja-JP"/>
              </a:p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kumimoji="1" lang="ja-JP" altLang="en-US"/>
                  <a:t>の符号だけを反転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ゲート</a:t>
                </a:r>
                <a:r>
                  <a:rPr kumimoji="1" lang="en-US" altLang="ja-JP"/>
                  <a:t>Z)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ja-JP"/>
                  <a:t> </a:t>
                </a:r>
                <a:r>
                  <a:rPr lang="ja-JP" altLang="en-US"/>
                  <a:t>→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kumimoji="1" lang="en-US" altLang="ja-JP"/>
              </a:p>
              <a:p>
                <a:r>
                  <a:rPr kumimoji="1" lang="en-US" altLang="ja-JP"/>
                  <a:t>Hadamard</a:t>
                </a:r>
                <a:r>
                  <a:rPr kumimoji="1" lang="ja-JP" altLang="en-US"/>
                  <a:t>変換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斜め</a:t>
                </a:r>
                <a:r>
                  <a:rPr kumimoji="1" lang="en-US" altLang="ja-JP"/>
                  <a:t>45</a:t>
                </a:r>
                <a:r>
                  <a:rPr kumimoji="1" lang="ja-JP" altLang="en-US"/>
                  <a:t>度回転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AC03F3C-9DD7-446C-8145-47E4A622E6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F4F5337C-D1C8-4D50-8955-27634279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量子ゲート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EA1BEC8-B280-456D-A89B-2A7B8E21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12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45279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E863C1C-085D-438C-9540-EB77478B2C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b="0"/>
                  <a:t>1qbit</a:t>
                </a:r>
                <a:r>
                  <a:rPr lang="ja-JP" altLang="en-US" b="0"/>
                  <a:t>が</a:t>
                </a:r>
                <a:r>
                  <a:rPr lang="en-US" altLang="ja-JP" b="0"/>
                  <a:t>2</a:t>
                </a:r>
                <a:r>
                  <a:rPr lang="ja-JP" altLang="en-US" b="0"/>
                  <a:t>個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形式的な積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kumimoji="1" lang="ja-JP" altLang="en-US"/>
                  <a:t>を使う</a:t>
                </a:r>
                <a:endParaRPr kumimoji="1" lang="en-US" altLang="ja-JP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/>
                  <a:t>が状態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ja-JP" altLang="en-US"/>
                  <a:t>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が状態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ja-JP" altLang="en-US"/>
                  <a:t>のときを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ja-JP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/>
                  <a:t>が状態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ja-JP" altLang="en-US"/>
                  <a:t>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が状態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/>
                  <a:t>のときを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kumimoji="1" lang="en-US" altLang="ja-JP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/>
                  <a:t>が状態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/>
                  <a:t>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が状態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ja-JP" altLang="en-US"/>
                  <a:t>のときを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endParaRPr kumimoji="1" lang="en-US" altLang="ja-JP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/>
                  <a:t>が状態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/>
                  <a:t>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が状態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/>
                  <a:t>のときを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endParaRPr kumimoji="1" lang="ja-JP" altLang="en-US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がそれぞれ混ざった状態のとき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⊗(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|1⟩)</m:t>
                    </m:r>
                  </m:oMath>
                </a14:m>
                <a:r>
                  <a:rPr lang="ja-JP" altLang="en-US"/>
                  <a:t> </a:t>
                </a:r>
                <a:r>
                  <a:rPr lang="en-US" altLang="ja-JP"/>
                  <a:t>; </a:t>
                </a:r>
                <a:r>
                  <a:rPr lang="ja-JP" altLang="en-US"/>
                  <a:t>形式的に展開</a:t>
                </a:r>
                <a:br>
                  <a:rPr lang="en-US" altLang="ja-JP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𝑎𝑐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𝑎𝑑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𝑏𝑐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𝑏𝑑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endParaRPr kumimoji="1" lang="ja-JP" altLang="en-US"/>
              </a:p>
              <a:p>
                <a:pPr lvl="1"/>
                <a:r>
                  <a:rPr kumimoji="1" lang="ja-JP" altLang="en-US"/>
                  <a:t>測定すると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が</a:t>
                </a:r>
                <a:br>
                  <a:rPr kumimoji="1" lang="en-US" altLang="ja-JP"/>
                </a:br>
                <a:r>
                  <a:rPr kumimoji="1" lang="ja-JP" altLang="en-US"/>
                  <a:t>確率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/>
                  <a:t>で</a:t>
                </a:r>
                <a:r>
                  <a:rPr lang="en-US" altLang="ja-JP"/>
                  <a:t>(0,0),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𝑎𝑑</m:t>
                            </m:r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/>
                  <a:t>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/>
                  <a:t>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(1,0)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/>
                  <a:t>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(1,1)</m:t>
                    </m:r>
                  </m:oMath>
                </a14:m>
                <a:r>
                  <a:rPr kumimoji="1" lang="ja-JP" altLang="en-US"/>
                  <a:t>になる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E863C1C-085D-438C-9540-EB77478B2C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r="-4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BE9B2D1C-AB8D-45F4-8229-56E4C962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2qbit</a:t>
            </a:r>
            <a:r>
              <a:rPr lang="ja-JP" altLang="en-US"/>
              <a:t>の表記法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310B4E-C97B-4DF1-9128-21865451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13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2704770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5BA7903-D6AE-4769-A344-3D779644C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/>
                  <a:t>2qbit</a:t>
                </a:r>
                <a:r>
                  <a:rPr lang="ja-JP" altLang="en-US"/>
                  <a:t>入出力</a:t>
                </a:r>
                <a:r>
                  <a:rPr lang="en-US" altLang="ja-JP"/>
                  <a:t>(</a:t>
                </a:r>
                <a:r>
                  <a:rPr lang="ja-JP" altLang="en-US"/>
                  <a:t>量子ゲートは入出力の</a:t>
                </a:r>
                <a:r>
                  <a:rPr lang="en-US" altLang="ja-JP"/>
                  <a:t>qbit</a:t>
                </a:r>
                <a:r>
                  <a:rPr lang="ja-JP" altLang="en-US"/>
                  <a:t>数は同じ</a:t>
                </a:r>
                <a:r>
                  <a:rPr lang="en-US" altLang="ja-JP"/>
                  <a:t>)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ja-JP" altLang="en-US"/>
                  <a:t>と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</m:oMath>
                </a14:m>
                <a:r>
                  <a:rPr lang="ja-JP" altLang="en-US"/>
                  <a:t>はそのままで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r>
                  <a:rPr kumimoji="1" lang="ja-JP" altLang="en-US"/>
                  <a:t>を入れ換える</a:t>
                </a:r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r>
                  <a:rPr kumimoji="1" lang="ja-JP" altLang="en-US"/>
                  <a:t>状態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e>
                    </m:d>
                  </m:oMath>
                </a14:m>
                <a:r>
                  <a:rPr kumimoji="1" lang="ja-JP" altLang="en-US"/>
                  <a:t>についての変換ルールの解釈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/>
                  <a:t>なら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/>
                  <a:t>はそのまま</a:t>
                </a:r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/>
                  <a:t>なら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/>
                  <a:t>はビット反転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まとめると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→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; CNOT = Controlled NOT</a:t>
                </a:r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5BA7903-D6AE-4769-A344-3D779644C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DF1DB0F2-F3F1-436F-A00F-B396942F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CNOT</a:t>
            </a:r>
            <a:r>
              <a:rPr kumimoji="1" lang="ja-JP" altLang="en-US"/>
              <a:t>ゲート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0CEC371-07C9-4B8D-B814-C94E2B4C4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72816"/>
            <a:ext cx="6696744" cy="172441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DE4C851-A388-4922-A87E-397FDA5A2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5157192"/>
            <a:ext cx="3816424" cy="1431159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931F0E-7D7B-4617-BECA-B34D6C3F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14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540362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E37F6274-34E9-4213-8F34-35F3041861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例 </a:t>
                </a:r>
                <a:r>
                  <a:rPr kumimoji="1" lang="en-US" altLang="ja-JP"/>
                  <a:t>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type m:val="li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ja-JP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ja-JP" altLang="en-US"/>
                  <a:t>のとき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type m:val="li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観測したとき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/>
                  <a:t>が</a:t>
                </a:r>
                <a:r>
                  <a:rPr kumimoji="1" lang="en-US" altLang="ja-JP"/>
                  <a:t>0</a:t>
                </a:r>
                <a:r>
                  <a:rPr kumimoji="1" lang="ja-JP" altLang="en-US"/>
                  <a:t>か</a:t>
                </a:r>
                <a:r>
                  <a:rPr kumimoji="1" lang="en-US" altLang="ja-JP"/>
                  <a:t>1</a:t>
                </a:r>
                <a:r>
                  <a:rPr kumimoji="1" lang="ja-JP" altLang="en-US"/>
                  <a:t>になる確率は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1/2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は常に</a:t>
                </a:r>
                <a:r>
                  <a:rPr kumimoji="1" lang="en-US" altLang="ja-JP"/>
                  <a:t>0</a:t>
                </a:r>
              </a:p>
              <a:p>
                <a:r>
                  <a:rPr lang="en-US" altLang="ja-JP"/>
                  <a:t>CNOT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type m:val="li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観測したとき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=(0,0)</m:t>
                    </m:r>
                  </m:oMath>
                </a14:m>
                <a:r>
                  <a:rPr kumimoji="1" lang="ja-JP" altLang="en-US"/>
                  <a:t>または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(1,1)</m:t>
                    </m:r>
                  </m:oMath>
                </a14:m>
                <a:r>
                  <a:rPr kumimoji="1" lang="ja-JP" altLang="en-US"/>
                  <a:t>が</a:t>
                </a:r>
                <a:r>
                  <a:rPr kumimoji="1" lang="en-US" altLang="ja-JP"/>
                  <a:t>1/2</a:t>
                </a:r>
                <a:r>
                  <a:rPr kumimoji="1" lang="ja-JP" altLang="en-US"/>
                  <a:t>ずつ</a:t>
                </a:r>
                <a:endParaRPr kumimoji="1" lang="en-US" altLang="ja-JP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/>
                  <a:t>なら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/>
                  <a:t>なら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の観測結果は独立</a:t>
                </a:r>
                <a:r>
                  <a:rPr kumimoji="1" lang="en-US" altLang="ja-JP"/>
                  <a:t>(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/>
                  <a:t>の結果が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に影響しない</a:t>
                </a:r>
                <a:r>
                  <a:rPr kumimoji="1" lang="en-US" altLang="ja-JP"/>
                  <a:t>)</a:t>
                </a:r>
              </a:p>
              <a:p>
                <a:pPr lvl="1"/>
                <a:r>
                  <a:rPr lang="en-US" altLang="ja-JP"/>
                  <a:t>CNOT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kumimoji="1" lang="ja-JP" altLang="en-US"/>
                  <a:t>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/>
                  <a:t>の観測結果に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が引きずられる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量子もつれ</a:t>
                </a:r>
                <a:r>
                  <a:rPr kumimoji="1" lang="en-US" altLang="ja-JP"/>
                  <a:t>)</a:t>
                </a:r>
              </a:p>
              <a:p>
                <a:pPr lvl="2"/>
                <a:r>
                  <a:rPr kumimoji="1" lang="ja-JP" altLang="en-US"/>
                  <a:t>量子力学特有の現象 </a:t>
                </a:r>
                <a:r>
                  <a:rPr kumimoji="1" lang="en-US" altLang="ja-JP"/>
                  <a:t>: e.g., </a:t>
                </a:r>
                <a:r>
                  <a:rPr kumimoji="1" lang="ja-JP" altLang="en-US"/>
                  <a:t>量子テレポーテーション</a:t>
                </a:r>
                <a:endParaRPr kumimoji="1" lang="en-US" altLang="ja-JP"/>
              </a:p>
              <a:p>
                <a:r>
                  <a:rPr kumimoji="1" lang="ja-JP" altLang="en-US"/>
                  <a:t>従来のコンピュータは</a:t>
                </a:r>
                <a:r>
                  <a:rPr kumimoji="1" lang="en-US" altLang="ja-JP"/>
                  <a:t>and</a:t>
                </a:r>
                <a:r>
                  <a:rPr kumimoji="1" lang="ja-JP" altLang="en-US"/>
                  <a:t>と</a:t>
                </a:r>
                <a:r>
                  <a:rPr kumimoji="1" lang="en-US" altLang="ja-JP"/>
                  <a:t>xor</a:t>
                </a:r>
                <a:r>
                  <a:rPr kumimoji="1" lang="ja-JP" altLang="en-US"/>
                  <a:t>で任意の回路</a:t>
                </a:r>
                <a:endParaRPr kumimoji="1" lang="en-US" altLang="ja-JP"/>
              </a:p>
              <a:p>
                <a:r>
                  <a:rPr kumimoji="1" lang="ja-JP" altLang="en-US"/>
                  <a:t>量子コンピュータ</a:t>
                </a:r>
                <a:endParaRPr lang="en-US" altLang="ja-JP"/>
              </a:p>
              <a:p>
                <a:pPr lvl="1"/>
                <a:r>
                  <a:rPr kumimoji="1" lang="en-US" altLang="ja-JP"/>
                  <a:t>1qbit</a:t>
                </a:r>
                <a:r>
                  <a:rPr kumimoji="1" lang="ja-JP" altLang="en-US"/>
                  <a:t>の量子ゲートと</a:t>
                </a:r>
                <a:r>
                  <a:rPr kumimoji="1" lang="en-US" altLang="ja-JP"/>
                  <a:t>CNOT</a:t>
                </a:r>
                <a:r>
                  <a:rPr kumimoji="1" lang="ja-JP" altLang="en-US"/>
                  <a:t>で任意の回路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E37F6274-34E9-4213-8F34-35F3041861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727" b="-4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E9B437EC-BC00-402F-B31D-FA2946A2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量子もつれ</a:t>
            </a:r>
            <a:r>
              <a:rPr kumimoji="1" lang="en-US" altLang="ja-JP"/>
              <a:t>(entanglement)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101C8A4-92DD-43FE-915B-0984A8AA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15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4010700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F779A62-5473-426B-8605-8B554DE511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古典的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ビットのデータは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ja-JP" altLang="en-US"/>
                  <a:t>通りのどれか一つ</a:t>
                </a:r>
                <a:endParaRPr kumimoji="1" lang="en-US" altLang="ja-JP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ja-JP"/>
                  <a:t> qbit</a:t>
                </a:r>
                <a:r>
                  <a:rPr kumimoji="1" lang="ja-JP" altLang="en-US"/>
                  <a:t>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ja-JP" altLang="en-US"/>
                  <a:t>通りの重ね合わせ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もし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qbit</a:t>
                </a:r>
                <a:r>
                  <a:rPr kumimoji="1" lang="ja-JP" altLang="en-US"/>
                  <a:t>のまま量子ゲートを用いれば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ja-JP" altLang="en-US"/>
                  <a:t>通りの計算が可能</a:t>
                </a:r>
                <a:endParaRPr kumimoji="1" lang="en-US" altLang="ja-JP"/>
              </a:p>
              <a:p>
                <a:r>
                  <a:rPr kumimoji="1" lang="ja-JP" altLang="en-US"/>
                  <a:t>注意</a:t>
                </a:r>
                <a:endParaRPr kumimoji="1" lang="en-US" altLang="ja-JP"/>
              </a:p>
              <a:p>
                <a:pPr lvl="1"/>
                <a:r>
                  <a:rPr lang="en-US" altLang="ja-JP"/>
                  <a:t>1</a:t>
                </a:r>
                <a:r>
                  <a:rPr lang="ja-JP" altLang="en-US"/>
                  <a:t>回分の量子ゲートの計算時間は不明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ja-JP" altLang="en-US"/>
                  <a:t>倍速くなるとは言っていない</a:t>
                </a:r>
                <a:endParaRPr kumimoji="1" lang="en-US" altLang="ja-JP"/>
              </a:p>
              <a:p>
                <a:r>
                  <a:rPr kumimoji="1" lang="ja-JP" altLang="en-US"/>
                  <a:t>最終的な結果は観測で、</a:t>
                </a:r>
                <a:r>
                  <a:rPr kumimoji="1" lang="ja-JP" altLang="en-US">
                    <a:solidFill>
                      <a:srgbClr val="FF0000"/>
                    </a:solidFill>
                  </a:rPr>
                  <a:t>どれか一つに確率的に決まる</a:t>
                </a:r>
                <a:endParaRPr kumimoji="1" lang="en-US" altLang="ja-JP">
                  <a:solidFill>
                    <a:srgbClr val="FF0000"/>
                  </a:solidFill>
                </a:endParaRPr>
              </a:p>
              <a:p>
                <a:r>
                  <a:rPr kumimoji="1" lang="ja-JP" altLang="en-US"/>
                  <a:t>意味のない計算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F779A62-5473-426B-8605-8B554DE51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26E2F2A0-473B-48D2-A435-7F9480F75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量子コンピュータの計算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96E2058-1028-400A-851D-E2D82DEC7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437112"/>
            <a:ext cx="6003702" cy="2016224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DDB9FA-B6E1-4B75-83B5-1FE6BB55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16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1084707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512B259-9C4D-4717-8C2A-DCF4A6C78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4221087"/>
            <a:ext cx="5184576" cy="25469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E606D0B6-A025-4C38-8211-E1DEF3C667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ja-JP" altLang="en-US"/>
                  <a:t>個のデータから望みのものを</a:t>
                </a:r>
                <a:r>
                  <a:rPr kumimoji="1" lang="en-US" altLang="ja-JP"/>
                  <a:t>1</a:t>
                </a:r>
                <a:r>
                  <a:rPr kumimoji="1" lang="ja-JP" altLang="en-US"/>
                  <a:t>個探したい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は「望みのもの」なら</a:t>
                </a:r>
                <a:r>
                  <a:rPr kumimoji="1" lang="en-US" altLang="ja-JP"/>
                  <a:t>1, </a:t>
                </a:r>
                <a:r>
                  <a:rPr kumimoji="1" lang="ja-JP" altLang="en-US"/>
                  <a:t>そうでなければ</a:t>
                </a:r>
                <a:r>
                  <a:rPr kumimoji="1" lang="en-US" altLang="ja-JP"/>
                  <a:t>0</a:t>
                </a:r>
                <a:r>
                  <a:rPr kumimoji="1" lang="ja-JP" altLang="en-US"/>
                  <a:t>を返す関数</a:t>
                </a:r>
                <a:endParaRPr kumimoji="1" lang="en-US" altLang="ja-JP"/>
              </a:p>
              <a:p>
                <a:r>
                  <a:rPr kumimoji="1" lang="ja-JP" altLang="en-US"/>
                  <a:t>古典コンピュータ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/>
                  <a:t>と順番に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を計算し</a:t>
                </a:r>
                <a:r>
                  <a:rPr kumimoji="1" lang="en-US" altLang="ja-JP"/>
                  <a:t>1</a:t>
                </a:r>
                <a:r>
                  <a:rPr kumimoji="1" lang="ja-JP" altLang="en-US"/>
                  <a:t>になる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/>
                  <a:t>を見つける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の計算回数は平均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kumimoji="1" lang="ja-JP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r>
                  <a:rPr kumimoji="1" lang="ja-JP" altLang="en-US"/>
                  <a:t>量子コンピュータ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qbit</a:t>
                </a:r>
                <a:r>
                  <a:rPr kumimoji="1" lang="ja-JP" altLang="en-US"/>
                  <a:t>を保持し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初期値は全てのパターンが同じ確率</a:t>
                </a:r>
                <a:endParaRPr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を量子ゲートで</a:t>
                </a:r>
                <a:br>
                  <a:rPr kumimoji="1" lang="en-US" altLang="ja-JP"/>
                </a:br>
                <a:r>
                  <a:rPr kumimoji="1" lang="ja-JP" altLang="en-US"/>
                  <a:t>計算できるとする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計算回数は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E606D0B6-A025-4C38-8211-E1DEF3C667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EBA78F4B-5CAC-452E-84CD-D12714CA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Grober</a:t>
            </a:r>
            <a:r>
              <a:rPr kumimoji="1" lang="ja-JP" altLang="en-US"/>
              <a:t>のアルゴリズム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1CEE90-657E-4CC3-860A-EC4285ED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17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666339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AFCDCAF-D984-41A8-8019-8D76D76A1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Google</a:t>
            </a:r>
            <a:r>
              <a:rPr lang="ja-JP" altLang="en-US"/>
              <a:t>の量子超越性</a:t>
            </a:r>
            <a:endParaRPr kumimoji="1" lang="en-US" altLang="ja-JP"/>
          </a:p>
          <a:p>
            <a:pPr lvl="1"/>
            <a:r>
              <a:rPr kumimoji="1" lang="en-US" altLang="ja-JP">
                <a:hlinkClick r:id="rId2"/>
              </a:rPr>
              <a:t>https://www.nature.com/articles/s41586-019-1666-5</a:t>
            </a:r>
            <a:endParaRPr kumimoji="1" lang="en-US" altLang="ja-JP"/>
          </a:p>
          <a:p>
            <a:pPr lvl="1"/>
            <a:r>
              <a:rPr kumimoji="1" lang="ja-JP" altLang="en-US"/>
              <a:t>スーパーコンピュータ</a:t>
            </a:r>
            <a:r>
              <a:rPr kumimoji="1" lang="en-US" altLang="ja-JP"/>
              <a:t>1</a:t>
            </a:r>
            <a:r>
              <a:rPr kumimoji="1" lang="ja-JP" altLang="en-US"/>
              <a:t>万年かかる問題を</a:t>
            </a:r>
            <a:r>
              <a:rPr kumimoji="1" lang="en-US" altLang="ja-JP"/>
              <a:t>53qbit</a:t>
            </a:r>
            <a:r>
              <a:rPr kumimoji="1" lang="ja-JP" altLang="en-US"/>
              <a:t>で</a:t>
            </a:r>
            <a:r>
              <a:rPr kumimoji="1" lang="en-US" altLang="ja-JP"/>
              <a:t>200</a:t>
            </a:r>
            <a:r>
              <a:rPr kumimoji="1" lang="ja-JP" altLang="en-US"/>
              <a:t>秒</a:t>
            </a:r>
            <a:endParaRPr kumimoji="1" lang="en-US" altLang="ja-JP"/>
          </a:p>
          <a:p>
            <a:pPr lvl="2"/>
            <a:r>
              <a:rPr lang="en-US" altLang="ja-JP"/>
              <a:t>IBM</a:t>
            </a:r>
            <a:r>
              <a:rPr lang="ja-JP" altLang="en-US"/>
              <a:t>の反論</a:t>
            </a:r>
            <a:r>
              <a:rPr lang="en-US" altLang="ja-JP"/>
              <a:t> : 1</a:t>
            </a:r>
            <a:r>
              <a:rPr lang="ja-JP" altLang="en-US"/>
              <a:t>万年じゃなくて</a:t>
            </a:r>
            <a:r>
              <a:rPr lang="en-US" altLang="ja-JP"/>
              <a:t>2</a:t>
            </a:r>
            <a:r>
              <a:rPr lang="ja-JP" altLang="en-US"/>
              <a:t>日半</a:t>
            </a:r>
            <a:r>
              <a:rPr lang="en-US" altLang="ja-JP"/>
              <a:t>?</a:t>
            </a:r>
          </a:p>
          <a:p>
            <a:pPr lvl="1"/>
            <a:r>
              <a:rPr kumimoji="1" lang="ja-JP" altLang="en-US"/>
              <a:t>ランダムな量子回路を使って乱数生成</a:t>
            </a:r>
            <a:endParaRPr kumimoji="1" lang="en-US" altLang="ja-JP"/>
          </a:p>
          <a:p>
            <a:pPr lvl="2"/>
            <a:r>
              <a:rPr kumimoji="1" lang="ja-JP" altLang="en-US"/>
              <a:t>古典コンピュータは量子回路をシミュレーションする必要</a:t>
            </a:r>
            <a:endParaRPr kumimoji="1" lang="en-US" altLang="ja-JP"/>
          </a:p>
          <a:p>
            <a:pPr lvl="2"/>
            <a:r>
              <a:rPr kumimoji="1" lang="ja-JP" altLang="en-US"/>
              <a:t>単なる乱数なら通常のコンピュータの方がずっと速い</a:t>
            </a:r>
            <a:endParaRPr kumimoji="1" lang="en-US" altLang="ja-JP"/>
          </a:p>
          <a:p>
            <a:pPr lvl="2"/>
            <a:r>
              <a:rPr kumimoji="1" lang="ja-JP" altLang="en-US"/>
              <a:t>量子コンピュータが本質的に古典コンピュータより「速い」</a:t>
            </a:r>
            <a:br>
              <a:rPr kumimoji="1" lang="en-US" altLang="ja-JP"/>
            </a:br>
            <a:r>
              <a:rPr kumimoji="1" lang="ja-JP" altLang="en-US"/>
              <a:t>場合があることを示そうとした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C04B6FC3-34DB-4DDD-96FF-76D37070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量子超越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93095CD-33DB-4979-9651-EC3F1B07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18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3010328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A4F5532-B211-49F1-AF79-277A206813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共通鍵暗号</a:t>
                </a:r>
                <a:r>
                  <a:rPr lang="en-US" altLang="ja-JP"/>
                  <a:t>(AES, ChaCha20</a:t>
                </a:r>
                <a:r>
                  <a:rPr lang="ja-JP" altLang="en-US"/>
                  <a:t>など</a:t>
                </a:r>
                <a:r>
                  <a:rPr lang="en-US" altLang="ja-JP"/>
                  <a:t>)</a:t>
                </a:r>
              </a:p>
              <a:p>
                <a:pPr lvl="1"/>
                <a:r>
                  <a:rPr kumimoji="1" lang="en-US" altLang="ja-JP"/>
                  <a:t>Grober</a:t>
                </a:r>
                <a:r>
                  <a:rPr kumimoji="1" lang="ja-JP" altLang="en-US"/>
                  <a:t>のアルゴリズムよりブルートフォース攻撃は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に</a:t>
                </a:r>
                <a:endParaRPr kumimoji="1" lang="en-US" altLang="ja-JP"/>
              </a:p>
              <a:p>
                <a:pPr lvl="1"/>
                <a:r>
                  <a:rPr lang="en-US" altLang="ja-JP"/>
                  <a:t>128bit</a:t>
                </a:r>
                <a:r>
                  <a:rPr lang="ja-JP" altLang="en-US"/>
                  <a:t>セキュリティ必要なら倍の</a:t>
                </a:r>
                <a:r>
                  <a:rPr lang="en-US" altLang="ja-JP"/>
                  <a:t>256bit</a:t>
                </a:r>
                <a:r>
                  <a:rPr lang="ja-JP" altLang="en-US"/>
                  <a:t>にすれば十分</a:t>
                </a:r>
                <a:endParaRPr lang="en-US" altLang="ja-JP"/>
              </a:p>
              <a:p>
                <a:pPr lvl="2"/>
                <a:r>
                  <a:rPr kumimoji="1" lang="ja-JP" altLang="en-US"/>
                  <a:t>量子コンピュータはそこまで速くないので</a:t>
                </a:r>
                <a:r>
                  <a:rPr kumimoji="1" lang="en-US" altLang="ja-JP"/>
                  <a:t>128bit</a:t>
                </a:r>
                <a:r>
                  <a:rPr kumimoji="1" lang="ja-JP" altLang="en-US"/>
                  <a:t>でも十分</a:t>
                </a:r>
                <a:r>
                  <a:rPr kumimoji="1" lang="en-US" altLang="ja-JP"/>
                  <a:t>?</a:t>
                </a:r>
              </a:p>
              <a:p>
                <a:r>
                  <a:rPr kumimoji="1" lang="ja-JP" altLang="en-US"/>
                  <a:t>ハッシュ関数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同様に</a:t>
                </a:r>
                <a:r>
                  <a:rPr kumimoji="1" lang="en-US" altLang="ja-JP"/>
                  <a:t>bit</a:t>
                </a:r>
                <a:r>
                  <a:rPr kumimoji="1" lang="ja-JP" altLang="en-US"/>
                  <a:t>長を倍にすれば十分</a:t>
                </a:r>
                <a:r>
                  <a:rPr kumimoji="1" lang="en-US" altLang="ja-JP"/>
                  <a:t>?</a:t>
                </a:r>
                <a:r>
                  <a:rPr kumimoji="1" lang="ja-JP" altLang="en-US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もある </a:t>
                </a:r>
                <a:r>
                  <a:rPr kumimoji="1" lang="en-US" altLang="ja-JP"/>
                  <a:t>-- </a:t>
                </a:r>
                <a:r>
                  <a:rPr kumimoji="1" lang="ja-JP" altLang="en-US"/>
                  <a:t>現実的でない</a:t>
                </a:r>
                <a:r>
                  <a:rPr kumimoji="1" lang="en-US" altLang="ja-JP"/>
                  <a:t>?</a:t>
                </a:r>
              </a:p>
              <a:p>
                <a:r>
                  <a:rPr kumimoji="1" lang="ja-JP" altLang="en-US"/>
                  <a:t>概ねそれほど影響は大きくないと考えられている</a:t>
                </a:r>
                <a:endParaRPr kumimoji="1" lang="en-US" altLang="ja-JP"/>
              </a:p>
              <a:p>
                <a:r>
                  <a:rPr kumimoji="1" lang="ja-JP" altLang="en-US"/>
                  <a:t>公開鍵暗号</a:t>
                </a:r>
                <a:endParaRPr kumimoji="1" lang="en-US" altLang="ja-JP"/>
              </a:p>
              <a:p>
                <a:pPr lvl="1"/>
                <a:r>
                  <a:rPr lang="en-US" altLang="ja-JP"/>
                  <a:t>RSA, </a:t>
                </a:r>
                <a:r>
                  <a:rPr lang="ja-JP" altLang="en-US"/>
                  <a:t>離散対数問題どちらも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by Shor</a:t>
                </a:r>
              </a:p>
              <a:p>
                <a:pPr lvl="2"/>
                <a:r>
                  <a:rPr kumimoji="1" lang="ja-JP" altLang="en-US"/>
                  <a:t>解読時間の見積もり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A4F5532-B211-49F1-AF79-277A206813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r="-4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C6219DE1-20BE-4A82-8F4C-E1E320C8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暗号技術に対する影響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44DF7E9A-2E29-4F99-BD83-992B5AC593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8840894"/>
                  </p:ext>
                </p:extLst>
              </p:nvPr>
            </p:nvGraphicFramePr>
            <p:xfrm>
              <a:off x="611560" y="5549155"/>
              <a:ext cx="7161530" cy="11922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4730">
                      <a:extLst>
                        <a:ext uri="{9D8B030D-6E8A-4147-A177-3AD203B41FA5}">
                          <a16:colId xmlns:a16="http://schemas.microsoft.com/office/drawing/2014/main" val="374306106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68228969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8169816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30393497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0402869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/>
                            <a:t>ビット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000"/>
                            <a:t>1024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000"/>
                            <a:t>2048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000"/>
                            <a:t>3072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000"/>
                            <a:t>4096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295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/>
                            <a:t>古典コンピュータ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86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138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156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09130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/>
                            <a:t>量子コンピュータ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33563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44DF7E9A-2E29-4F99-BD83-992B5AC593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8840894"/>
                  </p:ext>
                </p:extLst>
              </p:nvPr>
            </p:nvGraphicFramePr>
            <p:xfrm>
              <a:off x="611560" y="5549155"/>
              <a:ext cx="7161530" cy="11922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4730">
                      <a:extLst>
                        <a:ext uri="{9D8B030D-6E8A-4147-A177-3AD203B41FA5}">
                          <a16:colId xmlns:a16="http://schemas.microsoft.com/office/drawing/2014/main" val="374306106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68228969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8169816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30393497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04028698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/>
                            <a:t>ビット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000"/>
                            <a:t>1024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000"/>
                            <a:t>2048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000"/>
                            <a:t>3072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000"/>
                            <a:t>4096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295871"/>
                      </a:ext>
                    </a:extLst>
                  </a:tr>
                  <a:tr h="399733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/>
                            <a:t>古典コンピュータ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88000" t="-104545" r="-302500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86567" t="-104545" r="-200995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88500" t="-104545" r="-102000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488500" t="-104545" r="-2000" b="-12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091309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/>
                            <a:t>量子コンピュータ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88000" t="-207692" r="-302500" b="-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86567" t="-207692" r="-200995" b="-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88500" t="-207692" r="-102000" b="-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488500" t="-207692" r="-2000" b="-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33563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41A1FB-0146-4F4C-9194-D17F917C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19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186496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CA52B67-3F21-482C-8D69-7AA975430C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準同型暗号で投票しよう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賛成</a:t>
                </a:r>
                <a:r>
                  <a:rPr kumimoji="1" lang="en-US" altLang="ja-JP"/>
                  <a:t>(1)</a:t>
                </a:r>
                <a:r>
                  <a:rPr kumimoji="1" lang="ja-JP" altLang="en-US"/>
                  <a:t>か反対</a:t>
                </a:r>
                <a:r>
                  <a:rPr kumimoji="1" lang="en-US" altLang="ja-JP"/>
                  <a:t>(0)</a:t>
                </a:r>
                <a:r>
                  <a:rPr kumimoji="1" lang="ja-JP" altLang="en-US"/>
                  <a:t>の暗号文を集計サーバに送る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集計してから復号</a:t>
                </a:r>
                <a:endParaRPr kumimoji="1" lang="en-US" altLang="ja-JP"/>
              </a:p>
              <a:p>
                <a:pPr lvl="1"/>
                <a:r>
                  <a:rPr lang="ja-JP" altLang="en-US"/>
                  <a:t>攻撃者が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(10)</m:t>
                    </m:r>
                  </m:oMath>
                </a14:m>
                <a:r>
                  <a:rPr lang="ja-JP" altLang="en-US"/>
                  <a:t>を</a:t>
                </a:r>
                <a:br>
                  <a:rPr lang="en-US" altLang="ja-JP"/>
                </a:br>
                <a:r>
                  <a:rPr lang="ja-JP" altLang="en-US"/>
                  <a:t>送ったら</a:t>
                </a:r>
                <a:r>
                  <a:rPr lang="en-US" altLang="ja-JP"/>
                  <a:t>?</a:t>
                </a:r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r>
                  <a:rPr lang="ja-JP" altLang="en-US"/>
                  <a:t>暗号文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ja-JP" altLang="en-US"/>
                  <a:t>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ja-JP" altLang="en-US"/>
                  <a:t>であることは知りたい</a:t>
                </a:r>
                <a:endParaRPr lang="en-US" altLang="ja-JP"/>
              </a:p>
              <a:p>
                <a:pPr lvl="1"/>
                <a:r>
                  <a:rPr lang="ja-JP" altLang="en-US"/>
                  <a:t>でも、どちらかは知りたくない</a:t>
                </a:r>
                <a:r>
                  <a:rPr lang="en-US" altLang="ja-JP"/>
                  <a:t>/</a:t>
                </a:r>
                <a:r>
                  <a:rPr lang="ja-JP" altLang="en-US"/>
                  <a:t>知られないようにしたい</a:t>
                </a:r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kumimoji="1" lang="en-US" altLang="ja-JP"/>
              </a:p>
              <a:p>
                <a:pPr lvl="2"/>
                <a:endParaRPr lang="en-US" altLang="ja-JP"/>
              </a:p>
              <a:p>
                <a:pPr lvl="2"/>
                <a:endParaRPr kumimoji="1" lang="en-US" altLang="ja-JP"/>
              </a:p>
              <a:p>
                <a:pPr lvl="2"/>
                <a:endParaRPr lang="en-US" altLang="ja-JP"/>
              </a:p>
              <a:p>
                <a:pPr lvl="2"/>
                <a:endParaRPr kumimoji="1" lang="en-US" altLang="ja-JP"/>
              </a:p>
              <a:p>
                <a:pPr lvl="2"/>
                <a:endParaRPr lang="en-US" altLang="ja-JP"/>
              </a:p>
              <a:p>
                <a:pPr lvl="2"/>
                <a:endParaRPr kumimoji="1" lang="en-US" altLang="ja-JP"/>
              </a:p>
              <a:p>
                <a:pPr lvl="2"/>
                <a:endParaRPr kumimoji="1" lang="en-US" altLang="ja-JP"/>
              </a:p>
              <a:p>
                <a:pPr marL="218250" lvl="1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CA52B67-3F21-482C-8D69-7AA975430C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3E68C144-B468-45FA-A93B-FF6D1BBD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ゼロ知識証明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EC2D228-1AFD-4660-8DC8-57C7B26BB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7" y="1844824"/>
            <a:ext cx="5661563" cy="2880320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CF5C08-8FAF-4067-8CE2-7E13D0A2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3699425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1F9AB16-6876-43EE-B824-D92159FC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2048bit</a:t>
                </a:r>
                <a:r>
                  <a:rPr kumimoji="1" lang="ja-JP" altLang="en-US"/>
                  <a:t>の</a:t>
                </a:r>
                <a:r>
                  <a:rPr kumimoji="1" lang="en-US" altLang="ja-JP"/>
                  <a:t>RSA</a:t>
                </a:r>
                <a:r>
                  <a:rPr kumimoji="1" lang="ja-JP" altLang="en-US"/>
                  <a:t>を破るには最低</a:t>
                </a:r>
                <a:r>
                  <a:rPr kumimoji="1" lang="en-US" altLang="ja-JP"/>
                  <a:t>4096 qbit</a:t>
                </a:r>
                <a:r>
                  <a:rPr kumimoji="1" lang="ja-JP" altLang="en-US"/>
                  <a:t>必要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たくさんの量子ゲートを長時間正しく動作させるのは困難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エラー訂正用に多くの量子ゲートが必要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数千万</a:t>
                </a:r>
                <a:r>
                  <a:rPr kumimoji="1" lang="en-US" altLang="ja-JP"/>
                  <a:t>qbit</a:t>
                </a:r>
                <a:r>
                  <a:rPr kumimoji="1" lang="ja-JP" altLang="en-US"/>
                  <a:t>必要という見積もり</a:t>
                </a:r>
                <a:endParaRPr kumimoji="1" lang="en-US" altLang="ja-JP"/>
              </a:p>
              <a:p>
                <a:r>
                  <a:rPr kumimoji="1" lang="en-US" altLang="ja-JP"/>
                  <a:t>2020</a:t>
                </a:r>
                <a:r>
                  <a:rPr kumimoji="1" lang="ja-JP" altLang="en-US"/>
                  <a:t>年で</a:t>
                </a:r>
                <a:r>
                  <a:rPr lang="en-US" altLang="ja-JP"/>
                  <a:t>Honeywell</a:t>
                </a:r>
                <a:r>
                  <a:rPr lang="ja-JP" altLang="en-US"/>
                  <a:t> </a:t>
                </a:r>
                <a:r>
                  <a:rPr lang="en-US" altLang="ja-JP"/>
                  <a:t>128bit, 2021</a:t>
                </a:r>
                <a:r>
                  <a:rPr lang="ja-JP" altLang="en-US"/>
                  <a:t>年</a:t>
                </a:r>
                <a:r>
                  <a:rPr lang="en-US" altLang="ja-JP"/>
                  <a:t>IBM 127qbit</a:t>
                </a:r>
              </a:p>
              <a:p>
                <a:r>
                  <a:rPr lang="en-US" altLang="ja-JP"/>
                  <a:t>NICT</a:t>
                </a:r>
                <a:r>
                  <a:rPr lang="ja-JP" altLang="en-US"/>
                  <a:t>「量子コンピュータ実機を用いた離散対数問題の求解実験に成功」</a:t>
                </a:r>
                <a:r>
                  <a:rPr lang="en-US" altLang="ja-JP"/>
                  <a:t>(2020/12/9)</a:t>
                </a:r>
              </a:p>
              <a:p>
                <a:pPr lvl="1"/>
                <a:r>
                  <a:rPr kumimoji="1" lang="en-US" altLang="ja-JP">
                    <a:hlinkClick r:id="rId2"/>
                  </a:rPr>
                  <a:t>https://www.nict.go.jp/press/2020/12/09-1.html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解いた問題は「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≡1(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3)</m:t>
                    </m:r>
                  </m:oMath>
                </a14:m>
                <a:r>
                  <a:rPr kumimoji="1" lang="ja-JP" altLang="en-US"/>
                  <a:t>」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≡2(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3)</m:t>
                    </m:r>
                  </m:oMath>
                </a14:m>
                <a:r>
                  <a:rPr kumimoji="1" lang="ja-JP" altLang="en-US"/>
                  <a:t>」は解けなかった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素因数分解は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15=3×5</m:t>
                    </m:r>
                  </m:oMath>
                </a14:m>
                <a:r>
                  <a:rPr kumimoji="1" lang="ja-JP" altLang="en-US"/>
                  <a:t>や</a:t>
                </a:r>
                <a:r>
                  <a:rPr kumimoji="1" lang="en-US" altLang="ja-JP"/>
                  <a:t>21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=3×7</m:t>
                    </m:r>
                  </m:oMath>
                </a14:m>
                <a:r>
                  <a:rPr kumimoji="1" lang="ja-JP" altLang="en-US"/>
                  <a:t>ぐらい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1F9AB16-6876-43EE-B824-D92159FC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0" t="-1454" r="-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2698D8BE-65F3-418D-A556-C6EA402A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実際には</a:t>
            </a:r>
            <a:r>
              <a:rPr kumimoji="1" lang="en-US" altLang="ja-JP"/>
              <a:t>?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FFEFD3-50CD-4CF6-9C77-A1DCA9C5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20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82943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CC49CC58-459D-4123-BF0D-98970B47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096503"/>
            <a:ext cx="3816424" cy="28527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A10E0BC-1F4D-4EB7-B744-B61F4DBDC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組合せ最適化問題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ある多次元上の関数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の値を最小にする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/>
                  <a:t>を探す問題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移動経路のコスト、投資リスクなどを最小にしたい問題を</a:t>
                </a:r>
                <a:br>
                  <a:rPr kumimoji="1" lang="en-US" altLang="ja-JP"/>
                </a:br>
                <a:r>
                  <a:rPr kumimoji="1" lang="ja-JP" altLang="en-US"/>
                  <a:t>組合せ最適化問題に帰着</a:t>
                </a:r>
                <a:endParaRPr kumimoji="1" lang="en-US" altLang="ja-JP"/>
              </a:p>
              <a:p>
                <a:r>
                  <a:rPr kumimoji="1" lang="ja-JP" altLang="en-US"/>
                  <a:t>組合せ最適化問題に特化した量子コンピュータ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量子揺らぎという現象を利用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高速に解ける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と期待されている</a:t>
                </a:r>
                <a:r>
                  <a:rPr kumimoji="1" lang="en-US" altLang="ja-JP"/>
                  <a:t>)</a:t>
                </a:r>
              </a:p>
              <a:p>
                <a:r>
                  <a:rPr lang="en-US" altLang="ja-JP"/>
                  <a:t>2011</a:t>
                </a:r>
                <a:r>
                  <a:rPr lang="ja-JP" altLang="en-US"/>
                  <a:t>年</a:t>
                </a:r>
                <a:r>
                  <a:rPr lang="en-US" altLang="ja-JP"/>
                  <a:t>D-Wave</a:t>
                </a:r>
                <a:r>
                  <a:rPr lang="ja-JP" altLang="en-US"/>
                  <a:t>が初の商用化</a:t>
                </a:r>
                <a:endParaRPr lang="en-US" altLang="ja-JP"/>
              </a:p>
              <a:p>
                <a:r>
                  <a:rPr kumimoji="1" lang="en-US" altLang="ja-JP"/>
                  <a:t>2020</a:t>
                </a:r>
                <a:r>
                  <a:rPr kumimoji="1" lang="ja-JP" altLang="en-US"/>
                  <a:t>年</a:t>
                </a:r>
                <a:r>
                  <a:rPr kumimoji="1" lang="en-US" altLang="ja-JP"/>
                  <a:t>5000~qbit</a:t>
                </a:r>
              </a:p>
              <a:p>
                <a:r>
                  <a:rPr kumimoji="1" lang="ja-JP" altLang="en-US"/>
                  <a:t>注意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汎用コンピュータではない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今のところ暗号解読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素因数分解</a:t>
                </a:r>
                <a:r>
                  <a:rPr kumimoji="1" lang="en-US" altLang="ja-JP"/>
                  <a:t>, DLP)</a:t>
                </a:r>
                <a:r>
                  <a:rPr kumimoji="1" lang="ja-JP" altLang="en-US"/>
                  <a:t>は高速に解けない</a:t>
                </a:r>
                <a:endParaRPr kumimoji="1" lang="en-US" altLang="ja-JP"/>
              </a:p>
              <a:p>
                <a:pPr lvl="1"/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A10E0BC-1F4D-4EB7-B744-B61F4DBDC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0" t="-1038" b="-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A83CED19-033E-49E1-9861-483BB7D9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量子アニーリグ</a:t>
            </a:r>
            <a:r>
              <a:rPr kumimoji="1" lang="en-US" altLang="ja-JP"/>
              <a:t>(annealing)</a:t>
            </a:r>
            <a:r>
              <a:rPr kumimoji="1" lang="ja-JP" altLang="en-US"/>
              <a:t>方式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A3A009-F987-4D6D-AEFD-6DF4D844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21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732797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FAB121A-B67D-433E-BF04-6B7B94A97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564904"/>
            <a:ext cx="5112568" cy="2070590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3E935C9-38F5-4392-BEA3-D50C56AC0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QKD(Quantum Key Distribution)</a:t>
            </a:r>
          </a:p>
          <a:p>
            <a:pPr lvl="1"/>
            <a:r>
              <a:rPr kumimoji="1" lang="ja-JP" altLang="en-US"/>
              <a:t>鍵配送を量子の性質を利用 </a:t>
            </a:r>
            <a:r>
              <a:rPr kumimoji="1" lang="en-US" altLang="ja-JP"/>
              <a:t>BB84(1984, Bennett, Brassard)</a:t>
            </a:r>
          </a:p>
          <a:p>
            <a:pPr lvl="1"/>
            <a:r>
              <a:rPr kumimoji="1" lang="en-US" altLang="ja-JP"/>
              <a:t>1bit</a:t>
            </a:r>
            <a:r>
              <a:rPr kumimoji="1" lang="ja-JP" altLang="en-US"/>
              <a:t>の秘密鍵を光子に対応させて伝送</a:t>
            </a:r>
            <a:endParaRPr kumimoji="1" lang="en-US" altLang="ja-JP"/>
          </a:p>
          <a:p>
            <a:pPr lvl="1"/>
            <a:r>
              <a:rPr kumimoji="1" lang="ja-JP" altLang="en-US"/>
              <a:t>盗聴されていれば傍受を検知して伝送を中断し再送</a:t>
            </a:r>
            <a:endParaRPr kumimoji="1" lang="en-US" altLang="ja-JP"/>
          </a:p>
          <a:p>
            <a:pPr lvl="1"/>
            <a:r>
              <a:rPr kumimoji="1" lang="ja-JP" altLang="en-US"/>
              <a:t>ワンタイムパッドの</a:t>
            </a:r>
            <a:br>
              <a:rPr kumimoji="1" lang="en-US" altLang="ja-JP"/>
            </a:br>
            <a:r>
              <a:rPr kumimoji="1" lang="ja-JP" altLang="en-US"/>
              <a:t>秘密鍵を安全に配送</a:t>
            </a:r>
            <a:endParaRPr kumimoji="1" lang="en-US" altLang="ja-JP"/>
          </a:p>
          <a:p>
            <a:r>
              <a:rPr kumimoji="1" lang="ja-JP" altLang="en-US"/>
              <a:t>注意</a:t>
            </a:r>
            <a:endParaRPr kumimoji="1" lang="en-US" altLang="ja-JP"/>
          </a:p>
          <a:p>
            <a:pPr lvl="1"/>
            <a:r>
              <a:rPr kumimoji="1" lang="ja-JP" altLang="en-US"/>
              <a:t>公開鍵暗号の機能は持たない</a:t>
            </a:r>
            <a:endParaRPr kumimoji="1" lang="en-US" altLang="ja-JP"/>
          </a:p>
          <a:p>
            <a:pPr lvl="1"/>
            <a:r>
              <a:rPr kumimoji="1" lang="ja-JP" altLang="en-US"/>
              <a:t>通信後のデータ保存は従来手法</a:t>
            </a:r>
            <a:endParaRPr kumimoji="1" lang="en-US" altLang="ja-JP"/>
          </a:p>
          <a:p>
            <a:pPr lvl="1"/>
            <a:r>
              <a:rPr kumimoji="1" lang="ja-JP" altLang="en-US"/>
              <a:t>実用化には光子の安定共有</a:t>
            </a:r>
            <a:r>
              <a:rPr kumimoji="1" lang="en-US" altLang="ja-JP"/>
              <a:t>, </a:t>
            </a:r>
            <a:r>
              <a:rPr kumimoji="1" lang="ja-JP" altLang="en-US"/>
              <a:t>ノイズ対策</a:t>
            </a:r>
            <a:r>
              <a:rPr kumimoji="1" lang="en-US" altLang="ja-JP"/>
              <a:t>, </a:t>
            </a:r>
            <a:r>
              <a:rPr kumimoji="1" lang="ja-JP" altLang="en-US"/>
              <a:t>信号の減衰対策</a:t>
            </a:r>
            <a:endParaRPr lang="en-US" altLang="ja-JP"/>
          </a:p>
          <a:p>
            <a:pPr lvl="1"/>
            <a:r>
              <a:rPr kumimoji="1" lang="en-US" altLang="ja-JP"/>
              <a:t>2020</a:t>
            </a:r>
            <a:r>
              <a:rPr kumimoji="1" lang="ja-JP" altLang="en-US"/>
              <a:t>年</a:t>
            </a:r>
            <a:r>
              <a:rPr lang="en-US" altLang="ja-JP"/>
              <a:t> </a:t>
            </a:r>
            <a:r>
              <a:rPr lang="ja-JP" altLang="en-US"/>
              <a:t>東芝らが</a:t>
            </a:r>
            <a:r>
              <a:rPr lang="en-US" altLang="ja-JP"/>
              <a:t>7km</a:t>
            </a:r>
            <a:r>
              <a:rPr lang="ja-JP" altLang="en-US"/>
              <a:t>を</a:t>
            </a:r>
            <a:r>
              <a:rPr lang="en-US" altLang="ja-JP"/>
              <a:t>10Mbps</a:t>
            </a:r>
            <a:r>
              <a:rPr lang="ja-JP" altLang="en-US"/>
              <a:t>で</a:t>
            </a:r>
            <a:endParaRPr lang="en-US" altLang="ja-JP"/>
          </a:p>
          <a:p>
            <a:pPr lvl="1"/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lang="en-US" altLang="ja-JP"/>
              <a:t> </a:t>
            </a:r>
            <a:r>
              <a:rPr kumimoji="1" lang="ja-JP" altLang="en-US"/>
              <a:t>中国複数の拠点をつないで</a:t>
            </a:r>
            <a:r>
              <a:rPr kumimoji="1" lang="en-US" altLang="ja-JP"/>
              <a:t>4600km</a:t>
            </a:r>
            <a:r>
              <a:rPr kumimoji="1" lang="ja-JP" altLang="en-US"/>
              <a:t>を</a:t>
            </a:r>
            <a:r>
              <a:rPr kumimoji="1" lang="en-US" altLang="ja-JP"/>
              <a:t>47.8kbps</a:t>
            </a:r>
            <a:r>
              <a:rPr kumimoji="1" lang="ja-JP" altLang="en-US"/>
              <a:t>で</a:t>
            </a:r>
            <a:endParaRPr kumimoji="1" lang="en-US" altLang="ja-JP"/>
          </a:p>
          <a:p>
            <a:pPr lvl="2"/>
            <a:r>
              <a:rPr kumimoji="1" lang="ja-JP" altLang="en-US"/>
              <a:t>中継地点で盗聴される可能性は否定できない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2C31F27-E8CB-4C6C-88E7-747BCAE4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量子鍵配送</a:t>
            </a:r>
            <a:r>
              <a:rPr kumimoji="1" lang="en-US" altLang="ja-JP"/>
              <a:t>(</a:t>
            </a:r>
            <a:r>
              <a:rPr kumimoji="1" lang="ja-JP" altLang="en-US"/>
              <a:t>量子暗号通信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E75B3B-8D6E-47ED-9272-CC924076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22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3424896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35F2638-0E84-4DB9-A5ED-BD38460B5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量子コンピュータの発展で</a:t>
            </a:r>
            <a:r>
              <a:rPr kumimoji="1" lang="en-US" altLang="ja-JP"/>
              <a:t>RSA</a:t>
            </a:r>
            <a:r>
              <a:rPr lang="en-US" altLang="ja-JP"/>
              <a:t>,</a:t>
            </a:r>
            <a:r>
              <a:rPr lang="ja-JP" altLang="en-US"/>
              <a:t> </a:t>
            </a:r>
            <a:r>
              <a:rPr kumimoji="1" lang="en-US" altLang="ja-JP"/>
              <a:t>ECC</a:t>
            </a:r>
            <a:r>
              <a:rPr kumimoji="1" lang="ja-JP" altLang="en-US"/>
              <a:t>が危殆化の可能性</a:t>
            </a:r>
            <a:endParaRPr kumimoji="1" lang="en-US" altLang="ja-JP"/>
          </a:p>
          <a:p>
            <a:r>
              <a:rPr kumimoji="1" lang="ja-JP" altLang="en-US"/>
              <a:t>耐量子計算機暗号</a:t>
            </a:r>
            <a:r>
              <a:rPr lang="en-US" altLang="ja-JP"/>
              <a:t>PQC(Post Quantum Cryptography)</a:t>
            </a:r>
            <a:endParaRPr kumimoji="1" lang="en-US" altLang="ja-JP"/>
          </a:p>
          <a:p>
            <a:pPr lvl="1"/>
            <a:r>
              <a:rPr kumimoji="1" lang="ja-JP" altLang="en-US"/>
              <a:t>耐量子暗号</a:t>
            </a:r>
            <a:r>
              <a:rPr kumimoji="1" lang="en-US" altLang="ja-JP"/>
              <a:t>, </a:t>
            </a:r>
            <a:r>
              <a:rPr kumimoji="1" lang="ja-JP" altLang="en-US"/>
              <a:t>ポスト量子暗号</a:t>
            </a:r>
            <a:endParaRPr kumimoji="1" lang="en-US" altLang="ja-JP"/>
          </a:p>
          <a:p>
            <a:pPr lvl="1"/>
            <a:r>
              <a:rPr kumimoji="1" lang="ja-JP" altLang="en-US"/>
              <a:t>量子コンピュータに対しても安全な暗号技術</a:t>
            </a:r>
            <a:endParaRPr kumimoji="1" lang="en-US" altLang="ja-JP"/>
          </a:p>
          <a:p>
            <a:pPr lvl="1"/>
            <a:r>
              <a:rPr kumimoji="1" lang="en-US" altLang="ja-JP"/>
              <a:t>2016</a:t>
            </a:r>
            <a:r>
              <a:rPr kumimoji="1" lang="ja-JP" altLang="en-US"/>
              <a:t>年から</a:t>
            </a:r>
            <a:r>
              <a:rPr kumimoji="1" lang="en-US" altLang="ja-JP"/>
              <a:t>NIST</a:t>
            </a:r>
            <a:r>
              <a:rPr kumimoji="1" lang="ja-JP" altLang="en-US"/>
              <a:t>が標準化に向けて公募</a:t>
            </a:r>
            <a:endParaRPr kumimoji="1" lang="en-US" altLang="ja-JP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AAECC339-7223-4742-BEB3-01510CA5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耐量子計算機暗号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A2DFD71-33EB-4065-8401-7F02C26D5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696856"/>
              </p:ext>
            </p:extLst>
          </p:nvPr>
        </p:nvGraphicFramePr>
        <p:xfrm>
          <a:off x="370274" y="3341712"/>
          <a:ext cx="837819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730">
                  <a:extLst>
                    <a:ext uri="{9D8B030D-6E8A-4147-A177-3AD203B41FA5}">
                      <a16:colId xmlns:a16="http://schemas.microsoft.com/office/drawing/2014/main" val="439377958"/>
                    </a:ext>
                  </a:extLst>
                </a:gridCol>
                <a:gridCol w="2792730">
                  <a:extLst>
                    <a:ext uri="{9D8B030D-6E8A-4147-A177-3AD203B41FA5}">
                      <a16:colId xmlns:a16="http://schemas.microsoft.com/office/drawing/2014/main" val="2788121766"/>
                    </a:ext>
                  </a:extLst>
                </a:gridCol>
                <a:gridCol w="2792730">
                  <a:extLst>
                    <a:ext uri="{9D8B030D-6E8A-4147-A177-3AD203B41FA5}">
                      <a16:colId xmlns:a16="http://schemas.microsoft.com/office/drawing/2014/main" val="3482570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用語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用途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従来のコンピュータで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84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汎用量子コンピュータ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公開鍵暗号解読</a:t>
                      </a:r>
                      <a:endParaRPr kumimoji="1" lang="en-US" altLang="ja-JP" sz="2000"/>
                    </a:p>
                    <a:p>
                      <a:r>
                        <a:rPr kumimoji="1" lang="ja-JP" altLang="en-US" sz="2000"/>
                        <a:t>高性能計算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動作しない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82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量子アニーリグ方式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組合せ最適化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動作しない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783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量子鍵配送</a:t>
                      </a:r>
                      <a:br>
                        <a:rPr kumimoji="1" lang="en-US" altLang="ja-JP" sz="2000"/>
                      </a:br>
                      <a:r>
                        <a:rPr kumimoji="1" lang="en-US" altLang="ja-JP" sz="2000"/>
                        <a:t>(</a:t>
                      </a:r>
                      <a:r>
                        <a:rPr kumimoji="1" lang="ja-JP" altLang="en-US" sz="2000"/>
                        <a:t>量子暗号通信</a:t>
                      </a:r>
                      <a:r>
                        <a:rPr kumimoji="1" lang="en-US" altLang="ja-JP" sz="2000"/>
                        <a:t>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ワンタイムパッド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動作しない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00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耐量子計算機暗号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量子コンピュータが</a:t>
                      </a:r>
                      <a:endParaRPr kumimoji="1" lang="en-US" altLang="ja-JP" sz="2000"/>
                    </a:p>
                    <a:p>
                      <a:r>
                        <a:rPr kumimoji="1" lang="ja-JP" altLang="en-US" sz="2000"/>
                        <a:t>登場しても安全な暗号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動作する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952840"/>
                  </a:ext>
                </a:extLst>
              </a:tr>
            </a:tbl>
          </a:graphicData>
        </a:graphic>
      </p:graphicFrame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1BDE0C-B72C-4DB5-BEFF-D78CE71B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23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3252486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B879220C-73A2-4F9D-BD09-DC847FBBD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657" y="3645024"/>
            <a:ext cx="3404823" cy="18617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CE4DB42-6750-45E1-84E2-B626A3C5E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LWE(Learning with errors)</a:t>
                </a:r>
              </a:p>
              <a:p>
                <a:pPr lvl="1"/>
                <a:r>
                  <a:rPr kumimoji="1" lang="ja-JP" altLang="en-US"/>
                  <a:t>完全準同型暗号でも利用されている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連立一次方程式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/>
                  <a:t>は比較的容易に解ける</a:t>
                </a:r>
                <a:endParaRPr kumimoji="1" lang="en-US" altLang="ja-JP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は行列</a:t>
                </a:r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/>
                  <a:t>はベクトル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ノイズ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ja-JP" altLang="en-US"/>
                  <a:t>入りの方程式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(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ja-JP"/>
                  <a:t> : given)</a:t>
                </a:r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ja-JP" altLang="en-US"/>
                  <a:t>を求める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量子コンピュータを使っても難しいと考えられている</a:t>
                </a:r>
                <a:endParaRPr kumimoji="1" lang="en-US" altLang="ja-JP"/>
              </a:p>
              <a:p>
                <a:r>
                  <a:rPr kumimoji="1" lang="ja-JP" altLang="en-US"/>
                  <a:t>同種写像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従来の</a:t>
                </a:r>
                <a:r>
                  <a:rPr kumimoji="1" lang="en-US" altLang="ja-JP"/>
                  <a:t>ECC</a:t>
                </a:r>
                <a:r>
                  <a:rPr kumimoji="1" lang="ja-JP" altLang="en-US"/>
                  <a:t>は楕円曲線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1" lang="ja-JP" altLang="en-US"/>
                  <a:t>の点を動かす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同種写像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/>
                  <a:t>は楕円曲線を動かす</a:t>
                </a:r>
                <a:endParaRPr kumimoji="1" lang="en-US" altLang="ja-JP"/>
              </a:p>
              <a:p>
                <a:pPr lvl="1"/>
                <a:r>
                  <a:rPr kumimoji="1" lang="en-US" altLang="ja-JP"/>
                  <a:t>DH</a:t>
                </a:r>
                <a:r>
                  <a:rPr kumimoji="1" lang="ja-JP" altLang="en-US"/>
                  <a:t>鍵共有の類似</a:t>
                </a:r>
                <a:endParaRPr lang="en-US" altLang="ja-JP"/>
              </a:p>
              <a:p>
                <a:pPr lvl="2"/>
                <a:r>
                  <a:rPr kumimoji="1" lang="ja-JP" altLang="en-US"/>
                  <a:t>耐量子暗号入門</a:t>
                </a:r>
                <a:r>
                  <a:rPr kumimoji="1" lang="en-US" altLang="ja-JP"/>
                  <a:t>I</a:t>
                </a:r>
              </a:p>
              <a:p>
                <a:pPr lvl="2"/>
                <a:r>
                  <a:rPr kumimoji="1" lang="en-US" altLang="ja-JP">
                    <a:hlinkClick r:id="rId3"/>
                  </a:rPr>
                  <a:t>https://ankokudan.org/d/d.htm?detail250-detailread-m.html</a:t>
                </a:r>
                <a:endParaRPr kumimoji="1" lang="en-US" altLang="ja-JP"/>
              </a:p>
              <a:p>
                <a:r>
                  <a:rPr kumimoji="1" lang="en-US" altLang="ja-JP"/>
                  <a:t>『</a:t>
                </a:r>
                <a:r>
                  <a:rPr kumimoji="1" lang="ja-JP" altLang="en-US"/>
                  <a:t>数学セミナー</a:t>
                </a:r>
                <a:r>
                  <a:rPr kumimoji="1" lang="en-US" altLang="ja-JP"/>
                  <a:t>』2022</a:t>
                </a:r>
                <a:r>
                  <a:rPr lang="en-US" altLang="ja-JP"/>
                  <a:t>.1</a:t>
                </a:r>
                <a:r>
                  <a:rPr lang="ja-JP" altLang="en-US"/>
                  <a:t>が</a:t>
                </a:r>
                <a:r>
                  <a:rPr kumimoji="1" lang="ja-JP" altLang="en-US"/>
                  <a:t>量子計算理論の特集</a:t>
                </a:r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CE4DB42-6750-45E1-84E2-B626A3C5E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00" t="-1142" b="-63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CEECE672-2C11-4A5A-BC60-B755A4FD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PQC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67A11B-932C-45EB-98BF-F0DF497F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24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1286671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1FA8F6D-F82D-43FA-A3BC-37F74A89D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Quantum technology and its impact on security in mobile networks</a:t>
            </a:r>
          </a:p>
          <a:p>
            <a:pPr lvl="1"/>
            <a:r>
              <a:rPr kumimoji="1" lang="en-US" altLang="ja-JP">
                <a:hlinkClick r:id="rId2"/>
              </a:rPr>
              <a:t>https://www.ericsson.com/en/reports-and-papers/ericsson-technology-review/articles/ensuring-security-in-mobile-networks-post-quantum</a:t>
            </a:r>
            <a:endParaRPr lang="en-US" altLang="ja-JP"/>
          </a:p>
          <a:p>
            <a:pPr lvl="1"/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9F6FF69-771A-4B16-9CA8-7D9B0483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PQC</a:t>
            </a:r>
            <a:r>
              <a:rPr kumimoji="1" lang="ja-JP" altLang="en-US"/>
              <a:t>候補の比較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68A1DBE-3B7F-4B52-A0EE-F6168F004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875016"/>
            <a:ext cx="7848872" cy="3807724"/>
          </a:xfrm>
          <a:prstGeom prst="rect">
            <a:avLst/>
          </a:prstGeom>
        </p:spPr>
      </p:pic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6CCD075-82B2-4129-9BA7-8DF41C6E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25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94607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73830C11-8931-4324-A829-A7A3C37E2A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証明</a:t>
                </a:r>
                <a:endParaRPr kumimoji="1" lang="en-US" altLang="ja-JP"/>
              </a:p>
              <a:p>
                <a:pPr lvl="1"/>
                <a:r>
                  <a:rPr lang="ja-JP" altLang="en-US"/>
                  <a:t>ある命題が成り立つことを相手に納得してもらう手続き</a:t>
                </a:r>
                <a:endParaRPr lang="en-US" altLang="ja-JP"/>
              </a:p>
              <a:p>
                <a:r>
                  <a:rPr kumimoji="1" lang="en-US" altLang="ja-JP"/>
                  <a:t>ZKP</a:t>
                </a:r>
              </a:p>
              <a:p>
                <a:pPr lvl="1"/>
                <a:r>
                  <a:rPr kumimoji="1" lang="ja-JP" altLang="en-US"/>
                  <a:t>ある命題が成り立つことや、あることを知っていることを</a:t>
                </a:r>
                <a:br>
                  <a:rPr kumimoji="1" lang="en-US" altLang="ja-JP"/>
                </a:br>
                <a:r>
                  <a:rPr kumimoji="1" lang="ja-JP" altLang="en-US"/>
                  <a:t>その情報を相手に伝えずに納得してもらう手法</a:t>
                </a:r>
                <a:endParaRPr kumimoji="1" lang="en-US" altLang="ja-JP"/>
              </a:p>
              <a:p>
                <a:r>
                  <a:rPr kumimoji="1" lang="ja-JP" altLang="en-US"/>
                  <a:t>納得してもらいたい例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kumimoji="1" lang="en-US" altLang="ja-JP"/>
                  <a:t> (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ja-JP" altLang="en-US"/>
                  <a:t>は素数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/>
                  <a:t>や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ja-JP" altLang="en-US"/>
                  <a:t>を教えずにそれを知っていること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</m:oMath>
                </a14:m>
                <a:r>
                  <a:rPr kumimoji="1" lang="ja-JP" altLang="en-US"/>
                  <a:t>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を教えずにそれを知っていること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暗号文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ja-JP" altLang="en-US"/>
                  <a:t>が</a:t>
                </a:r>
                <a:r>
                  <a:rPr kumimoji="1" lang="en-US" altLang="ja-JP"/>
                  <a:t>0</a:t>
                </a:r>
                <a:r>
                  <a:rPr kumimoji="1" lang="ja-JP" altLang="en-US"/>
                  <a:t>か</a:t>
                </a:r>
                <a:r>
                  <a:rPr kumimoji="1" lang="en-US" altLang="ja-JP"/>
                  <a:t>1</a:t>
                </a:r>
                <a:r>
                  <a:rPr kumimoji="1" lang="ja-JP" altLang="en-US"/>
                  <a:t>のどちらかの暗号文であること</a:t>
                </a:r>
                <a:endParaRPr kumimoji="1" lang="en-US" altLang="ja-JP"/>
              </a:p>
              <a:p>
                <a:endParaRPr lang="en-US" altLang="ja-JP"/>
              </a:p>
              <a:p>
                <a:r>
                  <a:rPr kumimoji="1" lang="ja-JP" altLang="en-US"/>
                  <a:t>何かの知識</a:t>
                </a:r>
                <a:r>
                  <a:rPr kumimoji="1" lang="en-US" altLang="ja-JP"/>
                  <a:t>w (witness)</a:t>
                </a:r>
                <a:r>
                  <a:rPr kumimoji="1" lang="ja-JP" altLang="en-US"/>
                  <a:t>を知っていることを納得させる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知識の証明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73830C11-8931-4324-A829-A7A3C37E2A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247972B4-2338-451D-AAC0-44EC62FF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ZKP(Zero Knowledge Proof)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C317CC9-7BF6-4E2C-A1AC-903673D4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119194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9E315F43-CDAE-494F-9BFD-460D8C49AF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ja-JP" altLang="en-US"/>
                  <a:t>完全性</a:t>
                </a:r>
                <a:endParaRPr lang="en-US" altLang="ja-JP"/>
              </a:p>
              <a:p>
                <a:pPr lvl="1"/>
                <a:r>
                  <a:rPr lang="ja-JP" altLang="en-US"/>
                  <a:t>命題が正しい</a:t>
                </a:r>
                <a:r>
                  <a:rPr lang="en-US" altLang="ja-JP"/>
                  <a:t>(or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ja-JP" altLang="en-US"/>
                  <a:t>が証拠</a:t>
                </a:r>
                <a:r>
                  <a:rPr lang="en-US" altLang="ja-JP"/>
                  <a:t>w</a:t>
                </a:r>
                <a:r>
                  <a:rPr lang="ja-JP" altLang="en-US"/>
                  <a:t>を持つ</a:t>
                </a:r>
                <a:r>
                  <a:rPr lang="en-US" altLang="ja-JP"/>
                  <a:t>)</a:t>
                </a:r>
                <a:r>
                  <a:rPr lang="ja-JP" altLang="en-US"/>
                  <a:t>なら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/>
                  <a:t>は必ず納得する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ja-JP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ja-JP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ja-JP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ja-JP" altLang="en-US"/>
                  <a:t>健全性</a:t>
                </a:r>
                <a:endParaRPr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/>
                  <a:t>が納得したなら、ほぼ</a:t>
                </a:r>
                <a:r>
                  <a:rPr lang="en-US" altLang="ja-JP"/>
                  <a:t>100%</a:t>
                </a:r>
                <a:r>
                  <a:rPr lang="ja-JP" altLang="en-US"/>
                  <a:t>の確率でその命題は正しい</a:t>
                </a:r>
                <a:endParaRPr lang="en-US" altLang="ja-JP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ja-JP" altLang="en-US"/>
                  <a:t>が嘘をついていたら検証者は納得しない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ja-JP" altLang="en-US"/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9E315F43-CDAE-494F-9BFD-460D8C49AF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72CB8134-159F-4FE2-9A3E-3C9B4573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ZKP</a:t>
            </a:r>
            <a:r>
              <a:rPr kumimoji="1" lang="ja-JP" altLang="en-US"/>
              <a:t>に求められる性質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37DF8BC-0A06-4820-AC69-A6E9CB42E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844824"/>
            <a:ext cx="5328592" cy="180206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9B80389-C84F-407A-8D91-76C37D30C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5133122"/>
            <a:ext cx="5616624" cy="16164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6FDD112-DCD2-440F-9583-E671C4517BC7}"/>
                  </a:ext>
                </a:extLst>
              </p:cNvPr>
              <p:cNvSpPr txBox="1"/>
              <p:nvPr/>
            </p:nvSpPr>
            <p:spPr>
              <a:xfrm>
                <a:off x="1110560" y="2034914"/>
                <a:ext cx="1306255" cy="461665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証明者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𝑃</m:t>
                    </m:r>
                  </m:oMath>
                </a14:m>
                <a:endParaRPr lang="ja-JP" altLang="en-US" sz="2400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6FDD112-DCD2-440F-9583-E671C4517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560" y="2034914"/>
                <a:ext cx="1306255" cy="461665"/>
              </a:xfrm>
              <a:prstGeom prst="rect">
                <a:avLst/>
              </a:prstGeom>
              <a:blipFill>
                <a:blip r:embed="rId5"/>
                <a:stretch>
                  <a:fillRect l="-7009" t="-10526" b="-28947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8EF63D4-753F-4AAC-BDF5-7C4BC3F4C30F}"/>
                  </a:ext>
                </a:extLst>
              </p:cNvPr>
              <p:cNvSpPr txBox="1"/>
              <p:nvPr/>
            </p:nvSpPr>
            <p:spPr>
              <a:xfrm>
                <a:off x="6876256" y="2034913"/>
                <a:ext cx="1310102" cy="461665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検証者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𝑉</m:t>
                    </m:r>
                  </m:oMath>
                </a14:m>
                <a:endParaRPr lang="ja-JP" altLang="en-US" sz="2400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8EF63D4-753F-4AAC-BDF5-7C4BC3F4C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2034913"/>
                <a:ext cx="1310102" cy="461665"/>
              </a:xfrm>
              <a:prstGeom prst="rect">
                <a:avLst/>
              </a:prstGeom>
              <a:blipFill>
                <a:blip r:embed="rId6"/>
                <a:stretch>
                  <a:fillRect l="-7442" t="-10526" b="-28947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D4DBCA3-D801-4188-B4EC-EACEDC6FC5E0}"/>
                  </a:ext>
                </a:extLst>
              </p:cNvPr>
              <p:cNvSpPr txBox="1"/>
              <p:nvPr/>
            </p:nvSpPr>
            <p:spPr>
              <a:xfrm>
                <a:off x="6841742" y="5203178"/>
                <a:ext cx="1310102" cy="461665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検証者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𝑉</m:t>
                    </m:r>
                  </m:oMath>
                </a14:m>
                <a:endParaRPr lang="ja-JP" altLang="en-US" sz="2400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D4DBCA3-D801-4188-B4EC-EACEDC6FC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742" y="5203178"/>
                <a:ext cx="1310102" cy="461665"/>
              </a:xfrm>
              <a:prstGeom prst="rect">
                <a:avLst/>
              </a:prstGeom>
              <a:blipFill>
                <a:blip r:embed="rId7"/>
                <a:stretch>
                  <a:fillRect l="-6977" t="-10667" b="-30667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C758C5-E00A-4503-BBB0-C6D1FE694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42481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5C83DAF-F335-4C06-823B-82860DA341AF}"/>
              </a:ext>
            </a:extLst>
          </p:cNvPr>
          <p:cNvGrpSpPr/>
          <p:nvPr/>
        </p:nvGrpSpPr>
        <p:grpSpPr>
          <a:xfrm>
            <a:off x="107504" y="1268760"/>
            <a:ext cx="8838728" cy="2050511"/>
            <a:chOff x="107504" y="2060848"/>
            <a:chExt cx="8838728" cy="2050511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464B008F-422C-4691-981B-291EF39C5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768" y="2276872"/>
              <a:ext cx="8748464" cy="1834487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46CC20A4-BF25-457B-92F7-5178D2C18F9E}"/>
                </a:ext>
              </a:extLst>
            </p:cNvPr>
            <p:cNvSpPr/>
            <p:nvPr/>
          </p:nvSpPr>
          <p:spPr>
            <a:xfrm>
              <a:off x="107504" y="2060848"/>
              <a:ext cx="5137712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8606752-68AF-42F8-B09B-C981BA620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検証者は命題が正しい</a:t>
            </a:r>
            <a:r>
              <a:rPr lang="en-US" altLang="ja-JP"/>
              <a:t>(or  </a:t>
            </a:r>
            <a:r>
              <a:rPr lang="ja-JP" altLang="en-US"/>
              <a:t>証拠</a:t>
            </a:r>
            <a:r>
              <a:rPr lang="en-US" altLang="ja-JP"/>
              <a:t>w</a:t>
            </a:r>
            <a:r>
              <a:rPr lang="ja-JP" altLang="en-US"/>
              <a:t>を持つ</a:t>
            </a:r>
            <a:r>
              <a:rPr lang="en-US" altLang="ja-JP"/>
              <a:t>)</a:t>
            </a:r>
            <a:r>
              <a:rPr lang="ja-JP" altLang="en-US"/>
              <a:t>こと以外の</a:t>
            </a:r>
            <a:br>
              <a:rPr lang="en-US" altLang="ja-JP"/>
            </a:br>
            <a:r>
              <a:rPr lang="ja-JP" altLang="en-US"/>
              <a:t>情報を得られない</a:t>
            </a:r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r>
              <a:rPr kumimoji="1" lang="ja-JP" altLang="en-US"/>
              <a:t>普通の証明との違い</a:t>
            </a:r>
            <a:endParaRPr kumimoji="1" lang="en-US" altLang="ja-JP"/>
          </a:p>
          <a:p>
            <a:pPr lvl="1"/>
            <a:r>
              <a:rPr kumimoji="1" lang="ja-JP" altLang="en-US"/>
              <a:t>証明の過程が対話的</a:t>
            </a:r>
            <a:endParaRPr kumimoji="1" lang="en-US" altLang="ja-JP"/>
          </a:p>
          <a:p>
            <a:pPr lvl="1"/>
            <a:r>
              <a:rPr kumimoji="1" lang="ja-JP" altLang="en-US"/>
              <a:t>普通の数学の証明は証明されれば</a:t>
            </a:r>
            <a:r>
              <a:rPr kumimoji="1" lang="en-US" altLang="ja-JP"/>
              <a:t>100%</a:t>
            </a:r>
            <a:r>
              <a:rPr kumimoji="1" lang="ja-JP" altLang="en-US"/>
              <a:t>正しい</a:t>
            </a:r>
            <a:endParaRPr kumimoji="1" lang="en-US" altLang="ja-JP"/>
          </a:p>
          <a:p>
            <a:pPr lvl="1"/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E2A4B7E-9921-4084-83C1-933CEBE0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ゼロ知識性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EE60CB7-272C-4FFF-9C1A-935D9844E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5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268803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8786297-23BB-44CC-BB23-4813197712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ビットコインの取引履歴は全て</a:t>
                </a:r>
                <a:r>
                  <a:rPr kumimoji="1" lang="en-US" altLang="ja-JP"/>
                  <a:t>open</a:t>
                </a:r>
              </a:p>
              <a:p>
                <a:pPr lvl="1"/>
                <a:r>
                  <a:rPr lang="en-US" altLang="ja-JP"/>
                  <a:t>e.g., 10</a:t>
                </a:r>
                <a:r>
                  <a:rPr lang="ja-JP" altLang="en-US"/>
                  <a:t>万円所有するアリスがボブに</a:t>
                </a:r>
                <a:r>
                  <a:rPr lang="en-US" altLang="ja-JP"/>
                  <a:t>3</a:t>
                </a:r>
                <a:r>
                  <a:rPr lang="ja-JP" altLang="en-US"/>
                  <a:t>万円送金して残り</a:t>
                </a:r>
                <a:r>
                  <a:rPr lang="en-US" altLang="ja-JP"/>
                  <a:t>7</a:t>
                </a:r>
                <a:r>
                  <a:rPr lang="ja-JP" altLang="en-US"/>
                  <a:t>万円</a:t>
                </a:r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r>
                  <a:rPr lang="ja-JP" altLang="en-US"/>
                  <a:t>「</a:t>
                </a:r>
                <a:r>
                  <a:rPr lang="en-US" altLang="ja-JP"/>
                  <a:t>A=B+C</a:t>
                </a:r>
                <a:r>
                  <a:rPr lang="ja-JP" altLang="en-US"/>
                  <a:t>」であることは分かる</a:t>
                </a:r>
                <a:endParaRPr lang="en-US" altLang="ja-JP"/>
              </a:p>
              <a:p>
                <a:pPr lvl="1"/>
                <a:r>
                  <a:rPr lang="ja-JP" altLang="en-US"/>
                  <a:t>ただしこれだけでは不十分</a:t>
                </a:r>
                <a:r>
                  <a:rPr lang="en-US" altLang="ja-JP"/>
                  <a:t>(100=110+(-10)</a:t>
                </a:r>
                <a:r>
                  <a:rPr lang="ja-JP" altLang="en-US"/>
                  <a:t>だと困る</a:t>
                </a:r>
                <a:r>
                  <a:rPr lang="en-US" altLang="ja-JP"/>
                  <a:t>)</a:t>
                </a:r>
              </a:p>
              <a:p>
                <a:pPr lvl="1"/>
                <a:r>
                  <a:rPr lang="ja-JP" altLang="en-US"/>
                  <a:t>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0≤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0≤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ja-JP" altLang="en-US"/>
                  <a:t>」</a:t>
                </a:r>
                <a:r>
                  <a:rPr lang="en-US" altLang="ja-JP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ja-JP" altLang="en-US"/>
                  <a:t>は大きな定数</a:t>
                </a:r>
                <a:r>
                  <a:rPr lang="en-US" altLang="ja-JP"/>
                  <a:t>)</a:t>
                </a:r>
                <a:r>
                  <a:rPr lang="ja-JP" altLang="en-US"/>
                  <a:t>を確認</a:t>
                </a:r>
                <a:endParaRPr lang="en-US" altLang="ja-JP"/>
              </a:p>
              <a:p>
                <a:pPr lvl="1"/>
                <a:r>
                  <a:rPr lang="ja-JP" altLang="en-US"/>
                  <a:t>「ビットコインアドレス」も隠す→</a:t>
                </a:r>
                <a:r>
                  <a:rPr lang="en-US" altLang="ja-JP"/>
                  <a:t>Zcash</a:t>
                </a:r>
                <a:r>
                  <a:rPr lang="ja-JP" altLang="en-US"/>
                  <a:t>など</a:t>
                </a:r>
                <a:endParaRPr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8786297-23BB-44CC-BB23-4813197712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b="-22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DE6E158C-6857-4599-B64D-28F83CE2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暗号資産への応用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445DEAC-7607-427D-BA55-E04FE715F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800"/>
            <a:ext cx="7183654" cy="3017136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1556597-1E50-4873-B418-3729AF9A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6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202544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8C54DDE-7E81-42C6-A0E8-DEDE4E67E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対話証明と非対話証明</a:t>
            </a:r>
            <a:endParaRPr kumimoji="1" lang="en-US" altLang="ja-JP"/>
          </a:p>
          <a:p>
            <a:pPr lvl="1"/>
            <a:r>
              <a:rPr kumimoji="1" lang="ja-JP" altLang="en-US"/>
              <a:t>検証者</a:t>
            </a:r>
            <a:r>
              <a:rPr kumimoji="1" lang="en-US" altLang="ja-JP"/>
              <a:t>V</a:t>
            </a:r>
            <a:r>
              <a:rPr kumimoji="1" lang="ja-JP" altLang="en-US"/>
              <a:t>が乱数を送って証明者</a:t>
            </a:r>
            <a:r>
              <a:rPr kumimoji="1" lang="en-US" altLang="ja-JP"/>
              <a:t>P</a:t>
            </a:r>
            <a:r>
              <a:rPr kumimoji="1" lang="ja-JP" altLang="en-US"/>
              <a:t>に</a:t>
            </a:r>
            <a:br>
              <a:rPr kumimoji="1" lang="en-US" altLang="ja-JP"/>
            </a:br>
            <a:r>
              <a:rPr kumimoji="1" lang="ja-JP" altLang="en-US"/>
              <a:t>答えてもらう→答えを確認</a:t>
            </a:r>
            <a:endParaRPr kumimoji="1" lang="en-US" altLang="ja-JP"/>
          </a:p>
          <a:p>
            <a:pPr lvl="2"/>
            <a:r>
              <a:rPr lang="ja-JP" altLang="en-US"/>
              <a:t>嘘でも</a:t>
            </a:r>
            <a:r>
              <a:rPr lang="en-US" altLang="ja-JP"/>
              <a:t>1</a:t>
            </a:r>
            <a:r>
              <a:rPr lang="ja-JP" altLang="en-US"/>
              <a:t>回でパスする確率</a:t>
            </a:r>
            <a:r>
              <a:rPr lang="en-US" altLang="ja-JP"/>
              <a:t>x%</a:t>
            </a:r>
          </a:p>
          <a:p>
            <a:pPr lvl="2"/>
            <a:r>
              <a:rPr kumimoji="1" lang="ja-JP" altLang="en-US"/>
              <a:t>繰り返して嘘でもパスする確率を</a:t>
            </a:r>
            <a:br>
              <a:rPr kumimoji="1" lang="en-US" altLang="ja-JP"/>
            </a:br>
            <a:r>
              <a:rPr kumimoji="1" lang="ja-JP" altLang="en-US"/>
              <a:t>減らしていく</a:t>
            </a:r>
            <a:endParaRPr kumimoji="1" lang="en-US" altLang="ja-JP"/>
          </a:p>
          <a:p>
            <a:r>
              <a:rPr kumimoji="1" lang="ja-JP" altLang="en-US"/>
              <a:t>非対話</a:t>
            </a:r>
            <a:endParaRPr kumimoji="1" lang="en-US" altLang="ja-JP"/>
          </a:p>
          <a:p>
            <a:pPr lvl="1"/>
            <a:r>
              <a:rPr kumimoji="1" lang="ja-JP" altLang="en-US"/>
              <a:t>「証明」を送るだけ</a:t>
            </a:r>
            <a:endParaRPr kumimoji="1" lang="en-US" altLang="ja-JP"/>
          </a:p>
          <a:p>
            <a:pPr lvl="1"/>
            <a:r>
              <a:rPr kumimoji="1" lang="ja-JP" altLang="en-US"/>
              <a:t>対話証明より効率がよい</a:t>
            </a:r>
            <a:endParaRPr kumimoji="1" lang="en-US" altLang="ja-JP"/>
          </a:p>
          <a:p>
            <a:r>
              <a:rPr kumimoji="1" lang="ja-JP" altLang="en-US"/>
              <a:t>対話証明の非対話化</a:t>
            </a:r>
            <a:endParaRPr kumimoji="1" lang="en-US" altLang="ja-JP"/>
          </a:p>
          <a:p>
            <a:pPr lvl="1"/>
            <a:r>
              <a:rPr kumimoji="1" lang="ja-JP" altLang="en-US"/>
              <a:t>まず対話証明でプロトコルを作成</a:t>
            </a:r>
            <a:endParaRPr kumimoji="1" lang="en-US" altLang="ja-JP"/>
          </a:p>
          <a:p>
            <a:pPr lvl="1"/>
            <a:r>
              <a:rPr kumimoji="1" lang="ja-JP" altLang="en-US"/>
              <a:t>ハッシュ関数と組み合わせて非対話化</a:t>
            </a:r>
            <a:r>
              <a:rPr kumimoji="1" lang="en-US" altLang="ja-JP"/>
              <a:t>(Fiat-Shamir</a:t>
            </a:r>
            <a:r>
              <a:rPr kumimoji="1" lang="ja-JP" altLang="en-US"/>
              <a:t> </a:t>
            </a:r>
            <a:r>
              <a:rPr kumimoji="1" lang="en-US" altLang="ja-JP"/>
              <a:t>heuristic)</a:t>
            </a:r>
          </a:p>
          <a:p>
            <a:pPr lvl="1"/>
            <a:r>
              <a:rPr kumimoji="1" lang="ja-JP" altLang="en-US"/>
              <a:t>「離散対数の答えを知っている」</a:t>
            </a:r>
            <a:r>
              <a:rPr lang="en-US" altLang="ja-JP"/>
              <a:t>+FS</a:t>
            </a:r>
            <a:r>
              <a:rPr lang="ja-JP" altLang="en-US"/>
              <a:t>→</a:t>
            </a:r>
            <a:r>
              <a:rPr lang="en-US" altLang="ja-JP"/>
              <a:t>Schnorr</a:t>
            </a:r>
            <a:r>
              <a:rPr lang="ja-JP" altLang="en-US"/>
              <a:t>署名</a:t>
            </a:r>
            <a:endParaRPr kumimoji="1" lang="en-US" altLang="ja-JP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AF1EAC77-B4EB-4950-9A76-8F218A6F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ZKP</a:t>
            </a:r>
            <a:r>
              <a:rPr kumimoji="1" lang="ja-JP" altLang="en-US"/>
              <a:t>の種類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95FC7CA-2AFF-497A-A29D-4486B9C91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836712"/>
            <a:ext cx="3384376" cy="3566954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B34A155-9309-4280-89BE-43C105DA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7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1722701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BED9EA9-3F05-4B5E-85A0-21D365B5A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zero-knowledge Succinct Non-interactive ARgument of Knowledge</a:t>
            </a:r>
            <a:r>
              <a:rPr lang="ja-JP" altLang="en-US"/>
              <a:t>の略</a:t>
            </a:r>
            <a:endParaRPr lang="en-US" altLang="ja-JP"/>
          </a:p>
          <a:p>
            <a:pPr lvl="1"/>
            <a:r>
              <a:rPr lang="en-US" altLang="ja-JP"/>
              <a:t>s</a:t>
            </a:r>
            <a:r>
              <a:rPr kumimoji="1" lang="en-US" altLang="ja-JP"/>
              <a:t>uccinct : </a:t>
            </a:r>
            <a:r>
              <a:rPr kumimoji="1" lang="ja-JP" altLang="en-US"/>
              <a:t>簡潔な </a:t>
            </a:r>
            <a:r>
              <a:rPr kumimoji="1" lang="en-US" altLang="ja-JP"/>
              <a:t>= </a:t>
            </a:r>
            <a:r>
              <a:rPr kumimoji="1" lang="ja-JP" altLang="en-US"/>
              <a:t>「証明」のサイズが小さい</a:t>
            </a:r>
            <a:endParaRPr kumimoji="1" lang="en-US" altLang="ja-JP"/>
          </a:p>
          <a:p>
            <a:pPr lvl="1"/>
            <a:r>
              <a:rPr lang="en-US" altLang="ja-JP"/>
              <a:t>non-interactive = </a:t>
            </a:r>
            <a:r>
              <a:rPr lang="ja-JP" altLang="en-US"/>
              <a:t>非対話</a:t>
            </a:r>
            <a:endParaRPr lang="en-US" altLang="ja-JP"/>
          </a:p>
          <a:p>
            <a:pPr lvl="1"/>
            <a:r>
              <a:rPr kumimoji="1" lang="en-US" altLang="ja-JP"/>
              <a:t>argument = </a:t>
            </a:r>
            <a:r>
              <a:rPr kumimoji="1" lang="ja-JP" altLang="en-US"/>
              <a:t>限定された証明</a:t>
            </a:r>
            <a:endParaRPr kumimoji="1" lang="en-US" altLang="ja-JP"/>
          </a:p>
          <a:p>
            <a:r>
              <a:rPr kumimoji="1" lang="ja-JP" altLang="en-US"/>
              <a:t>証明</a:t>
            </a:r>
            <a:r>
              <a:rPr kumimoji="1" lang="en-US" altLang="ja-JP"/>
              <a:t>(proof)</a:t>
            </a:r>
          </a:p>
          <a:p>
            <a:pPr lvl="1"/>
            <a:r>
              <a:rPr kumimoji="1" lang="ja-JP" altLang="en-US"/>
              <a:t>証明者が無限の計算能力を持っていても検証者をだませない</a:t>
            </a:r>
            <a:br>
              <a:rPr kumimoji="1" lang="en-US" altLang="ja-JP"/>
            </a:br>
            <a:r>
              <a:rPr kumimoji="1" lang="ja-JP" altLang="en-US"/>
              <a:t>健全性を持つ</a:t>
            </a:r>
            <a:endParaRPr kumimoji="1" lang="en-US" altLang="ja-JP"/>
          </a:p>
          <a:p>
            <a:r>
              <a:rPr lang="en-US" altLang="ja-JP"/>
              <a:t>argument</a:t>
            </a:r>
          </a:p>
          <a:p>
            <a:pPr lvl="1"/>
            <a:r>
              <a:rPr kumimoji="1" lang="ja-JP" altLang="en-US"/>
              <a:t>証明者の計算能力を多項式時間に限定した健全性</a:t>
            </a:r>
            <a:endParaRPr kumimoji="1" lang="en-US" altLang="ja-JP"/>
          </a:p>
          <a:p>
            <a:r>
              <a:rPr kumimoji="1" lang="en-US" altLang="ja-JP"/>
              <a:t>argument</a:t>
            </a:r>
            <a:r>
              <a:rPr kumimoji="1" lang="ja-JP" altLang="en-US"/>
              <a:t>の方が効率がよくなる</a:t>
            </a:r>
            <a:endParaRPr lang="en-US" altLang="ja-JP"/>
          </a:p>
          <a:p>
            <a:pPr lvl="1"/>
            <a:r>
              <a:rPr kumimoji="1" lang="ja-JP" altLang="en-US"/>
              <a:t>証明者の能力を低く見積もっているので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1D85F110-2816-4FED-9609-97070DEFB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zk-SNARK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2C3651-ECD9-4044-B2FE-B8E26CC5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8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3494776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53F89F3-785C-42E7-A03F-B74D440CE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zk-SNARK</a:t>
            </a:r>
            <a:r>
              <a:rPr kumimoji="1" lang="ja-JP" altLang="en-US"/>
              <a:t>は証明の前に信頼の出来る機関が必要</a:t>
            </a:r>
            <a:endParaRPr kumimoji="1" lang="en-US" altLang="ja-JP"/>
          </a:p>
          <a:p>
            <a:pPr lvl="1"/>
            <a:r>
              <a:rPr kumimoji="1" lang="ja-JP" altLang="en-US"/>
              <a:t>改良されたものが登場</a:t>
            </a:r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lang="en-US" altLang="ja-JP"/>
          </a:p>
          <a:p>
            <a:r>
              <a:rPr lang="ja-JP" altLang="en-US"/>
              <a:t>実装</a:t>
            </a:r>
            <a:endParaRPr lang="en-US" altLang="ja-JP"/>
          </a:p>
          <a:p>
            <a:pPr lvl="1"/>
            <a:r>
              <a:rPr kumimoji="1" lang="en-US" altLang="ja-JP">
                <a:hlinkClick r:id="rId2"/>
              </a:rPr>
              <a:t>https://github.com/scipr-lab/libsnark</a:t>
            </a:r>
          </a:p>
          <a:p>
            <a:pPr lvl="1"/>
            <a:r>
              <a:rPr kumimoji="1" lang="en-US" altLang="ja-JP">
                <a:hlinkClick r:id="rId2"/>
              </a:rPr>
              <a:t>https://github.com/dalek-cryptography/bulletproofs</a:t>
            </a:r>
            <a:endParaRPr lang="en-US" altLang="ja-JP"/>
          </a:p>
          <a:p>
            <a:pPr lvl="1"/>
            <a:endParaRPr kumimoji="1" lang="en-US" altLang="ja-JP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888A9C0-288F-403D-A4ED-566D7CA2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いくつかの</a:t>
            </a:r>
            <a:r>
              <a:rPr kumimoji="1" lang="en-US" altLang="ja-JP"/>
              <a:t>ZKP	</a:t>
            </a:r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7DD139CE-7887-460D-9C93-579DDB259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852456"/>
              </p:ext>
            </p:extLst>
          </p:nvPr>
        </p:nvGraphicFramePr>
        <p:xfrm>
          <a:off x="940135" y="2060848"/>
          <a:ext cx="694423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730">
                  <a:extLst>
                    <a:ext uri="{9D8B030D-6E8A-4147-A177-3AD203B41FA5}">
                      <a16:colId xmlns:a16="http://schemas.microsoft.com/office/drawing/2014/main" val="29112408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97569029"/>
                    </a:ext>
                  </a:extLst>
                </a:gridCol>
                <a:gridCol w="1611503">
                  <a:extLst>
                    <a:ext uri="{9D8B030D-6E8A-4147-A177-3AD203B41FA5}">
                      <a16:colId xmlns:a16="http://schemas.microsoft.com/office/drawing/2014/main" val="85507979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51272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性質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/>
                        <a:t>zk-SNARK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/>
                        <a:t>Bulletproof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/>
                        <a:t>zk-STARK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2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証明のサイズ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定数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やや小さい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大きい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58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検証時間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定数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大きい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やや小さい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971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第三者機関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必要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不要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不要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95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量子コンピュータ</a:t>
                      </a:r>
                      <a:br>
                        <a:rPr kumimoji="1" lang="en-US" altLang="ja-JP" sz="2000"/>
                      </a:br>
                      <a:r>
                        <a:rPr kumimoji="1" lang="ja-JP" altLang="en-US" sz="2000"/>
                        <a:t>に対する耐性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無い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無い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ある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66481"/>
                  </a:ext>
                </a:extLst>
              </a:tr>
            </a:tbl>
          </a:graphicData>
        </a:graphic>
      </p:graphicFrame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6F8DBC-2221-44F5-8F08-C6327C96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9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2497536757"/>
      </p:ext>
    </p:extLst>
  </p:cSld>
  <p:clrMapOvr>
    <a:masterClrMapping/>
  </p:clrMapOvr>
</p:sld>
</file>

<file path=ppt/theme/theme1.xml><?xml version="1.0" encoding="utf-8"?>
<a:theme xmlns:a="http://schemas.openxmlformats.org/drawingml/2006/main" name="CybozuLabs2">
  <a:themeElements>
    <a:clrScheme name="CybozuLabs2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egoe+メイリオ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sz="240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5"/>
        </a:solidFill>
        <a:ln w="19050" cap="rnd">
          <a:solidFill>
            <a:schemeClr val="tx2">
              <a:lumMod val="60000"/>
              <a:lumOff val="40000"/>
            </a:schemeClr>
          </a:solidFill>
        </a:ln>
      </a:spPr>
      <a:bodyPr wrap="none">
        <a:spAutoFit/>
      </a:bodyPr>
      <a:lstStyle>
        <a:defPPr>
          <a:defRPr>
            <a:latin typeface="Courier New" pitchFamily="49" charset="0"/>
            <a:ea typeface="ＭＳ ゴシック" pitchFamily="49" charset="-128"/>
            <a:cs typeface="Courier New" pitchFamily="49" charset="0"/>
          </a:defRPr>
        </a:defPPr>
      </a:lstStyle>
    </a:txDef>
  </a:objectDefaults>
  <a:extraClrSchemeLst>
    <a:extraClrScheme>
      <a:clrScheme name="CybozuLabs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2405</Words>
  <Application>Microsoft Office PowerPoint</Application>
  <PresentationFormat>画面に合わせる (4:3)</PresentationFormat>
  <Paragraphs>338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3" baseType="lpstr">
      <vt:lpstr>HG丸ｺﾞｼｯｸM-PRO</vt:lpstr>
      <vt:lpstr>游ゴシック</vt:lpstr>
      <vt:lpstr>Arial</vt:lpstr>
      <vt:lpstr>Cambria Math</vt:lpstr>
      <vt:lpstr>Segoe UI</vt:lpstr>
      <vt:lpstr>Tahoma</vt:lpstr>
      <vt:lpstr>Wingdings</vt:lpstr>
      <vt:lpstr>CybozuLabs2</vt:lpstr>
      <vt:lpstr>暗認本読書会12 ZKP, 量子コンピュータ, PQC</vt:lpstr>
      <vt:lpstr>ゼロ知識証明</vt:lpstr>
      <vt:lpstr>ZKP(Zero Knowledge Proof)</vt:lpstr>
      <vt:lpstr>ZKPに求められる性質</vt:lpstr>
      <vt:lpstr>ゼロ知識性</vt:lpstr>
      <vt:lpstr>暗号資産への応用</vt:lpstr>
      <vt:lpstr>ZKPの種類</vt:lpstr>
      <vt:lpstr>zk-SNARK</vt:lpstr>
      <vt:lpstr>いくつかのZKP </vt:lpstr>
      <vt:lpstr>量子コンピュータ</vt:lpstr>
      <vt:lpstr>量子ビット</vt:lpstr>
      <vt:lpstr>量子ゲート</vt:lpstr>
      <vt:lpstr>2qbitの表記法</vt:lpstr>
      <vt:lpstr>CNOTゲート</vt:lpstr>
      <vt:lpstr>量子もつれ(entanglement)</vt:lpstr>
      <vt:lpstr>量子コンピュータの計算</vt:lpstr>
      <vt:lpstr>Groberのアルゴリズム</vt:lpstr>
      <vt:lpstr>量子超越</vt:lpstr>
      <vt:lpstr>暗号技術に対する影響</vt:lpstr>
      <vt:lpstr>実際には?</vt:lpstr>
      <vt:lpstr>量子アニーリグ(annealing)方式</vt:lpstr>
      <vt:lpstr>量子鍵配送(量子暗号通信)</vt:lpstr>
      <vt:lpstr>耐量子計算機暗号</vt:lpstr>
      <vt:lpstr>PQC</vt:lpstr>
      <vt:lpstr>PQC候補の比較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2015-01-28T02:21:35Z</dcterms:created>
  <dcterms:modified xsi:type="dcterms:W3CDTF">2021-12-16T09:31:41Z</dcterms:modified>
</cp:coreProperties>
</file>