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67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4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17-05-16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17-05-16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17-05-16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17-05-16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17-05-16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17-05-16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17-05-16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17-05-16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17-05-16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17-05-16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17-05-16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17-05-16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17-05-16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468" r:id="rId1"/>
    <p:sldLayoutId id="2147493469" r:id="rId2"/>
    <p:sldLayoutId id="2147493470" r:id="rId3"/>
    <p:sldLayoutId id="2147493471" r:id="rId4"/>
    <p:sldLayoutId id="2147493472" r:id="rId5"/>
    <p:sldLayoutId id="2147493473" r:id="rId6"/>
    <p:sldLayoutId id="2147493474" r:id="rId7"/>
    <p:sldLayoutId id="2147493475" r:id="rId8"/>
    <p:sldLayoutId id="2147493476" r:id="rId9"/>
    <p:sldLayoutId id="2147493477" r:id="rId10"/>
    <p:sldLayoutId id="2147493478" r:id="rId11"/>
    <p:sldLayoutId id="214749347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sz="4000" dirty="0" smtClean="0"/>
              <a:t>Handwriting </a:t>
            </a:r>
            <a:r>
              <a:rPr lang="en-US" sz="3600" dirty="0" smtClean="0"/>
              <a:t>to</a:t>
            </a:r>
            <a:r>
              <a:rPr lang="en-US" sz="4000" dirty="0" smtClean="0"/>
              <a:t> </a:t>
            </a:r>
            <a:r>
              <a:rPr lang="en-US" sz="4000" dirty="0" err="1" smtClean="0"/>
              <a:t>LaTeX</a:t>
            </a:r>
            <a:r>
              <a:rPr lang="en-US" sz="4000" dirty="0" smtClean="0"/>
              <a:t>  Equations via Neural Nets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Zachary Hervieux-Moore</a:t>
            </a:r>
          </a:p>
          <a:p>
            <a:r>
              <a:rPr lang="en-US" dirty="0" smtClean="0"/>
              <a:t>ORF 525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5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6" name="Content Placeholder 5" descr="example-input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63" r="-22963"/>
          <a:stretch>
            <a:fillRect/>
          </a:stretch>
        </p:blipFill>
        <p:spPr>
          <a:xfrm>
            <a:off x="457200" y="1600200"/>
            <a:ext cx="8229600" cy="225583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4819342"/>
            <a:ext cx="8229600" cy="13068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1200" dirty="0"/>
              <a:t>\mu ( \</a:t>
            </a:r>
            <a:r>
              <a:rPr lang="it-IT" sz="1200" dirty="0" err="1"/>
              <a:t>infty</a:t>
            </a:r>
            <a:r>
              <a:rPr lang="it-IT" sz="1200" dirty="0"/>
              <a:t> , \gamma , </a:t>
            </a:r>
            <a:r>
              <a:rPr lang="it-IT" sz="1200" dirty="0" err="1"/>
              <a:t>n</a:t>
            </a:r>
            <a:r>
              <a:rPr lang="it-IT" sz="1200" dirty="0"/>
              <a:t> ) = \frac { \</a:t>
            </a:r>
            <a:r>
              <a:rPr lang="it-IT" sz="1200" dirty="0" err="1"/>
              <a:t>sqrt</a:t>
            </a:r>
            <a:r>
              <a:rPr lang="it-IT" sz="1200" dirty="0"/>
              <a:t> { 3 } - \frac { \</a:t>
            </a:r>
            <a:r>
              <a:rPr lang="it-IT" sz="1200" dirty="0" err="1"/>
              <a:t>pi</a:t>
            </a:r>
            <a:r>
              <a:rPr lang="it-IT" sz="1200" dirty="0"/>
              <a:t> } { 2 } e ^ { - \frac { 4 } { 3 } </a:t>
            </a:r>
            <a:r>
              <a:rPr lang="it-IT" sz="1200" dirty="0" err="1"/>
              <a:t>n</a:t>
            </a:r>
            <a:r>
              <a:rPr lang="it-IT" sz="1200" dirty="0"/>
              <a:t> } } { \</a:t>
            </a:r>
            <a:r>
              <a:rPr lang="it-IT" sz="1200" dirty="0" err="1"/>
              <a:t>sqrt</a:t>
            </a:r>
            <a:r>
              <a:rPr lang="it-IT" sz="1200" dirty="0"/>
              <a:t> { 1 + \gamma ^ { 2 } } } \ .</a:t>
            </a:r>
          </a:p>
          <a:p>
            <a:pPr algn="ctr"/>
            <a:endParaRPr lang="en-US" sz="1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819678" y="3442387"/>
            <a:ext cx="0" cy="1193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53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Setup:</a:t>
            </a:r>
          </a:p>
          <a:p>
            <a:pPr lvl="1"/>
            <a:r>
              <a:rPr lang="en-US" dirty="0" smtClean="0"/>
              <a:t> x is an image from space X</a:t>
            </a:r>
          </a:p>
          <a:p>
            <a:pPr lvl="1"/>
            <a:r>
              <a:rPr lang="en-US" dirty="0" smtClean="0"/>
              <a:t>y is a sequence of tokens from space Y</a:t>
            </a:r>
          </a:p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minimize the 0/1 loss</a:t>
            </a:r>
          </a:p>
          <a:p>
            <a:r>
              <a:rPr lang="en-US" dirty="0" err="1" smtClean="0"/>
              <a:t>Contraint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 belongs to our neural network function class</a:t>
            </a:r>
            <a:endParaRPr lang="en-US" dirty="0"/>
          </a:p>
        </p:txBody>
      </p:sp>
      <p:pic>
        <p:nvPicPr>
          <p:cNvPr id="8" name="Picture 7" descr="Screen Shot 2017-05-16 at 2.16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338" y="3243510"/>
            <a:ext cx="2622829" cy="92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60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4" name="Content Placeholder 3" descr="neural-network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478" r="-734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44288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8" name="Content Placeholder 7" descr="ipad-app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>
          <a:xfrm>
            <a:off x="786446" y="1444532"/>
            <a:ext cx="7575596" cy="4166286"/>
          </a:xfrm>
        </p:spPr>
      </p:pic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946832" y="4666346"/>
            <a:ext cx="8229600" cy="1291522"/>
          </a:xfrm>
        </p:spPr>
        <p:txBody>
          <a:bodyPr/>
          <a:lstStyle/>
          <a:p>
            <a:r>
              <a:rPr lang="en-US" dirty="0" smtClean="0"/>
              <a:t>Im2latex dataset</a:t>
            </a:r>
          </a:p>
          <a:p>
            <a:r>
              <a:rPr lang="en-US" dirty="0" smtClean="0"/>
              <a:t>Created </a:t>
            </a:r>
            <a:r>
              <a:rPr lang="en-US" dirty="0" err="1" smtClean="0"/>
              <a:t>iPad</a:t>
            </a:r>
            <a:r>
              <a:rPr lang="en-US" dirty="0" smtClean="0"/>
              <a:t> app to gather own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71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Truncating images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Batching images together by size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Normalizing </a:t>
            </a:r>
            <a:r>
              <a:rPr lang="en-US" dirty="0" err="1" smtClean="0"/>
              <a:t>LaTeX</a:t>
            </a:r>
            <a:r>
              <a:rPr lang="en-US" dirty="0" smtClean="0"/>
              <a:t> labels</a:t>
            </a:r>
          </a:p>
          <a:p>
            <a:pPr marL="914400" lvl="1" indent="-514350"/>
            <a:r>
              <a:rPr lang="en-US" dirty="0" smtClean="0"/>
              <a:t>E.g. x^2_i -&gt; x_i^2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Finding all the tokens for the “</a:t>
            </a:r>
            <a:r>
              <a:rPr lang="en-US" dirty="0" err="1" smtClean="0"/>
              <a:t>LaTeX</a:t>
            </a:r>
            <a:r>
              <a:rPr lang="en-US" dirty="0" smtClean="0"/>
              <a:t> alphabet” and removing the very rare 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68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20+ hours of training on AWS EC2 instance</a:t>
            </a:r>
          </a:p>
          <a:p>
            <a:r>
              <a:rPr lang="en-US" dirty="0" smtClean="0"/>
              <a:t>Approximately 25% accuracy rate</a:t>
            </a:r>
          </a:p>
          <a:p>
            <a:pPr lvl="1"/>
            <a:r>
              <a:rPr lang="en-US" dirty="0" smtClean="0"/>
              <a:t>Small sample size</a:t>
            </a:r>
          </a:p>
          <a:p>
            <a:pPr lvl="1"/>
            <a:r>
              <a:rPr lang="en-US" dirty="0" smtClean="0"/>
              <a:t>OCR methods get 95%</a:t>
            </a:r>
          </a:p>
          <a:p>
            <a:pPr lvl="1"/>
            <a:r>
              <a:rPr lang="en-US" dirty="0" smtClean="0"/>
              <a:t>im2latex gets 75%</a:t>
            </a:r>
          </a:p>
          <a:p>
            <a:r>
              <a:rPr lang="en-US" dirty="0" smtClean="0"/>
              <a:t>Peculiar </a:t>
            </a:r>
            <a:r>
              <a:rPr lang="en-US" dirty="0" err="1" smtClean="0"/>
              <a:t>behaviour</a:t>
            </a:r>
            <a:r>
              <a:rPr lang="en-US" dirty="0" smtClean="0"/>
              <a:t> of predicting the same thing repeatedly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895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3857560" cy="4525963"/>
          </a:xfrm>
        </p:spPr>
        <p:txBody>
          <a:bodyPr/>
          <a:lstStyle/>
          <a:p>
            <a:r>
              <a:rPr lang="en-US" dirty="0" smtClean="0"/>
              <a:t>Need more data</a:t>
            </a:r>
          </a:p>
          <a:p>
            <a:r>
              <a:rPr lang="en-US" dirty="0" smtClean="0"/>
              <a:t>Alter the loss function</a:t>
            </a:r>
          </a:p>
          <a:p>
            <a:r>
              <a:rPr lang="en-US" dirty="0" smtClean="0"/>
              <a:t>Train for longer</a:t>
            </a:r>
            <a:endParaRPr lang="en-US" dirty="0"/>
          </a:p>
        </p:txBody>
      </p:sp>
      <p:pic>
        <p:nvPicPr>
          <p:cNvPr id="5" name="Content Placeholder 4" descr="accuracy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518" b="-33518"/>
          <a:stretch>
            <a:fillRect/>
          </a:stretch>
        </p:blipFill>
        <p:spPr>
          <a:xfrm>
            <a:off x="3397250" y="1873250"/>
            <a:ext cx="5289550" cy="5308600"/>
          </a:xfrm>
        </p:spPr>
      </p:pic>
    </p:spTree>
    <p:extLst>
      <p:ext uri="{BB962C8B-B14F-4D97-AF65-F5344CB8AC3E}">
        <p14:creationId xmlns:p14="http://schemas.microsoft.com/office/powerpoint/2010/main" val="4199773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349</TotalTime>
  <Words>210</Words>
  <Application>Microsoft Macintosh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Breeze</vt:lpstr>
      <vt:lpstr>Handwriting to LaTeX  Equations via Neural Nets</vt:lpstr>
      <vt:lpstr>Problem</vt:lpstr>
      <vt:lpstr>Problem Formulation</vt:lpstr>
      <vt:lpstr>Model</vt:lpstr>
      <vt:lpstr>Data</vt:lpstr>
      <vt:lpstr>Preprocessing</vt:lpstr>
      <vt:lpstr>Results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Zachary Hervieux-Moore</cp:lastModifiedBy>
  <cp:revision>43</cp:revision>
  <dcterms:created xsi:type="dcterms:W3CDTF">2010-04-12T23:12:02Z</dcterms:created>
  <dcterms:modified xsi:type="dcterms:W3CDTF">2017-05-16T21:44:04Z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