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28"/>
  </p:notesMasterIdLst>
  <p:sldIdLst>
    <p:sldId id="256" r:id="rId2"/>
    <p:sldId id="257" r:id="rId3"/>
    <p:sldId id="277" r:id="rId4"/>
    <p:sldId id="258" r:id="rId5"/>
    <p:sldId id="259" r:id="rId6"/>
    <p:sldId id="291" r:id="rId7"/>
    <p:sldId id="270" r:id="rId8"/>
    <p:sldId id="271" r:id="rId9"/>
    <p:sldId id="278" r:id="rId10"/>
    <p:sldId id="279" r:id="rId11"/>
    <p:sldId id="280" r:id="rId12"/>
    <p:sldId id="281" r:id="rId13"/>
    <p:sldId id="289" r:id="rId14"/>
    <p:sldId id="287" r:id="rId15"/>
    <p:sldId id="290" r:id="rId16"/>
    <p:sldId id="292" r:id="rId17"/>
    <p:sldId id="294" r:id="rId18"/>
    <p:sldId id="293" r:id="rId19"/>
    <p:sldId id="295" r:id="rId20"/>
    <p:sldId id="296" r:id="rId21"/>
    <p:sldId id="297" r:id="rId22"/>
    <p:sldId id="298" r:id="rId23"/>
    <p:sldId id="299" r:id="rId24"/>
    <p:sldId id="300" r:id="rId25"/>
    <p:sldId id="268" r:id="rId26"/>
    <p:sldId id="288"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92BE"/>
    <a:srgbClr val="178DBB"/>
    <a:srgbClr val="D7E8ED"/>
    <a:srgbClr val="F1E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4660"/>
  </p:normalViewPr>
  <p:slideViewPr>
    <p:cSldViewPr snapToGrid="0">
      <p:cViewPr varScale="1">
        <p:scale>
          <a:sx n="69" d="100"/>
          <a:sy n="69" d="100"/>
        </p:scale>
        <p:origin x="9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86C4F-661B-4D20-BA65-EE0939DC6B00}" type="datetimeFigureOut">
              <a:rPr lang="fr-FR" smtClean="0"/>
              <a:t>28/03/2017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1B383-FB69-41CD-B419-D9071224126F}" type="slidenum">
              <a:rPr lang="fr-FR" smtClean="0"/>
              <a:t>‹N°›</a:t>
            </a:fld>
            <a:endParaRPr lang="fr-FR"/>
          </a:p>
        </p:txBody>
      </p:sp>
    </p:spTree>
    <p:extLst>
      <p:ext uri="{BB962C8B-B14F-4D97-AF65-F5344CB8AC3E}">
        <p14:creationId xmlns:p14="http://schemas.microsoft.com/office/powerpoint/2010/main" val="25628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069A60F8-E694-4769-81EA-9CBE4B293E7E}" type="datetime1">
              <a:rPr lang="fr-FR" smtClean="0"/>
              <a:t>28/03/2017</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31307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95D0375-E22D-41BA-B093-30587C2D6815}" type="datetime1">
              <a:rPr lang="fr-FR" smtClean="0"/>
              <a:t>28/03/2017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69872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3F913AE-FD0B-4B1D-A27B-731D205EC931}" type="datetime1">
              <a:rPr lang="fr-FR" smtClean="0"/>
              <a:t>28/03/2017</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C5D8C3-B4B5-4E69-9212-D4C507D12CA5}"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4057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A2907636-CF52-4E94-A36C-E2EAA235AEDF}" type="datetime1">
              <a:rPr lang="fr-FR" smtClean="0"/>
              <a:t>28/03/2017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355187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4168755B-C0B9-4D61-AE72-A7EA53BB5665}" type="datetime1">
              <a:rPr lang="fr-FR" smtClean="0"/>
              <a:t>28/03/2017</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C5D8C3-B4B5-4E69-9212-D4C507D12CA5}"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213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2DADD043-80C9-4133-87D9-EA492471CF48}" type="datetime1">
              <a:rPr lang="fr-FR" smtClean="0"/>
              <a:t>28/03/2017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25184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F9E99B4-F318-44D7-B61A-A0908D6183B6}" type="datetime1">
              <a:rPr lang="fr-FR" smtClean="0"/>
              <a:t>28/03/2017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2427238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1AF2DA-37A0-4E9D-8CBE-B0D46255D38E}" type="datetime1">
              <a:rPr lang="fr-FR" smtClean="0"/>
              <a:t>28/03/2017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304645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4E8E67F-81D1-4FD3-9CC7-79E94F615DAB}" type="datetime1">
              <a:rPr lang="fr-FR" smtClean="0"/>
              <a:t>28/03/2017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81157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813C187-10D5-4FD5-917E-719DF50F6011}" type="datetime1">
              <a:rPr lang="fr-FR" smtClean="0"/>
              <a:t>28/03/2017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1799091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61B03A6-FEFA-42A1-B7B2-5CC9ADE22AB2}" type="datetime1">
              <a:rPr lang="fr-FR" smtClean="0"/>
              <a:t>28/03/2017</a:t>
            </a:fld>
            <a:endParaRPr lang="fr-FR"/>
          </a:p>
        </p:txBody>
      </p:sp>
      <p:sp>
        <p:nvSpPr>
          <p:cNvPr id="6" name="Footer Placeholder 5"/>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8646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0DA8C6C-F0CA-43EF-BE8F-7033973E1258}" type="datetime1">
              <a:rPr lang="fr-FR" smtClean="0"/>
              <a:t>28/03/2017</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57289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645578-0095-41D3-B149-030B114D75AD}" type="datetime1">
              <a:rPr lang="fr-FR" smtClean="0"/>
              <a:t>28/03/2017</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181256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AD845-C56D-49BA-A6BD-F4893BD6CF7D}" type="datetime1">
              <a:rPr lang="fr-FR" smtClean="0"/>
              <a:t>28/03/2017</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364057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CBC871-87D4-43C0-8A49-C9047EBEBEF9}" type="datetime1">
              <a:rPr lang="fr-FR" smtClean="0"/>
              <a:t>28/03/2017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307770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B1E93D3-D095-4E25-A496-4C63A47A5103}" type="datetime1">
              <a:rPr lang="fr-FR" smtClean="0"/>
              <a:t>28/03/2017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C5D8C3-B4B5-4E69-9212-D4C507D12CA5}" type="slidenum">
              <a:rPr lang="fr-FR" smtClean="0"/>
              <a:t>‹N°›</a:t>
            </a:fld>
            <a:endParaRPr lang="fr-FR"/>
          </a:p>
        </p:txBody>
      </p:sp>
    </p:spTree>
    <p:extLst>
      <p:ext uri="{BB962C8B-B14F-4D97-AF65-F5344CB8AC3E}">
        <p14:creationId xmlns:p14="http://schemas.microsoft.com/office/powerpoint/2010/main" val="148193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6B62B0-F0CF-449C-8F8B-239A6773D015}" type="datetime1">
              <a:rPr lang="fr-FR" smtClean="0"/>
              <a:t>28/03/2017</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C5D8C3-B4B5-4E69-9212-D4C507D12CA5}" type="slidenum">
              <a:rPr lang="fr-FR" smtClean="0"/>
              <a:t>‹N°›</a:t>
            </a:fld>
            <a:endParaRPr lang="fr-FR"/>
          </a:p>
        </p:txBody>
      </p:sp>
    </p:spTree>
    <p:extLst>
      <p:ext uri="{BB962C8B-B14F-4D97-AF65-F5344CB8AC3E}">
        <p14:creationId xmlns:p14="http://schemas.microsoft.com/office/powerpoint/2010/main" val="240848933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rganigramme : Alternative 9"/>
          <p:cNvSpPr/>
          <p:nvPr/>
        </p:nvSpPr>
        <p:spPr>
          <a:xfrm>
            <a:off x="741217" y="2904789"/>
            <a:ext cx="11263745" cy="1390918"/>
          </a:xfrm>
          <a:prstGeom prst="flowChartAlternateProcess">
            <a:avLst/>
          </a:prstGeom>
          <a:solidFill>
            <a:srgbClr val="D7E8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09600" y="2840394"/>
            <a:ext cx="11263745" cy="1138609"/>
          </a:xfrm>
        </p:spPr>
        <p:txBody>
          <a:bodyPr>
            <a:normAutofit fontScale="90000"/>
          </a:bodyPr>
          <a:lstStyle/>
          <a:p>
            <a:pPr algn="ctr"/>
            <a:r>
              <a:rPr lang="fr-FR" sz="4800" b="1" dirty="0"/>
              <a:t>RAPPORT PRISE EN MAIN DE DYNACASE </a:t>
            </a:r>
          </a:p>
        </p:txBody>
      </p:sp>
      <p:pic>
        <p:nvPicPr>
          <p:cNvPr id="5" name="Image 4"/>
          <p:cNvPicPr>
            <a:picLocks noChangeAspect="1"/>
          </p:cNvPicPr>
          <p:nvPr/>
        </p:nvPicPr>
        <p:blipFill>
          <a:blip r:embed="rId2"/>
          <a:stretch>
            <a:fillRect/>
          </a:stretch>
        </p:blipFill>
        <p:spPr>
          <a:xfrm>
            <a:off x="4121699" y="126389"/>
            <a:ext cx="3386684" cy="1747966"/>
          </a:xfrm>
          <a:prstGeom prst="rect">
            <a:avLst/>
          </a:prstGeom>
        </p:spPr>
      </p:pic>
      <p:sp>
        <p:nvSpPr>
          <p:cNvPr id="7" name="ZoneTexte 6"/>
          <p:cNvSpPr txBox="1"/>
          <p:nvPr/>
        </p:nvSpPr>
        <p:spPr>
          <a:xfrm>
            <a:off x="1413163" y="5832764"/>
            <a:ext cx="9919855" cy="369332"/>
          </a:xfrm>
          <a:prstGeom prst="rect">
            <a:avLst/>
          </a:prstGeom>
          <a:noFill/>
        </p:spPr>
        <p:txBody>
          <a:bodyPr wrap="square" rtlCol="0">
            <a:spAutoFit/>
          </a:bodyPr>
          <a:lstStyle/>
          <a:p>
            <a:pPr algn="ctr"/>
            <a:r>
              <a:rPr lang="fr-FR" b="1" u="sng" dirty="0"/>
              <a:t>REALISE PAR:</a:t>
            </a:r>
            <a:r>
              <a:rPr lang="fr-FR" b="1" dirty="0"/>
              <a:t>  FOUETSOP TEDONCHIO THIERRY et HERVE STEPHANE KAMDEM</a:t>
            </a:r>
          </a:p>
        </p:txBody>
      </p:sp>
    </p:spTree>
    <p:extLst>
      <p:ext uri="{BB962C8B-B14F-4D97-AF65-F5344CB8AC3E}">
        <p14:creationId xmlns:p14="http://schemas.microsoft.com/office/powerpoint/2010/main" val="58386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34837" y="180110"/>
            <a:ext cx="9869776" cy="1260764"/>
          </a:xfrm>
        </p:spPr>
        <p:txBody>
          <a:bodyPr>
            <a:normAutofit/>
          </a:bodyPr>
          <a:lstStyle/>
          <a:p>
            <a:r>
              <a:rPr lang="fr-FR" sz="4400" dirty="0"/>
              <a:t>III- MODULES DE DYNACASE</a:t>
            </a:r>
          </a:p>
        </p:txBody>
      </p:sp>
      <p:sp>
        <p:nvSpPr>
          <p:cNvPr id="5" name="Espace réservé du contenu 4"/>
          <p:cNvSpPr>
            <a:spLocks noGrp="1"/>
          </p:cNvSpPr>
          <p:nvPr>
            <p:ph idx="1"/>
          </p:nvPr>
        </p:nvSpPr>
        <p:spPr>
          <a:xfrm>
            <a:off x="1311579" y="1291204"/>
            <a:ext cx="10728021" cy="5457326"/>
          </a:xfrm>
        </p:spPr>
        <p:txBody>
          <a:bodyPr>
            <a:normAutofit fontScale="92500" lnSpcReduction="10000"/>
          </a:bodyPr>
          <a:lstStyle/>
          <a:p>
            <a:pPr marL="0" indent="0" algn="just">
              <a:buNone/>
            </a:pPr>
            <a:r>
              <a:rPr lang="fr-FR" sz="2400" dirty="0"/>
              <a:t>Comme mentionné plus haut,  Dynacase est une suite de logiciels réunis sous forme de modules dont voici les principaux.</a:t>
            </a:r>
          </a:p>
          <a:p>
            <a:pPr algn="just"/>
            <a:r>
              <a:rPr lang="fr-FR" sz="2400" b="1" dirty="0"/>
              <a:t>Dynacase Control</a:t>
            </a:r>
          </a:p>
          <a:p>
            <a:pPr marL="0" indent="0" algn="just">
              <a:buNone/>
            </a:pPr>
            <a:r>
              <a:rPr lang="fr-FR" sz="2400" dirty="0"/>
              <a:t>	Outil fondamental de </a:t>
            </a:r>
            <a:r>
              <a:rPr lang="fr-FR" sz="2400" dirty="0" err="1"/>
              <a:t>dynacase</a:t>
            </a:r>
            <a:r>
              <a:rPr lang="fr-FR" sz="2400" dirty="0"/>
              <a:t>, il permet de manager les applications il permet notamment:</a:t>
            </a:r>
          </a:p>
          <a:p>
            <a:pPr lvl="1" algn="just">
              <a:buFont typeface="Wingdings" panose="05000000000000000000" pitchFamily="2" charset="2"/>
              <a:buChar char="v"/>
            </a:pPr>
            <a:r>
              <a:rPr lang="fr-FR" sz="2000" dirty="0"/>
              <a:t>Installation et mise à jour de la plateforme</a:t>
            </a:r>
          </a:p>
          <a:p>
            <a:pPr lvl="1" algn="just">
              <a:buFont typeface="Wingdings" panose="05000000000000000000" pitchFamily="2" charset="2"/>
              <a:buChar char="v"/>
            </a:pPr>
            <a:r>
              <a:rPr lang="fr-FR" sz="2000" dirty="0"/>
              <a:t>Archivage et restauration</a:t>
            </a:r>
          </a:p>
          <a:p>
            <a:pPr lvl="1" algn="just">
              <a:buFont typeface="Wingdings" panose="05000000000000000000" pitchFamily="2" charset="2"/>
              <a:buChar char="v"/>
            </a:pPr>
            <a:r>
              <a:rPr lang="fr-FR" sz="2000" dirty="0"/>
              <a:t>Enregistrement et maintenance des contextes</a:t>
            </a:r>
          </a:p>
          <a:p>
            <a:pPr indent="-285750" algn="just"/>
            <a:r>
              <a:rPr lang="fr-FR" sz="2400" b="1" dirty="0"/>
              <a:t>Dynacase-</a:t>
            </a:r>
            <a:r>
              <a:rPr lang="fr-FR" sz="2400" b="1" dirty="0" err="1"/>
              <a:t>core</a:t>
            </a:r>
            <a:endParaRPr lang="fr-FR" sz="2400" b="1" dirty="0"/>
          </a:p>
          <a:p>
            <a:pPr marL="57150" indent="0" algn="just">
              <a:buNone/>
            </a:pPr>
            <a:r>
              <a:rPr lang="fr-FR" sz="2400" dirty="0"/>
              <a:t>	Ce module est fondamental pour le fonctionnement des application. Il permet de configurer les applications, les utilisateurs, les documents, les coffres et les accessibilités,</a:t>
            </a:r>
          </a:p>
          <a:p>
            <a:pPr indent="-285750" algn="just"/>
            <a:r>
              <a:rPr lang="fr-FR" sz="2400" b="1" dirty="0"/>
              <a:t>Dynacase-</a:t>
            </a:r>
            <a:r>
              <a:rPr lang="fr-FR" sz="2400" b="1" dirty="0" err="1"/>
              <a:t>admin</a:t>
            </a:r>
            <a:endParaRPr lang="fr-FR" sz="2400" b="1" dirty="0"/>
          </a:p>
          <a:p>
            <a:pPr marL="57150" indent="0" algn="just">
              <a:buNone/>
            </a:pPr>
            <a:r>
              <a:rPr lang="fr-FR" sz="2400" dirty="0"/>
              <a:t>	Ce module permet de configurer les actions, les applications</a:t>
            </a:r>
          </a:p>
          <a:p>
            <a:pPr algn="just"/>
            <a:endParaRPr lang="fr-FR" sz="2400" dirty="0"/>
          </a:p>
        </p:txBody>
      </p:sp>
      <p:sp>
        <p:nvSpPr>
          <p:cNvPr id="6" name="Rectangle à coins arrondis 5"/>
          <p:cNvSpPr/>
          <p:nvPr/>
        </p:nvSpPr>
        <p:spPr>
          <a:xfrm>
            <a:off x="10626437" y="180109"/>
            <a:ext cx="762000" cy="4440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III</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10</a:t>
            </a:fld>
            <a:endParaRPr lang="fr-FR"/>
          </a:p>
        </p:txBody>
      </p:sp>
    </p:spTree>
    <p:extLst>
      <p:ext uri="{BB962C8B-B14F-4D97-AF65-F5344CB8AC3E}">
        <p14:creationId xmlns:p14="http://schemas.microsoft.com/office/powerpoint/2010/main" val="399630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230383" y="2884864"/>
            <a:ext cx="10008320" cy="912644"/>
          </a:xfrm>
        </p:spPr>
        <p:txBody>
          <a:bodyPr>
            <a:normAutofit/>
          </a:bodyPr>
          <a:lstStyle/>
          <a:p>
            <a:r>
              <a:rPr lang="fr-FR" sz="4400" dirty="0"/>
              <a:t>IV-</a:t>
            </a:r>
            <a:r>
              <a:rPr lang="fr-FR" sz="4400" b="1" dirty="0">
                <a:solidFill>
                  <a:schemeClr val="accent2">
                    <a:lumMod val="50000"/>
                  </a:schemeClr>
                </a:solidFill>
              </a:rPr>
              <a:t> </a:t>
            </a:r>
            <a:r>
              <a:rPr lang="fr-FR" sz="4400" dirty="0">
                <a:solidFill>
                  <a:srgbClr val="2092BE"/>
                </a:solidFill>
              </a:rPr>
              <a:t>CREATION D’UNE APPLICATION</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11</a:t>
            </a:fld>
            <a:endParaRPr lang="fr-FR"/>
          </a:p>
        </p:txBody>
      </p:sp>
    </p:spTree>
    <p:extLst>
      <p:ext uri="{BB962C8B-B14F-4D97-AF65-F5344CB8AC3E}">
        <p14:creationId xmlns:p14="http://schemas.microsoft.com/office/powerpoint/2010/main" val="231001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551709" y="180110"/>
            <a:ext cx="9952903" cy="1260764"/>
          </a:xfrm>
        </p:spPr>
        <p:txBody>
          <a:bodyPr>
            <a:normAutofit/>
          </a:bodyPr>
          <a:lstStyle/>
          <a:p>
            <a:r>
              <a:rPr lang="fr-FR" sz="4400" dirty="0"/>
              <a:t>1- CREATION D’UN CONTEXTE</a:t>
            </a:r>
          </a:p>
        </p:txBody>
      </p:sp>
      <p:sp>
        <p:nvSpPr>
          <p:cNvPr id="5" name="Espace réservé du contenu 4"/>
          <p:cNvSpPr>
            <a:spLocks noGrp="1"/>
          </p:cNvSpPr>
          <p:nvPr>
            <p:ph idx="1"/>
          </p:nvPr>
        </p:nvSpPr>
        <p:spPr>
          <a:xfrm>
            <a:off x="1311579" y="1152907"/>
            <a:ext cx="10345433" cy="5331019"/>
          </a:xfrm>
        </p:spPr>
        <p:txBody>
          <a:bodyPr>
            <a:normAutofit fontScale="92500" lnSpcReduction="20000"/>
          </a:bodyPr>
          <a:lstStyle/>
          <a:p>
            <a:pPr marL="0" indent="0" algn="just">
              <a:buNone/>
            </a:pPr>
            <a:r>
              <a:rPr lang="fr-FR" sz="2400" dirty="0"/>
              <a:t>Un contexte dans Dynacase c’est tout élément nécessaire au fonctionnement d’une application(codes des modules, Données, paramètres de configuration…)</a:t>
            </a:r>
          </a:p>
          <a:p>
            <a:pPr marL="0" indent="0" algn="just">
              <a:buNone/>
            </a:pPr>
            <a:r>
              <a:rPr lang="fr-FR" sz="2400" dirty="0"/>
              <a:t>	Pour Créer un contexte, il faut au préalable avoir installer la plateforme Dynacase.</a:t>
            </a:r>
          </a:p>
          <a:p>
            <a:pPr lvl="1" algn="just">
              <a:buFont typeface="Wingdings" panose="05000000000000000000" pitchFamily="2" charset="2"/>
              <a:buChar char="v"/>
            </a:pPr>
            <a:r>
              <a:rPr lang="fr-FR" sz="2000" dirty="0"/>
              <a:t>Utiliser un navigateur pour se rendre dans Dynacase-control</a:t>
            </a:r>
          </a:p>
          <a:p>
            <a:pPr marL="457200" lvl="1" indent="0" algn="just">
              <a:buNone/>
            </a:pPr>
            <a:endParaRPr lang="fr-FR" sz="2000" dirty="0"/>
          </a:p>
          <a:p>
            <a:pPr lvl="1" algn="just">
              <a:buFont typeface="Wingdings" panose="05000000000000000000" pitchFamily="2" charset="2"/>
              <a:buChar char="v"/>
            </a:pPr>
            <a:r>
              <a:rPr lang="fr-FR" sz="2000" dirty="0"/>
              <a:t>Cliquer sur </a:t>
            </a:r>
            <a:r>
              <a:rPr lang="fr-FR" sz="2000" b="1" dirty="0" err="1"/>
              <a:t>Create</a:t>
            </a:r>
            <a:r>
              <a:rPr lang="fr-FR" sz="2000" b="1" dirty="0"/>
              <a:t> </a:t>
            </a:r>
            <a:r>
              <a:rPr lang="fr-FR" sz="2000" b="1" dirty="0" err="1"/>
              <a:t>context</a:t>
            </a:r>
            <a:endParaRPr lang="fr-FR" sz="2000" b="1" dirty="0"/>
          </a:p>
          <a:p>
            <a:pPr lvl="1" algn="just">
              <a:buFont typeface="Wingdings" panose="05000000000000000000" pitchFamily="2" charset="2"/>
              <a:buChar char="v"/>
            </a:pPr>
            <a:r>
              <a:rPr lang="fr-FR" sz="2000" dirty="0"/>
              <a:t>Remplir les champs</a:t>
            </a:r>
          </a:p>
          <a:p>
            <a:pPr lvl="1" algn="just">
              <a:buFont typeface="Wingdings" panose="05000000000000000000" pitchFamily="2" charset="2"/>
              <a:buChar char="v"/>
            </a:pPr>
            <a:r>
              <a:rPr lang="fr-FR" sz="2000" dirty="0"/>
              <a:t>Valider </a:t>
            </a:r>
          </a:p>
          <a:p>
            <a:pPr marL="0" indent="0" algn="just">
              <a:buNone/>
            </a:pPr>
            <a:r>
              <a:rPr lang="fr-FR" sz="2400" dirty="0"/>
              <a:t>Ceci nous permet d’installer les modules de base dont nous avons besoin.</a:t>
            </a:r>
          </a:p>
          <a:p>
            <a:pPr marL="0" indent="0" algn="just">
              <a:buNone/>
            </a:pPr>
            <a:r>
              <a:rPr lang="fr-FR" sz="2400" dirty="0"/>
              <a:t>	A la fin de l’installation, nous pouvons avoir accès au contexte en remplaçant Dynacase-control  dans la barre d’adresse par le nom du contexte, Ce qui nous permet de paramétrer la gestion des utilisateurs, des documents, des contrôle, des applications.</a:t>
            </a:r>
          </a:p>
          <a:p>
            <a:pPr marL="457200" lvl="1" indent="0" algn="just">
              <a:buNone/>
            </a:pPr>
            <a:endParaRPr lang="fr-FR" sz="2000" dirty="0"/>
          </a:p>
          <a:p>
            <a:endParaRPr lang="fr-FR" sz="2400" dirty="0"/>
          </a:p>
          <a:p>
            <a:endParaRPr lang="fr-FR" sz="2400" dirty="0"/>
          </a:p>
        </p:txBody>
      </p:sp>
      <p:sp>
        <p:nvSpPr>
          <p:cNvPr id="6" name="Rectangle à coins arrondis 5"/>
          <p:cNvSpPr/>
          <p:nvPr/>
        </p:nvSpPr>
        <p:spPr>
          <a:xfrm>
            <a:off x="10626437" y="180109"/>
            <a:ext cx="762000" cy="4440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IV</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12</a:t>
            </a:fld>
            <a:endParaRPr lang="fr-FR"/>
          </a:p>
        </p:txBody>
      </p:sp>
    </p:spTree>
    <p:extLst>
      <p:ext uri="{BB962C8B-B14F-4D97-AF65-F5344CB8AC3E}">
        <p14:creationId xmlns:p14="http://schemas.microsoft.com/office/powerpoint/2010/main" val="138336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655" y="443345"/>
            <a:ext cx="10861963" cy="5971310"/>
          </a:xfrm>
        </p:spPr>
      </p:pic>
      <p:sp>
        <p:nvSpPr>
          <p:cNvPr id="4" name="Espace réservé du numéro de diapositive 3"/>
          <p:cNvSpPr>
            <a:spLocks noGrp="1"/>
          </p:cNvSpPr>
          <p:nvPr>
            <p:ph type="sldNum" sz="quarter" idx="12"/>
          </p:nvPr>
        </p:nvSpPr>
        <p:spPr/>
        <p:txBody>
          <a:bodyPr/>
          <a:lstStyle/>
          <a:p>
            <a:fld id="{EFC5D8C3-B4B5-4E69-9212-D4C507D12CA5}" type="slidenum">
              <a:rPr lang="fr-FR" smtClean="0"/>
              <a:t>13</a:t>
            </a:fld>
            <a:endParaRPr lang="fr-FR"/>
          </a:p>
        </p:txBody>
      </p:sp>
    </p:spTree>
    <p:extLst>
      <p:ext uri="{BB962C8B-B14F-4D97-AF65-F5344CB8AC3E}">
        <p14:creationId xmlns:p14="http://schemas.microsoft.com/office/powerpoint/2010/main" val="344343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925783" y="250196"/>
            <a:ext cx="9578830" cy="1190678"/>
          </a:xfrm>
        </p:spPr>
        <p:txBody>
          <a:bodyPr>
            <a:normAutofit/>
          </a:bodyPr>
          <a:lstStyle/>
          <a:p>
            <a:r>
              <a:rPr lang="fr-FR" sz="4400" dirty="0"/>
              <a:t>1- CREATION D’UNE APPLICATION</a:t>
            </a:r>
          </a:p>
        </p:txBody>
      </p:sp>
      <p:sp>
        <p:nvSpPr>
          <p:cNvPr id="5" name="Espace réservé du contenu 4"/>
          <p:cNvSpPr>
            <a:spLocks noGrp="1"/>
          </p:cNvSpPr>
          <p:nvPr>
            <p:ph idx="1"/>
          </p:nvPr>
        </p:nvSpPr>
        <p:spPr>
          <a:xfrm>
            <a:off x="1311579" y="1152907"/>
            <a:ext cx="10345433" cy="5331019"/>
          </a:xfrm>
        </p:spPr>
        <p:txBody>
          <a:bodyPr>
            <a:normAutofit fontScale="92500" lnSpcReduction="10000"/>
          </a:bodyPr>
          <a:lstStyle/>
          <a:p>
            <a:pPr marL="0" indent="0" algn="just">
              <a:buNone/>
            </a:pPr>
            <a:r>
              <a:rPr lang="fr-FR" sz="2400" dirty="0"/>
              <a:t>Une application est un module </a:t>
            </a:r>
            <a:r>
              <a:rPr lang="fr-FR" sz="2400" dirty="0" err="1"/>
              <a:t>dynacase</a:t>
            </a:r>
            <a:r>
              <a:rPr lang="fr-FR" sz="2400" dirty="0"/>
              <a:t> qui réalise une tache précise pour l’utilisateur de la plateforme.</a:t>
            </a:r>
          </a:p>
          <a:p>
            <a:pPr marL="0" indent="0" algn="just">
              <a:buNone/>
            </a:pPr>
            <a:r>
              <a:rPr lang="fr-FR" sz="2400" dirty="0"/>
              <a:t>Pour la création d’une application, il est nécessaire de disposer de l’outil </a:t>
            </a:r>
            <a:r>
              <a:rPr lang="fr-FR" sz="2400" b="1" dirty="0" err="1"/>
              <a:t>dynacase-devtool</a:t>
            </a:r>
            <a:r>
              <a:rPr lang="fr-FR" sz="2400" b="1" dirty="0"/>
              <a:t> </a:t>
            </a:r>
            <a:r>
              <a:rPr lang="fr-FR" sz="2400" dirty="0"/>
              <a:t>qui est un outil conçue pour faciliter le développement d’applications </a:t>
            </a:r>
            <a:r>
              <a:rPr lang="fr-FR" sz="2400" dirty="0" err="1"/>
              <a:t>dynacase</a:t>
            </a:r>
            <a:r>
              <a:rPr lang="fr-FR" sz="2400" dirty="0"/>
              <a:t>. Son exécution se fait en ligne de commande en utilisant la commande:</a:t>
            </a:r>
          </a:p>
          <a:p>
            <a:pPr lvl="1" algn="just">
              <a:buFont typeface="Arial" panose="020B0604020202020204" pitchFamily="34" charset="0"/>
              <a:buChar char="•"/>
            </a:pPr>
            <a:r>
              <a:rPr lang="fr-FR" sz="2000" b="1" dirty="0"/>
              <a:t>./</a:t>
            </a:r>
            <a:r>
              <a:rPr lang="fr-FR" sz="2000" b="1" dirty="0" err="1"/>
              <a:t>dynacase-devtool.phar</a:t>
            </a:r>
            <a:r>
              <a:rPr lang="fr-FR" sz="2000" b="1" dirty="0"/>
              <a:t> (sous linux)</a:t>
            </a:r>
          </a:p>
          <a:p>
            <a:pPr lvl="1" algn="just">
              <a:buFont typeface="Arial" panose="020B0604020202020204" pitchFamily="34" charset="0"/>
              <a:buChar char="•"/>
            </a:pPr>
            <a:r>
              <a:rPr lang="fr-FR" sz="2000" b="1" dirty="0"/>
              <a:t>Dynacase-devtool.bat (sous </a:t>
            </a:r>
            <a:r>
              <a:rPr lang="fr-FR" sz="2000" b="1" dirty="0" err="1"/>
              <a:t>windows</a:t>
            </a:r>
            <a:r>
              <a:rPr lang="fr-FR" sz="2000" b="1" dirty="0"/>
              <a:t>)</a:t>
            </a:r>
          </a:p>
          <a:p>
            <a:pPr marL="57150" indent="0" algn="just">
              <a:buNone/>
            </a:pPr>
            <a:r>
              <a:rPr lang="fr-FR" sz="2400" dirty="0"/>
              <a:t>L’initialisation d’un module se fait à l’aide de la commande </a:t>
            </a:r>
            <a:r>
              <a:rPr lang="fr-FR" sz="2400" b="1" dirty="0" err="1"/>
              <a:t>createModule</a:t>
            </a:r>
            <a:r>
              <a:rPr lang="fr-FR" sz="2400" dirty="0"/>
              <a:t> suivi d’un  certain nombre d’options:</a:t>
            </a:r>
          </a:p>
          <a:p>
            <a:pPr lvl="1" algn="just">
              <a:buFont typeface="Arial" panose="020B0604020202020204" pitchFamily="34" charset="0"/>
              <a:buChar char="•"/>
            </a:pPr>
            <a:r>
              <a:rPr lang="fr-FR" sz="2000" dirty="0"/>
              <a:t>-</a:t>
            </a:r>
            <a:r>
              <a:rPr lang="fr-FR" sz="2000" b="1" dirty="0"/>
              <a:t>o</a:t>
            </a:r>
            <a:r>
              <a:rPr lang="fr-FR" sz="2000" dirty="0"/>
              <a:t>: Répertoire cible</a:t>
            </a:r>
          </a:p>
          <a:p>
            <a:pPr lvl="1" algn="just">
              <a:buFont typeface="Arial" panose="020B0604020202020204" pitchFamily="34" charset="0"/>
              <a:buChar char="•"/>
            </a:pPr>
            <a:r>
              <a:rPr lang="fr-FR" sz="2000" dirty="0"/>
              <a:t>-</a:t>
            </a:r>
            <a:r>
              <a:rPr lang="fr-FR" sz="2000" b="1" dirty="0"/>
              <a:t>n</a:t>
            </a:r>
            <a:r>
              <a:rPr lang="fr-FR" sz="2000" dirty="0"/>
              <a:t>: nom du module</a:t>
            </a:r>
          </a:p>
          <a:p>
            <a:pPr lvl="1" algn="just">
              <a:buFont typeface="Arial" panose="020B0604020202020204" pitchFamily="34" charset="0"/>
              <a:buChar char="•"/>
            </a:pPr>
            <a:r>
              <a:rPr lang="fr-FR" sz="2000" dirty="0"/>
              <a:t>-</a:t>
            </a:r>
            <a:r>
              <a:rPr lang="fr-FR" sz="2000" b="1" dirty="0"/>
              <a:t>a</a:t>
            </a:r>
            <a:r>
              <a:rPr lang="fr-FR" sz="2000" dirty="0"/>
              <a:t>: applications associés</a:t>
            </a:r>
          </a:p>
          <a:p>
            <a:pPr lvl="1" algn="just">
              <a:buFont typeface="Arial" panose="020B0604020202020204" pitchFamily="34" charset="0"/>
              <a:buChar char="•"/>
            </a:pPr>
            <a:r>
              <a:rPr lang="fr-FR" sz="2000" dirty="0"/>
              <a:t>-</a:t>
            </a:r>
            <a:r>
              <a:rPr lang="fr-FR" sz="2000" b="1" dirty="0"/>
              <a:t>h</a:t>
            </a:r>
            <a:r>
              <a:rPr lang="fr-FR" sz="2000" dirty="0"/>
              <a:t>: aide</a:t>
            </a:r>
          </a:p>
          <a:p>
            <a:pPr marL="57150" indent="0" algn="just">
              <a:buNone/>
            </a:pPr>
            <a:endParaRPr lang="fr-FR" sz="2400" dirty="0"/>
          </a:p>
        </p:txBody>
      </p:sp>
      <p:sp>
        <p:nvSpPr>
          <p:cNvPr id="6" name="Rectangle à coins arrondis 5"/>
          <p:cNvSpPr/>
          <p:nvPr/>
        </p:nvSpPr>
        <p:spPr>
          <a:xfrm>
            <a:off x="10626437" y="180109"/>
            <a:ext cx="762000" cy="4440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IV</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14</a:t>
            </a:fld>
            <a:endParaRPr lang="fr-FR"/>
          </a:p>
        </p:txBody>
      </p:sp>
      <p:sp>
        <p:nvSpPr>
          <p:cNvPr id="3" name="Rectangle 1"/>
          <p:cNvSpPr>
            <a:spLocks noChangeArrowheads="1"/>
          </p:cNvSpPr>
          <p:nvPr/>
        </p:nvSpPr>
        <p:spPr bwMode="auto">
          <a:xfrm>
            <a:off x="-90152" y="42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000" b="0" i="0" u="none" strike="noStrike" cap="none" normalizeH="0" baseline="0">
                <a:ln>
                  <a:noFill/>
                </a:ln>
                <a:solidFill>
                  <a:schemeClr val="tx1"/>
                </a:solidFill>
                <a:effectLst/>
                <a:latin typeface="Arial Unicode MS" panose="020B0604020202020204" pitchFamily="34" charset="-128"/>
              </a:rPr>
              <a:t>&lt;devtool&gt; createModule</a:t>
            </a:r>
            <a:r>
              <a:rPr kumimoji="0" lang="fr-FR" sz="1100" b="0" i="0" u="none" strike="noStrike" cap="none" normalizeH="0" baseline="0">
                <a:ln>
                  <a:noFill/>
                </a:ln>
                <a:solidFill>
                  <a:schemeClr val="tx1"/>
                </a:solidFill>
                <a:effectLst/>
              </a:rPr>
              <a:t> </a:t>
            </a:r>
            <a:endParaRPr kumimoji="0" lang="fr-FR" sz="1800" b="0" i="0" u="none" strike="noStrike" cap="none" normalizeH="0" baseline="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52400" y="250195"/>
            <a:ext cx="2231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a:ln>
                  <a:noFill/>
                </a:ln>
                <a:solidFill>
                  <a:schemeClr val="tx1"/>
                </a:solidFill>
                <a:effectLst/>
              </a:rPr>
              <a:t> </a:t>
            </a:r>
            <a:endParaRPr kumimoji="0" 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856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FC5D8C3-B4B5-4E69-9212-D4C507D12CA5}" type="slidenum">
              <a:rPr lang="fr-FR" smtClean="0"/>
              <a:t>15</a:t>
            </a:fld>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150" y="556811"/>
            <a:ext cx="11053214" cy="6051807"/>
          </a:xfrm>
          <a:prstGeom prst="rect">
            <a:avLst/>
          </a:prstGeom>
        </p:spPr>
      </p:pic>
    </p:spTree>
    <p:extLst>
      <p:ext uri="{BB962C8B-B14F-4D97-AF65-F5344CB8AC3E}">
        <p14:creationId xmlns:p14="http://schemas.microsoft.com/office/powerpoint/2010/main" val="85692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40873" y="110836"/>
            <a:ext cx="10515600" cy="1274619"/>
          </a:xfrm>
        </p:spPr>
        <p:txBody>
          <a:bodyPr>
            <a:normAutofit fontScale="90000"/>
          </a:bodyPr>
          <a:lstStyle/>
          <a:p>
            <a:pPr algn="ctr"/>
            <a:r>
              <a:rPr lang="fr-FR" sz="4400" b="1" dirty="0"/>
              <a:t>V- FAMILLE ET DOCUMENT	</a:t>
            </a:r>
            <a:r>
              <a:rPr lang="fr-FR" b="1" dirty="0"/>
              <a:t>	</a:t>
            </a:r>
            <a:br>
              <a:rPr lang="fr-FR" b="1" dirty="0"/>
            </a:br>
            <a:r>
              <a:rPr lang="fr-FR" b="1" dirty="0"/>
              <a:t>1- Famille</a:t>
            </a:r>
          </a:p>
        </p:txBody>
      </p:sp>
      <p:sp>
        <p:nvSpPr>
          <p:cNvPr id="4" name="Espace réservé du contenu 3"/>
          <p:cNvSpPr>
            <a:spLocks noGrp="1"/>
          </p:cNvSpPr>
          <p:nvPr>
            <p:ph idx="1"/>
          </p:nvPr>
        </p:nvSpPr>
        <p:spPr>
          <a:xfrm>
            <a:off x="1311579" y="1385455"/>
            <a:ext cx="10644894" cy="5140035"/>
          </a:xfrm>
        </p:spPr>
        <p:txBody>
          <a:bodyPr>
            <a:normAutofit/>
          </a:bodyPr>
          <a:lstStyle/>
          <a:p>
            <a:r>
              <a:rPr lang="fr-FR" dirty="0"/>
              <a:t>Une famille est un regroupement d’</a:t>
            </a:r>
            <a:r>
              <a:rPr lang="fr-FR" dirty="0" err="1"/>
              <a:t>entites</a:t>
            </a:r>
            <a:r>
              <a:rPr lang="fr-FR" dirty="0"/>
              <a:t> ayant les mêmes attributs, elle  présente une classe donc les documents sont des objets, </a:t>
            </a:r>
          </a:p>
          <a:p>
            <a:r>
              <a:rPr lang="fr-FR" dirty="0"/>
              <a:t>Elle est formée des attributs (définissant le contenu du </a:t>
            </a:r>
            <a:r>
              <a:rPr lang="fr-FR" dirty="0" err="1"/>
              <a:t>docuement</a:t>
            </a:r>
            <a:r>
              <a:rPr lang="fr-FR" dirty="0"/>
              <a:t> et les champs typé), des propriétés  , des paramètres (éléments de même valeurs pour tous les documents de cette famille), des représentations, des règles métiers((implémentant des traitements sur une classe) et des contrôles de vues(permettant à l’utilisateur de voir seulement certaines parties du document),</a:t>
            </a:r>
          </a:p>
          <a:p>
            <a:r>
              <a:rPr lang="fr-FR" dirty="0"/>
              <a:t>Les famille sont fonctionnelles(liées au métier de l’entreprise) ou systèmes (interne à </a:t>
            </a:r>
            <a:r>
              <a:rPr lang="fr-FR" dirty="0" err="1"/>
              <a:t>Dynacase</a:t>
            </a:r>
            <a:r>
              <a:rPr lang="fr-FR" dirty="0"/>
              <a:t>),</a:t>
            </a:r>
          </a:p>
          <a:p>
            <a:r>
              <a:rPr lang="fr-FR" dirty="0"/>
              <a:t>La notion de famille permet a </a:t>
            </a:r>
            <a:r>
              <a:rPr lang="fr-FR" dirty="0" err="1"/>
              <a:t>dynacase</a:t>
            </a:r>
            <a:r>
              <a:rPr lang="fr-FR" dirty="0"/>
              <a:t> de générer des formulaires et des structures en base de donnée capable de stocker les documents de cette famille.</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16</a:t>
            </a:fld>
            <a:endParaRPr lang="fr-FR"/>
          </a:p>
        </p:txBody>
      </p:sp>
    </p:spTree>
    <p:extLst>
      <p:ext uri="{BB962C8B-B14F-4D97-AF65-F5344CB8AC3E}">
        <p14:creationId xmlns:p14="http://schemas.microsoft.com/office/powerpoint/2010/main" val="335389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87237" y="277092"/>
            <a:ext cx="9717376" cy="775854"/>
          </a:xfrm>
        </p:spPr>
        <p:txBody>
          <a:bodyPr/>
          <a:lstStyle/>
          <a:p>
            <a:r>
              <a:rPr lang="fr-FR" dirty="0"/>
              <a:t>ARCHITECTURE INTERNE D’UNE FAMILLE</a:t>
            </a:r>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237" y="1166762"/>
            <a:ext cx="9518071" cy="5331020"/>
          </a:xfrm>
        </p:spPr>
      </p:pic>
      <p:sp>
        <p:nvSpPr>
          <p:cNvPr id="4" name="Espace réservé du numéro de diapositive 3"/>
          <p:cNvSpPr>
            <a:spLocks noGrp="1"/>
          </p:cNvSpPr>
          <p:nvPr>
            <p:ph type="sldNum" sz="quarter" idx="12"/>
          </p:nvPr>
        </p:nvSpPr>
        <p:spPr/>
        <p:txBody>
          <a:bodyPr/>
          <a:lstStyle/>
          <a:p>
            <a:fld id="{EFC5D8C3-B4B5-4E69-9212-D4C507D12CA5}" type="slidenum">
              <a:rPr lang="fr-FR" smtClean="0"/>
              <a:t>17</a:t>
            </a:fld>
            <a:endParaRPr lang="fr-FR"/>
          </a:p>
        </p:txBody>
      </p:sp>
    </p:spTree>
    <p:extLst>
      <p:ext uri="{BB962C8B-B14F-4D97-AF65-F5344CB8AC3E}">
        <p14:creationId xmlns:p14="http://schemas.microsoft.com/office/powerpoint/2010/main" val="78109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579418" y="138545"/>
            <a:ext cx="10390909" cy="1413165"/>
          </a:xfrm>
        </p:spPr>
        <p:txBody>
          <a:bodyPr/>
          <a:lstStyle/>
          <a:p>
            <a:pPr algn="ctr"/>
            <a:r>
              <a:rPr lang="fr-FR" sz="4800" b="1" dirty="0"/>
              <a:t>V- FAMILLE ET DOCUMENT	</a:t>
            </a:r>
            <a:r>
              <a:rPr lang="fr-FR" dirty="0"/>
              <a:t>	</a:t>
            </a:r>
            <a:br>
              <a:rPr lang="fr-FR" dirty="0"/>
            </a:br>
            <a:r>
              <a:rPr lang="fr-FR" b="1" dirty="0"/>
              <a:t>2- Document</a:t>
            </a:r>
          </a:p>
        </p:txBody>
      </p:sp>
      <p:sp>
        <p:nvSpPr>
          <p:cNvPr id="4" name="Espace réservé du contenu 3"/>
          <p:cNvSpPr>
            <a:spLocks noGrp="1"/>
          </p:cNvSpPr>
          <p:nvPr>
            <p:ph idx="1"/>
          </p:nvPr>
        </p:nvSpPr>
        <p:spPr>
          <a:xfrm>
            <a:off x="1311579" y="1676399"/>
            <a:ext cx="10658748" cy="5015345"/>
          </a:xfrm>
        </p:spPr>
        <p:txBody>
          <a:bodyPr/>
          <a:lstStyle/>
          <a:p>
            <a:r>
              <a:rPr lang="fr-FR" dirty="0"/>
              <a:t>C’est l’instanciation d’une famille,</a:t>
            </a:r>
          </a:p>
          <a:p>
            <a:r>
              <a:rPr lang="fr-FR" dirty="0"/>
              <a:t>Les attributs des documents sont paramétrables par des options et leurs différents types permettent de stocker des données de nature différentes,</a:t>
            </a:r>
          </a:p>
          <a:p>
            <a:r>
              <a:rPr lang="fr-FR" dirty="0"/>
              <a:t>Il existe certains types de documents particuliers appelle Collections constitue des Dossiers et  Recherches, capable de stocker d’autres documents.</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18</a:t>
            </a:fld>
            <a:endParaRPr lang="fr-FR"/>
          </a:p>
        </p:txBody>
      </p:sp>
    </p:spTree>
    <p:extLst>
      <p:ext uri="{BB962C8B-B14F-4D97-AF65-F5344CB8AC3E}">
        <p14:creationId xmlns:p14="http://schemas.microsoft.com/office/powerpoint/2010/main" val="186763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579418" y="138545"/>
            <a:ext cx="10390909" cy="1413165"/>
          </a:xfrm>
        </p:spPr>
        <p:txBody>
          <a:bodyPr/>
          <a:lstStyle/>
          <a:p>
            <a:r>
              <a:rPr lang="fr-FR" sz="4800" b="1" dirty="0"/>
              <a:t>V-A- FAMILLE SYSTEME</a:t>
            </a:r>
            <a:r>
              <a:rPr lang="fr-FR" dirty="0"/>
              <a:t>	</a:t>
            </a:r>
            <a:br>
              <a:rPr lang="fr-FR" dirty="0"/>
            </a:br>
            <a:r>
              <a:rPr lang="fr-FR" b="1" dirty="0"/>
              <a:t> </a:t>
            </a:r>
          </a:p>
        </p:txBody>
      </p:sp>
      <p:sp>
        <p:nvSpPr>
          <p:cNvPr id="4" name="Espace réservé du contenu 3"/>
          <p:cNvSpPr>
            <a:spLocks noGrp="1"/>
          </p:cNvSpPr>
          <p:nvPr>
            <p:ph idx="1"/>
          </p:nvPr>
        </p:nvSpPr>
        <p:spPr>
          <a:xfrm>
            <a:off x="1311579" y="1676399"/>
            <a:ext cx="10658748" cy="5015345"/>
          </a:xfrm>
        </p:spPr>
        <p:txBody>
          <a:bodyPr/>
          <a:lstStyle/>
          <a:p>
            <a:r>
              <a:rPr lang="fr-FR" dirty="0"/>
              <a:t> Cette famille regroupe des documents internes à </a:t>
            </a:r>
            <a:r>
              <a:rPr lang="fr-FR" dirty="0" err="1"/>
              <a:t>Dynacase</a:t>
            </a:r>
            <a:r>
              <a:rPr lang="fr-FR" dirty="0"/>
              <a:t> tel que les Recherches, les modèles de mails, les cycle de vies, les rapports.</a:t>
            </a:r>
          </a:p>
          <a:p>
            <a:r>
              <a:rPr lang="fr-FR" dirty="0"/>
              <a:t>Les </a:t>
            </a:r>
            <a:r>
              <a:rPr lang="fr-FR" b="1" dirty="0"/>
              <a:t>Rapports</a:t>
            </a:r>
            <a:r>
              <a:rPr lang="fr-FR" dirty="0"/>
              <a:t>: il s’appliquent à une famille de document et servent à présenter de façon résumé les documents en spécifiant les attributs qu’on voudrait présenter et les résultats sont présentes sous forme de tableau. L’utilisateur peut aussi exporter se rapports en csv.</a:t>
            </a:r>
          </a:p>
          <a:p>
            <a:r>
              <a:rPr lang="fr-FR" dirty="0"/>
              <a:t>Les </a:t>
            </a:r>
            <a:r>
              <a:rPr lang="fr-FR" b="1" dirty="0"/>
              <a:t>recherches</a:t>
            </a:r>
            <a:r>
              <a:rPr lang="fr-FR" dirty="0"/>
              <a:t> permettent de regrouper une collection de documents ayant de mêmes caractéristiques. Elles sont soit simples, spécialisés, détaillées ou groupées.</a:t>
            </a:r>
          </a:p>
          <a:p>
            <a:r>
              <a:rPr lang="fr-FR" dirty="0"/>
              <a:t>Les </a:t>
            </a:r>
            <a:r>
              <a:rPr lang="fr-FR" b="1" dirty="0"/>
              <a:t>Modèles</a:t>
            </a:r>
            <a:r>
              <a:rPr lang="fr-FR" dirty="0"/>
              <a:t> de mails permettent de spécifier automatiquement  l’</a:t>
            </a:r>
            <a:r>
              <a:rPr lang="fr-FR" dirty="0" err="1"/>
              <a:t>emetteur</a:t>
            </a:r>
            <a:r>
              <a:rPr lang="fr-FR" dirty="0"/>
              <a:t>, destinataire ,,sujet, du mail pour permettre les envois automatiques.</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19</a:t>
            </a:fld>
            <a:endParaRPr lang="fr-FR"/>
          </a:p>
        </p:txBody>
      </p:sp>
    </p:spTree>
    <p:extLst>
      <p:ext uri="{BB962C8B-B14F-4D97-AF65-F5344CB8AC3E}">
        <p14:creationId xmlns:p14="http://schemas.microsoft.com/office/powerpoint/2010/main" val="252275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193964"/>
            <a:ext cx="8911687" cy="1066800"/>
          </a:xfrm>
        </p:spPr>
        <p:txBody>
          <a:bodyPr>
            <a:normAutofit fontScale="90000"/>
          </a:bodyPr>
          <a:lstStyle/>
          <a:p>
            <a:r>
              <a:rPr lang="fr-FR" sz="6600" dirty="0"/>
              <a:t>PLAN</a:t>
            </a:r>
          </a:p>
        </p:txBody>
      </p:sp>
      <p:sp>
        <p:nvSpPr>
          <p:cNvPr id="3" name="Espace réservé du contenu 2"/>
          <p:cNvSpPr>
            <a:spLocks noGrp="1"/>
          </p:cNvSpPr>
          <p:nvPr>
            <p:ph idx="1"/>
          </p:nvPr>
        </p:nvSpPr>
        <p:spPr>
          <a:xfrm>
            <a:off x="1025236" y="1468582"/>
            <a:ext cx="10479376" cy="5084617"/>
          </a:xfrm>
        </p:spPr>
        <p:txBody>
          <a:bodyPr>
            <a:normAutofit fontScale="70000" lnSpcReduction="20000"/>
          </a:bodyPr>
          <a:lstStyle/>
          <a:p>
            <a:pPr marL="0" indent="0">
              <a:buNone/>
            </a:pPr>
            <a:r>
              <a:rPr lang="fr-FR" sz="3200" b="1" dirty="0">
                <a:solidFill>
                  <a:srgbClr val="00B050"/>
                </a:solidFill>
              </a:rPr>
              <a:t>INTRODUCTION</a:t>
            </a:r>
          </a:p>
          <a:p>
            <a:pPr marL="0" indent="0">
              <a:buNone/>
            </a:pPr>
            <a:endParaRPr lang="fr-FR" sz="3200" b="1" dirty="0">
              <a:solidFill>
                <a:srgbClr val="00B050"/>
              </a:solidFill>
            </a:endParaRPr>
          </a:p>
          <a:p>
            <a:pPr marL="0" indent="0">
              <a:buNone/>
            </a:pPr>
            <a:r>
              <a:rPr lang="fr-FR" sz="3200" dirty="0">
                <a:solidFill>
                  <a:srgbClr val="00B050"/>
                </a:solidFill>
              </a:rPr>
              <a:t>	</a:t>
            </a:r>
            <a:r>
              <a:rPr lang="fr-FR" sz="3200" b="1" dirty="0">
                <a:solidFill>
                  <a:srgbClr val="00B050"/>
                </a:solidFill>
              </a:rPr>
              <a:t>I-    C’EST QUOI DYNACASE</a:t>
            </a:r>
          </a:p>
          <a:p>
            <a:pPr marL="0" indent="0">
              <a:buNone/>
            </a:pPr>
            <a:r>
              <a:rPr lang="fr-FR" sz="3200" b="1" dirty="0">
                <a:solidFill>
                  <a:srgbClr val="00B050"/>
                </a:solidFill>
              </a:rPr>
              <a:t>	II-   INSTALLATION</a:t>
            </a:r>
          </a:p>
          <a:p>
            <a:pPr marL="0" indent="0">
              <a:buNone/>
            </a:pPr>
            <a:r>
              <a:rPr lang="fr-FR" sz="3200" b="1" dirty="0">
                <a:solidFill>
                  <a:srgbClr val="00B050"/>
                </a:solidFill>
              </a:rPr>
              <a:t>	III-  LES MODULES DE DYNACASE</a:t>
            </a:r>
          </a:p>
          <a:p>
            <a:pPr marL="0" indent="0">
              <a:buNone/>
            </a:pPr>
            <a:r>
              <a:rPr lang="fr-FR" sz="3200" b="1" dirty="0">
                <a:solidFill>
                  <a:srgbClr val="00B050"/>
                </a:solidFill>
              </a:rPr>
              <a:t>	IV-  CREATION D’UNE APPLICATION</a:t>
            </a:r>
          </a:p>
          <a:p>
            <a:pPr marL="0" indent="0">
              <a:buNone/>
            </a:pPr>
            <a:r>
              <a:rPr lang="fr-FR" sz="3200" b="1" dirty="0">
                <a:solidFill>
                  <a:srgbClr val="00B050"/>
                </a:solidFill>
              </a:rPr>
              <a:t>	V-   FAMILLE ,DOCUMENT</a:t>
            </a:r>
          </a:p>
          <a:p>
            <a:pPr marL="0" indent="0">
              <a:buNone/>
            </a:pPr>
            <a:r>
              <a:rPr lang="fr-FR" sz="3200" b="1" dirty="0">
                <a:solidFill>
                  <a:srgbClr val="00B050"/>
                </a:solidFill>
              </a:rPr>
              <a:t>	VI- GESTION DES UTILISATEURS</a:t>
            </a:r>
          </a:p>
          <a:p>
            <a:pPr marL="0" indent="0">
              <a:buNone/>
            </a:pPr>
            <a:r>
              <a:rPr lang="fr-FR" sz="3200" b="1" dirty="0">
                <a:solidFill>
                  <a:srgbClr val="00B050"/>
                </a:solidFill>
              </a:rPr>
              <a:t>	VII- GESTION DE LA SECURITE</a:t>
            </a:r>
          </a:p>
          <a:p>
            <a:pPr marL="0" indent="0">
              <a:buNone/>
            </a:pPr>
            <a:r>
              <a:rPr lang="fr-FR" sz="3200" b="1" dirty="0">
                <a:solidFill>
                  <a:srgbClr val="00B050"/>
                </a:solidFill>
              </a:rPr>
              <a:t>      VIII- GESTION DES CYCLES DE VIE</a:t>
            </a:r>
          </a:p>
          <a:p>
            <a:pPr marL="0" indent="0">
              <a:buNone/>
            </a:pPr>
            <a:endParaRPr lang="fr-FR" sz="3200" b="1" dirty="0">
              <a:solidFill>
                <a:srgbClr val="00B050"/>
              </a:solidFill>
            </a:endParaRPr>
          </a:p>
          <a:p>
            <a:pPr marL="0" indent="0">
              <a:buNone/>
            </a:pPr>
            <a:r>
              <a:rPr lang="fr-FR" sz="3200" b="1" dirty="0">
                <a:solidFill>
                  <a:srgbClr val="00B050"/>
                </a:solidFill>
              </a:rPr>
              <a:t>CONCLUSION</a:t>
            </a:r>
          </a:p>
        </p:txBody>
      </p:sp>
      <p:sp>
        <p:nvSpPr>
          <p:cNvPr id="4" name="Espace réservé du numéro de diapositive 3"/>
          <p:cNvSpPr>
            <a:spLocks noGrp="1"/>
          </p:cNvSpPr>
          <p:nvPr>
            <p:ph type="sldNum" sz="quarter" idx="12"/>
          </p:nvPr>
        </p:nvSpPr>
        <p:spPr/>
        <p:txBody>
          <a:bodyPr/>
          <a:lstStyle/>
          <a:p>
            <a:fld id="{EFC5D8C3-B4B5-4E69-9212-D4C507D12CA5}" type="slidenum">
              <a:rPr lang="fr-FR" smtClean="0"/>
              <a:t>2</a:t>
            </a:fld>
            <a:endParaRPr lang="fr-FR"/>
          </a:p>
        </p:txBody>
      </p:sp>
    </p:spTree>
    <p:extLst>
      <p:ext uri="{BB962C8B-B14F-4D97-AF65-F5344CB8AC3E}">
        <p14:creationId xmlns:p14="http://schemas.microsoft.com/office/powerpoint/2010/main" val="3822504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579418" y="138545"/>
            <a:ext cx="10390909" cy="1413165"/>
          </a:xfrm>
        </p:spPr>
        <p:txBody>
          <a:bodyPr>
            <a:normAutofit fontScale="90000"/>
          </a:bodyPr>
          <a:lstStyle/>
          <a:p>
            <a:r>
              <a:rPr lang="fr-FR" sz="4800" b="1" dirty="0"/>
              <a:t>V-B-IMPORTATION ET EXPORTATION  </a:t>
            </a:r>
            <a:endParaRPr lang="fr-FR" b="1" dirty="0"/>
          </a:p>
        </p:txBody>
      </p:sp>
      <p:sp>
        <p:nvSpPr>
          <p:cNvPr id="4" name="Espace réservé du contenu 3"/>
          <p:cNvSpPr>
            <a:spLocks noGrp="1"/>
          </p:cNvSpPr>
          <p:nvPr>
            <p:ph idx="1"/>
          </p:nvPr>
        </p:nvSpPr>
        <p:spPr>
          <a:xfrm>
            <a:off x="1445498" y="1551710"/>
            <a:ext cx="10658748" cy="5015345"/>
          </a:xfrm>
        </p:spPr>
        <p:txBody>
          <a:bodyPr/>
          <a:lstStyle/>
          <a:p>
            <a:r>
              <a:rPr lang="fr-FR" dirty="0"/>
              <a:t> </a:t>
            </a:r>
            <a:r>
              <a:rPr lang="fr-FR" dirty="0" err="1"/>
              <a:t>Dynacase</a:t>
            </a:r>
            <a:r>
              <a:rPr lang="fr-FR" dirty="0"/>
              <a:t> permet d’importer et exporter des documents, ces derniers peuvent être définie dans des fichiers CSV ou XML, puis ajouté au fichier d’importation </a:t>
            </a:r>
            <a:r>
              <a:rPr lang="fr-FR" dirty="0" err="1"/>
              <a:t>info,xml</a:t>
            </a:r>
            <a:r>
              <a:rPr lang="fr-FR" dirty="0"/>
              <a:t>.</a:t>
            </a:r>
          </a:p>
          <a:p>
            <a:r>
              <a:rPr lang="fr-FR" dirty="0"/>
              <a:t>L’importation permet d’alimenter le système en documents et l’exportation permet de sauvegarder les documents du systèmes.</a:t>
            </a:r>
          </a:p>
          <a:p>
            <a:r>
              <a:rPr lang="fr-FR" dirty="0"/>
              <a:t>L’importation peut  être aussi fait a travers l’interface graphique en utilisant le lien Importer les documents du module de gestion de documents.</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20</a:t>
            </a:fld>
            <a:endParaRPr lang="fr-FR"/>
          </a:p>
        </p:txBody>
      </p:sp>
    </p:spTree>
    <p:extLst>
      <p:ext uri="{BB962C8B-B14F-4D97-AF65-F5344CB8AC3E}">
        <p14:creationId xmlns:p14="http://schemas.microsoft.com/office/powerpoint/2010/main" val="166172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65565" y="207818"/>
            <a:ext cx="9939048" cy="1697182"/>
          </a:xfrm>
        </p:spPr>
        <p:txBody>
          <a:bodyPr/>
          <a:lstStyle/>
          <a:p>
            <a:r>
              <a:rPr lang="fr-FR" dirty="0"/>
              <a:t>VI- GESTION DES UTILISATEURS</a:t>
            </a:r>
          </a:p>
        </p:txBody>
      </p:sp>
      <p:sp>
        <p:nvSpPr>
          <p:cNvPr id="3" name="Espace réservé du contenu 2"/>
          <p:cNvSpPr>
            <a:spLocks noGrp="1"/>
          </p:cNvSpPr>
          <p:nvPr>
            <p:ph idx="1"/>
          </p:nvPr>
        </p:nvSpPr>
        <p:spPr>
          <a:xfrm>
            <a:off x="1311579" y="1504335"/>
            <a:ext cx="10880421" cy="5353665"/>
          </a:xfrm>
        </p:spPr>
        <p:txBody>
          <a:bodyPr/>
          <a:lstStyle/>
          <a:p>
            <a:r>
              <a:rPr lang="fr-FR" dirty="0"/>
              <a:t>Un utilisateur </a:t>
            </a:r>
            <a:r>
              <a:rPr lang="fr-FR" dirty="0" err="1"/>
              <a:t>Dynacase</a:t>
            </a:r>
            <a:r>
              <a:rPr lang="fr-FR" dirty="0"/>
              <a:t> est caractérisé par son nom, login, mot de passe, la date d’expiration de son compte, c’est une personne physique appartenant à un groupe et ayant des droits d’interaction avec le système.</a:t>
            </a:r>
          </a:p>
          <a:p>
            <a:r>
              <a:rPr lang="fr-FR" dirty="0" err="1"/>
              <a:t>Dynacase</a:t>
            </a:r>
            <a:r>
              <a:rPr lang="fr-FR" dirty="0"/>
              <a:t> gère les utilisateurs à travers les notions de Groupes et des Rôles.</a:t>
            </a:r>
          </a:p>
          <a:p>
            <a:r>
              <a:rPr lang="fr-FR" dirty="0"/>
              <a:t>Un Groupe représente un ensemble d’utilisateurs de même nature (ayant les postes de travails semblables au sein de l’entreprise)</a:t>
            </a:r>
          </a:p>
          <a:p>
            <a:r>
              <a:rPr lang="fr-FR" dirty="0"/>
              <a:t>Un rôle quant à lui représente une façon d’interagir avec le système, un rôle défini le droit de l’utilisateur à exécuter ou pas une fonctionnalité de la plateforme.</a:t>
            </a:r>
          </a:p>
          <a:p>
            <a:r>
              <a:rPr lang="fr-FR" dirty="0" err="1"/>
              <a:t>Dynacase</a:t>
            </a:r>
            <a:r>
              <a:rPr lang="fr-FR" dirty="0"/>
              <a:t> permet de créer des utilisateurs à travers l’interface d’administration ou en les définissant dans le fichier accounts.xml qu’on pourra intégrer au fichier info.xml pour permettre le déploiement automatique.</a:t>
            </a:r>
          </a:p>
          <a:p>
            <a:r>
              <a:rPr lang="fr-FR" dirty="0"/>
              <a:t>Les utilisateurs on des dates d’expiration de compte, ils peuvent avoir des suppléants,, chaque compte peut être </a:t>
            </a:r>
            <a:r>
              <a:rPr lang="fr-FR" dirty="0" err="1"/>
              <a:t>desactivé</a:t>
            </a:r>
            <a:r>
              <a:rPr lang="fr-FR" dirty="0"/>
              <a:t> par l’administrateur,</a:t>
            </a:r>
          </a:p>
        </p:txBody>
      </p:sp>
      <p:sp>
        <p:nvSpPr>
          <p:cNvPr id="4" name="Espace réservé du numéro de diapositive 3"/>
          <p:cNvSpPr>
            <a:spLocks noGrp="1"/>
          </p:cNvSpPr>
          <p:nvPr>
            <p:ph type="sldNum" sz="quarter" idx="12"/>
          </p:nvPr>
        </p:nvSpPr>
        <p:spPr/>
        <p:txBody>
          <a:bodyPr/>
          <a:lstStyle/>
          <a:p>
            <a:fld id="{EFC5D8C3-B4B5-4E69-9212-D4C507D12CA5}" type="slidenum">
              <a:rPr lang="fr-FR" smtClean="0"/>
              <a:t>21</a:t>
            </a:fld>
            <a:endParaRPr lang="fr-FR"/>
          </a:p>
        </p:txBody>
      </p:sp>
    </p:spTree>
    <p:extLst>
      <p:ext uri="{BB962C8B-B14F-4D97-AF65-F5344CB8AC3E}">
        <p14:creationId xmlns:p14="http://schemas.microsoft.com/office/powerpoint/2010/main" val="130895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VI- GESTION DES UTILISATEURS Suite</a:t>
            </a:r>
          </a:p>
        </p:txBody>
      </p:sp>
      <p:sp>
        <p:nvSpPr>
          <p:cNvPr id="3" name="Espace réservé du contenu 2"/>
          <p:cNvSpPr>
            <a:spLocks noGrp="1"/>
          </p:cNvSpPr>
          <p:nvPr>
            <p:ph idx="1"/>
          </p:nvPr>
        </p:nvSpPr>
        <p:spPr>
          <a:xfrm>
            <a:off x="1311579" y="1504335"/>
            <a:ext cx="10880421" cy="5353665"/>
          </a:xfrm>
        </p:spPr>
        <p:txBody>
          <a:bodyPr/>
          <a:lstStyle/>
          <a:p>
            <a:r>
              <a:rPr lang="fr-FR" dirty="0"/>
              <a:t>Les comptes peuvent être défini dans du code PHP, ou en les définissant dans le fichier XML  puis en l’important ou en l’ajoutant au fichier info.xml.</a:t>
            </a:r>
          </a:p>
        </p:txBody>
      </p:sp>
      <p:sp>
        <p:nvSpPr>
          <p:cNvPr id="4" name="Espace réservé du numéro de diapositive 3"/>
          <p:cNvSpPr>
            <a:spLocks noGrp="1"/>
          </p:cNvSpPr>
          <p:nvPr>
            <p:ph type="sldNum" sz="quarter" idx="12"/>
          </p:nvPr>
        </p:nvSpPr>
        <p:spPr/>
        <p:txBody>
          <a:bodyPr/>
          <a:lstStyle/>
          <a:p>
            <a:fld id="{EFC5D8C3-B4B5-4E69-9212-D4C507D12CA5}" type="slidenum">
              <a:rPr lang="fr-FR" smtClean="0"/>
              <a:t>22</a:t>
            </a:fld>
            <a:endParaRPr lang="fr-FR"/>
          </a:p>
        </p:txBody>
      </p:sp>
    </p:spTree>
    <p:extLst>
      <p:ext uri="{BB962C8B-B14F-4D97-AF65-F5344CB8AC3E}">
        <p14:creationId xmlns:p14="http://schemas.microsoft.com/office/powerpoint/2010/main" val="4046349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VII- GESTION DE LA SECURITE</a:t>
            </a:r>
          </a:p>
        </p:txBody>
      </p:sp>
      <p:sp>
        <p:nvSpPr>
          <p:cNvPr id="3" name="Espace réservé du contenu 2"/>
          <p:cNvSpPr>
            <a:spLocks noGrp="1"/>
          </p:cNvSpPr>
          <p:nvPr>
            <p:ph idx="1"/>
          </p:nvPr>
        </p:nvSpPr>
        <p:spPr>
          <a:xfrm>
            <a:off x="1311579" y="1504335"/>
            <a:ext cx="10880421" cy="5353665"/>
          </a:xfrm>
        </p:spPr>
        <p:txBody>
          <a:bodyPr/>
          <a:lstStyle/>
          <a:p>
            <a:r>
              <a:rPr lang="fr-FR" dirty="0" err="1"/>
              <a:t>Dynacase</a:t>
            </a:r>
            <a:r>
              <a:rPr lang="fr-FR" dirty="0"/>
              <a:t> définie les droits d’accès  aux applications à partir des mécanismes d’authentification.</a:t>
            </a:r>
          </a:p>
          <a:p>
            <a:r>
              <a:rPr lang="fr-FR" dirty="0"/>
              <a:t>Les utilisateurs reçoivent aussi des droits d’accès aux documents via les profils défini par la matrice de sécurité qui permet de  définir ce que l’utilisateur peut faire ou pas sur un document.</a:t>
            </a:r>
          </a:p>
          <a:p>
            <a:r>
              <a:rPr lang="fr-FR" dirty="0"/>
              <a:t>Un document </a:t>
            </a:r>
            <a:r>
              <a:rPr lang="fr-FR" i="1" dirty="0"/>
              <a:t>Profil</a:t>
            </a:r>
            <a:r>
              <a:rPr lang="fr-FR" dirty="0"/>
              <a:t> est fait pour être appliqué à des documents. Un document qui est lié à un profil obtient les mêmes droits que ceux définis sur le profil. Dès que les droits du profils sont changés alors tous les documents liés à ce profils ont également leurs droits mis à jour.</a:t>
            </a:r>
          </a:p>
        </p:txBody>
      </p:sp>
      <p:sp>
        <p:nvSpPr>
          <p:cNvPr id="4" name="Espace réservé du numéro de diapositive 3"/>
          <p:cNvSpPr>
            <a:spLocks noGrp="1"/>
          </p:cNvSpPr>
          <p:nvPr>
            <p:ph type="sldNum" sz="quarter" idx="12"/>
          </p:nvPr>
        </p:nvSpPr>
        <p:spPr/>
        <p:txBody>
          <a:bodyPr/>
          <a:lstStyle/>
          <a:p>
            <a:fld id="{EFC5D8C3-B4B5-4E69-9212-D4C507D12CA5}" type="slidenum">
              <a:rPr lang="fr-FR" smtClean="0"/>
              <a:t>23</a:t>
            </a:fld>
            <a:endParaRPr lang="fr-FR"/>
          </a:p>
        </p:txBody>
      </p:sp>
    </p:spTree>
    <p:extLst>
      <p:ext uri="{BB962C8B-B14F-4D97-AF65-F5344CB8AC3E}">
        <p14:creationId xmlns:p14="http://schemas.microsoft.com/office/powerpoint/2010/main" val="2221353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VIII- GESTION DES CYCLES DE VIES </a:t>
            </a:r>
          </a:p>
        </p:txBody>
      </p:sp>
      <p:sp>
        <p:nvSpPr>
          <p:cNvPr id="3" name="Espace réservé du contenu 2"/>
          <p:cNvSpPr>
            <a:spLocks noGrp="1"/>
          </p:cNvSpPr>
          <p:nvPr>
            <p:ph idx="1"/>
          </p:nvPr>
        </p:nvSpPr>
        <p:spPr>
          <a:xfrm>
            <a:off x="1311579" y="2133600"/>
            <a:ext cx="10670871" cy="4724400"/>
          </a:xfrm>
        </p:spPr>
        <p:txBody>
          <a:bodyPr/>
          <a:lstStyle/>
          <a:p>
            <a:r>
              <a:rPr lang="fr-FR" dirty="0"/>
              <a:t>Un cycle de vie permet de définir les étapes et les transitions qu’effectue un document au sein de l’entreprise au cours de son traitement,</a:t>
            </a:r>
          </a:p>
          <a:p>
            <a:r>
              <a:rPr lang="fr-FR" dirty="0" err="1"/>
              <a:t>Dyncase</a:t>
            </a:r>
            <a:r>
              <a:rPr lang="fr-FR" dirty="0"/>
              <a:t> les décompose en :</a:t>
            </a:r>
          </a:p>
          <a:p>
            <a:r>
              <a:rPr lang="fr-FR" dirty="0"/>
              <a:t>Etapes: à chaque étapes on peut implémenter des actions sur le document , </a:t>
            </a:r>
          </a:p>
          <a:p>
            <a:r>
              <a:rPr lang="fr-FR" dirty="0"/>
              <a:t>en transitions: elles sont inities par des utilisateurs, des minuteurs,</a:t>
            </a:r>
          </a:p>
          <a:p>
            <a:r>
              <a:rPr lang="fr-FR" dirty="0"/>
              <a:t> Les Cycles de vies sont définis en dur par du code PHP et importé dans l’application a travers le fichier info.xml, on y défini les étapes et les transitions.</a:t>
            </a:r>
          </a:p>
        </p:txBody>
      </p:sp>
      <p:sp>
        <p:nvSpPr>
          <p:cNvPr id="4" name="Espace réservé du numéro de diapositive 3"/>
          <p:cNvSpPr>
            <a:spLocks noGrp="1"/>
          </p:cNvSpPr>
          <p:nvPr>
            <p:ph type="sldNum" sz="quarter" idx="12"/>
          </p:nvPr>
        </p:nvSpPr>
        <p:spPr/>
        <p:txBody>
          <a:bodyPr/>
          <a:lstStyle/>
          <a:p>
            <a:fld id="{EFC5D8C3-B4B5-4E69-9212-D4C507D12CA5}" type="slidenum">
              <a:rPr lang="fr-FR" smtClean="0"/>
              <a:t>24</a:t>
            </a:fld>
            <a:endParaRPr lang="fr-FR"/>
          </a:p>
        </p:txBody>
      </p:sp>
    </p:spTree>
    <p:extLst>
      <p:ext uri="{BB962C8B-B14F-4D97-AF65-F5344CB8AC3E}">
        <p14:creationId xmlns:p14="http://schemas.microsoft.com/office/powerpoint/2010/main" val="381629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1870365" y="476325"/>
            <a:ext cx="9634248" cy="1191491"/>
          </a:xfrm>
        </p:spPr>
        <p:txBody>
          <a:bodyPr>
            <a:normAutofit/>
          </a:bodyPr>
          <a:lstStyle/>
          <a:p>
            <a:r>
              <a:rPr lang="fr-FR" sz="5400" b="1" dirty="0"/>
              <a:t>CONCLUSION</a:t>
            </a:r>
          </a:p>
        </p:txBody>
      </p:sp>
      <p:sp>
        <p:nvSpPr>
          <p:cNvPr id="8" name="Espace réservé du contenu 7"/>
          <p:cNvSpPr>
            <a:spLocks noGrp="1"/>
          </p:cNvSpPr>
          <p:nvPr>
            <p:ph idx="1"/>
          </p:nvPr>
        </p:nvSpPr>
        <p:spPr>
          <a:xfrm>
            <a:off x="1620982" y="1371600"/>
            <a:ext cx="9883630" cy="5140036"/>
          </a:xfrm>
        </p:spPr>
        <p:txBody>
          <a:bodyPr>
            <a:normAutofit fontScale="92500" lnSpcReduction="10000"/>
          </a:bodyPr>
          <a:lstStyle/>
          <a:p>
            <a:r>
              <a:rPr lang="fr-FR" sz="2800" dirty="0"/>
              <a:t>Dynacase est un environnement web permettant de créer des applications métiers personnalisées. Elle a été mise sur pied et est maintenu par l’entreprise française </a:t>
            </a:r>
            <a:r>
              <a:rPr lang="fr-FR" sz="2800" b="1" dirty="0"/>
              <a:t>ANAKEEN</a:t>
            </a:r>
            <a:r>
              <a:rPr lang="fr-FR" sz="2800" dirty="0"/>
              <a:t>, basée a Paris et à  Toulouse).</a:t>
            </a:r>
          </a:p>
          <a:p>
            <a:r>
              <a:rPr lang="fr-FR" sz="2800" dirty="0"/>
              <a:t>Dynacase permet de créer des application spécifiques permettant à chaque entreprise de matérialiser ses processus métiers, de gérer les cas d’utilisations et  la façon que les utilisateurs interagissent avec le système.</a:t>
            </a:r>
          </a:p>
          <a:p>
            <a:r>
              <a:rPr lang="fr-FR" sz="2800" dirty="0"/>
              <a:t>Dynacase est codée en </a:t>
            </a:r>
            <a:r>
              <a:rPr lang="fr-FR" sz="2800" b="1" dirty="0"/>
              <a:t>PHP</a:t>
            </a:r>
            <a:r>
              <a:rPr lang="fr-FR" sz="2800" dirty="0"/>
              <a:t> et utilise </a:t>
            </a:r>
            <a:r>
              <a:rPr lang="fr-FR" sz="2800" b="1" dirty="0"/>
              <a:t>POSTGRES</a:t>
            </a:r>
            <a:r>
              <a:rPr lang="fr-FR" sz="2800" dirty="0"/>
              <a:t> comme SGBD, les applications générées son </a:t>
            </a:r>
            <a:r>
              <a:rPr lang="fr-FR" sz="2800" b="1" dirty="0"/>
              <a:t>RESPONSIVES </a:t>
            </a:r>
            <a:r>
              <a:rPr lang="fr-FR" sz="2800" dirty="0"/>
              <a:t>et</a:t>
            </a:r>
            <a:r>
              <a:rPr lang="fr-FR" sz="2800" b="1" dirty="0"/>
              <a:t> </a:t>
            </a:r>
            <a:r>
              <a:rPr lang="fr-FR" sz="2800" dirty="0"/>
              <a:t>facilement modulables.</a:t>
            </a:r>
          </a:p>
          <a:p>
            <a:r>
              <a:rPr lang="fr-FR" sz="2800" dirty="0"/>
              <a:t>Dynacase est organisée en modules dédiés à des gestions et des fonctionnalités particulières</a:t>
            </a:r>
            <a:r>
              <a:rPr lang="fr-FR" sz="2800" dirty="0">
                <a:solidFill>
                  <a:schemeClr val="accent2">
                    <a:lumMod val="50000"/>
                  </a:schemeClr>
                </a:solidFill>
              </a:rPr>
              <a:t>.</a:t>
            </a:r>
            <a:endParaRPr lang="fr-FR" sz="2800" dirty="0"/>
          </a:p>
        </p:txBody>
      </p:sp>
      <p:sp>
        <p:nvSpPr>
          <p:cNvPr id="6" name="Espace réservé du numéro de diapositive 5"/>
          <p:cNvSpPr>
            <a:spLocks noGrp="1"/>
          </p:cNvSpPr>
          <p:nvPr>
            <p:ph type="sldNum" sz="quarter" idx="12"/>
          </p:nvPr>
        </p:nvSpPr>
        <p:spPr/>
        <p:txBody>
          <a:bodyPr/>
          <a:lstStyle/>
          <a:p>
            <a:fld id="{EFC5D8C3-B4B5-4E69-9212-D4C507D12CA5}" type="slidenum">
              <a:rPr lang="fr-FR" smtClean="0"/>
              <a:t>25</a:t>
            </a:fld>
            <a:endParaRPr lang="fr-FR"/>
          </a:p>
        </p:txBody>
      </p:sp>
    </p:spTree>
    <p:extLst>
      <p:ext uri="{BB962C8B-B14F-4D97-AF65-F5344CB8AC3E}">
        <p14:creationId xmlns:p14="http://schemas.microsoft.com/office/powerpoint/2010/main" val="1433435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70364" y="787782"/>
            <a:ext cx="9634248" cy="5123440"/>
          </a:xfrm>
        </p:spPr>
        <p:txBody>
          <a:bodyPr>
            <a:normAutofit/>
          </a:bodyPr>
          <a:lstStyle/>
          <a:p>
            <a:pPr marL="0" indent="0" algn="ctr">
              <a:buNone/>
            </a:pPr>
            <a:r>
              <a:rPr lang="fr-FR" sz="7200" dirty="0">
                <a:solidFill>
                  <a:srgbClr val="00B050"/>
                </a:solidFill>
              </a:rPr>
              <a:t> MERCI POUR VOTRE ATTENTION</a:t>
            </a:r>
          </a:p>
        </p:txBody>
      </p:sp>
      <p:sp>
        <p:nvSpPr>
          <p:cNvPr id="4" name="Espace réservé du numéro de diapositive 3"/>
          <p:cNvSpPr>
            <a:spLocks noGrp="1"/>
          </p:cNvSpPr>
          <p:nvPr>
            <p:ph type="sldNum" sz="quarter" idx="12"/>
          </p:nvPr>
        </p:nvSpPr>
        <p:spPr/>
        <p:txBody>
          <a:bodyPr/>
          <a:lstStyle/>
          <a:p>
            <a:fld id="{EFC5D8C3-B4B5-4E69-9212-D4C507D12CA5}" type="slidenum">
              <a:rPr lang="fr-FR" smtClean="0"/>
              <a:t>26</a:t>
            </a:fld>
            <a:endParaRPr lang="fr-FR"/>
          </a:p>
        </p:txBody>
      </p:sp>
      <p:sp>
        <p:nvSpPr>
          <p:cNvPr id="5" name="ZoneTexte 4"/>
          <p:cNvSpPr txBox="1"/>
          <p:nvPr/>
        </p:nvSpPr>
        <p:spPr>
          <a:xfrm>
            <a:off x="1662545" y="6179127"/>
            <a:ext cx="10141528" cy="800219"/>
          </a:xfrm>
          <a:prstGeom prst="rect">
            <a:avLst/>
          </a:prstGeom>
          <a:noFill/>
        </p:spPr>
        <p:txBody>
          <a:bodyPr wrap="square" rtlCol="0">
            <a:spAutoFit/>
          </a:bodyPr>
          <a:lstStyle/>
          <a:p>
            <a:r>
              <a:rPr lang="fr-FR" sz="2800" dirty="0"/>
              <a:t>Réf</a:t>
            </a:r>
            <a:r>
              <a:rPr lang="fr-FR" dirty="0"/>
              <a:t>, </a:t>
            </a:r>
            <a:r>
              <a:rPr lang="fr-FR" dirty="0">
                <a:solidFill>
                  <a:srgbClr val="00B0F0"/>
                </a:solidFill>
              </a:rPr>
              <a:t>https://docs.anakeen.com/dynacase/3.2/</a:t>
            </a:r>
          </a:p>
          <a:p>
            <a:endParaRPr lang="fr-FR" dirty="0"/>
          </a:p>
        </p:txBody>
      </p:sp>
    </p:spTree>
    <p:extLst>
      <p:ext uri="{BB962C8B-B14F-4D97-AF65-F5344CB8AC3E}">
        <p14:creationId xmlns:p14="http://schemas.microsoft.com/office/powerpoint/2010/main" val="185483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221674"/>
            <a:ext cx="8911687" cy="1233054"/>
          </a:xfrm>
        </p:spPr>
        <p:txBody>
          <a:bodyPr>
            <a:normAutofit/>
          </a:bodyPr>
          <a:lstStyle/>
          <a:p>
            <a:r>
              <a:rPr lang="fr-FR" sz="5400" b="1" dirty="0">
                <a:solidFill>
                  <a:srgbClr val="00B050"/>
                </a:solidFill>
              </a:rPr>
              <a:t>INTRODUCTION</a:t>
            </a:r>
            <a:endParaRPr lang="fr-FR" b="1" dirty="0">
              <a:solidFill>
                <a:srgbClr val="00B050"/>
              </a:solidFill>
            </a:endParaRPr>
          </a:p>
        </p:txBody>
      </p:sp>
      <p:sp>
        <p:nvSpPr>
          <p:cNvPr id="3" name="Espace réservé du contenu 2"/>
          <p:cNvSpPr>
            <a:spLocks noGrp="1"/>
          </p:cNvSpPr>
          <p:nvPr>
            <p:ph idx="1"/>
          </p:nvPr>
        </p:nvSpPr>
        <p:spPr>
          <a:xfrm>
            <a:off x="1884218" y="1454727"/>
            <a:ext cx="9620394" cy="5084617"/>
          </a:xfrm>
        </p:spPr>
        <p:txBody>
          <a:bodyPr>
            <a:normAutofit/>
          </a:bodyPr>
          <a:lstStyle/>
          <a:p>
            <a:r>
              <a:rPr lang="fr-FR" sz="3200" b="1" dirty="0">
                <a:solidFill>
                  <a:schemeClr val="accent2">
                    <a:lumMod val="50000"/>
                  </a:schemeClr>
                </a:solidFill>
              </a:rPr>
              <a:t>OBJECTIFS DE LA MISSION</a:t>
            </a:r>
          </a:p>
          <a:p>
            <a:r>
              <a:rPr lang="fr-FR" sz="3200" b="1" dirty="0">
                <a:solidFill>
                  <a:schemeClr val="accent2">
                    <a:lumMod val="50000"/>
                  </a:schemeClr>
                </a:solidFill>
              </a:rPr>
              <a:t>Il s’agit ici de présenter la plateforme Dynacase, ses possibilités et montrer comment l’installer dans un environnement pour en explorer les possibilités.</a:t>
            </a:r>
          </a:p>
        </p:txBody>
      </p:sp>
      <p:sp>
        <p:nvSpPr>
          <p:cNvPr id="4" name="Espace réservé du numéro de diapositive 3"/>
          <p:cNvSpPr>
            <a:spLocks noGrp="1"/>
          </p:cNvSpPr>
          <p:nvPr>
            <p:ph type="sldNum" sz="quarter" idx="12"/>
          </p:nvPr>
        </p:nvSpPr>
        <p:spPr/>
        <p:txBody>
          <a:bodyPr/>
          <a:lstStyle/>
          <a:p>
            <a:fld id="{EFC5D8C3-B4B5-4E69-9212-D4C507D12CA5}" type="slidenum">
              <a:rPr lang="fr-FR" smtClean="0"/>
              <a:t>3</a:t>
            </a:fld>
            <a:endParaRPr lang="fr-FR"/>
          </a:p>
        </p:txBody>
      </p:sp>
    </p:spTree>
    <p:extLst>
      <p:ext uri="{BB962C8B-B14F-4D97-AF65-F5344CB8AC3E}">
        <p14:creationId xmlns:p14="http://schemas.microsoft.com/office/powerpoint/2010/main" val="25313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89212" y="2781837"/>
            <a:ext cx="8915399" cy="1055872"/>
          </a:xfrm>
        </p:spPr>
        <p:txBody>
          <a:bodyPr>
            <a:normAutofit fontScale="90000"/>
          </a:bodyPr>
          <a:lstStyle/>
          <a:p>
            <a:r>
              <a:rPr lang="fr-FR" sz="6000" dirty="0"/>
              <a:t>I- C’EST QUOI DYNACASE</a:t>
            </a:r>
          </a:p>
        </p:txBody>
      </p:sp>
      <p:sp>
        <p:nvSpPr>
          <p:cNvPr id="6" name="Espace réservé du numéro de diapositive 5"/>
          <p:cNvSpPr>
            <a:spLocks noGrp="1"/>
          </p:cNvSpPr>
          <p:nvPr>
            <p:ph type="sldNum" sz="quarter" idx="12"/>
          </p:nvPr>
        </p:nvSpPr>
        <p:spPr/>
        <p:txBody>
          <a:bodyPr/>
          <a:lstStyle/>
          <a:p>
            <a:fld id="{EFC5D8C3-B4B5-4E69-9212-D4C507D12CA5}" type="slidenum">
              <a:rPr lang="fr-FR" smtClean="0"/>
              <a:t>4</a:t>
            </a:fld>
            <a:endParaRPr lang="fr-FR"/>
          </a:p>
        </p:txBody>
      </p:sp>
    </p:spTree>
    <p:extLst>
      <p:ext uri="{BB962C8B-B14F-4D97-AF65-F5344CB8AC3E}">
        <p14:creationId xmlns:p14="http://schemas.microsoft.com/office/powerpoint/2010/main" val="80077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787237" y="360218"/>
            <a:ext cx="9717376" cy="1080655"/>
          </a:xfrm>
        </p:spPr>
        <p:txBody>
          <a:bodyPr>
            <a:normAutofit/>
          </a:bodyPr>
          <a:lstStyle/>
          <a:p>
            <a:r>
              <a:rPr lang="fr-FR" sz="4800" dirty="0"/>
              <a:t>I- C’EST QUOI DYNACASE</a:t>
            </a:r>
          </a:p>
        </p:txBody>
      </p:sp>
      <p:sp>
        <p:nvSpPr>
          <p:cNvPr id="5" name="Espace réservé du contenu 4"/>
          <p:cNvSpPr>
            <a:spLocks noGrp="1"/>
          </p:cNvSpPr>
          <p:nvPr>
            <p:ph idx="1"/>
          </p:nvPr>
        </p:nvSpPr>
        <p:spPr>
          <a:xfrm>
            <a:off x="1593273" y="1510146"/>
            <a:ext cx="10335491" cy="4987636"/>
          </a:xfrm>
        </p:spPr>
        <p:txBody>
          <a:bodyPr>
            <a:normAutofit lnSpcReduction="10000"/>
          </a:bodyPr>
          <a:lstStyle/>
          <a:p>
            <a:r>
              <a:rPr lang="fr-FR" sz="2800" b="1" dirty="0"/>
              <a:t>Dynacase Platform </a:t>
            </a:r>
            <a:r>
              <a:rPr lang="fr-FR" sz="2800" dirty="0"/>
              <a:t>est une suite de logiciels réunis sous forme de modules dont l’objectif  est le développement rapide d’applications métier personnalisées. </a:t>
            </a:r>
          </a:p>
          <a:p>
            <a:r>
              <a:rPr lang="fr-FR" sz="2800" dirty="0"/>
              <a:t>Dynacase est codée en </a:t>
            </a:r>
            <a:r>
              <a:rPr lang="fr-FR" sz="2800" b="1" dirty="0"/>
              <a:t>PHP</a:t>
            </a:r>
            <a:r>
              <a:rPr lang="fr-FR" sz="2800" dirty="0"/>
              <a:t> et utilise </a:t>
            </a:r>
            <a:r>
              <a:rPr lang="fr-FR" sz="2800" b="1" dirty="0"/>
              <a:t>POSTGRES</a:t>
            </a:r>
            <a:r>
              <a:rPr lang="fr-FR" sz="2800" dirty="0"/>
              <a:t> comme SGBD, les applications générées sont </a:t>
            </a:r>
            <a:r>
              <a:rPr lang="fr-FR" sz="2800" b="1" dirty="0"/>
              <a:t>RESPONSIVES </a:t>
            </a:r>
            <a:r>
              <a:rPr lang="fr-FR" sz="2800" dirty="0"/>
              <a:t>et</a:t>
            </a:r>
            <a:r>
              <a:rPr lang="fr-FR" sz="2800" b="1" dirty="0"/>
              <a:t> </a:t>
            </a:r>
            <a:r>
              <a:rPr lang="fr-FR" sz="2800" dirty="0"/>
              <a:t>facilement modulables.</a:t>
            </a:r>
          </a:p>
          <a:p>
            <a:r>
              <a:rPr lang="fr-FR" sz="2800" b="1" dirty="0"/>
              <a:t>Son objectif</a:t>
            </a:r>
            <a:r>
              <a:rPr lang="fr-FR" sz="2800" dirty="0"/>
              <a:t> est de faciliter le développement et le déploiement d’applications spécifiques afin de mieux structurer l’organisation.</a:t>
            </a:r>
          </a:p>
          <a:p>
            <a:r>
              <a:rPr lang="fr-FR" sz="2800" dirty="0"/>
              <a:t>Dynacase est organisée en modules dédiés à des gestions et des fonctionnalités particulières.</a:t>
            </a:r>
          </a:p>
          <a:p>
            <a:endParaRPr lang="fr-FR" dirty="0"/>
          </a:p>
          <a:p>
            <a:endParaRPr lang="fr-FR" dirty="0"/>
          </a:p>
          <a:p>
            <a:endParaRPr lang="fr-FR" dirty="0"/>
          </a:p>
          <a:p>
            <a:endParaRPr lang="fr-FR" dirty="0"/>
          </a:p>
        </p:txBody>
      </p:sp>
      <p:sp>
        <p:nvSpPr>
          <p:cNvPr id="6" name="Rectangle à coins arrondis 5"/>
          <p:cNvSpPr/>
          <p:nvPr/>
        </p:nvSpPr>
        <p:spPr>
          <a:xfrm>
            <a:off x="10626437" y="180109"/>
            <a:ext cx="762000" cy="4440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I</a:t>
            </a:r>
          </a:p>
        </p:txBody>
      </p:sp>
      <p:sp>
        <p:nvSpPr>
          <p:cNvPr id="7" name="Espace réservé du numéro de diapositive 6"/>
          <p:cNvSpPr>
            <a:spLocks noGrp="1"/>
          </p:cNvSpPr>
          <p:nvPr>
            <p:ph type="sldNum" sz="quarter" idx="12"/>
          </p:nvPr>
        </p:nvSpPr>
        <p:spPr/>
        <p:txBody>
          <a:bodyPr/>
          <a:lstStyle/>
          <a:p>
            <a:fld id="{EFC5D8C3-B4B5-4E69-9212-D4C507D12CA5}" type="slidenum">
              <a:rPr lang="fr-FR" smtClean="0"/>
              <a:t>5</a:t>
            </a:fld>
            <a:endParaRPr lang="fr-FR"/>
          </a:p>
        </p:txBody>
      </p:sp>
    </p:spTree>
    <p:extLst>
      <p:ext uri="{BB962C8B-B14F-4D97-AF65-F5344CB8AC3E}">
        <p14:creationId xmlns:p14="http://schemas.microsoft.com/office/powerpoint/2010/main" val="274885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787237" y="360218"/>
            <a:ext cx="9717376" cy="1080655"/>
          </a:xfrm>
        </p:spPr>
        <p:txBody>
          <a:bodyPr>
            <a:normAutofit/>
          </a:bodyPr>
          <a:lstStyle/>
          <a:p>
            <a:r>
              <a:rPr lang="fr-FR" sz="4800" dirty="0"/>
              <a:t>I- C’EST QUOI DYNACASE</a:t>
            </a:r>
          </a:p>
        </p:txBody>
      </p:sp>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855" y="1440874"/>
            <a:ext cx="9850582" cy="4834832"/>
          </a:xfrm>
        </p:spPr>
      </p:pic>
      <p:sp>
        <p:nvSpPr>
          <p:cNvPr id="6" name="Rectangle à coins arrondis 5"/>
          <p:cNvSpPr/>
          <p:nvPr/>
        </p:nvSpPr>
        <p:spPr>
          <a:xfrm>
            <a:off x="10626437" y="180109"/>
            <a:ext cx="762000" cy="4440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I</a:t>
            </a:r>
          </a:p>
        </p:txBody>
      </p:sp>
      <p:sp>
        <p:nvSpPr>
          <p:cNvPr id="7" name="Espace réservé du numéro de diapositive 6"/>
          <p:cNvSpPr>
            <a:spLocks noGrp="1"/>
          </p:cNvSpPr>
          <p:nvPr>
            <p:ph type="sldNum" sz="quarter" idx="12"/>
          </p:nvPr>
        </p:nvSpPr>
        <p:spPr/>
        <p:txBody>
          <a:bodyPr/>
          <a:lstStyle/>
          <a:p>
            <a:fld id="{EFC5D8C3-B4B5-4E69-9212-D4C507D12CA5}" type="slidenum">
              <a:rPr lang="fr-FR" smtClean="0"/>
              <a:t>6</a:t>
            </a:fld>
            <a:endParaRPr lang="fr-FR"/>
          </a:p>
        </p:txBody>
      </p:sp>
    </p:spTree>
    <p:extLst>
      <p:ext uri="{BB962C8B-B14F-4D97-AF65-F5344CB8AC3E}">
        <p14:creationId xmlns:p14="http://schemas.microsoft.com/office/powerpoint/2010/main" val="17696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690256" y="1925782"/>
            <a:ext cx="9814356" cy="1793666"/>
          </a:xfrm>
        </p:spPr>
        <p:txBody>
          <a:bodyPr>
            <a:normAutofit/>
          </a:bodyPr>
          <a:lstStyle/>
          <a:p>
            <a:r>
              <a:rPr lang="fr-FR" sz="4800" dirty="0"/>
              <a:t>II-INSTALLATION DE DYNACASE</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7</a:t>
            </a:fld>
            <a:endParaRPr lang="fr-FR"/>
          </a:p>
        </p:txBody>
      </p:sp>
    </p:spTree>
    <p:extLst>
      <p:ext uri="{BB962C8B-B14F-4D97-AF65-F5344CB8AC3E}">
        <p14:creationId xmlns:p14="http://schemas.microsoft.com/office/powerpoint/2010/main" val="342400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898073" y="180110"/>
            <a:ext cx="9606539" cy="1260764"/>
          </a:xfrm>
        </p:spPr>
        <p:txBody>
          <a:bodyPr>
            <a:normAutofit/>
          </a:bodyPr>
          <a:lstStyle/>
          <a:p>
            <a:r>
              <a:rPr lang="fr-FR" sz="4400" dirty="0"/>
              <a:t>II- INSTALLATION DE DYNACASE</a:t>
            </a:r>
          </a:p>
        </p:txBody>
      </p:sp>
      <p:sp>
        <p:nvSpPr>
          <p:cNvPr id="5" name="Espace réservé du contenu 4"/>
          <p:cNvSpPr>
            <a:spLocks noGrp="1"/>
          </p:cNvSpPr>
          <p:nvPr>
            <p:ph idx="1"/>
          </p:nvPr>
        </p:nvSpPr>
        <p:spPr>
          <a:xfrm>
            <a:off x="1731818" y="1252567"/>
            <a:ext cx="9912315" cy="5470205"/>
          </a:xfrm>
        </p:spPr>
        <p:txBody>
          <a:bodyPr>
            <a:normAutofit/>
          </a:bodyPr>
          <a:lstStyle/>
          <a:p>
            <a:pPr algn="just"/>
            <a:r>
              <a:rPr lang="fr-FR" sz="2800" dirty="0"/>
              <a:t>Pour l’installation de </a:t>
            </a:r>
            <a:r>
              <a:rPr lang="fr-FR" sz="2800" b="1" dirty="0" err="1"/>
              <a:t>dynacase</a:t>
            </a:r>
            <a:r>
              <a:rPr lang="fr-FR" sz="2800" dirty="0"/>
              <a:t>, on peut utiliser l’</a:t>
            </a:r>
            <a:r>
              <a:rPr lang="fr-FR" sz="2800" dirty="0" err="1"/>
              <a:t>emulateur</a:t>
            </a:r>
            <a:r>
              <a:rPr lang="fr-FR" sz="2800" dirty="0"/>
              <a:t> qui est offert par </a:t>
            </a:r>
            <a:r>
              <a:rPr lang="fr-FR" sz="2800" b="1" dirty="0" err="1"/>
              <a:t>Anakeen</a:t>
            </a:r>
            <a:r>
              <a:rPr lang="fr-FR" sz="2800" dirty="0"/>
              <a:t>, sous forme d’une machine virtuelle Debian ayant Apache, </a:t>
            </a:r>
            <a:r>
              <a:rPr lang="fr-FR" sz="2800" b="1" dirty="0" err="1"/>
              <a:t>Postgres</a:t>
            </a:r>
            <a:r>
              <a:rPr lang="fr-FR" sz="2800" dirty="0"/>
              <a:t> et les paquets </a:t>
            </a:r>
            <a:r>
              <a:rPr lang="fr-FR" sz="2800" dirty="0" err="1"/>
              <a:t>dynacase</a:t>
            </a:r>
            <a:r>
              <a:rPr lang="fr-FR" sz="2800" dirty="0"/>
              <a:t> préinstallé.</a:t>
            </a:r>
          </a:p>
          <a:p>
            <a:pPr algn="just"/>
            <a:r>
              <a:rPr lang="fr-FR" sz="2800" dirty="0"/>
              <a:t>On peut aussi  installer </a:t>
            </a:r>
            <a:r>
              <a:rPr lang="fr-FR" sz="2800" dirty="0" err="1"/>
              <a:t>dynacase</a:t>
            </a:r>
            <a:r>
              <a:rPr lang="fr-FR" sz="2800" dirty="0"/>
              <a:t> sur un serveur réel en configurant adéquatement Apache, </a:t>
            </a:r>
            <a:r>
              <a:rPr lang="fr-FR" sz="2800" dirty="0" err="1"/>
              <a:t>Postgres</a:t>
            </a:r>
            <a:r>
              <a:rPr lang="fr-FR" sz="2800" dirty="0"/>
              <a:t> et en modifiant les fichiers de façons à faire interagir l’ensemble.</a:t>
            </a:r>
          </a:p>
          <a:p>
            <a:pPr algn="just"/>
            <a:r>
              <a:rPr lang="fr-FR" sz="2800" dirty="0"/>
              <a:t>Apres l’installation, la configuration est faite à travers le module </a:t>
            </a:r>
            <a:r>
              <a:rPr lang="fr-FR" sz="2800" b="1" dirty="0" err="1"/>
              <a:t>dynacase</a:t>
            </a:r>
            <a:r>
              <a:rPr lang="fr-FR" sz="2800" b="1" dirty="0"/>
              <a:t>-control</a:t>
            </a:r>
            <a:r>
              <a:rPr lang="fr-FR" sz="2800" dirty="0"/>
              <a:t>, qui contient les fonctions de base permettant la création et le paramétrage des applications.</a:t>
            </a:r>
          </a:p>
          <a:p>
            <a:pPr algn="just"/>
            <a:endParaRPr lang="fr-FR" dirty="0"/>
          </a:p>
        </p:txBody>
      </p:sp>
      <p:sp>
        <p:nvSpPr>
          <p:cNvPr id="6" name="Rectangle à coins arrondis 5"/>
          <p:cNvSpPr/>
          <p:nvPr/>
        </p:nvSpPr>
        <p:spPr>
          <a:xfrm>
            <a:off x="10626437" y="180109"/>
            <a:ext cx="762000" cy="4440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2800" dirty="0"/>
              <a:t>II</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8</a:t>
            </a:fld>
            <a:endParaRPr lang="fr-FR"/>
          </a:p>
        </p:txBody>
      </p:sp>
    </p:spTree>
    <p:extLst>
      <p:ext uri="{BB962C8B-B14F-4D97-AF65-F5344CB8AC3E}">
        <p14:creationId xmlns:p14="http://schemas.microsoft.com/office/powerpoint/2010/main" val="395607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773382" y="2092036"/>
            <a:ext cx="9782745" cy="2036619"/>
          </a:xfrm>
        </p:spPr>
        <p:txBody>
          <a:bodyPr>
            <a:normAutofit/>
          </a:bodyPr>
          <a:lstStyle/>
          <a:p>
            <a:r>
              <a:rPr lang="fr-FR" sz="5400" dirty="0"/>
              <a:t>III-MODULES DE DYNACASE</a:t>
            </a:r>
          </a:p>
        </p:txBody>
      </p:sp>
      <p:sp>
        <p:nvSpPr>
          <p:cNvPr id="2" name="Espace réservé du numéro de diapositive 1"/>
          <p:cNvSpPr>
            <a:spLocks noGrp="1"/>
          </p:cNvSpPr>
          <p:nvPr>
            <p:ph type="sldNum" sz="quarter" idx="12"/>
          </p:nvPr>
        </p:nvSpPr>
        <p:spPr/>
        <p:txBody>
          <a:bodyPr/>
          <a:lstStyle/>
          <a:p>
            <a:fld id="{EFC5D8C3-B4B5-4E69-9212-D4C507D12CA5}" type="slidenum">
              <a:rPr lang="fr-FR" smtClean="0"/>
              <a:t>9</a:t>
            </a:fld>
            <a:endParaRPr lang="fr-FR"/>
          </a:p>
        </p:txBody>
      </p:sp>
    </p:spTree>
    <p:extLst>
      <p:ext uri="{BB962C8B-B14F-4D97-AF65-F5344CB8AC3E}">
        <p14:creationId xmlns:p14="http://schemas.microsoft.com/office/powerpoint/2010/main" val="1305734003"/>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2611</TotalTime>
  <Words>1293</Words>
  <Application>Microsoft Office PowerPoint</Application>
  <PresentationFormat>Grand écran</PresentationFormat>
  <Paragraphs>144</Paragraphs>
  <Slides>26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Arial</vt:lpstr>
      <vt:lpstr>Arial Unicode MS</vt:lpstr>
      <vt:lpstr>Calibri</vt:lpstr>
      <vt:lpstr>Century Gothic</vt:lpstr>
      <vt:lpstr>Wingdings</vt:lpstr>
      <vt:lpstr>Wingdings 3</vt:lpstr>
      <vt:lpstr>Brin</vt:lpstr>
      <vt:lpstr>RAPPORT PRISE EN MAIN DE DYNACASE </vt:lpstr>
      <vt:lpstr>PLAN</vt:lpstr>
      <vt:lpstr>INTRODUCTION</vt:lpstr>
      <vt:lpstr>I- C’EST QUOI DYNACASE</vt:lpstr>
      <vt:lpstr>I- C’EST QUOI DYNACASE</vt:lpstr>
      <vt:lpstr>I- C’EST QUOI DYNACASE</vt:lpstr>
      <vt:lpstr>II-INSTALLATION DE DYNACASE</vt:lpstr>
      <vt:lpstr>II- INSTALLATION DE DYNACASE</vt:lpstr>
      <vt:lpstr>III-MODULES DE DYNACASE</vt:lpstr>
      <vt:lpstr>III- MODULES DE DYNACASE</vt:lpstr>
      <vt:lpstr>IV- CREATION D’UNE APPLICATION</vt:lpstr>
      <vt:lpstr>1- CREATION D’UN CONTEXTE</vt:lpstr>
      <vt:lpstr>Présentation PowerPoint</vt:lpstr>
      <vt:lpstr>1- CREATION D’UNE APPLICATION</vt:lpstr>
      <vt:lpstr>Présentation PowerPoint</vt:lpstr>
      <vt:lpstr>V- FAMILLE ET DOCUMENT   1- Famille</vt:lpstr>
      <vt:lpstr>ARCHITECTURE INTERNE D’UNE FAMILLE</vt:lpstr>
      <vt:lpstr>V- FAMILLE ET DOCUMENT   2- Document</vt:lpstr>
      <vt:lpstr>V-A- FAMILLE SYSTEME   </vt:lpstr>
      <vt:lpstr>V-B-IMPORTATION ET EXPORTATION  </vt:lpstr>
      <vt:lpstr>VI- GESTION DES UTILISATEURS</vt:lpstr>
      <vt:lpstr>VI- GESTION DES UTILISATEURS Suite</vt:lpstr>
      <vt:lpstr>VII- GESTION DE LA SECURITE</vt:lpstr>
      <vt:lpstr>VIII- GESTION DES CYCLES DE VIES </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LECTURE  OFFRE TECHNIQUE GEOIMAGE ET RAPPORT TECHNIQUE</dc:title>
  <dc:creator>MADIA</dc:creator>
  <cp:lastModifiedBy>MADIA</cp:lastModifiedBy>
  <cp:revision>179</cp:revision>
  <dcterms:created xsi:type="dcterms:W3CDTF">2017-02-23T09:28:27Z</dcterms:created>
  <dcterms:modified xsi:type="dcterms:W3CDTF">2017-03-28T06:45:39Z</dcterms:modified>
</cp:coreProperties>
</file>