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7"/>
  </p:notesMasterIdLst>
  <p:handoutMasterIdLst>
    <p:handoutMasterId r:id="rId18"/>
  </p:handoutMasterIdLst>
  <p:sldIdLst>
    <p:sldId id="305" r:id="rId4"/>
    <p:sldId id="307" r:id="rId5"/>
    <p:sldId id="309" r:id="rId6"/>
    <p:sldId id="256" r:id="rId7"/>
    <p:sldId id="320" r:id="rId8"/>
    <p:sldId id="321" r:id="rId9"/>
    <p:sldId id="323" r:id="rId10"/>
    <p:sldId id="330" r:id="rId11"/>
    <p:sldId id="327" r:id="rId12"/>
    <p:sldId id="260" r:id="rId13"/>
    <p:sldId id="325" r:id="rId14"/>
    <p:sldId id="331" r:id="rId15"/>
    <p:sldId id="319" r:id="rId16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90" y="102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600681859212043E-2"/>
          <c:y val="3.3629813696071584E-2"/>
          <c:w val="0.95342995320029444"/>
          <c:h val="0.5389237529505012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ADO.NET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E-496D-8C6F-1D4C7592002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Dapper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3E-496D-8C6F-1D4C7592002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3E-496D-8C6F-1D4C7592002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47"/>
        <c:overlap val="-24"/>
        <c:axId val="44470656"/>
        <c:axId val="44472192"/>
      </c:barChart>
      <c:catAx>
        <c:axId val="44470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72192"/>
        <c:crosses val="autoZero"/>
        <c:auto val="1"/>
        <c:lblAlgn val="ctr"/>
        <c:lblOffset val="100"/>
        <c:noMultiLvlLbl val="0"/>
      </c:catAx>
      <c:valAx>
        <c:axId val="44472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7065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800" b="1" i="0" baseline="0" dirty="0">
                <a:effectLst/>
              </a:rPr>
              <a:t>Execution time in </a:t>
            </a:r>
            <a:r>
              <a:rPr lang="en-US" sz="1800" b="1" i="0" baseline="0" dirty="0" err="1">
                <a:effectLst/>
              </a:rPr>
              <a:t>ms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600681859212043E-2"/>
          <c:y val="3.3629813696071584E-2"/>
          <c:w val="0.95342995320029444"/>
          <c:h val="0.5389237529505012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ADO.NET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10.28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E-496D-8C6F-1D4C7592002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Dapper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12.05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3E-496D-8C6F-1D4C7592002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22.38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3E-496D-8C6F-1D4C7592002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47"/>
        <c:overlap val="-24"/>
        <c:axId val="44470656"/>
        <c:axId val="44472192"/>
      </c:barChart>
      <c:catAx>
        <c:axId val="44470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72192"/>
        <c:crosses val="autoZero"/>
        <c:auto val="1"/>
        <c:lblAlgn val="ctr"/>
        <c:lblOffset val="100"/>
        <c:noMultiLvlLbl val="0"/>
      </c:catAx>
      <c:valAx>
        <c:axId val="44472192"/>
        <c:scaling>
          <c:orientation val="minMax"/>
          <c:max val="3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7065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200" b="1" i="0" baseline="0" dirty="0">
                <a:effectLst/>
              </a:rPr>
              <a:t>Execution time in </a:t>
            </a:r>
            <a:r>
              <a:rPr lang="en-US" sz="1200" b="1" i="0" baseline="0" dirty="0" err="1">
                <a:effectLst/>
              </a:rPr>
              <a:t>ms</a:t>
            </a:r>
            <a:endParaRPr lang="en-US" sz="1200" dirty="0">
              <a:effectLst/>
            </a:endParaRPr>
          </a:p>
        </c:rich>
      </c:tx>
      <c:layout>
        <c:manualLayout>
          <c:xMode val="edge"/>
          <c:yMode val="edge"/>
          <c:x val="0.45464618902835163"/>
          <c:y val="4.65658650448722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0028588304188747"/>
          <c:y val="3.3629679157766615E-2"/>
          <c:w val="0.53102037369091237"/>
          <c:h val="0.730459693030835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ADO.NET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20.71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E-496D-8C6F-1D4C7592002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Dapper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31.59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3E-496D-8C6F-1D4C7592002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EF (Projection - Select)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72.55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3E-496D-8C6F-1D4C7592002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EF (Projection - ProjectTo)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73.2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B5-43B3-B3C7-D49ACE00C5D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EF (Include)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87.28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3B5-43B3-B3C7-D49ACE00C5D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47"/>
        <c:overlap val="-24"/>
        <c:axId val="44470656"/>
        <c:axId val="44472192"/>
      </c:barChart>
      <c:catAx>
        <c:axId val="44470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72192"/>
        <c:crosses val="autoZero"/>
        <c:auto val="1"/>
        <c:lblAlgn val="ctr"/>
        <c:lblOffset val="100"/>
        <c:noMultiLvlLbl val="0"/>
      </c:catAx>
      <c:valAx>
        <c:axId val="44472192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7065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3.7575830790487061E-3"/>
          <c:y val="0.14564880117070281"/>
          <c:w val="0.26352134819781187"/>
          <c:h val="0.489064698946407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800" b="1" i="0" baseline="0" dirty="0">
                <a:effectLst/>
              </a:rPr>
              <a:t>Execution time in </a:t>
            </a:r>
            <a:r>
              <a:rPr lang="en-US" sz="1800" b="1" i="0" baseline="0" dirty="0" err="1">
                <a:effectLst/>
              </a:rPr>
              <a:t>ms</a:t>
            </a:r>
            <a:endParaRPr lang="en-US" sz="1400" dirty="0">
              <a:effectLst/>
            </a:endParaRPr>
          </a:p>
        </c:rich>
      </c:tx>
      <c:layout>
        <c:manualLayout>
          <c:xMode val="edge"/>
          <c:yMode val="edge"/>
          <c:x val="0.29492945326278658"/>
          <c:y val="3.2263168743993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600681859212043E-2"/>
          <c:y val="3.3629813696071584E-2"/>
          <c:w val="0.95342995320029444"/>
          <c:h val="0.5389237529505012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ADO.NET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11.64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E-496D-8C6F-1D4C7592002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Dapper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15.25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3E-496D-8C6F-1D4C7592002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25.53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3E-496D-8C6F-1D4C7592002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47"/>
        <c:overlap val="-24"/>
        <c:axId val="44470656"/>
        <c:axId val="44472192"/>
      </c:barChart>
      <c:catAx>
        <c:axId val="44470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72192"/>
        <c:crosses val="autoZero"/>
        <c:auto val="1"/>
        <c:lblAlgn val="ctr"/>
        <c:lblOffset val="100"/>
        <c:noMultiLvlLbl val="0"/>
      </c:catAx>
      <c:valAx>
        <c:axId val="44472192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7065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600" b="1" i="0" baseline="0" dirty="0">
                <a:effectLst/>
              </a:rPr>
              <a:t>Create</a:t>
            </a:r>
            <a:endParaRPr lang="en-US" sz="1600" dirty="0">
              <a:effectLst/>
            </a:endParaRPr>
          </a:p>
        </c:rich>
      </c:tx>
      <c:layout>
        <c:manualLayout>
          <c:xMode val="edge"/>
          <c:yMode val="edge"/>
          <c:x val="0.4326378668771238"/>
          <c:y val="3.22633403259907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600681859212043E-2"/>
          <c:y val="3.3629813696071584E-2"/>
          <c:w val="0.95342995320029444"/>
          <c:h val="0.5389237529505012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ADO.NET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59-4CA5-9BE8-2076D34E79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Dapper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0.54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59-4CA5-9BE8-2076D34E795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3.26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59-4CA5-9BE8-2076D34E795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47"/>
        <c:overlap val="-24"/>
        <c:axId val="44470656"/>
        <c:axId val="44472192"/>
      </c:barChart>
      <c:catAx>
        <c:axId val="44470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72192"/>
        <c:crosses val="autoZero"/>
        <c:auto val="1"/>
        <c:lblAlgn val="ctr"/>
        <c:lblOffset val="100"/>
        <c:noMultiLvlLbl val="0"/>
      </c:catAx>
      <c:valAx>
        <c:axId val="44472192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7065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600" b="1" i="0" baseline="0" dirty="0">
                <a:effectLst/>
              </a:rPr>
              <a:t>Update</a:t>
            </a:r>
            <a:endParaRPr lang="en-US" sz="1600" dirty="0">
              <a:effectLst/>
            </a:endParaRPr>
          </a:p>
        </c:rich>
      </c:tx>
      <c:layout>
        <c:manualLayout>
          <c:xMode val="edge"/>
          <c:yMode val="edge"/>
          <c:x val="0.41103653643927585"/>
          <c:y val="3.22633403259907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600681859212043E-2"/>
          <c:y val="3.3629813696071584E-2"/>
          <c:w val="0.95342995320029444"/>
          <c:h val="0.5389237529505012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ADO.NET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0.43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9E-4430-928D-89C2193C67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Dapper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0.48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9E-4430-928D-89C2193C67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2.0499999999999998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9E-4430-928D-89C2193C67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47"/>
        <c:overlap val="-24"/>
        <c:axId val="44470656"/>
        <c:axId val="44472192"/>
      </c:barChart>
      <c:catAx>
        <c:axId val="44470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72192"/>
        <c:crosses val="autoZero"/>
        <c:auto val="1"/>
        <c:lblAlgn val="ctr"/>
        <c:lblOffset val="100"/>
        <c:noMultiLvlLbl val="0"/>
      </c:catAx>
      <c:valAx>
        <c:axId val="44472192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7065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600" b="1" i="0" baseline="0" dirty="0">
                <a:effectLst/>
              </a:rPr>
              <a:t>Delete</a:t>
            </a:r>
            <a:endParaRPr lang="en-US" sz="1600" dirty="0">
              <a:effectLst/>
            </a:endParaRPr>
          </a:p>
        </c:rich>
      </c:tx>
      <c:layout>
        <c:manualLayout>
          <c:xMode val="edge"/>
          <c:yMode val="edge"/>
          <c:x val="0.41373670274400687"/>
          <c:y val="3.74821502318672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600681859212043E-2"/>
          <c:y val="3.3629813696071584E-2"/>
          <c:w val="0.95342995320029444"/>
          <c:h val="0.5389237529505012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ADO.NET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0.56000000000000005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9B-4235-AD1D-834D510515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Dapper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0.57999999999999996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9B-4235-AD1D-834D510515B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9B-4235-AD1D-834D510515B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47"/>
        <c:overlap val="-24"/>
        <c:axId val="44470656"/>
        <c:axId val="44472192"/>
      </c:barChart>
      <c:catAx>
        <c:axId val="44470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72192"/>
        <c:crosses val="autoZero"/>
        <c:auto val="1"/>
        <c:lblAlgn val="ctr"/>
        <c:lblOffset val="100"/>
        <c:noMultiLvlLbl val="0"/>
      </c:catAx>
      <c:valAx>
        <c:axId val="44472192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7065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06BAE1-9D62-4BE2-92F5-13516D7B16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3F7C2-615E-4315-8EAC-FA55AC989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9F105-A747-4149-8D18-634112D74862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43403-C63A-4BA5-B6D3-425E92F024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4DABD-501E-4B8E-B807-AC2FA85FB5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A0813-E8DC-4927-8006-DB2DC4539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66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EAB90-1BCC-45DD-9DDF-2074F6845EE6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CC530-CC82-4BF9-9259-78DCC1600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10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B83EC1-AF10-4FD7-8089-F03DAD6397E7}"/>
              </a:ext>
            </a:extLst>
          </p:cNvPr>
          <p:cNvSpPr/>
          <p:nvPr userDrawn="1"/>
        </p:nvSpPr>
        <p:spPr>
          <a:xfrm>
            <a:off x="0" y="0"/>
            <a:ext cx="12192000" cy="23810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53561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32DE4F21-2D03-408A-A113-1ECBBBFDE8D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67429" y="479834"/>
            <a:ext cx="3611542" cy="589833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</a:t>
            </a:r>
          </a:p>
          <a:p>
            <a:r>
              <a:rPr lang="en-US" altLang="ko-KR" dirty="0"/>
              <a:t>And Sand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62276F5-0236-424B-9645-A889FC41285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58183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B703617E-9CA4-425B-945B-4B73794CE22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62805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05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38550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EA5E7C78-B7FD-4905-970D-675E6D39617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38550" y="56918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01CFBF6C-8D5A-4D48-ACE1-2D979A60A2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225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26D5AB-D725-405F-B143-0753C3C45DCD}"/>
              </a:ext>
            </a:extLst>
          </p:cNvPr>
          <p:cNvSpPr/>
          <p:nvPr userDrawn="1"/>
        </p:nvSpPr>
        <p:spPr>
          <a:xfrm>
            <a:off x="-1" y="0"/>
            <a:ext cx="3400425" cy="3312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3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383280" rIns="0" anchor="ctr"/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938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12">
            <a:extLst>
              <a:ext uri="{FF2B5EF4-FFF2-40B4-BE49-F238E27FC236}">
                <a16:creationId xmlns:a16="http://schemas.microsoft.com/office/drawing/2014/main" id="{95EDCEF7-DD83-4CD4-BE92-A97D74011033}"/>
              </a:ext>
            </a:extLst>
          </p:cNvPr>
          <p:cNvSpPr/>
          <p:nvPr userDrawn="1"/>
        </p:nvSpPr>
        <p:spPr>
          <a:xfrm>
            <a:off x="547181" y="1761846"/>
            <a:ext cx="11097638" cy="3334311"/>
          </a:xfrm>
          <a:prstGeom prst="frame">
            <a:avLst>
              <a:gd name="adj1" fmla="val 24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2" y="569068"/>
            <a:ext cx="3661647" cy="571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664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358CF5-5043-4D3B-92BD-59549782EBBE}"/>
              </a:ext>
            </a:extLst>
          </p:cNvPr>
          <p:cNvSpPr/>
          <p:nvPr userDrawn="1"/>
        </p:nvSpPr>
        <p:spPr>
          <a:xfrm>
            <a:off x="7515225" y="0"/>
            <a:ext cx="4676775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B59EE49C-3795-40A6-B206-565A372E5530}"/>
              </a:ext>
            </a:extLst>
          </p:cNvPr>
          <p:cNvGrpSpPr/>
          <p:nvPr userDrawn="1"/>
        </p:nvGrpSpPr>
        <p:grpSpPr>
          <a:xfrm>
            <a:off x="5720146" y="1420664"/>
            <a:ext cx="5589803" cy="4396475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16E008B-9F44-493C-B58F-ABFC0E7190A5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C1A2B49-6603-4C93-BCDA-8893B608D8C1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70C51E-C968-4707-899F-DE217D80997C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BA87E5-BDD3-47B0-8C9F-EDFB6B81112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C9C68AE-3F02-48D5-A299-9B7311EC8D90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BE3651-AB4C-4F00-BF52-0A24EF2A62AD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3E653C6-4F74-473F-9309-2D2D43F090C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9CA35F9-CDD6-4937-8C98-04018E459C31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56077" y="1628103"/>
            <a:ext cx="5317941" cy="301288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CCE937E-8E2A-4179-91E4-730975E592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1525" y="339509"/>
            <a:ext cx="6543675" cy="724247"/>
          </a:xfrm>
          <a:prstGeom prst="rect">
            <a:avLst/>
          </a:prstGeom>
        </p:spPr>
        <p:txBody>
          <a:bodyPr tIns="91440" anchor="ctr"/>
          <a:lstStyle>
            <a:lvl1pPr marL="0" indent="0" algn="l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77951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id="{A4D14B1E-79D5-4F7D-AEB4-4F537918FBAB}"/>
              </a:ext>
            </a:extLst>
          </p:cNvPr>
          <p:cNvSpPr/>
          <p:nvPr userDrawn="1"/>
        </p:nvSpPr>
        <p:spPr>
          <a:xfrm rot="5400000">
            <a:off x="795337" y="-795340"/>
            <a:ext cx="6257926" cy="784860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0914" y="600074"/>
            <a:ext cx="4052172" cy="56578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145CBDFE-5F17-4329-876B-8EC9C2A40CE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75044" y="222886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06B5A04-F323-4B06-B374-0EFFB99917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75044" y="3624742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972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52">
            <a:extLst>
              <a:ext uri="{FF2B5EF4-FFF2-40B4-BE49-F238E27FC236}">
                <a16:creationId xmlns:a16="http://schemas.microsoft.com/office/drawing/2014/main" id="{A554242E-EDC9-4D56-ABE8-D3DFF0D037E9}"/>
              </a:ext>
            </a:extLst>
          </p:cNvPr>
          <p:cNvSpPr/>
          <p:nvPr userDrawn="1"/>
        </p:nvSpPr>
        <p:spPr>
          <a:xfrm>
            <a:off x="2" y="0"/>
            <a:ext cx="8582025" cy="6858000"/>
          </a:xfrm>
          <a:custGeom>
            <a:avLst/>
            <a:gdLst>
              <a:gd name="connsiteX0" fmla="*/ 5238766 w 8582025"/>
              <a:gd name="connsiteY0" fmla="*/ 0 h 6858000"/>
              <a:gd name="connsiteX1" fmla="*/ 8582025 w 8582025"/>
              <a:gd name="connsiteY1" fmla="*/ 0 h 6858000"/>
              <a:gd name="connsiteX2" fmla="*/ 1876410 w 8582025"/>
              <a:gd name="connsiteY2" fmla="*/ 6858000 h 6858000"/>
              <a:gd name="connsiteX3" fmla="*/ 0 w 8582025"/>
              <a:gd name="connsiteY3" fmla="*/ 6858000 h 6858000"/>
              <a:gd name="connsiteX4" fmla="*/ 0 w 8582025"/>
              <a:gd name="connsiteY4" fmla="*/ 535781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2025" h="6858000">
                <a:moveTo>
                  <a:pt x="5238766" y="0"/>
                </a:moveTo>
                <a:lnTo>
                  <a:pt x="8582025" y="0"/>
                </a:lnTo>
                <a:lnTo>
                  <a:pt x="1876410" y="6858000"/>
                </a:lnTo>
                <a:lnTo>
                  <a:pt x="0" y="6858000"/>
                </a:lnTo>
                <a:lnTo>
                  <a:pt x="0" y="53578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그림 개체 틀 3">
            <a:extLst>
              <a:ext uri="{FF2B5EF4-FFF2-40B4-BE49-F238E27FC236}">
                <a16:creationId xmlns:a16="http://schemas.microsoft.com/office/drawing/2014/main" id="{A7B8BCFA-E22C-4FE8-9EC6-3B7DF58BF4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17212" y="427698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  <p:sp>
        <p:nvSpPr>
          <p:cNvPr id="6" name="그림 개체 틀 3">
            <a:extLst>
              <a:ext uri="{FF2B5EF4-FFF2-40B4-BE49-F238E27FC236}">
                <a16:creationId xmlns:a16="http://schemas.microsoft.com/office/drawing/2014/main" id="{C661A5D8-A169-47BB-84F8-7CCF6E00616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953610" y="2837035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3">
            <a:extLst>
              <a:ext uri="{FF2B5EF4-FFF2-40B4-BE49-F238E27FC236}">
                <a16:creationId xmlns:a16="http://schemas.microsoft.com/office/drawing/2014/main" id="{A32673E2-41F8-431C-946D-87DD76C5D04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524" y="2251417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그림 개체 틀 3">
            <a:extLst>
              <a:ext uri="{FF2B5EF4-FFF2-40B4-BE49-F238E27FC236}">
                <a16:creationId xmlns:a16="http://schemas.microsoft.com/office/drawing/2014/main" id="{F2B14BC2-B3DB-437A-8C30-D2E802CB43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6104" y="2676913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590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7D4BC-8397-4297-9425-5B8BAEB381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52" y="2305190"/>
            <a:ext cx="4038095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89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13D5B-5A42-4F30-9E94-6D9B89BC8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81" y="2276619"/>
            <a:ext cx="4095238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946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3B04BAD-EED5-4C78-BC19-C3DD01D50231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7456AC7-1506-4AAF-A694-1BE710D5F58E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7D8BFCCB-25F4-4E85-B4F9-18DA5A0F31C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4DE5DB11-A2A8-48F9-9B25-703C78662BD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A3616025-C842-4C0D-B7E3-48176315DDFA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id="{B2550ED7-04C5-4FFA-BCF1-8CB64B3F2DA9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6D54C7-03B4-4369-97FF-A3456A2A876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D8FCDD3-D367-4581-96F6-BED1A5D7FC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3569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4112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77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>
            <a:extLst>
              <a:ext uri="{FF2B5EF4-FFF2-40B4-BE49-F238E27FC236}">
                <a16:creationId xmlns:a16="http://schemas.microsoft.com/office/drawing/2014/main" id="{11A067AA-F6AF-4715-9F07-7BE30046CBF0}"/>
              </a:ext>
            </a:extLst>
          </p:cNvPr>
          <p:cNvSpPr/>
          <p:nvPr userDrawn="1"/>
        </p:nvSpPr>
        <p:spPr>
          <a:xfrm>
            <a:off x="642938" y="514350"/>
            <a:ext cx="10906125" cy="2990850"/>
          </a:xfrm>
          <a:prstGeom prst="frame">
            <a:avLst>
              <a:gd name="adj1" fmla="val 25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9680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5DB206C-7370-448F-B4C9-4059BADCA64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3523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7383E1CB-8D0E-4180-8C52-C5F4A24ED3F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7365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33F4681A-0E5C-4D94-B5F0-6A175DBC6C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01208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226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63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6576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6033F2F0-7D0F-4B5D-8E37-7C30E5A5D2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548561" y="477308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40B2EF10-A0C4-401E-8AA6-CF7463C5956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48561" y="3648856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8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6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5" r:id="rId8"/>
    <p:sldLayoutId id="2147483743" r:id="rId9"/>
    <p:sldLayoutId id="2147483744" r:id="rId10"/>
    <p:sldLayoutId id="2147483746" r:id="rId11"/>
    <p:sldLayoutId id="2147483747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8F71CC-EC6C-49A7-8640-26C8D965FB07}"/>
              </a:ext>
            </a:extLst>
          </p:cNvPr>
          <p:cNvSpPr txBox="1"/>
          <p:nvPr/>
        </p:nvSpPr>
        <p:spPr>
          <a:xfrm>
            <a:off x="7581480" y="6412740"/>
            <a:ext cx="4507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By Valerii Nahaienko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C33A555-7233-4D04-B64A-D3321A8D289C}"/>
              </a:ext>
            </a:extLst>
          </p:cNvPr>
          <p:cNvSpPr txBox="1">
            <a:spLocks/>
          </p:cNvSpPr>
          <p:nvPr/>
        </p:nvSpPr>
        <p:spPr>
          <a:xfrm>
            <a:off x="3674379" y="4139028"/>
            <a:ext cx="8414158" cy="181809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3200" b="1" kern="1200" baseline="0" dirty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rPr>
              <a:t>PERFORMANCE </a:t>
            </a:r>
          </a:p>
          <a:p>
            <a:pPr algn="r"/>
            <a:r>
              <a:rPr lang="en-US" altLang="ko-KR" b="1" kern="1200" baseline="0" dirty="0">
                <a:solidFill>
                  <a:schemeClr val="accent3"/>
                </a:solidFill>
                <a:latin typeface="+mn-lt"/>
                <a:ea typeface="+mn-ea"/>
                <a:cs typeface="Arial" pitchFamily="34" charset="0"/>
              </a:rPr>
              <a:t>Entity Framework vs Dapper vs ADO.NET</a:t>
            </a:r>
            <a:endParaRPr lang="ko-KR" altLang="en-US" b="1" kern="1200" baseline="0" dirty="0">
              <a:solidFill>
                <a:schemeClr val="accent3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635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2896788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CUD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 pitchFamily="34" charset="0"/>
              </a:rPr>
              <a:t>CUD operations with customer</a:t>
            </a:r>
            <a:endParaRPr lang="en-US" sz="3600" b="1" dirty="0">
              <a:solidFill>
                <a:schemeClr val="accent3"/>
              </a:solidFill>
              <a:latin typeface="+mn-lt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37977CF-4C11-440C-8624-1E2A2A05CC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6417055"/>
              </p:ext>
            </p:extLst>
          </p:nvPr>
        </p:nvGraphicFramePr>
        <p:xfrm>
          <a:off x="1115568" y="1534904"/>
          <a:ext cx="4703414" cy="2433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50CA4E1-BF67-4389-B6CB-BC20632017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2081752"/>
              </p:ext>
            </p:extLst>
          </p:nvPr>
        </p:nvGraphicFramePr>
        <p:xfrm>
          <a:off x="6025548" y="1534904"/>
          <a:ext cx="4703414" cy="2433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3E0CE1F-0A39-43C6-813E-8517ADBCFD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1731616"/>
              </p:ext>
            </p:extLst>
          </p:nvPr>
        </p:nvGraphicFramePr>
        <p:xfrm>
          <a:off x="1115568" y="4188639"/>
          <a:ext cx="4703414" cy="2433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A0F8C916-0E85-4F8A-8C39-804BEB8C2304}"/>
              </a:ext>
            </a:extLst>
          </p:cNvPr>
          <p:cNvSpPr/>
          <p:nvPr/>
        </p:nvSpPr>
        <p:spPr>
          <a:xfrm>
            <a:off x="442266" y="1030200"/>
            <a:ext cx="667512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9346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kumimoji="0" lang="en-US" altLang="ko-KR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 pitchFamily="34" charset="0"/>
              </a:rPr>
              <a:t>Conslution</a:t>
            </a:r>
            <a:endParaRPr lang="en-US" sz="36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F8C916-0E85-4F8A-8C39-804BEB8C2304}"/>
              </a:ext>
            </a:extLst>
          </p:cNvPr>
          <p:cNvSpPr/>
          <p:nvPr/>
        </p:nvSpPr>
        <p:spPr>
          <a:xfrm>
            <a:off x="442266" y="1030200"/>
            <a:ext cx="667512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6" name="TextBox 5">
            <a:extLst>
              <a:ext uri="{FF2B5EF4-FFF2-40B4-BE49-F238E27FC236}">
                <a16:creationId xmlns:a16="http://schemas.microsoft.com/office/drawing/2014/main" id="{F68C3487-E2BD-43A2-9C1C-21FC14A2C7F1}"/>
              </a:ext>
            </a:extLst>
          </p:cNvPr>
          <p:cNvSpPr txBox="1"/>
          <p:nvPr/>
        </p:nvSpPr>
        <p:spPr>
          <a:xfrm>
            <a:off x="1163631" y="1590604"/>
            <a:ext cx="4747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9" indent="-171459"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average EF</a:t>
            </a:r>
            <a:r>
              <a:rPr lang="uk-UA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 2 times slower</a:t>
            </a:r>
            <a:r>
              <a:rPr lang="uk-UA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select, 6 times slower in insert and 4 times slower in the update than Dapper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5E7705F2-C33E-4461-99A0-0DD214EA5770}"/>
              </a:ext>
            </a:extLst>
          </p:cNvPr>
          <p:cNvSpPr txBox="1"/>
          <p:nvPr/>
        </p:nvSpPr>
        <p:spPr>
          <a:xfrm>
            <a:off x="1163630" y="2240988"/>
            <a:ext cx="4747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9" indent="-171459"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most cases, there is no significant difference in efficiency between dapper and ado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7">
            <a:extLst>
              <a:ext uri="{FF2B5EF4-FFF2-40B4-BE49-F238E27FC236}">
                <a16:creationId xmlns:a16="http://schemas.microsoft.com/office/drawing/2014/main" id="{399B04B5-94D5-4BE6-8ECE-44E6054122ED}"/>
              </a:ext>
            </a:extLst>
          </p:cNvPr>
          <p:cNvSpPr txBox="1"/>
          <p:nvPr/>
        </p:nvSpPr>
        <p:spPr>
          <a:xfrm>
            <a:off x="1163631" y="2891374"/>
            <a:ext cx="4747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9" indent="-171459"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There is no best tool, the choice always depends on the situation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022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2650537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Thank You</a:t>
            </a:r>
            <a:endParaRPr kumimoji="0" lang="ko-KR" altLang="en-US" sz="58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50BE5F-66E1-4E8D-ADB5-EB475C7F2D4D}"/>
              </a:ext>
            </a:extLst>
          </p:cNvPr>
          <p:cNvGrpSpPr/>
          <p:nvPr/>
        </p:nvGrpSpPr>
        <p:grpSpPr>
          <a:xfrm>
            <a:off x="2229738" y="716481"/>
            <a:ext cx="7803176" cy="4876117"/>
            <a:chOff x="2229738" y="716481"/>
            <a:chExt cx="7803176" cy="487611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8A5672-B625-4236-8666-6B2C8697FD9C}"/>
                </a:ext>
              </a:extLst>
            </p:cNvPr>
            <p:cNvSpPr/>
            <p:nvPr/>
          </p:nvSpPr>
          <p:spPr>
            <a:xfrm rot="10800000">
              <a:off x="3609975" y="3756839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A1E921E-2438-45A2-AA41-C1A40356A72B}"/>
                </a:ext>
              </a:extLst>
            </p:cNvPr>
            <p:cNvGrpSpPr/>
            <p:nvPr/>
          </p:nvGrpSpPr>
          <p:grpSpPr>
            <a:xfrm>
              <a:off x="2229738" y="716481"/>
              <a:ext cx="7803176" cy="4876117"/>
              <a:chOff x="2229738" y="716481"/>
              <a:chExt cx="7803176" cy="487611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97B5F1E-CB20-4033-9037-143A9CFF317F}"/>
                  </a:ext>
                </a:extLst>
              </p:cNvPr>
              <p:cNvSpPr/>
              <p:nvPr/>
            </p:nvSpPr>
            <p:spPr>
              <a:xfrm>
                <a:off x="3609975" y="1232742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ACAC44-0CA4-4D15-AE76-405C924BA3E4}"/>
                  </a:ext>
                </a:extLst>
              </p:cNvPr>
              <p:cNvSpPr/>
              <p:nvPr/>
            </p:nvSpPr>
            <p:spPr>
              <a:xfrm rot="2735247">
                <a:off x="8529637" y="490381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DF41FE1-6DDF-420A-9003-47CAF9ED3A91}"/>
                  </a:ext>
                </a:extLst>
              </p:cNvPr>
              <p:cNvSpPr/>
              <p:nvPr/>
            </p:nvSpPr>
            <p:spPr>
              <a:xfrm rot="2735247">
                <a:off x="3452813" y="4544899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7F7607-67B0-483B-ACA2-AABF6AE10F5A}"/>
                  </a:ext>
                </a:extLst>
              </p:cNvPr>
              <p:cNvSpPr/>
              <p:nvPr/>
            </p:nvSpPr>
            <p:spPr>
              <a:xfrm rot="2735247">
                <a:off x="9257907" y="46249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EC737F8-5AC4-42D6-95C7-D0925369CE05}"/>
                  </a:ext>
                </a:extLst>
              </p:cNvPr>
              <p:cNvSpPr/>
              <p:nvPr/>
            </p:nvSpPr>
            <p:spPr>
              <a:xfrm rot="2735247">
                <a:off x="2899970" y="4817591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884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+mn-lt"/>
              </a:rPr>
              <a:t>Factors that affect performance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8103F724-FDDE-4E08-A97B-629D552A4AD0}"/>
              </a:ext>
            </a:extLst>
          </p:cNvPr>
          <p:cNvSpPr>
            <a:spLocks noChangeAspect="1"/>
          </p:cNvSpPr>
          <p:nvPr/>
        </p:nvSpPr>
        <p:spPr>
          <a:xfrm>
            <a:off x="4078453" y="2219042"/>
            <a:ext cx="369718" cy="369009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Chevron 13">
            <a:extLst>
              <a:ext uri="{FF2B5EF4-FFF2-40B4-BE49-F238E27FC236}">
                <a16:creationId xmlns:a16="http://schemas.microsoft.com/office/drawing/2014/main" id="{58D62EB8-294B-4751-8F44-58613794FD84}"/>
              </a:ext>
            </a:extLst>
          </p:cNvPr>
          <p:cNvSpPr/>
          <p:nvPr/>
        </p:nvSpPr>
        <p:spPr>
          <a:xfrm>
            <a:off x="3555657" y="1879151"/>
            <a:ext cx="400199" cy="513159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700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998530-DD6B-4B33-AAA9-C841EEEC2CC2}"/>
              </a:ext>
            </a:extLst>
          </p:cNvPr>
          <p:cNvGrpSpPr/>
          <p:nvPr/>
        </p:nvGrpSpPr>
        <p:grpSpPr>
          <a:xfrm>
            <a:off x="4384987" y="1801540"/>
            <a:ext cx="4928977" cy="483713"/>
            <a:chOff x="3779912" y="1717580"/>
            <a:chExt cx="4896545" cy="48371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EBA73B-8F90-4468-8551-860DABB44FF5}"/>
                </a:ext>
              </a:extLst>
            </p:cNvPr>
            <p:cNvSpPr txBox="1"/>
            <p:nvPr/>
          </p:nvSpPr>
          <p:spPr>
            <a:xfrm>
              <a:off x="3779913" y="1924294"/>
              <a:ext cx="4896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How long will be generating from object model to SQL query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9E687F-5498-41C4-9CE1-E6C9D49D1138}"/>
                </a:ext>
              </a:extLst>
            </p:cNvPr>
            <p:cNvSpPr txBox="1"/>
            <p:nvPr/>
          </p:nvSpPr>
          <p:spPr>
            <a:xfrm>
              <a:off x="3779912" y="1717580"/>
              <a:ext cx="4896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Object to SQL execution time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Chevron 21">
            <a:extLst>
              <a:ext uri="{FF2B5EF4-FFF2-40B4-BE49-F238E27FC236}">
                <a16:creationId xmlns:a16="http://schemas.microsoft.com/office/drawing/2014/main" id="{456AC493-1D5B-4988-B085-B96C5FB75637}"/>
              </a:ext>
            </a:extLst>
          </p:cNvPr>
          <p:cNvSpPr/>
          <p:nvPr/>
        </p:nvSpPr>
        <p:spPr>
          <a:xfrm>
            <a:off x="3555657" y="2975130"/>
            <a:ext cx="400199" cy="513159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70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97CE55-70A4-42AB-BD05-25F630C8DB65}"/>
              </a:ext>
            </a:extLst>
          </p:cNvPr>
          <p:cNvGrpSpPr/>
          <p:nvPr/>
        </p:nvGrpSpPr>
        <p:grpSpPr>
          <a:xfrm>
            <a:off x="4384987" y="2911623"/>
            <a:ext cx="4928977" cy="483713"/>
            <a:chOff x="3779912" y="1717580"/>
            <a:chExt cx="4896545" cy="48371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8C448E-C0F3-46BA-ABCE-95D4FC3E6CAC}"/>
                </a:ext>
              </a:extLst>
            </p:cNvPr>
            <p:cNvSpPr txBox="1"/>
            <p:nvPr/>
          </p:nvSpPr>
          <p:spPr>
            <a:xfrm>
              <a:off x="3779913" y="1924294"/>
              <a:ext cx="4896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How long will be mapping from table data to object model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D85F75-B1EF-4DDD-BFCD-C71C72F23E43}"/>
                </a:ext>
              </a:extLst>
            </p:cNvPr>
            <p:cNvSpPr txBox="1"/>
            <p:nvPr/>
          </p:nvSpPr>
          <p:spPr>
            <a:xfrm>
              <a:off x="3779912" y="1717580"/>
              <a:ext cx="4896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SQL to object execution time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" name="Chevron 29">
            <a:extLst>
              <a:ext uri="{FF2B5EF4-FFF2-40B4-BE49-F238E27FC236}">
                <a16:creationId xmlns:a16="http://schemas.microsoft.com/office/drawing/2014/main" id="{7C8F2BA2-49EE-43A9-8960-6E3ACD14217B}"/>
              </a:ext>
            </a:extLst>
          </p:cNvPr>
          <p:cNvSpPr/>
          <p:nvPr/>
        </p:nvSpPr>
        <p:spPr>
          <a:xfrm>
            <a:off x="3555657" y="4094383"/>
            <a:ext cx="400199" cy="513159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700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F06610-53DB-4BE4-97CD-08C1C62FB1B8}"/>
              </a:ext>
            </a:extLst>
          </p:cNvPr>
          <p:cNvGrpSpPr/>
          <p:nvPr/>
        </p:nvGrpSpPr>
        <p:grpSpPr>
          <a:xfrm>
            <a:off x="4384987" y="4030876"/>
            <a:ext cx="4928977" cy="668379"/>
            <a:chOff x="3779912" y="1717580"/>
            <a:chExt cx="4896545" cy="66837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EC2244-80A9-49D5-81A1-2AA80702C677}"/>
                </a:ext>
              </a:extLst>
            </p:cNvPr>
            <p:cNvSpPr txBox="1"/>
            <p:nvPr/>
          </p:nvSpPr>
          <p:spPr>
            <a:xfrm>
              <a:off x="3779913" y="1924294"/>
              <a:ext cx="489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What SQL will be generated (time executing in database, result data size…)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F61481-D7EA-4CA1-BFB8-E6C1FAEC6923}"/>
                </a:ext>
              </a:extLst>
            </p:cNvPr>
            <p:cNvSpPr txBox="1"/>
            <p:nvPr/>
          </p:nvSpPr>
          <p:spPr>
            <a:xfrm>
              <a:off x="3779912" y="1717580"/>
              <a:ext cx="4896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Generated query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651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E774BF-655B-47E0-B619-CB20D2C8BA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sz="3600" b="1" dirty="0">
                <a:solidFill>
                  <a:schemeClr val="accent3"/>
                </a:solidFill>
                <a:latin typeface="+mn-lt"/>
              </a:rPr>
              <a:t>Scheme of tables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76B341-7C2C-45A2-9A3B-C8F1E3A1AF63}"/>
              </a:ext>
            </a:extLst>
          </p:cNvPr>
          <p:cNvSpPr/>
          <p:nvPr/>
        </p:nvSpPr>
        <p:spPr>
          <a:xfrm>
            <a:off x="442266" y="1030200"/>
            <a:ext cx="4572000" cy="608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D52AB-1841-4FC6-9D52-3212E5260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098" y="1829413"/>
            <a:ext cx="4887561" cy="288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0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0" y="2896063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SELECT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US" sz="3600" b="1" dirty="0">
                <a:solidFill>
                  <a:schemeClr val="accent3"/>
                </a:solidFill>
                <a:latin typeface="+mn-lt"/>
              </a:rPr>
              <a:t>Select customer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1026997-FEB6-48B8-A831-45C7ED7F1C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1163585"/>
              </p:ext>
            </p:extLst>
          </p:nvPr>
        </p:nvGraphicFramePr>
        <p:xfrm>
          <a:off x="4091045" y="1813247"/>
          <a:ext cx="5760720" cy="2755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31D23EB-5510-450A-9839-40B660CB05C9}"/>
              </a:ext>
            </a:extLst>
          </p:cNvPr>
          <p:cNvSpPr/>
          <p:nvPr/>
        </p:nvSpPr>
        <p:spPr>
          <a:xfrm>
            <a:off x="442266" y="1030200"/>
            <a:ext cx="4572000" cy="608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6A3BBD-895A-4FF2-AB5F-9744964FAFD9}"/>
              </a:ext>
            </a:extLst>
          </p:cNvPr>
          <p:cNvSpPr txBox="1"/>
          <p:nvPr/>
        </p:nvSpPr>
        <p:spPr>
          <a:xfrm>
            <a:off x="1802370" y="1435350"/>
            <a:ext cx="2073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1" dirty="0">
                <a:solidFill>
                  <a:schemeClr val="accent3"/>
                </a:solidFill>
                <a:latin typeface="+mn-lt"/>
              </a:rPr>
              <a:t>Select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 pitchFamily="34" charset="0"/>
              </a:rPr>
              <a:t> customer by id 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140FDE6-BE6D-467B-8C5A-798B05A13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118" y="1821994"/>
            <a:ext cx="1743417" cy="1731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F5A305-833A-4AA0-91D3-A7B20FB56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530" y="4810415"/>
            <a:ext cx="3483235" cy="96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2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US" sz="3600" b="1" dirty="0">
                <a:solidFill>
                  <a:schemeClr val="accent3"/>
                </a:solidFill>
                <a:latin typeface="+mn-lt"/>
              </a:rPr>
              <a:t>Select orders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1026997-FEB6-48B8-A831-45C7ED7F1C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8268413"/>
              </p:ext>
            </p:extLst>
          </p:nvPr>
        </p:nvGraphicFramePr>
        <p:xfrm>
          <a:off x="4278047" y="1341556"/>
          <a:ext cx="5760720" cy="2755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31D23EB-5510-450A-9839-40B660CB05C9}"/>
              </a:ext>
            </a:extLst>
          </p:cNvPr>
          <p:cNvSpPr/>
          <p:nvPr/>
        </p:nvSpPr>
        <p:spPr>
          <a:xfrm>
            <a:off x="442266" y="1030200"/>
            <a:ext cx="4572000" cy="608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6A3BBD-895A-4FF2-AB5F-9744964FAFD9}"/>
              </a:ext>
            </a:extLst>
          </p:cNvPr>
          <p:cNvSpPr txBox="1"/>
          <p:nvPr/>
        </p:nvSpPr>
        <p:spPr>
          <a:xfrm>
            <a:off x="2002471" y="1211174"/>
            <a:ext cx="1922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1" dirty="0">
                <a:solidFill>
                  <a:schemeClr val="accent3"/>
                </a:solidFill>
                <a:latin typeface="+mn-lt"/>
              </a:rPr>
              <a:t>Select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 pitchFamily="34" charset="0"/>
              </a:rPr>
              <a:t> 10000 orders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D96663-5380-481A-A93F-2C008C050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166" y="1583070"/>
            <a:ext cx="1569932" cy="16852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37EE16-BA04-489B-B2E0-DC373BBB0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047" y="4347479"/>
            <a:ext cx="3664159" cy="18052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988796-16A8-4393-893B-3A6098BC1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904" y="3602170"/>
            <a:ext cx="2916321" cy="2916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CBBFC7-2375-47C3-B91B-DE0D37090D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5028" y="4347479"/>
            <a:ext cx="2809045" cy="74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3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US" sz="3600" b="1" dirty="0">
                <a:solidFill>
                  <a:schemeClr val="accent3"/>
                </a:solidFill>
                <a:latin typeface="+mn-lt"/>
              </a:rPr>
              <a:t>Select customers with orders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1026997-FEB6-48B8-A831-45C7ED7F1C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9938838"/>
              </p:ext>
            </p:extLst>
          </p:nvPr>
        </p:nvGraphicFramePr>
        <p:xfrm>
          <a:off x="4391025" y="1236155"/>
          <a:ext cx="7696200" cy="2497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E6A3BBD-895A-4FF2-AB5F-9744964FAFD9}"/>
              </a:ext>
            </a:extLst>
          </p:cNvPr>
          <p:cNvSpPr txBox="1"/>
          <p:nvPr/>
        </p:nvSpPr>
        <p:spPr>
          <a:xfrm>
            <a:off x="442266" y="1236155"/>
            <a:ext cx="3684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1" dirty="0">
                <a:solidFill>
                  <a:schemeClr val="accent3"/>
                </a:solidFill>
                <a:latin typeface="+mn-lt"/>
              </a:rPr>
              <a:t>Select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 pitchFamily="34" charset="0"/>
              </a:rPr>
              <a:t> 100 customers join 100 orders per customer (10 000 rows)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196033-13E9-4BE0-815E-D65421B3F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9" y="4214813"/>
            <a:ext cx="3562671" cy="10076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63C52D3-2B68-4915-A10C-D818249AA5A9}"/>
              </a:ext>
            </a:extLst>
          </p:cNvPr>
          <p:cNvSpPr/>
          <p:nvPr/>
        </p:nvSpPr>
        <p:spPr>
          <a:xfrm>
            <a:off x="442266" y="1030200"/>
            <a:ext cx="641573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3F54F47-677A-4D7E-8644-241D0E604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417" y="1754446"/>
            <a:ext cx="2566741" cy="13858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7D55CD2-6569-4566-B202-D22C3A2C1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1915" y="4214813"/>
            <a:ext cx="3333750" cy="8077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92690CE-C598-458D-8E18-135C88C3F3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1915" y="5067143"/>
            <a:ext cx="2775988" cy="333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725A3C-56F4-476F-9E62-BE6A4CAA25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0130" y="4214813"/>
            <a:ext cx="3017854" cy="219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0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 pitchFamily="34" charset="0"/>
              </a:rPr>
              <a:t>Query result</a:t>
            </a:r>
            <a:endParaRPr lang="en-US" sz="36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1D23EB-5510-450A-9839-40B660CB05C9}"/>
              </a:ext>
            </a:extLst>
          </p:cNvPr>
          <p:cNvSpPr/>
          <p:nvPr/>
        </p:nvSpPr>
        <p:spPr>
          <a:xfrm>
            <a:off x="442266" y="1030200"/>
            <a:ext cx="641573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6A3BBD-895A-4FF2-AB5F-9744964FAFD9}"/>
              </a:ext>
            </a:extLst>
          </p:cNvPr>
          <p:cNvSpPr txBox="1"/>
          <p:nvPr/>
        </p:nvSpPr>
        <p:spPr>
          <a:xfrm>
            <a:off x="764074" y="1236156"/>
            <a:ext cx="386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1" dirty="0">
                <a:solidFill>
                  <a:schemeClr val="accent3"/>
                </a:solidFill>
                <a:latin typeface="+mn-lt"/>
              </a:rPr>
              <a:t>Select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 pitchFamily="34" charset="0"/>
              </a:rPr>
              <a:t> 100 customers join 100 orders per customer (10 000 rows) query result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AE163B-6B35-44C5-B739-4F0E0C697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52519"/>
            <a:ext cx="8334375" cy="7676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44F15F-FB1A-4E8F-8995-7483734FC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2996370"/>
            <a:ext cx="8334375" cy="219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9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1026997-FEB6-48B8-A831-45C7ED7F1C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2342504"/>
              </p:ext>
            </p:extLst>
          </p:nvPr>
        </p:nvGraphicFramePr>
        <p:xfrm>
          <a:off x="5333207" y="1236156"/>
          <a:ext cx="5760720" cy="2755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E6A3BBD-895A-4FF2-AB5F-9744964FAFD9}"/>
              </a:ext>
            </a:extLst>
          </p:cNvPr>
          <p:cNvSpPr txBox="1"/>
          <p:nvPr/>
        </p:nvSpPr>
        <p:spPr>
          <a:xfrm>
            <a:off x="764074" y="1236156"/>
            <a:ext cx="386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1" dirty="0">
                <a:solidFill>
                  <a:schemeClr val="accent3"/>
                </a:solidFill>
                <a:latin typeface="+mn-lt"/>
              </a:rPr>
              <a:t>Select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 pitchFamily="34" charset="0"/>
              </a:rPr>
              <a:t> 100 customers with 100 orders per customer (10 000 rows) by separated queries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690EBC-28AD-4DD1-8C62-783D774E4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207" y="4161205"/>
            <a:ext cx="2553493" cy="24070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1D46-7DFE-4E95-B4CF-B4CD35EA0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697" y="3173037"/>
            <a:ext cx="3151938" cy="3395246"/>
          </a:xfrm>
          <a:prstGeom prst="rect">
            <a:avLst/>
          </a:prstGeom>
        </p:spPr>
      </p:pic>
      <p:sp>
        <p:nvSpPr>
          <p:cNvPr id="22" name="Text Placeholder 1">
            <a:extLst>
              <a:ext uri="{FF2B5EF4-FFF2-40B4-BE49-F238E27FC236}">
                <a16:creationId xmlns:a16="http://schemas.microsoft.com/office/drawing/2014/main" id="{1F11A20B-9E5A-4AB6-9CB1-8C03F0450C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US" sz="3600" b="1" dirty="0">
                <a:solidFill>
                  <a:schemeClr val="accent3"/>
                </a:solidFill>
                <a:latin typeface="+mn-lt"/>
              </a:rPr>
              <a:t>Select customers with orders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33320D-7E32-4358-A6D4-9F154B268466}"/>
              </a:ext>
            </a:extLst>
          </p:cNvPr>
          <p:cNvSpPr/>
          <p:nvPr/>
        </p:nvSpPr>
        <p:spPr>
          <a:xfrm>
            <a:off x="442266" y="1030200"/>
            <a:ext cx="641573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7273E94-A2BF-43F1-8C01-329674991C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4100" y="1754447"/>
            <a:ext cx="2105025" cy="113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7834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BSTRAC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A5A5A5"/>
      </a:accent2>
      <a:accent3>
        <a:srgbClr val="595959"/>
      </a:accent3>
      <a:accent4>
        <a:srgbClr val="568AD3"/>
      </a:accent4>
      <a:accent5>
        <a:srgbClr val="A5A5A5"/>
      </a:accent5>
      <a:accent6>
        <a:srgbClr val="595959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6139</TotalTime>
  <Words>209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Valerii Nahaienko</cp:lastModifiedBy>
  <cp:revision>205</cp:revision>
  <dcterms:created xsi:type="dcterms:W3CDTF">2018-04-24T17:14:44Z</dcterms:created>
  <dcterms:modified xsi:type="dcterms:W3CDTF">2020-12-05T20:58:38Z</dcterms:modified>
</cp:coreProperties>
</file>