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36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Motivation: Kompliziertere Sachverhalte durch Text zu erklären wird schnell unübersichtlich, deshalb zusätzlich zur textuellen Erklärung Formeln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MathJAX wird auch von Wikipedia verwendet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Formeln lassen sich nahtlos in den Text einfügen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Vorher: Die selben Fragen an immer denselben Stellen zum immer gleichen Graphen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Implementierung: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Fragen werden zu dem vom Nutzer erstellen Graphen gestellt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Ob eine Frage an einer Stelle gestellt wird, wird mittels Wahrscheinlichkeiten entschieden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Antworten und Reihenfolge sind zufällig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Implementierung ändert nicht den Ablauf des Algorithmus, nahezu 100% Wiederverwendung des Codes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Vorher: Die selben Fragen an immer denselben Stellen zum immer gleichen Graphen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Implementierung: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Fragen werden zu dem vom Nutzer erstellen Graphen gestellt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Ob eine Frage an einer Stelle gestellt wird, wird mittels Wahrscheinlichkeiten entschieden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Antworten und Reihenfolge sind zufällig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Implementierung ändert nicht den Ablauf des Algorithmus, nahezu 100% Wiederverwendung des Codes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Vorher: Die selben Fragen an immer denselben Stellen zum immer gleichen Graphen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Implementierung: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Fragen werden zu dem vom Nutzer erstellen Graphen gestellt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Ob eine Frage an einer Stelle gestellt wird, wird mittels Wahrscheinlichkeiten entschieden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Antworten und Reihenfolge sind zufällig</a:t>
            </a:r>
          </a:p>
          <a:p>
            <a:pPr marL="914400" lvl="1" indent="-3175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Implementierung ändert nicht den Ablauf des Algorithmus, nahezu 100% Wiederverwendung des Codes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Vorher: Die selben Fragen an immer denselben Stellen zum immer gleichen Graphen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Implementierung: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Fragen werden zu dem vom Nutzer erstellen Graphen gestellt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Ob eine Frage an einer Stelle gestellt wird, wird mittels Wahrscheinlichkeiten entschieden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Antworten und Reihenfolge sind zufällig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Implementierung ändert nicht den Ablauf des Algorithmus, nahezu 100% Wiederverwendung des Codes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Vorher: Die selben Fragen an immer denselben Stellen zum immer gleichen Graphen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Implementierung: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Fragen werden zu dem vom Nutzer erstellen Graphen gestellt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Ob eine Frage an einer Stelle gestellt wird, wird mittels Wahrscheinlichkeiten entschieden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Antworten und Reihenfolge sind zufällig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Implementierung ändert nicht den Ablauf des Algorithmus, nahezu 100% Wiederverwendung des Codes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Mittels Ergebnisse: Leichtes Aussortieren der 100% gleichen Files</a:t>
            </a:r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Gemeinsamer Code in Files mit hoher Übereinstimmung kann ausgelagert werden (Stylesheets)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Jeder Knoten benötigt einen geraden Grad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Fokus: Semi Eulersche Graphen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Fokus: Auch Anwendung auf gerichtete Graphen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Ingrad = Ausgrand</a:t>
            </a:r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/>
              <a:t>Konstruktion der Eulertour mittels geschicktem Aneinanderreihen disjunkter Kreise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508000" y="1828800"/>
            <a:ext cx="8128000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None/>
              <a:defRPr/>
            </a:lvl1pPr>
            <a:lvl2pPr marL="742950" marR="0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Char char="–"/>
              <a:defRPr/>
            </a:lvl2pPr>
            <a:lvl3pPr marL="1143000" marR="0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Char char="•"/>
              <a:defRPr/>
            </a:lvl3pPr>
            <a:lvl4pPr marL="1562100" marR="0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Char char="–"/>
              <a:defRPr/>
            </a:lvl4pPr>
            <a:lvl5pPr marL="1981200" marR="0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Char char="»"/>
              <a:defRPr/>
            </a:lvl5pPr>
            <a:lvl6pPr marL="2438400" marR="0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Char char="»"/>
              <a:defRPr/>
            </a:lvl6pPr>
            <a:lvl7pPr marL="2895600" marR="0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Char char="»"/>
              <a:defRPr/>
            </a:lvl7pPr>
            <a:lvl8pPr marL="3352800" marR="0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Char char="»"/>
              <a:defRPr/>
            </a:lvl8pPr>
            <a:lvl9pPr marL="3810000" marR="0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79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spcAft>
                <a:spcPts val="0"/>
              </a:spcAft>
              <a:buSzPct val="100000"/>
              <a:defRPr sz="2400"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08000" y="1828800"/>
            <a:ext cx="81279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86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1800"/>
            </a:lvl1pPr>
            <a:lvl2pPr marL="742950" indent="-196850" algn="l" rtl="0">
              <a:lnSpc>
                <a:spcPct val="2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  <a:defRPr sz="1800"/>
            </a:lvl2pPr>
            <a:lvl3pPr marL="1143000" indent="-139700" algn="l" rtl="0">
              <a:lnSpc>
                <a:spcPct val="2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 sz="1800"/>
            </a:lvl3pPr>
            <a:lvl4pPr marL="1562100" indent="-139700" algn="l" rtl="0">
              <a:lnSpc>
                <a:spcPct val="2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  <a:defRPr sz="1800"/>
            </a:lvl4pPr>
            <a:lvl5pPr marL="1981200" indent="-139700" algn="l" rtl="0">
              <a:lnSpc>
                <a:spcPct val="2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Char char="»"/>
              <a:defRPr sz="1800"/>
            </a:lvl5pPr>
            <a:lvl6pPr marL="2438400" indent="-139700" algn="l" rtl="0">
              <a:lnSpc>
                <a:spcPct val="2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Char char="»"/>
              <a:defRPr sz="1800"/>
            </a:lvl6pPr>
            <a:lvl7pPr marL="2895600" indent="-139700" algn="l" rtl="0">
              <a:lnSpc>
                <a:spcPct val="2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Char char="»"/>
              <a:defRPr sz="1800"/>
            </a:lvl7pPr>
            <a:lvl8pPr marL="3352800" indent="-139700" algn="l" rtl="0">
              <a:lnSpc>
                <a:spcPct val="2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Char char="»"/>
              <a:defRPr sz="1800"/>
            </a:lvl8pPr>
            <a:lvl9pPr marL="3810000" indent="-139700" algn="l" rtl="0">
              <a:lnSpc>
                <a:spcPct val="2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Char char="»"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731000" y="640080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/>
        </p:nvSpPr>
        <p:spPr>
          <a:xfrm>
            <a:off x="6229350" y="479425"/>
            <a:ext cx="1841499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9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Technische Universität München</a:t>
            </a:r>
          </a:p>
        </p:txBody>
      </p:sp>
      <p:cxnSp>
        <p:nvCxnSpPr>
          <p:cNvPr id="10" name="Shape 10"/>
          <p:cNvCxnSpPr/>
          <p:nvPr/>
        </p:nvCxnSpPr>
        <p:spPr>
          <a:xfrm>
            <a:off x="0" y="685800"/>
            <a:ext cx="9144000" cy="0"/>
          </a:xfrm>
          <a:prstGeom prst="straightConnector1">
            <a:avLst/>
          </a:prstGeom>
          <a:noFill/>
          <a:ln w="9525" cap="flat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0" y="6324600"/>
            <a:ext cx="9144000" cy="0"/>
          </a:xfrm>
          <a:prstGeom prst="straightConnector1">
            <a:avLst/>
          </a:prstGeom>
          <a:noFill/>
          <a:ln w="9525" cap="flat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2" name="Shape 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5925" y="325437"/>
            <a:ext cx="606425" cy="3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80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286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indent="-196850" algn="l" rtl="0">
              <a:lnSpc>
                <a:spcPct val="2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indent="-139700" algn="l" rtl="0">
              <a:lnSpc>
                <a:spcPct val="2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562100" marR="0" indent="-139700" algn="l" rtl="0">
              <a:lnSpc>
                <a:spcPct val="2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981200" marR="0" indent="-139700" algn="l" rtl="0">
              <a:lnSpc>
                <a:spcPct val="2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»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438400" marR="0" indent="-139700" algn="l" rtl="0">
              <a:lnSpc>
                <a:spcPct val="2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»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895600" marR="0" indent="-139700" algn="l" rtl="0">
              <a:lnSpc>
                <a:spcPct val="2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»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352800" marR="0" indent="-139700" algn="l" rtl="0">
              <a:lnSpc>
                <a:spcPct val="2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»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10000" marR="0" indent="-139700" algn="l" rtl="0">
              <a:lnSpc>
                <a:spcPct val="2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»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‹Nr.›</a:t>
            </a:fld>
            <a:endParaRPr lang="en-US"/>
          </a:p>
        </p:txBody>
      </p:sp>
      <p:pic>
        <p:nvPicPr>
          <p:cNvPr id="16" name="Shape 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116" y="6387324"/>
            <a:ext cx="408981" cy="408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498" y="6368475"/>
            <a:ext cx="408981" cy="4466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508000" y="1828800"/>
            <a:ext cx="81279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>
                <a:solidFill>
                  <a:schemeClr val="dk1"/>
                </a:solidFill>
              </a:rPr>
              <a:t>Interdisziplinäres Projekt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>
                <a:solidFill>
                  <a:schemeClr val="dk1"/>
                </a:solidFill>
              </a:rPr>
              <a:t>Weiterführende Graphalgorithmen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508000" y="3429000"/>
            <a:ext cx="81279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Mark J. Becker, Aleksejs Voroncovs, Ruslan Zabrodin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27. April 2015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79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Ungarische Methode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6731000" y="6400800"/>
            <a:ext cx="1904999" cy="3047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153" name="Shape 153"/>
          <p:cNvSpPr txBox="1"/>
          <p:nvPr/>
        </p:nvSpPr>
        <p:spPr>
          <a:xfrm>
            <a:off x="4599725" y="3315500"/>
            <a:ext cx="2895600" cy="6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Markierungen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00" y="1925775"/>
            <a:ext cx="3050175" cy="14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00" y="3994400"/>
            <a:ext cx="3050175" cy="134527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/>
          <p:nvPr/>
        </p:nvSpPr>
        <p:spPr>
          <a:xfrm>
            <a:off x="650075" y="2078175"/>
            <a:ext cx="3468000" cy="845099"/>
          </a:xfrm>
          <a:prstGeom prst="ellipse">
            <a:avLst/>
          </a:prstGeom>
          <a:noFill/>
          <a:ln w="762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525387" y="4322625"/>
            <a:ext cx="3468000" cy="845099"/>
          </a:xfrm>
          <a:prstGeom prst="ellipse">
            <a:avLst/>
          </a:prstGeom>
          <a:noFill/>
          <a:ln w="762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79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Ungarische Methode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6731000" y="6400800"/>
            <a:ext cx="1904999" cy="3047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508000" y="1828800"/>
            <a:ext cx="8127900" cy="43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 b="1"/>
              <a:t>Ziel:</a:t>
            </a:r>
            <a:r>
              <a:rPr lang="en-US"/>
              <a:t> Suche des maximalen Matchings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 b="1"/>
              <a:t>Hauptschritte: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/>
              <a:t>Ursprüngliche Markierungen zuweisen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/>
              <a:t>Gleichheitsgraph bestimmen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79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Ungarische Methode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6731000" y="6400800"/>
            <a:ext cx="1904999" cy="3047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50" y="2124925"/>
            <a:ext cx="3034149" cy="30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4599725" y="3315500"/>
            <a:ext cx="2895600" cy="6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/>
              <a:t>Gleichheitsgraph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79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Ungarische Methode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6731000" y="6400800"/>
            <a:ext cx="1904999" cy="3047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508000" y="1828800"/>
            <a:ext cx="8127900" cy="43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 b="1"/>
              <a:t>Ziel:</a:t>
            </a:r>
            <a:r>
              <a:rPr lang="en-US"/>
              <a:t> Suche des maximalen Matchings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 b="1"/>
              <a:t>Hauptschritte: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/>
              <a:t>Ursprüngliche Markierungen zuweisen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/>
              <a:t>Gleichheitsgraph bestimmen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/>
              <a:t>Augmentationsweg finden </a:t>
            </a:r>
            <a:r>
              <a:rPr lang="en-US">
                <a:solidFill>
                  <a:schemeClr val="dk1"/>
                </a:solidFill>
              </a:rPr>
              <a:t>und aktuelles Matching erweitern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79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Ungarische Methode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6731000" y="6400800"/>
            <a:ext cx="1904999" cy="3047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036600"/>
            <a:ext cx="3255824" cy="33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4378075" y="3060487"/>
            <a:ext cx="4336500" cy="130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Augmentationsweg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79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Ungarische Methode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6731000" y="6400800"/>
            <a:ext cx="1904999" cy="3047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508000" y="1828800"/>
            <a:ext cx="8127900" cy="43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 b="1"/>
              <a:t>Ziel:</a:t>
            </a:r>
            <a:r>
              <a:rPr lang="en-US"/>
              <a:t> Suche des maximalen Matchings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 b="1"/>
              <a:t>Hauptschritte: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/>
              <a:t>Ursprüngliche Markierungen zuweisen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/>
              <a:t>Gleichheitsgraph bestimmen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/>
              <a:t>Augmentationsweg finden und aktuelles Matching erweitern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/>
              <a:t>Wenn nötig, Markierungen anpassen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79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Chinese-Postman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6731000" y="6400800"/>
            <a:ext cx="1904999" cy="3047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50" y="1717950"/>
            <a:ext cx="74961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79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Chinese-Postman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508000" y="1828800"/>
            <a:ext cx="8127900" cy="43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 b="1"/>
              <a:t>gerichtete</a:t>
            </a:r>
            <a:r>
              <a:rPr lang="en-US"/>
              <a:t> Version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/>
              <a:t>Ziel: Einfügen neuer Pfade, sodass Graph </a:t>
            </a:r>
            <a:r>
              <a:rPr lang="en-US" b="1"/>
              <a:t>eulersch</a:t>
            </a:r>
            <a:r>
              <a:rPr lang="en-US"/>
              <a:t> wird</a:t>
            </a:r>
          </a:p>
          <a:p>
            <a:pPr marL="0" marR="0" lvl="0" indent="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6731000" y="6400800"/>
            <a:ext cx="1904999" cy="3047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79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Chinese-Postman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508000" y="1828800"/>
            <a:ext cx="8127900" cy="43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/>
              <a:t>Differenz der Ausgangs- und Eingangsgrade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/>
              <a:t>bestimmt die Anzahl der </a:t>
            </a:r>
          </a:p>
          <a:p>
            <a:pPr marL="457200" lvl="0" indent="457200">
              <a:spcBef>
                <a:spcPts val="0"/>
              </a:spcBef>
              <a:buNone/>
            </a:pPr>
            <a:r>
              <a:rPr lang="en-US"/>
              <a:t>zusätzlichen Pfaden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6731000" y="6400800"/>
            <a:ext cx="1904999" cy="3047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850" y="2376000"/>
            <a:ext cx="3777049" cy="28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79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Chinese-Postman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508000" y="1828800"/>
            <a:ext cx="8127900" cy="43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 b="1"/>
              <a:t>bipartiter Matchinggraph</a:t>
            </a:r>
            <a:r>
              <a:rPr lang="en-US"/>
              <a:t> erstellt und mit Ungarischer Methode gelöst</a:t>
            </a:r>
          </a:p>
          <a:p>
            <a:pPr marL="914400" lvl="1" indent="-34290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/>
              <a:t>die optimalen Pfade werden eingefügt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6731000" y="6400800"/>
            <a:ext cx="1904999" cy="3047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600" y="2985321"/>
            <a:ext cx="6163399" cy="3267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79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Weiterführende Graphalgorithmen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508000" y="1828800"/>
            <a:ext cx="8127900" cy="43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/>
              <a:t>All-Pairs Shortest Path Problem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/>
              <a:t>Matchingprobleme in bipartiten Graphen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/>
              <a:t>Eulertour Problem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/>
              <a:t>Chinese Postman Problem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731000" y="6400800"/>
            <a:ext cx="1904999" cy="3047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ctrTitle"/>
          </p:nvPr>
        </p:nvSpPr>
        <p:spPr>
          <a:xfrm>
            <a:off x="508000" y="1828800"/>
            <a:ext cx="81279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Neuheiten in der Implementierung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79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LaTeX Formeln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508000" y="1828800"/>
            <a:ext cx="8127900" cy="43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/>
              <a:t>Weiterführende Algorithmen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/>
              <a:t>Open-Source MathJAX Bibliothek</a:t>
            </a:r>
          </a:p>
          <a:p>
            <a:pPr marL="457200" lvl="0" indent="-34290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/>
              <a:t>Nutzung der gewohnten Syntax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6731000" y="6400800"/>
            <a:ext cx="1904999" cy="3047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79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LaTeX Formeln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6731000" y="6400800"/>
            <a:ext cx="1904999" cy="3047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892" y="1606135"/>
            <a:ext cx="7370221" cy="4552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79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Bipartite Graphen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6731000" y="6400800"/>
            <a:ext cx="1904999" cy="3047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508050" y="1790700"/>
            <a:ext cx="8127900" cy="43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 b="1"/>
              <a:t>Vorher: </a:t>
            </a:r>
            <a:r>
              <a:rPr lang="en-US"/>
              <a:t>beliebige Graphen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 b="1"/>
              <a:t>Ziele: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/>
              <a:t>Algorithmen auf bipartiten Graphen ausführen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/>
              <a:t>Die Darstellung anschaulich machen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/>
              <a:t>Weitere Entwicklung vereinfachen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79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Bipartite Graphen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508000" y="1828800"/>
            <a:ext cx="8127900" cy="43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/>
              <a:t>Zwei Knotenmengen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/>
              <a:t>Kanten nur zwischen den Mengen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/>
              <a:t>Der Graph wird erweitert, damit er vollständig ist und die gerade Anzahl von Knoten enthält (Ungarische Methode)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6731000" y="6400800"/>
            <a:ext cx="1904999" cy="3047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79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Bipartite Graphen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6731000" y="6400800"/>
            <a:ext cx="1904999" cy="3047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50" y="1579412"/>
            <a:ext cx="8387351" cy="44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79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Bipartite Graphen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6731000" y="6400800"/>
            <a:ext cx="1904999" cy="3047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12" y="1579425"/>
            <a:ext cx="8070075" cy="44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79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Multigraphen &amp; Animationen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6731000" y="6400800"/>
            <a:ext cx="1904999" cy="3047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0" y="1828800"/>
            <a:ext cx="598170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79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Zufällig generierte Fragen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508000" y="1828800"/>
            <a:ext cx="8127900" cy="43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 b="1"/>
              <a:t>Vorher: </a:t>
            </a:r>
            <a:r>
              <a:rPr lang="en-US"/>
              <a:t>Überwiegend statische Fragen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 b="1"/>
              <a:t>Ziele: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/>
              <a:t>Mehr Freiheiten für den Nutzer</a:t>
            </a:r>
          </a:p>
          <a:p>
            <a:pPr marL="914400" lvl="1" indent="-34290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/>
              <a:t>Vereinfachungen für den Entwickler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6731000" y="6400800"/>
            <a:ext cx="1904999" cy="3047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79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Zufällig generierte Fragen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508000" y="1828800"/>
            <a:ext cx="8127900" cy="43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/>
              <a:t>Selbst erstellter Graph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/>
              <a:t>Wahrscheinlichkeiten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/>
              <a:t>Meist zufällige Elemente in der Frage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 b="1"/>
              <a:t>Implementierung: </a:t>
            </a:r>
            <a:r>
              <a:rPr lang="en-US"/>
              <a:t>Code des Algorithmus bleibt unangetastet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6731000" y="6400800"/>
            <a:ext cx="1904999" cy="3047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79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Floyd-Warshall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731000" y="6400800"/>
            <a:ext cx="1904999" cy="3047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508000" y="1828800"/>
            <a:ext cx="8127900" cy="43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/>
              <a:t>Sucht nach kürzesten Pfade zwischen allen Paaren von Knoten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/>
              <a:t>Voraussetzung: keine negative Kreise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/>
              <a:t>Gerichtet &amp; Ungerichtet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/>
              <a:t>O(n</a:t>
            </a:r>
            <a:r>
              <a:rPr lang="en-US" baseline="30000"/>
              <a:t>3</a:t>
            </a:r>
            <a:r>
              <a:rPr lang="en-US"/>
              <a:t>)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 b="1"/>
              <a:t>Prinzip:</a:t>
            </a:r>
            <a:r>
              <a:rPr lang="en-US"/>
              <a:t> dynamische Programmierung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79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Zufällig generierte Fragen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6731000" y="6400800"/>
            <a:ext cx="1904999" cy="3047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87" y="1691325"/>
            <a:ext cx="7665623" cy="4494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79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Teamarbeit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508000" y="1828800"/>
            <a:ext cx="8127900" cy="43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 sz="1800"/>
              <a:t>Herausforderung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 sz="1800"/>
              <a:t>Gemeinsames Github Repository</a:t>
            </a:r>
          </a:p>
          <a:p>
            <a:pPr marL="457200" lvl="0" indent="-34290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 sz="1800"/>
              <a:t>Orientiert am Gitflow Branching Model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6731000" y="6400800"/>
            <a:ext cx="1904999" cy="3047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57600"/>
            <a:ext cx="9144001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79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Konzept: Gemeinsame Dateien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508000" y="1828800"/>
            <a:ext cx="8127900" cy="43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/>
              <a:t>fünf separate Projektordner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 b="1"/>
              <a:t>Ziel:</a:t>
            </a:r>
            <a:r>
              <a:rPr lang="en-US"/>
              <a:t> gemeinsam genutzte Dateien auslagern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/>
              <a:t>Layout / Design </a:t>
            </a:r>
            <a:br>
              <a:rPr lang="en-US"/>
            </a:br>
            <a:r>
              <a:rPr lang="en-US"/>
              <a:t>(Stylesheets + Bilder)</a:t>
            </a:r>
            <a:br>
              <a:rPr lang="en-US"/>
            </a:br>
            <a:endParaRPr lang="en-US"/>
          </a:p>
          <a:p>
            <a:pPr marL="914400" lvl="1" indent="-34290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/>
              <a:t>Javascript Bibliotheken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6731000" y="6400800"/>
            <a:ext cx="1904999" cy="3047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276" y="1381700"/>
            <a:ext cx="2929824" cy="43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79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Konzept: Gemeinsame Dateien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508000" y="1828800"/>
            <a:ext cx="8127900" cy="43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/>
              <a:t>Python: difflib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6731000" y="6400800"/>
            <a:ext cx="1904999" cy="3047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 lang="en-US"/>
          </a:p>
        </p:txBody>
      </p:sp>
      <p:sp>
        <p:nvSpPr>
          <p:cNvPr id="346" name="Shape 346"/>
          <p:cNvSpPr txBox="1"/>
          <p:nvPr/>
        </p:nvSpPr>
        <p:spPr>
          <a:xfrm>
            <a:off x="508000" y="2696300"/>
            <a:ext cx="8041199" cy="32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latin typeface="Source Code Pro"/>
                <a:ea typeface="Source Code Pro"/>
                <a:cs typeface="Source Code Pro"/>
                <a:sym typeface="Source Code Pro"/>
              </a:rPr>
              <a:t>-----------------------------------------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Source Code Pro"/>
                <a:ea typeface="Source Code Pro"/>
                <a:cs typeface="Source Code Pro"/>
                <a:sym typeface="Source Code Pro"/>
              </a:rPr>
              <a:t>chinese-postman/img/TUMLogo.png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latin typeface="Source Code Pro"/>
                <a:ea typeface="Source Code Pro"/>
                <a:cs typeface="Source Code Pro"/>
                <a:sym typeface="Source Code Pro"/>
              </a:rPr>
              <a:t>-&gt; 100.00% identical to floyd-warshall/img/TUMLogo.png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latin typeface="Source Code Pro"/>
                <a:ea typeface="Source Code Pro"/>
                <a:cs typeface="Source Code Pro"/>
                <a:sym typeface="Source Code Pro"/>
              </a:rPr>
              <a:t>-&gt; 100.00% identical to hierholzer/img/TUMLogo.png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latin typeface="Source Code Pro"/>
                <a:ea typeface="Source Code Pro"/>
                <a:cs typeface="Source Code Pro"/>
                <a:sym typeface="Source Code Pro"/>
              </a:rPr>
              <a:t>-&gt; 100.00% identical to hopcroft-karp/img/TUMLogo.png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latin typeface="Source Code Pro"/>
                <a:ea typeface="Source Code Pro"/>
                <a:cs typeface="Source Code Pro"/>
                <a:sym typeface="Source Code Pro"/>
              </a:rPr>
              <a:t>-&gt; 100.00% identical to hungarian/img/TUMLogo.png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latin typeface="Source Code Pro"/>
                <a:ea typeface="Source Code Pro"/>
                <a:cs typeface="Source Code Pro"/>
                <a:sym typeface="Source Code Pro"/>
              </a:rPr>
              <a:t>-----------------------------------------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latin typeface="Source Code Pro"/>
                <a:ea typeface="Source Code Pro"/>
                <a:cs typeface="Source Code Pro"/>
                <a:sym typeface="Source Code Pro"/>
              </a:rPr>
              <a:t>-----------------------------------------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latin typeface="Source Code Pro"/>
                <a:ea typeface="Source Code Pro"/>
                <a:cs typeface="Source Code Pro"/>
                <a:sym typeface="Source Code Pro"/>
              </a:rPr>
              <a:t>chinese-postman/js/siteAnimation.js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latin typeface="Source Code Pro"/>
                <a:ea typeface="Source Code Pro"/>
                <a:cs typeface="Source Code Pro"/>
                <a:sym typeface="Source Code Pro"/>
              </a:rPr>
              <a:t>-&gt; 67.78% identical to hierholzer/js/siteAnimation.js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latin typeface="Source Code Pro"/>
                <a:ea typeface="Source Code Pro"/>
                <a:cs typeface="Source Code Pro"/>
                <a:sym typeface="Source Code Pro"/>
              </a:rPr>
              <a:t>-&gt; 91.49% identical to hopcroft-karp/js/siteAnimation.js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latin typeface="Source Code Pro"/>
                <a:ea typeface="Source Code Pro"/>
                <a:cs typeface="Source Code Pro"/>
                <a:sym typeface="Source Code Pro"/>
              </a:rPr>
              <a:t>-&gt; 72.42% identical to hungarian/js/siteAnimation.js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Source Code Pro"/>
                <a:ea typeface="Source Code Pro"/>
                <a:cs typeface="Source Code Pro"/>
                <a:sym typeface="Source Code Pro"/>
              </a:rPr>
              <a:t>-----------------------------------------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ctrTitle"/>
          </p:nvPr>
        </p:nvSpPr>
        <p:spPr>
          <a:xfrm>
            <a:off x="508000" y="1828800"/>
            <a:ext cx="8127900" cy="129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Questions / Fragen?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79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Floyd-Warshall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731000" y="6400800"/>
            <a:ext cx="1904999" cy="3047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508000" y="1828800"/>
            <a:ext cx="8127900" cy="43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/>
              <a:t>Kürzester Weg: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/>
              <a:t>Bei jedem Schritt versucht der Algorithmus den Weg zu verbessern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900" y="3261875"/>
            <a:ext cx="3421249" cy="22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79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Hopcroft-Karp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731000" y="6400800"/>
            <a:ext cx="1904999" cy="3047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508050" y="1790700"/>
            <a:ext cx="8127900" cy="43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/>
              <a:t>Suche nach </a:t>
            </a:r>
            <a:r>
              <a:rPr lang="en-US" b="1"/>
              <a:t>maximalen Matchings</a:t>
            </a:r>
            <a:r>
              <a:rPr lang="en-US"/>
              <a:t> in bipartiten Graphen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/>
              <a:t>verbesserte Laufzeit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 b="1"/>
              <a:t>kürzeste Augmentationswege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/>
              <a:t>knotendiskunkte </a:t>
            </a:r>
            <a:r>
              <a:rPr lang="en-US">
                <a:solidFill>
                  <a:schemeClr val="dk1"/>
                </a:solidFill>
              </a:rPr>
              <a:t>Augmentationswege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/>
              <a:t>inklusions-maximale Menge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79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Hopcroft-Karp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508000" y="1828800"/>
            <a:ext cx="8127900" cy="43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/>
              <a:t>Augmentationsweg: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/>
              <a:t>kürzester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/>
              <a:t>knotendisjunkt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6731000" y="6400800"/>
            <a:ext cx="1904999" cy="3047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137" y="1523999"/>
            <a:ext cx="4665862" cy="47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79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Hierholzer Algorithmus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508000" y="1828800"/>
            <a:ext cx="8127900" cy="43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/>
              <a:t>Eulertour Problem für geeignete Graphen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 b="1"/>
              <a:t>Fokus: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/>
              <a:t>Voraussetzungen des Graphen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/>
              <a:t>Gerichtet &amp; Ungerichtet</a:t>
            </a:r>
          </a:p>
          <a:p>
            <a:pPr marL="457200" lvl="0" indent="-34290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 b="1"/>
              <a:t>Prinzip:</a:t>
            </a:r>
            <a:r>
              <a:rPr lang="en-US"/>
              <a:t> Disjunkte Kreise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6731000" y="6400800"/>
            <a:ext cx="1904999" cy="3047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79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Hierholzer Algorithmus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6731000" y="6400800"/>
            <a:ext cx="1904999" cy="3047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9687"/>
            <a:ext cx="9144000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8127900" cy="60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Ungarische Methode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6731000" y="6400800"/>
            <a:ext cx="1904999" cy="304799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508000" y="1828800"/>
            <a:ext cx="8127900" cy="43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 b="1"/>
              <a:t>Ziel:</a:t>
            </a:r>
            <a:r>
              <a:rPr lang="en-US"/>
              <a:t> Suche des maximalen Matchings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 b="1"/>
              <a:t>Hauptschritte: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en-US"/>
              <a:t>Ursprüngliche Markierungen zuweisen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1_Vorlage D">
  <a:themeElements>
    <a:clrScheme name="Leere Präsentation 1">
      <a:dk1>
        <a:srgbClr val="000000"/>
      </a:dk1>
      <a:lt1>
        <a:srgbClr val="FFFFFF"/>
      </a:lt1>
      <a:dk2>
        <a:srgbClr val="005293"/>
      </a:dk2>
      <a:lt2>
        <a:srgbClr val="0065BD"/>
      </a:lt2>
      <a:accent1>
        <a:srgbClr val="A2AD00"/>
      </a:accent1>
      <a:accent2>
        <a:srgbClr val="E37222"/>
      </a:accent2>
      <a:accent3>
        <a:srgbClr val="FFFFFF"/>
      </a:accent3>
      <a:accent4>
        <a:srgbClr val="000000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865</Words>
  <Application>Microsoft Macintosh PowerPoint</Application>
  <PresentationFormat>Bildschirmpräsentation (4:3)</PresentationFormat>
  <Paragraphs>236</Paragraphs>
  <Slides>34</Slides>
  <Notes>34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8" baseType="lpstr">
      <vt:lpstr>Arial</vt:lpstr>
      <vt:lpstr>Helvetica Neue</vt:lpstr>
      <vt:lpstr>Source Code Pro</vt:lpstr>
      <vt:lpstr>1_Vorlage D</vt:lpstr>
      <vt:lpstr>Interdisziplinäres Projekt Weiterführende Graphalgorithmen</vt:lpstr>
      <vt:lpstr>Weiterführende Graphalgorithmen</vt:lpstr>
      <vt:lpstr>Floyd-Warshall</vt:lpstr>
      <vt:lpstr>Floyd-Warshall</vt:lpstr>
      <vt:lpstr>Hopcroft-Karp</vt:lpstr>
      <vt:lpstr>Hopcroft-Karp</vt:lpstr>
      <vt:lpstr>Hierholzer Algorithmus</vt:lpstr>
      <vt:lpstr>Hierholzer Algorithmus</vt:lpstr>
      <vt:lpstr>Ungarische Methode</vt:lpstr>
      <vt:lpstr>Ungarische Methode</vt:lpstr>
      <vt:lpstr>Ungarische Methode</vt:lpstr>
      <vt:lpstr>Ungarische Methode</vt:lpstr>
      <vt:lpstr>Ungarische Methode</vt:lpstr>
      <vt:lpstr>Ungarische Methode</vt:lpstr>
      <vt:lpstr>Ungarische Methode</vt:lpstr>
      <vt:lpstr>Chinese-Postman</vt:lpstr>
      <vt:lpstr>Chinese-Postman</vt:lpstr>
      <vt:lpstr>Chinese-Postman</vt:lpstr>
      <vt:lpstr>Chinese-Postman</vt:lpstr>
      <vt:lpstr>Neuheiten in der Implementierung</vt:lpstr>
      <vt:lpstr>LaTeX Formeln</vt:lpstr>
      <vt:lpstr>LaTeX Formeln</vt:lpstr>
      <vt:lpstr>Bipartite Graphen</vt:lpstr>
      <vt:lpstr>Bipartite Graphen</vt:lpstr>
      <vt:lpstr>Bipartite Graphen</vt:lpstr>
      <vt:lpstr>Bipartite Graphen</vt:lpstr>
      <vt:lpstr>Multigraphen &amp; Animationen</vt:lpstr>
      <vt:lpstr>Zufällig generierte Fragen</vt:lpstr>
      <vt:lpstr>Zufällig generierte Fragen</vt:lpstr>
      <vt:lpstr>Zufällig generierte Fragen</vt:lpstr>
      <vt:lpstr>Teamarbeit</vt:lpstr>
      <vt:lpstr>Konzept: Gemeinsame Dateien</vt:lpstr>
      <vt:lpstr>Konzept: Gemeinsame Dateien</vt:lpstr>
      <vt:lpstr>Questions / Fragen?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Interdisziplinäres Projekt Weiterführende Graphalgorithmen</dc:title>
  <cp:lastModifiedBy> </cp:lastModifiedBy>
  <cp:revision>1</cp:revision>
  <dcterms:modified xsi:type="dcterms:W3CDTF">2015-04-27T16:34:28Z</dcterms:modified>
</cp:coreProperties>
</file>