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0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ponisving" id="{9DA824B2-3202-4138-9688-FA09E67C2781}">
          <p14:sldIdLst>
            <p14:sldId id="256"/>
          </p14:sldIdLst>
        </p14:section>
        <p14:section name="روش های واکنش گرایی" id="{3D614342-F7B4-43E4-99FD-33D8AB1BC13C}">
          <p14:sldIdLst>
            <p14:sldId id="257"/>
          </p14:sldIdLst>
        </p14:section>
        <p14:section name="مقدمه بوتسترپ" id="{523D0B2A-859E-4C2B-B268-31284A4A2C86}">
          <p14:sldIdLst>
            <p14:sldId id="258"/>
            <p14:sldId id="259"/>
          </p14:sldIdLst>
        </p14:section>
        <p14:section name="Containers" id="{72B0A5BE-F824-412D-9A1B-6DDAB59596C3}">
          <p14:sldIdLst>
            <p14:sldId id="260"/>
            <p14:sldId id="263"/>
            <p14:sldId id="264"/>
          </p14:sldIdLst>
        </p14:section>
        <p14:section name="Grid" id="{70695ECD-BEFD-458C-B33C-089D926EAEEB}">
          <p14:sldIdLst>
            <p14:sldId id="266"/>
            <p14:sldId id="267"/>
          </p14:sldIdLst>
        </p14:section>
        <p14:section name="نمونه کد" id="{97F036C2-E5F0-4F2E-A4F8-69D3FB567B3D}">
          <p14:sldIdLst>
            <p14:sldId id="269"/>
          </p14:sldIdLst>
        </p14:section>
        <p14:section name="دکمه ها" id="{C7161B2A-0FCD-418A-A2A3-DDDE529FC8D7}">
          <p14:sldIdLst>
            <p14:sldId id="271"/>
          </p14:sldIdLst>
        </p14:section>
        <p14:section name="نوار کناری" id="{B8E8C8E3-72D2-4E50-B6F8-8D40A49EDFA9}">
          <p14:sldIdLst>
            <p14:sldId id="272"/>
          </p14:sldIdLst>
        </p14:section>
        <p14:section name="اسلایدرها" id="{EE46DAF6-8E79-4057-91C5-18292F7E1023}">
          <p14:sldIdLst>
            <p14:sldId id="273"/>
            <p14:sldId id="274"/>
          </p14:sldIdLst>
        </p14:section>
        <p14:section name="کارد" id="{1B6548D4-4B32-40C8-BF06-023B3B444267}">
          <p14:sldIdLst>
            <p14:sldId id="270"/>
          </p14:sldIdLst>
        </p14:section>
        <p14:section name="Columns" id="{E722179F-7F34-4DD2-B67A-4C992BCA4543}">
          <p14:sldIdLst>
            <p14:sldId id="275"/>
          </p14:sldIdLst>
        </p14:section>
        <p14:section name="پایان" id="{9527EC68-6C66-44B3-98F4-8908F350FCDC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FFAE-D32C-44D7-98AF-0D27D87E0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800" dirty="0"/>
              <a:t>واکنش گرایی پروژه فروشگاه اینترنتی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8A46E-FA5C-4476-A8FC-457945F69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800" dirty="0"/>
              <a:t>دانشجو 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937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F7BB-BCD5-4AEC-BA1B-02C8F188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نمونه کد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6B347-3807-4306-BAEA-021B9AC6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2191730"/>
            <a:ext cx="10134524" cy="4296156"/>
          </a:xfrm>
        </p:spPr>
        <p:txBody>
          <a:bodyPr/>
          <a:lstStyle/>
          <a:p>
            <a:pPr algn="r" rtl="1"/>
            <a:r>
              <a:rPr lang="fa-IR" sz="2400" dirty="0"/>
              <a:t>این کلاس برای</a:t>
            </a:r>
            <a:r>
              <a:rPr lang="en-US" sz="2400" dirty="0"/>
              <a:t> </a:t>
            </a:r>
            <a:r>
              <a:rPr lang="fa-IR" sz="2400" dirty="0"/>
              <a:t> </a:t>
            </a:r>
            <a:r>
              <a:rPr lang="fa-IR" sz="2400" dirty="0" err="1"/>
              <a:t>رسپانسیوی</a:t>
            </a:r>
            <a:r>
              <a:rPr lang="fa-IR" sz="2400" dirty="0"/>
              <a:t> عکس به کار میرود.</a:t>
            </a:r>
            <a:endParaRPr lang="en-US" sz="2400" dirty="0"/>
          </a:p>
          <a:p>
            <a:pPr algn="r" rtl="1"/>
            <a:endParaRPr lang="en-US" dirty="0"/>
          </a:p>
          <a:p>
            <a:pPr algn="r" rtl="1"/>
            <a:endParaRPr lang="en-US" sz="2400" dirty="0"/>
          </a:p>
          <a:p>
            <a:pPr algn="r" rtl="1"/>
            <a:r>
              <a:rPr lang="fa-IR" dirty="0"/>
              <a:t>برای قراردادن </a:t>
            </a:r>
            <a:r>
              <a:rPr lang="fa-IR" dirty="0" err="1"/>
              <a:t>المان</a:t>
            </a:r>
            <a:r>
              <a:rPr lang="fa-IR" dirty="0"/>
              <a:t> های یک قسمت در از پسوند کلاس های </a:t>
            </a:r>
            <a:r>
              <a:rPr lang="en-US" dirty="0"/>
              <a:t>justify-content</a:t>
            </a:r>
            <a:r>
              <a:rPr lang="fa-IR" dirty="0"/>
              <a:t> استفاده </a:t>
            </a:r>
            <a:r>
              <a:rPr lang="fa-IR" dirty="0" err="1"/>
              <a:t>میکینم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مثال: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dirty="0"/>
              <a:t>کلاس های برای هدر بالای صفحه :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F3390A-53DE-47D4-8F28-0B0C90D87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51" y="2745819"/>
            <a:ext cx="55290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="pic/1.jpg"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-fluid </a:t>
            </a:r>
            <a:r>
              <a:rPr lang="en-US" altLang="en-US" sz="2000" dirty="0">
                <a:solidFill>
                  <a:srgbClr val="A5C261"/>
                </a:solidFill>
                <a:latin typeface="JetBrains Mono"/>
              </a:rPr>
              <a:t>“</a:t>
            </a:r>
            <a:r>
              <a:rPr lang="en-US" altLang="en-US" sz="2000" dirty="0">
                <a:solidFill>
                  <a:srgbClr val="E8BF6A"/>
                </a:solidFill>
                <a:latin typeface="JetBrains Mono"/>
              </a:rPr>
              <a:t>  &gt;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A34AA77-ECF2-43AC-AC99-CBC7EA58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2" y="4139753"/>
            <a:ext cx="396102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="justify-content-center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BC227B-4113-4169-BDE6-15779928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2" y="5660010"/>
            <a:ext cx="9319305" cy="5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2A3-3302-4ABD-BC49-7654F1B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6F50-1247-4E2A-BB4B-BC9D91D2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39" y="2178612"/>
            <a:ext cx="10697118" cy="4543329"/>
          </a:xfrm>
        </p:spPr>
      </p:pic>
    </p:spTree>
    <p:extLst>
      <p:ext uri="{BB962C8B-B14F-4D97-AF65-F5344CB8AC3E}">
        <p14:creationId xmlns:p14="http://schemas.microsoft.com/office/powerpoint/2010/main" val="70374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F09-A742-4CEB-836A-C275BC4A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Sidebar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6D2EB-539F-41E8-B7B8-BE434693B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444" y="459484"/>
            <a:ext cx="3250738" cy="593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CA29B-BAB5-4547-8FBF-A1194B52EAC8}"/>
              </a:ext>
            </a:extLst>
          </p:cNvPr>
          <p:cNvSpPr txBox="1"/>
          <p:nvPr/>
        </p:nvSpPr>
        <p:spPr>
          <a:xfrm>
            <a:off x="1306286" y="2278743"/>
            <a:ext cx="558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/>
              <a:t>استفاده از ساید بار به صورت </a:t>
            </a:r>
            <a:r>
              <a:rPr lang="en-US" sz="2400" dirty="0"/>
              <a:t>collapse </a:t>
            </a:r>
            <a:r>
              <a:rPr lang="fa-IR" sz="2400" dirty="0"/>
              <a:t> یعنی قابلیت باز و بسته شدن را دارد.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دکمه همبرگر میتواند برای این کار استفاده میشود.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A7457-8195-4D19-B7DF-16178F78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331220"/>
            <a:ext cx="57158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7133-6E65-48DD-913D-F43962DE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Carousel Sliders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D759-595A-4E8F-B970-AFCC844E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اینجا در هدر صفحه از </a:t>
            </a:r>
            <a:r>
              <a:rPr lang="fa-IR" dirty="0" err="1"/>
              <a:t>اسلایدر</a:t>
            </a:r>
            <a:r>
              <a:rPr lang="fa-IR" dirty="0"/>
              <a:t> در ابعاد بزرگ استفاده کردیم.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8C759-82C8-42C6-A519-2E620DF2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3" y="2923119"/>
            <a:ext cx="4034972" cy="373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94003-689C-4F75-BFD8-5FA2394E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08" y="2923119"/>
            <a:ext cx="3776163" cy="373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54647-77AF-4DC2-8865-1C3D41F7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44" y="2835328"/>
            <a:ext cx="3460755" cy="39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2ED5-840D-48DE-801E-F415342F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اسلایدر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05B0-87A9-4E01-870F-BFBF1917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در اینجا در نمایش محصولات از </a:t>
            </a:r>
            <a:r>
              <a:rPr lang="fa-IR" dirty="0" err="1"/>
              <a:t>اسلایدر</a:t>
            </a:r>
            <a:r>
              <a:rPr lang="fa-IR" dirty="0"/>
              <a:t> </a:t>
            </a:r>
            <a:r>
              <a:rPr lang="fa-IR" dirty="0" err="1"/>
              <a:t>بوتسترپ</a:t>
            </a:r>
            <a:r>
              <a:rPr lang="fa-IR" dirty="0"/>
              <a:t> به همراه کتابخانه ای از </a:t>
            </a:r>
            <a:r>
              <a:rPr lang="en-US" dirty="0"/>
              <a:t>SWIPER.JS </a:t>
            </a:r>
            <a:r>
              <a:rPr lang="fa-IR" dirty="0"/>
              <a:t> استفاده کردیم.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3F444-6FDD-4E9F-BDD1-0DA60D75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8682"/>
            <a:ext cx="12192000" cy="35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8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C868-3C27-4A13-95AA-919463B6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C5DE21-A2D1-4C00-B388-2A8885CFF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" y="4009827"/>
            <a:ext cx="10329733" cy="25480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16A011-B75C-4853-82B8-65E8D1E7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02" y="300089"/>
            <a:ext cx="2791215" cy="3658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EF70C-C03F-444A-A10D-3825101A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43" y="295663"/>
            <a:ext cx="2498055" cy="3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A8BF-975C-4BE3-B2BA-363645C9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نمونه ای از ستون بندی </a:t>
            </a:r>
            <a:r>
              <a:rPr lang="fa-IR" dirty="0" err="1"/>
              <a:t>بوتسترپ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B7BC-B5DA-41DF-A92C-0E32F0A8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DE0C-4DCC-4C16-959C-F5C34094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056"/>
            <a:ext cx="12192000" cy="47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0B185-3736-4C83-A973-73FB0A7690C0}"/>
              </a:ext>
            </a:extLst>
          </p:cNvPr>
          <p:cNvSpPr/>
          <p:nvPr/>
        </p:nvSpPr>
        <p:spPr>
          <a:xfrm>
            <a:off x="0" y="1619253"/>
            <a:ext cx="12192000" cy="3810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5EB55D-623D-4ED1-8B77-9BF667B6738B}"/>
              </a:ext>
            </a:extLst>
          </p:cNvPr>
          <p:cNvGrpSpPr/>
          <p:nvPr/>
        </p:nvGrpSpPr>
        <p:grpSpPr>
          <a:xfrm>
            <a:off x="5654039" y="1428747"/>
            <a:ext cx="883924" cy="190504"/>
            <a:chOff x="5418373" y="1787987"/>
            <a:chExt cx="1355255" cy="292085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DD0DDAD8-93C4-4B94-8BC6-94A1603BC18D}"/>
                </a:ext>
              </a:extLst>
            </p:cNvPr>
            <p:cNvSpPr/>
            <p:nvPr/>
          </p:nvSpPr>
          <p:spPr>
            <a:xfrm>
              <a:off x="5418373" y="1787987"/>
              <a:ext cx="292085" cy="292085"/>
            </a:xfrm>
            <a:prstGeom prst="flowChartConnector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5550A9E-023E-4AE8-AE8C-E91F28952DA7}"/>
                </a:ext>
              </a:extLst>
            </p:cNvPr>
            <p:cNvSpPr/>
            <p:nvPr/>
          </p:nvSpPr>
          <p:spPr>
            <a:xfrm>
              <a:off x="5949958" y="1787987"/>
              <a:ext cx="292085" cy="29208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80E2C34-0558-4F77-8448-32494D3D1F48}"/>
                </a:ext>
              </a:extLst>
            </p:cNvPr>
            <p:cNvSpPr/>
            <p:nvPr/>
          </p:nvSpPr>
          <p:spPr>
            <a:xfrm>
              <a:off x="6481543" y="1787987"/>
              <a:ext cx="292085" cy="292085"/>
            </a:xfrm>
            <a:prstGeom prst="flowChartConnector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2CAC415-2208-476B-A265-90934D8BFE04}"/>
              </a:ext>
            </a:extLst>
          </p:cNvPr>
          <p:cNvSpPr txBox="1">
            <a:spLocks/>
          </p:cNvSpPr>
          <p:nvPr/>
        </p:nvSpPr>
        <p:spPr>
          <a:xfrm>
            <a:off x="902643" y="2921171"/>
            <a:ext cx="991050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6600" dirty="0">
                <a:solidFill>
                  <a:schemeClr val="accent1">
                    <a:lumMod val="75000"/>
                  </a:schemeClr>
                </a:solidFill>
                <a:latin typeface="IRANSans" panose="02040503050201020203" pitchFamily="18" charset="-78"/>
                <a:ea typeface="Segoe UI" panose="020B0502040204020203" pitchFamily="34" charset="0"/>
                <a:cs typeface="IRANSans" panose="02040503050201020203" pitchFamily="18" charset="-78"/>
              </a:rPr>
              <a:t>از توجه شما سپاسگزارم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IRANSans" panose="02040503050201020203" pitchFamily="18" charset="-78"/>
              <a:ea typeface="Segoe UI" panose="020B0502040204020203" pitchFamily="34" charset="0"/>
              <a:cs typeface="IRANSans" panose="02040503050201020203" pitchFamily="18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1373"/>
            <a:ext cx="902643" cy="7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7191-34D4-4B8D-BFA2-7B89E31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روش های واکنش گرا کردن </a:t>
            </a:r>
            <a:r>
              <a:rPr lang="fa-IR" dirty="0" err="1"/>
              <a:t>وبسایت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B869-0179-4C86-9766-EA4DE2D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722636" cy="4408484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err="1"/>
              <a:t>رسپانسیو</a:t>
            </a:r>
            <a:r>
              <a:rPr lang="fa-IR" sz="2800" b="1" dirty="0"/>
              <a:t> (واکنش گرا ) کردن </a:t>
            </a:r>
            <a:r>
              <a:rPr lang="fa-IR" sz="2800" b="1" dirty="0" err="1"/>
              <a:t>وبسایت</a:t>
            </a:r>
            <a:r>
              <a:rPr lang="fa-IR" sz="2800" b="1" dirty="0"/>
              <a:t> چیست ؟</a:t>
            </a:r>
          </a:p>
          <a:p>
            <a:pPr algn="r" rtl="1"/>
            <a:endParaRPr lang="fa-IR" dirty="0"/>
          </a:p>
          <a:p>
            <a:pPr algn="r" rtl="1"/>
            <a:r>
              <a:rPr lang="fa-IR" sz="2200" dirty="0"/>
              <a:t>به تکنیک های کد زنی که باعث میشوند صفحات </a:t>
            </a:r>
            <a:r>
              <a:rPr lang="fa-IR" sz="2200" dirty="0" err="1"/>
              <a:t>وبسایت</a:t>
            </a:r>
            <a:r>
              <a:rPr lang="fa-IR" sz="2200" dirty="0"/>
              <a:t> در </a:t>
            </a:r>
            <a:r>
              <a:rPr lang="fa-IR" sz="2200" dirty="0" err="1"/>
              <a:t>سایزهای</a:t>
            </a:r>
            <a:r>
              <a:rPr lang="fa-IR" sz="2200" dirty="0"/>
              <a:t> </a:t>
            </a:r>
            <a:r>
              <a:rPr lang="fa-IR" sz="2200" dirty="0" err="1"/>
              <a:t>دیوایس</a:t>
            </a:r>
            <a:r>
              <a:rPr lang="fa-IR" sz="2200" dirty="0"/>
              <a:t> (دستگاه های مختلف) در اندازه های مختلف مانند موبایل ، </a:t>
            </a:r>
            <a:r>
              <a:rPr lang="fa-IR" sz="2200" dirty="0" err="1"/>
              <a:t>تبلت</a:t>
            </a:r>
            <a:r>
              <a:rPr lang="fa-IR" sz="2200" dirty="0"/>
              <a:t> ، تلویزیون و غیره به شکل درست و مناسب نمایش داده شوند گویند که شامل روش های زیر هستند: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200" dirty="0"/>
              <a:t>استفاده از کد های </a:t>
            </a:r>
            <a:r>
              <a:rPr lang="en-US" sz="2200" dirty="0"/>
              <a:t>CSS</a:t>
            </a:r>
            <a:r>
              <a:rPr lang="fa-IR" sz="2200" dirty="0"/>
              <a:t> (مثل </a:t>
            </a:r>
            <a:r>
              <a:rPr lang="en-US" sz="2200" dirty="0"/>
              <a:t>Media Query</a:t>
            </a:r>
            <a:r>
              <a:rPr lang="fa-IR" sz="2200" dirty="0"/>
              <a:t>) که میتوانیم با شامل کردن </a:t>
            </a:r>
            <a:r>
              <a:rPr lang="en-US" sz="2200" dirty="0"/>
              <a:t>@media </a:t>
            </a:r>
            <a:r>
              <a:rPr lang="fa-IR" sz="2200" dirty="0"/>
              <a:t> و اختصاص دادن طول و عرض به آن برای </a:t>
            </a:r>
            <a:r>
              <a:rPr lang="fa-IR" sz="2200" dirty="0" err="1"/>
              <a:t>المان</a:t>
            </a:r>
            <a:r>
              <a:rPr lang="fa-IR" sz="2200" dirty="0"/>
              <a:t> های </a:t>
            </a:r>
            <a:r>
              <a:rPr lang="fa-IR" sz="2200" dirty="0" err="1"/>
              <a:t>مخلتف</a:t>
            </a:r>
            <a:r>
              <a:rPr lang="fa-IR" sz="2200" dirty="0"/>
              <a:t> کد های </a:t>
            </a:r>
            <a:r>
              <a:rPr lang="fa-IR" sz="2200" dirty="0" err="1"/>
              <a:t>استایل</a:t>
            </a:r>
            <a:r>
              <a:rPr lang="fa-IR" sz="2200" dirty="0"/>
              <a:t> بنویسم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200" dirty="0"/>
              <a:t>استفاده از فریم ورک های</a:t>
            </a:r>
            <a:r>
              <a:rPr lang="fa-IR" sz="2000" dirty="0"/>
              <a:t> (قالب کاری یا همان کتابخانه های سازماندهی شده)</a:t>
            </a:r>
            <a:r>
              <a:rPr lang="fa-IR" sz="2200" dirty="0"/>
              <a:t> </a:t>
            </a:r>
            <a:r>
              <a:rPr lang="fa-IR" sz="2200" dirty="0" err="1"/>
              <a:t>واکنشگرایی</a:t>
            </a:r>
            <a:r>
              <a:rPr lang="fa-IR" sz="2200" dirty="0"/>
              <a:t> که از کد های </a:t>
            </a:r>
            <a:r>
              <a:rPr lang="en-US" sz="2200" dirty="0"/>
              <a:t>CSS  , </a:t>
            </a:r>
            <a:r>
              <a:rPr lang="en-US" sz="2200" dirty="0" err="1"/>
              <a:t>Javascript</a:t>
            </a:r>
            <a:r>
              <a:rPr lang="en-US" sz="2200" dirty="0"/>
              <a:t> </a:t>
            </a:r>
            <a:r>
              <a:rPr lang="fa-IR" sz="2200" dirty="0"/>
              <a:t> کتابخانه های تعبیه کرده </a:t>
            </a:r>
            <a:r>
              <a:rPr lang="fa-IR" sz="2200" dirty="0" err="1"/>
              <a:t>اند</a:t>
            </a:r>
            <a:r>
              <a:rPr lang="fa-IR" sz="2200" dirty="0"/>
              <a:t> که شما با استفاده از آن ها و دانستن قواعد آن ها میتوانیم از قدرت آنان استفاده کنیم ، این </a:t>
            </a:r>
            <a:r>
              <a:rPr lang="fa-IR" sz="2200" dirty="0" err="1"/>
              <a:t>ازین</a:t>
            </a:r>
            <a:r>
              <a:rPr lang="fa-IR" sz="2200" dirty="0"/>
              <a:t> جهت مناسب است که میتوانیم افراد دیگر را هم پیدا کنیم که آشنا به این فریم ورک ها هستند که توسعه ی آن ها راحت تر میشود.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17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B129-54EC-41CE-86CF-27C6960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67AB-5DB6-4323-BA63-A489D891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15619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/>
              <a:t>بوتسترپ</a:t>
            </a:r>
            <a:r>
              <a:rPr lang="fa-IR" dirty="0"/>
              <a:t> چیست ؟</a:t>
            </a:r>
          </a:p>
          <a:p>
            <a:pPr algn="r" rtl="1"/>
            <a:r>
              <a:rPr lang="fa-IR" dirty="0"/>
              <a:t>محبوب ترین فریم ورک سمت کاربر </a:t>
            </a:r>
            <a:r>
              <a:rPr lang="en-US" dirty="0"/>
              <a:t>(front end)</a:t>
            </a:r>
            <a:r>
              <a:rPr lang="fa-IR" dirty="0"/>
              <a:t>برای واکنش گرایی </a:t>
            </a:r>
            <a:r>
              <a:rPr lang="fa-IR" dirty="0" err="1"/>
              <a:t>وبسایت</a:t>
            </a:r>
            <a:r>
              <a:rPr lang="fa-IR" dirty="0"/>
              <a:t> ها است.</a:t>
            </a:r>
          </a:p>
          <a:p>
            <a:pPr algn="r" rtl="1"/>
            <a:r>
              <a:rPr lang="fa-IR" dirty="0"/>
              <a:t>این فریم ورک رایگان است و برای توسعه سریع و آسان </a:t>
            </a:r>
            <a:r>
              <a:rPr lang="fa-IR" dirty="0" err="1"/>
              <a:t>وب</a:t>
            </a:r>
            <a:r>
              <a:rPr lang="fa-IR" dirty="0"/>
              <a:t> به کار میرود.</a:t>
            </a:r>
          </a:p>
          <a:p>
            <a:pPr algn="r" rtl="1"/>
            <a:r>
              <a:rPr lang="fa-IR" dirty="0" err="1"/>
              <a:t>بوتسترپ</a:t>
            </a:r>
            <a:r>
              <a:rPr lang="fa-IR" dirty="0"/>
              <a:t> شامل </a:t>
            </a:r>
            <a:r>
              <a:rPr lang="fa-IR" dirty="0" err="1"/>
              <a:t>کدهای</a:t>
            </a:r>
            <a:r>
              <a:rPr lang="fa-IR" dirty="0"/>
              <a:t> </a:t>
            </a:r>
            <a:r>
              <a:rPr lang="en-US" dirty="0" err="1"/>
              <a:t>HTML,CSS,Javascript</a:t>
            </a:r>
            <a:r>
              <a:rPr lang="en-US" dirty="0"/>
              <a:t> </a:t>
            </a:r>
            <a:r>
              <a:rPr lang="fa-IR" dirty="0"/>
              <a:t> است برای طراحی قالب های نظیر </a:t>
            </a:r>
          </a:p>
          <a:p>
            <a:pPr algn="r" rtl="1"/>
            <a:r>
              <a:rPr lang="fa-IR" dirty="0"/>
              <a:t>فرم ها، دکمه ها ،جدول ها ، مدال ها ، </a:t>
            </a:r>
            <a:r>
              <a:rPr lang="fa-IR" dirty="0" err="1"/>
              <a:t>نویگیشن</a:t>
            </a:r>
            <a:r>
              <a:rPr lang="fa-IR" dirty="0"/>
              <a:t> ها و غیره.</a:t>
            </a:r>
          </a:p>
          <a:p>
            <a:pPr algn="r" rtl="1"/>
            <a:r>
              <a:rPr lang="fa-IR" dirty="0" err="1"/>
              <a:t>بوتسترپ</a:t>
            </a:r>
            <a:r>
              <a:rPr lang="fa-IR" dirty="0"/>
              <a:t> هم چنین از رویکرد “</a:t>
            </a:r>
            <a:r>
              <a:rPr lang="en-US" dirty="0"/>
              <a:t>mobile first</a:t>
            </a:r>
            <a:r>
              <a:rPr lang="fa-IR" dirty="0"/>
              <a:t>" یعنی طراحی ابتدا برای موبایل</a:t>
            </a:r>
            <a:r>
              <a:rPr lang="en-US" dirty="0"/>
              <a:t> </a:t>
            </a:r>
            <a:r>
              <a:rPr lang="fa-IR" dirty="0"/>
              <a:t>استفاده میکند.</a:t>
            </a:r>
          </a:p>
          <a:p>
            <a:pPr algn="r" rtl="1"/>
            <a:r>
              <a:rPr lang="fa-IR" dirty="0" err="1"/>
              <a:t>بوتسترپ</a:t>
            </a:r>
            <a:r>
              <a:rPr lang="fa-IR" dirty="0"/>
              <a:t> را هم میتوان دانلود کرد از سایت مرجع و هم از </a:t>
            </a:r>
            <a:r>
              <a:rPr lang="en-US" dirty="0"/>
              <a:t>CDN </a:t>
            </a:r>
            <a:r>
              <a:rPr lang="fa-IR" dirty="0"/>
              <a:t> آن به صورت لینک آنلاین در سایت استفاده کرد. استفاده از </a:t>
            </a:r>
            <a:r>
              <a:rPr lang="en-US" dirty="0"/>
              <a:t>CDN </a:t>
            </a:r>
            <a:r>
              <a:rPr lang="fa-IR" dirty="0"/>
              <a:t> باعث افزایش سرعت بارگزاری میشود.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C843-5BE6-40BF-8DAC-EC729342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کد زنی با </a:t>
            </a:r>
            <a:r>
              <a:rPr lang="fa-IR" dirty="0" err="1"/>
              <a:t>بوتسترپ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E77E-90E9-436B-89BF-0890089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5" y="2336873"/>
            <a:ext cx="10195708" cy="3599316"/>
          </a:xfrm>
        </p:spPr>
        <p:txBody>
          <a:bodyPr/>
          <a:lstStyle/>
          <a:p>
            <a:pPr algn="r" rtl="1"/>
            <a:r>
              <a:rPr lang="fa-IR" dirty="0"/>
              <a:t>سایت مرجع </a:t>
            </a:r>
            <a:r>
              <a:rPr lang="fa-IR" dirty="0" err="1"/>
              <a:t>بوتسترپ</a:t>
            </a:r>
            <a:r>
              <a:rPr lang="fa-IR" dirty="0"/>
              <a:t> : </a:t>
            </a:r>
            <a:r>
              <a:rPr lang="en-US" dirty="0"/>
              <a:t>https://getbootstrap.com</a:t>
            </a:r>
            <a:endParaRPr lang="fa-IR" dirty="0"/>
          </a:p>
          <a:p>
            <a:pPr algn="r" rtl="1"/>
            <a:r>
              <a:rPr lang="fa-IR" dirty="0"/>
              <a:t>در ابتدای صفحه </a:t>
            </a:r>
            <a:r>
              <a:rPr lang="en-US" dirty="0"/>
              <a:t>HTML </a:t>
            </a:r>
            <a:r>
              <a:rPr lang="fa-IR" dirty="0"/>
              <a:t> برای استفاده از </a:t>
            </a:r>
            <a:r>
              <a:rPr lang="fa-IR" dirty="0" err="1"/>
              <a:t>بوتسترپ</a:t>
            </a:r>
            <a:r>
              <a:rPr lang="fa-IR" dirty="0"/>
              <a:t> حتما باید </a:t>
            </a:r>
            <a:r>
              <a:rPr lang="en-US" dirty="0"/>
              <a:t>&lt;!Doctype html&gt;</a:t>
            </a:r>
            <a:r>
              <a:rPr lang="fa-IR" dirty="0"/>
              <a:t> نوشته شده باشد.</a:t>
            </a:r>
          </a:p>
          <a:p>
            <a:pPr algn="r" rtl="1"/>
            <a:r>
              <a:rPr lang="fa-IR" dirty="0"/>
              <a:t>برای نمایش </a:t>
            </a:r>
            <a:r>
              <a:rPr lang="fa-IR" dirty="0" err="1"/>
              <a:t>مناس</a:t>
            </a:r>
            <a:r>
              <a:rPr lang="fa-IR" dirty="0"/>
              <a:t> بتر و </a:t>
            </a:r>
            <a:r>
              <a:rPr lang="fa-IR" dirty="0" err="1"/>
              <a:t>زوم</a:t>
            </a:r>
            <a:r>
              <a:rPr lang="fa-IR" dirty="0"/>
              <a:t> کردن بهتر، </a:t>
            </a:r>
            <a:r>
              <a:rPr lang="fa-IR" dirty="0" err="1"/>
              <a:t>متا</a:t>
            </a:r>
            <a:r>
              <a:rPr lang="fa-IR" dirty="0"/>
              <a:t> </a:t>
            </a:r>
            <a:r>
              <a:rPr lang="fa-IR" dirty="0" err="1"/>
              <a:t>تگ</a:t>
            </a:r>
            <a:r>
              <a:rPr lang="fa-IR" dirty="0"/>
              <a:t> زیر در داخل </a:t>
            </a:r>
            <a:r>
              <a:rPr lang="fa-IR" dirty="0" err="1"/>
              <a:t>تگ</a:t>
            </a:r>
            <a:r>
              <a:rPr lang="fa-IR" dirty="0"/>
              <a:t> </a:t>
            </a:r>
            <a:r>
              <a:rPr lang="en-US" dirty="0"/>
              <a:t>head </a:t>
            </a:r>
            <a:r>
              <a:rPr lang="fa-IR" dirty="0"/>
              <a:t> بگذارید.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004C6-A9D4-43F8-9661-6E3067C2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73" y="4823358"/>
            <a:ext cx="9349009" cy="5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CE3-B27A-4AD6-B0C6-B8707F7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ظرف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1004-4589-4C9D-8546-57047DAE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بوتسترپ</a:t>
            </a:r>
            <a:r>
              <a:rPr lang="fa-IR" dirty="0"/>
              <a:t> برای جمع و جور کردن(گذاشتن در ظرف خود) محتوای سایت از کلاس </a:t>
            </a:r>
            <a:r>
              <a:rPr lang="fa-IR" dirty="0" err="1"/>
              <a:t>هایی</a:t>
            </a:r>
            <a:r>
              <a:rPr lang="fa-IR" dirty="0"/>
              <a:t> نظیر </a:t>
            </a:r>
            <a:r>
              <a:rPr lang="en-US" dirty="0"/>
              <a:t>.container , .container-fluid </a:t>
            </a:r>
            <a:r>
              <a:rPr lang="fa-IR" dirty="0"/>
              <a:t>استفاده میکند.</a:t>
            </a:r>
          </a:p>
          <a:p>
            <a:pPr algn="r" rtl="1"/>
            <a:r>
              <a:rPr lang="en-US" dirty="0"/>
              <a:t>container</a:t>
            </a:r>
            <a:r>
              <a:rPr lang="fa-IR" dirty="0"/>
              <a:t>.</a:t>
            </a:r>
            <a:r>
              <a:rPr lang="en-US" dirty="0"/>
              <a:t> </a:t>
            </a:r>
            <a:r>
              <a:rPr lang="fa-IR" dirty="0"/>
              <a:t> برای عرض ثابت است و </a:t>
            </a:r>
            <a:r>
              <a:rPr lang="en-US" dirty="0"/>
              <a:t>.container-fluid</a:t>
            </a:r>
            <a:r>
              <a:rPr lang="fa-IR" dirty="0"/>
              <a:t> برای عرض کامل صفحه است.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42D64-0B51-4153-9392-37535563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676525"/>
            <a:ext cx="870706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CE3-B27A-4AD6-B0C6-B8707F7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سایز دستگاه 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1004-4589-4C9D-8546-57047DAE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همانطور که میبینیم در دستگاه های خیلی کوچک از عرض کمتر از 576 در نظر گرفته شده </a:t>
            </a:r>
            <a:r>
              <a:rPr lang="fa-IR" dirty="0" err="1"/>
              <a:t>اند</a:t>
            </a:r>
            <a:r>
              <a:rPr lang="fa-IR" dirty="0"/>
              <a:t> تا دستگاه کوچک بین </a:t>
            </a:r>
            <a:r>
              <a:rPr lang="en-US" dirty="0"/>
              <a:t>576 </a:t>
            </a:r>
            <a:r>
              <a:rPr lang="fa-IR" dirty="0"/>
              <a:t>تا 768</a:t>
            </a:r>
            <a:r>
              <a:rPr lang="en-US" dirty="0"/>
              <a:t>  </a:t>
            </a:r>
            <a:r>
              <a:rPr lang="fa-IR" dirty="0"/>
              <a:t>و دستگاه متوسط بین 768 تا 992 و دستگاه بزرگ از 992 تا 1200 و دستگاه خیلی بزرگ از 1200 تا 1400 و دستگاه دو ایکس </a:t>
            </a:r>
            <a:r>
              <a:rPr lang="fa-IR" dirty="0" err="1"/>
              <a:t>لارج</a:t>
            </a:r>
            <a:r>
              <a:rPr lang="fa-IR" dirty="0"/>
              <a:t> بالاتر از 1400 </a:t>
            </a:r>
            <a:r>
              <a:rPr lang="fa-IR" dirty="0" err="1"/>
              <a:t>پیکسل</a:t>
            </a:r>
            <a:r>
              <a:rPr lang="fa-IR" dirty="0"/>
              <a:t> در نظر میگیرند.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202EC-4BF7-4BC3-BE07-7AF64C1E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7" y="4740813"/>
            <a:ext cx="10673672" cy="16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CE3-B27A-4AD6-B0C6-B8707F7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پسوندها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1004-4589-4C9D-8546-57047DAE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پس بر اساس عرض </a:t>
            </a:r>
            <a:r>
              <a:rPr lang="fa-IR" dirty="0" err="1"/>
              <a:t>هایی</a:t>
            </a:r>
            <a:r>
              <a:rPr lang="fa-IR" dirty="0"/>
              <a:t> که مد نظر است از پسوندهای مثل </a:t>
            </a:r>
            <a:r>
              <a:rPr lang="en-US" dirty="0" err="1"/>
              <a:t>sm|md|lg|xl|xxl</a:t>
            </a:r>
            <a:r>
              <a:rPr lang="fa-IR" dirty="0"/>
              <a:t> استفاده میکنیم.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68E2B-8320-4AD9-9EE0-E195BA0A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1" y="3078333"/>
            <a:ext cx="10058173" cy="36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CE3-B27A-4AD6-B0C6-B8707F7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توری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1004-4589-4C9D-8546-57047DAE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/>
              <a:t>بوتسترپ</a:t>
            </a:r>
            <a:r>
              <a:rPr lang="fa-IR" dirty="0"/>
              <a:t> صفحه را میتواند به 12 قسمت تقسیم کند و ما میتوانیم بر اساس نیاز خود آن ها را در گروه دلخواه خود بگذاریم.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3A229-8370-4D28-921C-B53856E5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8" y="3302099"/>
            <a:ext cx="10950971" cy="34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CE3-B27A-4AD6-B0C6-B8707F7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توری </a:t>
            </a:r>
            <a:r>
              <a:rPr lang="en-US" dirty="0"/>
              <a:t>Bootstrap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1D3E41-221A-4CAB-A146-E4C917676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14" y="3789359"/>
            <a:ext cx="9649989" cy="24689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6C11E-27C9-4AAC-B4D2-2E438CB8C4D9}"/>
              </a:ext>
            </a:extLst>
          </p:cNvPr>
          <p:cNvSpPr txBox="1"/>
          <p:nvPr/>
        </p:nvSpPr>
        <p:spPr>
          <a:xfrm>
            <a:off x="680320" y="2293033"/>
            <a:ext cx="981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/>
              <a:t>همانطور که قبلا گفته شد نمایش برای سایز دستگاه های مختلف بر اساس </a:t>
            </a:r>
            <a:r>
              <a:rPr lang="fa-IR" sz="2400" dirty="0" err="1"/>
              <a:t>پسوندی</a:t>
            </a:r>
            <a:r>
              <a:rPr lang="fa-IR" sz="2400" dirty="0"/>
              <a:t> که به کلاس آن </a:t>
            </a:r>
            <a:r>
              <a:rPr lang="fa-IR" sz="2400" dirty="0" err="1"/>
              <a:t>المان</a:t>
            </a:r>
            <a:r>
              <a:rPr lang="fa-IR" sz="2400" dirty="0"/>
              <a:t> میگذاریم تعریف میشوند.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1891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219</TotalTime>
  <Words>659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IRANSans</vt:lpstr>
      <vt:lpstr>JetBrains Mono</vt:lpstr>
      <vt:lpstr>Trebuchet MS</vt:lpstr>
      <vt:lpstr>Berlin</vt:lpstr>
      <vt:lpstr>واکنش گرایی پروژه فروشگاه اینترنتی</vt:lpstr>
      <vt:lpstr>روش های واکنش گرا کردن وبسایت </vt:lpstr>
      <vt:lpstr>Bootstrap Responsive Framework</vt:lpstr>
      <vt:lpstr>کد زنی با بوتسترپ</vt:lpstr>
      <vt:lpstr>ظرف Bootstrap</vt:lpstr>
      <vt:lpstr>سایز دستگاه ها</vt:lpstr>
      <vt:lpstr>پسوندها</vt:lpstr>
      <vt:lpstr>توری Bootstrap</vt:lpstr>
      <vt:lpstr>توری Bootstrap</vt:lpstr>
      <vt:lpstr>نمونه کد </vt:lpstr>
      <vt:lpstr>Buttons</vt:lpstr>
      <vt:lpstr>Sidebar</vt:lpstr>
      <vt:lpstr>Carousel Sliders</vt:lpstr>
      <vt:lpstr>اسلایدر </vt:lpstr>
      <vt:lpstr>Card</vt:lpstr>
      <vt:lpstr>نمونه ای از ستون بندی بوتسترپ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واکنش گرایی پروژه فروشگاه اینترنتی</dc:title>
  <dc:creator>Hesam MoosaPour</dc:creator>
  <cp:lastModifiedBy>Hesam MoosaPour</cp:lastModifiedBy>
  <cp:revision>31</cp:revision>
  <dcterms:created xsi:type="dcterms:W3CDTF">2022-01-15T15:20:03Z</dcterms:created>
  <dcterms:modified xsi:type="dcterms:W3CDTF">2022-01-24T17:27:35Z</dcterms:modified>
</cp:coreProperties>
</file>