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81" r:id="rId3"/>
    <p:sldId id="269" r:id="rId4"/>
    <p:sldId id="257" r:id="rId5"/>
    <p:sldId id="260" r:id="rId6"/>
    <p:sldId id="261" r:id="rId7"/>
    <p:sldId id="262" r:id="rId8"/>
    <p:sldId id="282" r:id="rId9"/>
    <p:sldId id="263" r:id="rId10"/>
    <p:sldId id="272" r:id="rId11"/>
    <p:sldId id="273" r:id="rId12"/>
    <p:sldId id="275" r:id="rId13"/>
    <p:sldId id="276" r:id="rId14"/>
    <p:sldId id="264" r:id="rId15"/>
    <p:sldId id="277" r:id="rId16"/>
    <p:sldId id="283" r:id="rId17"/>
    <p:sldId id="265" r:id="rId18"/>
    <p:sldId id="266" r:id="rId19"/>
    <p:sldId id="274" r:id="rId20"/>
    <p:sldId id="278" r:id="rId21"/>
    <p:sldId id="279" r:id="rId22"/>
    <p:sldId id="280" r:id="rId23"/>
    <p:sldId id="267" r:id="rId24"/>
    <p:sldId id="270" r:id="rId25"/>
    <p:sldId id="271" r:id="rId26"/>
    <p:sldId id="26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8585E-422A-4FA9-AFDD-D7E0AAFEA377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AE3C-19CD-4FAA-8170-E21A75F6E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1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8585E-422A-4FA9-AFDD-D7E0AAFEA377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AE3C-19CD-4FAA-8170-E21A75F6E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25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8585E-422A-4FA9-AFDD-D7E0AAFEA377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AE3C-19CD-4FAA-8170-E21A75F6E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57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8585E-422A-4FA9-AFDD-D7E0AAFEA377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AE3C-19CD-4FAA-8170-E21A75F6EE1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5080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8585E-422A-4FA9-AFDD-D7E0AAFEA377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AE3C-19CD-4FAA-8170-E21A75F6E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65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8585E-422A-4FA9-AFDD-D7E0AAFEA377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AE3C-19CD-4FAA-8170-E21A75F6E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063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8585E-422A-4FA9-AFDD-D7E0AAFEA377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AE3C-19CD-4FAA-8170-E21A75F6E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03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8585E-422A-4FA9-AFDD-D7E0AAFEA377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AE3C-19CD-4FAA-8170-E21A75F6E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868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8585E-422A-4FA9-AFDD-D7E0AAFEA377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AE3C-19CD-4FAA-8170-E21A75F6E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80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8585E-422A-4FA9-AFDD-D7E0AAFEA377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AE3C-19CD-4FAA-8170-E21A75F6E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0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8585E-422A-4FA9-AFDD-D7E0AAFEA377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AE3C-19CD-4FAA-8170-E21A75F6E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85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8585E-422A-4FA9-AFDD-D7E0AAFEA377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AE3C-19CD-4FAA-8170-E21A75F6E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934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8585E-422A-4FA9-AFDD-D7E0AAFEA377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AE3C-19CD-4FAA-8170-E21A75F6E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11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8585E-422A-4FA9-AFDD-D7E0AAFEA377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AE3C-19CD-4FAA-8170-E21A75F6E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167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8585E-422A-4FA9-AFDD-D7E0AAFEA377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AE3C-19CD-4FAA-8170-E21A75F6E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12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8585E-422A-4FA9-AFDD-D7E0AAFEA377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AE3C-19CD-4FAA-8170-E21A75F6E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585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8585E-422A-4FA9-AFDD-D7E0AAFEA377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AE3C-19CD-4FAA-8170-E21A75F6E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07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868585E-422A-4FA9-AFDD-D7E0AAFEA377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B78AE3C-19CD-4FAA-8170-E21A75F6E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110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514E6-0D97-4682-85A3-268662E4A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237957"/>
            <a:ext cx="8689976" cy="1733843"/>
          </a:xfrm>
        </p:spPr>
        <p:txBody>
          <a:bodyPr/>
          <a:lstStyle/>
          <a:p>
            <a:pPr rtl="1"/>
            <a:r>
              <a:rPr lang="fa-IR" dirty="0">
                <a:cs typeface="B Titr" panose="00000700000000000000" pitchFamily="2" charset="-78"/>
              </a:rPr>
              <a:t>پروژه سیستم پیشنهاد دهی</a:t>
            </a:r>
            <a:br>
              <a:rPr lang="fa-IR" dirty="0">
                <a:cs typeface="B Titr" panose="00000700000000000000" pitchFamily="2" charset="-78"/>
              </a:rPr>
            </a:br>
            <a:r>
              <a:rPr lang="fa-IR" dirty="0">
                <a:cs typeface="B Titr" panose="00000700000000000000" pitchFamily="2" charset="-78"/>
              </a:rPr>
              <a:t>به زبان </a:t>
            </a:r>
            <a:r>
              <a:rPr lang="en-US" dirty="0">
                <a:cs typeface="B Titr" panose="00000700000000000000" pitchFamily="2" charset="-78"/>
              </a:rPr>
              <a:t> </a:t>
            </a:r>
            <a:r>
              <a:rPr lang="en-US" b="1" dirty="0">
                <a:cs typeface="B Titr" panose="00000700000000000000" pitchFamily="2" charset="-78"/>
              </a:rPr>
              <a:t>UML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399A6-78DD-4ED3-A19F-809C709FE6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a-IR" sz="3600" dirty="0">
                <a:solidFill>
                  <a:schemeClr val="tx1"/>
                </a:solidFill>
                <a:cs typeface="B Nazanin" panose="00000400000000000000" pitchFamily="2" charset="-78"/>
              </a:rPr>
              <a:t>دانشجو : حسام موسی پور</a:t>
            </a:r>
          </a:p>
          <a:p>
            <a:r>
              <a:rPr lang="fa-IR" sz="3600" dirty="0">
                <a:solidFill>
                  <a:schemeClr val="tx1"/>
                </a:solidFill>
                <a:cs typeface="B Nazanin" panose="00000400000000000000" pitchFamily="2" charset="-78"/>
              </a:rPr>
              <a:t>استاد : جناب آقای مهندس </a:t>
            </a:r>
            <a:r>
              <a:rPr lang="fa-IR" sz="3600" dirty="0" err="1">
                <a:solidFill>
                  <a:schemeClr val="tx1"/>
                </a:solidFill>
                <a:cs typeface="B Nazanin" panose="00000400000000000000" pitchFamily="2" charset="-78"/>
              </a:rPr>
              <a:t>عضدانلو</a:t>
            </a:r>
            <a:endParaRPr lang="en-US" sz="36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87414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EE067-FC10-45FC-8B3B-21163AA74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12081"/>
            <a:ext cx="10364451" cy="802320"/>
          </a:xfrm>
        </p:spPr>
        <p:txBody>
          <a:bodyPr/>
          <a:lstStyle/>
          <a:p>
            <a:r>
              <a:rPr lang="en-US" b="1" dirty="0"/>
              <a:t>Object diagram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DE6F749-5326-41FD-96A1-8BEE56E9A74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98485" y="914401"/>
            <a:ext cx="11865934" cy="5486399"/>
          </a:xfrm>
        </p:spPr>
      </p:pic>
    </p:spTree>
    <p:extLst>
      <p:ext uri="{BB962C8B-B14F-4D97-AF65-F5344CB8AC3E}">
        <p14:creationId xmlns:p14="http://schemas.microsoft.com/office/powerpoint/2010/main" val="668143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FF71F42-701A-42A2-B36A-227E5148B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82563"/>
            <a:ext cx="10363200" cy="5778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Package diagram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A803C8-8F86-4C91-BD35-B9D1EF27A3EF}"/>
              </a:ext>
            </a:extLst>
          </p:cNvPr>
          <p:cNvSpPr txBox="1"/>
          <p:nvPr/>
        </p:nvSpPr>
        <p:spPr>
          <a:xfrm>
            <a:off x="10311618" y="1674055"/>
            <a:ext cx="15474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B Nazanin" panose="00000400000000000000" pitchFamily="2" charset="-78"/>
              </a:rPr>
              <a:t>معماری </a:t>
            </a:r>
            <a:r>
              <a:rPr lang="en-US" sz="2800" dirty="0">
                <a:cs typeface="B Nazanin" panose="00000400000000000000" pitchFamily="2" charset="-78"/>
              </a:rPr>
              <a:t>MVC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E1095BF-A427-4FDE-B6AA-FF7C5C7787E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89312" y="760413"/>
            <a:ext cx="10586539" cy="5940916"/>
          </a:xfrm>
        </p:spPr>
      </p:pic>
    </p:spTree>
    <p:extLst>
      <p:ext uri="{BB962C8B-B14F-4D97-AF65-F5344CB8AC3E}">
        <p14:creationId xmlns:p14="http://schemas.microsoft.com/office/powerpoint/2010/main" val="747012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597C06-4574-4B70-921F-E8945E84D01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875788"/>
            <a:ext cx="8247321" cy="5637553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9965D48-8B08-4F8C-A8A1-E0C45FECD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8479"/>
            <a:ext cx="10363200" cy="618832"/>
          </a:xfrm>
        </p:spPr>
        <p:txBody>
          <a:bodyPr>
            <a:normAutofit/>
          </a:bodyPr>
          <a:lstStyle/>
          <a:p>
            <a:r>
              <a:rPr lang="en-US" b="1" dirty="0"/>
              <a:t>composite diagram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1AEF32-304E-4A8D-9463-41518AA1B1A4}"/>
              </a:ext>
            </a:extLst>
          </p:cNvPr>
          <p:cNvSpPr txBox="1"/>
          <p:nvPr/>
        </p:nvSpPr>
        <p:spPr>
          <a:xfrm>
            <a:off x="9340949" y="1701013"/>
            <a:ext cx="20538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B Nazanin" panose="00000400000000000000" pitchFamily="2" charset="-78"/>
              </a:rPr>
              <a:t>ارتباط ساختاری </a:t>
            </a:r>
            <a:r>
              <a:rPr lang="fa-IR" sz="2800" dirty="0" err="1">
                <a:cs typeface="B Nazanin" panose="00000400000000000000" pitchFamily="2" charset="-78"/>
              </a:rPr>
              <a:t>اپلیکیشن</a:t>
            </a:r>
            <a:r>
              <a:rPr lang="fa-IR" sz="2800" dirty="0">
                <a:cs typeface="B Nazanin" panose="00000400000000000000" pitchFamily="2" charset="-78"/>
              </a:rPr>
              <a:t> </a:t>
            </a:r>
            <a:r>
              <a:rPr lang="fa-IR" sz="2800" dirty="0" err="1">
                <a:cs typeface="B Nazanin" panose="00000400000000000000" pitchFamily="2" charset="-78"/>
              </a:rPr>
              <a:t>وب</a:t>
            </a:r>
            <a:r>
              <a:rPr lang="fa-IR" sz="2800" dirty="0">
                <a:cs typeface="B Nazanin" panose="00000400000000000000" pitchFamily="2" charset="-78"/>
              </a:rPr>
              <a:t> با معماری </a:t>
            </a:r>
            <a:r>
              <a:rPr lang="en-US" sz="2800" dirty="0">
                <a:cs typeface="B Nazanin" panose="00000400000000000000" pitchFamily="2" charset="-78"/>
              </a:rPr>
              <a:t>MVC</a:t>
            </a:r>
          </a:p>
        </p:txBody>
      </p:sp>
    </p:spTree>
    <p:extLst>
      <p:ext uri="{BB962C8B-B14F-4D97-AF65-F5344CB8AC3E}">
        <p14:creationId xmlns:p14="http://schemas.microsoft.com/office/powerpoint/2010/main" val="1187090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0E72FE-1EC0-44BB-B758-F44FEDC8BB5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26774" y="1199345"/>
            <a:ext cx="11233817" cy="5592823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F347972-F79C-4DA1-8853-F2603E06F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79388"/>
            <a:ext cx="10363200" cy="887412"/>
          </a:xfrm>
        </p:spPr>
        <p:txBody>
          <a:bodyPr>
            <a:normAutofit/>
          </a:bodyPr>
          <a:lstStyle/>
          <a:p>
            <a:r>
              <a:rPr lang="en-US" b="1" dirty="0"/>
              <a:t>profile diagram</a:t>
            </a:r>
          </a:p>
        </p:txBody>
      </p:sp>
    </p:spTree>
    <p:extLst>
      <p:ext uri="{BB962C8B-B14F-4D97-AF65-F5344CB8AC3E}">
        <p14:creationId xmlns:p14="http://schemas.microsoft.com/office/powerpoint/2010/main" val="386323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4A333-0742-4788-BF84-35F1CAF24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54284"/>
            <a:ext cx="10364451" cy="985200"/>
          </a:xfrm>
        </p:spPr>
        <p:txBody>
          <a:bodyPr>
            <a:normAutofit/>
          </a:bodyPr>
          <a:lstStyle/>
          <a:p>
            <a:r>
              <a:rPr lang="en-US" sz="4000" b="1" dirty="0"/>
              <a:t>Sequence diagram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272928-53AA-496C-8B8C-FAAF6EC2B923}"/>
              </a:ext>
            </a:extLst>
          </p:cNvPr>
          <p:cNvSpPr txBox="1"/>
          <p:nvPr/>
        </p:nvSpPr>
        <p:spPr>
          <a:xfrm>
            <a:off x="7480573" y="2022272"/>
            <a:ext cx="43784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200" dirty="0">
                <a:cs typeface="B Nazanin" panose="00000400000000000000" pitchFamily="2" charset="-78"/>
              </a:rPr>
              <a:t>برای هر 3 </a:t>
            </a:r>
            <a:r>
              <a:rPr lang="en-US" sz="3200" dirty="0">
                <a:cs typeface="B Nazanin" panose="00000400000000000000" pitchFamily="2" charset="-78"/>
              </a:rPr>
              <a:t>use case </a:t>
            </a:r>
            <a:endParaRPr lang="fa-IR" sz="3200" dirty="0">
              <a:cs typeface="B Nazanin" panose="00000400000000000000" pitchFamily="2" charset="-78"/>
            </a:endParaRPr>
          </a:p>
          <a:p>
            <a:pPr algn="r" rtl="1"/>
            <a:r>
              <a:rPr lang="fa-IR" sz="3200" dirty="0" err="1">
                <a:cs typeface="B Nazanin" panose="00000400000000000000" pitchFamily="2" charset="-78"/>
              </a:rPr>
              <a:t>دیاگرام</a:t>
            </a:r>
            <a:r>
              <a:rPr lang="fa-IR" sz="3200" dirty="0">
                <a:cs typeface="B Nazanin" panose="00000400000000000000" pitchFamily="2" charset="-78"/>
              </a:rPr>
              <a:t> </a:t>
            </a:r>
            <a:r>
              <a:rPr lang="en-US" sz="3200" dirty="0">
                <a:cs typeface="B Nazanin" panose="00000400000000000000" pitchFamily="2" charset="-78"/>
              </a:rPr>
              <a:t>sequence</a:t>
            </a:r>
            <a:endParaRPr lang="fa-IR" sz="3200" dirty="0">
              <a:cs typeface="B Nazanin" panose="00000400000000000000" pitchFamily="2" charset="-78"/>
            </a:endParaRPr>
          </a:p>
          <a:p>
            <a:pPr algn="r" rtl="1"/>
            <a:r>
              <a:rPr lang="en-US" sz="3200" dirty="0">
                <a:cs typeface="B Nazanin" panose="00000400000000000000" pitchFamily="2" charset="-78"/>
              </a:rPr>
              <a:t> </a:t>
            </a:r>
            <a:r>
              <a:rPr lang="fa-IR" sz="3200" dirty="0">
                <a:cs typeface="B Nazanin" panose="00000400000000000000" pitchFamily="2" charset="-78"/>
              </a:rPr>
              <a:t>تعریف میشوند.</a:t>
            </a:r>
            <a:endParaRPr lang="en-US" sz="3200" dirty="0">
              <a:cs typeface="B Nazanin" panose="00000400000000000000" pitchFamily="2" charset="-78"/>
            </a:endParaRP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D39F77F0-B671-48FD-8FE7-1F137654C6C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415497" y="1139484"/>
            <a:ext cx="5913772" cy="5385009"/>
          </a:xfrm>
        </p:spPr>
      </p:pic>
    </p:spTree>
    <p:extLst>
      <p:ext uri="{BB962C8B-B14F-4D97-AF65-F5344CB8AC3E}">
        <p14:creationId xmlns:p14="http://schemas.microsoft.com/office/powerpoint/2010/main" val="504495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EB83411-C699-495E-92F8-77B896F6E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281501"/>
            <a:ext cx="10363200" cy="661035"/>
          </a:xfrm>
        </p:spPr>
        <p:txBody>
          <a:bodyPr>
            <a:normAutofit/>
          </a:bodyPr>
          <a:lstStyle/>
          <a:p>
            <a:r>
              <a:rPr lang="en-US" sz="4000" b="1" dirty="0"/>
              <a:t>Sequence diagram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E24F85C8-DDED-4C68-824C-3BD44635DA2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67286" y="1072735"/>
            <a:ext cx="11718388" cy="5503764"/>
          </a:xfrm>
        </p:spPr>
      </p:pic>
    </p:spTree>
    <p:extLst>
      <p:ext uri="{BB962C8B-B14F-4D97-AF65-F5344CB8AC3E}">
        <p14:creationId xmlns:p14="http://schemas.microsoft.com/office/powerpoint/2010/main" val="512533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D961E-8A62-4195-8FB5-06044CF75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12080"/>
            <a:ext cx="10364451" cy="746049"/>
          </a:xfrm>
        </p:spPr>
        <p:txBody>
          <a:bodyPr>
            <a:normAutofit/>
          </a:bodyPr>
          <a:lstStyle/>
          <a:p>
            <a:r>
              <a:rPr lang="en-US" sz="4000" b="1" dirty="0"/>
              <a:t>Collaboration 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3A99A3-609E-4F54-BBDA-DF04F481F6F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273024" y="1032251"/>
            <a:ext cx="7423021" cy="131725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E11ACE-C695-4F9E-9051-0D2395703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024" y="2621635"/>
            <a:ext cx="7423021" cy="365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616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AAE26-B68E-4DD7-8D47-612AD41B9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"/>
            <a:ext cx="10364451" cy="984738"/>
          </a:xfrm>
        </p:spPr>
        <p:txBody>
          <a:bodyPr/>
          <a:lstStyle/>
          <a:p>
            <a:r>
              <a:rPr lang="en-US" b="1" dirty="0"/>
              <a:t>Component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F31BD6-3790-4AD8-8B5B-468F939AB94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34035" y="1292398"/>
            <a:ext cx="10902999" cy="5122470"/>
          </a:xfrm>
        </p:spPr>
      </p:pic>
    </p:spTree>
    <p:extLst>
      <p:ext uri="{BB962C8B-B14F-4D97-AF65-F5344CB8AC3E}">
        <p14:creationId xmlns:p14="http://schemas.microsoft.com/office/powerpoint/2010/main" val="3216041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800F6A7-D9F1-48F3-BC2C-59BC9618E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54891"/>
            <a:ext cx="10363200" cy="1040863"/>
          </a:xfrm>
        </p:spPr>
        <p:txBody>
          <a:bodyPr/>
          <a:lstStyle/>
          <a:p>
            <a:r>
              <a:rPr lang="en-US" b="1" dirty="0"/>
              <a:t>Component diagram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E0ABF25-793A-4B36-B987-C7DFF5DB042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1097281"/>
            <a:ext cx="10363200" cy="4693920"/>
          </a:xfrm>
        </p:spPr>
        <p:txBody>
          <a:bodyPr>
            <a:normAutofit/>
          </a:bodyPr>
          <a:lstStyle/>
          <a:p>
            <a:pPr algn="r" rtl="1"/>
            <a:r>
              <a:rPr lang="fa-IR" sz="3000" dirty="0">
                <a:cs typeface="B Nazanin" panose="00000400000000000000" pitchFamily="2" charset="-78"/>
              </a:rPr>
              <a:t>استفاده از معماری مدل </a:t>
            </a:r>
            <a:r>
              <a:rPr lang="fa-IR" sz="3000" dirty="0" err="1">
                <a:cs typeface="B Nazanin" panose="00000400000000000000" pitchFamily="2" charset="-78"/>
              </a:rPr>
              <a:t>ویو</a:t>
            </a:r>
            <a:r>
              <a:rPr lang="fa-IR" sz="3000" dirty="0">
                <a:cs typeface="B Nazanin" panose="00000400000000000000" pitchFamily="2" charset="-78"/>
              </a:rPr>
              <a:t> </a:t>
            </a:r>
            <a:r>
              <a:rPr lang="fa-IR" sz="3000" dirty="0" err="1">
                <a:cs typeface="B Nazanin" panose="00000400000000000000" pitchFamily="2" charset="-78"/>
              </a:rPr>
              <a:t>کنترلر</a:t>
            </a:r>
            <a:r>
              <a:rPr lang="en-US" sz="3000" dirty="0">
                <a:cs typeface="B Nazanin" panose="00000400000000000000" pitchFamily="2" charset="-78"/>
              </a:rPr>
              <a:t> MVC </a:t>
            </a:r>
            <a:endParaRPr lang="fa-IR" sz="3000" dirty="0">
              <a:cs typeface="B Nazanin" panose="00000400000000000000" pitchFamily="2" charset="-78"/>
            </a:endParaRPr>
          </a:p>
          <a:p>
            <a:pPr algn="r" rtl="1"/>
            <a:r>
              <a:rPr lang="fa-IR" sz="3000" dirty="0">
                <a:cs typeface="B Nazanin" panose="00000400000000000000" pitchFamily="2" charset="-78"/>
              </a:rPr>
              <a:t>صفحات </a:t>
            </a:r>
            <a:r>
              <a:rPr lang="en-US" sz="3000" cap="none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Interest.php</a:t>
            </a:r>
            <a:r>
              <a:rPr lang="en-US" sz="30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 , </a:t>
            </a:r>
            <a:r>
              <a:rPr lang="en-US" sz="3000" cap="none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User.php</a:t>
            </a:r>
            <a:r>
              <a:rPr lang="en-US" sz="30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 ,</a:t>
            </a:r>
            <a:r>
              <a:rPr lang="en-US" sz="3000" cap="none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UserMeta.php</a:t>
            </a:r>
            <a:r>
              <a:rPr lang="en-US" sz="30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 </a:t>
            </a:r>
            <a:r>
              <a:rPr lang="fa-IR" sz="30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 مدل های ارتباط با </a:t>
            </a:r>
            <a:r>
              <a:rPr lang="fa-IR" sz="3000" cap="none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دیتابیس</a:t>
            </a:r>
            <a:r>
              <a:rPr lang="fa-IR" sz="30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 هستند.</a:t>
            </a:r>
          </a:p>
          <a:p>
            <a:pPr algn="r" rtl="1"/>
            <a:r>
              <a:rPr lang="fa-IR" sz="30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صفحه </a:t>
            </a:r>
            <a:r>
              <a:rPr lang="en-US" sz="3000" cap="none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UserController.php</a:t>
            </a:r>
            <a:r>
              <a:rPr lang="en-US" sz="30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 </a:t>
            </a:r>
            <a:r>
              <a:rPr lang="fa-IR" sz="30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 </a:t>
            </a:r>
            <a:r>
              <a:rPr lang="fa-IR" sz="3000" cap="none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کنترلر</a:t>
            </a:r>
            <a:r>
              <a:rPr lang="fa-IR" sz="30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 که ارتباط بین مدل ها و صفحه نمایش است.</a:t>
            </a:r>
          </a:p>
          <a:p>
            <a:pPr algn="r" rtl="1"/>
            <a:r>
              <a:rPr lang="fa-IR" sz="30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صفحه </a:t>
            </a:r>
            <a:r>
              <a:rPr lang="en-US" sz="30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sign-</a:t>
            </a:r>
            <a:r>
              <a:rPr lang="en-US" sz="3000" cap="none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in.php</a:t>
            </a:r>
            <a:r>
              <a:rPr lang="fa-IR" sz="30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 مربوط به ورود و ثبت نام است.</a:t>
            </a:r>
          </a:p>
          <a:p>
            <a:pPr algn="r" rtl="1"/>
            <a:r>
              <a:rPr lang="fa-IR" sz="30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صفحه </a:t>
            </a:r>
            <a:r>
              <a:rPr lang="en-US" sz="3000" cap="none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index.php</a:t>
            </a:r>
            <a:r>
              <a:rPr lang="fa-IR" sz="30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 صفحه اصلی و نمایش است.</a:t>
            </a:r>
            <a:endParaRPr lang="en-US" sz="3000" cap="none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32241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4C2C177-8FE3-4998-8BC4-E367BB7C0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0091" y="400929"/>
            <a:ext cx="2039817" cy="4030394"/>
          </a:xfrm>
        </p:spPr>
        <p:txBody>
          <a:bodyPr>
            <a:normAutofit/>
          </a:bodyPr>
          <a:lstStyle/>
          <a:p>
            <a:r>
              <a:rPr lang="en-US" sz="2800" b="1" dirty="0" err="1"/>
              <a:t>DATaBASE</a:t>
            </a:r>
            <a:r>
              <a:rPr lang="en-US" sz="2800" b="1" dirty="0"/>
              <a:t> diagram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CDC379A-7196-44CC-A019-4BC55FC669B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0617248" cy="685800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A7038C-152D-4B71-BA88-1B05B71D11D3}"/>
              </a:ext>
            </a:extLst>
          </p:cNvPr>
          <p:cNvSpPr txBox="1"/>
          <p:nvPr/>
        </p:nvSpPr>
        <p:spPr>
          <a:xfrm>
            <a:off x="10410091" y="3429000"/>
            <a:ext cx="16037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B Nazanin" panose="00000400000000000000" pitchFamily="2" charset="-78"/>
              </a:rPr>
              <a:t>ارتباط بین مدل های </a:t>
            </a:r>
            <a:r>
              <a:rPr lang="fa-IR" sz="2800" dirty="0" err="1">
                <a:cs typeface="B Nazanin" panose="00000400000000000000" pitchFamily="2" charset="-78"/>
              </a:rPr>
              <a:t>دیتابیس</a:t>
            </a:r>
            <a:r>
              <a:rPr lang="fa-IR" sz="2800" dirty="0">
                <a:cs typeface="B Nazanin" panose="00000400000000000000" pitchFamily="2" charset="-78"/>
              </a:rPr>
              <a:t> و جداول </a:t>
            </a:r>
            <a:r>
              <a:rPr lang="fa-IR" sz="2800" dirty="0" err="1">
                <a:cs typeface="B Nazanin" panose="00000400000000000000" pitchFamily="2" charset="-78"/>
              </a:rPr>
              <a:t>دیتابیس</a:t>
            </a:r>
            <a:endParaRPr lang="en-US" sz="28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31139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2F1A1-0F38-4D4E-80EE-3BFFC2913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52757"/>
            <a:ext cx="10364451" cy="914861"/>
          </a:xfrm>
        </p:spPr>
        <p:txBody>
          <a:bodyPr>
            <a:normAutofit/>
          </a:bodyPr>
          <a:lstStyle/>
          <a:p>
            <a:r>
              <a:rPr lang="fa-IR" dirty="0">
                <a:cs typeface="B Titr" panose="00000700000000000000" pitchFamily="2" charset="-78"/>
              </a:rPr>
              <a:t>توضیحات کلی مربوط به پروژه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F35BD-3750-4FFB-AB71-8E461640833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832519"/>
            <a:ext cx="10363826" cy="3424107"/>
          </a:xfrm>
        </p:spPr>
        <p:txBody>
          <a:bodyPr>
            <a:normAutofit/>
          </a:bodyPr>
          <a:lstStyle/>
          <a:p>
            <a:pPr marL="0" indent="0" algn="just" rtl="1">
              <a:buNone/>
            </a:pPr>
            <a:r>
              <a:rPr lang="fa-IR" sz="3000" dirty="0">
                <a:cs typeface="B Nazanin" panose="00000400000000000000" pitchFamily="2" charset="-78"/>
              </a:rPr>
              <a:t>در این پروژه قصد داریم از مباحث موتور پیشنهاد دهی و یادگیری ماشین که هر دو از مباحث هوش مصنوعی هستند، یک سیستم پیشنهاد دهی طراحی کنیم که در آن کاربر بعد از ورود به سایت و ثبت اطلاعات شخصی و پیدا کردن دوستان خود مانند شبکه های اجتماعی و پیدا کردن موضوعات مورد علاقه، بتوانیم با </a:t>
            </a:r>
            <a:r>
              <a:rPr lang="fa-IR" sz="3000" dirty="0" err="1">
                <a:cs typeface="B Nazanin" panose="00000400000000000000" pitchFamily="2" charset="-78"/>
              </a:rPr>
              <a:t>الگوریتم</a:t>
            </a:r>
            <a:r>
              <a:rPr lang="fa-IR" sz="3000" dirty="0">
                <a:cs typeface="B Nazanin" panose="00000400000000000000" pitchFamily="2" charset="-78"/>
              </a:rPr>
              <a:t> ها و روش یادگیری ماشین، پیشنهاد های </a:t>
            </a:r>
            <a:r>
              <a:rPr lang="fa-IR" sz="3000" dirty="0" err="1">
                <a:cs typeface="B Nazanin" panose="00000400000000000000" pitchFamily="2" charset="-78"/>
              </a:rPr>
              <a:t>مربوطی</a:t>
            </a:r>
            <a:r>
              <a:rPr lang="fa-IR" sz="3000" dirty="0">
                <a:cs typeface="B Nazanin" panose="00000400000000000000" pitchFamily="2" charset="-78"/>
              </a:rPr>
              <a:t> را به کاربر ارائه کنیم.</a:t>
            </a:r>
            <a:endParaRPr lang="en-US" sz="30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92630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C82B123-A46A-4B48-8EC5-877F9657D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68959"/>
            <a:ext cx="10363200" cy="717306"/>
          </a:xfrm>
        </p:spPr>
        <p:txBody>
          <a:bodyPr>
            <a:normAutofit/>
          </a:bodyPr>
          <a:lstStyle/>
          <a:p>
            <a:r>
              <a:rPr lang="en-US" sz="4000" b="1" dirty="0"/>
              <a:t>communication diagram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45C892-F2F9-49D3-9F43-9C62CCC13D7C}"/>
              </a:ext>
            </a:extLst>
          </p:cNvPr>
          <p:cNvSpPr txBox="1"/>
          <p:nvPr/>
        </p:nvSpPr>
        <p:spPr>
          <a:xfrm>
            <a:off x="1547446" y="5219114"/>
            <a:ext cx="97301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B Nazanin" panose="00000400000000000000" pitchFamily="2" charset="-78"/>
              </a:rPr>
              <a:t>در قسمت مدیریت دوستان و علایق میتوانیم چهار عمل روی اطلاعات انجام دهیم که عبارتند از :</a:t>
            </a:r>
            <a:r>
              <a:rPr lang="en-US" sz="2800" dirty="0">
                <a:cs typeface="B Nazanin" panose="00000400000000000000" pitchFamily="2" charset="-78"/>
              </a:rPr>
              <a:t> Create , Read , Update, Delete(CRUD)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32CE7BF-3166-4287-A510-57A0F90872F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78302" y="886265"/>
            <a:ext cx="11268221" cy="4107766"/>
          </a:xfrm>
        </p:spPr>
      </p:pic>
    </p:spTree>
    <p:extLst>
      <p:ext uri="{BB962C8B-B14F-4D97-AF65-F5344CB8AC3E}">
        <p14:creationId xmlns:p14="http://schemas.microsoft.com/office/powerpoint/2010/main" val="1741794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086FE6E-54AE-4561-B9C4-C5925CA9A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0"/>
            <a:ext cx="10363200" cy="703238"/>
          </a:xfrm>
        </p:spPr>
        <p:txBody>
          <a:bodyPr>
            <a:normAutofit/>
          </a:bodyPr>
          <a:lstStyle/>
          <a:p>
            <a:r>
              <a:rPr lang="en-US" sz="4000" b="1" dirty="0"/>
              <a:t>interaction diagram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0766FD2-7394-48DC-AECB-9A1D8B63249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35970" y="703238"/>
            <a:ext cx="11482418" cy="5205045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EE18F23-2B96-44D2-ABDD-72FFFF8A2635}"/>
              </a:ext>
            </a:extLst>
          </p:cNvPr>
          <p:cNvSpPr txBox="1"/>
          <p:nvPr/>
        </p:nvSpPr>
        <p:spPr>
          <a:xfrm>
            <a:off x="235970" y="5936271"/>
            <a:ext cx="11324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 err="1">
                <a:cs typeface="B Nazanin" panose="00000400000000000000" pitchFamily="2" charset="-78"/>
              </a:rPr>
              <a:t>آیتم</a:t>
            </a:r>
            <a:r>
              <a:rPr lang="fa-IR" sz="2800" dirty="0">
                <a:cs typeface="B Nazanin" panose="00000400000000000000" pitchFamily="2" charset="-78"/>
              </a:rPr>
              <a:t> های پروفایل شامل افراد (دوستان) یا موضوعات (علایق کاربر)هستند.</a:t>
            </a:r>
            <a:endParaRPr lang="en-US" sz="28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177354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795BDC-2C6B-44BC-A0B9-38A97AF6DCC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04203" y="1002659"/>
            <a:ext cx="9983593" cy="3057952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16A66FC-9AB4-43D0-9C73-D44F355B4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8621"/>
            <a:ext cx="10363200" cy="630818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timing diagram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31C88E-EBD0-45A3-A822-898CAA264236}"/>
              </a:ext>
            </a:extLst>
          </p:cNvPr>
          <p:cNvSpPr txBox="1"/>
          <p:nvPr/>
        </p:nvSpPr>
        <p:spPr>
          <a:xfrm>
            <a:off x="1357642" y="4628271"/>
            <a:ext cx="9730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B Nazanin" panose="00000400000000000000" pitchFamily="2" charset="-78"/>
              </a:rPr>
              <a:t>نمونه ای از </a:t>
            </a:r>
            <a:r>
              <a:rPr lang="fa-IR" sz="2800" dirty="0" err="1">
                <a:cs typeface="B Nazanin" panose="00000400000000000000" pitchFamily="2" charset="-78"/>
              </a:rPr>
              <a:t>دیاگرام</a:t>
            </a:r>
            <a:r>
              <a:rPr lang="fa-IR" sz="2800" dirty="0">
                <a:cs typeface="B Nazanin" panose="00000400000000000000" pitchFamily="2" charset="-78"/>
              </a:rPr>
              <a:t> زمانی در بخش دسترسی به داده های پایگاه داده</a:t>
            </a:r>
            <a:endParaRPr lang="en-US" sz="28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69464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2DA2C-0DAF-444D-95C3-7899A4C0F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3" y="266825"/>
            <a:ext cx="10364451" cy="731982"/>
          </a:xfrm>
        </p:spPr>
        <p:txBody>
          <a:bodyPr/>
          <a:lstStyle/>
          <a:p>
            <a:r>
              <a:rPr lang="en-US" b="1" dirty="0"/>
              <a:t>Deployment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DEE94D-3824-41B3-B544-2108B92107C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53218" y="1448972"/>
            <a:ext cx="11563644" cy="5029448"/>
          </a:xfrm>
        </p:spPr>
      </p:pic>
    </p:spTree>
    <p:extLst>
      <p:ext uri="{BB962C8B-B14F-4D97-AF65-F5344CB8AC3E}">
        <p14:creationId xmlns:p14="http://schemas.microsoft.com/office/powerpoint/2010/main" val="12100597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469259-825D-40F5-AB85-B9EA3AA07DD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81354" y="916538"/>
            <a:ext cx="11324492" cy="5662453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54DF09A-E14F-44C3-8436-789798728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40823"/>
            <a:ext cx="10363200" cy="661035"/>
          </a:xfrm>
        </p:spPr>
        <p:txBody>
          <a:bodyPr/>
          <a:lstStyle/>
          <a:p>
            <a:r>
              <a:rPr lang="en-US" b="1" dirty="0"/>
              <a:t>Deployment diagram</a:t>
            </a:r>
          </a:p>
        </p:txBody>
      </p:sp>
    </p:spTree>
    <p:extLst>
      <p:ext uri="{BB962C8B-B14F-4D97-AF65-F5344CB8AC3E}">
        <p14:creationId xmlns:p14="http://schemas.microsoft.com/office/powerpoint/2010/main" val="13790274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FD6838-C17E-45A4-AB1F-8571FD883C5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22199" y="731520"/>
            <a:ext cx="11339917" cy="5898771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9B02606-8C00-4DAD-A0D6-17F8D894C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8620"/>
            <a:ext cx="10363200" cy="632900"/>
          </a:xfrm>
        </p:spPr>
        <p:txBody>
          <a:bodyPr/>
          <a:lstStyle/>
          <a:p>
            <a:r>
              <a:rPr lang="en-US" b="1" dirty="0"/>
              <a:t>Deployment diagram</a:t>
            </a:r>
          </a:p>
        </p:txBody>
      </p:sp>
    </p:spTree>
    <p:extLst>
      <p:ext uri="{BB962C8B-B14F-4D97-AF65-F5344CB8AC3E}">
        <p14:creationId xmlns:p14="http://schemas.microsoft.com/office/powerpoint/2010/main" val="20297594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A551B-5EC0-46D0-8D4A-F95EF9DBE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6668085"/>
          </a:xfrm>
        </p:spPr>
        <p:txBody>
          <a:bodyPr>
            <a:normAutofit/>
          </a:bodyPr>
          <a:lstStyle/>
          <a:p>
            <a:r>
              <a:rPr lang="fa-IR" sz="7000" dirty="0">
                <a:cs typeface="B Titr" panose="00000700000000000000" pitchFamily="2" charset="-78"/>
              </a:rPr>
              <a:t>با سپاس از حسن توجه شما</a:t>
            </a:r>
            <a:br>
              <a:rPr lang="fa-IR" sz="7000" dirty="0">
                <a:cs typeface="B Titr" panose="00000700000000000000" pitchFamily="2" charset="-78"/>
              </a:rPr>
            </a:br>
            <a:br>
              <a:rPr lang="fa-IR" sz="7000" dirty="0">
                <a:cs typeface="B Titr" panose="00000700000000000000" pitchFamily="2" charset="-78"/>
              </a:rPr>
            </a:br>
            <a:br>
              <a:rPr lang="fa-IR" sz="7000" dirty="0">
                <a:cs typeface="B Titr" panose="00000700000000000000" pitchFamily="2" charset="-78"/>
              </a:rPr>
            </a:br>
            <a:r>
              <a:rPr lang="fa-IR" sz="7000" dirty="0">
                <a:cs typeface="B Titr" panose="00000700000000000000" pitchFamily="2" charset="-78"/>
              </a:rPr>
              <a:t>پایان</a:t>
            </a:r>
            <a:endParaRPr lang="en-US" sz="7000" dirty="0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73673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5C29D25-283C-41F3-A24E-D050BC36A717}"/>
              </a:ext>
            </a:extLst>
          </p:cNvPr>
          <p:cNvSpPr txBox="1"/>
          <p:nvPr/>
        </p:nvSpPr>
        <p:spPr>
          <a:xfrm>
            <a:off x="2278966" y="210086"/>
            <a:ext cx="938315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800" dirty="0">
                <a:cs typeface="B Titr" panose="00000700000000000000" pitchFamily="2" charset="-78"/>
              </a:rPr>
              <a:t>شمای کلی از </a:t>
            </a:r>
            <a:r>
              <a:rPr lang="en-US" sz="3800" b="1" dirty="0">
                <a:cs typeface="B Titr" panose="00000700000000000000" pitchFamily="2" charset="-78"/>
              </a:rPr>
              <a:t>UML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228B4A5-B457-41E5-8204-EF0FC07FE7A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85841" y="1100871"/>
            <a:ext cx="11102885" cy="5449633"/>
          </a:xfrm>
        </p:spPr>
      </p:pic>
    </p:spTree>
    <p:extLst>
      <p:ext uri="{BB962C8B-B14F-4D97-AF65-F5344CB8AC3E}">
        <p14:creationId xmlns:p14="http://schemas.microsoft.com/office/powerpoint/2010/main" val="525961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90B1D-F1A3-424C-A5FA-ABBCCD9A9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186" y="-15166"/>
            <a:ext cx="10776478" cy="764344"/>
          </a:xfrm>
        </p:spPr>
        <p:txBody>
          <a:bodyPr/>
          <a:lstStyle/>
          <a:p>
            <a:r>
              <a:rPr lang="en-US" b="1" dirty="0">
                <a:cs typeface="B Titr" panose="00000700000000000000" pitchFamily="2" charset="-78"/>
              </a:rPr>
              <a:t>Class Diagram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26D23F0D-2CC5-44CA-AF05-87A6332973A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03876" y="749179"/>
            <a:ext cx="11342647" cy="418858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725252-6B63-41D7-9CCC-13EB7ED326CE}"/>
              </a:ext>
            </a:extLst>
          </p:cNvPr>
          <p:cNvSpPr txBox="1">
            <a:spLocks/>
          </p:cNvSpPr>
          <p:nvPr/>
        </p:nvSpPr>
        <p:spPr>
          <a:xfrm>
            <a:off x="632420" y="5148776"/>
            <a:ext cx="10363826" cy="1365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sz="28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در کلاس </a:t>
            </a:r>
            <a:r>
              <a:rPr lang="fa-IR" sz="2800" cap="none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دیاگرام</a:t>
            </a:r>
            <a:r>
              <a:rPr lang="fa-IR" sz="28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 ، ارتباط </a:t>
            </a:r>
            <a:r>
              <a:rPr lang="en-US" sz="2800" cap="none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B Nazanin" panose="00000400000000000000" pitchFamily="2" charset="-78"/>
              </a:rPr>
              <a:t>UserMeta</a:t>
            </a:r>
            <a:r>
              <a:rPr lang="fa-IR" sz="28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B Nazanin" panose="00000400000000000000" pitchFamily="2" charset="-78"/>
              </a:rPr>
              <a:t> با دو مدل کلاس دیگر از طریق فیلد یا ویژگی </a:t>
            </a:r>
            <a:r>
              <a:rPr lang="en-US" sz="28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B Nazanin" panose="00000400000000000000" pitchFamily="2" charset="-78"/>
              </a:rPr>
              <a:t>key</a:t>
            </a:r>
            <a:r>
              <a:rPr lang="fa-IR" sz="28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B Nazanin" panose="00000400000000000000" pitchFamily="2" charset="-78"/>
              </a:rPr>
              <a:t> به اسم </a:t>
            </a:r>
            <a:r>
              <a:rPr lang="en-US" sz="2800" cap="none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B Nazanin" panose="00000400000000000000" pitchFamily="2" charset="-78"/>
              </a:rPr>
              <a:t>interest_id</a:t>
            </a:r>
            <a:r>
              <a:rPr lang="en-US" sz="28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lang="fa-IR" sz="28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B Nazanin" panose="00000400000000000000" pitchFamily="2" charset="-78"/>
              </a:rPr>
              <a:t> یا </a:t>
            </a:r>
            <a:r>
              <a:rPr lang="en-US" sz="2800" cap="none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B Nazanin" panose="00000400000000000000" pitchFamily="2" charset="-78"/>
              </a:rPr>
              <a:t>friend_id</a:t>
            </a:r>
            <a:r>
              <a:rPr lang="fa-IR" sz="28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B Nazanin" panose="00000400000000000000" pitchFamily="2" charset="-78"/>
              </a:rPr>
              <a:t> که اشاره به جدول </a:t>
            </a:r>
            <a:r>
              <a:rPr lang="en-US" sz="28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B Nazanin" panose="00000400000000000000" pitchFamily="2" charset="-78"/>
              </a:rPr>
              <a:t>users</a:t>
            </a:r>
            <a:r>
              <a:rPr lang="fa-IR" sz="28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B Nazanin" panose="00000400000000000000" pitchFamily="2" charset="-78"/>
              </a:rPr>
              <a:t> میکند.</a:t>
            </a:r>
            <a:endParaRPr lang="en-US" sz="2800" cap="none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84814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45AC2-F945-4FDC-89D0-8A960A3F2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39" y="211015"/>
            <a:ext cx="2232407" cy="5331656"/>
          </a:xfrm>
        </p:spPr>
        <p:txBody>
          <a:bodyPr/>
          <a:lstStyle/>
          <a:p>
            <a:r>
              <a:rPr lang="en-US" b="1" dirty="0"/>
              <a:t>Activity</a:t>
            </a:r>
            <a:br>
              <a:rPr lang="en-US" b="1" dirty="0"/>
            </a:br>
            <a:r>
              <a:rPr lang="en-US" b="1" dirty="0"/>
              <a:t>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4761041-419B-4A86-AE7E-F47ACDD026B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89317" y="211015"/>
            <a:ext cx="7568418" cy="6534102"/>
          </a:xfrm>
        </p:spPr>
      </p:pic>
    </p:spTree>
    <p:extLst>
      <p:ext uri="{BB962C8B-B14F-4D97-AF65-F5344CB8AC3E}">
        <p14:creationId xmlns:p14="http://schemas.microsoft.com/office/powerpoint/2010/main" val="2022876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3B2E8-BFC2-4315-82F7-02C02F1FA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015" y="523791"/>
            <a:ext cx="2499985" cy="5500929"/>
          </a:xfrm>
        </p:spPr>
        <p:txBody>
          <a:bodyPr/>
          <a:lstStyle/>
          <a:p>
            <a:r>
              <a:rPr lang="en-US" b="1" dirty="0"/>
              <a:t>Use Case</a:t>
            </a:r>
            <a:br>
              <a:rPr lang="en-US" b="1" dirty="0"/>
            </a:br>
            <a:r>
              <a:rPr lang="en-US" b="1" dirty="0"/>
              <a:t>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5862761-8B9A-40AE-8161-D46C23E69CD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74310" y="155126"/>
            <a:ext cx="9208842" cy="6547747"/>
          </a:xfrm>
        </p:spPr>
      </p:pic>
    </p:spTree>
    <p:extLst>
      <p:ext uri="{BB962C8B-B14F-4D97-AF65-F5344CB8AC3E}">
        <p14:creationId xmlns:p14="http://schemas.microsoft.com/office/powerpoint/2010/main" val="1113636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5BDCB-7AAC-4824-9A47-C6F20547C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51940"/>
            <a:ext cx="10364451" cy="914861"/>
          </a:xfrm>
        </p:spPr>
        <p:txBody>
          <a:bodyPr/>
          <a:lstStyle/>
          <a:p>
            <a:r>
              <a:rPr lang="en-US" b="1" dirty="0"/>
              <a:t>Use Case diagram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6D0ED-F0F1-4631-A57D-0B78570B285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223890"/>
            <a:ext cx="10790546" cy="5247248"/>
          </a:xfrm>
        </p:spPr>
        <p:txBody>
          <a:bodyPr>
            <a:normAutofit/>
          </a:bodyPr>
          <a:lstStyle/>
          <a:p>
            <a:pPr algn="r" rtl="1"/>
            <a:r>
              <a:rPr lang="fa-IR" sz="3000" dirty="0">
                <a:cs typeface="B Nazanin" panose="00000400000000000000" pitchFamily="2" charset="-78"/>
              </a:rPr>
              <a:t>جریان</a:t>
            </a:r>
            <a:r>
              <a:rPr lang="en-US" sz="3000" dirty="0">
                <a:cs typeface="B Nazanin" panose="00000400000000000000" pitchFamily="2" charset="-78"/>
              </a:rPr>
              <a:t> </a:t>
            </a:r>
            <a:r>
              <a:rPr lang="fa-IR" sz="3000" dirty="0">
                <a:cs typeface="B Nazanin" panose="00000400000000000000" pitchFamily="2" charset="-78"/>
              </a:rPr>
              <a:t>اصلی : سیستم هر با در خواست کاربر با اطلاعاتی که از </a:t>
            </a:r>
            <a:r>
              <a:rPr lang="fa-IR" sz="3000" dirty="0" err="1">
                <a:cs typeface="B Nazanin" panose="00000400000000000000" pitchFamily="2" charset="-78"/>
              </a:rPr>
              <a:t>دیتابیس</a:t>
            </a:r>
            <a:r>
              <a:rPr lang="fa-IR" sz="3000" dirty="0">
                <a:cs typeface="B Nazanin" panose="00000400000000000000" pitchFamily="2" charset="-78"/>
              </a:rPr>
              <a:t> خود دارد و اطلاعات کاربر ، دوستانش ، سن ، جنسیت و </a:t>
            </a:r>
            <a:r>
              <a:rPr lang="fa-IR" sz="3000" dirty="0" err="1">
                <a:cs typeface="B Nazanin" panose="00000400000000000000" pitchFamily="2" charset="-78"/>
              </a:rPr>
              <a:t>علایقش</a:t>
            </a:r>
            <a:r>
              <a:rPr lang="fa-IR" sz="3000" dirty="0">
                <a:cs typeface="B Nazanin" panose="00000400000000000000" pitchFamily="2" charset="-78"/>
              </a:rPr>
              <a:t> ، پیشنهاد پیش بینی شده خود را به کاربر ارائه میکند که شامل علایق، کاربران دیگر به عنوان دوست میباشد.</a:t>
            </a:r>
          </a:p>
          <a:p>
            <a:pPr algn="r" rtl="1"/>
            <a:r>
              <a:rPr lang="fa-IR" sz="3000" dirty="0">
                <a:cs typeface="B Nazanin" panose="00000400000000000000" pitchFamily="2" charset="-78"/>
              </a:rPr>
              <a:t>جریان فرعی: اگر سیستم با خطا </a:t>
            </a:r>
            <a:r>
              <a:rPr lang="fa-IR" sz="3000" dirty="0" err="1">
                <a:cs typeface="B Nazanin" panose="00000400000000000000" pitchFamily="2" charset="-78"/>
              </a:rPr>
              <a:t>روربرو</a:t>
            </a:r>
            <a:r>
              <a:rPr lang="fa-IR" sz="3000" dirty="0">
                <a:cs typeface="B Nazanin" panose="00000400000000000000" pitchFamily="2" charset="-78"/>
              </a:rPr>
              <a:t> شود ، سیستم خطاهای از قبل تعریف شده را به کاربر نشان میدهد مانند خطاهای </a:t>
            </a:r>
            <a:r>
              <a:rPr lang="en-US" sz="3000" dirty="0">
                <a:cs typeface="B Nazanin" panose="00000400000000000000" pitchFamily="2" charset="-78"/>
              </a:rPr>
              <a:t>404 Not found , 403 authorization </a:t>
            </a:r>
            <a:r>
              <a:rPr lang="fa-IR" sz="3000" dirty="0">
                <a:cs typeface="B Nazanin" panose="00000400000000000000" pitchFamily="2" charset="-78"/>
              </a:rPr>
              <a:t>و غیره میباشد. خطای 404 مربوط به عدم یافتن درخواست </a:t>
            </a:r>
            <a:r>
              <a:rPr lang="fa-IR" sz="3000" dirty="0" err="1">
                <a:cs typeface="B Nazanin" panose="00000400000000000000" pitchFamily="2" charset="-78"/>
              </a:rPr>
              <a:t>مسیریابی</a:t>
            </a:r>
            <a:r>
              <a:rPr lang="fa-IR" sz="3000" dirty="0">
                <a:cs typeface="B Nazanin" panose="00000400000000000000" pitchFamily="2" charset="-78"/>
              </a:rPr>
              <a:t> است و خطای 403 مربوط به عدم دسترسی کاربر به </a:t>
            </a:r>
            <a:r>
              <a:rPr lang="fa-IR" sz="3000" dirty="0" err="1">
                <a:cs typeface="B Nazanin" panose="00000400000000000000" pitchFamily="2" charset="-78"/>
              </a:rPr>
              <a:t>مسیردلخواه</a:t>
            </a:r>
            <a:r>
              <a:rPr lang="fa-IR" sz="3000" dirty="0">
                <a:cs typeface="B Nazanin" panose="00000400000000000000" pitchFamily="2" charset="-78"/>
              </a:rPr>
              <a:t> با توجه به سطح دسترسی تعیین شده برای ایشان میباشد.</a:t>
            </a:r>
            <a:endParaRPr lang="en-US" sz="30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55524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02766-A5B2-49B4-9547-6D461236C3A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3218" y="140678"/>
            <a:ext cx="11690253" cy="6443002"/>
          </a:xfrm>
        </p:spPr>
        <p:txBody>
          <a:bodyPr>
            <a:normAutofit/>
          </a:bodyPr>
          <a:lstStyle/>
          <a:p>
            <a:pPr algn="r" rtl="1"/>
            <a:r>
              <a:rPr lang="fa-IR" sz="3400" dirty="0">
                <a:cs typeface="B Nazanin" panose="00000400000000000000" pitchFamily="2" charset="-78"/>
              </a:rPr>
              <a:t>پیش شرایط:</a:t>
            </a:r>
            <a:r>
              <a:rPr lang="en-US" sz="3400" dirty="0">
                <a:cs typeface="B Nazanin" panose="00000400000000000000" pitchFamily="2" charset="-78"/>
              </a:rPr>
              <a:t> </a:t>
            </a:r>
            <a:r>
              <a:rPr lang="fa-IR" sz="3400" dirty="0">
                <a:cs typeface="B Nazanin" panose="00000400000000000000" pitchFamily="2" charset="-78"/>
              </a:rPr>
              <a:t> بعد از نصب </a:t>
            </a:r>
            <a:r>
              <a:rPr lang="en-US" sz="3400" dirty="0" err="1">
                <a:cs typeface="B Nazanin" panose="00000400000000000000" pitchFamily="2" charset="-78"/>
              </a:rPr>
              <a:t>PHP,MySQL</a:t>
            </a:r>
            <a:r>
              <a:rPr lang="en-US" sz="3400" dirty="0">
                <a:cs typeface="B Nazanin" panose="00000400000000000000" pitchFamily="2" charset="-78"/>
              </a:rPr>
              <a:t> , </a:t>
            </a:r>
            <a:r>
              <a:rPr lang="en-US" sz="3400" dirty="0" err="1">
                <a:cs typeface="B Nazanin" panose="00000400000000000000" pitchFamily="2" charset="-78"/>
              </a:rPr>
              <a:t>apache</a:t>
            </a:r>
            <a:r>
              <a:rPr lang="en-US" sz="3400" dirty="0">
                <a:cs typeface="B Nazanin" panose="00000400000000000000" pitchFamily="2" charset="-78"/>
              </a:rPr>
              <a:t> </a:t>
            </a:r>
            <a:r>
              <a:rPr lang="fa-IR" sz="3400" dirty="0">
                <a:cs typeface="B Nazanin" panose="00000400000000000000" pitchFamily="2" charset="-78"/>
              </a:rPr>
              <a:t> و </a:t>
            </a:r>
            <a:r>
              <a:rPr lang="fa-IR" sz="3400" dirty="0" err="1">
                <a:cs typeface="B Nazanin" panose="00000400000000000000" pitchFamily="2" charset="-78"/>
              </a:rPr>
              <a:t>کانفیگ</a:t>
            </a:r>
            <a:r>
              <a:rPr lang="fa-IR" sz="3400" dirty="0">
                <a:cs typeface="B Nazanin" panose="00000400000000000000" pitchFamily="2" charset="-78"/>
              </a:rPr>
              <a:t> آن ها باید در </a:t>
            </a:r>
            <a:r>
              <a:rPr lang="fa-IR" sz="3400" dirty="0" err="1">
                <a:cs typeface="B Nazanin" panose="00000400000000000000" pitchFamily="2" charset="-78"/>
              </a:rPr>
              <a:t>وبسایت</a:t>
            </a:r>
            <a:r>
              <a:rPr lang="fa-IR" sz="3400" dirty="0">
                <a:cs typeface="B Nazanin" panose="00000400000000000000" pitchFamily="2" charset="-78"/>
              </a:rPr>
              <a:t> ثبت نام کرد و </a:t>
            </a:r>
            <a:r>
              <a:rPr lang="fa-IR" sz="3400" dirty="0" err="1">
                <a:cs typeface="B Nazanin" panose="00000400000000000000" pitchFamily="2" charset="-78"/>
              </a:rPr>
              <a:t>دیتابیس</a:t>
            </a:r>
            <a:r>
              <a:rPr lang="fa-IR" sz="3400" dirty="0">
                <a:cs typeface="B Nazanin" panose="00000400000000000000" pitchFamily="2" charset="-78"/>
              </a:rPr>
              <a:t> </a:t>
            </a:r>
            <a:r>
              <a:rPr lang="fa-IR" sz="3400" dirty="0" err="1">
                <a:cs typeface="B Nazanin" panose="00000400000000000000" pitchFamily="2" charset="-78"/>
              </a:rPr>
              <a:t>دلخواهی</a:t>
            </a:r>
            <a:r>
              <a:rPr lang="fa-IR" sz="3400" dirty="0">
                <a:cs typeface="B Nazanin" panose="00000400000000000000" pitchFamily="2" charset="-78"/>
              </a:rPr>
              <a:t> را ایجاد و به آن وارد نمود و پس از ثبت کاربران دیگر، کاربر جدید می تواند وارد سیستم شود و پیشنهاد های خود را دریافت کند.</a:t>
            </a:r>
          </a:p>
          <a:p>
            <a:pPr algn="r" rtl="1"/>
            <a:r>
              <a:rPr lang="fa-IR" sz="3400" dirty="0">
                <a:cs typeface="B Nazanin" panose="00000400000000000000" pitchFamily="2" charset="-78"/>
              </a:rPr>
              <a:t>پس شرایط : هر چقدر کاربر با سیستم بیشتر در تماس باشد و اطلاعات بیشتری ثبت کند ما بیشتر میتوانیم با توجه به ذائقه کاربر پیشنهاد های بهتر و مرتبط تری به وی بدهیم.</a:t>
            </a:r>
            <a:endParaRPr lang="en-US" sz="3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23354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F1235-2BD3-434D-AEDF-F4B2FDDFD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400929"/>
            <a:ext cx="10364451" cy="1004872"/>
          </a:xfrm>
        </p:spPr>
        <p:txBody>
          <a:bodyPr/>
          <a:lstStyle/>
          <a:p>
            <a:r>
              <a:rPr lang="en-US" b="1" dirty="0"/>
              <a:t>State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D9AE33F-FCB5-45E9-A8DD-B3088E1DD06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11482" y="1405801"/>
            <a:ext cx="11742073" cy="5051270"/>
          </a:xfrm>
        </p:spPr>
      </p:pic>
    </p:spTree>
    <p:extLst>
      <p:ext uri="{BB962C8B-B14F-4D97-AF65-F5344CB8AC3E}">
        <p14:creationId xmlns:p14="http://schemas.microsoft.com/office/powerpoint/2010/main" val="54768102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1125</TotalTime>
  <Words>539</Words>
  <Application>Microsoft Office PowerPoint</Application>
  <PresentationFormat>Widescreen</PresentationFormat>
  <Paragraphs>47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Tw Cen MT</vt:lpstr>
      <vt:lpstr>Droplet</vt:lpstr>
      <vt:lpstr>پروژه سیستم پیشنهاد دهی به زبان  UML</vt:lpstr>
      <vt:lpstr>توضیحات کلی مربوط به پروژه</vt:lpstr>
      <vt:lpstr>PowerPoint Presentation</vt:lpstr>
      <vt:lpstr>Class Diagram</vt:lpstr>
      <vt:lpstr>Activity Diagram</vt:lpstr>
      <vt:lpstr>Use Case diagram</vt:lpstr>
      <vt:lpstr>Use Case diagram</vt:lpstr>
      <vt:lpstr>PowerPoint Presentation</vt:lpstr>
      <vt:lpstr>State diagram</vt:lpstr>
      <vt:lpstr>Object diagram</vt:lpstr>
      <vt:lpstr>Package diagram</vt:lpstr>
      <vt:lpstr>composite diagram</vt:lpstr>
      <vt:lpstr>profile diagram</vt:lpstr>
      <vt:lpstr>Sequence diagram</vt:lpstr>
      <vt:lpstr>Sequence diagram</vt:lpstr>
      <vt:lpstr>Collaboration  diagram</vt:lpstr>
      <vt:lpstr>Component diagram</vt:lpstr>
      <vt:lpstr>Component diagram</vt:lpstr>
      <vt:lpstr>DATaBASE diagram</vt:lpstr>
      <vt:lpstr>communication diagram</vt:lpstr>
      <vt:lpstr>interaction diagram</vt:lpstr>
      <vt:lpstr>timing diagram</vt:lpstr>
      <vt:lpstr>Deployment diagram</vt:lpstr>
      <vt:lpstr>Deployment diagram</vt:lpstr>
      <vt:lpstr>Deployment diagram</vt:lpstr>
      <vt:lpstr>با سپاس از حسن توجه شما   پایان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پروژه سیستم پیشنهاد دهی به زبان  UML</dc:title>
  <dc:creator>Hesam MoosaPour</dc:creator>
  <cp:lastModifiedBy>Hesam MoosaPour</cp:lastModifiedBy>
  <cp:revision>58</cp:revision>
  <dcterms:created xsi:type="dcterms:W3CDTF">2022-06-19T16:58:42Z</dcterms:created>
  <dcterms:modified xsi:type="dcterms:W3CDTF">2022-07-05T15:31:18Z</dcterms:modified>
</cp:coreProperties>
</file>