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4660"/>
  </p:normalViewPr>
  <p:slideViewPr>
    <p:cSldViewPr snapToGrid="0">
      <p:cViewPr>
        <p:scale>
          <a:sx n="100" d="100"/>
          <a:sy n="100" d="100"/>
        </p:scale>
        <p:origin x="192"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1747-85BC-1F9B-929E-4153D6E1BE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7B1413-643D-FDDA-A34B-F832138FD6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B39FD5-0D71-30A0-DF1B-4B6A32F09351}"/>
              </a:ext>
            </a:extLst>
          </p:cNvPr>
          <p:cNvSpPr>
            <a:spLocks noGrp="1"/>
          </p:cNvSpPr>
          <p:nvPr>
            <p:ph type="dt" sz="half" idx="10"/>
          </p:nvPr>
        </p:nvSpPr>
        <p:spPr/>
        <p:txBody>
          <a:bodyPr/>
          <a:lstStyle/>
          <a:p>
            <a:fld id="{C953A0F9-E3FE-4DE6-A0B5-4D40AFCC2F42}" type="datetimeFigureOut">
              <a:rPr lang="en-US" smtClean="0"/>
              <a:t>6/25/2024</a:t>
            </a:fld>
            <a:endParaRPr lang="en-US"/>
          </a:p>
        </p:txBody>
      </p:sp>
      <p:sp>
        <p:nvSpPr>
          <p:cNvPr id="5" name="Footer Placeholder 4">
            <a:extLst>
              <a:ext uri="{FF2B5EF4-FFF2-40B4-BE49-F238E27FC236}">
                <a16:creationId xmlns:a16="http://schemas.microsoft.com/office/drawing/2014/main" id="{A15CE1FF-7579-4F36-5A19-09DB9EDFA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B5579-EC39-04FA-CAED-8F70987C3A3B}"/>
              </a:ext>
            </a:extLst>
          </p:cNvPr>
          <p:cNvSpPr>
            <a:spLocks noGrp="1"/>
          </p:cNvSpPr>
          <p:nvPr>
            <p:ph type="sldNum" sz="quarter" idx="12"/>
          </p:nvPr>
        </p:nvSpPr>
        <p:spPr/>
        <p:txBody>
          <a:bodyPr/>
          <a:lstStyle/>
          <a:p>
            <a:fld id="{8975C46E-D392-4AA2-AE34-8D0499FB6C8A}" type="slidenum">
              <a:rPr lang="en-US" smtClean="0"/>
              <a:t>‹#›</a:t>
            </a:fld>
            <a:endParaRPr lang="en-US"/>
          </a:p>
        </p:txBody>
      </p:sp>
    </p:spTree>
    <p:extLst>
      <p:ext uri="{BB962C8B-B14F-4D97-AF65-F5344CB8AC3E}">
        <p14:creationId xmlns:p14="http://schemas.microsoft.com/office/powerpoint/2010/main" val="352410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793D-3462-D20A-2B97-CB8C96E76E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96A2F2-7E2C-4DB4-6D0B-897639D4ED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9D606-4A10-5178-1D7D-D0902AC1B80F}"/>
              </a:ext>
            </a:extLst>
          </p:cNvPr>
          <p:cNvSpPr>
            <a:spLocks noGrp="1"/>
          </p:cNvSpPr>
          <p:nvPr>
            <p:ph type="dt" sz="half" idx="10"/>
          </p:nvPr>
        </p:nvSpPr>
        <p:spPr/>
        <p:txBody>
          <a:bodyPr/>
          <a:lstStyle/>
          <a:p>
            <a:fld id="{C953A0F9-E3FE-4DE6-A0B5-4D40AFCC2F42}" type="datetimeFigureOut">
              <a:rPr lang="en-US" smtClean="0"/>
              <a:t>6/25/2024</a:t>
            </a:fld>
            <a:endParaRPr lang="en-US"/>
          </a:p>
        </p:txBody>
      </p:sp>
      <p:sp>
        <p:nvSpPr>
          <p:cNvPr id="5" name="Footer Placeholder 4">
            <a:extLst>
              <a:ext uri="{FF2B5EF4-FFF2-40B4-BE49-F238E27FC236}">
                <a16:creationId xmlns:a16="http://schemas.microsoft.com/office/drawing/2014/main" id="{FDE114C3-E8B7-97F0-522C-5639A8E2B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A91A83-729E-07A8-9D8C-F168F7F75D7C}"/>
              </a:ext>
            </a:extLst>
          </p:cNvPr>
          <p:cNvSpPr>
            <a:spLocks noGrp="1"/>
          </p:cNvSpPr>
          <p:nvPr>
            <p:ph type="sldNum" sz="quarter" idx="12"/>
          </p:nvPr>
        </p:nvSpPr>
        <p:spPr/>
        <p:txBody>
          <a:bodyPr/>
          <a:lstStyle/>
          <a:p>
            <a:fld id="{8975C46E-D392-4AA2-AE34-8D0499FB6C8A}" type="slidenum">
              <a:rPr lang="en-US" smtClean="0"/>
              <a:t>‹#›</a:t>
            </a:fld>
            <a:endParaRPr lang="en-US"/>
          </a:p>
        </p:txBody>
      </p:sp>
    </p:spTree>
    <p:extLst>
      <p:ext uri="{BB962C8B-B14F-4D97-AF65-F5344CB8AC3E}">
        <p14:creationId xmlns:p14="http://schemas.microsoft.com/office/powerpoint/2010/main" val="261253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D20E0F-2372-97C9-AA0D-8DD325FAF3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B889FF-368F-F071-1833-F51346C98E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9AA690-9F0A-B92F-5E0C-54A86DD36B14}"/>
              </a:ext>
            </a:extLst>
          </p:cNvPr>
          <p:cNvSpPr>
            <a:spLocks noGrp="1"/>
          </p:cNvSpPr>
          <p:nvPr>
            <p:ph type="dt" sz="half" idx="10"/>
          </p:nvPr>
        </p:nvSpPr>
        <p:spPr/>
        <p:txBody>
          <a:bodyPr/>
          <a:lstStyle/>
          <a:p>
            <a:fld id="{C953A0F9-E3FE-4DE6-A0B5-4D40AFCC2F42}" type="datetimeFigureOut">
              <a:rPr lang="en-US" smtClean="0"/>
              <a:t>6/25/2024</a:t>
            </a:fld>
            <a:endParaRPr lang="en-US"/>
          </a:p>
        </p:txBody>
      </p:sp>
      <p:sp>
        <p:nvSpPr>
          <p:cNvPr id="5" name="Footer Placeholder 4">
            <a:extLst>
              <a:ext uri="{FF2B5EF4-FFF2-40B4-BE49-F238E27FC236}">
                <a16:creationId xmlns:a16="http://schemas.microsoft.com/office/drawing/2014/main" id="{BE9D0791-FE50-C9DB-CE58-BA7B7BAAF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E1DC60-B2C9-70ED-BD4D-080AB5167733}"/>
              </a:ext>
            </a:extLst>
          </p:cNvPr>
          <p:cNvSpPr>
            <a:spLocks noGrp="1"/>
          </p:cNvSpPr>
          <p:nvPr>
            <p:ph type="sldNum" sz="quarter" idx="12"/>
          </p:nvPr>
        </p:nvSpPr>
        <p:spPr/>
        <p:txBody>
          <a:bodyPr/>
          <a:lstStyle/>
          <a:p>
            <a:fld id="{8975C46E-D392-4AA2-AE34-8D0499FB6C8A}" type="slidenum">
              <a:rPr lang="en-US" smtClean="0"/>
              <a:t>‹#›</a:t>
            </a:fld>
            <a:endParaRPr lang="en-US"/>
          </a:p>
        </p:txBody>
      </p:sp>
    </p:spTree>
    <p:extLst>
      <p:ext uri="{BB962C8B-B14F-4D97-AF65-F5344CB8AC3E}">
        <p14:creationId xmlns:p14="http://schemas.microsoft.com/office/powerpoint/2010/main" val="405078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7F5C-833B-EE94-4B9C-F4E63770B9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74002-19BA-2174-2BBB-C200580E97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2FD444-C3A3-09ED-30AE-6A49B476DDE1}"/>
              </a:ext>
            </a:extLst>
          </p:cNvPr>
          <p:cNvSpPr>
            <a:spLocks noGrp="1"/>
          </p:cNvSpPr>
          <p:nvPr>
            <p:ph type="dt" sz="half" idx="10"/>
          </p:nvPr>
        </p:nvSpPr>
        <p:spPr/>
        <p:txBody>
          <a:bodyPr/>
          <a:lstStyle/>
          <a:p>
            <a:fld id="{C953A0F9-E3FE-4DE6-A0B5-4D40AFCC2F42}" type="datetimeFigureOut">
              <a:rPr lang="en-US" smtClean="0"/>
              <a:t>6/25/2024</a:t>
            </a:fld>
            <a:endParaRPr lang="en-US"/>
          </a:p>
        </p:txBody>
      </p:sp>
      <p:sp>
        <p:nvSpPr>
          <p:cNvPr id="5" name="Footer Placeholder 4">
            <a:extLst>
              <a:ext uri="{FF2B5EF4-FFF2-40B4-BE49-F238E27FC236}">
                <a16:creationId xmlns:a16="http://schemas.microsoft.com/office/drawing/2014/main" id="{3E33C3B1-8773-B1E6-073C-A6FBFC6BA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D860A-270E-3FBF-A158-8F94F71E52D7}"/>
              </a:ext>
            </a:extLst>
          </p:cNvPr>
          <p:cNvSpPr>
            <a:spLocks noGrp="1"/>
          </p:cNvSpPr>
          <p:nvPr>
            <p:ph type="sldNum" sz="quarter" idx="12"/>
          </p:nvPr>
        </p:nvSpPr>
        <p:spPr/>
        <p:txBody>
          <a:bodyPr/>
          <a:lstStyle/>
          <a:p>
            <a:fld id="{8975C46E-D392-4AA2-AE34-8D0499FB6C8A}" type="slidenum">
              <a:rPr lang="en-US" smtClean="0"/>
              <a:t>‹#›</a:t>
            </a:fld>
            <a:endParaRPr lang="en-US"/>
          </a:p>
        </p:txBody>
      </p:sp>
    </p:spTree>
    <p:extLst>
      <p:ext uri="{BB962C8B-B14F-4D97-AF65-F5344CB8AC3E}">
        <p14:creationId xmlns:p14="http://schemas.microsoft.com/office/powerpoint/2010/main" val="1169540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53A3-43C7-A113-E3BE-E80E6C819F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1A3D38-121B-8E3E-2518-464A201A29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9A369A-094E-CE92-3D8E-DF1E65E981A8}"/>
              </a:ext>
            </a:extLst>
          </p:cNvPr>
          <p:cNvSpPr>
            <a:spLocks noGrp="1"/>
          </p:cNvSpPr>
          <p:nvPr>
            <p:ph type="dt" sz="half" idx="10"/>
          </p:nvPr>
        </p:nvSpPr>
        <p:spPr/>
        <p:txBody>
          <a:bodyPr/>
          <a:lstStyle/>
          <a:p>
            <a:fld id="{C953A0F9-E3FE-4DE6-A0B5-4D40AFCC2F42}" type="datetimeFigureOut">
              <a:rPr lang="en-US" smtClean="0"/>
              <a:t>6/25/2024</a:t>
            </a:fld>
            <a:endParaRPr lang="en-US"/>
          </a:p>
        </p:txBody>
      </p:sp>
      <p:sp>
        <p:nvSpPr>
          <p:cNvPr id="5" name="Footer Placeholder 4">
            <a:extLst>
              <a:ext uri="{FF2B5EF4-FFF2-40B4-BE49-F238E27FC236}">
                <a16:creationId xmlns:a16="http://schemas.microsoft.com/office/drawing/2014/main" id="{5415FEB1-8263-C614-6805-A9105EC35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68730-DE24-C9FC-20A9-CCD127368901}"/>
              </a:ext>
            </a:extLst>
          </p:cNvPr>
          <p:cNvSpPr>
            <a:spLocks noGrp="1"/>
          </p:cNvSpPr>
          <p:nvPr>
            <p:ph type="sldNum" sz="quarter" idx="12"/>
          </p:nvPr>
        </p:nvSpPr>
        <p:spPr/>
        <p:txBody>
          <a:bodyPr/>
          <a:lstStyle/>
          <a:p>
            <a:fld id="{8975C46E-D392-4AA2-AE34-8D0499FB6C8A}" type="slidenum">
              <a:rPr lang="en-US" smtClean="0"/>
              <a:t>‹#›</a:t>
            </a:fld>
            <a:endParaRPr lang="en-US"/>
          </a:p>
        </p:txBody>
      </p:sp>
    </p:spTree>
    <p:extLst>
      <p:ext uri="{BB962C8B-B14F-4D97-AF65-F5344CB8AC3E}">
        <p14:creationId xmlns:p14="http://schemas.microsoft.com/office/powerpoint/2010/main" val="4278502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34E3B-9EEA-63A8-9056-8B77D92DB9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5BDE08-F9E0-15C6-A735-C0885E7DBB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8FE9E8-17B6-EFB0-F47E-E245F6AD6F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CCDBC0-C5C6-EF03-A12E-A1D887C808DD}"/>
              </a:ext>
            </a:extLst>
          </p:cNvPr>
          <p:cNvSpPr>
            <a:spLocks noGrp="1"/>
          </p:cNvSpPr>
          <p:nvPr>
            <p:ph type="dt" sz="half" idx="10"/>
          </p:nvPr>
        </p:nvSpPr>
        <p:spPr/>
        <p:txBody>
          <a:bodyPr/>
          <a:lstStyle/>
          <a:p>
            <a:fld id="{C953A0F9-E3FE-4DE6-A0B5-4D40AFCC2F42}" type="datetimeFigureOut">
              <a:rPr lang="en-US" smtClean="0"/>
              <a:t>6/25/2024</a:t>
            </a:fld>
            <a:endParaRPr lang="en-US"/>
          </a:p>
        </p:txBody>
      </p:sp>
      <p:sp>
        <p:nvSpPr>
          <p:cNvPr id="6" name="Footer Placeholder 5">
            <a:extLst>
              <a:ext uri="{FF2B5EF4-FFF2-40B4-BE49-F238E27FC236}">
                <a16:creationId xmlns:a16="http://schemas.microsoft.com/office/drawing/2014/main" id="{383AAA84-7585-3000-23E4-D2ADECACE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C4A20E-B4D1-B75E-7B75-6E8450761B3F}"/>
              </a:ext>
            </a:extLst>
          </p:cNvPr>
          <p:cNvSpPr>
            <a:spLocks noGrp="1"/>
          </p:cNvSpPr>
          <p:nvPr>
            <p:ph type="sldNum" sz="quarter" idx="12"/>
          </p:nvPr>
        </p:nvSpPr>
        <p:spPr/>
        <p:txBody>
          <a:bodyPr/>
          <a:lstStyle/>
          <a:p>
            <a:fld id="{8975C46E-D392-4AA2-AE34-8D0499FB6C8A}" type="slidenum">
              <a:rPr lang="en-US" smtClean="0"/>
              <a:t>‹#›</a:t>
            </a:fld>
            <a:endParaRPr lang="en-US"/>
          </a:p>
        </p:txBody>
      </p:sp>
    </p:spTree>
    <p:extLst>
      <p:ext uri="{BB962C8B-B14F-4D97-AF65-F5344CB8AC3E}">
        <p14:creationId xmlns:p14="http://schemas.microsoft.com/office/powerpoint/2010/main" val="309740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442A-52E2-410B-9326-3DBD2F7F60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107A4-6443-7902-CFD9-FFB3F9E64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2A7F6C-4C6A-3403-10FF-06F46BE8E7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47D9FC-E9D1-CF22-6939-8A0728AF64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15378C-7A50-E9A8-F435-952064D281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602923-CB64-A84E-ECE1-455C7F5F5FEB}"/>
              </a:ext>
            </a:extLst>
          </p:cNvPr>
          <p:cNvSpPr>
            <a:spLocks noGrp="1"/>
          </p:cNvSpPr>
          <p:nvPr>
            <p:ph type="dt" sz="half" idx="10"/>
          </p:nvPr>
        </p:nvSpPr>
        <p:spPr/>
        <p:txBody>
          <a:bodyPr/>
          <a:lstStyle/>
          <a:p>
            <a:fld id="{C953A0F9-E3FE-4DE6-A0B5-4D40AFCC2F42}" type="datetimeFigureOut">
              <a:rPr lang="en-US" smtClean="0"/>
              <a:t>6/25/2024</a:t>
            </a:fld>
            <a:endParaRPr lang="en-US"/>
          </a:p>
        </p:txBody>
      </p:sp>
      <p:sp>
        <p:nvSpPr>
          <p:cNvPr id="8" name="Footer Placeholder 7">
            <a:extLst>
              <a:ext uri="{FF2B5EF4-FFF2-40B4-BE49-F238E27FC236}">
                <a16:creationId xmlns:a16="http://schemas.microsoft.com/office/drawing/2014/main" id="{171B3E0B-F4F5-D711-E1BC-D7F52558A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721AC3-0C24-4470-CB1F-776A2B32A36E}"/>
              </a:ext>
            </a:extLst>
          </p:cNvPr>
          <p:cNvSpPr>
            <a:spLocks noGrp="1"/>
          </p:cNvSpPr>
          <p:nvPr>
            <p:ph type="sldNum" sz="quarter" idx="12"/>
          </p:nvPr>
        </p:nvSpPr>
        <p:spPr/>
        <p:txBody>
          <a:bodyPr/>
          <a:lstStyle/>
          <a:p>
            <a:fld id="{8975C46E-D392-4AA2-AE34-8D0499FB6C8A}" type="slidenum">
              <a:rPr lang="en-US" smtClean="0"/>
              <a:t>‹#›</a:t>
            </a:fld>
            <a:endParaRPr lang="en-US"/>
          </a:p>
        </p:txBody>
      </p:sp>
    </p:spTree>
    <p:extLst>
      <p:ext uri="{BB962C8B-B14F-4D97-AF65-F5344CB8AC3E}">
        <p14:creationId xmlns:p14="http://schemas.microsoft.com/office/powerpoint/2010/main" val="179638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E80E-DC86-33F6-EF02-2A72E7BB27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1AD52C-5B79-1B57-780F-C6CA14E6CDE3}"/>
              </a:ext>
            </a:extLst>
          </p:cNvPr>
          <p:cNvSpPr>
            <a:spLocks noGrp="1"/>
          </p:cNvSpPr>
          <p:nvPr>
            <p:ph type="dt" sz="half" idx="10"/>
          </p:nvPr>
        </p:nvSpPr>
        <p:spPr/>
        <p:txBody>
          <a:bodyPr/>
          <a:lstStyle/>
          <a:p>
            <a:fld id="{C953A0F9-E3FE-4DE6-A0B5-4D40AFCC2F42}" type="datetimeFigureOut">
              <a:rPr lang="en-US" smtClean="0"/>
              <a:t>6/25/2024</a:t>
            </a:fld>
            <a:endParaRPr lang="en-US"/>
          </a:p>
        </p:txBody>
      </p:sp>
      <p:sp>
        <p:nvSpPr>
          <p:cNvPr id="4" name="Footer Placeholder 3">
            <a:extLst>
              <a:ext uri="{FF2B5EF4-FFF2-40B4-BE49-F238E27FC236}">
                <a16:creationId xmlns:a16="http://schemas.microsoft.com/office/drawing/2014/main" id="{A2813A70-4FDF-42EA-7D45-11A89F499D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07A416-CDC9-E628-4EBA-0B28E81894AA}"/>
              </a:ext>
            </a:extLst>
          </p:cNvPr>
          <p:cNvSpPr>
            <a:spLocks noGrp="1"/>
          </p:cNvSpPr>
          <p:nvPr>
            <p:ph type="sldNum" sz="quarter" idx="12"/>
          </p:nvPr>
        </p:nvSpPr>
        <p:spPr/>
        <p:txBody>
          <a:bodyPr/>
          <a:lstStyle/>
          <a:p>
            <a:fld id="{8975C46E-D392-4AA2-AE34-8D0499FB6C8A}" type="slidenum">
              <a:rPr lang="en-US" smtClean="0"/>
              <a:t>‹#›</a:t>
            </a:fld>
            <a:endParaRPr lang="en-US"/>
          </a:p>
        </p:txBody>
      </p:sp>
    </p:spTree>
    <p:extLst>
      <p:ext uri="{BB962C8B-B14F-4D97-AF65-F5344CB8AC3E}">
        <p14:creationId xmlns:p14="http://schemas.microsoft.com/office/powerpoint/2010/main" val="2027545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043875-4508-59A2-6A4D-D061E64DF045}"/>
              </a:ext>
            </a:extLst>
          </p:cNvPr>
          <p:cNvSpPr>
            <a:spLocks noGrp="1"/>
          </p:cNvSpPr>
          <p:nvPr>
            <p:ph type="dt" sz="half" idx="10"/>
          </p:nvPr>
        </p:nvSpPr>
        <p:spPr/>
        <p:txBody>
          <a:bodyPr/>
          <a:lstStyle/>
          <a:p>
            <a:fld id="{C953A0F9-E3FE-4DE6-A0B5-4D40AFCC2F42}" type="datetimeFigureOut">
              <a:rPr lang="en-US" smtClean="0"/>
              <a:t>6/25/2024</a:t>
            </a:fld>
            <a:endParaRPr lang="en-US"/>
          </a:p>
        </p:txBody>
      </p:sp>
      <p:sp>
        <p:nvSpPr>
          <p:cNvPr id="3" name="Footer Placeholder 2">
            <a:extLst>
              <a:ext uri="{FF2B5EF4-FFF2-40B4-BE49-F238E27FC236}">
                <a16:creationId xmlns:a16="http://schemas.microsoft.com/office/drawing/2014/main" id="{DA694DDE-20E8-A914-6348-0705C46B6D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C5BAEA-9729-8DAB-5E9A-46FC48F1DCAA}"/>
              </a:ext>
            </a:extLst>
          </p:cNvPr>
          <p:cNvSpPr>
            <a:spLocks noGrp="1"/>
          </p:cNvSpPr>
          <p:nvPr>
            <p:ph type="sldNum" sz="quarter" idx="12"/>
          </p:nvPr>
        </p:nvSpPr>
        <p:spPr/>
        <p:txBody>
          <a:bodyPr/>
          <a:lstStyle/>
          <a:p>
            <a:fld id="{8975C46E-D392-4AA2-AE34-8D0499FB6C8A}" type="slidenum">
              <a:rPr lang="en-US" smtClean="0"/>
              <a:t>‹#›</a:t>
            </a:fld>
            <a:endParaRPr lang="en-US"/>
          </a:p>
        </p:txBody>
      </p:sp>
    </p:spTree>
    <p:extLst>
      <p:ext uri="{BB962C8B-B14F-4D97-AF65-F5344CB8AC3E}">
        <p14:creationId xmlns:p14="http://schemas.microsoft.com/office/powerpoint/2010/main" val="1794352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8F50-DFA9-74A7-E39A-9DA0B8DF90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8A5A01-2DB4-65D0-F0CD-64EA885EA4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557B2-2DBA-F278-CD5C-E160FC0D5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5F8130-F462-08E3-11F4-9CE10232B144}"/>
              </a:ext>
            </a:extLst>
          </p:cNvPr>
          <p:cNvSpPr>
            <a:spLocks noGrp="1"/>
          </p:cNvSpPr>
          <p:nvPr>
            <p:ph type="dt" sz="half" idx="10"/>
          </p:nvPr>
        </p:nvSpPr>
        <p:spPr/>
        <p:txBody>
          <a:bodyPr/>
          <a:lstStyle/>
          <a:p>
            <a:fld id="{C953A0F9-E3FE-4DE6-A0B5-4D40AFCC2F42}" type="datetimeFigureOut">
              <a:rPr lang="en-US" smtClean="0"/>
              <a:t>6/25/2024</a:t>
            </a:fld>
            <a:endParaRPr lang="en-US"/>
          </a:p>
        </p:txBody>
      </p:sp>
      <p:sp>
        <p:nvSpPr>
          <p:cNvPr id="6" name="Footer Placeholder 5">
            <a:extLst>
              <a:ext uri="{FF2B5EF4-FFF2-40B4-BE49-F238E27FC236}">
                <a16:creationId xmlns:a16="http://schemas.microsoft.com/office/drawing/2014/main" id="{58DC0390-11FE-378D-7546-C886BE3C1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4C927A-5CE3-ADD6-1983-C131D2567F66}"/>
              </a:ext>
            </a:extLst>
          </p:cNvPr>
          <p:cNvSpPr>
            <a:spLocks noGrp="1"/>
          </p:cNvSpPr>
          <p:nvPr>
            <p:ph type="sldNum" sz="quarter" idx="12"/>
          </p:nvPr>
        </p:nvSpPr>
        <p:spPr/>
        <p:txBody>
          <a:bodyPr/>
          <a:lstStyle/>
          <a:p>
            <a:fld id="{8975C46E-D392-4AA2-AE34-8D0499FB6C8A}" type="slidenum">
              <a:rPr lang="en-US" smtClean="0"/>
              <a:t>‹#›</a:t>
            </a:fld>
            <a:endParaRPr lang="en-US"/>
          </a:p>
        </p:txBody>
      </p:sp>
    </p:spTree>
    <p:extLst>
      <p:ext uri="{BB962C8B-B14F-4D97-AF65-F5344CB8AC3E}">
        <p14:creationId xmlns:p14="http://schemas.microsoft.com/office/powerpoint/2010/main" val="1997607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A279E-BDA1-95E3-35F1-88A8CCCD30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015580-3BFE-EE68-9650-C084CDBC89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412215-2D94-4008-FC94-EC683B8A1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A0045F-98F1-D1E7-2DD3-411E2878E1AA}"/>
              </a:ext>
            </a:extLst>
          </p:cNvPr>
          <p:cNvSpPr>
            <a:spLocks noGrp="1"/>
          </p:cNvSpPr>
          <p:nvPr>
            <p:ph type="dt" sz="half" idx="10"/>
          </p:nvPr>
        </p:nvSpPr>
        <p:spPr/>
        <p:txBody>
          <a:bodyPr/>
          <a:lstStyle/>
          <a:p>
            <a:fld id="{C953A0F9-E3FE-4DE6-A0B5-4D40AFCC2F42}" type="datetimeFigureOut">
              <a:rPr lang="en-US" smtClean="0"/>
              <a:t>6/25/2024</a:t>
            </a:fld>
            <a:endParaRPr lang="en-US"/>
          </a:p>
        </p:txBody>
      </p:sp>
      <p:sp>
        <p:nvSpPr>
          <p:cNvPr id="6" name="Footer Placeholder 5">
            <a:extLst>
              <a:ext uri="{FF2B5EF4-FFF2-40B4-BE49-F238E27FC236}">
                <a16:creationId xmlns:a16="http://schemas.microsoft.com/office/drawing/2014/main" id="{A17DD9A0-47A6-8010-7A04-3EDE482458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A2FFBA-3F6C-8B4B-8B71-6F5F393308CA}"/>
              </a:ext>
            </a:extLst>
          </p:cNvPr>
          <p:cNvSpPr>
            <a:spLocks noGrp="1"/>
          </p:cNvSpPr>
          <p:nvPr>
            <p:ph type="sldNum" sz="quarter" idx="12"/>
          </p:nvPr>
        </p:nvSpPr>
        <p:spPr/>
        <p:txBody>
          <a:bodyPr/>
          <a:lstStyle/>
          <a:p>
            <a:fld id="{8975C46E-D392-4AA2-AE34-8D0499FB6C8A}" type="slidenum">
              <a:rPr lang="en-US" smtClean="0"/>
              <a:t>‹#›</a:t>
            </a:fld>
            <a:endParaRPr lang="en-US"/>
          </a:p>
        </p:txBody>
      </p:sp>
    </p:spTree>
    <p:extLst>
      <p:ext uri="{BB962C8B-B14F-4D97-AF65-F5344CB8AC3E}">
        <p14:creationId xmlns:p14="http://schemas.microsoft.com/office/powerpoint/2010/main" val="210096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FD65E5-9010-9337-78BE-E485C9A881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5DBA95-78BB-07E7-5C50-B1ECEB44B5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83768F-1B62-3C48-0B73-5724FBCB3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3A0F9-E3FE-4DE6-A0B5-4D40AFCC2F42}" type="datetimeFigureOut">
              <a:rPr lang="en-US" smtClean="0"/>
              <a:t>6/25/2024</a:t>
            </a:fld>
            <a:endParaRPr lang="en-US"/>
          </a:p>
        </p:txBody>
      </p:sp>
      <p:sp>
        <p:nvSpPr>
          <p:cNvPr id="5" name="Footer Placeholder 4">
            <a:extLst>
              <a:ext uri="{FF2B5EF4-FFF2-40B4-BE49-F238E27FC236}">
                <a16:creationId xmlns:a16="http://schemas.microsoft.com/office/drawing/2014/main" id="{209794E6-8967-3C89-CE1B-977B186E51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4A9A86-BAA1-5F05-FCB8-C2931F477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5C46E-D392-4AA2-AE34-8D0499FB6C8A}" type="slidenum">
              <a:rPr lang="en-US" smtClean="0"/>
              <a:t>‹#›</a:t>
            </a:fld>
            <a:endParaRPr lang="en-US"/>
          </a:p>
        </p:txBody>
      </p:sp>
    </p:spTree>
    <p:extLst>
      <p:ext uri="{BB962C8B-B14F-4D97-AF65-F5344CB8AC3E}">
        <p14:creationId xmlns:p14="http://schemas.microsoft.com/office/powerpoint/2010/main" val="1552801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1332-72D0-FF37-4F7A-4D78B05DA36A}"/>
              </a:ext>
            </a:extLst>
          </p:cNvPr>
          <p:cNvSpPr>
            <a:spLocks noGrp="1"/>
          </p:cNvSpPr>
          <p:nvPr>
            <p:ph type="ctrTitle"/>
          </p:nvPr>
        </p:nvSpPr>
        <p:spPr/>
        <p:txBody>
          <a:bodyPr/>
          <a:lstStyle/>
          <a:p>
            <a:r>
              <a:rPr lang="en-US" dirty="0"/>
              <a:t>Guided Capstone Slide Deck</a:t>
            </a:r>
          </a:p>
        </p:txBody>
      </p:sp>
      <p:sp>
        <p:nvSpPr>
          <p:cNvPr id="3" name="Subtitle 2">
            <a:extLst>
              <a:ext uri="{FF2B5EF4-FFF2-40B4-BE49-F238E27FC236}">
                <a16:creationId xmlns:a16="http://schemas.microsoft.com/office/drawing/2014/main" id="{BBB19EB5-C632-A809-941B-3A09D294245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5749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1FDB-BB9E-BC9E-4F81-C6C2CBDBFAC1}"/>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5A77D20A-1D32-5C36-43D5-BAA1DD861382}"/>
              </a:ext>
            </a:extLst>
          </p:cNvPr>
          <p:cNvSpPr>
            <a:spLocks noGrp="1"/>
          </p:cNvSpPr>
          <p:nvPr>
            <p:ph idx="1"/>
          </p:nvPr>
        </p:nvSpPr>
        <p:spPr/>
        <p:txBody>
          <a:bodyPr/>
          <a:lstStyle/>
          <a:p>
            <a:pPr algn="just"/>
            <a:r>
              <a:rPr lang="en-US" dirty="0"/>
              <a:t>Context:</a:t>
            </a:r>
          </a:p>
          <a:p>
            <a:pPr lvl="1" algn="just"/>
            <a:r>
              <a:rPr lang="en-US" dirty="0"/>
              <a:t>Need to revisit pricing strategy </a:t>
            </a:r>
          </a:p>
          <a:p>
            <a:pPr lvl="2" algn="just"/>
            <a:r>
              <a:rPr lang="en-US" dirty="0"/>
              <a:t>Use data to increase pricing according to the value of the resort</a:t>
            </a:r>
          </a:p>
          <a:p>
            <a:pPr lvl="2" algn="just"/>
            <a:r>
              <a:rPr lang="en-US" dirty="0"/>
              <a:t>Currently setting prices based on industry average.</a:t>
            </a:r>
          </a:p>
          <a:p>
            <a:pPr lvl="1" algn="just"/>
            <a:r>
              <a:rPr lang="en-US" dirty="0"/>
              <a:t>New Chairlift will bring more visitors, but increase operating cost by $1,540,000</a:t>
            </a:r>
          </a:p>
          <a:p>
            <a:pPr lvl="1" algn="just"/>
            <a:r>
              <a:rPr lang="en-US" dirty="0"/>
              <a:t>Currently serve 350,000 visitors per season</a:t>
            </a:r>
          </a:p>
          <a:p>
            <a:pPr lvl="1" algn="just"/>
            <a:endParaRPr lang="en-US" dirty="0"/>
          </a:p>
        </p:txBody>
      </p:sp>
    </p:spTree>
    <p:extLst>
      <p:ext uri="{BB962C8B-B14F-4D97-AF65-F5344CB8AC3E}">
        <p14:creationId xmlns:p14="http://schemas.microsoft.com/office/powerpoint/2010/main" val="297427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6480-3657-3629-0C7D-B184F5994E56}"/>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4608E565-FDF6-B064-D9EA-75EB96FE8C25}"/>
              </a:ext>
            </a:extLst>
          </p:cNvPr>
          <p:cNvSpPr>
            <a:spLocks noGrp="1"/>
          </p:cNvSpPr>
          <p:nvPr>
            <p:ph idx="1"/>
          </p:nvPr>
        </p:nvSpPr>
        <p:spPr/>
        <p:txBody>
          <a:bodyPr/>
          <a:lstStyle/>
          <a:p>
            <a:pPr algn="just"/>
            <a:r>
              <a:rPr lang="en-US" dirty="0"/>
              <a:t>Hypothesis:</a:t>
            </a:r>
          </a:p>
          <a:p>
            <a:pPr lvl="1" algn="just"/>
            <a:r>
              <a:rPr lang="en-US" kern="100" dirty="0">
                <a:solidFill>
                  <a:srgbClr val="000000"/>
                </a:solidFill>
                <a:latin typeface="Calibri" panose="020F0502020204030204" pitchFamily="34" charset="0"/>
                <a:ea typeface="Calibri" panose="020F0502020204030204" pitchFamily="34" charset="0"/>
                <a:cs typeface="Calibri" panose="020F0502020204030204" pitchFamily="34" charset="0"/>
              </a:rPr>
              <a:t>H</a:t>
            </a:r>
            <a:r>
              <a:rPr lang="en-US"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ow can Big Mountain Resort cut costs and adjust their pricing in order to properly capitalize on their facilities; ultimately, to generate as much revenue from it’s 350,000 visitors during the upcoming year?</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endParaRPr lang="en-US" dirty="0"/>
          </a:p>
        </p:txBody>
      </p:sp>
    </p:spTree>
    <p:extLst>
      <p:ext uri="{BB962C8B-B14F-4D97-AF65-F5344CB8AC3E}">
        <p14:creationId xmlns:p14="http://schemas.microsoft.com/office/powerpoint/2010/main" val="2860359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91C4-3218-C9C5-59CB-8A60BC247C5E}"/>
              </a:ext>
            </a:extLst>
          </p:cNvPr>
          <p:cNvSpPr>
            <a:spLocks noGrp="1"/>
          </p:cNvSpPr>
          <p:nvPr>
            <p:ph type="title"/>
          </p:nvPr>
        </p:nvSpPr>
        <p:spPr/>
        <p:txBody>
          <a:bodyPr/>
          <a:lstStyle/>
          <a:p>
            <a:r>
              <a:rPr lang="en-US" dirty="0"/>
              <a:t>Recommendation and Key Findings</a:t>
            </a:r>
          </a:p>
        </p:txBody>
      </p:sp>
      <p:sp>
        <p:nvSpPr>
          <p:cNvPr id="3" name="Content Placeholder 2">
            <a:extLst>
              <a:ext uri="{FF2B5EF4-FFF2-40B4-BE49-F238E27FC236}">
                <a16:creationId xmlns:a16="http://schemas.microsoft.com/office/drawing/2014/main" id="{C5A78465-79B0-3EA0-E86E-9135A7F41E83}"/>
              </a:ext>
            </a:extLst>
          </p:cNvPr>
          <p:cNvSpPr>
            <a:spLocks noGrp="1"/>
          </p:cNvSpPr>
          <p:nvPr>
            <p:ph idx="1"/>
          </p:nvPr>
        </p:nvSpPr>
        <p:spPr/>
        <p:txBody>
          <a:bodyPr/>
          <a:lstStyle/>
          <a:p>
            <a:r>
              <a:rPr lang="en-US" dirty="0"/>
              <a:t>It is Ideal to pursue Scenario 2:</a:t>
            </a:r>
          </a:p>
          <a:p>
            <a:pPr lvl="1"/>
            <a:r>
              <a:rPr lang="en-US" dirty="0"/>
              <a:t>Increase vertical drop by adding a run to a point 150 feet lower but requiring the installation of an additional chair lift to bring </a:t>
            </a:r>
            <a:r>
              <a:rPr lang="en-US" dirty="0" err="1"/>
              <a:t>skiiers</a:t>
            </a:r>
            <a:r>
              <a:rPr lang="en-US" dirty="0"/>
              <a:t> back up, without additional snow making coverage</a:t>
            </a:r>
          </a:p>
          <a:p>
            <a:r>
              <a:rPr lang="en-US" dirty="0"/>
              <a:t>A price increase of $2.22 is sustainable and would increase revenue by $3,888,889 for the entire season.</a:t>
            </a:r>
          </a:p>
          <a:p>
            <a:r>
              <a:rPr lang="en-US" dirty="0"/>
              <a:t>This scenario allows for an increase in price while minimizing costs compared to the other 3 scenarios. </a:t>
            </a:r>
          </a:p>
        </p:txBody>
      </p:sp>
    </p:spTree>
    <p:extLst>
      <p:ext uri="{BB962C8B-B14F-4D97-AF65-F5344CB8AC3E}">
        <p14:creationId xmlns:p14="http://schemas.microsoft.com/office/powerpoint/2010/main" val="335044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709A-7F28-39D9-F32D-09C42FDCE85E}"/>
              </a:ext>
            </a:extLst>
          </p:cNvPr>
          <p:cNvSpPr>
            <a:spLocks noGrp="1"/>
          </p:cNvSpPr>
          <p:nvPr>
            <p:ph type="title"/>
          </p:nvPr>
        </p:nvSpPr>
        <p:spPr/>
        <p:txBody>
          <a:bodyPr/>
          <a:lstStyle/>
          <a:p>
            <a:r>
              <a:rPr lang="en-US" dirty="0"/>
              <a:t>Modeling Results and Analysis</a:t>
            </a:r>
          </a:p>
        </p:txBody>
      </p:sp>
      <p:sp>
        <p:nvSpPr>
          <p:cNvPr id="3" name="Content Placeholder 2">
            <a:extLst>
              <a:ext uri="{FF2B5EF4-FFF2-40B4-BE49-F238E27FC236}">
                <a16:creationId xmlns:a16="http://schemas.microsoft.com/office/drawing/2014/main" id="{C2DB018E-1864-EC56-4A5A-88D1D041FD8A}"/>
              </a:ext>
            </a:extLst>
          </p:cNvPr>
          <p:cNvSpPr>
            <a:spLocks noGrp="1"/>
          </p:cNvSpPr>
          <p:nvPr>
            <p:ph idx="1"/>
          </p:nvPr>
        </p:nvSpPr>
        <p:spPr/>
        <p:txBody>
          <a:bodyPr/>
          <a:lstStyle/>
          <a:p>
            <a:r>
              <a:rPr lang="en-US" dirty="0"/>
              <a:t>Current Price for an Adult Weekend Ticket - $81</a:t>
            </a:r>
          </a:p>
          <a:p>
            <a:r>
              <a:rPr lang="en-US" dirty="0"/>
              <a:t>Modelled Price - $97.96</a:t>
            </a:r>
          </a:p>
          <a:p>
            <a:r>
              <a:rPr lang="en-US" dirty="0"/>
              <a:t>Mean Absolute Error - $10.36 </a:t>
            </a:r>
          </a:p>
          <a:p>
            <a:pPr lvl="1"/>
            <a:r>
              <a:rPr lang="en-US" dirty="0"/>
              <a:t>This large mean absolute error suggests that the modeled price of $97.96 isn’t incredibly reliable</a:t>
            </a:r>
          </a:p>
          <a:p>
            <a:pPr lvl="1"/>
            <a:r>
              <a:rPr lang="en-US" dirty="0"/>
              <a:t>Missing valuable data such as:</a:t>
            </a:r>
          </a:p>
          <a:p>
            <a:pPr lvl="2"/>
            <a:r>
              <a:rPr lang="en-US" dirty="0"/>
              <a:t>Operating Costs: Maintenance, staff salaries, marketing expenses, utilities, </a:t>
            </a:r>
            <a:r>
              <a:rPr lang="en-US" dirty="0" err="1"/>
              <a:t>CapEx</a:t>
            </a:r>
            <a:endParaRPr lang="en-US" dirty="0"/>
          </a:p>
          <a:p>
            <a:pPr lvl="2"/>
            <a:r>
              <a:rPr lang="en-US" dirty="0"/>
              <a:t>Revenue Streams: Equipment rentals, lessons, rooms, food/beverage sales</a:t>
            </a:r>
          </a:p>
          <a:p>
            <a:pPr lvl="2"/>
            <a:r>
              <a:rPr lang="en-US" dirty="0"/>
              <a:t>Visitor information: Average income, spending habits, Google/Yelp Reviews</a:t>
            </a:r>
          </a:p>
          <a:p>
            <a:pPr lvl="1"/>
            <a:r>
              <a:rPr lang="en-US" dirty="0"/>
              <a:t>Additional data could help the modeled price become more reliable</a:t>
            </a:r>
          </a:p>
        </p:txBody>
      </p:sp>
    </p:spTree>
    <p:extLst>
      <p:ext uri="{BB962C8B-B14F-4D97-AF65-F5344CB8AC3E}">
        <p14:creationId xmlns:p14="http://schemas.microsoft.com/office/powerpoint/2010/main" val="326701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2B42-AD13-4927-527D-B5FBCCB4BDBD}"/>
              </a:ext>
            </a:extLst>
          </p:cNvPr>
          <p:cNvSpPr>
            <a:spLocks noGrp="1"/>
          </p:cNvSpPr>
          <p:nvPr>
            <p:ph type="title"/>
          </p:nvPr>
        </p:nvSpPr>
        <p:spPr/>
        <p:txBody>
          <a:bodyPr/>
          <a:lstStyle/>
          <a:p>
            <a:r>
              <a:rPr lang="en-US" dirty="0"/>
              <a:t>Modeling Results and Analysis</a:t>
            </a:r>
          </a:p>
        </p:txBody>
      </p:sp>
      <p:pic>
        <p:nvPicPr>
          <p:cNvPr id="5" name="Content Placeholder 4">
            <a:extLst>
              <a:ext uri="{FF2B5EF4-FFF2-40B4-BE49-F238E27FC236}">
                <a16:creationId xmlns:a16="http://schemas.microsoft.com/office/drawing/2014/main" id="{DF605074-E228-FE1C-3151-348162DB81AE}"/>
              </a:ext>
            </a:extLst>
          </p:cNvPr>
          <p:cNvPicPr>
            <a:picLocks noGrp="1" noChangeAspect="1"/>
          </p:cNvPicPr>
          <p:nvPr>
            <p:ph idx="1"/>
          </p:nvPr>
        </p:nvPicPr>
        <p:blipFill>
          <a:blip r:embed="rId2"/>
          <a:stretch>
            <a:fillRect/>
          </a:stretch>
        </p:blipFill>
        <p:spPr>
          <a:xfrm>
            <a:off x="838200" y="2134293"/>
            <a:ext cx="7074264" cy="3911801"/>
          </a:xfrm>
        </p:spPr>
      </p:pic>
      <p:sp>
        <p:nvSpPr>
          <p:cNvPr id="6" name="TextBox 5">
            <a:extLst>
              <a:ext uri="{FF2B5EF4-FFF2-40B4-BE49-F238E27FC236}">
                <a16:creationId xmlns:a16="http://schemas.microsoft.com/office/drawing/2014/main" id="{831A0817-2490-0E41-4C5E-288CFE174268}"/>
              </a:ext>
            </a:extLst>
          </p:cNvPr>
          <p:cNvSpPr txBox="1"/>
          <p:nvPr/>
        </p:nvSpPr>
        <p:spPr>
          <a:xfrm>
            <a:off x="952500" y="1447800"/>
            <a:ext cx="109347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How Big Mountain’s current pricing compares to all resorts in the market.</a:t>
            </a:r>
          </a:p>
        </p:txBody>
      </p:sp>
    </p:spTree>
    <p:extLst>
      <p:ext uri="{BB962C8B-B14F-4D97-AF65-F5344CB8AC3E}">
        <p14:creationId xmlns:p14="http://schemas.microsoft.com/office/powerpoint/2010/main" val="172429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F878-34AD-9EAA-D6C0-390070A5C271}"/>
              </a:ext>
            </a:extLst>
          </p:cNvPr>
          <p:cNvSpPr>
            <a:spLocks noGrp="1"/>
          </p:cNvSpPr>
          <p:nvPr>
            <p:ph type="title"/>
          </p:nvPr>
        </p:nvSpPr>
        <p:spPr/>
        <p:txBody>
          <a:bodyPr/>
          <a:lstStyle/>
          <a:p>
            <a:r>
              <a:rPr lang="en-US" dirty="0"/>
              <a:t>Modeling Results and Analysis</a:t>
            </a:r>
          </a:p>
        </p:txBody>
      </p:sp>
      <p:pic>
        <p:nvPicPr>
          <p:cNvPr id="5" name="Content Placeholder 4">
            <a:extLst>
              <a:ext uri="{FF2B5EF4-FFF2-40B4-BE49-F238E27FC236}">
                <a16:creationId xmlns:a16="http://schemas.microsoft.com/office/drawing/2014/main" id="{D57C9190-C050-7029-6AF8-F0BE5D1804B3}"/>
              </a:ext>
            </a:extLst>
          </p:cNvPr>
          <p:cNvPicPr>
            <a:picLocks noGrp="1" noChangeAspect="1"/>
          </p:cNvPicPr>
          <p:nvPr>
            <p:ph idx="1"/>
          </p:nvPr>
        </p:nvPicPr>
        <p:blipFill>
          <a:blip r:embed="rId2"/>
          <a:stretch>
            <a:fillRect/>
          </a:stretch>
        </p:blipFill>
        <p:spPr>
          <a:xfrm>
            <a:off x="726894" y="1994594"/>
            <a:ext cx="7017111" cy="3886400"/>
          </a:xfrm>
        </p:spPr>
      </p:pic>
      <p:sp>
        <p:nvSpPr>
          <p:cNvPr id="6" name="TextBox 5">
            <a:extLst>
              <a:ext uri="{FF2B5EF4-FFF2-40B4-BE49-F238E27FC236}">
                <a16:creationId xmlns:a16="http://schemas.microsoft.com/office/drawing/2014/main" id="{305D678D-AB7E-3ED9-6707-EBC93578CA5C}"/>
              </a:ext>
            </a:extLst>
          </p:cNvPr>
          <p:cNvSpPr txBox="1"/>
          <p:nvPr/>
        </p:nvSpPr>
        <p:spPr>
          <a:xfrm>
            <a:off x="946150" y="1466850"/>
            <a:ext cx="10566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How Big Mountain’s current pricing compares to all resorts in Montana only.</a:t>
            </a:r>
          </a:p>
        </p:txBody>
      </p:sp>
    </p:spTree>
    <p:extLst>
      <p:ext uri="{BB962C8B-B14F-4D97-AF65-F5344CB8AC3E}">
        <p14:creationId xmlns:p14="http://schemas.microsoft.com/office/powerpoint/2010/main" val="428360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28682-1BF5-BAD9-6860-F3F5F2E0C8AF}"/>
              </a:ext>
            </a:extLst>
          </p:cNvPr>
          <p:cNvSpPr>
            <a:spLocks noGrp="1"/>
          </p:cNvSpPr>
          <p:nvPr>
            <p:ph type="title"/>
          </p:nvPr>
        </p:nvSpPr>
        <p:spPr/>
        <p:txBody>
          <a:bodyPr/>
          <a:lstStyle/>
          <a:p>
            <a:r>
              <a:rPr lang="en-US" dirty="0"/>
              <a:t>Modeling Results and Analysis</a:t>
            </a:r>
          </a:p>
        </p:txBody>
      </p:sp>
      <p:sp>
        <p:nvSpPr>
          <p:cNvPr id="3" name="Content Placeholder 2">
            <a:extLst>
              <a:ext uri="{FF2B5EF4-FFF2-40B4-BE49-F238E27FC236}">
                <a16:creationId xmlns:a16="http://schemas.microsoft.com/office/drawing/2014/main" id="{52C99C25-0C46-96A2-4DD9-A22B4433C0B8}"/>
              </a:ext>
            </a:extLst>
          </p:cNvPr>
          <p:cNvSpPr>
            <a:spLocks noGrp="1"/>
          </p:cNvSpPr>
          <p:nvPr>
            <p:ph idx="1"/>
          </p:nvPr>
        </p:nvSpPr>
        <p:spPr/>
        <p:txBody>
          <a:bodyPr>
            <a:noAutofit/>
          </a:bodyPr>
          <a:lstStyle/>
          <a:p>
            <a:r>
              <a:rPr lang="en-US" sz="2200" u="sng" dirty="0"/>
              <a:t>Scenario 1 </a:t>
            </a:r>
            <a:r>
              <a:rPr lang="en-US" sz="2200" dirty="0"/>
              <a:t>shows that unless Big Mountain Resort agrees to close ONLY 1 run, they will see a drop in their ticket price, so this is not ideal.</a:t>
            </a:r>
          </a:p>
          <a:p>
            <a:r>
              <a:rPr lang="en-US" sz="2200" u="sng" dirty="0"/>
              <a:t>Scenario 2 </a:t>
            </a:r>
            <a:r>
              <a:rPr lang="en-US" sz="2200" dirty="0"/>
              <a:t>shows that a ticket price increase of $2.22 is sustainable, and would lead to an increase in revenue of $3,888,889 over the entire season if expected visitors remains at 350,000.</a:t>
            </a:r>
          </a:p>
          <a:p>
            <a:r>
              <a:rPr lang="en-US" sz="2200" u="sng" dirty="0"/>
              <a:t>Scenario 3 </a:t>
            </a:r>
            <a:r>
              <a:rPr lang="en-US" sz="2200" dirty="0"/>
              <a:t>shows that adding 2 acres of snow making makes no impact on the potential ticket price increase, nor the revenue over the course of the season. Therefore, adding more snow wouldn't increase revenue and would require more resources and could increase operating costs which would hurt the Resort's bottom line. </a:t>
            </a:r>
          </a:p>
          <a:p>
            <a:r>
              <a:rPr lang="en-US" sz="2200" u="sng" dirty="0"/>
              <a:t>Scenario 4 </a:t>
            </a:r>
            <a:r>
              <a:rPr lang="en-US" sz="2200" dirty="0"/>
              <a:t>also shows no difference in adding 0.2 miles and 4 acres of snow to the longest run, so it's not ideal. </a:t>
            </a:r>
          </a:p>
          <a:p>
            <a:r>
              <a:rPr lang="en-US" sz="2200" dirty="0">
                <a:highlight>
                  <a:srgbClr val="FFFF00"/>
                </a:highlight>
              </a:rPr>
              <a:t>Scenario 2 is the ideal route to explore since it allows to an increase in ticket price and revenue</a:t>
            </a:r>
          </a:p>
        </p:txBody>
      </p:sp>
    </p:spTree>
    <p:extLst>
      <p:ext uri="{BB962C8B-B14F-4D97-AF65-F5344CB8AC3E}">
        <p14:creationId xmlns:p14="http://schemas.microsoft.com/office/powerpoint/2010/main" val="181191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FD1A-2FF3-59DC-8FE2-5F1AB901C902}"/>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29F1E449-7544-7C00-CC66-11A0A0B7DD0C}"/>
              </a:ext>
            </a:extLst>
          </p:cNvPr>
          <p:cNvSpPr>
            <a:spLocks noGrp="1"/>
          </p:cNvSpPr>
          <p:nvPr>
            <p:ph idx="1"/>
          </p:nvPr>
        </p:nvSpPr>
        <p:spPr/>
        <p:txBody>
          <a:bodyPr/>
          <a:lstStyle/>
          <a:p>
            <a:r>
              <a:rPr lang="en-US" dirty="0"/>
              <a:t>Based on the current model, Scenario 2 is the ideal path to explore</a:t>
            </a:r>
          </a:p>
          <a:p>
            <a:r>
              <a:rPr lang="en-US" dirty="0"/>
              <a:t>Addressing data deficiencies is crucial for more reliable predictions</a:t>
            </a:r>
          </a:p>
          <a:p>
            <a:r>
              <a:rPr lang="en-US" dirty="0"/>
              <a:t>The large price discrepancy should be explored more in order to align pricing strategies with the real market.</a:t>
            </a:r>
          </a:p>
          <a:p>
            <a:r>
              <a:rPr lang="en-US" dirty="0"/>
              <a:t>Regular updates to the model and an user friendly interface will be available to Business Analysts for future use.</a:t>
            </a:r>
          </a:p>
        </p:txBody>
      </p:sp>
    </p:spTree>
    <p:extLst>
      <p:ext uri="{BB962C8B-B14F-4D97-AF65-F5344CB8AC3E}">
        <p14:creationId xmlns:p14="http://schemas.microsoft.com/office/powerpoint/2010/main" val="8052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544</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Guided Capstone Slide Deck</vt:lpstr>
      <vt:lpstr>Problem Identification</vt:lpstr>
      <vt:lpstr>Problem Identification</vt:lpstr>
      <vt:lpstr>Recommendation and Key Findings</vt:lpstr>
      <vt:lpstr>Modeling Results and Analysis</vt:lpstr>
      <vt:lpstr>Modeling Results and Analysis</vt:lpstr>
      <vt:lpstr>Modeling Results and Analysis</vt:lpstr>
      <vt:lpstr>Modeling Results and Analysis</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Hector Sanchez</dc:creator>
  <cp:lastModifiedBy>Hector Sanchez</cp:lastModifiedBy>
  <cp:revision>4</cp:revision>
  <dcterms:created xsi:type="dcterms:W3CDTF">2024-06-25T23:27:34Z</dcterms:created>
  <dcterms:modified xsi:type="dcterms:W3CDTF">2024-06-26T00:32:23Z</dcterms:modified>
</cp:coreProperties>
</file>