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Amiko" panose="020B0604020202020204" charset="0"/>
      <p:regular r:id="rId14"/>
    </p:embeddedFont>
    <p:embeddedFont>
      <p:font typeface="Nunito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5" d="100"/>
          <a:sy n="65" d="100"/>
        </p:scale>
        <p:origin x="432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315856" y="1714500"/>
            <a:ext cx="9656288" cy="5831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sz="135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TVHC SKILLS TEST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15856" y="8060821"/>
            <a:ext cx="96562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48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Presented by Hector Sanchez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C522A-C08B-1B0E-5A7F-E0492069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89B155-4F55-19D2-2C6A-F487B518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414938" y="7734300"/>
            <a:ext cx="3873062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590800" y="627134"/>
            <a:ext cx="15316971" cy="129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sz="80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RECOMMENDATIONS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666609-86D7-9D6B-17EB-42A5670C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414938" y="7734300"/>
            <a:ext cx="3873062" cy="255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A4139E-FE02-227C-563C-DD6F2719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00200" y="2171700"/>
            <a:ext cx="13745699" cy="766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Improve Data Quality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Standardize BP control classification across sites to reduce misreporting</a:t>
            </a: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Expand Access to High-Impact Interventions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Scale up effective interventions for broader patient reach</a:t>
            </a: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Target At-Risk Populations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Tailor interventions for subgroups with lower BP control</a:t>
            </a: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Standardize Best-Practices Across Sites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Apply workflows and staffing models from high-performing sites</a:t>
            </a: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Enhance Reporting Metrics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Include mean BP change and percent improvement in dashboards for a more complex view of clinical progress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672278" y="3357989"/>
            <a:ext cx="12943444" cy="200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sz="15099" b="1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93246D-2C3F-5357-5613-22CA4311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6DC348-1340-757C-CE2E-55BE3EF1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414938" y="7734300"/>
            <a:ext cx="3873062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315856" y="3332480"/>
            <a:ext cx="9656288" cy="391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sz="15099" b="1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THANK</a:t>
            </a:r>
          </a:p>
          <a:p>
            <a:pPr algn="ctr">
              <a:lnSpc>
                <a:spcPts val="15099"/>
              </a:lnSpc>
            </a:pPr>
            <a:r>
              <a:rPr lang="en-US" sz="15099" b="1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C4860-6223-E8D1-5F57-5D0B37F5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414938" y="7734300"/>
            <a:ext cx="3873062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2B3BF-5E5F-EF2E-2ACB-F60BF789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114800" y="1235218"/>
            <a:ext cx="13745699" cy="1298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sz="80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Introduction &amp; Background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0" y="3345210"/>
            <a:ext cx="16382999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4800" b="1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Why Blood Pressure Matters:</a:t>
            </a:r>
          </a:p>
          <a:p>
            <a:pPr>
              <a:lnSpc>
                <a:spcPts val="4620"/>
              </a:lnSpc>
            </a:pPr>
            <a:endParaRPr lang="en-US" sz="4800" b="1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High BP is a major risk factor for strokes, heart disease, and kidney failure</a:t>
            </a: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It can go unnoticed without routine monitoring</a:t>
            </a: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BP Management can improve long term health outcomes</a:t>
            </a:r>
          </a:p>
          <a:p>
            <a:pPr marL="457200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Clinical Interventions play a key role in improving BP control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993DC7-58C7-E0B5-4DEA-2DACCC69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414938" y="7734300"/>
            <a:ext cx="3873062" cy="255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A2A06-ACB9-9051-43FB-16AF2F43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8F74A7-88F4-D29E-14A5-2278A27AEF6E}"/>
              </a:ext>
            </a:extLst>
          </p:cNvPr>
          <p:cNvSpPr txBox="1"/>
          <p:nvPr/>
        </p:nvSpPr>
        <p:spPr>
          <a:xfrm>
            <a:off x="381000" y="7200900"/>
            <a:ext cx="1403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miko" panose="020B0604020202020204" charset="0"/>
                <a:cs typeface="Amiko" panose="020B0604020202020204" charset="0"/>
              </a:rPr>
              <a:t>“Nearly 1 in 2 U.S. adults has high blood pressure”</a:t>
            </a:r>
            <a:r>
              <a:rPr lang="en-US" sz="3200" dirty="0">
                <a:latin typeface="Amiko" panose="020B0604020202020204" charset="0"/>
                <a:cs typeface="Amiko" panose="020B0604020202020204" charset="0"/>
              </a:rPr>
              <a:t> – American Heart Association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705100" y="647700"/>
            <a:ext cx="12877800" cy="2619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sz="80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OBJECTIVE &amp; BACKGROUND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76400" y="3914707"/>
            <a:ext cx="14935200" cy="4719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Assess the impact of various interventions on BP control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Compare pre- and post- intervention blood pressure metrics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Calculate the percentage of patients achieving BP control (systolic &lt; 140 mmHg and diastolic &lt; 90 mmHg) after intervention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Identify trends in outcomes by demographic characteristics and provider or site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EA5D8A-F34F-EE50-780C-64983789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2DDDA5-B6A5-B74C-9962-3864DCEB4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414938" y="7734300"/>
            <a:ext cx="3873062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041402" y="1178318"/>
            <a:ext cx="16922089" cy="129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sz="80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KEY FINDINGS SUMMARY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4800" y="2552700"/>
            <a:ext cx="16922088" cy="8258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What I Discovered: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60% of patients achieved controlled BP post-intervention; 25% misclassified, risking missed follow up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Clinical Pharmacy Program led with 81.8% control, followed by Health Coaching(76.9%) and Medication Adjustment (75%); some interventions below 41%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BP control varied by site (52%-71%) with Site A accounting for 56% of misclassification errors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Demographic Disparities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Males (63.8%) &gt; Females (54.8%)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Medicare/uninsured(~56%) &lt; Medicaid/commercial (~63%)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BP Control declines with age: 74% (30-44 yrs) -&gt; 48% (60-74 yrs)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158331-8854-6682-E60F-B6C09460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414938" y="7734300"/>
            <a:ext cx="3873062" cy="2552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4D32BC-AE17-06D2-5F0C-550903CC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2F96870-5287-FFC1-8F04-3A4E5049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414938" y="7734300"/>
            <a:ext cx="3873062" cy="2552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24431D-87BD-F0AC-0D30-59516877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987897" y="447260"/>
            <a:ext cx="12312205" cy="1221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sz="60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BEFORE &amp; AFTER RESULTS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2600" y="2389598"/>
            <a:ext cx="11555650" cy="1127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275A"/>
                </a:solidFill>
                <a:latin typeface="+mj-lt"/>
                <a:ea typeface="Amiko"/>
                <a:cs typeface="Amiko"/>
                <a:sym typeface="Amiko"/>
              </a:rPr>
              <a:t>Average Systolic BP dropped by 8.25 mmHg (~6% decrease)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3275A"/>
                </a:solidFill>
                <a:latin typeface="+mj-lt"/>
                <a:ea typeface="Amiko"/>
                <a:cs typeface="Amiko"/>
                <a:sym typeface="Amiko"/>
              </a:rPr>
              <a:t>Average Diastolic BP dropped by 3.68 mmHg) (~4% decrease)</a:t>
            </a:r>
          </a:p>
        </p:txBody>
      </p:sp>
      <p:sp>
        <p:nvSpPr>
          <p:cNvPr id="10" name="TextBox 10"/>
          <p:cNvSpPr txBox="1"/>
          <p:nvPr/>
        </p:nvSpPr>
        <p:spPr>
          <a:xfrm rot="10800000" flipV="1">
            <a:off x="1573451" y="1591302"/>
            <a:ext cx="11353800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sz="36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Blood Pressure Improvements After Intervention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9C1D943-55D3-4A65-BAE0-5F6E33D3AE5B}"/>
              </a:ext>
            </a:extLst>
          </p:cNvPr>
          <p:cNvSpPr txBox="1"/>
          <p:nvPr/>
        </p:nvSpPr>
        <p:spPr>
          <a:xfrm rot="10800000" flipV="1">
            <a:off x="838200" y="3428486"/>
            <a:ext cx="11963400" cy="79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sz="36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Blood Pressure Improvements by Intervention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693A30B5-BE6B-366F-00C0-7B03AE75AF7D}"/>
              </a:ext>
            </a:extLst>
          </p:cNvPr>
          <p:cNvSpPr txBox="1"/>
          <p:nvPr/>
        </p:nvSpPr>
        <p:spPr>
          <a:xfrm>
            <a:off x="1691149" y="4259532"/>
            <a:ext cx="11250850" cy="5899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Clinical Pharmacy Program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Systolic ↓ </a:t>
            </a:r>
            <a:r>
              <a:rPr lang="en-US" sz="2800" b="1" dirty="0"/>
              <a:t>11.00 mmHg</a:t>
            </a:r>
            <a:r>
              <a:rPr lang="en-US" sz="2800" dirty="0"/>
              <a:t> (</a:t>
            </a:r>
            <a:r>
              <a:rPr lang="en-US" sz="2800" b="1" dirty="0"/>
              <a:t>8.06%</a:t>
            </a:r>
            <a:r>
              <a:rPr lang="en-US" sz="2800" dirty="0"/>
              <a:t>) and Diastolic ↓ </a:t>
            </a:r>
            <a:r>
              <a:rPr lang="en-US" sz="2800" b="1" dirty="0"/>
              <a:t>4.91 mmHg</a:t>
            </a:r>
            <a:r>
              <a:rPr lang="en-US" sz="2800" dirty="0"/>
              <a:t> (</a:t>
            </a:r>
            <a:r>
              <a:rPr lang="en-US" sz="2800" b="1" dirty="0"/>
              <a:t>5.52%</a:t>
            </a:r>
            <a:r>
              <a:rPr lang="en-US" sz="2800" dirty="0"/>
              <a:t>)</a:t>
            </a:r>
            <a:endParaRPr lang="en-US" sz="2800" b="1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Medication Adjustment</a:t>
            </a:r>
          </a:p>
          <a:p>
            <a:pPr>
              <a:lnSpc>
                <a:spcPts val="4620"/>
              </a:lnSpc>
            </a:pPr>
            <a:r>
              <a:rPr lang="en-US" sz="2800" b="1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	</a:t>
            </a:r>
            <a:r>
              <a:rPr lang="en-US" sz="2800" dirty="0"/>
              <a:t>Systolic ↓ </a:t>
            </a:r>
            <a:r>
              <a:rPr lang="en-US" sz="2800" b="1" dirty="0"/>
              <a:t>10.75 mmHg</a:t>
            </a:r>
            <a:r>
              <a:rPr lang="en-US" sz="2800" dirty="0"/>
              <a:t> (</a:t>
            </a:r>
            <a:r>
              <a:rPr lang="en-US" sz="2800" b="1" dirty="0"/>
              <a:t>7.81%</a:t>
            </a:r>
            <a:r>
              <a:rPr lang="en-US" sz="2800" dirty="0"/>
              <a:t>) and Diastolic ↓ </a:t>
            </a:r>
            <a:r>
              <a:rPr lang="en-US" sz="2800" b="1" dirty="0"/>
              <a:t>4.58 mmHg</a:t>
            </a:r>
            <a:r>
              <a:rPr lang="en-US" sz="2800" dirty="0"/>
              <a:t> (</a:t>
            </a:r>
            <a:r>
              <a:rPr lang="en-US" sz="2800" b="1" dirty="0"/>
              <a:t>5.11%</a:t>
            </a:r>
            <a:r>
              <a:rPr lang="en-US" sz="2800" dirty="0"/>
              <a:t>)</a:t>
            </a:r>
            <a:endParaRPr lang="en-US" sz="2800" b="1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Health Coaching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Systolic ↓ </a:t>
            </a:r>
            <a:r>
              <a:rPr lang="en-US" sz="2800" b="1" dirty="0"/>
              <a:t>8.77 mmHg</a:t>
            </a:r>
            <a:r>
              <a:rPr lang="en-US" sz="2800" dirty="0"/>
              <a:t> (</a:t>
            </a:r>
            <a:r>
              <a:rPr lang="en-US" sz="2800" b="1" dirty="0"/>
              <a:t>6.26%</a:t>
            </a:r>
            <a:r>
              <a:rPr lang="en-US" sz="2800" dirty="0"/>
              <a:t>) and Diastolic ↓ </a:t>
            </a:r>
            <a:r>
              <a:rPr lang="en-US" sz="2800" b="1" dirty="0"/>
              <a:t>3.62 mmHg</a:t>
            </a:r>
            <a:r>
              <a:rPr lang="en-US" sz="2800" dirty="0"/>
              <a:t> (</a:t>
            </a:r>
            <a:r>
              <a:rPr lang="en-US" sz="2800" b="1" dirty="0"/>
              <a:t>4.00%</a:t>
            </a:r>
            <a:r>
              <a:rPr lang="en-US" sz="2800" dirty="0"/>
              <a:t>)</a:t>
            </a:r>
            <a:endParaRPr lang="en-US" sz="2800" b="1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Home BP Monitoring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Systolic ↓ </a:t>
            </a:r>
            <a:r>
              <a:rPr lang="en-US" sz="2800" b="1" dirty="0"/>
              <a:t>6.00 mmHg</a:t>
            </a:r>
            <a:r>
              <a:rPr lang="en-US" sz="2800" dirty="0"/>
              <a:t> (</a:t>
            </a:r>
            <a:r>
              <a:rPr lang="en-US" sz="2800" b="1" dirty="0"/>
              <a:t>4.34%</a:t>
            </a:r>
            <a:r>
              <a:rPr lang="en-US" sz="2800" dirty="0"/>
              <a:t>) and Diastolic ↓ </a:t>
            </a:r>
            <a:r>
              <a:rPr lang="en-US" sz="2800" b="1" dirty="0"/>
              <a:t>3.73 mmHg</a:t>
            </a:r>
            <a:r>
              <a:rPr lang="en-US" sz="2800" dirty="0"/>
              <a:t> (</a:t>
            </a:r>
            <a:r>
              <a:rPr lang="en-US" sz="2800" b="1" dirty="0"/>
              <a:t>4.18%</a:t>
            </a:r>
            <a:r>
              <a:rPr lang="en-US" sz="2800" dirty="0"/>
              <a:t>)</a:t>
            </a:r>
            <a:endParaRPr lang="en-US" sz="2800" b="1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Care Team Outreach</a:t>
            </a:r>
          </a:p>
          <a:p>
            <a:pPr marL="914400" lvl="1" indent="-457200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Systolic ↓ </a:t>
            </a:r>
            <a:r>
              <a:rPr lang="en-US" sz="2800" b="1" dirty="0"/>
              <a:t>4.65 mmHg</a:t>
            </a:r>
            <a:r>
              <a:rPr lang="en-US" sz="2800" dirty="0"/>
              <a:t> (</a:t>
            </a:r>
            <a:r>
              <a:rPr lang="en-US" sz="2800" b="1" dirty="0"/>
              <a:t>3.36%</a:t>
            </a:r>
            <a:r>
              <a:rPr lang="en-US" sz="2800" dirty="0"/>
              <a:t>) and Diastolic ↓ </a:t>
            </a:r>
            <a:r>
              <a:rPr lang="en-US" sz="2800" b="1" dirty="0"/>
              <a:t>1.81 mmHg</a:t>
            </a:r>
            <a:r>
              <a:rPr lang="en-US" sz="2800" dirty="0"/>
              <a:t> (</a:t>
            </a:r>
            <a:r>
              <a:rPr lang="en-US" sz="2800" b="1" dirty="0"/>
              <a:t>2.01%</a:t>
            </a:r>
            <a:r>
              <a:rPr lang="en-US" sz="2800" dirty="0"/>
              <a:t>)</a:t>
            </a:r>
            <a:endParaRPr lang="en-US" sz="2800" b="1" dirty="0">
              <a:solidFill>
                <a:srgbClr val="03275A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271151" y="495300"/>
            <a:ext cx="15849600" cy="1221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sz="60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INTERVENTION EFFECTIVENESS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3D5E44-73F9-1D6A-AD7F-BC223304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614B7-C9F7-7BD7-1F5A-0BF9E2FB7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12088"/>
            <a:ext cx="12367372" cy="72782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EF2F-8F32-EF6B-5CD8-08ECE5A7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857D851E-645C-E268-31F3-BE4A03E921A0}"/>
              </a:ext>
            </a:extLst>
          </p:cNvPr>
          <p:cNvSpPr txBox="1"/>
          <p:nvPr/>
        </p:nvSpPr>
        <p:spPr>
          <a:xfrm>
            <a:off x="2271151" y="495300"/>
            <a:ext cx="15849600" cy="1221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sz="60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INTERVENTION EFFECTIVENESS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7446B-6AEF-E143-910F-F526085A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79DFF0-E892-C831-4D74-076EA6FD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47533"/>
            <a:ext cx="16432658" cy="71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FDE76-3D11-6212-D684-61C9DFB9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A7DD07D-A74D-D7B8-43DA-49FEF62EAD05}"/>
              </a:ext>
            </a:extLst>
          </p:cNvPr>
          <p:cNvSpPr txBox="1"/>
          <p:nvPr/>
        </p:nvSpPr>
        <p:spPr>
          <a:xfrm>
            <a:off x="2271151" y="495300"/>
            <a:ext cx="15849600" cy="1221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sz="60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INTERVENTION EFFECTIVENESS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C3BF9-76FA-2B0F-6E2A-EAA24CF2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0565-9575-0046-A423-2AC4113E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55475"/>
            <a:ext cx="16099390" cy="80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693892" y="918619"/>
            <a:ext cx="14563304" cy="1298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sz="8000" b="1" dirty="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EQUITY &amp; DEMOGRAPHICS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82200" y="3179834"/>
            <a:ext cx="7772400" cy="4719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Who Needs More Support?: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Females: Lower BP control (54.8%)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BP Control declined with age: 74% in ages 30-44 and 48% in ages 60-74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Medicare &amp; Uninsured: Lower control (~56%) and less consistent success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855E6C-BDBE-64C0-1549-BF189D63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3062" cy="255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97638A-1391-D400-3FA3-793EC4F5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414938" y="7734300"/>
            <a:ext cx="3873062" cy="2552700"/>
          </a:xfrm>
          <a:prstGeom prst="rect">
            <a:avLst/>
          </a:prstGeom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FB348470-3AC1-C16C-5947-0C0DFF43178F}"/>
              </a:ext>
            </a:extLst>
          </p:cNvPr>
          <p:cNvSpPr txBox="1"/>
          <p:nvPr/>
        </p:nvSpPr>
        <p:spPr>
          <a:xfrm>
            <a:off x="838200" y="3179834"/>
            <a:ext cx="8305800" cy="4129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Who Benefits Most?: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Males: Higher BP Control (63.8%)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Clinical Pharmacy Program was effective across ALL race groups</a:t>
            </a:r>
          </a:p>
          <a:p>
            <a:pPr marL="457200" indent="-457200" algn="l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Medicaid patients: Strong outcomes across most interventions (100% in some)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529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Amiko</vt:lpstr>
      <vt:lpstr>Nunito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TVHC SKILLS TEST</dc:title>
  <cp:lastModifiedBy>Hector Sanchez</cp:lastModifiedBy>
  <cp:revision>5</cp:revision>
  <dcterms:created xsi:type="dcterms:W3CDTF">2006-08-16T00:00:00Z</dcterms:created>
  <dcterms:modified xsi:type="dcterms:W3CDTF">2025-08-05T04:54:17Z</dcterms:modified>
  <dc:identifier>DAGu-PcVpiw</dc:identifier>
</cp:coreProperties>
</file>