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59" r:id="rId4"/>
    <p:sldId id="260" r:id="rId5"/>
    <p:sldId id="273" r:id="rId6"/>
    <p:sldId id="262" r:id="rId7"/>
    <p:sldId id="268" r:id="rId8"/>
    <p:sldId id="269" r:id="rId9"/>
    <p:sldId id="271" r:id="rId10"/>
    <p:sldId id="263" r:id="rId11"/>
    <p:sldId id="264" r:id="rId12"/>
    <p:sldId id="275" r:id="rId13"/>
    <p:sldId id="265" r:id="rId14"/>
    <p:sldId id="266" r:id="rId15"/>
  </p:sldIdLst>
  <p:sldSz cx="18288000" cy="10287000"/>
  <p:notesSz cx="6858000" cy="9144000"/>
  <p:embeddedFontLst>
    <p:embeddedFont>
      <p:font typeface="Amiko" panose="020B0604020202020204" charset="0"/>
      <p:regular r:id="rId17"/>
    </p:embeddedFont>
    <p:embeddedFont>
      <p:font typeface="Nunito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4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3" d="100"/>
          <a:sy n="53" d="100"/>
        </p:scale>
        <p:origin x="1112" y="7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800A3-9639-448E-9B0A-43F0A01798D7}" type="datetimeFigureOut">
              <a:rPr lang="en-US" smtClean="0"/>
              <a:t>8/5/2025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6F71A-9A11-485A-B365-17AA4841DFC6}" type="slidenum">
              <a:rPr lang="en-US" smtClean="0"/>
              <a:t>‹#›</a:t>
            </a:fld>
            <a:endParaRPr lang="en-US"/>
          </a:p>
        </p:txBody>
      </p:sp>
    </p:spTree>
    <p:extLst>
      <p:ext uri="{BB962C8B-B14F-4D97-AF65-F5344CB8AC3E}">
        <p14:creationId xmlns:p14="http://schemas.microsoft.com/office/powerpoint/2010/main" val="1427584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a:t>
            </a:r>
            <a:r>
              <a:rPr lang="en-US" b="1" dirty="0"/>
              <a:t>average reduction in blood pressure</a:t>
            </a:r>
            <a:r>
              <a:rPr lang="en-US" dirty="0"/>
              <a:t> by intervention type. For each intervention, we've broken down the results into </a:t>
            </a:r>
            <a:r>
              <a:rPr lang="en-US" b="1" dirty="0"/>
              <a:t>Systolic</a:t>
            </a:r>
            <a:r>
              <a:rPr lang="en-US" dirty="0"/>
              <a:t> and </a:t>
            </a:r>
            <a:r>
              <a:rPr lang="en-US" b="1" dirty="0"/>
              <a:t>Diastolic</a:t>
            </a:r>
            <a:r>
              <a:rPr lang="en-US" dirty="0"/>
              <a:t> reductions. </a:t>
            </a:r>
            <a:r>
              <a:rPr lang="en-US"/>
              <a:t>The longer </a:t>
            </a:r>
            <a:r>
              <a:rPr lang="en-US" dirty="0"/>
              <a:t>the bar, the greater the improvement</a:t>
            </a:r>
          </a:p>
        </p:txBody>
      </p:sp>
      <p:sp>
        <p:nvSpPr>
          <p:cNvPr id="4" name="Slide Number Placeholder 3"/>
          <p:cNvSpPr>
            <a:spLocks noGrp="1"/>
          </p:cNvSpPr>
          <p:nvPr>
            <p:ph type="sldNum" sz="quarter" idx="5"/>
          </p:nvPr>
        </p:nvSpPr>
        <p:spPr/>
        <p:txBody>
          <a:bodyPr/>
          <a:lstStyle/>
          <a:p>
            <a:fld id="{88A6F71A-9A11-485A-B365-17AA4841DFC6}" type="slidenum">
              <a:rPr lang="en-US" smtClean="0"/>
              <a:t>5</a:t>
            </a:fld>
            <a:endParaRPr lang="en-US"/>
          </a:p>
        </p:txBody>
      </p:sp>
    </p:spTree>
    <p:extLst>
      <p:ext uri="{BB962C8B-B14F-4D97-AF65-F5344CB8AC3E}">
        <p14:creationId xmlns:p14="http://schemas.microsoft.com/office/powerpoint/2010/main" val="310843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This bar chart shows the average blood </a:t>
            </a:r>
            <a:r>
              <a:rPr lang="en-US" sz="1200" b="1" dirty="0" err="1"/>
              <a:t>pressue</a:t>
            </a:r>
            <a:r>
              <a:rPr lang="en-US" sz="1200" b="1" dirty="0"/>
              <a:t> control rate for each type of intervention. We can immediately see which intervention was the most effective overall in improving BP control across all patients. For example, since 'Clinical Pharmacy Program' has the highest bar, it suggests that patients who received this program were more likely to achieve BP control compared to those who did not.</a:t>
            </a:r>
          </a:p>
        </p:txBody>
      </p:sp>
      <p:sp>
        <p:nvSpPr>
          <p:cNvPr id="4" name="Slide Number Placeholder 3"/>
          <p:cNvSpPr>
            <a:spLocks noGrp="1"/>
          </p:cNvSpPr>
          <p:nvPr>
            <p:ph type="sldNum" sz="quarter" idx="5"/>
          </p:nvPr>
        </p:nvSpPr>
        <p:spPr/>
        <p:txBody>
          <a:bodyPr/>
          <a:lstStyle/>
          <a:p>
            <a:fld id="{88A6F71A-9A11-485A-B365-17AA4841DFC6}" type="slidenum">
              <a:rPr lang="en-US" smtClean="0"/>
              <a:t>6</a:t>
            </a:fld>
            <a:endParaRPr lang="en-US"/>
          </a:p>
        </p:txBody>
      </p:sp>
    </p:spTree>
    <p:extLst>
      <p:ext uri="{BB962C8B-B14F-4D97-AF65-F5344CB8AC3E}">
        <p14:creationId xmlns:p14="http://schemas.microsoft.com/office/powerpoint/2010/main" val="220371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Here, we've broken down the intervention outcomes by race and ethnicity. This grouped bar plot helps us identify whether certain interventions were more or less effective depending on the patient's racial or ethnic background. This is important for highlighting disparities in health outcomes and tailoring future interventions to be more inclusive and equitable.</a:t>
            </a:r>
          </a:p>
        </p:txBody>
      </p:sp>
      <p:sp>
        <p:nvSpPr>
          <p:cNvPr id="4" name="Slide Number Placeholder 3"/>
          <p:cNvSpPr>
            <a:spLocks noGrp="1"/>
          </p:cNvSpPr>
          <p:nvPr>
            <p:ph type="sldNum" sz="quarter" idx="5"/>
          </p:nvPr>
        </p:nvSpPr>
        <p:spPr/>
        <p:txBody>
          <a:bodyPr/>
          <a:lstStyle/>
          <a:p>
            <a:fld id="{88A6F71A-9A11-485A-B365-17AA4841DFC6}" type="slidenum">
              <a:rPr lang="en-US" smtClean="0"/>
              <a:t>7</a:t>
            </a:fld>
            <a:endParaRPr lang="en-US"/>
          </a:p>
        </p:txBody>
      </p:sp>
    </p:spTree>
    <p:extLst>
      <p:ext uri="{BB962C8B-B14F-4D97-AF65-F5344CB8AC3E}">
        <p14:creationId xmlns:p14="http://schemas.microsoft.com/office/powerpoint/2010/main" val="186842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This line chart tracks how each intervention performs across different age groups. Each line represents one intervention, and the points show the BP control rate by age category. This helps us understand which interventions work better for younger versus older patients, potentially guiding age targeted strategies.</a:t>
            </a:r>
          </a:p>
        </p:txBody>
      </p:sp>
      <p:sp>
        <p:nvSpPr>
          <p:cNvPr id="4" name="Slide Number Placeholder 3"/>
          <p:cNvSpPr>
            <a:spLocks noGrp="1"/>
          </p:cNvSpPr>
          <p:nvPr>
            <p:ph type="sldNum" sz="quarter" idx="5"/>
          </p:nvPr>
        </p:nvSpPr>
        <p:spPr/>
        <p:txBody>
          <a:bodyPr/>
          <a:lstStyle/>
          <a:p>
            <a:fld id="{88A6F71A-9A11-485A-B365-17AA4841DFC6}" type="slidenum">
              <a:rPr lang="en-US" smtClean="0"/>
              <a:t>8</a:t>
            </a:fld>
            <a:endParaRPr lang="en-US"/>
          </a:p>
        </p:txBody>
      </p:sp>
    </p:spTree>
    <p:extLst>
      <p:ext uri="{BB962C8B-B14F-4D97-AF65-F5344CB8AC3E}">
        <p14:creationId xmlns:p14="http://schemas.microsoft.com/office/powerpoint/2010/main" val="246351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This heatmap gives us a high level view of how each site performed under different interventions. Darker colors represent higher BP control rates. This visualization helps us identify which sites are excelling or struggling with specific interventions, and can inform operational or training improvements. </a:t>
            </a:r>
          </a:p>
        </p:txBody>
      </p:sp>
      <p:sp>
        <p:nvSpPr>
          <p:cNvPr id="4" name="Slide Number Placeholder 3"/>
          <p:cNvSpPr>
            <a:spLocks noGrp="1"/>
          </p:cNvSpPr>
          <p:nvPr>
            <p:ph type="sldNum" sz="quarter" idx="5"/>
          </p:nvPr>
        </p:nvSpPr>
        <p:spPr/>
        <p:txBody>
          <a:bodyPr/>
          <a:lstStyle/>
          <a:p>
            <a:fld id="{88A6F71A-9A11-485A-B365-17AA4841DFC6}" type="slidenum">
              <a:rPr lang="en-US" smtClean="0"/>
              <a:t>9</a:t>
            </a:fld>
            <a:endParaRPr lang="en-US"/>
          </a:p>
        </p:txBody>
      </p:sp>
    </p:spTree>
    <p:extLst>
      <p:ext uri="{BB962C8B-B14F-4D97-AF65-F5344CB8AC3E}">
        <p14:creationId xmlns:p14="http://schemas.microsoft.com/office/powerpoint/2010/main" val="113947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4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sanche94/TVHC/tree/mai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315856" y="1714500"/>
            <a:ext cx="9656288" cy="5831839"/>
          </a:xfrm>
          <a:prstGeom prst="rect">
            <a:avLst/>
          </a:prstGeom>
        </p:spPr>
        <p:txBody>
          <a:bodyPr lIns="0" tIns="0" rIns="0" bIns="0" rtlCol="0" anchor="t">
            <a:spAutoFit/>
          </a:bodyPr>
          <a:lstStyle/>
          <a:p>
            <a:pPr algn="ctr">
              <a:lnSpc>
                <a:spcPts val="15099"/>
              </a:lnSpc>
            </a:pPr>
            <a:r>
              <a:rPr lang="en-US" sz="13500" b="1" dirty="0">
                <a:solidFill>
                  <a:srgbClr val="03275A"/>
                </a:solidFill>
                <a:latin typeface="Nunito Sans Bold"/>
                <a:ea typeface="Nunito Sans Bold"/>
                <a:cs typeface="Nunito Sans Bold"/>
                <a:sym typeface="Nunito Sans Bold"/>
              </a:rPr>
              <a:t>TVHC SKILLS TEST</a:t>
            </a:r>
          </a:p>
        </p:txBody>
      </p:sp>
      <p:sp>
        <p:nvSpPr>
          <p:cNvPr id="9" name="TextBox 9"/>
          <p:cNvSpPr txBox="1"/>
          <p:nvPr/>
        </p:nvSpPr>
        <p:spPr>
          <a:xfrm>
            <a:off x="4315856" y="8060821"/>
            <a:ext cx="9656288" cy="511679"/>
          </a:xfrm>
          <a:prstGeom prst="rect">
            <a:avLst/>
          </a:prstGeom>
        </p:spPr>
        <p:txBody>
          <a:bodyPr wrap="square" lIns="0" tIns="0" rIns="0" bIns="0" rtlCol="0" anchor="t">
            <a:spAutoFit/>
          </a:bodyPr>
          <a:lstStyle/>
          <a:p>
            <a:pPr algn="ctr">
              <a:lnSpc>
                <a:spcPts val="3399"/>
              </a:lnSpc>
            </a:pPr>
            <a:r>
              <a:rPr lang="en-US" sz="4800" dirty="0">
                <a:solidFill>
                  <a:srgbClr val="03275A"/>
                </a:solidFill>
                <a:latin typeface="Amiko"/>
                <a:ea typeface="Amiko"/>
                <a:cs typeface="Amiko"/>
                <a:sym typeface="Amiko"/>
              </a:rPr>
              <a:t>Presented by Hector Sanchez</a:t>
            </a:r>
          </a:p>
        </p:txBody>
      </p:sp>
      <p:pic>
        <p:nvPicPr>
          <p:cNvPr id="11" name="Picture 10">
            <a:extLst>
              <a:ext uri="{FF2B5EF4-FFF2-40B4-BE49-F238E27FC236}">
                <a16:creationId xmlns:a16="http://schemas.microsoft.com/office/drawing/2014/main" id="{4C4C522A-C08B-1B0E-5A7F-E0492069534A}"/>
              </a:ext>
            </a:extLst>
          </p:cNvPr>
          <p:cNvPicPr>
            <a:picLocks noChangeAspect="1"/>
          </p:cNvPicPr>
          <p:nvPr/>
        </p:nvPicPr>
        <p:blipFill>
          <a:blip r:embed="rId2"/>
          <a:stretch>
            <a:fillRect/>
          </a:stretch>
        </p:blipFill>
        <p:spPr>
          <a:xfrm>
            <a:off x="0" y="0"/>
            <a:ext cx="3873062" cy="2552700"/>
          </a:xfrm>
          <a:prstGeom prst="rect">
            <a:avLst/>
          </a:prstGeom>
        </p:spPr>
      </p:pic>
      <p:pic>
        <p:nvPicPr>
          <p:cNvPr id="14" name="Picture 13">
            <a:extLst>
              <a:ext uri="{FF2B5EF4-FFF2-40B4-BE49-F238E27FC236}">
                <a16:creationId xmlns:a16="http://schemas.microsoft.com/office/drawing/2014/main" id="{CE89B155-4F55-19D2-2C6A-F487B518A805}"/>
              </a:ext>
            </a:extLst>
          </p:cNvPr>
          <p:cNvPicPr>
            <a:picLocks noChangeAspect="1"/>
          </p:cNvPicPr>
          <p:nvPr/>
        </p:nvPicPr>
        <p:blipFill>
          <a:blip r:embed="rId2"/>
          <a:stretch>
            <a:fillRect/>
          </a:stretch>
        </p:blipFill>
        <p:spPr>
          <a:xfrm rot="10800000">
            <a:off x="14414938" y="7734300"/>
            <a:ext cx="3873062" cy="2552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3693892" y="918619"/>
            <a:ext cx="14563304" cy="1298432"/>
          </a:xfrm>
          <a:prstGeom prst="rect">
            <a:avLst/>
          </a:prstGeom>
        </p:spPr>
        <p:txBody>
          <a:bodyPr wrap="square"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EQUITY &amp; DEMOGRAPHICS</a:t>
            </a:r>
          </a:p>
        </p:txBody>
      </p:sp>
      <p:sp>
        <p:nvSpPr>
          <p:cNvPr id="9" name="TextBox 9"/>
          <p:cNvSpPr txBox="1"/>
          <p:nvPr/>
        </p:nvSpPr>
        <p:spPr>
          <a:xfrm>
            <a:off x="9982200" y="3179834"/>
            <a:ext cx="7772400" cy="6488956"/>
          </a:xfrm>
          <a:prstGeom prst="rect">
            <a:avLst/>
          </a:prstGeom>
        </p:spPr>
        <p:txBody>
          <a:bodyPr wrap="square" lIns="0" tIns="0" rIns="0" bIns="0" rtlCol="0" anchor="t">
            <a:spAutoFit/>
          </a:bodyPr>
          <a:lstStyle/>
          <a:p>
            <a:pPr algn="l">
              <a:lnSpc>
                <a:spcPts val="4620"/>
              </a:lnSpc>
            </a:pPr>
            <a:r>
              <a:rPr lang="en-US" sz="4000" b="1" dirty="0">
                <a:solidFill>
                  <a:srgbClr val="03275A"/>
                </a:solidFill>
                <a:latin typeface="Amiko"/>
                <a:ea typeface="Amiko"/>
                <a:cs typeface="Amiko"/>
                <a:sym typeface="Amiko"/>
              </a:rPr>
              <a:t>Who Needs More Support?:</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Females: Lower BP control (54.8%)</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BP Control declined with age: 74% in ages 30-44 and 48% in ages 60-74</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Black (50%) </a:t>
            </a:r>
            <a:r>
              <a:rPr lang="en-US" sz="3300" dirty="0">
                <a:solidFill>
                  <a:srgbClr val="03275A"/>
                </a:solidFill>
                <a:latin typeface="Amiko"/>
                <a:ea typeface="Amiko"/>
                <a:cs typeface="Amiko"/>
                <a:sym typeface="Amiko"/>
              </a:rPr>
              <a:t>and </a:t>
            </a:r>
            <a:r>
              <a:rPr lang="en-US" sz="3300" b="1" dirty="0">
                <a:solidFill>
                  <a:srgbClr val="03275A"/>
                </a:solidFill>
                <a:latin typeface="Amiko"/>
                <a:ea typeface="Amiko"/>
                <a:cs typeface="Amiko"/>
                <a:sym typeface="Amiko"/>
              </a:rPr>
              <a:t>Asian (56.3%) </a:t>
            </a:r>
            <a:r>
              <a:rPr lang="en-US" sz="3300" dirty="0">
                <a:solidFill>
                  <a:srgbClr val="03275A"/>
                </a:solidFill>
                <a:latin typeface="Amiko"/>
                <a:ea typeface="Amiko"/>
                <a:cs typeface="Amiko"/>
                <a:sym typeface="Amiko"/>
              </a:rPr>
              <a:t>race groups had the </a:t>
            </a:r>
            <a:r>
              <a:rPr lang="en-US" sz="3300" b="1" dirty="0">
                <a:solidFill>
                  <a:srgbClr val="03275A"/>
                </a:solidFill>
                <a:latin typeface="Amiko"/>
                <a:ea typeface="Amiko"/>
                <a:cs typeface="Amiko"/>
                <a:sym typeface="Amiko"/>
              </a:rPr>
              <a:t>lowest BP control rates</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Medicare &amp; Uninsured: Lower control (~56%) and less consistent success</a:t>
            </a:r>
          </a:p>
        </p:txBody>
      </p:sp>
      <p:pic>
        <p:nvPicPr>
          <p:cNvPr id="11" name="Picture 10">
            <a:extLst>
              <a:ext uri="{FF2B5EF4-FFF2-40B4-BE49-F238E27FC236}">
                <a16:creationId xmlns:a16="http://schemas.microsoft.com/office/drawing/2014/main" id="{A6855E6C-BDBE-64C0-1549-BF189D6344D6}"/>
              </a:ext>
            </a:extLst>
          </p:cNvPr>
          <p:cNvPicPr>
            <a:picLocks noChangeAspect="1"/>
          </p:cNvPicPr>
          <p:nvPr/>
        </p:nvPicPr>
        <p:blipFill>
          <a:blip r:embed="rId2"/>
          <a:stretch>
            <a:fillRect/>
          </a:stretch>
        </p:blipFill>
        <p:spPr>
          <a:xfrm>
            <a:off x="0" y="0"/>
            <a:ext cx="3873062" cy="2552700"/>
          </a:xfrm>
          <a:prstGeom prst="rect">
            <a:avLst/>
          </a:prstGeom>
        </p:spPr>
      </p:pic>
      <p:sp>
        <p:nvSpPr>
          <p:cNvPr id="17" name="TextBox 9">
            <a:extLst>
              <a:ext uri="{FF2B5EF4-FFF2-40B4-BE49-F238E27FC236}">
                <a16:creationId xmlns:a16="http://schemas.microsoft.com/office/drawing/2014/main" id="{FB348470-3AC1-C16C-5947-0C0DFF43178F}"/>
              </a:ext>
            </a:extLst>
          </p:cNvPr>
          <p:cNvSpPr txBox="1"/>
          <p:nvPr/>
        </p:nvSpPr>
        <p:spPr>
          <a:xfrm>
            <a:off x="838200" y="3179834"/>
            <a:ext cx="8305800" cy="5899051"/>
          </a:xfrm>
          <a:prstGeom prst="rect">
            <a:avLst/>
          </a:prstGeom>
        </p:spPr>
        <p:txBody>
          <a:bodyPr wrap="square" lIns="0" tIns="0" rIns="0" bIns="0" rtlCol="0" anchor="t">
            <a:spAutoFit/>
          </a:bodyPr>
          <a:lstStyle/>
          <a:p>
            <a:pPr algn="l">
              <a:lnSpc>
                <a:spcPts val="4620"/>
              </a:lnSpc>
            </a:pPr>
            <a:r>
              <a:rPr lang="en-US" sz="4000" b="1" dirty="0">
                <a:solidFill>
                  <a:srgbClr val="03275A"/>
                </a:solidFill>
                <a:latin typeface="Amiko"/>
                <a:ea typeface="Amiko"/>
                <a:cs typeface="Amiko"/>
                <a:sym typeface="Amiko"/>
              </a:rPr>
              <a:t>Who Benefits Most?:</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Males: Higher BP Control (63.8%)</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Clinical Pharmacy Program was effective across ALL race groups</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Hispanic (64.3%) </a:t>
            </a:r>
            <a:r>
              <a:rPr lang="en-US" sz="3300" dirty="0">
                <a:solidFill>
                  <a:srgbClr val="03275A"/>
                </a:solidFill>
                <a:latin typeface="Amiko"/>
                <a:ea typeface="Amiko"/>
                <a:cs typeface="Amiko"/>
                <a:sym typeface="Amiko"/>
              </a:rPr>
              <a:t>and </a:t>
            </a:r>
            <a:r>
              <a:rPr lang="en-US" sz="3300" b="1" dirty="0">
                <a:solidFill>
                  <a:srgbClr val="03275A"/>
                </a:solidFill>
                <a:latin typeface="Amiko"/>
                <a:ea typeface="Amiko"/>
                <a:cs typeface="Amiko"/>
                <a:sym typeface="Amiko"/>
              </a:rPr>
              <a:t>Other (67.9%) </a:t>
            </a:r>
            <a:r>
              <a:rPr lang="en-US" sz="3300" dirty="0">
                <a:solidFill>
                  <a:srgbClr val="03275A"/>
                </a:solidFill>
                <a:latin typeface="Amiko"/>
                <a:ea typeface="Amiko"/>
                <a:cs typeface="Amiko"/>
                <a:sym typeface="Amiko"/>
              </a:rPr>
              <a:t>race groups had the </a:t>
            </a:r>
            <a:r>
              <a:rPr lang="en-US" sz="3300" b="1" dirty="0">
                <a:solidFill>
                  <a:srgbClr val="03275A"/>
                </a:solidFill>
                <a:latin typeface="Amiko"/>
                <a:ea typeface="Amiko"/>
                <a:cs typeface="Amiko"/>
                <a:sym typeface="Amiko"/>
              </a:rPr>
              <a:t>highest BP control rates</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Medicaid patients: Strong outcomes across most interventions (100% in some)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590800" y="465214"/>
            <a:ext cx="15316971" cy="1298432"/>
          </a:xfrm>
          <a:prstGeom prst="rect">
            <a:avLst/>
          </a:prstGeom>
        </p:spPr>
        <p:txBody>
          <a:bodyPr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RECOMMENDATIONS</a:t>
            </a:r>
          </a:p>
        </p:txBody>
      </p:sp>
      <p:pic>
        <p:nvPicPr>
          <p:cNvPr id="11" name="Picture 10">
            <a:extLst>
              <a:ext uri="{FF2B5EF4-FFF2-40B4-BE49-F238E27FC236}">
                <a16:creationId xmlns:a16="http://schemas.microsoft.com/office/drawing/2014/main" id="{53A4139E-FE02-227C-563C-DD6F2719A6E0}"/>
              </a:ext>
            </a:extLst>
          </p:cNvPr>
          <p:cNvPicPr>
            <a:picLocks noChangeAspect="1"/>
          </p:cNvPicPr>
          <p:nvPr/>
        </p:nvPicPr>
        <p:blipFill>
          <a:blip r:embed="rId2"/>
          <a:stretch>
            <a:fillRect/>
          </a:stretch>
        </p:blipFill>
        <p:spPr>
          <a:xfrm>
            <a:off x="0" y="0"/>
            <a:ext cx="3873062" cy="2552700"/>
          </a:xfrm>
          <a:prstGeom prst="rect">
            <a:avLst/>
          </a:prstGeom>
        </p:spPr>
      </p:pic>
      <p:sp>
        <p:nvSpPr>
          <p:cNvPr id="9" name="TextBox 9"/>
          <p:cNvSpPr txBox="1"/>
          <p:nvPr/>
        </p:nvSpPr>
        <p:spPr>
          <a:xfrm>
            <a:off x="1371600" y="1737738"/>
            <a:ext cx="16078200" cy="8602355"/>
          </a:xfrm>
          <a:prstGeom prst="rect">
            <a:avLst/>
          </a:prstGeom>
        </p:spPr>
        <p:txBody>
          <a:bodyPr wrap="square" lIns="0" tIns="0" rIns="0" bIns="0" rtlCol="0" anchor="t">
            <a:spAutoFit/>
          </a:bodyPr>
          <a:lstStyle/>
          <a:p>
            <a:pPr>
              <a:lnSpc>
                <a:spcPts val="4620"/>
              </a:lnSpc>
            </a:pPr>
            <a:r>
              <a:rPr lang="en-US" sz="3300" b="1" u="sng" dirty="0">
                <a:solidFill>
                  <a:srgbClr val="03275A"/>
                </a:solidFill>
                <a:latin typeface="Amiko"/>
                <a:ea typeface="Amiko"/>
                <a:cs typeface="Amiko"/>
                <a:sym typeface="Amiko"/>
              </a:rPr>
              <a:t>1. Improve Data Quality and Accuracy</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Why: </a:t>
            </a:r>
            <a:r>
              <a:rPr lang="en-US" sz="3200" dirty="0">
                <a:solidFill>
                  <a:srgbClr val="03275A"/>
                </a:solidFill>
                <a:latin typeface="Amiko"/>
                <a:ea typeface="Amiko"/>
                <a:cs typeface="Amiko"/>
                <a:sym typeface="Amiko"/>
              </a:rPr>
              <a:t>Large discrepancy between the reported BP_Controlled_Post variable and the actual BP values after intervention.</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Action: </a:t>
            </a:r>
            <a:r>
              <a:rPr lang="en-US" sz="3200" dirty="0">
                <a:solidFill>
                  <a:srgbClr val="03275A"/>
                </a:solidFill>
                <a:latin typeface="Amiko"/>
                <a:ea typeface="Amiko"/>
                <a:cs typeface="Amiko"/>
                <a:sym typeface="Amiko"/>
              </a:rPr>
              <a:t>Standardize the criteria used to classify BP control across all sites to ensure data reliability and consistency.</a:t>
            </a:r>
          </a:p>
          <a:p>
            <a:pPr>
              <a:lnSpc>
                <a:spcPct val="150000"/>
              </a:lnSpc>
            </a:pPr>
            <a:r>
              <a:rPr lang="en-US" sz="3300" b="1" u="sng" dirty="0">
                <a:solidFill>
                  <a:srgbClr val="03275A"/>
                </a:solidFill>
                <a:latin typeface="Amiko"/>
                <a:ea typeface="Amiko"/>
                <a:cs typeface="Amiko"/>
                <a:sym typeface="Amiko"/>
              </a:rPr>
              <a:t>2. Expand Access to High-Impact Interventions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Why: </a:t>
            </a:r>
            <a:r>
              <a:rPr lang="en-US" sz="3200" dirty="0">
                <a:solidFill>
                  <a:srgbClr val="03275A"/>
                </a:solidFill>
                <a:latin typeface="Amiko"/>
                <a:ea typeface="Amiko"/>
                <a:cs typeface="Amiko"/>
                <a:sym typeface="Amiko"/>
              </a:rPr>
              <a:t>Certain interventions (Clinical Pharmacy Program) showed significantly better improvements in systolic and diastolic BP.</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Action: </a:t>
            </a:r>
            <a:r>
              <a:rPr lang="en-US" sz="3200" dirty="0">
                <a:solidFill>
                  <a:srgbClr val="03275A"/>
                </a:solidFill>
                <a:latin typeface="Amiko"/>
                <a:ea typeface="Amiko"/>
                <a:cs typeface="Amiko"/>
                <a:sym typeface="Amiko"/>
              </a:rPr>
              <a:t>Apply more effective interventions across all patient groups.</a:t>
            </a:r>
          </a:p>
          <a:p>
            <a:pPr>
              <a:lnSpc>
                <a:spcPct val="150000"/>
              </a:lnSpc>
            </a:pPr>
            <a:r>
              <a:rPr lang="en-US" sz="3300" b="1" u="sng" dirty="0">
                <a:solidFill>
                  <a:srgbClr val="03275A"/>
                </a:solidFill>
                <a:latin typeface="Amiko"/>
                <a:ea typeface="Amiko"/>
                <a:cs typeface="Amiko"/>
                <a:sym typeface="Amiko"/>
              </a:rPr>
              <a:t>3. Target At-Risk Populations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Why: </a:t>
            </a:r>
            <a:r>
              <a:rPr lang="en-US" sz="3200" dirty="0">
                <a:solidFill>
                  <a:srgbClr val="03275A"/>
                </a:solidFill>
                <a:latin typeface="Amiko"/>
                <a:ea typeface="Amiko"/>
                <a:cs typeface="Amiko"/>
                <a:sym typeface="Amiko"/>
              </a:rPr>
              <a:t>Some patient subgroups had significantly lower BP control rates.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Action: </a:t>
            </a:r>
            <a:r>
              <a:rPr lang="en-US" sz="3200" dirty="0">
                <a:solidFill>
                  <a:srgbClr val="03275A"/>
                </a:solidFill>
                <a:latin typeface="Amiko"/>
                <a:ea typeface="Amiko"/>
                <a:cs typeface="Amiko"/>
                <a:sym typeface="Amiko"/>
              </a:rPr>
              <a:t>Identify high risk segments (by Sex, Race/Ethnicity, Insurance, Age) and tailor interventions to address their specific barriers.</a:t>
            </a:r>
          </a:p>
          <a:p>
            <a:pPr>
              <a:lnSpc>
                <a:spcPts val="4620"/>
              </a:lnSpc>
            </a:pPr>
            <a:endParaRPr lang="en-US" sz="3300" dirty="0">
              <a:solidFill>
                <a:srgbClr val="03275A"/>
              </a:solidFill>
              <a:latin typeface="Amiko"/>
              <a:ea typeface="Amiko"/>
              <a:cs typeface="Amiko"/>
              <a:sym typeface="Amik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38E99-924C-CA86-9785-3280A15DCF93}"/>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4BD0D6E7-5C25-4ED3-4F06-6D944F238D58}"/>
              </a:ext>
            </a:extLst>
          </p:cNvPr>
          <p:cNvSpPr txBox="1"/>
          <p:nvPr/>
        </p:nvSpPr>
        <p:spPr>
          <a:xfrm>
            <a:off x="2590800" y="627134"/>
            <a:ext cx="15316971" cy="1298432"/>
          </a:xfrm>
          <a:prstGeom prst="rect">
            <a:avLst/>
          </a:prstGeom>
        </p:spPr>
        <p:txBody>
          <a:bodyPr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RECOMMENDATIONS</a:t>
            </a:r>
          </a:p>
        </p:txBody>
      </p:sp>
      <p:pic>
        <p:nvPicPr>
          <p:cNvPr id="11" name="Picture 10">
            <a:extLst>
              <a:ext uri="{FF2B5EF4-FFF2-40B4-BE49-F238E27FC236}">
                <a16:creationId xmlns:a16="http://schemas.microsoft.com/office/drawing/2014/main" id="{C0BA4027-BA58-B408-43B6-2B5FADCB3268}"/>
              </a:ext>
            </a:extLst>
          </p:cNvPr>
          <p:cNvPicPr>
            <a:picLocks noChangeAspect="1"/>
          </p:cNvPicPr>
          <p:nvPr/>
        </p:nvPicPr>
        <p:blipFill>
          <a:blip r:embed="rId2"/>
          <a:stretch>
            <a:fillRect/>
          </a:stretch>
        </p:blipFill>
        <p:spPr>
          <a:xfrm>
            <a:off x="0" y="0"/>
            <a:ext cx="3873062" cy="2552700"/>
          </a:xfrm>
          <a:prstGeom prst="rect">
            <a:avLst/>
          </a:prstGeom>
        </p:spPr>
      </p:pic>
      <p:sp>
        <p:nvSpPr>
          <p:cNvPr id="9" name="TextBox 9">
            <a:extLst>
              <a:ext uri="{FF2B5EF4-FFF2-40B4-BE49-F238E27FC236}">
                <a16:creationId xmlns:a16="http://schemas.microsoft.com/office/drawing/2014/main" id="{7056D0B8-E16E-CF07-C152-C29CE53DBA84}"/>
              </a:ext>
            </a:extLst>
          </p:cNvPr>
          <p:cNvSpPr txBox="1"/>
          <p:nvPr/>
        </p:nvSpPr>
        <p:spPr>
          <a:xfrm>
            <a:off x="1600200" y="2171700"/>
            <a:ext cx="16154400" cy="7078861"/>
          </a:xfrm>
          <a:prstGeom prst="rect">
            <a:avLst/>
          </a:prstGeom>
        </p:spPr>
        <p:txBody>
          <a:bodyPr wrap="square" lIns="0" tIns="0" rIns="0" bIns="0" rtlCol="0" anchor="t">
            <a:spAutoFit/>
          </a:bodyPr>
          <a:lstStyle/>
          <a:p>
            <a:pPr>
              <a:lnSpc>
                <a:spcPts val="4620"/>
              </a:lnSpc>
            </a:pPr>
            <a:r>
              <a:rPr lang="en-US" sz="3300" u="sng" dirty="0">
                <a:solidFill>
                  <a:srgbClr val="03275A"/>
                </a:solidFill>
                <a:latin typeface="Amiko"/>
                <a:ea typeface="Amiko"/>
                <a:cs typeface="Amiko"/>
                <a:sym typeface="Amiko"/>
              </a:rPr>
              <a:t>4. </a:t>
            </a:r>
            <a:r>
              <a:rPr lang="en-US" sz="3300" b="1" u="sng" dirty="0">
                <a:solidFill>
                  <a:srgbClr val="03275A"/>
                </a:solidFill>
                <a:latin typeface="Amiko"/>
                <a:ea typeface="Amiko"/>
                <a:cs typeface="Amiko"/>
                <a:sym typeface="Amiko"/>
              </a:rPr>
              <a:t>Standardize Best-Practices Across Sites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Why: </a:t>
            </a:r>
            <a:r>
              <a:rPr lang="en-US" sz="3200" dirty="0">
                <a:solidFill>
                  <a:srgbClr val="03275A"/>
                </a:solidFill>
                <a:latin typeface="Amiko"/>
                <a:ea typeface="Amiko"/>
                <a:cs typeface="Amiko"/>
                <a:sym typeface="Amiko"/>
              </a:rPr>
              <a:t>Some sites performed better in reducing BP or applying effective interventions.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Action: </a:t>
            </a:r>
            <a:r>
              <a:rPr lang="en-US" sz="3200" dirty="0">
                <a:solidFill>
                  <a:srgbClr val="03275A"/>
                </a:solidFill>
                <a:latin typeface="Amiko"/>
                <a:ea typeface="Amiko"/>
                <a:cs typeface="Amiko"/>
                <a:sym typeface="Amiko"/>
              </a:rPr>
              <a:t>Investigate workflows, staffing, and follow up processes at top performing sites and apply learnings to underperforming sites.</a:t>
            </a:r>
          </a:p>
          <a:p>
            <a:pPr lvl="1">
              <a:lnSpc>
                <a:spcPts val="4620"/>
              </a:lnSpc>
            </a:pPr>
            <a:endParaRPr lang="en-US" sz="3200" dirty="0">
              <a:solidFill>
                <a:srgbClr val="03275A"/>
              </a:solidFill>
              <a:latin typeface="Amiko"/>
              <a:ea typeface="Amiko"/>
              <a:cs typeface="Amiko"/>
              <a:sym typeface="Amiko"/>
            </a:endParaRPr>
          </a:p>
          <a:p>
            <a:pPr>
              <a:lnSpc>
                <a:spcPts val="4620"/>
              </a:lnSpc>
            </a:pPr>
            <a:r>
              <a:rPr lang="en-US" sz="3300" u="sng" dirty="0">
                <a:solidFill>
                  <a:srgbClr val="03275A"/>
                </a:solidFill>
                <a:latin typeface="Amiko"/>
                <a:ea typeface="Amiko"/>
                <a:cs typeface="Amiko"/>
                <a:sym typeface="Amiko"/>
              </a:rPr>
              <a:t>5. </a:t>
            </a:r>
            <a:r>
              <a:rPr lang="en-US" sz="3300" b="1" u="sng" dirty="0">
                <a:solidFill>
                  <a:srgbClr val="03275A"/>
                </a:solidFill>
                <a:latin typeface="Amiko"/>
                <a:ea typeface="Amiko"/>
                <a:cs typeface="Amiko"/>
                <a:sym typeface="Amiko"/>
              </a:rPr>
              <a:t>Enhance Reporting Metrics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Why: </a:t>
            </a:r>
            <a:r>
              <a:rPr lang="en-US" sz="3200" dirty="0">
                <a:solidFill>
                  <a:srgbClr val="03275A"/>
                </a:solidFill>
                <a:latin typeface="Amiko"/>
                <a:ea typeface="Amiko"/>
                <a:cs typeface="Amiko"/>
                <a:sym typeface="Amiko"/>
              </a:rPr>
              <a:t>Tracking average changes in BP offers more nuance than binary “controlled/uncontrolled” outcomes and helps highlight meaningful improvements.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Action: </a:t>
            </a:r>
            <a:r>
              <a:rPr lang="en-US" sz="3200" dirty="0">
                <a:solidFill>
                  <a:srgbClr val="03275A"/>
                </a:solidFill>
                <a:latin typeface="Amiko"/>
                <a:ea typeface="Amiko"/>
                <a:cs typeface="Amiko"/>
                <a:sym typeface="Amiko"/>
              </a:rPr>
              <a:t>Integrate mean BP change and percent improvement metrics into clinical dashboards to support data driven decision making.</a:t>
            </a:r>
          </a:p>
        </p:txBody>
      </p:sp>
    </p:spTree>
    <p:extLst>
      <p:ext uri="{BB962C8B-B14F-4D97-AF65-F5344CB8AC3E}">
        <p14:creationId xmlns:p14="http://schemas.microsoft.com/office/powerpoint/2010/main" val="138760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672278" y="1562100"/>
            <a:ext cx="12943444" cy="1837041"/>
          </a:xfrm>
          <a:prstGeom prst="rect">
            <a:avLst/>
          </a:prstGeom>
        </p:spPr>
        <p:txBody>
          <a:bodyPr lIns="0" tIns="0" rIns="0" bIns="0" rtlCol="0" anchor="t">
            <a:spAutoFit/>
          </a:bodyPr>
          <a:lstStyle/>
          <a:p>
            <a:pPr algn="ctr">
              <a:lnSpc>
                <a:spcPts val="15099"/>
              </a:lnSpc>
            </a:pPr>
            <a:r>
              <a:rPr lang="en-US" sz="10000" b="1" dirty="0">
                <a:solidFill>
                  <a:srgbClr val="03275A"/>
                </a:solidFill>
                <a:latin typeface="Nunito Sans Bold"/>
                <a:ea typeface="Nunito Sans Bold"/>
                <a:cs typeface="Nunito Sans Bold"/>
                <a:sym typeface="Nunito Sans Bold"/>
              </a:rPr>
              <a:t>Q&amp;A/Appendix</a:t>
            </a:r>
          </a:p>
        </p:txBody>
      </p:sp>
      <p:pic>
        <p:nvPicPr>
          <p:cNvPr id="9" name="Picture 8">
            <a:extLst>
              <a:ext uri="{FF2B5EF4-FFF2-40B4-BE49-F238E27FC236}">
                <a16:creationId xmlns:a16="http://schemas.microsoft.com/office/drawing/2014/main" id="{BC93246D-2C3F-5357-5613-22CA4311E0D5}"/>
              </a:ext>
            </a:extLst>
          </p:cNvPr>
          <p:cNvPicPr>
            <a:picLocks noChangeAspect="1"/>
          </p:cNvPicPr>
          <p:nvPr/>
        </p:nvPicPr>
        <p:blipFill>
          <a:blip r:embed="rId2"/>
          <a:stretch>
            <a:fillRect/>
          </a:stretch>
        </p:blipFill>
        <p:spPr>
          <a:xfrm>
            <a:off x="0" y="0"/>
            <a:ext cx="3873062" cy="2552700"/>
          </a:xfrm>
          <a:prstGeom prst="rect">
            <a:avLst/>
          </a:prstGeom>
        </p:spPr>
      </p:pic>
      <p:pic>
        <p:nvPicPr>
          <p:cNvPr id="10" name="Picture 9">
            <a:extLst>
              <a:ext uri="{FF2B5EF4-FFF2-40B4-BE49-F238E27FC236}">
                <a16:creationId xmlns:a16="http://schemas.microsoft.com/office/drawing/2014/main" id="{9B6DC348-1340-757C-CE2E-55BE3EF15FAD}"/>
              </a:ext>
            </a:extLst>
          </p:cNvPr>
          <p:cNvPicPr>
            <a:picLocks noChangeAspect="1"/>
          </p:cNvPicPr>
          <p:nvPr/>
        </p:nvPicPr>
        <p:blipFill>
          <a:blip r:embed="rId2"/>
          <a:stretch>
            <a:fillRect/>
          </a:stretch>
        </p:blipFill>
        <p:spPr>
          <a:xfrm rot="10800000">
            <a:off x="14414938" y="7734300"/>
            <a:ext cx="3873062" cy="2552700"/>
          </a:xfrm>
          <a:prstGeom prst="rect">
            <a:avLst/>
          </a:prstGeom>
        </p:spPr>
      </p:pic>
      <p:sp>
        <p:nvSpPr>
          <p:cNvPr id="2" name="TextBox 8">
            <a:extLst>
              <a:ext uri="{FF2B5EF4-FFF2-40B4-BE49-F238E27FC236}">
                <a16:creationId xmlns:a16="http://schemas.microsoft.com/office/drawing/2014/main" id="{2B754253-F128-14B7-362F-BEB944D17C08}"/>
              </a:ext>
            </a:extLst>
          </p:cNvPr>
          <p:cNvSpPr txBox="1"/>
          <p:nvPr/>
        </p:nvSpPr>
        <p:spPr>
          <a:xfrm>
            <a:off x="304800" y="4381500"/>
            <a:ext cx="17297400" cy="3542636"/>
          </a:xfrm>
          <a:prstGeom prst="rect">
            <a:avLst/>
          </a:prstGeom>
        </p:spPr>
        <p:txBody>
          <a:bodyPr wrap="square" lIns="0" tIns="0" rIns="0" bIns="0" rtlCol="0" anchor="t">
            <a:spAutoFit/>
          </a:bodyPr>
          <a:lstStyle/>
          <a:p>
            <a:pPr algn="ctr">
              <a:lnSpc>
                <a:spcPts val="15099"/>
              </a:lnSpc>
            </a:pPr>
            <a:r>
              <a:rPr lang="en-US" sz="6000" b="1" dirty="0">
                <a:solidFill>
                  <a:srgbClr val="03275A"/>
                </a:solidFill>
                <a:latin typeface="Nunito Sans Bold"/>
                <a:ea typeface="Nunito Sans Bold"/>
                <a:cs typeface="Nunito Sans Bold"/>
                <a:sym typeface="Nunito Sans Bold"/>
              </a:rPr>
              <a:t>View My Full Analysis and Slides on </a:t>
            </a:r>
            <a:r>
              <a:rPr lang="en-US" sz="6000" b="1" dirty="0" err="1">
                <a:solidFill>
                  <a:srgbClr val="03275A"/>
                </a:solidFill>
                <a:latin typeface="Nunito Sans Bold"/>
                <a:ea typeface="Nunito Sans Bold"/>
                <a:cs typeface="Nunito Sans Bold"/>
                <a:sym typeface="Nunito Sans Bold"/>
              </a:rPr>
              <a:t>Github</a:t>
            </a:r>
            <a:r>
              <a:rPr lang="en-US" sz="6000" b="1" dirty="0">
                <a:solidFill>
                  <a:srgbClr val="03275A"/>
                </a:solidFill>
                <a:latin typeface="Nunito Sans Bold"/>
                <a:ea typeface="Nunito Sans Bold"/>
                <a:cs typeface="Nunito Sans Bold"/>
                <a:sym typeface="Nunito Sans Bold"/>
              </a:rPr>
              <a:t>:</a:t>
            </a:r>
          </a:p>
          <a:p>
            <a:pPr algn="ctr">
              <a:lnSpc>
                <a:spcPts val="15099"/>
              </a:lnSpc>
            </a:pPr>
            <a:r>
              <a:rPr lang="en-US" sz="4000" b="1" dirty="0">
                <a:solidFill>
                  <a:srgbClr val="03275A"/>
                </a:solidFill>
                <a:latin typeface="Nunito Sans Bold"/>
                <a:ea typeface="Nunito Sans Bold"/>
                <a:cs typeface="Nunito Sans Bold"/>
                <a:sym typeface="Nunito Sans Bold"/>
                <a:hlinkClick r:id="rId3"/>
              </a:rPr>
              <a:t>https://github.com/hesanche94/TVHC/tree/main</a:t>
            </a:r>
            <a:endParaRPr lang="en-US" sz="4000" b="1" dirty="0">
              <a:solidFill>
                <a:srgbClr val="03275A"/>
              </a:solidFill>
              <a:latin typeface="Nunito Sans Bold"/>
              <a:ea typeface="Nunito Sans Bold"/>
              <a:cs typeface="Nunito Sans Bold"/>
              <a:sym typeface="Nunito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315856" y="3332480"/>
            <a:ext cx="9656288" cy="3969613"/>
          </a:xfrm>
          <a:prstGeom prst="rect">
            <a:avLst/>
          </a:prstGeom>
        </p:spPr>
        <p:txBody>
          <a:bodyPr lIns="0" tIns="0" rIns="0" bIns="0" rtlCol="0" anchor="t">
            <a:spAutoFit/>
          </a:bodyPr>
          <a:lstStyle/>
          <a:p>
            <a:pPr algn="ctr">
              <a:lnSpc>
                <a:spcPts val="15099"/>
              </a:lnSpc>
            </a:pPr>
            <a:r>
              <a:rPr lang="en-US" sz="15099" b="1" dirty="0">
                <a:solidFill>
                  <a:srgbClr val="03275A"/>
                </a:solidFill>
                <a:latin typeface="Nunito Sans Bold"/>
                <a:ea typeface="Nunito Sans Bold"/>
                <a:cs typeface="Nunito Sans Bold"/>
                <a:sym typeface="Nunito Sans Bold"/>
              </a:rPr>
              <a:t>THANK</a:t>
            </a:r>
          </a:p>
          <a:p>
            <a:pPr algn="ctr">
              <a:lnSpc>
                <a:spcPts val="15099"/>
              </a:lnSpc>
            </a:pPr>
            <a:r>
              <a:rPr lang="en-US" sz="15099" b="1" dirty="0">
                <a:solidFill>
                  <a:srgbClr val="03275A"/>
                </a:solidFill>
                <a:latin typeface="Nunito Sans Bold"/>
                <a:ea typeface="Nunito Sans Bold"/>
                <a:cs typeface="Nunito Sans Bold"/>
                <a:sym typeface="Nunito Sans Bold"/>
              </a:rPr>
              <a:t>YOU!</a:t>
            </a:r>
          </a:p>
        </p:txBody>
      </p:sp>
      <p:pic>
        <p:nvPicPr>
          <p:cNvPr id="9" name="Picture 8">
            <a:extLst>
              <a:ext uri="{FF2B5EF4-FFF2-40B4-BE49-F238E27FC236}">
                <a16:creationId xmlns:a16="http://schemas.microsoft.com/office/drawing/2014/main" id="{B39C4860-6223-E8D1-5F57-5D0B37F50E73}"/>
              </a:ext>
            </a:extLst>
          </p:cNvPr>
          <p:cNvPicPr>
            <a:picLocks noChangeAspect="1"/>
          </p:cNvPicPr>
          <p:nvPr/>
        </p:nvPicPr>
        <p:blipFill>
          <a:blip r:embed="rId2"/>
          <a:stretch>
            <a:fillRect/>
          </a:stretch>
        </p:blipFill>
        <p:spPr>
          <a:xfrm rot="10800000">
            <a:off x="14414938" y="7734300"/>
            <a:ext cx="3873062" cy="2552700"/>
          </a:xfrm>
          <a:prstGeom prst="rect">
            <a:avLst/>
          </a:prstGeom>
        </p:spPr>
      </p:pic>
      <p:pic>
        <p:nvPicPr>
          <p:cNvPr id="10" name="Picture 9">
            <a:extLst>
              <a:ext uri="{FF2B5EF4-FFF2-40B4-BE49-F238E27FC236}">
                <a16:creationId xmlns:a16="http://schemas.microsoft.com/office/drawing/2014/main" id="{ACD2B3BF-5E5F-EF2E-2ACB-F60BF7890797}"/>
              </a:ext>
            </a:extLst>
          </p:cNvPr>
          <p:cNvPicPr>
            <a:picLocks noChangeAspect="1"/>
          </p:cNvPicPr>
          <p:nvPr/>
        </p:nvPicPr>
        <p:blipFill>
          <a:blip r:embed="rId2"/>
          <a:stretch>
            <a:fillRect/>
          </a:stretch>
        </p:blipFill>
        <p:spPr>
          <a:xfrm>
            <a:off x="0" y="0"/>
            <a:ext cx="3873062" cy="255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114800" y="1235218"/>
            <a:ext cx="13745699" cy="1298432"/>
          </a:xfrm>
          <a:prstGeom prst="rect">
            <a:avLst/>
          </a:prstGeom>
        </p:spPr>
        <p:txBody>
          <a:bodyPr wrap="square"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Introduction &amp; Background</a:t>
            </a:r>
          </a:p>
        </p:txBody>
      </p:sp>
      <p:sp>
        <p:nvSpPr>
          <p:cNvPr id="9" name="TextBox 9"/>
          <p:cNvSpPr txBox="1"/>
          <p:nvPr/>
        </p:nvSpPr>
        <p:spPr>
          <a:xfrm>
            <a:off x="762000" y="3345210"/>
            <a:ext cx="16382999" cy="3539430"/>
          </a:xfrm>
          <a:prstGeom prst="rect">
            <a:avLst/>
          </a:prstGeom>
        </p:spPr>
        <p:txBody>
          <a:bodyPr wrap="square" lIns="0" tIns="0" rIns="0" bIns="0" rtlCol="0" anchor="t">
            <a:spAutoFit/>
          </a:bodyPr>
          <a:lstStyle/>
          <a:p>
            <a:pPr>
              <a:lnSpc>
                <a:spcPts val="4620"/>
              </a:lnSpc>
            </a:pPr>
            <a:r>
              <a:rPr lang="en-US" sz="4800" b="1" dirty="0">
                <a:solidFill>
                  <a:srgbClr val="03275A"/>
                </a:solidFill>
                <a:latin typeface="Amiko"/>
                <a:ea typeface="Amiko"/>
                <a:cs typeface="Amiko"/>
                <a:sym typeface="Amiko"/>
              </a:rPr>
              <a:t>Why Blood Pressure Matters:</a:t>
            </a:r>
          </a:p>
          <a:p>
            <a:pPr>
              <a:lnSpc>
                <a:spcPts val="4620"/>
              </a:lnSpc>
            </a:pPr>
            <a:endParaRPr lang="en-US" sz="4800" b="1" dirty="0">
              <a:solidFill>
                <a:srgbClr val="03275A"/>
              </a:solidFill>
              <a:latin typeface="Amiko"/>
              <a:ea typeface="Amiko"/>
              <a:cs typeface="Amiko"/>
              <a:sym typeface="Amiko"/>
            </a:endParaRP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High BP is a major risk factor for strokes, heart disease, and kidney failure</a:t>
            </a: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It can go unnoticed without routine monitoring</a:t>
            </a: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BP Management can improve long term health outcomes</a:t>
            </a: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Clinical Interventions play a key role in improving BP control</a:t>
            </a:r>
          </a:p>
        </p:txBody>
      </p:sp>
      <p:pic>
        <p:nvPicPr>
          <p:cNvPr id="10" name="Picture 9">
            <a:extLst>
              <a:ext uri="{FF2B5EF4-FFF2-40B4-BE49-F238E27FC236}">
                <a16:creationId xmlns:a16="http://schemas.microsoft.com/office/drawing/2014/main" id="{0D993DC7-58C7-E0B5-4DEA-2DACCC69FF63}"/>
              </a:ext>
            </a:extLst>
          </p:cNvPr>
          <p:cNvPicPr>
            <a:picLocks noChangeAspect="1"/>
          </p:cNvPicPr>
          <p:nvPr/>
        </p:nvPicPr>
        <p:blipFill>
          <a:blip r:embed="rId2"/>
          <a:stretch>
            <a:fillRect/>
          </a:stretch>
        </p:blipFill>
        <p:spPr>
          <a:xfrm rot="10800000">
            <a:off x="14414938" y="7734300"/>
            <a:ext cx="3873062" cy="2552700"/>
          </a:xfrm>
          <a:prstGeom prst="rect">
            <a:avLst/>
          </a:prstGeom>
        </p:spPr>
      </p:pic>
      <p:pic>
        <p:nvPicPr>
          <p:cNvPr id="11" name="Picture 10">
            <a:extLst>
              <a:ext uri="{FF2B5EF4-FFF2-40B4-BE49-F238E27FC236}">
                <a16:creationId xmlns:a16="http://schemas.microsoft.com/office/drawing/2014/main" id="{4B9A2A06-ACB9-9051-43FB-16AF2F430A28}"/>
              </a:ext>
            </a:extLst>
          </p:cNvPr>
          <p:cNvPicPr>
            <a:picLocks noChangeAspect="1"/>
          </p:cNvPicPr>
          <p:nvPr/>
        </p:nvPicPr>
        <p:blipFill>
          <a:blip r:embed="rId2"/>
          <a:stretch>
            <a:fillRect/>
          </a:stretch>
        </p:blipFill>
        <p:spPr>
          <a:xfrm>
            <a:off x="0" y="0"/>
            <a:ext cx="3873062" cy="2552700"/>
          </a:xfrm>
          <a:prstGeom prst="rect">
            <a:avLst/>
          </a:prstGeom>
        </p:spPr>
      </p:pic>
      <p:sp>
        <p:nvSpPr>
          <p:cNvPr id="12" name="TextBox 11">
            <a:extLst>
              <a:ext uri="{FF2B5EF4-FFF2-40B4-BE49-F238E27FC236}">
                <a16:creationId xmlns:a16="http://schemas.microsoft.com/office/drawing/2014/main" id="{C88F74A7-88F4-D29E-14A5-2278A27AEF6E}"/>
              </a:ext>
            </a:extLst>
          </p:cNvPr>
          <p:cNvSpPr txBox="1"/>
          <p:nvPr/>
        </p:nvSpPr>
        <p:spPr>
          <a:xfrm>
            <a:off x="407894" y="7581900"/>
            <a:ext cx="14033938" cy="1077218"/>
          </a:xfrm>
          <a:prstGeom prst="rect">
            <a:avLst/>
          </a:prstGeom>
          <a:noFill/>
        </p:spPr>
        <p:txBody>
          <a:bodyPr wrap="square" rtlCol="0">
            <a:spAutoFit/>
          </a:bodyPr>
          <a:lstStyle/>
          <a:p>
            <a:r>
              <a:rPr lang="en-US" sz="3200" b="1" dirty="0">
                <a:latin typeface="Amiko" panose="020B0604020202020204" charset="0"/>
                <a:cs typeface="Amiko" panose="020B0604020202020204" charset="0"/>
              </a:rPr>
              <a:t>“Nearly 1 in 2 U.S. adults has high blood pressure”</a:t>
            </a:r>
            <a:r>
              <a:rPr lang="en-US" sz="3200" dirty="0">
                <a:latin typeface="Amiko" panose="020B0604020202020204" charset="0"/>
                <a:cs typeface="Amiko" panose="020B0604020202020204" charset="0"/>
              </a:rPr>
              <a:t> – American Heart Association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705100" y="1256179"/>
            <a:ext cx="12877800" cy="1298432"/>
          </a:xfrm>
          <a:prstGeom prst="rect">
            <a:avLst/>
          </a:prstGeom>
        </p:spPr>
        <p:txBody>
          <a:bodyPr wrap="square"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OBJECTIVE</a:t>
            </a:r>
          </a:p>
        </p:txBody>
      </p:sp>
      <p:sp>
        <p:nvSpPr>
          <p:cNvPr id="11" name="TextBox 11"/>
          <p:cNvSpPr txBox="1"/>
          <p:nvPr/>
        </p:nvSpPr>
        <p:spPr>
          <a:xfrm>
            <a:off x="1676400" y="3390900"/>
            <a:ext cx="14935200" cy="4719241"/>
          </a:xfrm>
          <a:prstGeom prst="rect">
            <a:avLst/>
          </a:prstGeom>
        </p:spPr>
        <p:txBody>
          <a:bodyPr wrap="square" lIns="0" tIns="0" rIns="0" bIns="0" rtlCol="0" anchor="t">
            <a:spAutoFit/>
          </a:bodyPr>
          <a:lstStyle/>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Assess the impact of various interventions on BP control</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Compare pre- and post- intervention blood pressure metrics</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Calculate the percentage of patients achieving BP control (systolic &lt; 140 mmHg and diastolic &lt; 90 mmHg) after intervention</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Identify trends in outcomes by demographic characteristics and provider or site</a:t>
            </a: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p:txBody>
      </p:sp>
      <p:pic>
        <p:nvPicPr>
          <p:cNvPr id="12" name="Picture 11">
            <a:extLst>
              <a:ext uri="{FF2B5EF4-FFF2-40B4-BE49-F238E27FC236}">
                <a16:creationId xmlns:a16="http://schemas.microsoft.com/office/drawing/2014/main" id="{52EA5D8A-F34F-EE50-780C-6498378959F0}"/>
              </a:ext>
            </a:extLst>
          </p:cNvPr>
          <p:cNvPicPr>
            <a:picLocks noChangeAspect="1"/>
          </p:cNvPicPr>
          <p:nvPr/>
        </p:nvPicPr>
        <p:blipFill>
          <a:blip r:embed="rId2"/>
          <a:stretch>
            <a:fillRect/>
          </a:stretch>
        </p:blipFill>
        <p:spPr>
          <a:xfrm>
            <a:off x="0" y="0"/>
            <a:ext cx="3873062" cy="2552700"/>
          </a:xfrm>
          <a:prstGeom prst="rect">
            <a:avLst/>
          </a:prstGeom>
        </p:spPr>
      </p:pic>
      <p:pic>
        <p:nvPicPr>
          <p:cNvPr id="14" name="Picture 13">
            <a:extLst>
              <a:ext uri="{FF2B5EF4-FFF2-40B4-BE49-F238E27FC236}">
                <a16:creationId xmlns:a16="http://schemas.microsoft.com/office/drawing/2014/main" id="{6A2DDDA5-B6A5-B74C-9962-3864DCEB46ED}"/>
              </a:ext>
            </a:extLst>
          </p:cNvPr>
          <p:cNvPicPr>
            <a:picLocks noChangeAspect="1"/>
          </p:cNvPicPr>
          <p:nvPr/>
        </p:nvPicPr>
        <p:blipFill>
          <a:blip r:embed="rId2"/>
          <a:stretch>
            <a:fillRect/>
          </a:stretch>
        </p:blipFill>
        <p:spPr>
          <a:xfrm rot="10800000">
            <a:off x="14414938" y="7734300"/>
            <a:ext cx="3873062" cy="255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158331-8854-6682-E60F-B6C094609E15}"/>
              </a:ext>
            </a:extLst>
          </p:cNvPr>
          <p:cNvPicPr>
            <a:picLocks noChangeAspect="1"/>
          </p:cNvPicPr>
          <p:nvPr/>
        </p:nvPicPr>
        <p:blipFill>
          <a:blip r:embed="rId2"/>
          <a:stretch>
            <a:fillRect/>
          </a:stretch>
        </p:blipFill>
        <p:spPr>
          <a:xfrm rot="10800000">
            <a:off x="14935200" y="8077200"/>
            <a:ext cx="3352800" cy="2209800"/>
          </a:xfrm>
          <a:prstGeom prst="rect">
            <a:avLst/>
          </a:prstGeom>
        </p:spPr>
      </p:pic>
      <p:pic>
        <p:nvPicPr>
          <p:cNvPr id="14" name="Picture 13">
            <a:extLst>
              <a:ext uri="{FF2B5EF4-FFF2-40B4-BE49-F238E27FC236}">
                <a16:creationId xmlns:a16="http://schemas.microsoft.com/office/drawing/2014/main" id="{3C4D32BC-AE17-06D2-5F0C-550903CC3952}"/>
              </a:ext>
            </a:extLst>
          </p:cNvPr>
          <p:cNvPicPr>
            <a:picLocks noChangeAspect="1"/>
          </p:cNvPicPr>
          <p:nvPr/>
        </p:nvPicPr>
        <p:blipFill>
          <a:blip r:embed="rId2"/>
          <a:stretch>
            <a:fillRect/>
          </a:stretch>
        </p:blipFill>
        <p:spPr>
          <a:xfrm>
            <a:off x="0" y="0"/>
            <a:ext cx="3873062" cy="2552700"/>
          </a:xfrm>
          <a:prstGeom prst="rect">
            <a:avLst/>
          </a:prstGeom>
        </p:spPr>
      </p:pic>
      <p:sp>
        <p:nvSpPr>
          <p:cNvPr id="8" name="TextBox 8"/>
          <p:cNvSpPr txBox="1"/>
          <p:nvPr/>
        </p:nvSpPr>
        <p:spPr>
          <a:xfrm>
            <a:off x="1936531" y="759033"/>
            <a:ext cx="16922089" cy="1298432"/>
          </a:xfrm>
          <a:prstGeom prst="rect">
            <a:avLst/>
          </a:prstGeom>
        </p:spPr>
        <p:txBody>
          <a:bodyPr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KEY FINDINGS SUMMARY</a:t>
            </a:r>
          </a:p>
        </p:txBody>
      </p:sp>
      <p:sp>
        <p:nvSpPr>
          <p:cNvPr id="9" name="TextBox 9"/>
          <p:cNvSpPr txBox="1"/>
          <p:nvPr/>
        </p:nvSpPr>
        <p:spPr>
          <a:xfrm>
            <a:off x="914400" y="2059706"/>
            <a:ext cx="16922088" cy="8848576"/>
          </a:xfrm>
          <a:prstGeom prst="rect">
            <a:avLst/>
          </a:prstGeom>
        </p:spPr>
        <p:txBody>
          <a:bodyPr wrap="square" lIns="0" tIns="0" rIns="0" bIns="0" rtlCol="0" anchor="t">
            <a:spAutoFit/>
          </a:bodyPr>
          <a:lstStyle/>
          <a:p>
            <a:pPr algn="l">
              <a:lnSpc>
                <a:spcPts val="4620"/>
              </a:lnSpc>
            </a:pPr>
            <a:r>
              <a:rPr lang="en-US" sz="3300" b="1" dirty="0">
                <a:solidFill>
                  <a:srgbClr val="03275A"/>
                </a:solidFill>
                <a:latin typeface="Amiko"/>
                <a:ea typeface="Amiko"/>
                <a:cs typeface="Amiko"/>
                <a:sym typeface="Amiko"/>
              </a:rPr>
              <a:t>What I Discovered:</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60% of patients</a:t>
            </a:r>
            <a:r>
              <a:rPr lang="en-US" sz="3300" dirty="0">
                <a:solidFill>
                  <a:srgbClr val="03275A"/>
                </a:solidFill>
                <a:latin typeface="Amiko"/>
                <a:ea typeface="Amiko"/>
                <a:cs typeface="Amiko"/>
                <a:sym typeface="Amiko"/>
              </a:rPr>
              <a:t> achieved </a:t>
            </a:r>
            <a:r>
              <a:rPr lang="en-US" sz="3300" b="1" dirty="0">
                <a:solidFill>
                  <a:srgbClr val="03275A"/>
                </a:solidFill>
                <a:latin typeface="Amiko"/>
                <a:ea typeface="Amiko"/>
                <a:cs typeface="Amiko"/>
                <a:sym typeface="Amiko"/>
              </a:rPr>
              <a:t>controlled BP post-intervention </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25% of patients misclassified</a:t>
            </a:r>
            <a:r>
              <a:rPr lang="en-US" sz="3300" dirty="0">
                <a:solidFill>
                  <a:srgbClr val="03275A"/>
                </a:solidFill>
                <a:latin typeface="Amiko"/>
                <a:ea typeface="Amiko"/>
                <a:cs typeface="Amiko"/>
                <a:sym typeface="Amiko"/>
              </a:rPr>
              <a:t>, Site A accounted for 56% of errors</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Intervention Effectiveness: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Clinical Pharmacy Program:</a:t>
            </a:r>
            <a:r>
              <a:rPr lang="en-US" sz="3300" dirty="0">
                <a:solidFill>
                  <a:srgbClr val="03275A"/>
                </a:solidFill>
                <a:latin typeface="Amiko"/>
                <a:ea typeface="Amiko"/>
                <a:cs typeface="Amiko"/>
                <a:sym typeface="Amiko"/>
              </a:rPr>
              <a:t> 81.8% control</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Health Coaching: </a:t>
            </a:r>
            <a:r>
              <a:rPr lang="en-US" sz="3300" dirty="0">
                <a:solidFill>
                  <a:srgbClr val="03275A"/>
                </a:solidFill>
                <a:latin typeface="Amiko"/>
                <a:ea typeface="Amiko"/>
                <a:cs typeface="Amiko"/>
                <a:sym typeface="Amiko"/>
              </a:rPr>
              <a:t>76.9%</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Medication Adjustment: </a:t>
            </a:r>
            <a:r>
              <a:rPr lang="en-US" sz="3300" dirty="0">
                <a:solidFill>
                  <a:srgbClr val="03275A"/>
                </a:solidFill>
                <a:latin typeface="Amiko"/>
                <a:ea typeface="Amiko"/>
                <a:cs typeface="Amiko"/>
                <a:sym typeface="Amiko"/>
              </a:rPr>
              <a:t>75% </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Home BP Monitoring </a:t>
            </a:r>
            <a:r>
              <a:rPr lang="en-US" sz="3300" dirty="0">
                <a:solidFill>
                  <a:srgbClr val="03275A"/>
                </a:solidFill>
                <a:latin typeface="Amiko"/>
                <a:ea typeface="Amiko"/>
                <a:cs typeface="Amiko"/>
                <a:sym typeface="Amiko"/>
              </a:rPr>
              <a:t>and </a:t>
            </a:r>
            <a:r>
              <a:rPr lang="en-US" sz="3300" b="1" dirty="0">
                <a:solidFill>
                  <a:srgbClr val="03275A"/>
                </a:solidFill>
                <a:latin typeface="Amiko"/>
                <a:ea typeface="Amiko"/>
                <a:cs typeface="Amiko"/>
                <a:sym typeface="Amiko"/>
              </a:rPr>
              <a:t>Care Team Outreach </a:t>
            </a:r>
            <a:r>
              <a:rPr lang="en-US" sz="3300" dirty="0">
                <a:solidFill>
                  <a:srgbClr val="03275A"/>
                </a:solidFill>
                <a:latin typeface="Amiko"/>
                <a:ea typeface="Amiko"/>
                <a:cs typeface="Amiko"/>
                <a:sym typeface="Amiko"/>
              </a:rPr>
              <a:t>below 41%</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BP control varied by site (52%-71%) </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Demographic Disparities:</a:t>
            </a:r>
          </a:p>
          <a:p>
            <a:pPr marL="914400" lvl="1"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Males (63.8%) &gt; Females (54.8%)</a:t>
            </a:r>
          </a:p>
          <a:p>
            <a:pPr marL="914400" lvl="1" indent="-457200">
              <a:lnSpc>
                <a:spcPts val="4620"/>
              </a:lnSpc>
              <a:buFont typeface="Arial" panose="020B0604020202020204" pitchFamily="34" charset="0"/>
              <a:buChar char="•"/>
            </a:pPr>
            <a:r>
              <a:rPr lang="en-US" sz="3300">
                <a:solidFill>
                  <a:srgbClr val="03275A"/>
                </a:solidFill>
                <a:latin typeface="Amiko"/>
                <a:ea typeface="Amiko"/>
                <a:cs typeface="Amiko"/>
                <a:sym typeface="Amiko"/>
              </a:rPr>
              <a:t>Medicaid/commercial (~63%) &gt; Medicare</a:t>
            </a:r>
            <a:r>
              <a:rPr lang="en-US" sz="3300" dirty="0">
                <a:solidFill>
                  <a:srgbClr val="03275A"/>
                </a:solidFill>
                <a:latin typeface="Amiko"/>
                <a:ea typeface="Amiko"/>
                <a:cs typeface="Amiko"/>
                <a:sym typeface="Amiko"/>
              </a:rPr>
              <a:t>/uninsured(~</a:t>
            </a:r>
            <a:r>
              <a:rPr lang="en-US" sz="3300">
                <a:solidFill>
                  <a:srgbClr val="03275A"/>
                </a:solidFill>
                <a:latin typeface="Amiko"/>
                <a:ea typeface="Amiko"/>
                <a:cs typeface="Amiko"/>
                <a:sym typeface="Amiko"/>
              </a:rPr>
              <a:t>56%) </a:t>
            </a:r>
          </a:p>
          <a:p>
            <a:pPr marL="914400" lvl="1"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BP Control declines with age: 74% (30-44 yrs) -&gt; 48% (60-74 yrs)</a:t>
            </a: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28BC4-1DE2-6C4B-0AD5-2BBA1EFAA35A}"/>
            </a:ext>
          </a:extLst>
        </p:cNvPr>
        <p:cNvGrpSpPr/>
        <p:nvPr/>
      </p:nvGrpSpPr>
      <p:grpSpPr>
        <a:xfrm>
          <a:off x="0" y="0"/>
          <a:ext cx="0" cy="0"/>
          <a:chOff x="0" y="0"/>
          <a:chExt cx="0" cy="0"/>
        </a:xfrm>
      </p:grpSpPr>
      <p:pic>
        <p:nvPicPr>
          <p:cNvPr id="20" name="Picture 19">
            <a:extLst>
              <a:ext uri="{FF2B5EF4-FFF2-40B4-BE49-F238E27FC236}">
                <a16:creationId xmlns:a16="http://schemas.microsoft.com/office/drawing/2014/main" id="{D0618B48-BB2B-7100-3060-2C027E726777}"/>
              </a:ext>
            </a:extLst>
          </p:cNvPr>
          <p:cNvPicPr>
            <a:picLocks noChangeAspect="1"/>
          </p:cNvPicPr>
          <p:nvPr/>
        </p:nvPicPr>
        <p:blipFill>
          <a:blip r:embed="rId3"/>
          <a:stretch>
            <a:fillRect/>
          </a:stretch>
        </p:blipFill>
        <p:spPr>
          <a:xfrm>
            <a:off x="0" y="0"/>
            <a:ext cx="3873062" cy="2552700"/>
          </a:xfrm>
          <a:prstGeom prst="rect">
            <a:avLst/>
          </a:prstGeom>
        </p:spPr>
      </p:pic>
      <p:sp>
        <p:nvSpPr>
          <p:cNvPr id="8" name="TextBox 8">
            <a:extLst>
              <a:ext uri="{FF2B5EF4-FFF2-40B4-BE49-F238E27FC236}">
                <a16:creationId xmlns:a16="http://schemas.microsoft.com/office/drawing/2014/main" id="{CD3FD7E0-259A-20D3-E6DD-9A14592746AD}"/>
              </a:ext>
            </a:extLst>
          </p:cNvPr>
          <p:cNvSpPr txBox="1"/>
          <p:nvPr/>
        </p:nvSpPr>
        <p:spPr>
          <a:xfrm>
            <a:off x="2987897" y="447260"/>
            <a:ext cx="13699903"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General Intervention Effectiveness</a:t>
            </a:r>
          </a:p>
        </p:txBody>
      </p:sp>
      <p:sp>
        <p:nvSpPr>
          <p:cNvPr id="9" name="TextBox 9">
            <a:extLst>
              <a:ext uri="{FF2B5EF4-FFF2-40B4-BE49-F238E27FC236}">
                <a16:creationId xmlns:a16="http://schemas.microsoft.com/office/drawing/2014/main" id="{47DE9E61-9878-026E-A349-655F1BD5AE76}"/>
              </a:ext>
            </a:extLst>
          </p:cNvPr>
          <p:cNvSpPr txBox="1"/>
          <p:nvPr/>
        </p:nvSpPr>
        <p:spPr>
          <a:xfrm>
            <a:off x="2523744" y="2417569"/>
            <a:ext cx="11555650" cy="1127103"/>
          </a:xfrm>
          <a:prstGeom prst="rect">
            <a:avLst/>
          </a:prstGeom>
        </p:spPr>
        <p:txBody>
          <a:bodyPr wrap="square" lIns="0" tIns="0" rIns="0" bIns="0" rtlCol="0" anchor="t">
            <a:spAutoFit/>
          </a:bodyPr>
          <a:lstStyle/>
          <a:p>
            <a:pPr marL="457200" indent="-457200" algn="l">
              <a:lnSpc>
                <a:spcPts val="4620"/>
              </a:lnSpc>
              <a:buFont typeface="Arial" panose="020B0604020202020204" pitchFamily="34" charset="0"/>
              <a:buChar char="•"/>
            </a:pPr>
            <a:r>
              <a:rPr lang="en-US" sz="2800" dirty="0">
                <a:solidFill>
                  <a:srgbClr val="03275A"/>
                </a:solidFill>
                <a:latin typeface="+mj-lt"/>
                <a:ea typeface="Amiko"/>
                <a:cs typeface="Amiko"/>
                <a:sym typeface="Amiko"/>
              </a:rPr>
              <a:t>Average Systolic BP dropped by 8.25 mmHg (~6% decrease)</a:t>
            </a:r>
          </a:p>
          <a:p>
            <a:pPr marL="457200" indent="-457200" algn="l">
              <a:lnSpc>
                <a:spcPts val="4620"/>
              </a:lnSpc>
              <a:buFont typeface="Arial" panose="020B0604020202020204" pitchFamily="34" charset="0"/>
              <a:buChar char="•"/>
            </a:pPr>
            <a:r>
              <a:rPr lang="en-US" sz="2800" dirty="0">
                <a:solidFill>
                  <a:srgbClr val="03275A"/>
                </a:solidFill>
                <a:latin typeface="+mj-lt"/>
                <a:ea typeface="Amiko"/>
                <a:cs typeface="Amiko"/>
                <a:sym typeface="Amiko"/>
              </a:rPr>
              <a:t>Average Diastolic BP dropped by 3.68 mmHg) (~4% decrease)</a:t>
            </a:r>
          </a:p>
        </p:txBody>
      </p:sp>
      <p:sp>
        <p:nvSpPr>
          <p:cNvPr id="10" name="TextBox 10">
            <a:extLst>
              <a:ext uri="{FF2B5EF4-FFF2-40B4-BE49-F238E27FC236}">
                <a16:creationId xmlns:a16="http://schemas.microsoft.com/office/drawing/2014/main" id="{74D57124-E425-ED63-DFA5-7CC20DAAD628}"/>
              </a:ext>
            </a:extLst>
          </p:cNvPr>
          <p:cNvSpPr txBox="1"/>
          <p:nvPr/>
        </p:nvSpPr>
        <p:spPr>
          <a:xfrm rot="10800000" flipV="1">
            <a:off x="2209800" y="1602509"/>
            <a:ext cx="11353800" cy="798295"/>
          </a:xfrm>
          <a:prstGeom prst="rect">
            <a:avLst/>
          </a:prstGeom>
        </p:spPr>
        <p:txBody>
          <a:bodyPr wrap="square" lIns="0" tIns="0" rIns="0" bIns="0" rtlCol="0" anchor="t">
            <a:spAutoFit/>
          </a:bodyPr>
          <a:lstStyle/>
          <a:p>
            <a:pPr algn="ctr">
              <a:lnSpc>
                <a:spcPts val="6653"/>
              </a:lnSpc>
            </a:pPr>
            <a:r>
              <a:rPr lang="en-US" sz="3600" b="1" dirty="0">
                <a:solidFill>
                  <a:srgbClr val="03275A"/>
                </a:solidFill>
                <a:latin typeface="Nunito Sans Bold"/>
                <a:ea typeface="Nunito Sans Bold"/>
                <a:cs typeface="Nunito Sans Bold"/>
                <a:sym typeface="Nunito Sans Bold"/>
              </a:rPr>
              <a:t>Blood Pressure Improvements After Intervention</a:t>
            </a:r>
          </a:p>
        </p:txBody>
      </p:sp>
      <p:sp>
        <p:nvSpPr>
          <p:cNvPr id="15" name="TextBox 10">
            <a:extLst>
              <a:ext uri="{FF2B5EF4-FFF2-40B4-BE49-F238E27FC236}">
                <a16:creationId xmlns:a16="http://schemas.microsoft.com/office/drawing/2014/main" id="{F17552B5-A016-2C25-3375-3236DD410168}"/>
              </a:ext>
            </a:extLst>
          </p:cNvPr>
          <p:cNvSpPr txBox="1"/>
          <p:nvPr/>
        </p:nvSpPr>
        <p:spPr>
          <a:xfrm rot="10800000" flipV="1">
            <a:off x="2523744" y="4027966"/>
            <a:ext cx="5981700" cy="2501326"/>
          </a:xfrm>
          <a:prstGeom prst="rect">
            <a:avLst/>
          </a:prstGeom>
        </p:spPr>
        <p:txBody>
          <a:bodyPr wrap="square" lIns="0" tIns="0" rIns="0" bIns="0" rtlCol="0" anchor="t">
            <a:spAutoFit/>
          </a:bodyPr>
          <a:lstStyle/>
          <a:p>
            <a:pPr>
              <a:lnSpc>
                <a:spcPts val="6653"/>
              </a:lnSpc>
            </a:pPr>
            <a:r>
              <a:rPr lang="en-US" sz="3600" b="1" dirty="0">
                <a:solidFill>
                  <a:srgbClr val="03275A"/>
                </a:solidFill>
                <a:latin typeface="Nunito Sans Bold"/>
                <a:ea typeface="Nunito Sans Bold"/>
                <a:cs typeface="Nunito Sans Bold"/>
                <a:sym typeface="Nunito Sans Bold"/>
              </a:rPr>
              <a:t>Blood Pressure Improvements by Intervention</a:t>
            </a:r>
          </a:p>
        </p:txBody>
      </p:sp>
      <p:pic>
        <p:nvPicPr>
          <p:cNvPr id="5" name="Picture 4">
            <a:extLst>
              <a:ext uri="{FF2B5EF4-FFF2-40B4-BE49-F238E27FC236}">
                <a16:creationId xmlns:a16="http://schemas.microsoft.com/office/drawing/2014/main" id="{F705871B-18DC-464D-EE39-FB446AFAC7FA}"/>
              </a:ext>
            </a:extLst>
          </p:cNvPr>
          <p:cNvPicPr>
            <a:picLocks noChangeAspect="1"/>
          </p:cNvPicPr>
          <p:nvPr/>
        </p:nvPicPr>
        <p:blipFill>
          <a:blip r:embed="rId4"/>
          <a:stretch>
            <a:fillRect/>
          </a:stretch>
        </p:blipFill>
        <p:spPr>
          <a:xfrm>
            <a:off x="6781800" y="4076700"/>
            <a:ext cx="10057539" cy="5951728"/>
          </a:xfrm>
          <a:prstGeom prst="rect">
            <a:avLst/>
          </a:prstGeom>
        </p:spPr>
      </p:pic>
    </p:spTree>
    <p:extLst>
      <p:ext uri="{BB962C8B-B14F-4D97-AF65-F5344CB8AC3E}">
        <p14:creationId xmlns:p14="http://schemas.microsoft.com/office/powerpoint/2010/main" val="33165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271151" y="495300"/>
            <a:ext cx="15849600"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Effectiveness by Intervention Type</a:t>
            </a:r>
          </a:p>
        </p:txBody>
      </p:sp>
      <p:pic>
        <p:nvPicPr>
          <p:cNvPr id="11" name="Picture 10">
            <a:extLst>
              <a:ext uri="{FF2B5EF4-FFF2-40B4-BE49-F238E27FC236}">
                <a16:creationId xmlns:a16="http://schemas.microsoft.com/office/drawing/2014/main" id="{553D5E44-73F9-1D6A-AD7F-BC223304707A}"/>
              </a:ext>
            </a:extLst>
          </p:cNvPr>
          <p:cNvPicPr>
            <a:picLocks noChangeAspect="1"/>
          </p:cNvPicPr>
          <p:nvPr/>
        </p:nvPicPr>
        <p:blipFill>
          <a:blip r:embed="rId3"/>
          <a:stretch>
            <a:fillRect/>
          </a:stretch>
        </p:blipFill>
        <p:spPr>
          <a:xfrm>
            <a:off x="0" y="0"/>
            <a:ext cx="3873062" cy="2552700"/>
          </a:xfrm>
          <a:prstGeom prst="rect">
            <a:avLst/>
          </a:prstGeom>
        </p:spPr>
      </p:pic>
      <p:pic>
        <p:nvPicPr>
          <p:cNvPr id="13" name="Picture 12">
            <a:extLst>
              <a:ext uri="{FF2B5EF4-FFF2-40B4-BE49-F238E27FC236}">
                <a16:creationId xmlns:a16="http://schemas.microsoft.com/office/drawing/2014/main" id="{F36614B7-C9F7-7BD7-1F5A-0BF9E2FB782E}"/>
              </a:ext>
            </a:extLst>
          </p:cNvPr>
          <p:cNvPicPr>
            <a:picLocks noChangeAspect="1"/>
          </p:cNvPicPr>
          <p:nvPr/>
        </p:nvPicPr>
        <p:blipFill>
          <a:blip r:embed="rId4"/>
          <a:stretch>
            <a:fillRect/>
          </a:stretch>
        </p:blipFill>
        <p:spPr>
          <a:xfrm>
            <a:off x="2438400" y="2212088"/>
            <a:ext cx="12367372" cy="72782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0EF2F-8F32-EF6B-5CD8-08ECE5A725D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D7446B-6AEF-E143-910F-F526085AF148}"/>
              </a:ext>
            </a:extLst>
          </p:cNvPr>
          <p:cNvPicPr>
            <a:picLocks noChangeAspect="1"/>
          </p:cNvPicPr>
          <p:nvPr/>
        </p:nvPicPr>
        <p:blipFill>
          <a:blip r:embed="rId3"/>
          <a:stretch>
            <a:fillRect/>
          </a:stretch>
        </p:blipFill>
        <p:spPr>
          <a:xfrm>
            <a:off x="0" y="-23352"/>
            <a:ext cx="3276600" cy="2159577"/>
          </a:xfrm>
          <a:prstGeom prst="rect">
            <a:avLst/>
          </a:prstGeom>
        </p:spPr>
      </p:pic>
      <p:pic>
        <p:nvPicPr>
          <p:cNvPr id="3" name="Picture 2">
            <a:extLst>
              <a:ext uri="{FF2B5EF4-FFF2-40B4-BE49-F238E27FC236}">
                <a16:creationId xmlns:a16="http://schemas.microsoft.com/office/drawing/2014/main" id="{1D79DFF0-E892-C831-4D74-076EA6FD22C3}"/>
              </a:ext>
            </a:extLst>
          </p:cNvPr>
          <p:cNvPicPr>
            <a:picLocks noChangeAspect="1"/>
          </p:cNvPicPr>
          <p:nvPr/>
        </p:nvPicPr>
        <p:blipFill>
          <a:blip r:embed="rId4"/>
          <a:stretch>
            <a:fillRect/>
          </a:stretch>
        </p:blipFill>
        <p:spPr>
          <a:xfrm>
            <a:off x="1447800" y="2019300"/>
            <a:ext cx="15087600" cy="6598237"/>
          </a:xfrm>
          <a:prstGeom prst="rect">
            <a:avLst/>
          </a:prstGeom>
        </p:spPr>
      </p:pic>
      <p:sp>
        <p:nvSpPr>
          <p:cNvPr id="8" name="TextBox 8">
            <a:extLst>
              <a:ext uri="{FF2B5EF4-FFF2-40B4-BE49-F238E27FC236}">
                <a16:creationId xmlns:a16="http://schemas.microsoft.com/office/drawing/2014/main" id="{857D851E-645C-E268-31F3-BE4A03E921A0}"/>
              </a:ext>
            </a:extLst>
          </p:cNvPr>
          <p:cNvSpPr txBox="1"/>
          <p:nvPr/>
        </p:nvSpPr>
        <p:spPr>
          <a:xfrm>
            <a:off x="2271151" y="495300"/>
            <a:ext cx="15849600" cy="1175322"/>
          </a:xfrm>
          <a:prstGeom prst="rect">
            <a:avLst/>
          </a:prstGeom>
        </p:spPr>
        <p:txBody>
          <a:bodyPr wrap="square" lIns="0" tIns="0" rIns="0" bIns="0" rtlCol="0" anchor="t">
            <a:spAutoFit/>
          </a:bodyPr>
          <a:lstStyle/>
          <a:p>
            <a:pPr algn="ctr">
              <a:lnSpc>
                <a:spcPts val="10292"/>
              </a:lnSpc>
            </a:pPr>
            <a:r>
              <a:rPr lang="en-US" sz="4800" b="1" dirty="0">
                <a:solidFill>
                  <a:srgbClr val="03275A"/>
                </a:solidFill>
                <a:latin typeface="Nunito Sans Bold"/>
                <a:ea typeface="Nunito Sans Bold"/>
                <a:cs typeface="Nunito Sans Bold"/>
                <a:sym typeface="Nunito Sans Bold"/>
              </a:rPr>
              <a:t>Effectiveness of Intervention by Race/Ethnicity</a:t>
            </a:r>
          </a:p>
        </p:txBody>
      </p:sp>
    </p:spTree>
    <p:extLst>
      <p:ext uri="{BB962C8B-B14F-4D97-AF65-F5344CB8AC3E}">
        <p14:creationId xmlns:p14="http://schemas.microsoft.com/office/powerpoint/2010/main" val="187286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FDE76-3D11-6212-D684-61C9DFB94AC8}"/>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06CC3BF9-76FA-2B0F-6E2A-EAA24CF23617}"/>
              </a:ext>
            </a:extLst>
          </p:cNvPr>
          <p:cNvPicPr>
            <a:picLocks noChangeAspect="1"/>
          </p:cNvPicPr>
          <p:nvPr/>
        </p:nvPicPr>
        <p:blipFill>
          <a:blip r:embed="rId3"/>
          <a:stretch>
            <a:fillRect/>
          </a:stretch>
        </p:blipFill>
        <p:spPr>
          <a:xfrm>
            <a:off x="0" y="0"/>
            <a:ext cx="3873062" cy="2552700"/>
          </a:xfrm>
          <a:prstGeom prst="rect">
            <a:avLst/>
          </a:prstGeom>
        </p:spPr>
      </p:pic>
      <p:pic>
        <p:nvPicPr>
          <p:cNvPr id="4" name="Picture 3">
            <a:extLst>
              <a:ext uri="{FF2B5EF4-FFF2-40B4-BE49-F238E27FC236}">
                <a16:creationId xmlns:a16="http://schemas.microsoft.com/office/drawing/2014/main" id="{AB680565-9575-0046-A423-2AC4113ECDE9}"/>
              </a:ext>
            </a:extLst>
          </p:cNvPr>
          <p:cNvPicPr>
            <a:picLocks noChangeAspect="1"/>
          </p:cNvPicPr>
          <p:nvPr/>
        </p:nvPicPr>
        <p:blipFill>
          <a:blip r:embed="rId4"/>
          <a:stretch>
            <a:fillRect/>
          </a:stretch>
        </p:blipFill>
        <p:spPr>
          <a:xfrm>
            <a:off x="1447800" y="1755475"/>
            <a:ext cx="16099390" cy="8042370"/>
          </a:xfrm>
          <a:prstGeom prst="rect">
            <a:avLst/>
          </a:prstGeom>
        </p:spPr>
      </p:pic>
      <p:sp>
        <p:nvSpPr>
          <p:cNvPr id="8" name="TextBox 8">
            <a:extLst>
              <a:ext uri="{FF2B5EF4-FFF2-40B4-BE49-F238E27FC236}">
                <a16:creationId xmlns:a16="http://schemas.microsoft.com/office/drawing/2014/main" id="{BA7DD07D-A74D-D7B8-43DA-49FEF62EAD05}"/>
              </a:ext>
            </a:extLst>
          </p:cNvPr>
          <p:cNvSpPr txBox="1"/>
          <p:nvPr/>
        </p:nvSpPr>
        <p:spPr>
          <a:xfrm>
            <a:off x="2271151" y="495300"/>
            <a:ext cx="15849600" cy="1175322"/>
          </a:xfrm>
          <a:prstGeom prst="rect">
            <a:avLst/>
          </a:prstGeom>
        </p:spPr>
        <p:txBody>
          <a:bodyPr wrap="square" lIns="0" tIns="0" rIns="0" bIns="0" rtlCol="0" anchor="t">
            <a:spAutoFit/>
          </a:bodyPr>
          <a:lstStyle/>
          <a:p>
            <a:pPr algn="ctr">
              <a:lnSpc>
                <a:spcPts val="10292"/>
              </a:lnSpc>
            </a:pPr>
            <a:r>
              <a:rPr lang="en-US" sz="4800" b="1" dirty="0">
                <a:solidFill>
                  <a:srgbClr val="03275A"/>
                </a:solidFill>
                <a:latin typeface="Nunito Sans Bold"/>
                <a:ea typeface="Nunito Sans Bold"/>
                <a:cs typeface="Nunito Sans Bold"/>
                <a:sym typeface="Nunito Sans Bold"/>
              </a:rPr>
              <a:t>Effectiveness of Intervention by Age Group</a:t>
            </a:r>
          </a:p>
        </p:txBody>
      </p:sp>
    </p:spTree>
    <p:extLst>
      <p:ext uri="{BB962C8B-B14F-4D97-AF65-F5344CB8AC3E}">
        <p14:creationId xmlns:p14="http://schemas.microsoft.com/office/powerpoint/2010/main" val="81313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C1A3D-317C-EB4C-CBE5-EAE9F1C761B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8F512AB-2962-62A2-440D-754B097D5F22}"/>
              </a:ext>
            </a:extLst>
          </p:cNvPr>
          <p:cNvPicPr>
            <a:picLocks noChangeAspect="1"/>
          </p:cNvPicPr>
          <p:nvPr/>
        </p:nvPicPr>
        <p:blipFill>
          <a:blip r:embed="rId3"/>
          <a:stretch>
            <a:fillRect/>
          </a:stretch>
        </p:blipFill>
        <p:spPr>
          <a:xfrm>
            <a:off x="0" y="0"/>
            <a:ext cx="3873062" cy="2552700"/>
          </a:xfrm>
          <a:prstGeom prst="rect">
            <a:avLst/>
          </a:prstGeom>
        </p:spPr>
      </p:pic>
      <p:pic>
        <p:nvPicPr>
          <p:cNvPr id="3" name="Picture 2">
            <a:extLst>
              <a:ext uri="{FF2B5EF4-FFF2-40B4-BE49-F238E27FC236}">
                <a16:creationId xmlns:a16="http://schemas.microsoft.com/office/drawing/2014/main" id="{5A02E77E-6CE0-C1EF-B866-6BA6459AE1A6}"/>
              </a:ext>
            </a:extLst>
          </p:cNvPr>
          <p:cNvPicPr>
            <a:picLocks noChangeAspect="1"/>
          </p:cNvPicPr>
          <p:nvPr/>
        </p:nvPicPr>
        <p:blipFill>
          <a:blip r:embed="rId4"/>
          <a:stretch>
            <a:fillRect/>
          </a:stretch>
        </p:blipFill>
        <p:spPr>
          <a:xfrm>
            <a:off x="2133599" y="1820372"/>
            <a:ext cx="15652531" cy="8227361"/>
          </a:xfrm>
          <a:prstGeom prst="rect">
            <a:avLst/>
          </a:prstGeom>
        </p:spPr>
      </p:pic>
      <p:sp>
        <p:nvSpPr>
          <p:cNvPr id="8" name="TextBox 8">
            <a:extLst>
              <a:ext uri="{FF2B5EF4-FFF2-40B4-BE49-F238E27FC236}">
                <a16:creationId xmlns:a16="http://schemas.microsoft.com/office/drawing/2014/main" id="{49F462BD-2F74-45F3-FDF9-87049A693A67}"/>
              </a:ext>
            </a:extLst>
          </p:cNvPr>
          <p:cNvSpPr txBox="1"/>
          <p:nvPr/>
        </p:nvSpPr>
        <p:spPr>
          <a:xfrm>
            <a:off x="2271151" y="495300"/>
            <a:ext cx="15849600"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Effectiveness of Intervention by Site</a:t>
            </a:r>
          </a:p>
        </p:txBody>
      </p:sp>
    </p:spTree>
    <p:extLst>
      <p:ext uri="{BB962C8B-B14F-4D97-AF65-F5344CB8AC3E}">
        <p14:creationId xmlns:p14="http://schemas.microsoft.com/office/powerpoint/2010/main" val="88378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933</Words>
  <Application>Microsoft Office PowerPoint</Application>
  <PresentationFormat>Custom</PresentationFormat>
  <Paragraphs>82</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Nunito Sans Bold</vt:lpstr>
      <vt:lpstr>Calibri</vt:lpstr>
      <vt:lpstr>Arial</vt:lpstr>
      <vt:lpstr>Amiko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TVHC SKILLS TEST</dc:title>
  <dc:creator>Hector Sanchez</dc:creator>
  <cp:lastModifiedBy>Hector Sanchez</cp:lastModifiedBy>
  <cp:revision>18</cp:revision>
  <dcterms:created xsi:type="dcterms:W3CDTF">2006-08-16T00:00:00Z</dcterms:created>
  <dcterms:modified xsi:type="dcterms:W3CDTF">2025-08-06T05:29:16Z</dcterms:modified>
  <dc:identifier>DAGu-PcVpiw</dc:identifier>
</cp:coreProperties>
</file>