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DD2D6-26C1-4D7C-AD9F-C57D1615E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AAA994-BE60-4A66-9F89-CCB46EEFE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6404E-D37A-4F4A-9DFA-FD18CB80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DF59D-20C7-49D9-A7DD-7A069019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89C36-0464-4130-97B8-106E2D59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2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AAF7A-206A-4641-8463-9DA9D6E6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C71FDF-4323-436C-AAAB-919E36F3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46DB2-78D2-46B6-83FB-3182D2E9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C3CE8-CE26-4CDE-9FEF-3B33985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1E27-DC17-4018-B7FF-47721803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68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018DA-142D-4D44-8F06-2214D75A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54611E-1D15-41CA-9E91-AF622A0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3BBB1-08CB-489A-9BBC-739E56F0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C7D9C-33FD-46E0-81C3-EC846771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ECC8FA-D9F2-4DA3-A12B-63B880F4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2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7DDFE-7566-47D9-9586-20A8C24D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4AD6B-2752-4003-9E50-035B6CE7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2E52A-CA1E-40F7-BB6F-2513CAB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A6BAFA-8DCC-437A-8FF7-707A52F8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AD8CA-302E-4214-A613-5AAD4731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95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45F9-DC27-4E09-A676-C4CA42A2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FB1C9-E704-4B4B-B830-A03F06C2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9EB10C-0472-4401-83A4-831354F2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0AD5A-3F11-440E-9C81-32612B7D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E9AB3-9820-4D76-9384-98AF10B5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1B832-E9B4-4173-86A5-EC9D85B0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7FA6D-625E-4037-8EEF-E64B80786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547D4E-18E1-46DF-8F15-48306BF3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8A7E14-9132-4BF1-90F4-C1ECFCBC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3A7C02-BC68-4C84-A9B1-F1739937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2171D9-57F4-4B1F-91E7-2D0E3459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81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C4374-B1AD-4999-8392-EACF2760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B5B8D6-B42D-4F11-BCCE-4C2A831A3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73834D-1A32-4C2C-8355-3DFA7413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968F61-23A1-410F-93DB-37245C217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A253D7-99DF-4007-A64D-91EDCF2FA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C2E15A-4ED1-4FB1-9A02-1F6B2320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0F1106-18F5-47D5-BB55-C4385377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C4B35E-409C-49A9-A80A-106E867C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9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4A8DE-6BBE-49B3-AB54-6718B340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596FD2-05C1-47BD-9BD4-3BDA01B1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E1359C-BE60-49B4-AA7D-9119FC46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8868C6-CEF1-4267-B957-ED1F684E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4AFAA2-234B-47BF-BE13-E21016CC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720C55-638F-4E7E-8C46-6BD22A06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04DB26-1CCE-48FE-A720-228FAFA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B711B-DE5B-428F-BF93-4B661B39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D8122-AAC8-4D61-A329-5CB176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05A81-83D3-41E2-977A-71AC9633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8F4212-BD5F-48BF-A4F2-4577C6C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CDF7BE-6978-4D0E-8D99-B2EA8F81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B1BB0C-DBC7-4D01-BC41-81207B38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6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7BAA-8AC6-4005-BDE0-573E5C32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E8C381-A713-4121-803D-11467E3C5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31005-A6F5-4988-85AF-D375E4C9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53081D-0770-43D2-AA2A-2A6FFF26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3A74B8-0258-4BC6-B211-6DB5DF4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7664F9-9859-4CCF-9658-8BF0B4B9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0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774121-53F4-43E1-AFBA-2891C4B1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1E1DC-92C6-44D0-ADF5-CB835C39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1146B-ACA5-4496-B7C8-3F56F7734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429D-4AB7-426C-9954-B6F7122AF0F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9CF2A0-CC30-4662-83A3-9E7C78291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11377-7DCE-4C43-BDA2-964123F3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5760-5A5C-49DD-8FE9-067CDB666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DBA32C-4EA2-4E65-8692-506DF4204A67}"/>
              </a:ext>
            </a:extLst>
          </p:cNvPr>
          <p:cNvSpPr/>
          <p:nvPr/>
        </p:nvSpPr>
        <p:spPr>
          <a:xfrm>
            <a:off x="109183" y="1018901"/>
            <a:ext cx="2251880" cy="528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L = l= 1, ... </a:t>
            </a:r>
            <a:r>
              <a:rPr lang="pt-BR" sz="1200" dirty="0" err="1"/>
              <a:t>Lmax</a:t>
            </a:r>
            <a:r>
              <a:rPr lang="pt-BR" sz="1200" dirty="0"/>
              <a:t>;</a:t>
            </a:r>
          </a:p>
          <a:p>
            <a:pPr algn="ctr"/>
            <a:r>
              <a:rPr lang="pt-BR" sz="1200" dirty="0" err="1"/>
              <a:t>Nl</a:t>
            </a:r>
            <a:r>
              <a:rPr lang="pt-BR" sz="1200" dirty="0"/>
              <a:t> = Para cada l gera HC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725F357-44E9-4DBF-B952-917EA7D05E88}"/>
              </a:ext>
            </a:extLst>
          </p:cNvPr>
          <p:cNvSpPr/>
          <p:nvPr/>
        </p:nvSpPr>
        <p:spPr>
          <a:xfrm>
            <a:off x="201305" y="1937"/>
            <a:ext cx="2067636" cy="52885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dk1"/>
                </a:solidFill>
              </a:rPr>
              <a:t>Inicio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1EC0362-D003-4E3C-91A6-40671102BF5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235123" y="530787"/>
            <a:ext cx="0" cy="488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DB60988-B168-42E1-AC48-59C286B7148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2361063" y="1270908"/>
            <a:ext cx="410909" cy="1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EC1E9BB0-D4FB-4EBD-A688-E1475E167266}"/>
              </a:ext>
            </a:extLst>
          </p:cNvPr>
          <p:cNvSpPr/>
          <p:nvPr/>
        </p:nvSpPr>
        <p:spPr>
          <a:xfrm>
            <a:off x="2771972" y="1006483"/>
            <a:ext cx="2251880" cy="528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Aplica a primeira vizinhança swap</a:t>
            </a:r>
          </a:p>
        </p:txBody>
      </p:sp>
      <p:sp>
        <p:nvSpPr>
          <p:cNvPr id="27" name="Losango 26">
            <a:extLst>
              <a:ext uri="{FF2B5EF4-FFF2-40B4-BE49-F238E27FC236}">
                <a16:creationId xmlns:a16="http://schemas.microsoft.com/office/drawing/2014/main" id="{D74F2B25-3979-46CD-811C-EDB2F2696CD7}"/>
              </a:ext>
            </a:extLst>
          </p:cNvPr>
          <p:cNvSpPr/>
          <p:nvPr/>
        </p:nvSpPr>
        <p:spPr>
          <a:xfrm>
            <a:off x="603953" y="2880992"/>
            <a:ext cx="1699463" cy="128242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dk1"/>
                </a:solidFill>
              </a:rPr>
              <a:t>F(x’)&gt;F(x) ?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7739E88-7A21-49DA-AECD-1FB3FB09043A}"/>
              </a:ext>
            </a:extLst>
          </p:cNvPr>
          <p:cNvCxnSpPr>
            <a:cxnSpLocks/>
            <a:stCxn id="27" idx="3"/>
            <a:endCxn id="72" idx="1"/>
          </p:cNvCxnSpPr>
          <p:nvPr/>
        </p:nvCxnSpPr>
        <p:spPr>
          <a:xfrm flipV="1">
            <a:off x="2303416" y="3522205"/>
            <a:ext cx="316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2921CEA-8E0B-4BED-B768-C92675D4EC3D}"/>
              </a:ext>
            </a:extLst>
          </p:cNvPr>
          <p:cNvSpPr txBox="1"/>
          <p:nvPr/>
        </p:nvSpPr>
        <p:spPr>
          <a:xfrm>
            <a:off x="2175346" y="320606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FB3F527-98A7-4F29-A2BD-76792C61CCCE}"/>
              </a:ext>
            </a:extLst>
          </p:cNvPr>
          <p:cNvSpPr/>
          <p:nvPr/>
        </p:nvSpPr>
        <p:spPr>
          <a:xfrm>
            <a:off x="337689" y="2043528"/>
            <a:ext cx="2251880" cy="528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x’ = melhor vizinhança NL(x)</a:t>
            </a:r>
          </a:p>
          <a:p>
            <a:pPr algn="ctr"/>
            <a:r>
              <a:rPr lang="pt-BR" sz="1200" dirty="0"/>
              <a:t>NL’ = conjunto de viz.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F94E03F-D57A-417D-BF54-B777BE353289}"/>
              </a:ext>
            </a:extLst>
          </p:cNvPr>
          <p:cNvCxnSpPr>
            <a:cxnSpLocks/>
            <a:stCxn id="54" idx="2"/>
            <a:endCxn id="27" idx="0"/>
          </p:cNvCxnSpPr>
          <p:nvPr/>
        </p:nvCxnSpPr>
        <p:spPr>
          <a:xfrm flipH="1">
            <a:off x="1453685" y="2572378"/>
            <a:ext cx="9944" cy="308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D9B70D25-930D-4F2A-BA31-FB9DCE38E1C9}"/>
              </a:ext>
            </a:extLst>
          </p:cNvPr>
          <p:cNvSpPr/>
          <p:nvPr/>
        </p:nvSpPr>
        <p:spPr>
          <a:xfrm>
            <a:off x="2619434" y="2999040"/>
            <a:ext cx="1204364" cy="1046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X = x’ </a:t>
            </a:r>
          </a:p>
          <a:p>
            <a:pPr algn="ctr"/>
            <a:r>
              <a:rPr lang="pt-BR" sz="1200" dirty="0"/>
              <a:t> L=1</a:t>
            </a:r>
          </a:p>
          <a:p>
            <a:pPr algn="ctr"/>
            <a:r>
              <a:rPr lang="pt-BR" sz="1200" dirty="0"/>
              <a:t>NL = NL’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3F9991BE-871E-4D38-A518-65D10943A665}"/>
              </a:ext>
            </a:extLst>
          </p:cNvPr>
          <p:cNvCxnSpPr>
            <a:cxnSpLocks/>
            <a:stCxn id="72" idx="0"/>
            <a:endCxn id="54" idx="0"/>
          </p:cNvCxnSpPr>
          <p:nvPr/>
        </p:nvCxnSpPr>
        <p:spPr>
          <a:xfrm rot="16200000" flipV="1">
            <a:off x="1864867" y="1642290"/>
            <a:ext cx="955512" cy="1757987"/>
          </a:xfrm>
          <a:prstGeom prst="bentConnector3">
            <a:avLst>
              <a:gd name="adj1" fmla="val 12392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A52FACF6-D8C5-4E26-92E0-0DF645783A72}"/>
              </a:ext>
            </a:extLst>
          </p:cNvPr>
          <p:cNvCxnSpPr>
            <a:cxnSpLocks/>
            <a:stCxn id="20" idx="2"/>
            <a:endCxn id="54" idx="0"/>
          </p:cNvCxnSpPr>
          <p:nvPr/>
        </p:nvCxnSpPr>
        <p:spPr>
          <a:xfrm rot="5400000">
            <a:off x="2426674" y="572289"/>
            <a:ext cx="508195" cy="243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17487665-63F1-4510-857E-7B67B843C73E}"/>
              </a:ext>
            </a:extLst>
          </p:cNvPr>
          <p:cNvSpPr txBox="1"/>
          <p:nvPr/>
        </p:nvSpPr>
        <p:spPr>
          <a:xfrm>
            <a:off x="1463629" y="406734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338532B4-6068-4D6A-8E0E-4A0F9D7FEB99}"/>
              </a:ext>
            </a:extLst>
          </p:cNvPr>
          <p:cNvSpPr/>
          <p:nvPr/>
        </p:nvSpPr>
        <p:spPr>
          <a:xfrm>
            <a:off x="327744" y="4378909"/>
            <a:ext cx="2251880" cy="528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 L=L+1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4E4AE5C3-D6FA-4F6C-B2CA-6D71227A2AFC}"/>
              </a:ext>
            </a:extLst>
          </p:cNvPr>
          <p:cNvCxnSpPr>
            <a:cxnSpLocks/>
            <a:stCxn id="27" idx="2"/>
            <a:endCxn id="126" idx="0"/>
          </p:cNvCxnSpPr>
          <p:nvPr/>
        </p:nvCxnSpPr>
        <p:spPr>
          <a:xfrm flipH="1">
            <a:off x="1453684" y="4163419"/>
            <a:ext cx="1" cy="215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11BF633B-99AF-47E6-B3A0-BD15ABCE2F0E}"/>
              </a:ext>
            </a:extLst>
          </p:cNvPr>
          <p:cNvCxnSpPr>
            <a:cxnSpLocks/>
            <a:stCxn id="134" idx="1"/>
            <a:endCxn id="54" idx="1"/>
          </p:cNvCxnSpPr>
          <p:nvPr/>
        </p:nvCxnSpPr>
        <p:spPr>
          <a:xfrm rot="10800000">
            <a:off x="337690" y="2307953"/>
            <a:ext cx="266263" cy="3552580"/>
          </a:xfrm>
          <a:prstGeom prst="bentConnector3">
            <a:avLst>
              <a:gd name="adj1" fmla="val 1858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Losango 133">
            <a:extLst>
              <a:ext uri="{FF2B5EF4-FFF2-40B4-BE49-F238E27FC236}">
                <a16:creationId xmlns:a16="http://schemas.microsoft.com/office/drawing/2014/main" id="{F4F08656-924D-4614-8A16-C01326FCCBBD}"/>
              </a:ext>
            </a:extLst>
          </p:cNvPr>
          <p:cNvSpPr/>
          <p:nvPr/>
        </p:nvSpPr>
        <p:spPr>
          <a:xfrm>
            <a:off x="603952" y="5219319"/>
            <a:ext cx="1699463" cy="128242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dk1"/>
                </a:solidFill>
              </a:rPr>
              <a:t>L &gt;=</a:t>
            </a:r>
            <a:r>
              <a:rPr lang="pt-BR" sz="1200" dirty="0" err="1">
                <a:solidFill>
                  <a:schemeClr val="dk1"/>
                </a:solidFill>
              </a:rPr>
              <a:t>Lmax</a:t>
            </a:r>
            <a:r>
              <a:rPr lang="pt-BR" sz="1200" dirty="0">
                <a:solidFill>
                  <a:schemeClr val="dk1"/>
                </a:solidFill>
              </a:rPr>
              <a:t>?</a:t>
            </a:r>
          </a:p>
        </p:txBody>
      </p: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4E249E8E-B556-4AC1-914B-11109824431D}"/>
              </a:ext>
            </a:extLst>
          </p:cNvPr>
          <p:cNvCxnSpPr>
            <a:cxnSpLocks/>
            <a:stCxn id="126" idx="2"/>
            <a:endCxn id="134" idx="0"/>
          </p:cNvCxnSpPr>
          <p:nvPr/>
        </p:nvCxnSpPr>
        <p:spPr>
          <a:xfrm>
            <a:off x="1453684" y="4907759"/>
            <a:ext cx="0" cy="311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06A249BA-C6C6-443B-B06A-70CE49188FD6}"/>
              </a:ext>
            </a:extLst>
          </p:cNvPr>
          <p:cNvSpPr txBox="1"/>
          <p:nvPr/>
        </p:nvSpPr>
        <p:spPr>
          <a:xfrm>
            <a:off x="118304" y="55242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4EA204F2-56DC-414B-BB6E-F39101D2B2D9}"/>
              </a:ext>
            </a:extLst>
          </p:cNvPr>
          <p:cNvSpPr/>
          <p:nvPr/>
        </p:nvSpPr>
        <p:spPr>
          <a:xfrm>
            <a:off x="10344779" y="6355216"/>
            <a:ext cx="1804319" cy="45353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dk1"/>
                </a:solidFill>
              </a:rPr>
              <a:t>Fim do algoritmo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196CC330-6484-47E1-BC35-35923C372FFE}"/>
              </a:ext>
            </a:extLst>
          </p:cNvPr>
          <p:cNvSpPr txBox="1"/>
          <p:nvPr/>
        </p:nvSpPr>
        <p:spPr>
          <a:xfrm>
            <a:off x="2349519" y="558214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  <p:sp>
        <p:nvSpPr>
          <p:cNvPr id="317" name="Retângulo 316">
            <a:extLst>
              <a:ext uri="{FF2B5EF4-FFF2-40B4-BE49-F238E27FC236}">
                <a16:creationId xmlns:a16="http://schemas.microsoft.com/office/drawing/2014/main" id="{1B071918-FBE0-461D-9539-AAA94590E0AE}"/>
              </a:ext>
            </a:extLst>
          </p:cNvPr>
          <p:cNvSpPr/>
          <p:nvPr/>
        </p:nvSpPr>
        <p:spPr>
          <a:xfrm>
            <a:off x="5429639" y="1888750"/>
            <a:ext cx="2251880" cy="528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Aplica a Segunda vizinhança </a:t>
            </a:r>
            <a:r>
              <a:rPr lang="pt-BR" sz="1200" dirty="0" err="1"/>
              <a:t>Task</a:t>
            </a:r>
            <a:r>
              <a:rPr lang="pt-BR" sz="1200" dirty="0"/>
              <a:t> Move/</a:t>
            </a:r>
            <a:r>
              <a:rPr lang="pt-BR" sz="1200" dirty="0" err="1"/>
              <a:t>Insert</a:t>
            </a:r>
            <a:r>
              <a:rPr lang="pt-BR" sz="1200" dirty="0"/>
              <a:t> na máquina i</a:t>
            </a:r>
          </a:p>
        </p:txBody>
      </p:sp>
      <p:cxnSp>
        <p:nvCxnSpPr>
          <p:cNvPr id="319" name="Conector: Angulado 318">
            <a:extLst>
              <a:ext uri="{FF2B5EF4-FFF2-40B4-BE49-F238E27FC236}">
                <a16:creationId xmlns:a16="http://schemas.microsoft.com/office/drawing/2014/main" id="{69563D46-9975-411B-821A-A377E02C8DB4}"/>
              </a:ext>
            </a:extLst>
          </p:cNvPr>
          <p:cNvCxnSpPr>
            <a:cxnSpLocks/>
            <a:stCxn id="134" idx="3"/>
            <a:endCxn id="456" idx="2"/>
          </p:cNvCxnSpPr>
          <p:nvPr/>
        </p:nvCxnSpPr>
        <p:spPr>
          <a:xfrm flipV="1">
            <a:off x="2303415" y="4911034"/>
            <a:ext cx="1517641" cy="9494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de Seta Reta 321">
            <a:extLst>
              <a:ext uri="{FF2B5EF4-FFF2-40B4-BE49-F238E27FC236}">
                <a16:creationId xmlns:a16="http://schemas.microsoft.com/office/drawing/2014/main" id="{28E17935-2B93-485E-BB0A-8210DE029F78}"/>
              </a:ext>
            </a:extLst>
          </p:cNvPr>
          <p:cNvCxnSpPr>
            <a:cxnSpLocks/>
            <a:stCxn id="317" idx="2"/>
            <a:endCxn id="326" idx="0"/>
          </p:cNvCxnSpPr>
          <p:nvPr/>
        </p:nvCxnSpPr>
        <p:spPr>
          <a:xfrm>
            <a:off x="6555579" y="2417600"/>
            <a:ext cx="2575" cy="456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14587ECE-A0E4-4EF8-9C03-C9630143606F}"/>
              </a:ext>
            </a:extLst>
          </p:cNvPr>
          <p:cNvSpPr/>
          <p:nvPr/>
        </p:nvSpPr>
        <p:spPr>
          <a:xfrm>
            <a:off x="5432214" y="2874237"/>
            <a:ext cx="2251880" cy="528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x’ = melhor vizinhança NL(x)</a:t>
            </a:r>
          </a:p>
          <a:p>
            <a:pPr algn="ctr"/>
            <a:r>
              <a:rPr lang="pt-BR" sz="1200" dirty="0"/>
              <a:t>NL’ = conjunto de </a:t>
            </a:r>
            <a:r>
              <a:rPr lang="pt-BR" sz="1200" dirty="0" err="1"/>
              <a:t>viz</a:t>
            </a:r>
            <a:endParaRPr lang="pt-BR" sz="1200" dirty="0"/>
          </a:p>
        </p:txBody>
      </p:sp>
      <p:sp>
        <p:nvSpPr>
          <p:cNvPr id="331" name="Losango 330">
            <a:extLst>
              <a:ext uri="{FF2B5EF4-FFF2-40B4-BE49-F238E27FC236}">
                <a16:creationId xmlns:a16="http://schemas.microsoft.com/office/drawing/2014/main" id="{BEB16636-D77F-4159-9D7F-5A23996EA6CF}"/>
              </a:ext>
            </a:extLst>
          </p:cNvPr>
          <p:cNvSpPr/>
          <p:nvPr/>
        </p:nvSpPr>
        <p:spPr>
          <a:xfrm>
            <a:off x="5696835" y="3728423"/>
            <a:ext cx="1699463" cy="1079016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dk1"/>
                </a:solidFill>
              </a:rPr>
              <a:t>F(x’)&gt;F(x) ?</a:t>
            </a:r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A8E8AF4E-31F5-453C-8446-7C8C10081E7F}"/>
              </a:ext>
            </a:extLst>
          </p:cNvPr>
          <p:cNvSpPr/>
          <p:nvPr/>
        </p:nvSpPr>
        <p:spPr>
          <a:xfrm>
            <a:off x="7936552" y="3907400"/>
            <a:ext cx="1125940" cy="721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X = x’ </a:t>
            </a:r>
          </a:p>
          <a:p>
            <a:pPr algn="ctr"/>
            <a:r>
              <a:rPr lang="pt-BR" sz="1200" dirty="0"/>
              <a:t> L=1</a:t>
            </a:r>
          </a:p>
          <a:p>
            <a:pPr algn="ctr"/>
            <a:r>
              <a:rPr lang="pt-BR" sz="1200" dirty="0"/>
              <a:t>NL = NL’</a:t>
            </a:r>
          </a:p>
        </p:txBody>
      </p: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EEC9BABC-E0F9-4A94-A053-52203FD117DC}"/>
              </a:ext>
            </a:extLst>
          </p:cNvPr>
          <p:cNvSpPr/>
          <p:nvPr/>
        </p:nvSpPr>
        <p:spPr>
          <a:xfrm>
            <a:off x="5420626" y="5203144"/>
            <a:ext cx="2251880" cy="528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 L=L+1</a:t>
            </a:r>
          </a:p>
        </p:txBody>
      </p:sp>
      <p:sp>
        <p:nvSpPr>
          <p:cNvPr id="334" name="Losango 333">
            <a:extLst>
              <a:ext uri="{FF2B5EF4-FFF2-40B4-BE49-F238E27FC236}">
                <a16:creationId xmlns:a16="http://schemas.microsoft.com/office/drawing/2014/main" id="{63515DFF-28E1-40C3-898E-0B5571BE00B4}"/>
              </a:ext>
            </a:extLst>
          </p:cNvPr>
          <p:cNvSpPr/>
          <p:nvPr/>
        </p:nvSpPr>
        <p:spPr>
          <a:xfrm>
            <a:off x="5708422" y="5809781"/>
            <a:ext cx="1699463" cy="101414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dk1"/>
                </a:solidFill>
              </a:rPr>
              <a:t>L = </a:t>
            </a:r>
            <a:r>
              <a:rPr lang="pt-BR" sz="1200" dirty="0" err="1">
                <a:solidFill>
                  <a:schemeClr val="dk1"/>
                </a:solidFill>
              </a:rPr>
              <a:t>Lmax</a:t>
            </a:r>
            <a:r>
              <a:rPr lang="pt-BR" sz="1200" dirty="0">
                <a:solidFill>
                  <a:schemeClr val="dk1"/>
                </a:solidFill>
              </a:rPr>
              <a:t>?</a:t>
            </a:r>
          </a:p>
        </p:txBody>
      </p:sp>
      <p:cxnSp>
        <p:nvCxnSpPr>
          <p:cNvPr id="338" name="Conector de Seta Reta 337">
            <a:extLst>
              <a:ext uri="{FF2B5EF4-FFF2-40B4-BE49-F238E27FC236}">
                <a16:creationId xmlns:a16="http://schemas.microsoft.com/office/drawing/2014/main" id="{20A037B8-BEFB-4BE0-979A-EAC7DC3EDEDE}"/>
              </a:ext>
            </a:extLst>
          </p:cNvPr>
          <p:cNvCxnSpPr>
            <a:cxnSpLocks/>
            <a:stCxn id="331" idx="3"/>
            <a:endCxn id="332" idx="1"/>
          </p:cNvCxnSpPr>
          <p:nvPr/>
        </p:nvCxnSpPr>
        <p:spPr>
          <a:xfrm>
            <a:off x="7396298" y="4267931"/>
            <a:ext cx="540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1" name="CaixaDeTexto 340">
            <a:extLst>
              <a:ext uri="{FF2B5EF4-FFF2-40B4-BE49-F238E27FC236}">
                <a16:creationId xmlns:a16="http://schemas.microsoft.com/office/drawing/2014/main" id="{D741FDA4-A2BD-4F8E-9188-4F0648BF37F6}"/>
              </a:ext>
            </a:extLst>
          </p:cNvPr>
          <p:cNvSpPr txBox="1"/>
          <p:nvPr/>
        </p:nvSpPr>
        <p:spPr>
          <a:xfrm flipH="1">
            <a:off x="7396298" y="3875237"/>
            <a:ext cx="49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  <p:cxnSp>
        <p:nvCxnSpPr>
          <p:cNvPr id="342" name="Conector: Angulado 341">
            <a:extLst>
              <a:ext uri="{FF2B5EF4-FFF2-40B4-BE49-F238E27FC236}">
                <a16:creationId xmlns:a16="http://schemas.microsoft.com/office/drawing/2014/main" id="{16729875-6F74-46C1-8F61-E1E77B847C8F}"/>
              </a:ext>
            </a:extLst>
          </p:cNvPr>
          <p:cNvCxnSpPr>
            <a:cxnSpLocks/>
            <a:stCxn id="332" idx="0"/>
            <a:endCxn id="331" idx="0"/>
          </p:cNvCxnSpPr>
          <p:nvPr/>
        </p:nvCxnSpPr>
        <p:spPr>
          <a:xfrm rot="16200000" flipV="1">
            <a:off x="7433557" y="2841434"/>
            <a:ext cx="178977" cy="1952955"/>
          </a:xfrm>
          <a:prstGeom prst="bentConnector3">
            <a:avLst>
              <a:gd name="adj1" fmla="val 22772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de Seta Reta 345">
            <a:extLst>
              <a:ext uri="{FF2B5EF4-FFF2-40B4-BE49-F238E27FC236}">
                <a16:creationId xmlns:a16="http://schemas.microsoft.com/office/drawing/2014/main" id="{9620B417-0291-4455-814F-2056CDAD6696}"/>
              </a:ext>
            </a:extLst>
          </p:cNvPr>
          <p:cNvCxnSpPr>
            <a:cxnSpLocks/>
            <a:stCxn id="331" idx="2"/>
            <a:endCxn id="333" idx="0"/>
          </p:cNvCxnSpPr>
          <p:nvPr/>
        </p:nvCxnSpPr>
        <p:spPr>
          <a:xfrm flipH="1">
            <a:off x="6546566" y="4807439"/>
            <a:ext cx="1" cy="395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id="{BFEF5F8B-6A81-47B5-8A15-E355E9960797}"/>
              </a:ext>
            </a:extLst>
          </p:cNvPr>
          <p:cNvCxnSpPr>
            <a:cxnSpLocks/>
            <a:stCxn id="333" idx="2"/>
            <a:endCxn id="334" idx="0"/>
          </p:cNvCxnSpPr>
          <p:nvPr/>
        </p:nvCxnSpPr>
        <p:spPr>
          <a:xfrm>
            <a:off x="6546566" y="5731994"/>
            <a:ext cx="11588" cy="77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4BA826C7-AD33-4784-9326-111B3A3BAA90}"/>
              </a:ext>
            </a:extLst>
          </p:cNvPr>
          <p:cNvSpPr txBox="1"/>
          <p:nvPr/>
        </p:nvSpPr>
        <p:spPr>
          <a:xfrm>
            <a:off x="7379255" y="5971881"/>
            <a:ext cx="43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  <p:cxnSp>
        <p:nvCxnSpPr>
          <p:cNvPr id="369" name="Conector de Seta Reta 368">
            <a:extLst>
              <a:ext uri="{FF2B5EF4-FFF2-40B4-BE49-F238E27FC236}">
                <a16:creationId xmlns:a16="http://schemas.microsoft.com/office/drawing/2014/main" id="{58F2C136-E14C-4E50-88DE-F1CB81AA51C8}"/>
              </a:ext>
            </a:extLst>
          </p:cNvPr>
          <p:cNvCxnSpPr>
            <a:cxnSpLocks/>
            <a:stCxn id="326" idx="2"/>
            <a:endCxn id="331" idx="0"/>
          </p:cNvCxnSpPr>
          <p:nvPr/>
        </p:nvCxnSpPr>
        <p:spPr>
          <a:xfrm flipH="1">
            <a:off x="6546567" y="3403087"/>
            <a:ext cx="11587" cy="325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Conector: Angulado 403">
            <a:extLst>
              <a:ext uri="{FF2B5EF4-FFF2-40B4-BE49-F238E27FC236}">
                <a16:creationId xmlns:a16="http://schemas.microsoft.com/office/drawing/2014/main" id="{CAE5B63E-1D39-47DC-A4FC-431B8F0F51C0}"/>
              </a:ext>
            </a:extLst>
          </p:cNvPr>
          <p:cNvCxnSpPr>
            <a:cxnSpLocks/>
            <a:stCxn id="334" idx="1"/>
            <a:endCxn id="326" idx="1"/>
          </p:cNvCxnSpPr>
          <p:nvPr/>
        </p:nvCxnSpPr>
        <p:spPr>
          <a:xfrm rot="10800000">
            <a:off x="5432214" y="3138663"/>
            <a:ext cx="276208" cy="3178193"/>
          </a:xfrm>
          <a:prstGeom prst="bentConnector3">
            <a:avLst>
              <a:gd name="adj1" fmla="val 1827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6836639E-2A43-4A71-8FF1-044785A90F84}"/>
              </a:ext>
            </a:extLst>
          </p:cNvPr>
          <p:cNvSpPr txBox="1"/>
          <p:nvPr/>
        </p:nvSpPr>
        <p:spPr>
          <a:xfrm>
            <a:off x="6594062" y="47692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413" name="CaixaDeTexto 412">
            <a:extLst>
              <a:ext uri="{FF2B5EF4-FFF2-40B4-BE49-F238E27FC236}">
                <a16:creationId xmlns:a16="http://schemas.microsoft.com/office/drawing/2014/main" id="{34F8D91E-8A46-4361-A000-C18E7BEA1209}"/>
              </a:ext>
            </a:extLst>
          </p:cNvPr>
          <p:cNvSpPr txBox="1"/>
          <p:nvPr/>
        </p:nvSpPr>
        <p:spPr>
          <a:xfrm>
            <a:off x="5212440" y="599642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456" name="Retângulo 455">
            <a:extLst>
              <a:ext uri="{FF2B5EF4-FFF2-40B4-BE49-F238E27FC236}">
                <a16:creationId xmlns:a16="http://schemas.microsoft.com/office/drawing/2014/main" id="{33445B12-7410-4913-977F-16C6DD35D502}"/>
              </a:ext>
            </a:extLst>
          </p:cNvPr>
          <p:cNvSpPr/>
          <p:nvPr/>
        </p:nvSpPr>
        <p:spPr>
          <a:xfrm>
            <a:off x="2695116" y="4382184"/>
            <a:ext cx="2251880" cy="528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 = </a:t>
            </a:r>
            <a:r>
              <a:rPr lang="pt-BR" sz="1200" dirty="0" err="1"/>
              <a:t>Cmax</a:t>
            </a:r>
            <a:r>
              <a:rPr lang="pt-BR" sz="1200" dirty="0"/>
              <a:t>(i)</a:t>
            </a:r>
          </a:p>
        </p:txBody>
      </p:sp>
      <p:cxnSp>
        <p:nvCxnSpPr>
          <p:cNvPr id="459" name="Conector: Angulado 458">
            <a:extLst>
              <a:ext uri="{FF2B5EF4-FFF2-40B4-BE49-F238E27FC236}">
                <a16:creationId xmlns:a16="http://schemas.microsoft.com/office/drawing/2014/main" id="{3E6C85E1-0F33-45BF-8ADC-FD000A0D712B}"/>
              </a:ext>
            </a:extLst>
          </p:cNvPr>
          <p:cNvCxnSpPr>
            <a:cxnSpLocks/>
            <a:stCxn id="456" idx="3"/>
            <a:endCxn id="317" idx="1"/>
          </p:cNvCxnSpPr>
          <p:nvPr/>
        </p:nvCxnSpPr>
        <p:spPr>
          <a:xfrm flipV="1">
            <a:off x="4946996" y="2153175"/>
            <a:ext cx="482643" cy="2493434"/>
          </a:xfrm>
          <a:prstGeom prst="bentConnector3">
            <a:avLst>
              <a:gd name="adj1" fmla="val 4002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4" name="Conector: Angulado 483">
            <a:extLst>
              <a:ext uri="{FF2B5EF4-FFF2-40B4-BE49-F238E27FC236}">
                <a16:creationId xmlns:a16="http://schemas.microsoft.com/office/drawing/2014/main" id="{D08AB9BE-385E-4ED4-89BE-62EBB0EB332F}"/>
              </a:ext>
            </a:extLst>
          </p:cNvPr>
          <p:cNvCxnSpPr>
            <a:cxnSpLocks/>
            <a:stCxn id="334" idx="3"/>
            <a:endCxn id="498" idx="2"/>
          </p:cNvCxnSpPr>
          <p:nvPr/>
        </p:nvCxnSpPr>
        <p:spPr>
          <a:xfrm flipV="1">
            <a:off x="7407885" y="1184386"/>
            <a:ext cx="3655072" cy="51324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0" name="Conector: Angulado 489">
            <a:extLst>
              <a:ext uri="{FF2B5EF4-FFF2-40B4-BE49-F238E27FC236}">
                <a16:creationId xmlns:a16="http://schemas.microsoft.com/office/drawing/2014/main" id="{C3E5F33E-566B-467C-980F-1917A33E9004}"/>
              </a:ext>
            </a:extLst>
          </p:cNvPr>
          <p:cNvCxnSpPr>
            <a:cxnSpLocks/>
            <a:stCxn id="498" idx="1"/>
            <a:endCxn id="20" idx="0"/>
          </p:cNvCxnSpPr>
          <p:nvPr/>
        </p:nvCxnSpPr>
        <p:spPr>
          <a:xfrm rot="10800000" flipV="1">
            <a:off x="3897913" y="677313"/>
            <a:ext cx="6262885" cy="3291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7" name="Conector: Angulado 496">
            <a:extLst>
              <a:ext uri="{FF2B5EF4-FFF2-40B4-BE49-F238E27FC236}">
                <a16:creationId xmlns:a16="http://schemas.microsoft.com/office/drawing/2014/main" id="{75E76D39-1738-44B6-9D1D-2893069EE327}"/>
              </a:ext>
            </a:extLst>
          </p:cNvPr>
          <p:cNvCxnSpPr>
            <a:cxnSpLocks/>
            <a:stCxn id="498" idx="3"/>
            <a:endCxn id="146" idx="0"/>
          </p:cNvCxnSpPr>
          <p:nvPr/>
        </p:nvCxnSpPr>
        <p:spPr>
          <a:xfrm flipH="1">
            <a:off x="11246939" y="677313"/>
            <a:ext cx="718177" cy="5677903"/>
          </a:xfrm>
          <a:prstGeom prst="bentConnector4">
            <a:avLst>
              <a:gd name="adj1" fmla="val -31831"/>
              <a:gd name="adj2" fmla="val 5446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8" name="Losango 497">
            <a:extLst>
              <a:ext uri="{FF2B5EF4-FFF2-40B4-BE49-F238E27FC236}">
                <a16:creationId xmlns:a16="http://schemas.microsoft.com/office/drawing/2014/main" id="{70667F37-71EC-49F8-AD7A-689E4B6ED2B2}"/>
              </a:ext>
            </a:extLst>
          </p:cNvPr>
          <p:cNvSpPr/>
          <p:nvPr/>
        </p:nvSpPr>
        <p:spPr>
          <a:xfrm>
            <a:off x="10160797" y="170239"/>
            <a:ext cx="1804319" cy="101414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F(x) &gt; F(x*)</a:t>
            </a:r>
          </a:p>
          <a:p>
            <a:pPr algn="ctr"/>
            <a:r>
              <a:rPr lang="pt-BR" sz="1200" dirty="0"/>
              <a:t>NL*</a:t>
            </a:r>
          </a:p>
        </p:txBody>
      </p:sp>
      <p:sp>
        <p:nvSpPr>
          <p:cNvPr id="507" name="CaixaDeTexto 506">
            <a:extLst>
              <a:ext uri="{FF2B5EF4-FFF2-40B4-BE49-F238E27FC236}">
                <a16:creationId xmlns:a16="http://schemas.microsoft.com/office/drawing/2014/main" id="{E1CA6BC4-D974-470C-95B6-5BB5C481FBA1}"/>
              </a:ext>
            </a:extLst>
          </p:cNvPr>
          <p:cNvSpPr txBox="1"/>
          <p:nvPr/>
        </p:nvSpPr>
        <p:spPr>
          <a:xfrm>
            <a:off x="11745344" y="29218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Não</a:t>
            </a:r>
          </a:p>
        </p:txBody>
      </p:sp>
      <p:sp>
        <p:nvSpPr>
          <p:cNvPr id="508" name="CaixaDeTexto 507">
            <a:extLst>
              <a:ext uri="{FF2B5EF4-FFF2-40B4-BE49-F238E27FC236}">
                <a16:creationId xmlns:a16="http://schemas.microsoft.com/office/drawing/2014/main" id="{EBB90ADE-80EF-477D-8915-EABEC6A200E7}"/>
              </a:ext>
            </a:extLst>
          </p:cNvPr>
          <p:cNvSpPr txBox="1"/>
          <p:nvPr/>
        </p:nvSpPr>
        <p:spPr>
          <a:xfrm flipH="1">
            <a:off x="9842318" y="317570"/>
            <a:ext cx="49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2533404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156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Hesau Hugo Cavalcanti Leite</dc:creator>
  <cp:lastModifiedBy>Hesau Hugo Cavalcanti Leite</cp:lastModifiedBy>
  <cp:revision>38</cp:revision>
  <dcterms:created xsi:type="dcterms:W3CDTF">2021-09-18T17:08:41Z</dcterms:created>
  <dcterms:modified xsi:type="dcterms:W3CDTF">2021-09-19T04:02:41Z</dcterms:modified>
</cp:coreProperties>
</file>