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257" r:id="rId3"/>
    <p:sldId id="424" r:id="rId4"/>
    <p:sldId id="438" r:id="rId5"/>
    <p:sldId id="435" r:id="rId6"/>
    <p:sldId id="441" r:id="rId7"/>
    <p:sldId id="434" r:id="rId8"/>
    <p:sldId id="433" r:id="rId9"/>
    <p:sldId id="442" r:id="rId10"/>
    <p:sldId id="436" r:id="rId11"/>
    <p:sldId id="439" r:id="rId12"/>
    <p:sldId id="440" r:id="rId13"/>
    <p:sldId id="283" r:id="rId14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121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6" autoAdjust="0"/>
    <p:restoredTop sz="63738" autoAdjust="0"/>
  </p:normalViewPr>
  <p:slideViewPr>
    <p:cSldViewPr snapToGrid="0">
      <p:cViewPr varScale="1">
        <p:scale>
          <a:sx n="45" d="100"/>
          <a:sy n="45" d="100"/>
        </p:scale>
        <p:origin x="1500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6F42-096C-4811-87B6-D988C538B281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92C45-2A79-4532-A7B5-CB6CBDA6B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81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8A60E-03D0-4F26-BC11-EB8CD00B52D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D0AB4-FF10-4E4B-A2C4-124E39ED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2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2D0AB4-FF10-4E4B-A2C4-124E39EDA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55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D0AB4-FF10-4E4B-A2C4-124E39EDA3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8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D0AB4-FF10-4E4B-A2C4-124E39EDA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55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D0AB4-FF10-4E4B-A2C4-124E39EDA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04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D0AB4-FF10-4E4B-A2C4-124E39EDA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86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D0AB4-FF10-4E4B-A2C4-124E39EDA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1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D0AB4-FF10-4E4B-A2C4-124E39EDA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85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D0AB4-FF10-4E4B-A2C4-124E39EDA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71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D0AB4-FF10-4E4B-A2C4-124E39EDA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56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469654" y="2386744"/>
            <a:ext cx="9252693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71924" y="6238816"/>
            <a:ext cx="2753747" cy="323968"/>
          </a:xfrm>
          <a:prstGeom prst="rect">
            <a:avLst/>
          </a:prstGeom>
        </p:spPr>
        <p:txBody>
          <a:bodyPr/>
          <a:lstStyle/>
          <a:p>
            <a:fld id="{E03D123D-78D2-464F-BB6B-FB541541AC6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69652" y="6236208"/>
            <a:ext cx="6075552" cy="3200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86816" y="6217920"/>
            <a:ext cx="487680" cy="365760"/>
          </a:xfrm>
          <a:prstGeom prst="ellipse">
            <a:avLst/>
          </a:prstGeom>
        </p:spPr>
        <p:txBody>
          <a:bodyPr/>
          <a:lstStyle/>
          <a:p>
            <a:fld id="{F5B48CE1-8458-43D6-B526-CE15F771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0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924" y="6238816"/>
            <a:ext cx="2753747" cy="323968"/>
          </a:xfrm>
          <a:prstGeom prst="rect">
            <a:avLst/>
          </a:prstGeom>
        </p:spPr>
        <p:txBody>
          <a:bodyPr/>
          <a:lstStyle/>
          <a:p>
            <a:fld id="{E03D123D-78D2-464F-BB6B-FB541541AC6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9652" y="6236208"/>
            <a:ext cx="6075552" cy="3200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86816" y="6217920"/>
            <a:ext cx="487680" cy="365760"/>
          </a:xfrm>
          <a:prstGeom prst="ellipse">
            <a:avLst/>
          </a:prstGeom>
        </p:spPr>
        <p:txBody>
          <a:bodyPr/>
          <a:lstStyle/>
          <a:p>
            <a:fld id="{F5B48CE1-8458-43D6-B526-CE15F771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40528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1395" y="937260"/>
            <a:ext cx="6288232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71924" y="6238816"/>
            <a:ext cx="2753747" cy="323968"/>
          </a:xfrm>
          <a:prstGeom prst="rect">
            <a:avLst/>
          </a:prstGeom>
        </p:spPr>
        <p:txBody>
          <a:bodyPr/>
          <a:lstStyle/>
          <a:p>
            <a:fld id="{E03D123D-78D2-464F-BB6B-FB541541AC6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69652" y="6236208"/>
            <a:ext cx="6075552" cy="3200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86816" y="6217920"/>
            <a:ext cx="487680" cy="365760"/>
          </a:xfrm>
          <a:prstGeom prst="ellipse">
            <a:avLst/>
          </a:prstGeom>
        </p:spPr>
        <p:txBody>
          <a:bodyPr/>
          <a:lstStyle/>
          <a:p>
            <a:fld id="{F5B48CE1-8458-43D6-B526-CE15F771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9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551E-AC05-44B8-840C-EA356570997E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D029-48FC-4BED-A059-36D0DF9BC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829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551E-AC05-44B8-840C-EA356570997E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D029-48FC-4BED-A059-36D0DF9BC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788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551E-AC05-44B8-840C-EA356570997E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D029-48FC-4BED-A059-36D0DF9BC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157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551E-AC05-44B8-840C-EA356570997E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D029-48FC-4BED-A059-36D0DF9BC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960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551E-AC05-44B8-840C-EA356570997E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D029-48FC-4BED-A059-36D0DF9BC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908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551E-AC05-44B8-840C-EA356570997E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D029-48FC-4BED-A059-36D0DF9BC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712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551E-AC05-44B8-840C-EA356570997E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D029-48FC-4BED-A059-36D0DF9BC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019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551E-AC05-44B8-840C-EA356570997E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D029-48FC-4BED-A059-36D0DF9BC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01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71924" y="6238816"/>
            <a:ext cx="2753747" cy="323968"/>
          </a:xfrm>
          <a:prstGeom prst="rect">
            <a:avLst/>
          </a:prstGeom>
        </p:spPr>
        <p:txBody>
          <a:bodyPr/>
          <a:lstStyle/>
          <a:p>
            <a:fld id="{E03D123D-78D2-464F-BB6B-FB541541AC6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69652" y="6236208"/>
            <a:ext cx="6075552" cy="3200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86816" y="6217920"/>
            <a:ext cx="487680" cy="365760"/>
          </a:xfrm>
          <a:prstGeom prst="ellipse">
            <a:avLst/>
          </a:prstGeom>
        </p:spPr>
        <p:txBody>
          <a:bodyPr/>
          <a:lstStyle/>
          <a:p>
            <a:fld id="{F5B48CE1-8458-43D6-B526-CE15F771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551E-AC05-44B8-840C-EA356570997E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D029-48FC-4BED-A059-36D0DF9BC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989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551E-AC05-44B8-840C-EA356570997E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D029-48FC-4BED-A059-36D0DF9BC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638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551E-AC05-44B8-840C-EA356570997E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D029-48FC-4BED-A059-36D0DF9BC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63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475232" y="2386744"/>
            <a:ext cx="9253728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5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71924" y="6238816"/>
            <a:ext cx="2753747" cy="323968"/>
          </a:xfrm>
          <a:prstGeom prst="rect">
            <a:avLst/>
          </a:prstGeom>
        </p:spPr>
        <p:txBody>
          <a:bodyPr/>
          <a:lstStyle/>
          <a:p>
            <a:fld id="{E03D123D-78D2-464F-BB6B-FB541541AC6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69652" y="6236208"/>
            <a:ext cx="6075552" cy="3200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86816" y="6217920"/>
            <a:ext cx="487680" cy="365760"/>
          </a:xfrm>
          <a:prstGeom prst="ellipse">
            <a:avLst/>
          </a:prstGeom>
        </p:spPr>
        <p:txBody>
          <a:bodyPr/>
          <a:lstStyle/>
          <a:p>
            <a:fld id="{F5B48CE1-8458-43D6-B526-CE15F771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1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9653" y="2638044"/>
            <a:ext cx="438403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6" y="2638044"/>
            <a:ext cx="4387355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971924" y="6238816"/>
            <a:ext cx="2753747" cy="323968"/>
          </a:xfrm>
          <a:prstGeom prst="rect">
            <a:avLst/>
          </a:prstGeom>
        </p:spPr>
        <p:txBody>
          <a:bodyPr/>
          <a:lstStyle/>
          <a:p>
            <a:fld id="{E03D123D-78D2-464F-BB6B-FB541541AC6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69652" y="6236208"/>
            <a:ext cx="6075552" cy="3200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986816" y="6217920"/>
            <a:ext cx="487680" cy="365760"/>
          </a:xfrm>
          <a:prstGeom prst="ellipse">
            <a:avLst/>
          </a:prstGeom>
        </p:spPr>
        <p:txBody>
          <a:bodyPr/>
          <a:lstStyle/>
          <a:p>
            <a:fld id="{F5B48CE1-8458-43D6-B526-CE15F771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9652" y="2313435"/>
            <a:ext cx="4384032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9652" y="3143250"/>
            <a:ext cx="4384032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387355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5"/>
            <a:ext cx="4387355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71924" y="6238816"/>
            <a:ext cx="2753747" cy="323968"/>
          </a:xfrm>
          <a:prstGeom prst="rect">
            <a:avLst/>
          </a:prstGeom>
        </p:spPr>
        <p:txBody>
          <a:bodyPr/>
          <a:lstStyle/>
          <a:p>
            <a:fld id="{E03D123D-78D2-464F-BB6B-FB541541AC6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69652" y="6236208"/>
            <a:ext cx="6075552" cy="3200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86816" y="6217920"/>
            <a:ext cx="487680" cy="365760"/>
          </a:xfrm>
          <a:prstGeom prst="ellipse">
            <a:avLst/>
          </a:prstGeom>
        </p:spPr>
        <p:txBody>
          <a:bodyPr/>
          <a:lstStyle/>
          <a:p>
            <a:fld id="{F5B48CE1-8458-43D6-B526-CE15F77149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5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71924" y="6238816"/>
            <a:ext cx="2753747" cy="323968"/>
          </a:xfrm>
          <a:prstGeom prst="rect">
            <a:avLst/>
          </a:prstGeom>
        </p:spPr>
        <p:txBody>
          <a:bodyPr/>
          <a:lstStyle/>
          <a:p>
            <a:fld id="{E03D123D-78D2-464F-BB6B-FB541541AC6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69652" y="6236208"/>
            <a:ext cx="6075552" cy="3200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86816" y="6217920"/>
            <a:ext cx="487680" cy="365760"/>
          </a:xfrm>
          <a:prstGeom prst="ellipse">
            <a:avLst/>
          </a:prstGeom>
        </p:spPr>
        <p:txBody>
          <a:bodyPr/>
          <a:lstStyle/>
          <a:p>
            <a:fld id="{F5B48CE1-8458-43D6-B526-CE15F771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2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971924" y="6238816"/>
            <a:ext cx="2753747" cy="323968"/>
          </a:xfrm>
          <a:prstGeom prst="rect">
            <a:avLst/>
          </a:prstGeom>
        </p:spPr>
        <p:txBody>
          <a:bodyPr/>
          <a:lstStyle/>
          <a:p>
            <a:fld id="{E03D123D-78D2-464F-BB6B-FB541541AC6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69652" y="6236208"/>
            <a:ext cx="6075552" cy="3200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86816" y="6217920"/>
            <a:ext cx="487680" cy="365760"/>
          </a:xfrm>
          <a:prstGeom prst="ellipse">
            <a:avLst/>
          </a:prstGeom>
        </p:spPr>
        <p:txBody>
          <a:bodyPr/>
          <a:lstStyle/>
          <a:p>
            <a:fld id="{F5B48CE1-8458-43D6-B526-CE15F771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5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54271" y="2243830"/>
            <a:ext cx="4387459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971924" y="6238816"/>
            <a:ext cx="2753747" cy="323968"/>
          </a:xfrm>
          <a:prstGeom prst="rect">
            <a:avLst/>
          </a:prstGeom>
        </p:spPr>
        <p:txBody>
          <a:bodyPr/>
          <a:lstStyle/>
          <a:p>
            <a:fld id="{E03D123D-78D2-464F-BB6B-FB541541AC6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54271" y="6236208"/>
            <a:ext cx="5075197" cy="32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986816" y="6217920"/>
            <a:ext cx="487680" cy="365760"/>
          </a:xfrm>
          <a:prstGeom prst="ellipse">
            <a:avLst/>
          </a:prstGeom>
        </p:spPr>
        <p:txBody>
          <a:bodyPr/>
          <a:lstStyle/>
          <a:p>
            <a:fld id="{F5B48CE1-8458-43D6-B526-CE15F771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53440" y="2243828"/>
            <a:ext cx="438912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001" y="-42172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620" y="3549920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971924" y="6238816"/>
            <a:ext cx="2753747" cy="3239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03D123D-78D2-464F-BB6B-FB541541AC6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53440" y="6236208"/>
            <a:ext cx="5071872" cy="3200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986816" y="6217920"/>
            <a:ext cx="487680" cy="365760"/>
          </a:xfrm>
          <a:prstGeom prst="ellipse">
            <a:avLst/>
          </a:prstGeom>
        </p:spPr>
        <p:txBody>
          <a:bodyPr/>
          <a:lstStyle/>
          <a:p>
            <a:fld id="{F5B48CE1-8458-43D6-B526-CE15F7714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4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141394" y="964692"/>
            <a:ext cx="7917007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394" y="2638046"/>
            <a:ext cx="7917007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MINISTRY OF </a:t>
            </a:r>
            <a:r>
              <a:rPr lang="en-US" dirty="0" err="1"/>
              <a:t>HEALTHFifth</a:t>
            </a:r>
            <a:r>
              <a:rPr lang="en-US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258606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F551E-AC05-44B8-840C-EA356570997E}" type="datetimeFigureOut">
              <a:rPr lang="en-GB" smtClean="0"/>
              <a:t>12/04/2022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D029-48FC-4BED-A059-36D0DF9BCD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71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96.41.38.246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02" y="1210809"/>
            <a:ext cx="11950995" cy="2191206"/>
          </a:xfrm>
        </p:spPr>
        <p:txBody>
          <a:bodyPr>
            <a:noAutofit/>
          </a:bodyPr>
          <a:lstStyle/>
          <a:p>
            <a:r>
              <a:rPr lang="en-US" sz="3300" b="1" cap="none" dirty="0">
                <a:solidFill>
                  <a:srgbClr val="333399"/>
                </a:solidFill>
              </a:rPr>
              <a:t>The EAC Rapidly Deployable Experts (RDE)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279" y="3809140"/>
            <a:ext cx="8458200" cy="19812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 Ayub Manya </a:t>
            </a:r>
          </a:p>
        </p:txBody>
      </p:sp>
    </p:spTree>
    <p:extLst>
      <p:ext uri="{BB962C8B-B14F-4D97-AF65-F5344CB8AC3E}">
        <p14:creationId xmlns:p14="http://schemas.microsoft.com/office/powerpoint/2010/main" val="359785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8DEDE5-223F-4930-BD1D-1EEA0F15F7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45473"/>
            <a:ext cx="12192000" cy="654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5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695" y="2064003"/>
            <a:ext cx="11652277" cy="4017820"/>
          </a:xfrm>
        </p:spPr>
        <p:txBody>
          <a:bodyPr>
            <a:normAutofit/>
          </a:bodyPr>
          <a:lstStyle/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The experts will self-register through a customized data-entry screen and be able to attach their Curriculum Vitae (CV)</a:t>
            </a:r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The EAC level users will be able to download the CVs and the summary information for each expert</a:t>
            </a:r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After registration, the system sends a confirmation email</a:t>
            </a:r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The expert may log in to view and track their application process, deployment and payment.</a:t>
            </a:r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endParaRPr lang="en-US" sz="3000" dirty="0"/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endParaRPr lang="en-US" sz="2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0E6E04-FF96-4681-8146-32D6A4E7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696" y="238599"/>
            <a:ext cx="11652277" cy="118745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333399"/>
                </a:solidFill>
              </a:rPr>
              <a:t>Signing up or applying to be in the pool</a:t>
            </a:r>
          </a:p>
        </p:txBody>
      </p:sp>
    </p:spTree>
    <p:extLst>
      <p:ext uri="{BB962C8B-B14F-4D97-AF65-F5344CB8AC3E}">
        <p14:creationId xmlns:p14="http://schemas.microsoft.com/office/powerpoint/2010/main" val="385134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81200" y="2438401"/>
            <a:ext cx="8458200" cy="1222375"/>
          </a:xfrm>
        </p:spPr>
        <p:txBody>
          <a:bodyPr/>
          <a:lstStyle/>
          <a:p>
            <a:pPr algn="ctr"/>
            <a:r>
              <a:rPr lang="en-US" b="1" i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277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089" y="964692"/>
            <a:ext cx="9129824" cy="118872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333399"/>
                </a:solidFill>
              </a:rPr>
              <a:t>Outline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1088" y="2943092"/>
            <a:ext cx="9129824" cy="2564573"/>
          </a:xfrm>
        </p:spPr>
        <p:txBody>
          <a:bodyPr>
            <a:normAutofit/>
          </a:bodyPr>
          <a:lstStyle/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Introduction</a:t>
            </a:r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Actors in RDE</a:t>
            </a:r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Getting started with RDE</a:t>
            </a:r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Signing up or applying to the pool of experts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997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964692"/>
            <a:ext cx="11697302" cy="118872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333399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458" y="2408594"/>
            <a:ext cx="11555896" cy="4289918"/>
          </a:xfrm>
        </p:spPr>
        <p:txBody>
          <a:bodyPr>
            <a:noAutofit/>
          </a:bodyPr>
          <a:lstStyle/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GB" sz="3000" dirty="0"/>
              <a:t>There are many disease outbreaks globally</a:t>
            </a:r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Availability of skilled staff, political structures, and timely communication determine the rate of the spread of outbreaks</a:t>
            </a:r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Time too is important; the faster action is taken, the more likely an outbreak will be contained quickly</a:t>
            </a:r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This calls for adequate emergency preparedness by having a pool of rapidly deployable experts</a:t>
            </a:r>
            <a:endParaRPr lang="en-GB" sz="3000" dirty="0"/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GB" sz="30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This system was developed to manage the EAC  pool of rapidly deployable experts</a:t>
            </a:r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endParaRPr lang="en-US" sz="30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406714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964692"/>
            <a:ext cx="11632944" cy="118872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333399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32" y="2628175"/>
            <a:ext cx="11398264" cy="3690435"/>
          </a:xfrm>
        </p:spPr>
        <p:txBody>
          <a:bodyPr>
            <a:normAutofit/>
          </a:bodyPr>
          <a:lstStyle/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RDE is web-based, hosted at a central server at EAC</a:t>
            </a:r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GB" sz="3200" dirty="0"/>
              <a:t>Supports multiple operating systems - Windows, UNIX, LINUX</a:t>
            </a:r>
            <a:endParaRPr lang="en-US" sz="3200" dirty="0"/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Supports multi-language menu (English, French &amp; Swahili)</a:t>
            </a:r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Utilizes open standards for data exchange; interoperability</a:t>
            </a:r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Can exchange data with other systems through an Application Program Interface (API)</a:t>
            </a:r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The system is extensible with new functionalities</a:t>
            </a:r>
          </a:p>
          <a:p>
            <a:pPr marL="228960" lvl="1" indent="0">
              <a:spcBef>
                <a:spcPts val="0"/>
              </a:spcBef>
              <a:buClr>
                <a:srgbClr val="333399"/>
              </a:buClr>
              <a:buNone/>
            </a:pPr>
            <a:endParaRPr lang="en-US" sz="32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41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png" descr="C:\Users\ayubsm\Downloads\HumanResourceDatabase.png">
            <a:extLst>
              <a:ext uri="{FF2B5EF4-FFF2-40B4-BE49-F238E27FC236}">
                <a16:creationId xmlns:a16="http://schemas.microsoft.com/office/drawing/2014/main" id="{FBB80295-896D-41E7-8A1F-0566EDD15E2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4051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020" y="900897"/>
            <a:ext cx="10567839" cy="118872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333399"/>
                </a:solidFill>
              </a:rPr>
              <a:t>Actors in RDE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21" y="2424223"/>
            <a:ext cx="10567839" cy="4040372"/>
          </a:xfrm>
        </p:spPr>
        <p:txBody>
          <a:bodyPr>
            <a:normAutofit/>
          </a:bodyPr>
          <a:lstStyle/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The </a:t>
            </a:r>
            <a:r>
              <a:rPr lang="en-US" sz="3200" b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Rapidly Deployable Experts:</a:t>
            </a:r>
          </a:p>
          <a:p>
            <a:pPr marL="800280" lvl="2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Apply to be included in the regional pool</a:t>
            </a:r>
          </a:p>
          <a:p>
            <a:pPr marL="800280" lvl="2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Track the application process, payment and deployment</a:t>
            </a:r>
          </a:p>
          <a:p>
            <a:pPr marL="800280" lvl="2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View the deployment requests/notifications</a:t>
            </a:r>
          </a:p>
          <a:p>
            <a:pPr marL="800280" lvl="2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Accept or decline deployment requests</a:t>
            </a:r>
          </a:p>
          <a:p>
            <a:pPr marL="800280" lvl="2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View/Update their profiles</a:t>
            </a:r>
          </a:p>
          <a:p>
            <a:pPr marL="800280" lvl="2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Submit mission reports and feedback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89771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57" y="1318438"/>
            <a:ext cx="11654208" cy="5329273"/>
          </a:xfrm>
        </p:spPr>
        <p:txBody>
          <a:bodyPr>
            <a:normAutofit fontScale="92500"/>
          </a:bodyPr>
          <a:lstStyle/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The </a:t>
            </a:r>
            <a:r>
              <a:rPr lang="en-US" sz="3200" b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EAC level Users:</a:t>
            </a:r>
            <a:endParaRPr lang="en-US" sz="32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pPr marL="800280" lvl="2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Review and approve the expert enrolment applications</a:t>
            </a:r>
          </a:p>
          <a:p>
            <a:pPr marL="800280" lvl="2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View submitted mission reports from the experts</a:t>
            </a:r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b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Partner State Level Users</a:t>
            </a: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:</a:t>
            </a:r>
          </a:p>
          <a:p>
            <a:pPr marL="800280" lvl="2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View applicants from their states and make any recommendations</a:t>
            </a:r>
          </a:p>
          <a:p>
            <a:pPr marL="800280" lvl="2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View the reports of the deployed pool</a:t>
            </a:r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the </a:t>
            </a:r>
            <a:r>
              <a:rPr lang="en-US" sz="3200" b="1" dirty="0">
                <a:solidFill>
                  <a:srgbClr val="000000">
                    <a:lumMod val="85000"/>
                    <a:lumOff val="15000"/>
                  </a:srgbClr>
                </a:solidFill>
              </a:rPr>
              <a:t>EAC level Content/ICT manager</a:t>
            </a:r>
          </a:p>
          <a:p>
            <a:pPr marL="800280" lvl="2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Add/manage application contents like qualifications, competencies, New Partner states, </a:t>
            </a:r>
          </a:p>
          <a:p>
            <a:pPr marL="800280" lvl="2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Configure the system metadata (e.g. specializations) and workflows</a:t>
            </a:r>
          </a:p>
          <a:p>
            <a:pPr marL="800280" lvl="2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Server management</a:t>
            </a:r>
            <a:endParaRPr lang="en-GB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CC8814-06C8-4AE5-8D31-BE84B8F3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210289"/>
            <a:ext cx="11654208" cy="102308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333399"/>
                </a:solidFill>
              </a:rPr>
              <a:t>Actors in RDE cont.</a:t>
            </a:r>
          </a:p>
        </p:txBody>
      </p:sp>
    </p:spTree>
    <p:extLst>
      <p:ext uri="{BB962C8B-B14F-4D97-AF65-F5344CB8AC3E}">
        <p14:creationId xmlns:p14="http://schemas.microsoft.com/office/powerpoint/2010/main" val="166865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E80BBA-192B-477A-A729-130A6CA69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470224"/>
              </p:ext>
            </p:extLst>
          </p:nvPr>
        </p:nvGraphicFramePr>
        <p:xfrm>
          <a:off x="21264" y="21265"/>
          <a:ext cx="12170735" cy="6798437"/>
        </p:xfrm>
        <a:graphic>
          <a:graphicData uri="http://schemas.openxmlformats.org/drawingml/2006/table">
            <a:tbl>
              <a:tblPr firstRow="1" firstCol="1" bandRow="1"/>
              <a:tblGrid>
                <a:gridCol w="2086412">
                  <a:extLst>
                    <a:ext uri="{9D8B030D-6E8A-4147-A177-3AD203B41FA5}">
                      <a16:colId xmlns:a16="http://schemas.microsoft.com/office/drawing/2014/main" val="1928680355"/>
                    </a:ext>
                  </a:extLst>
                </a:gridCol>
                <a:gridCol w="10084323">
                  <a:extLst>
                    <a:ext uri="{9D8B030D-6E8A-4147-A177-3AD203B41FA5}">
                      <a16:colId xmlns:a16="http://schemas.microsoft.com/office/drawing/2014/main" val="3360552023"/>
                    </a:ext>
                  </a:extLst>
                </a:gridCol>
              </a:tblGrid>
              <a:tr h="3183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62" marR="61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Particulars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62" marR="61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214836"/>
                  </a:ext>
                </a:extLst>
              </a:tr>
              <a:tr h="12235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 Management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62" marR="61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RDE allows self-registration. Once staff has been registered, an account is created for them and a confirmation email sent to them for subsequent self-management of information in their profile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62" marR="61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956750"/>
                  </a:ext>
                </a:extLst>
              </a:tr>
              <a:tr h="7276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Open Source Platform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62" marR="61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RDE is designed on an open-source platform, with no recurring licensing fee, which makes the solution sustainable in the long term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62" marR="61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274568"/>
                  </a:ext>
                </a:extLst>
              </a:tr>
              <a:tr h="7449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Interoperable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62" marR="61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RDE is built with the Fast Healthcare Interoperability Resources (FHIR) standard that allows for sharing of data between itself and other systems through APIs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62" marR="61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492243"/>
                  </a:ext>
                </a:extLst>
              </a:tr>
              <a:tr h="6583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Validation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62" marR="61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system is built with data entry validation to ensure the completion, validity and integrity of data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62" marR="61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641540"/>
                  </a:ext>
                </a:extLst>
              </a:tr>
              <a:tr h="9586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and Data Security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62" marR="61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 addition to restricted user accounts that allow users to enter or view specific datasets, data in RDE is encrypted to ensure the privacy and confidentiality of human resource data</a:t>
                      </a:r>
                      <a:endParaRPr lang="en-US" sz="2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62" marR="61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06240"/>
                  </a:ext>
                </a:extLst>
              </a:tr>
              <a:tr h="9883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Real-time  reports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62" marR="61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2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RDE is built with real-time reports and summaries to facilitate decision making</a:t>
                      </a:r>
                      <a:endParaRPr lang="en-US" sz="2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62" marR="6156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257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86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30549"/>
            <a:ext cx="11972260" cy="3211032"/>
          </a:xfrm>
        </p:spPr>
        <p:txBody>
          <a:bodyPr>
            <a:normAutofit/>
          </a:bodyPr>
          <a:lstStyle/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The following are the steps for opening the RDE</a:t>
            </a:r>
          </a:p>
          <a:p>
            <a:pPr marL="800280" lvl="2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Step 1: Open your web browser</a:t>
            </a:r>
          </a:p>
          <a:p>
            <a:pPr marL="800280" lvl="2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Step 2: Input the URL </a:t>
            </a: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  <a:hlinkClick r:id="rId3"/>
              </a:rPr>
              <a:t>http://196.41.38.246/</a:t>
            </a: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 in the address field and the RDE login screen will appear</a:t>
            </a:r>
          </a:p>
          <a:p>
            <a:pPr marL="800280" lvl="2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r>
              <a:rPr lang="en-US" sz="3200" dirty="0">
                <a:solidFill>
                  <a:srgbClr val="000000">
                    <a:lumMod val="85000"/>
                    <a:lumOff val="15000"/>
                  </a:srgbClr>
                </a:solidFill>
              </a:rPr>
              <a:t>Step 3: Either log in (with credentials) or sign up to get registered</a:t>
            </a:r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endParaRPr lang="en-US" sz="3000" dirty="0"/>
          </a:p>
          <a:p>
            <a:pPr marL="571680" lvl="1" indent="-342720">
              <a:spcBef>
                <a:spcPts val="0"/>
              </a:spcBef>
              <a:buClr>
                <a:srgbClr val="333399"/>
              </a:buClr>
              <a:buFont typeface="Arial"/>
              <a:buChar char="♦"/>
            </a:pPr>
            <a:endParaRPr lang="en-US" sz="2800" dirty="0">
              <a:solidFill>
                <a:srgbClr val="000000">
                  <a:lumMod val="85000"/>
                  <a:lumOff val="15000"/>
                </a:srgbClr>
              </a:solidFill>
            </a:endParaRPr>
          </a:p>
          <a:p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0E6E04-FF96-4681-8146-32D6A4E7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3" y="965962"/>
            <a:ext cx="11484088" cy="118745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333399"/>
                </a:solidFill>
              </a:rPr>
              <a:t>Getting started with RDE cont.</a:t>
            </a:r>
          </a:p>
        </p:txBody>
      </p:sp>
    </p:spTree>
    <p:extLst>
      <p:ext uri="{BB962C8B-B14F-4D97-AF65-F5344CB8AC3E}">
        <p14:creationId xmlns:p14="http://schemas.microsoft.com/office/powerpoint/2010/main" val="22804217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17398</TotalTime>
  <Words>594</Words>
  <Application>Microsoft Office PowerPoint</Application>
  <PresentationFormat>Widescreen</PresentationFormat>
  <Paragraphs>75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Times New Roman</vt:lpstr>
      <vt:lpstr>Parcel</vt:lpstr>
      <vt:lpstr>Custom Design</vt:lpstr>
      <vt:lpstr>The EAC Rapidly Deployable Experts (RDE) System</vt:lpstr>
      <vt:lpstr>Outline of presentation</vt:lpstr>
      <vt:lpstr>Introduction</vt:lpstr>
      <vt:lpstr>Introduction</vt:lpstr>
      <vt:lpstr>PowerPoint Presentation</vt:lpstr>
      <vt:lpstr>Actors in RDE</vt:lpstr>
      <vt:lpstr>Actors in RDE cont.</vt:lpstr>
      <vt:lpstr>PowerPoint Presentation</vt:lpstr>
      <vt:lpstr>Getting started with RDE cont.</vt:lpstr>
      <vt:lpstr>PowerPoint Presentation</vt:lpstr>
      <vt:lpstr>Signing up or applying to be in the pool</vt:lpstr>
      <vt:lpstr>Thank you!</vt:lpstr>
    </vt:vector>
  </TitlesOfParts>
  <Company>University of Oslo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of M&amp;E/HIS</dc:title>
  <dc:creator>Ayub Manya</dc:creator>
  <cp:lastModifiedBy>Ayub Manya</cp:lastModifiedBy>
  <cp:revision>354</cp:revision>
  <cp:lastPrinted>2019-06-28T09:29:28Z</cp:lastPrinted>
  <dcterms:created xsi:type="dcterms:W3CDTF">2019-06-26T11:55:35Z</dcterms:created>
  <dcterms:modified xsi:type="dcterms:W3CDTF">2022-04-12T20:11:15Z</dcterms:modified>
</cp:coreProperties>
</file>