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8.jpg" ContentType="image/jpg"/>
  <Override PartName="/ppt/media/image21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6" r:id="rId2"/>
    <p:sldMasterId id="2147483722" r:id="rId3"/>
    <p:sldMasterId id="2147484515" r:id="rId4"/>
  </p:sldMasterIdLst>
  <p:notesMasterIdLst>
    <p:notesMasterId r:id="rId23"/>
  </p:notesMasterIdLst>
  <p:sldIdLst>
    <p:sldId id="2141411253" r:id="rId5"/>
    <p:sldId id="2141411567" r:id="rId6"/>
    <p:sldId id="2141411497" r:id="rId7"/>
    <p:sldId id="351" r:id="rId8"/>
    <p:sldId id="2141411563" r:id="rId9"/>
    <p:sldId id="2141411564" r:id="rId10"/>
    <p:sldId id="2141411569" r:id="rId11"/>
    <p:sldId id="261" r:id="rId12"/>
    <p:sldId id="260" r:id="rId13"/>
    <p:sldId id="2141411568" r:id="rId14"/>
    <p:sldId id="2141411561" r:id="rId15"/>
    <p:sldId id="2141411557" r:id="rId16"/>
    <p:sldId id="2141411556" r:id="rId17"/>
    <p:sldId id="2141411558" r:id="rId18"/>
    <p:sldId id="345" r:id="rId19"/>
    <p:sldId id="2141411559" r:id="rId20"/>
    <p:sldId id="309" r:id="rId21"/>
    <p:sldId id="39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nga Sembuche" initials="" lastIdx="1" clrIdx="0"/>
  <p:cmAuthor id="1" name="Nandita  Murukutla" initials="NM" lastIdx="1" clrIdx="1">
    <p:extLst>
      <p:ext uri="{19B8F6BF-5375-455C-9EA6-DF929625EA0E}">
        <p15:presenceInfo xmlns:p15="http://schemas.microsoft.com/office/powerpoint/2012/main" userId="S::nmurukutla@vitalstrategies.org::66b0a120-ea68-4a0e-879b-6b9bd00d0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8050"/>
    <a:srgbClr val="A2C4C9"/>
    <a:srgbClr val="134F5C"/>
    <a:srgbClr val="CC4125"/>
    <a:srgbClr val="85200C"/>
    <a:srgbClr val="5B0F00"/>
    <a:srgbClr val="0C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52FAD8-D710-42F1-AD1A-FA3FFF0A3B9B}">
  <a:tblStyle styleId="{7552FAD8-D710-42F1-AD1A-FA3FFF0A3B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3967" autoAdjust="0"/>
  </p:normalViewPr>
  <p:slideViewPr>
    <p:cSldViewPr snapToGrid="0" snapToObjects="1">
      <p:cViewPr varScale="1">
        <p:scale>
          <a:sx n="70" d="100"/>
          <a:sy n="70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320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0" name="Google Shape;10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5248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46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77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58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47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64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45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67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7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c75253e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c75253e9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1" dirty="0"/>
          </a:p>
        </p:txBody>
      </p:sp>
      <p:sp>
        <p:nvSpPr>
          <p:cNvPr id="705" name="Google Shape;705;g94c75253e9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image" Target="../media/image7.png"/><Relationship Id="rId2" Type="http://schemas.openxmlformats.org/officeDocument/2006/relationships/tags" Target="../tags/tag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>
            <a:spLocks noGrp="1"/>
          </p:cNvSpPr>
          <p:nvPr>
            <p:ph type="title"/>
          </p:nvPr>
        </p:nvSpPr>
        <p:spPr>
          <a:xfrm>
            <a:off x="2184400" y="365125"/>
            <a:ext cx="789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0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703097-533F-4BD4-BA29-2C7CF43075F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91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9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7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F47-59DC-4064-A76E-CD7D559B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F56E-A1A4-47B9-AFFB-90094CD6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449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>
            <a:spLocks noGrp="1"/>
          </p:cNvSpPr>
          <p:nvPr>
            <p:ph type="title"/>
          </p:nvPr>
        </p:nvSpPr>
        <p:spPr>
          <a:xfrm>
            <a:off x="838200" y="1054100"/>
            <a:ext cx="78993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87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3" name="Google Shape;383;p56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06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>
            <a:spLocks noGrp="1"/>
          </p:cNvSpPr>
          <p:nvPr>
            <p:ph type="title"/>
          </p:nvPr>
        </p:nvSpPr>
        <p:spPr>
          <a:xfrm>
            <a:off x="2184400" y="365125"/>
            <a:ext cx="789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57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9" name="Google Shape;389;p57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18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3" name="Google Shape;393;p5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5" name="Google Shape;395;p5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58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72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2" name="Google Shape;402;p59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3" name="Google Shape;403;p59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505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1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7" name="Google Shape;407;p6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8" name="Google Shape;408;p60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" name="Google Shape;409;p60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393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>
            <a:spLocks noGrp="1"/>
          </p:cNvSpPr>
          <p:nvPr>
            <p:ph type="title"/>
          </p:nvPr>
        </p:nvSpPr>
        <p:spPr>
          <a:xfrm>
            <a:off x="2184400" y="365125"/>
            <a:ext cx="789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61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4" name="Google Shape;414;p61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0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>
            <a:spLocks noGrp="1"/>
          </p:cNvSpPr>
          <p:nvPr>
            <p:ph type="title"/>
          </p:nvPr>
        </p:nvSpPr>
        <p:spPr>
          <a:xfrm rot="5400000">
            <a:off x="7516050" y="2339149"/>
            <a:ext cx="5046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61"/>
          <p:cNvSpPr txBox="1">
            <a:spLocks noGrp="1"/>
          </p:cNvSpPr>
          <p:nvPr>
            <p:ph type="body" idx="1"/>
          </p:nvPr>
        </p:nvSpPr>
        <p:spPr>
          <a:xfrm rot="5400000">
            <a:off x="2182050" y="-213551"/>
            <a:ext cx="50466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61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1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>
            <a:spLocks noGrp="1"/>
          </p:cNvSpPr>
          <p:nvPr>
            <p:ph type="title"/>
          </p:nvPr>
        </p:nvSpPr>
        <p:spPr>
          <a:xfrm rot="5400000">
            <a:off x="7516050" y="2339149"/>
            <a:ext cx="5046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62"/>
          <p:cNvSpPr txBox="1">
            <a:spLocks noGrp="1"/>
          </p:cNvSpPr>
          <p:nvPr>
            <p:ph type="body" idx="1"/>
          </p:nvPr>
        </p:nvSpPr>
        <p:spPr>
          <a:xfrm rot="5400000">
            <a:off x="2182050" y="-213551"/>
            <a:ext cx="50466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62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419;p62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93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18" y="1589"/>
            <a:ext cx="2115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3"/>
          <p:cNvSpPr txBox="1">
            <a:spLocks noGrp="1"/>
          </p:cNvSpPr>
          <p:nvPr>
            <p:ph type="title"/>
          </p:nvPr>
        </p:nvSpPr>
        <p:spPr>
          <a:xfrm>
            <a:off x="233259" y="433461"/>
            <a:ext cx="117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3"/>
          <p:cNvSpPr/>
          <p:nvPr/>
        </p:nvSpPr>
        <p:spPr>
          <a:xfrm>
            <a:off x="11064591" y="42308"/>
            <a:ext cx="894300" cy="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1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515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>
            <a:spLocks noGrp="1"/>
          </p:cNvSpPr>
          <p:nvPr>
            <p:ph type="title"/>
          </p:nvPr>
        </p:nvSpPr>
        <p:spPr>
          <a:xfrm>
            <a:off x="838200" y="446881"/>
            <a:ext cx="10515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0" name="Google Shape;430;p64" descr="Image result for africa cdc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0943" y="5698442"/>
            <a:ext cx="2380898" cy="106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4" descr="Image result for african unionc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59" y="6030861"/>
            <a:ext cx="1841519" cy="65097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4"/>
          <p:cNvSpPr txBox="1">
            <a:spLocks noGrp="1"/>
          </p:cNvSpPr>
          <p:nvPr>
            <p:ph type="body" idx="2"/>
          </p:nvPr>
        </p:nvSpPr>
        <p:spPr>
          <a:xfrm>
            <a:off x="838200" y="1253188"/>
            <a:ext cx="105156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80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5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 type="title">
  <p:cSld name="4_Title Slide"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/>
          <p:nvPr/>
        </p:nvSpPr>
        <p:spPr>
          <a:xfrm>
            <a:off x="0" y="3602038"/>
            <a:ext cx="12192000" cy="3255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6"/>
          <p:cNvSpPr txBox="1">
            <a:spLocks noGrp="1"/>
          </p:cNvSpPr>
          <p:nvPr>
            <p:ph type="ctrTitle"/>
          </p:nvPr>
        </p:nvSpPr>
        <p:spPr>
          <a:xfrm>
            <a:off x="1524000" y="1513113"/>
            <a:ext cx="91440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4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F3261E6-7911-44CE-8B15-D92EF9A6B2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invGray">
          <a:xfrm>
            <a:off x="0" y="0"/>
            <a:ext cx="12192000" cy="342900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 bwMode="invGray">
          <a:xfrm>
            <a:off x="0" y="6515100"/>
            <a:ext cx="12192000" cy="342900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368303" y="6515100"/>
            <a:ext cx="37957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368304" y="6632689"/>
            <a:ext cx="4038929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Modified 4/16/2020 2:23 PM Eastern Standard Time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368303" y="6750278"/>
            <a:ext cx="37957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Printed 2/6/2020 1:46 PM E. Africa Standard Time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68303" y="2865172"/>
            <a:ext cx="8478152" cy="492443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3200" b="0" cap="all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68303" y="4369208"/>
            <a:ext cx="84781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368303" y="5657799"/>
            <a:ext cx="84781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F2117-BC89-485F-A6E4-514656DEDAD9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70" y="778907"/>
            <a:ext cx="3884915" cy="180785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 descr="African Union">
            <a:extLst>
              <a:ext uri="{FF2B5EF4-FFF2-40B4-BE49-F238E27FC236}">
                <a16:creationId xmlns:a16="http://schemas.microsoft.com/office/drawing/2014/main" id="{120C5AF5-5BEC-4739-8DB3-339586426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35" y="996279"/>
            <a:ext cx="3506225" cy="14915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655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703097-533F-4BD4-BA29-2C7CF43075F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65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775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7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F47-59DC-4064-A76E-CD7D559B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F56E-A1A4-47B9-AFFB-90094CD6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4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t="2665" b="12958"/>
          <a:stretch/>
        </p:blipFill>
        <p:spPr>
          <a:xfrm>
            <a:off x="-30481" y="-17206"/>
            <a:ext cx="12222481" cy="687520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2" name="Google Shape;72;p10"/>
          <p:cNvSpPr/>
          <p:nvPr/>
        </p:nvSpPr>
        <p:spPr>
          <a:xfrm flipH="1">
            <a:off x="-68598" y="-78104"/>
            <a:ext cx="12260595" cy="2161182"/>
          </a:xfrm>
          <a:prstGeom prst="rect">
            <a:avLst/>
          </a:prstGeom>
          <a:gradFill>
            <a:gsLst>
              <a:gs pos="0">
                <a:srgbClr val="000000">
                  <a:alpha val="35686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632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40" y="-234376"/>
            <a:ext cx="3042914" cy="161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480" y="-17206"/>
            <a:ext cx="2446725" cy="11805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29996" y="1945323"/>
            <a:ext cx="3273323" cy="2387600"/>
          </a:xfrm>
          <a:prstGeom prst="rect">
            <a:avLst/>
          </a:prstGeom>
          <a:solidFill>
            <a:srgbClr val="349545">
              <a:alpha val="80000"/>
            </a:srgbClr>
          </a:solidFill>
          <a:ln>
            <a:noFill/>
          </a:ln>
        </p:spPr>
        <p:txBody>
          <a:bodyPr spcFirstLastPara="1" wrap="square" lIns="396000" tIns="45700" rIns="9000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768705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0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F3261E6-7911-44CE-8B15-D92EF9A6B2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invGray">
          <a:xfrm>
            <a:off x="0" y="0"/>
            <a:ext cx="12192000" cy="342900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 bwMode="invGray">
          <a:xfrm>
            <a:off x="0" y="6515100"/>
            <a:ext cx="12192000" cy="342900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368303" y="6515100"/>
            <a:ext cx="37957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368304" y="6632689"/>
            <a:ext cx="4038929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Modified 4/16/2020 2:23 PM Eastern Standard Time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368303" y="6750278"/>
            <a:ext cx="37957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Printed 2/6/2020 1:46 PM E. Africa Standard Time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68303" y="2865172"/>
            <a:ext cx="8478152" cy="492443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3200" b="0" cap="all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68303" y="4369208"/>
            <a:ext cx="84781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368303" y="5657799"/>
            <a:ext cx="84781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Document type | Date</a:t>
            </a:r>
          </a:p>
        </p:txBody>
      </p:sp>
      <p:sp>
        <p:nvSpPr>
          <p:cNvPr id="13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F2117-BC89-485F-A6E4-514656DEDAD9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70" y="778907"/>
            <a:ext cx="3884915" cy="180785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 descr="African Union">
            <a:extLst>
              <a:ext uri="{FF2B5EF4-FFF2-40B4-BE49-F238E27FC236}">
                <a16:creationId xmlns:a16="http://schemas.microsoft.com/office/drawing/2014/main" id="{120C5AF5-5BEC-4739-8DB3-339586426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35" y="996279"/>
            <a:ext cx="3506225" cy="14915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593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14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image" Target="../media/image5.png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5.vml"/><Relationship Id="rId11" Type="http://schemas.openxmlformats.org/officeDocument/2006/relationships/tags" Target="../tags/tag27.xml"/><Relationship Id="rId24" Type="http://schemas.openxmlformats.org/officeDocument/2006/relationships/oleObject" Target="../embeddings/oleObject5.bin"/><Relationship Id="rId5" Type="http://schemas.openxmlformats.org/officeDocument/2006/relationships/theme" Target="../theme/theme3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2184400" y="365125"/>
            <a:ext cx="789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68" name="Google Shape;368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8940" y="-234376"/>
            <a:ext cx="3042915" cy="161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0481" y="-17206"/>
            <a:ext cx="2450595" cy="11824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E4C38E-EEF1-4805-B81B-F12EFF0BE60E}"/>
              </a:ext>
            </a:extLst>
          </p:cNvPr>
          <p:cNvPicPr/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40" y="6273876"/>
            <a:ext cx="1228910" cy="5718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5" name="Rectangle 104"/>
          <p:cNvSpPr/>
          <p:nvPr userDrawn="1"/>
        </p:nvSpPr>
        <p:spPr bwMode="invGray">
          <a:xfrm>
            <a:off x="0" y="0"/>
            <a:ext cx="12192000" cy="852852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070250" y="2558276"/>
            <a:ext cx="205344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2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Modified 4/16/2020 2:23 PM Eastern Standard Time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22532" y="4776256"/>
            <a:ext cx="174887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2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Printed 2/6/2020 1:46 PM E. Africa Standard Time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Slide Number"/>
          <p:cNvSpPr txBox="1">
            <a:spLocks/>
          </p:cNvSpPr>
          <p:nvPr userDrawn="1"/>
        </p:nvSpPr>
        <p:spPr bwMode="auto">
          <a:xfrm>
            <a:off x="11929063" y="6631233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C328C1-A84F-4A39-A664-DBA00541A8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9" y="433461"/>
            <a:ext cx="11725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884617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9" y="6425526"/>
            <a:ext cx="11725483" cy="359595"/>
            <a:chOff x="119063" y="6278946"/>
            <a:chExt cx="8618537" cy="352437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6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3" y="6480558"/>
              <a:ext cx="8119124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9125" marR="0" lvl="0" indent="-619125" algn="l" defTabSz="9135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43032" algn="l"/>
                </a:tabLst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2066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7" y="2035353"/>
            <a:ext cx="5801189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Title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10940631" y="928783"/>
            <a:ext cx="848784" cy="996951"/>
            <a:chOff x="4936" y="176"/>
            <a:chExt cx="401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10529997" y="928783"/>
            <a:ext cx="1259418" cy="730251"/>
            <a:chOff x="4750" y="176"/>
            <a:chExt cx="595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10851499" y="928782"/>
            <a:ext cx="937321" cy="1306516"/>
            <a:chOff x="7875175" y="286625"/>
            <a:chExt cx="702991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10891855" y="928782"/>
            <a:ext cx="1066894" cy="212366"/>
            <a:chOff x="7940605" y="285750"/>
            <a:chExt cx="800170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1" name="Picture 60" descr="African Union">
            <a:extLst>
              <a:ext uri="{FF2B5EF4-FFF2-40B4-BE49-F238E27FC236}">
                <a16:creationId xmlns:a16="http://schemas.microsoft.com/office/drawing/2014/main" id="{1619019E-065B-48EC-A656-4EEFB89A89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" y="6303969"/>
            <a:ext cx="1228910" cy="5227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717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400" b="0" baseline="0">
          <a:solidFill>
            <a:schemeClr val="bg1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FE4C38E-EEF1-4805-B81B-F12EFF0BE60E}"/>
              </a:ext>
            </a:extLst>
          </p:cNvPr>
          <p:cNvPicPr/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40" y="6273876"/>
            <a:ext cx="1228910" cy="5718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5" name="Rectangle 104"/>
          <p:cNvSpPr/>
          <p:nvPr userDrawn="1"/>
        </p:nvSpPr>
        <p:spPr bwMode="invGray">
          <a:xfrm>
            <a:off x="0" y="0"/>
            <a:ext cx="12192000" cy="852852"/>
          </a:xfrm>
          <a:prstGeom prst="rect">
            <a:avLst/>
          </a:prstGeom>
          <a:solidFill>
            <a:srgbClr val="303D2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32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070250" y="2558276"/>
            <a:ext cx="205344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2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Modified 4/16/2020 2:23 PM Eastern Standard Time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22532" y="4776256"/>
            <a:ext cx="174887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2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Printed 2/6/2020 1:46 PM E. Africa Standard Time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Slide Number"/>
          <p:cNvSpPr txBox="1">
            <a:spLocks/>
          </p:cNvSpPr>
          <p:nvPr userDrawn="1"/>
        </p:nvSpPr>
        <p:spPr bwMode="auto">
          <a:xfrm>
            <a:off x="11929063" y="6631233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C328C1-A84F-4A39-A664-DBA00541A8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9" y="433461"/>
            <a:ext cx="11725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884617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auto">
          <a:xfrm>
            <a:off x="233259" y="6425526"/>
            <a:ext cx="11725483" cy="359595"/>
            <a:chOff x="119063" y="6278946"/>
            <a:chExt cx="8618537" cy="352437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119063" y="6278946"/>
              <a:ext cx="8618537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119063" y="6480558"/>
              <a:ext cx="8119124" cy="15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19125" marR="0" lvl="0" indent="-619125" algn="l" defTabSz="9135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43032" algn="l"/>
                </a:tabLst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2066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7" y="2035353"/>
            <a:ext cx="5801189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Title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 userDrawn="1"/>
        </p:nvSpPr>
        <p:spPr bwMode="auto">
          <a:xfrm>
            <a:off x="11064591" y="42308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10940631" y="928783"/>
            <a:ext cx="848784" cy="996951"/>
            <a:chOff x="4936" y="176"/>
            <a:chExt cx="401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10529997" y="928783"/>
            <a:ext cx="1259418" cy="730251"/>
            <a:chOff x="4750" y="176"/>
            <a:chExt cx="595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4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10851499" y="928782"/>
            <a:ext cx="937321" cy="1306516"/>
            <a:chOff x="7875175" y="286625"/>
            <a:chExt cx="702991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82316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" name="McKSticker" hidden="1"/>
          <p:cNvGrpSpPr/>
          <p:nvPr userDrawn="1"/>
        </p:nvGrpSpPr>
        <p:grpSpPr bwMode="auto">
          <a:xfrm>
            <a:off x="10891855" y="928782"/>
            <a:ext cx="1066894" cy="212366"/>
            <a:chOff x="7940605" y="285750"/>
            <a:chExt cx="800170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940605" y="285750"/>
              <a:ext cx="80017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03D24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9406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940605" y="498116"/>
              <a:ext cx="8001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1" name="Picture 60" descr="African Union">
            <a:extLst>
              <a:ext uri="{FF2B5EF4-FFF2-40B4-BE49-F238E27FC236}">
                <a16:creationId xmlns:a16="http://schemas.microsoft.com/office/drawing/2014/main" id="{1619019E-065B-48EC-A656-4EEFB89A89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" y="6303969"/>
            <a:ext cx="1228910" cy="5227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2555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400" b="0" baseline="0">
          <a:solidFill>
            <a:schemeClr val="bg1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>
            <a:spLocks noGrp="1"/>
          </p:cNvSpPr>
          <p:nvPr>
            <p:ph type="title"/>
          </p:nvPr>
        </p:nvSpPr>
        <p:spPr>
          <a:xfrm>
            <a:off x="2184400" y="365125"/>
            <a:ext cx="7899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75A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3575A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3575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357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Google Shape;369;p54"/>
          <p:cNvSpPr txBox="1">
            <a:spLocks noGrp="1"/>
          </p:cNvSpPr>
          <p:nvPr>
            <p:ph type="ftr" idx="11"/>
          </p:nvPr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0" name="Google Shape;370;p54"/>
          <p:cNvSpPr txBox="1">
            <a:spLocks noGrp="1"/>
          </p:cNvSpPr>
          <p:nvPr>
            <p:ph type="dt" idx="10"/>
          </p:nvPr>
        </p:nvSpPr>
        <p:spPr>
          <a:xfrm>
            <a:off x="335280" y="6356350"/>
            <a:ext cx="332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951F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71" name="Google Shape;371;p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78940" y="-234376"/>
            <a:ext cx="3042915" cy="161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30481" y="-17206"/>
            <a:ext cx="2450595" cy="118245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4382350" y="6356350"/>
            <a:ext cx="300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INTERNAL AFRICA CDC USE ONLY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599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vohc.africacdc.org/login/index.php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fricacdc.org/news-type/press-relea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0"/>
          <p:cNvSpPr txBox="1">
            <a:spLocks noGrp="1"/>
          </p:cNvSpPr>
          <p:nvPr>
            <p:ph type="ctrTitle"/>
          </p:nvPr>
        </p:nvSpPr>
        <p:spPr>
          <a:xfrm>
            <a:off x="1256145" y="1344706"/>
            <a:ext cx="9541200" cy="216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3200" b="1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African Volunteer Health Corps </a:t>
            </a:r>
            <a: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and</a:t>
            </a:r>
            <a:b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(AVoHC) </a:t>
            </a:r>
            <a:b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and </a:t>
            </a:r>
            <a: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GB" sz="3200" b="1" kern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AVoHC Net</a:t>
            </a:r>
            <a:endParaRPr lang="en-US" sz="3200" b="1" kern="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3" name="Google Shape;1043;p130"/>
          <p:cNvSpPr txBox="1">
            <a:spLocks noGrp="1"/>
          </p:cNvSpPr>
          <p:nvPr>
            <p:ph type="body" idx="4294967295"/>
          </p:nvPr>
        </p:nvSpPr>
        <p:spPr>
          <a:xfrm>
            <a:off x="1524000" y="3602037"/>
            <a:ext cx="9144000" cy="22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Arusha, Tanzania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600" dirty="0" smtClean="0">
                <a:solidFill>
                  <a:schemeClr val="lt1"/>
                </a:solidFill>
                <a:latin typeface="+mj-lt"/>
              </a:rPr>
              <a:t>27-29 September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2021</a:t>
            </a:r>
            <a:endParaRPr sz="3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38EEB-8263-49F4-9A9F-522393D3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-14243"/>
            <a:ext cx="2381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D72-7C0D-43C6-856C-4B23233AB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>
                <a:latin typeface="+mn-lt"/>
              </a:rPr>
              <a:t/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/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Access of Roster Members to (</a:t>
            </a:r>
            <a:r>
              <a:rPr lang="en-US" sz="4800" b="1" dirty="0" err="1">
                <a:latin typeface="+mn-lt"/>
              </a:rPr>
              <a:t>AV</a:t>
            </a:r>
            <a:r>
              <a:rPr lang="en-US" sz="4800" b="1" cap="none" dirty="0" err="1">
                <a:latin typeface="+mn-lt"/>
              </a:rPr>
              <a:t>o</a:t>
            </a:r>
            <a:r>
              <a:rPr lang="en-US" sz="4800" b="1" dirty="0" err="1">
                <a:latin typeface="+mn-lt"/>
              </a:rPr>
              <a:t>HC</a:t>
            </a:r>
            <a:r>
              <a:rPr lang="en-US" sz="4800" b="1" dirty="0">
                <a:latin typeface="+mn-lt"/>
              </a:rPr>
              <a:t>) Net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B8569-FCB5-40E7-ADDF-C39EF80B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b="1" dirty="0">
                <a:solidFill>
                  <a:schemeClr val="tx1"/>
                </a:solidFill>
              </a:rPr>
              <a:t>How does Roster members access the tool?</a:t>
            </a:r>
            <a:endParaRPr lang="en-GB" sz="44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spc="-5" dirty="0"/>
              <a:t>main landing page </a:t>
            </a:r>
            <a:r>
              <a:rPr lang="en-US" sz="2800" dirty="0"/>
              <a:t>for the </a:t>
            </a:r>
            <a:r>
              <a:rPr lang="en-US" sz="2800" spc="-5" dirty="0" err="1"/>
              <a:t>AVoHC</a:t>
            </a:r>
            <a:r>
              <a:rPr lang="en-US" sz="2800" spc="-5" dirty="0"/>
              <a:t> Net users is </a:t>
            </a:r>
            <a:r>
              <a:rPr lang="en-US" sz="2800" dirty="0"/>
              <a:t>the </a:t>
            </a:r>
            <a:r>
              <a:rPr lang="en-US" sz="2800" spc="-5" dirty="0"/>
              <a:t>Dashboard page. </a:t>
            </a:r>
            <a:r>
              <a:rPr lang="en-US" sz="2800" dirty="0"/>
              <a:t>The </a:t>
            </a:r>
            <a:r>
              <a:rPr lang="en-US" sz="2800" spc="-5" dirty="0"/>
              <a:t>Dashboard  </a:t>
            </a:r>
            <a:r>
              <a:rPr lang="en-US" sz="2800" dirty="0"/>
              <a:t>page </a:t>
            </a:r>
            <a:r>
              <a:rPr lang="en-US" sz="2800" spc="-5" dirty="0"/>
              <a:t>briefly explains </a:t>
            </a:r>
            <a:r>
              <a:rPr lang="en-US" sz="2800" dirty="0"/>
              <a:t>the purpose </a:t>
            </a:r>
            <a:r>
              <a:rPr lang="en-US" sz="2800" spc="-10" dirty="0"/>
              <a:t>of </a:t>
            </a:r>
            <a:r>
              <a:rPr lang="en-US" sz="2800" dirty="0"/>
              <a:t>the </a:t>
            </a:r>
            <a:r>
              <a:rPr lang="en-US" sz="2800" spc="-5" dirty="0" err="1"/>
              <a:t>AVoHC</a:t>
            </a:r>
            <a:r>
              <a:rPr lang="en-US" sz="2800" spc="-5" dirty="0"/>
              <a:t> Net tool, provides news updates </a:t>
            </a:r>
            <a:r>
              <a:rPr lang="en-US" sz="2800" dirty="0"/>
              <a:t>and  announcements and </a:t>
            </a:r>
            <a:r>
              <a:rPr lang="en-US" sz="2800" spc="-5" dirty="0"/>
              <a:t>displays </a:t>
            </a:r>
            <a:r>
              <a:rPr lang="en-US" sz="2800" dirty="0"/>
              <a:t>the </a:t>
            </a:r>
            <a:r>
              <a:rPr lang="en-US" sz="2800" spc="-5" dirty="0"/>
              <a:t>Navigation block and </a:t>
            </a:r>
            <a:r>
              <a:rPr lang="en-US" sz="2800" dirty="0"/>
              <a:t>the </a:t>
            </a:r>
            <a:r>
              <a:rPr lang="en-US" sz="2800" spc="-5" dirty="0"/>
              <a:t>User</a:t>
            </a:r>
            <a:r>
              <a:rPr lang="en-US" sz="2800" spc="25" dirty="0"/>
              <a:t> </a:t>
            </a:r>
            <a:r>
              <a:rPr lang="en-US" sz="2800" spc="-5" dirty="0"/>
              <a:t>block</a:t>
            </a:r>
            <a:r>
              <a:rPr lang="en-US" sz="2800" spc="-5" dirty="0" smtClean="0"/>
              <a:t>.</a:t>
            </a:r>
            <a:endParaRPr lang="en-GB" sz="28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 smtClean="0"/>
              <a:t>The </a:t>
            </a:r>
            <a:r>
              <a:rPr lang="en-GB" sz="2800" b="1" dirty="0"/>
              <a:t>Institute manager </a:t>
            </a:r>
            <a:r>
              <a:rPr lang="en-GB" sz="2800" dirty="0"/>
              <a:t>creates a user account, assigns a user as a roster member and provides username and password.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/>
              <a:t>The</a:t>
            </a:r>
            <a:r>
              <a:rPr lang="en-GB" sz="2800" b="1" dirty="0"/>
              <a:t> Institute manager </a:t>
            </a:r>
            <a:r>
              <a:rPr lang="en-GB" sz="2800" dirty="0"/>
              <a:t>imports roster members data in bulk.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E8BDB-0253-497C-9150-9F8F9442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11" y="6343596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2B1F6F-F24F-45AC-ACF9-E341B2A47194}"/>
              </a:ext>
            </a:extLst>
          </p:cNvPr>
          <p:cNvGrpSpPr/>
          <p:nvPr/>
        </p:nvGrpSpPr>
        <p:grpSpPr>
          <a:xfrm>
            <a:off x="687355" y="1112121"/>
            <a:ext cx="10817290" cy="4999921"/>
            <a:chOff x="0" y="0"/>
            <a:chExt cx="10652760" cy="52271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26DB91-C2C5-42BD-B2F6-693AFE560EDB}"/>
                </a:ext>
              </a:extLst>
            </p:cNvPr>
            <p:cNvPicPr/>
            <p:nvPr/>
          </p:nvPicPr>
          <p:blipFill rotWithShape="1">
            <a:blip r:embed="rId4"/>
            <a:srcRect r="30058" b="10965"/>
            <a:stretch/>
          </p:blipFill>
          <p:spPr bwMode="auto">
            <a:xfrm>
              <a:off x="0" y="0"/>
              <a:ext cx="8108414" cy="52271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BB6F4-8048-463E-A67F-FAF83C3F7F17}"/>
                </a:ext>
              </a:extLst>
            </p:cNvPr>
            <p:cNvPicPr/>
            <p:nvPr/>
          </p:nvPicPr>
          <p:blipFill rotWithShape="1">
            <a:blip r:embed="rId4"/>
            <a:srcRect l="79403" b="58788"/>
            <a:stretch/>
          </p:blipFill>
          <p:spPr bwMode="auto">
            <a:xfrm>
              <a:off x="8108414" y="0"/>
              <a:ext cx="2544346" cy="246798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76EB28-6DAC-4886-9510-3D068807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128" y="6472064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b="1" dirty="0"/>
              <a:t>Roster member account setting</a:t>
            </a:r>
          </a:p>
          <a:p>
            <a:pPr marL="0" indent="0" algn="ctr">
              <a:buNone/>
            </a:pPr>
            <a:endParaRPr lang="en-GB" sz="4400" dirty="0">
              <a:solidFill>
                <a:srgbClr val="C00000"/>
              </a:solidFill>
            </a:endParaRP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GB" dirty="0">
                <a:latin typeface="+mn-lt"/>
              </a:rPr>
              <a:t>Roster member provides name and email address to the Institute manager by email</a:t>
            </a:r>
          </a:p>
          <a:p>
            <a:pPr indent="-457200">
              <a:buFont typeface="Wingdings" panose="05000000000000000000" pitchFamily="2" charset="2"/>
              <a:buChar char="v"/>
            </a:pPr>
            <a:endParaRPr lang="en-GB" dirty="0">
              <a:latin typeface="+mn-lt"/>
            </a:endParaRP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GB" dirty="0">
                <a:latin typeface="+mn-lt"/>
              </a:rPr>
              <a:t>Roster member logs into the system, navigates to </a:t>
            </a:r>
            <a:r>
              <a:rPr lang="en-GB" b="1" dirty="0"/>
              <a:t>User block, </a:t>
            </a:r>
            <a:r>
              <a:rPr lang="en-GB" dirty="0">
                <a:latin typeface="+mn-lt"/>
              </a:rPr>
              <a:t>clicks on “Profile” and  fills out/edits own user profiles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  <a:p>
            <a:pPr marL="285750" indent="-285750"/>
            <a:endParaRPr lang="en-GB" b="1" dirty="0">
              <a:latin typeface="+mn-lt"/>
            </a:endParaRPr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0EB16E-E8F2-431B-B96B-8BDD3705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421" y="6472064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50800" indent="0">
              <a:buNone/>
            </a:pPr>
            <a:r>
              <a:rPr lang="en-GB" sz="2800" b="1" dirty="0"/>
              <a:t>                                   User profile page</a:t>
            </a:r>
          </a:p>
          <a:p>
            <a:pPr marL="50800" indent="0">
              <a:buNone/>
            </a:pPr>
            <a:r>
              <a:rPr lang="en-GB" sz="1800" dirty="0">
                <a:latin typeface="+mn-lt"/>
              </a:rPr>
              <a:t>The Profile page displays Roster member information</a:t>
            </a:r>
            <a:endParaRPr lang="en-GB" sz="1800" b="1" dirty="0">
              <a:latin typeface="+mn-lt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6EB28-6DAC-4886-9510-3D068807C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28" y="6472064"/>
            <a:ext cx="2941575" cy="3353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407611C-240B-418B-AD92-B747CD974647}"/>
              </a:ext>
            </a:extLst>
          </p:cNvPr>
          <p:cNvGrpSpPr/>
          <p:nvPr/>
        </p:nvGrpSpPr>
        <p:grpSpPr>
          <a:xfrm>
            <a:off x="0" y="2044371"/>
            <a:ext cx="12192000" cy="4813629"/>
            <a:chOff x="111190" y="802053"/>
            <a:chExt cx="8990209" cy="597271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DBA6674-1C7A-4B23-B34D-3E912F807F9B}"/>
                </a:ext>
              </a:extLst>
            </p:cNvPr>
            <p:cNvGrpSpPr/>
            <p:nvPr/>
          </p:nvGrpSpPr>
          <p:grpSpPr>
            <a:xfrm>
              <a:off x="111190" y="802053"/>
              <a:ext cx="8990209" cy="5972714"/>
              <a:chOff x="415315" y="0"/>
              <a:chExt cx="11776685" cy="666268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EB57B40-FECE-49A5-B0C5-207BC219C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315" y="1385830"/>
                <a:ext cx="2305050" cy="527685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03FF330-B265-4017-99FD-9C4A0EFA3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194" y="1457468"/>
                <a:ext cx="5419725" cy="50945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890BD10-FEAD-40BA-8018-4D924FE638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16753"/>
              <a:stretch/>
            </p:blipFill>
            <p:spPr>
              <a:xfrm>
                <a:off x="5866173" y="4417267"/>
                <a:ext cx="5391150" cy="116560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F3C2BF7-33D6-4D2B-AFB2-6AA647D3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4346"/>
              <a:stretch/>
            </p:blipFill>
            <p:spPr>
              <a:xfrm>
                <a:off x="8037208" y="0"/>
                <a:ext cx="4154792" cy="2440734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AA5EC1F-9A49-4881-BC91-15030E521B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6040"/>
              <a:stretch/>
            </p:blipFill>
            <p:spPr>
              <a:xfrm>
                <a:off x="415315" y="69611"/>
                <a:ext cx="7621892" cy="1316219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D5FD2C-6960-45BB-BE2E-FD0DA1604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577" t="3918" r="78114" b="92366"/>
            <a:stretch/>
          </p:blipFill>
          <p:spPr>
            <a:xfrm>
              <a:off x="251520" y="4270660"/>
              <a:ext cx="720080" cy="1682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pic>
      </p:grpSp>
    </p:spTree>
    <p:extLst>
      <p:ext uri="{BB962C8B-B14F-4D97-AF65-F5344CB8AC3E}">
        <p14:creationId xmlns:p14="http://schemas.microsoft.com/office/powerpoint/2010/main" val="6908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379DC4-ED07-43E7-B2AF-21C77EB63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7520"/>
              </p:ext>
            </p:extLst>
          </p:nvPr>
        </p:nvGraphicFramePr>
        <p:xfrm>
          <a:off x="2511893" y="1425902"/>
          <a:ext cx="3152059" cy="130427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52059">
                  <a:extLst>
                    <a:ext uri="{9D8B030D-6E8A-4147-A177-3AD203B41FA5}">
                      <a16:colId xmlns:a16="http://schemas.microsoft.com/office/drawing/2014/main" val="2023288519"/>
                    </a:ext>
                  </a:extLst>
                </a:gridCol>
              </a:tblGrid>
              <a:tr h="2155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Title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150642"/>
                  </a:ext>
                </a:extLst>
              </a:tr>
              <a:tr h="2155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Gender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613477"/>
                  </a:ext>
                </a:extLst>
              </a:tr>
              <a:tr h="2155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Date of birth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452184"/>
                  </a:ext>
                </a:extLst>
              </a:tr>
              <a:tr h="2155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Nationality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366841"/>
                  </a:ext>
                </a:extLst>
              </a:tr>
              <a:tr h="2155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Phone number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136065"/>
                  </a:ext>
                </a:extLst>
              </a:tr>
              <a:tr h="2263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Working language(s)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8988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872EB-05A0-46C9-BF17-706B8496D55C}"/>
              </a:ext>
            </a:extLst>
          </p:cNvPr>
          <p:cNvGraphicFramePr>
            <a:graphicFrameLocks noGrp="1"/>
          </p:cNvGraphicFramePr>
          <p:nvPr/>
        </p:nvGraphicFramePr>
        <p:xfrm>
          <a:off x="6168009" y="1256657"/>
          <a:ext cx="3780537" cy="18172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780537">
                  <a:extLst>
                    <a:ext uri="{9D8B030D-6E8A-4147-A177-3AD203B41FA5}">
                      <a16:colId xmlns:a16="http://schemas.microsoft.com/office/drawing/2014/main" val="512097129"/>
                    </a:ext>
                  </a:extLst>
                </a:gridCol>
              </a:tblGrid>
              <a:tr h="1332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Primary Area of expertise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44135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Length of experience in primary area of expertise (years)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131543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Highest academic qualification in primary area of expertise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9600091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Any field epidemiology and laboratory training completed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9736965"/>
                  </a:ext>
                </a:extLst>
              </a:tr>
              <a:tr h="282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Other area(s) of expertise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681575"/>
                  </a:ext>
                </a:extLst>
              </a:tr>
              <a:tr h="2169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Specific skills and experience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51575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E89C57-2322-42C7-9FDB-0E8AC6CE1D87}"/>
              </a:ext>
            </a:extLst>
          </p:cNvPr>
          <p:cNvGraphicFramePr>
            <a:graphicFrameLocks noGrp="1"/>
          </p:cNvGraphicFramePr>
          <p:nvPr/>
        </p:nvGraphicFramePr>
        <p:xfrm>
          <a:off x="6176122" y="3971512"/>
          <a:ext cx="3757616" cy="161983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757616">
                  <a:extLst>
                    <a:ext uri="{9D8B030D-6E8A-4147-A177-3AD203B41FA5}">
                      <a16:colId xmlns:a16="http://schemas.microsoft.com/office/drawing/2014/main" val="634969091"/>
                    </a:ext>
                  </a:extLst>
                </a:gridCol>
              </a:tblGrid>
              <a:tr h="190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Current employer (Name/Location)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3588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Type of employer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75260"/>
                  </a:ext>
                </a:extLst>
              </a:tr>
              <a:tr h="19071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Job title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233639"/>
                  </a:ext>
                </a:extLst>
              </a:tr>
              <a:tr h="40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Are you a member of any National or International Rapid Response Teams (RRTs)?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656159"/>
                  </a:ext>
                </a:extLst>
              </a:tr>
              <a:tr h="5721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If yes, please give details of the RRT(s) Name / Location / Contact details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774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10F8F-6841-4B9B-9590-5EF2FCBAFD56}"/>
              </a:ext>
            </a:extLst>
          </p:cNvPr>
          <p:cNvGraphicFramePr>
            <a:graphicFrameLocks noGrp="1"/>
          </p:cNvGraphicFramePr>
          <p:nvPr/>
        </p:nvGraphicFramePr>
        <p:xfrm>
          <a:off x="2511893" y="3606433"/>
          <a:ext cx="3152059" cy="187833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52059">
                  <a:extLst>
                    <a:ext uri="{9D8B030D-6E8A-4147-A177-3AD203B41FA5}">
                      <a16:colId xmlns:a16="http://schemas.microsoft.com/office/drawing/2014/main" val="3218240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Any previous deployments?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2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If yes, please give details of previous deployment(s)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55662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Have you completed any Rapid Response Team training or Deployment training?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696759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If yes, please give details of the training. Course provider / Course name / Date completed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277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6CB108-49D0-453D-8AF3-DD5155C098D1}"/>
              </a:ext>
            </a:extLst>
          </p:cNvPr>
          <p:cNvGraphicFramePr>
            <a:graphicFrameLocks noGrp="1"/>
          </p:cNvGraphicFramePr>
          <p:nvPr/>
        </p:nvGraphicFramePr>
        <p:xfrm>
          <a:off x="2511893" y="5981218"/>
          <a:ext cx="3152059" cy="40011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152059">
                  <a:extLst>
                    <a:ext uri="{9D8B030D-6E8A-4147-A177-3AD203B41FA5}">
                      <a16:colId xmlns:a16="http://schemas.microsoft.com/office/drawing/2014/main" val="250014754"/>
                    </a:ext>
                  </a:extLst>
                </a:gridCol>
              </a:tblGrid>
              <a:tr h="1879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Covering letter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355001"/>
                  </a:ext>
                </a:extLst>
              </a:tr>
              <a:tr h="2121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CV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9855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94DA28-F8A0-488E-951F-7A091AF59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90129"/>
              </p:ext>
            </p:extLst>
          </p:nvPr>
        </p:nvGraphicFramePr>
        <p:xfrm>
          <a:off x="6168009" y="5974730"/>
          <a:ext cx="3757616" cy="63551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757616">
                  <a:extLst>
                    <a:ext uri="{9D8B030D-6E8A-4147-A177-3AD203B41FA5}">
                      <a16:colId xmlns:a16="http://schemas.microsoft.com/office/drawing/2014/main" val="2484804957"/>
                    </a:ext>
                  </a:extLst>
                </a:gridCol>
              </a:tblGrid>
              <a:tr h="2416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Overall performance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181156"/>
                  </a:ext>
                </a:extLst>
              </a:tr>
              <a:tr h="942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Comments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4081478"/>
                  </a:ext>
                </a:extLst>
              </a:tr>
              <a:tr h="21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Type of database user (e.g. Roster member, applicant)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177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155CB8-F1FD-4389-9FCC-C51606AA46CA}"/>
              </a:ext>
            </a:extLst>
          </p:cNvPr>
          <p:cNvSpPr txBox="1"/>
          <p:nvPr/>
        </p:nvSpPr>
        <p:spPr>
          <a:xfrm>
            <a:off x="2538587" y="997500"/>
            <a:ext cx="312536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About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D7733-BD7B-4E6B-A8B9-14E8B41C9295}"/>
              </a:ext>
            </a:extLst>
          </p:cNvPr>
          <p:cNvSpPr txBox="1"/>
          <p:nvPr/>
        </p:nvSpPr>
        <p:spPr>
          <a:xfrm>
            <a:off x="6168009" y="3212976"/>
            <a:ext cx="37805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Professional skills and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741FA-F581-414B-8E8C-2EC95727D094}"/>
              </a:ext>
            </a:extLst>
          </p:cNvPr>
          <p:cNvSpPr txBox="1"/>
          <p:nvPr/>
        </p:nvSpPr>
        <p:spPr>
          <a:xfrm>
            <a:off x="2511893" y="3172906"/>
            <a:ext cx="315205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Deployment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CAEF-D8F1-41C3-A822-0F0878640AFE}"/>
              </a:ext>
            </a:extLst>
          </p:cNvPr>
          <p:cNvSpPr txBox="1"/>
          <p:nvPr/>
        </p:nvSpPr>
        <p:spPr>
          <a:xfrm>
            <a:off x="2511892" y="5621178"/>
            <a:ext cx="315206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98297-F48C-4939-A0BD-FAEE670CE1F5}"/>
              </a:ext>
            </a:extLst>
          </p:cNvPr>
          <p:cNvSpPr txBox="1"/>
          <p:nvPr/>
        </p:nvSpPr>
        <p:spPr>
          <a:xfrm>
            <a:off x="6176122" y="5591349"/>
            <a:ext cx="37045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HR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196D5-C99D-460D-894C-BE3B702A7DC0}"/>
              </a:ext>
            </a:extLst>
          </p:cNvPr>
          <p:cNvSpPr txBox="1"/>
          <p:nvPr/>
        </p:nvSpPr>
        <p:spPr>
          <a:xfrm>
            <a:off x="6168009" y="836712"/>
            <a:ext cx="378053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Current employment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265615-11B3-4AC9-ACBB-2A9F94D1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9144"/>
            <a:ext cx="9123898" cy="7752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BF9BE-6E83-42EB-99B6-95E472D27BFF}"/>
              </a:ext>
            </a:extLst>
          </p:cNvPr>
          <p:cNvSpPr/>
          <p:nvPr/>
        </p:nvSpPr>
        <p:spPr>
          <a:xfrm>
            <a:off x="2133600" y="432564"/>
            <a:ext cx="8136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following User profile information is stored in the </a:t>
            </a:r>
            <a:r>
              <a:rPr lang="en-GB" b="1" dirty="0" err="1">
                <a:cs typeface="Arial" panose="020B0604020202020204" pitchFamily="34" charset="0"/>
              </a:rPr>
              <a:t>AVoHC</a:t>
            </a:r>
            <a:r>
              <a:rPr lang="en-GB" b="1" dirty="0">
                <a:cs typeface="Arial" panose="020B0604020202020204" pitchFamily="34" charset="0"/>
              </a:rPr>
              <a:t> Net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en-GB" dirty="0"/>
              <a:t>database for individual roster members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802C7CD-6649-4211-BB98-E13DD67F7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498407" y="6376619"/>
            <a:ext cx="9144000" cy="549275"/>
          </a:xfrm>
        </p:spPr>
        <p:txBody>
          <a:bodyPr/>
          <a:lstStyle/>
          <a:p>
            <a:pPr marL="531813">
              <a:defRPr/>
            </a:pP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BB6B6B1-1936-44C4-AFB5-E060D8E28D1D}"/>
              </a:ext>
            </a:extLst>
          </p:cNvPr>
          <p:cNvSpPr txBox="1">
            <a:spLocks/>
          </p:cNvSpPr>
          <p:nvPr/>
        </p:nvSpPr>
        <p:spPr>
          <a:xfrm>
            <a:off x="1911139" y="6610240"/>
            <a:ext cx="8136905" cy="222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173038" indent="0" algn="l" rtl="0" fontAlgn="auto">
              <a:spcBef>
                <a:spcPts val="0"/>
              </a:spcBef>
              <a:spcAft>
                <a:spcPts val="0"/>
              </a:spcAft>
              <a:defRPr sz="12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84" charset="0"/>
                <a:ea typeface="ヒラギノ角ゴ Pro W3" pitchFamily="84" charset="-128"/>
                <a:cs typeface="ヒラギノ角ゴ Pro W3" pitchFamily="84" charset="-128"/>
              </a:defRPr>
            </a:lvl9pPr>
          </a:lstStyle>
          <a:p>
            <a:pPr>
              <a:defRPr/>
            </a:pPr>
            <a:r>
              <a:rPr lang="en-GB" b="1" dirty="0">
                <a:cs typeface="Arial" panose="020B0604020202020204" pitchFamily="34" charset="0"/>
              </a:rPr>
              <a:t>Net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398A63-0D3C-4610-A411-F3C58FBB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4" y="6401350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50800" indent="0">
              <a:buNone/>
            </a:pPr>
            <a:r>
              <a:rPr lang="en-GB" sz="2800" b="1" dirty="0"/>
              <a:t>                                   Import user data in bulk</a:t>
            </a:r>
          </a:p>
          <a:p>
            <a:pPr marL="0" lvl="0" indent="0">
              <a:buNone/>
            </a:pPr>
            <a:r>
              <a:rPr lang="en-GB" sz="2400" b="1" dirty="0">
                <a:latin typeface="+mn-lt"/>
              </a:rPr>
              <a:t>Institute manager can:</a:t>
            </a:r>
            <a:endParaRPr lang="en-GB" sz="2400" dirty="0">
              <a:latin typeface="+mn-lt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sz="2400" dirty="0">
                <a:latin typeface="+mn-lt"/>
              </a:rPr>
              <a:t>Update user information in bulk</a:t>
            </a:r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6EB28-6DAC-4886-9510-3D068807C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28" y="6472064"/>
            <a:ext cx="2941575" cy="3353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02252E-DF43-4745-915C-CABF98ECAE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7" r="21812" b="57579"/>
          <a:stretch/>
        </p:blipFill>
        <p:spPr>
          <a:xfrm>
            <a:off x="5542751" y="1893358"/>
            <a:ext cx="5236592" cy="2670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066AF7-44D4-441A-AC56-5FE8FEC58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19" y="3499728"/>
            <a:ext cx="5945904" cy="3212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BCE1D5-D558-417F-BFF0-3B7303100C01}"/>
              </a:ext>
            </a:extLst>
          </p:cNvPr>
          <p:cNvCxnSpPr/>
          <p:nvPr/>
        </p:nvCxnSpPr>
        <p:spPr>
          <a:xfrm flipV="1">
            <a:off x="5299763" y="3668688"/>
            <a:ext cx="2520280" cy="803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0" y="6308726"/>
            <a:ext cx="9144000" cy="549275"/>
          </a:xfrm>
        </p:spPr>
        <p:txBody>
          <a:bodyPr/>
          <a:lstStyle/>
          <a:p>
            <a:pPr marL="531813"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4114" y="6308726"/>
            <a:ext cx="8064375" cy="549275"/>
          </a:xfrm>
        </p:spPr>
        <p:txBody>
          <a:bodyPr/>
          <a:lstStyle/>
          <a:p>
            <a:pPr>
              <a:defRPr/>
            </a:pPr>
            <a:r>
              <a:rPr lang="en-GB" b="1" dirty="0" err="1">
                <a:cs typeface="Arial" panose="020B0604020202020204" pitchFamily="34" charset="0"/>
              </a:rPr>
              <a:t>AVoHC</a:t>
            </a:r>
            <a:r>
              <a:rPr lang="en-GB" b="1" dirty="0">
                <a:cs typeface="Arial" panose="020B0604020202020204" pitchFamily="34" charset="0"/>
              </a:rPr>
              <a:t> Net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AAF9F8-0558-4587-8A47-BF2191D3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5" y="44624"/>
            <a:ext cx="9144000" cy="412884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How can an Applicant apply to be a roster member?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250652-E9CF-49BF-8E3B-EC200AC74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t="2395" r="15876" b="45552"/>
          <a:stretch/>
        </p:blipFill>
        <p:spPr>
          <a:xfrm>
            <a:off x="6863319" y="2092835"/>
            <a:ext cx="3718028" cy="403917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8763FF-345B-475E-B51B-C1A24D6E0FD5}"/>
              </a:ext>
            </a:extLst>
          </p:cNvPr>
          <p:cNvSpPr/>
          <p:nvPr/>
        </p:nvSpPr>
        <p:spPr>
          <a:xfrm>
            <a:off x="1919538" y="603253"/>
            <a:ext cx="81105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If a suitable workforce can’t be found:</a:t>
            </a:r>
            <a:endParaRPr lang="en-GB" sz="1600" dirty="0"/>
          </a:p>
          <a:p>
            <a:r>
              <a:rPr lang="en-GB" sz="1600" dirty="0"/>
              <a:t>1. </a:t>
            </a:r>
            <a:r>
              <a:rPr lang="en-GB" dirty="0"/>
              <a:t>A job will be advertised externally and email-based self-registration will be enabled</a:t>
            </a:r>
          </a:p>
          <a:p>
            <a:r>
              <a:rPr lang="en-GB" dirty="0"/>
              <a:t>2. Applicants will self-register and fill out an application form</a:t>
            </a:r>
          </a:p>
          <a:p>
            <a:r>
              <a:rPr lang="en-GB" dirty="0"/>
              <a:t>3. Institute manager will shortlist and interview the applicant</a:t>
            </a:r>
          </a:p>
          <a:p>
            <a:r>
              <a:rPr lang="en-GB" dirty="0"/>
              <a:t>4. The successful applicant will be assigned as a roster member</a:t>
            </a:r>
          </a:p>
          <a:p>
            <a:r>
              <a:rPr lang="en-GB" dirty="0"/>
              <a:t>5. The unsuccessful applicant user profile will be deleted or archived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8AB1FD-C03D-4FD3-9926-B73105B7B562}"/>
              </a:ext>
            </a:extLst>
          </p:cNvPr>
          <p:cNvCxnSpPr>
            <a:cxnSpLocks/>
          </p:cNvCxnSpPr>
          <p:nvPr/>
        </p:nvCxnSpPr>
        <p:spPr>
          <a:xfrm>
            <a:off x="6572323" y="4869160"/>
            <a:ext cx="290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70C43D-49B6-4F52-97FC-08C78B8FCDE2}"/>
              </a:ext>
            </a:extLst>
          </p:cNvPr>
          <p:cNvSpPr txBox="1"/>
          <p:nvPr/>
        </p:nvSpPr>
        <p:spPr>
          <a:xfrm>
            <a:off x="1812831" y="6272476"/>
            <a:ext cx="158723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email-based </a:t>
            </a:r>
          </a:p>
          <a:p>
            <a:pPr algn="ctr"/>
            <a:r>
              <a:rPr lang="en-GB" dirty="0"/>
              <a:t>self-registration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7EEF6-95CC-4A68-B804-4075D48DCE30}"/>
              </a:ext>
            </a:extLst>
          </p:cNvPr>
          <p:cNvSpPr txBox="1"/>
          <p:nvPr/>
        </p:nvSpPr>
        <p:spPr>
          <a:xfrm>
            <a:off x="7752185" y="1608339"/>
            <a:ext cx="182561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application form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C576E7-8420-4F69-A623-9CAD7409DE78}"/>
              </a:ext>
            </a:extLst>
          </p:cNvPr>
          <p:cNvCxnSpPr>
            <a:cxnSpLocks/>
          </p:cNvCxnSpPr>
          <p:nvPr/>
        </p:nvCxnSpPr>
        <p:spPr>
          <a:xfrm>
            <a:off x="8658096" y="1879061"/>
            <a:ext cx="0" cy="213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3B0103-0CF9-42BE-8E8A-BA586E77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31" y="2049803"/>
            <a:ext cx="4759492" cy="4048431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36088A0-21DF-4722-9E5D-C12A530E76A0}"/>
              </a:ext>
            </a:extLst>
          </p:cNvPr>
          <p:cNvSpPr/>
          <p:nvPr/>
        </p:nvSpPr>
        <p:spPr>
          <a:xfrm>
            <a:off x="1812832" y="5085184"/>
            <a:ext cx="250721" cy="1013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0C897-B989-4BF9-903C-6DC2F3107E03}"/>
              </a:ext>
            </a:extLst>
          </p:cNvPr>
          <p:cNvCxnSpPr>
            <a:cxnSpLocks/>
          </p:cNvCxnSpPr>
          <p:nvPr/>
        </p:nvCxnSpPr>
        <p:spPr>
          <a:xfrm>
            <a:off x="2415025" y="6098235"/>
            <a:ext cx="0" cy="225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55D5BA8-2B6C-4FF0-BC17-DA6BF48A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28" y="6472064"/>
            <a:ext cx="2941575" cy="335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72900C-899E-44B6-BE73-C5405209A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20" y="6415708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836713"/>
            <a:ext cx="11138263" cy="2939479"/>
          </a:xfrm>
        </p:spPr>
        <p:txBody>
          <a:bodyPr/>
          <a:lstStyle/>
          <a:p>
            <a:pPr marL="342900">
              <a:buAutoNum type="arabicPeriod"/>
            </a:pPr>
            <a:r>
              <a:rPr lang="en-GB" sz="1600" b="1" dirty="0"/>
              <a:t>Navigate to </a:t>
            </a:r>
            <a:r>
              <a:rPr lang="en-GB" sz="1600" b="1" dirty="0" err="1"/>
              <a:t>AVoHC</a:t>
            </a:r>
            <a:r>
              <a:rPr lang="en-GB" sz="1600" b="1" dirty="0"/>
              <a:t> Net site</a:t>
            </a:r>
            <a:r>
              <a:rPr lang="en-GB" sz="1600" dirty="0"/>
              <a:t>: URL address </a:t>
            </a:r>
            <a:r>
              <a:rPr lang="en-GB" sz="1600" dirty="0">
                <a:hlinkClick r:id="rId2"/>
              </a:rPr>
              <a:t>https://avohc.africacdc.org/login/index.php</a:t>
            </a:r>
            <a:endParaRPr lang="en-GB" sz="1600" dirty="0"/>
          </a:p>
          <a:p>
            <a:pPr marL="0" indent="0"/>
            <a:endParaRPr lang="en-GB" sz="1600" dirty="0"/>
          </a:p>
          <a:p>
            <a:pPr marL="0" indent="0"/>
            <a:r>
              <a:rPr lang="en-GB" sz="1600" dirty="0"/>
              <a:t>2. </a:t>
            </a:r>
            <a:r>
              <a:rPr lang="en-GB" sz="1600" b="1" dirty="0"/>
              <a:t>Log into AVoHC Net  as Institute </a:t>
            </a:r>
            <a:r>
              <a:rPr lang="en-GB" sz="1600" b="1" dirty="0" smtClean="0"/>
              <a:t>manager</a:t>
            </a:r>
            <a:endParaRPr lang="en-GB" sz="1600" dirty="0"/>
          </a:p>
          <a:p>
            <a:pPr marL="0" indent="0"/>
            <a:r>
              <a:rPr lang="en-GB" sz="1600" dirty="0"/>
              <a:t>3. </a:t>
            </a:r>
            <a:r>
              <a:rPr lang="en-GB" sz="1600" b="1" dirty="0"/>
              <a:t>Carry out the following tasks (follow </a:t>
            </a:r>
            <a:r>
              <a:rPr lang="en-GB" sz="1600" b="1" dirty="0" err="1"/>
              <a:t>AVoHC</a:t>
            </a:r>
            <a:r>
              <a:rPr lang="en-GB" sz="1600" b="1" dirty="0"/>
              <a:t> Net User manual document: section 5.1-5.8)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 roster member user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user based on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 user data in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Export user data in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Group (deployment/training course/team)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Assign a roster member into a group (deployment/training course/team)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b="1" dirty="0" err="1">
                <a:cs typeface="Arial" panose="020B0604020202020204" pitchFamily="34" charset="0"/>
              </a:rPr>
              <a:t>AVoHC</a:t>
            </a:r>
            <a:r>
              <a:rPr lang="en-GB" b="1" dirty="0">
                <a:cs typeface="Arial" panose="020B0604020202020204" pitchFamily="34" charset="0"/>
              </a:rPr>
              <a:t> 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1D439-EB43-4E14-9383-56459AC3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1" y="6386141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D72-7C0D-43C6-856C-4B23233AB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>
                <a:latin typeface="+mn-lt"/>
              </a:rPr>
              <a:t/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/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Introduction to African Volunteer Health Corps (AV</a:t>
            </a:r>
            <a:r>
              <a:rPr lang="en-US" sz="4800" b="1" cap="none" dirty="0">
                <a:latin typeface="+mn-lt"/>
              </a:rPr>
              <a:t>o</a:t>
            </a:r>
            <a:r>
              <a:rPr lang="en-US" sz="4800" b="1" dirty="0">
                <a:latin typeface="+mn-lt"/>
              </a:rPr>
              <a:t>HC) Net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B8569-FCB5-40E7-ADDF-C39EF80B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b="1" dirty="0" smtClean="0">
                <a:solidFill>
                  <a:schemeClr val="tx1"/>
                </a:solidFill>
              </a:rPr>
              <a:t>Overview of </a:t>
            </a:r>
            <a:r>
              <a:rPr lang="en-GB" sz="4400" b="1" dirty="0" err="1">
                <a:solidFill>
                  <a:schemeClr val="tx1"/>
                </a:solidFill>
              </a:rPr>
              <a:t>AVoHC</a:t>
            </a:r>
            <a:r>
              <a:rPr lang="en-GB" sz="4400" b="1" dirty="0">
                <a:solidFill>
                  <a:schemeClr val="tx1"/>
                </a:solidFill>
              </a:rPr>
              <a:t> Net</a:t>
            </a:r>
          </a:p>
          <a:p>
            <a:pPr marR="5080" indent="-457200" algn="just">
              <a:lnSpc>
                <a:spcPct val="103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 err="1">
                <a:latin typeface="Arial"/>
                <a:cs typeface="Arial"/>
              </a:rPr>
              <a:t>AVoHC</a:t>
            </a:r>
            <a:r>
              <a:rPr lang="en-US" sz="2800" spc="-5" dirty="0">
                <a:latin typeface="Arial"/>
                <a:cs typeface="Arial"/>
              </a:rPr>
              <a:t> Net </a:t>
            </a:r>
            <a:r>
              <a:rPr lang="en-US" sz="2800" dirty="0">
                <a:latin typeface="Arial"/>
                <a:cs typeface="Arial"/>
              </a:rPr>
              <a:t>tool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web-based application. It assists in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>
                <a:latin typeface="Arial"/>
                <a:cs typeface="Arial"/>
              </a:rPr>
              <a:t>administration </a:t>
            </a:r>
            <a:r>
              <a:rPr lang="en-US" sz="2800" dirty="0">
                <a:latin typeface="Arial"/>
                <a:cs typeface="Arial"/>
              </a:rPr>
              <a:t>and  maintenance </a:t>
            </a:r>
            <a:r>
              <a:rPr lang="en-US" sz="2800" spc="-1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roster member Professional Expert Profile (PEP) </a:t>
            </a:r>
            <a:r>
              <a:rPr lang="en-US" sz="2800" dirty="0">
                <a:latin typeface="Arial"/>
                <a:cs typeface="Arial"/>
              </a:rPr>
              <a:t>accounts. </a:t>
            </a: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spc="-5" dirty="0" err="1">
                <a:latin typeface="Arial"/>
                <a:cs typeface="Arial"/>
              </a:rPr>
              <a:t>AVoHC</a:t>
            </a:r>
            <a:r>
              <a:rPr lang="en-US" sz="2800" spc="-5" dirty="0">
                <a:latin typeface="Arial"/>
                <a:cs typeface="Arial"/>
              </a:rPr>
              <a:t> Net holds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Professional Expert Profile (PEP) </a:t>
            </a:r>
            <a:r>
              <a:rPr lang="en-US" sz="2800" spc="-1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current </a:t>
            </a:r>
            <a:r>
              <a:rPr lang="en-US" sz="2800" dirty="0">
                <a:latin typeface="Arial"/>
                <a:cs typeface="Arial"/>
              </a:rPr>
              <a:t>and past </a:t>
            </a:r>
            <a:r>
              <a:rPr lang="en-US" sz="2800" spc="-5" dirty="0">
                <a:latin typeface="Arial"/>
                <a:cs typeface="Arial"/>
              </a:rPr>
              <a:t>Africa CDC 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spc="-5" dirty="0">
                <a:latin typeface="Arial"/>
                <a:cs typeface="Arial"/>
              </a:rPr>
              <a:t>Public Health Institute rapid </a:t>
            </a:r>
            <a:r>
              <a:rPr lang="en-US" sz="2800" dirty="0">
                <a:latin typeface="Arial"/>
                <a:cs typeface="Arial"/>
              </a:rPr>
              <a:t>response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workforce.</a:t>
            </a:r>
          </a:p>
          <a:p>
            <a:pPr marR="5080" indent="-457200" algn="just">
              <a:lnSpc>
                <a:spcPct val="103000"/>
              </a:lnSpc>
              <a:spcBef>
                <a:spcPts val="149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tool was lunched on Sept. 1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sz="2800" baseline="30000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2020, (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https://africacdc.org/news-type/press-releases/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800" dirty="0"/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E8BDB-0253-497C-9150-9F8F9442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811" y="6343596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874" y="0"/>
            <a:ext cx="9074630" cy="40466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3" y="718456"/>
            <a:ext cx="10711543" cy="4582751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Main benefits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Store users profile of current and past Africa CDC and/or partner rapid response workforce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Can be used to recruit roster members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Secure Learning management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Roster members can edit/view their user profile, apply for deployment, enrol into online training course, send messages, view blogs, news pages and notifications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/>
              <a:t>Allows Institute Manager/HR member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Create/delete/suspend </a:t>
            </a:r>
            <a:r>
              <a:rPr lang="en-GB" sz="1200" dirty="0"/>
              <a:t>roster member/applicant user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Export and Import </a:t>
            </a:r>
            <a:r>
              <a:rPr lang="en-GB" sz="1200" dirty="0"/>
              <a:t> roster member user profile in bulk</a:t>
            </a:r>
            <a:endParaRPr lang="en-GB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Filter</a:t>
            </a:r>
            <a:r>
              <a:rPr lang="en-GB" sz="1200" dirty="0"/>
              <a:t>  roster members with specific skills and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View report </a:t>
            </a:r>
            <a:r>
              <a:rPr lang="en-GB" sz="1200" dirty="0"/>
              <a:t>(e.g. number of applicants, roster members and shortlisted individuals)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Assign a roster member into a </a:t>
            </a:r>
            <a:r>
              <a:rPr lang="en-GB" sz="1200" b="1" dirty="0"/>
              <a:t>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During an incidence, </a:t>
            </a:r>
            <a:r>
              <a:rPr lang="en-GB" sz="1200" dirty="0"/>
              <a:t>allow roster member to enrol into deployment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Upload online training course and enrol </a:t>
            </a:r>
            <a:r>
              <a:rPr lang="en-GB" sz="1200" dirty="0"/>
              <a:t>roster member into a course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200" b="1" dirty="0"/>
          </a:p>
          <a:p>
            <a:pPr marL="0" indent="0"/>
            <a:endParaRPr lang="en-GB" sz="1200" dirty="0"/>
          </a:p>
          <a:p>
            <a:pPr marL="342900">
              <a:buFont typeface="Wingdings" panose="05000000000000000000" pitchFamily="2" charset="2"/>
              <a:buChar char="q"/>
            </a:pPr>
            <a:endParaRPr lang="en-GB" sz="1000" dirty="0"/>
          </a:p>
          <a:p>
            <a:pPr marL="0" indent="0"/>
            <a:endParaRPr lang="en-GB" sz="1000" b="1" dirty="0">
              <a:solidFill>
                <a:srgbClr val="FF0000"/>
              </a:solidFill>
            </a:endParaRPr>
          </a:p>
          <a:p>
            <a:pPr marL="342900">
              <a:buFont typeface="+mj-lt"/>
              <a:buAutoNum type="arabicPeriod"/>
            </a:pPr>
            <a:endParaRPr lang="en-GB" sz="1000" b="1" dirty="0">
              <a:solidFill>
                <a:srgbClr val="FF0000"/>
              </a:solidFill>
            </a:endParaRPr>
          </a:p>
          <a:p>
            <a:pPr marL="0" indent="0"/>
            <a:endParaRPr lang="en-GB" sz="1000" dirty="0"/>
          </a:p>
          <a:p>
            <a:pPr marL="342900">
              <a:buFont typeface="Wingdings" panose="05000000000000000000" pitchFamily="2" charset="2"/>
              <a:buChar char="q"/>
            </a:pPr>
            <a:endParaRPr lang="en-GB" sz="1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0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531813">
              <a:defRPr/>
            </a:pPr>
            <a:r>
              <a:rPr lang="en-US" dirty="0"/>
              <a:t>  </a:t>
            </a:r>
            <a:fld id="{2565FA6D-D4C8-4C4C-AC4B-3269734D34D8}" type="slidenum">
              <a:rPr lang="en-US" smtClean="0"/>
              <a:pPr marL="531813"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b="1" dirty="0" err="1">
                <a:cs typeface="Arial" panose="020B0604020202020204" pitchFamily="34" charset="0"/>
              </a:rPr>
              <a:t>AVoHC</a:t>
            </a:r>
            <a:r>
              <a:rPr lang="en-GB" b="1" dirty="0">
                <a:cs typeface="Arial" panose="020B0604020202020204" pitchFamily="34" charset="0"/>
              </a:rPr>
              <a:t> Net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0E7F6-CA30-4D18-9E7A-83906B0B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6" r="2498"/>
          <a:stretch/>
        </p:blipFill>
        <p:spPr>
          <a:xfrm>
            <a:off x="6848524" y="2775857"/>
            <a:ext cx="4900777" cy="3945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8722E-EC97-45B2-A746-438FEB51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167" y="6403281"/>
            <a:ext cx="2941575" cy="33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DF8B4-D6B9-4A98-8087-B7FE1EB3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12065" indent="0" algn="just">
              <a:lnSpc>
                <a:spcPct val="100000"/>
              </a:lnSpc>
              <a:spcBef>
                <a:spcPts val="95"/>
              </a:spcBef>
              <a:buSzPct val="93750"/>
              <a:buNone/>
              <a:tabLst>
                <a:tab pos="182880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Arial"/>
                <a:cs typeface="Arial"/>
              </a:rPr>
              <a:t>                   User Roles</a:t>
            </a:r>
            <a:endParaRPr lang="en-US" sz="28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marR="7620" indent="-285750" algn="just">
              <a:lnSpc>
                <a:spcPct val="102699"/>
              </a:lnSpc>
              <a:spcBef>
                <a:spcPts val="885"/>
              </a:spcBef>
              <a:buFont typeface="Wingdings" panose="05000000000000000000" pitchFamily="2" charset="2"/>
              <a:buChar char="v"/>
            </a:pPr>
            <a:r>
              <a:rPr lang="en-US" sz="1800" spc="-5" dirty="0">
                <a:latin typeface="+mn-lt"/>
                <a:cs typeface="Arial"/>
              </a:rPr>
              <a:t>All </a:t>
            </a:r>
            <a:r>
              <a:rPr lang="en-US" sz="1800" spc="-5" dirty="0" err="1">
                <a:latin typeface="+mn-lt"/>
                <a:cs typeface="Arial"/>
              </a:rPr>
              <a:t>AVoHC</a:t>
            </a:r>
            <a:r>
              <a:rPr lang="en-US" sz="1800" spc="-5" dirty="0">
                <a:latin typeface="+mn-lt"/>
                <a:cs typeface="Arial"/>
              </a:rPr>
              <a:t> Net users </a:t>
            </a:r>
            <a:r>
              <a:rPr lang="en-US" sz="1800" spc="-10" dirty="0">
                <a:latin typeface="+mn-lt"/>
                <a:cs typeface="Arial"/>
              </a:rPr>
              <a:t>have </a:t>
            </a:r>
            <a:r>
              <a:rPr lang="en-US" sz="1800" dirty="0">
                <a:latin typeface="+mn-lt"/>
                <a:cs typeface="Arial"/>
              </a:rPr>
              <a:t>a </a:t>
            </a:r>
            <a:r>
              <a:rPr lang="en-US" sz="1800" spc="-5" dirty="0">
                <a:latin typeface="+mn-lt"/>
                <a:cs typeface="Arial"/>
              </a:rPr>
              <a:t>specific role. </a:t>
            </a:r>
            <a:r>
              <a:rPr lang="en-US" sz="1800" dirty="0">
                <a:latin typeface="+mn-lt"/>
                <a:cs typeface="Arial"/>
              </a:rPr>
              <a:t>The </a:t>
            </a:r>
            <a:r>
              <a:rPr lang="en-US" sz="1800" spc="-5" dirty="0">
                <a:latin typeface="+mn-lt"/>
                <a:cs typeface="Arial"/>
              </a:rPr>
              <a:t>roles </a:t>
            </a:r>
            <a:r>
              <a:rPr lang="en-US" sz="1800" dirty="0">
                <a:latin typeface="+mn-lt"/>
                <a:cs typeface="Arial"/>
              </a:rPr>
              <a:t>are Admin, </a:t>
            </a:r>
            <a:r>
              <a:rPr lang="en-US" sz="1800" spc="-5" dirty="0">
                <a:latin typeface="+mn-lt"/>
                <a:cs typeface="Arial"/>
              </a:rPr>
              <a:t>Client Administrator,  </a:t>
            </a:r>
            <a:r>
              <a:rPr lang="en-US" sz="1800" dirty="0">
                <a:latin typeface="+mn-lt"/>
                <a:cs typeface="Arial"/>
              </a:rPr>
              <a:t>Company</a:t>
            </a:r>
            <a:r>
              <a:rPr lang="en-US" sz="1800" spc="-5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Manager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and</a:t>
            </a:r>
            <a:r>
              <a:rPr lang="en-US" sz="1800" spc="-6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User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roles.</a:t>
            </a:r>
            <a:r>
              <a:rPr lang="en-US" sz="1800" spc="-45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Each</a:t>
            </a:r>
            <a:r>
              <a:rPr lang="en-US" sz="1800" spc="-6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role</a:t>
            </a:r>
            <a:r>
              <a:rPr lang="en-US" sz="1800" spc="-4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has</a:t>
            </a:r>
            <a:r>
              <a:rPr lang="en-US" sz="1800" spc="-45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a</a:t>
            </a:r>
            <a:r>
              <a:rPr lang="en-US" sz="1800" spc="-5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set</a:t>
            </a:r>
            <a:r>
              <a:rPr lang="en-US" sz="1800" spc="-40" dirty="0">
                <a:latin typeface="+mn-lt"/>
                <a:cs typeface="Arial"/>
              </a:rPr>
              <a:t> </a:t>
            </a:r>
            <a:r>
              <a:rPr lang="en-US" sz="1800" spc="-10" dirty="0">
                <a:latin typeface="+mn-lt"/>
                <a:cs typeface="Arial"/>
              </a:rPr>
              <a:t>of</a:t>
            </a:r>
            <a:r>
              <a:rPr lang="en-US" sz="1800" spc="-3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permissions</a:t>
            </a:r>
            <a:r>
              <a:rPr lang="en-US" sz="1800" spc="-45" dirty="0">
                <a:latin typeface="+mn-lt"/>
                <a:cs typeface="Arial"/>
              </a:rPr>
              <a:t> </a:t>
            </a:r>
            <a:r>
              <a:rPr lang="en-US" sz="1800" spc="-10" dirty="0">
                <a:latin typeface="+mn-lt"/>
                <a:cs typeface="Arial"/>
              </a:rPr>
              <a:t>with</a:t>
            </a:r>
            <a:r>
              <a:rPr lang="en-US" sz="1800" spc="-4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capabilities  </a:t>
            </a:r>
            <a:r>
              <a:rPr lang="en-US" sz="1800" dirty="0">
                <a:latin typeface="+mn-lt"/>
                <a:cs typeface="Arial"/>
              </a:rPr>
              <a:t>to </a:t>
            </a:r>
            <a:r>
              <a:rPr lang="en-US" sz="1800" spc="-5" dirty="0">
                <a:latin typeface="+mn-lt"/>
                <a:cs typeface="Arial"/>
              </a:rPr>
              <a:t>carry </a:t>
            </a:r>
            <a:r>
              <a:rPr lang="en-US" sz="1800" dirty="0">
                <a:latin typeface="+mn-lt"/>
                <a:cs typeface="Arial"/>
              </a:rPr>
              <a:t>out</a:t>
            </a:r>
            <a:r>
              <a:rPr lang="en-US" sz="1800" spc="-2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tasks.</a:t>
            </a:r>
            <a:endParaRPr lang="en-US" sz="1800" spc="-5" dirty="0">
              <a:latin typeface="+mn-lt"/>
            </a:endParaRPr>
          </a:p>
          <a:p>
            <a:pPr marL="285750" marR="7620" indent="-285750" algn="just">
              <a:lnSpc>
                <a:spcPct val="102699"/>
              </a:lnSpc>
              <a:spcBef>
                <a:spcPts val="885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  <a:cs typeface="Arial"/>
              </a:rPr>
              <a:t>The</a:t>
            </a:r>
            <a:r>
              <a:rPr lang="en-US" sz="1800" spc="-40" dirty="0">
                <a:latin typeface="+mn-lt"/>
                <a:cs typeface="Arial"/>
              </a:rPr>
              <a:t> </a:t>
            </a:r>
            <a:r>
              <a:rPr lang="en-US" sz="1800" spc="-5" dirty="0" err="1">
                <a:latin typeface="+mn-lt"/>
                <a:cs typeface="Arial"/>
              </a:rPr>
              <a:t>AVoHC</a:t>
            </a:r>
            <a:r>
              <a:rPr lang="en-US" sz="1800" spc="-4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Net</a:t>
            </a:r>
            <a:r>
              <a:rPr lang="en-US" sz="1800" spc="-4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main</a:t>
            </a:r>
            <a:r>
              <a:rPr lang="en-US" sz="1800" spc="-3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landing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page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(Dashboard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page)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displays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four</a:t>
            </a:r>
            <a:r>
              <a:rPr lang="en-US" sz="1800" spc="-3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blocks;</a:t>
            </a:r>
            <a:r>
              <a:rPr lang="en-US" sz="1800" spc="-6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Navigation  </a:t>
            </a:r>
            <a:r>
              <a:rPr lang="en-US" sz="1800" dirty="0">
                <a:latin typeface="+mn-lt"/>
                <a:cs typeface="Arial"/>
              </a:rPr>
              <a:t>block, </a:t>
            </a:r>
            <a:r>
              <a:rPr lang="en-US" sz="1800" spc="-5" dirty="0">
                <a:latin typeface="+mn-lt"/>
                <a:cs typeface="Arial"/>
              </a:rPr>
              <a:t>User block, Management block </a:t>
            </a:r>
            <a:r>
              <a:rPr lang="en-US" sz="1800" dirty="0">
                <a:latin typeface="+mn-lt"/>
                <a:cs typeface="Arial"/>
              </a:rPr>
              <a:t>and </a:t>
            </a:r>
            <a:r>
              <a:rPr lang="en-US" sz="1800" spc="-5" dirty="0">
                <a:latin typeface="+mn-lt"/>
                <a:cs typeface="Arial"/>
              </a:rPr>
              <a:t>Site administration block. </a:t>
            </a:r>
            <a:r>
              <a:rPr lang="en-US" sz="1800" dirty="0">
                <a:latin typeface="+mn-lt"/>
                <a:cs typeface="Arial"/>
              </a:rPr>
              <a:t>These </a:t>
            </a:r>
            <a:r>
              <a:rPr lang="en-US" sz="1800" spc="-5" dirty="0">
                <a:latin typeface="+mn-lt"/>
                <a:cs typeface="Arial"/>
              </a:rPr>
              <a:t>blocks  allow </a:t>
            </a:r>
            <a:r>
              <a:rPr lang="en-US" sz="1800" dirty="0">
                <a:latin typeface="+mn-lt"/>
                <a:cs typeface="Arial"/>
              </a:rPr>
              <a:t>the user to </a:t>
            </a:r>
            <a:r>
              <a:rPr lang="en-US" sz="1800" spc="-5" dirty="0">
                <a:latin typeface="+mn-lt"/>
                <a:cs typeface="Arial"/>
              </a:rPr>
              <a:t>carry </a:t>
            </a:r>
            <a:r>
              <a:rPr lang="en-US" sz="1800" dirty="0">
                <a:latin typeface="+mn-lt"/>
                <a:cs typeface="Arial"/>
              </a:rPr>
              <a:t>out </a:t>
            </a:r>
            <a:r>
              <a:rPr lang="en-US" sz="1800" spc="-5" dirty="0">
                <a:latin typeface="+mn-lt"/>
                <a:cs typeface="Arial"/>
              </a:rPr>
              <a:t>tasks. All </a:t>
            </a:r>
            <a:r>
              <a:rPr lang="en-US" sz="1800" dirty="0">
                <a:latin typeface="+mn-lt"/>
                <a:cs typeface="Arial"/>
              </a:rPr>
              <a:t>users </a:t>
            </a:r>
            <a:r>
              <a:rPr lang="en-US" sz="1800" spc="-10" dirty="0">
                <a:latin typeface="+mn-lt"/>
                <a:cs typeface="Arial"/>
              </a:rPr>
              <a:t>have </a:t>
            </a:r>
            <a:r>
              <a:rPr lang="en-US" sz="1800" dirty="0">
                <a:latin typeface="+mn-lt"/>
                <a:cs typeface="Arial"/>
              </a:rPr>
              <a:t>access to </a:t>
            </a:r>
            <a:r>
              <a:rPr lang="en-US" sz="1800" spc="-5" dirty="0">
                <a:latin typeface="+mn-lt"/>
                <a:cs typeface="Arial"/>
              </a:rPr>
              <a:t>the User block </a:t>
            </a:r>
            <a:r>
              <a:rPr lang="en-US" sz="1800" dirty="0">
                <a:latin typeface="+mn-lt"/>
                <a:cs typeface="Arial"/>
              </a:rPr>
              <a:t>and  </a:t>
            </a:r>
            <a:r>
              <a:rPr lang="en-US" sz="1800" spc="-5" dirty="0">
                <a:latin typeface="+mn-lt"/>
                <a:cs typeface="Arial"/>
              </a:rPr>
              <a:t>Navigation </a:t>
            </a:r>
            <a:r>
              <a:rPr lang="en-US" sz="1800" dirty="0">
                <a:latin typeface="+mn-lt"/>
                <a:cs typeface="Arial"/>
              </a:rPr>
              <a:t>block. </a:t>
            </a:r>
            <a:r>
              <a:rPr lang="en-US" sz="1800" spc="-5" dirty="0">
                <a:latin typeface="+mn-lt"/>
                <a:cs typeface="Arial"/>
              </a:rPr>
              <a:t>Users with Institute Manager, Client Administrator </a:t>
            </a:r>
            <a:r>
              <a:rPr lang="en-US" sz="1800" dirty="0">
                <a:latin typeface="+mn-lt"/>
                <a:cs typeface="Arial"/>
              </a:rPr>
              <a:t>and Admin </a:t>
            </a:r>
            <a:r>
              <a:rPr lang="en-US" sz="1800" spc="-5" dirty="0">
                <a:latin typeface="+mn-lt"/>
                <a:cs typeface="Arial"/>
              </a:rPr>
              <a:t>roles  have</a:t>
            </a:r>
            <a:r>
              <a:rPr lang="en-US" sz="1800" spc="-2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access</a:t>
            </a:r>
            <a:r>
              <a:rPr lang="en-US" sz="1800" spc="-25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to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the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Management</a:t>
            </a:r>
            <a:r>
              <a:rPr lang="en-US" sz="1800" spc="-2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block.</a:t>
            </a:r>
            <a:r>
              <a:rPr lang="en-US" sz="1800" spc="-2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Only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users</a:t>
            </a:r>
            <a:r>
              <a:rPr lang="en-US" sz="1800" spc="-15" dirty="0">
                <a:latin typeface="+mn-lt"/>
                <a:cs typeface="Arial"/>
              </a:rPr>
              <a:t> </a:t>
            </a:r>
            <a:r>
              <a:rPr lang="en-US" sz="1800" spc="-10" dirty="0">
                <a:latin typeface="+mn-lt"/>
                <a:cs typeface="Arial"/>
              </a:rPr>
              <a:t>with</a:t>
            </a:r>
            <a:r>
              <a:rPr lang="en-US" sz="1800" spc="-15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the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Admin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role</a:t>
            </a:r>
            <a:r>
              <a:rPr lang="en-US" sz="1800" spc="-1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have</a:t>
            </a:r>
            <a:r>
              <a:rPr lang="en-US" sz="1800" spc="-15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access</a:t>
            </a:r>
            <a:r>
              <a:rPr lang="en-US" sz="1800" spc="-3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to  </a:t>
            </a:r>
            <a:r>
              <a:rPr lang="en-US" sz="1800" dirty="0">
                <a:latin typeface="+mn-lt"/>
                <a:cs typeface="Arial"/>
              </a:rPr>
              <a:t>the </a:t>
            </a:r>
            <a:r>
              <a:rPr lang="en-US" sz="1800" spc="-5" dirty="0">
                <a:latin typeface="+mn-lt"/>
                <a:cs typeface="Arial"/>
              </a:rPr>
              <a:t>Site administrator block.</a:t>
            </a:r>
            <a:endParaRPr lang="en-US" sz="18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800" dirty="0">
              <a:latin typeface="+mn-lt"/>
              <a:cs typeface="Times New Roman"/>
            </a:endParaRPr>
          </a:p>
          <a:p>
            <a:pPr marL="269875" lvl="1" indent="-257810">
              <a:lnSpc>
                <a:spcPct val="100000"/>
              </a:lnSpc>
              <a:buAutoNum type="arabicPeriod"/>
              <a:tabLst>
                <a:tab pos="270510" algn="l"/>
              </a:tabLst>
            </a:pPr>
            <a:r>
              <a:rPr lang="en-US" b="1" spc="-10" dirty="0">
                <a:latin typeface="+mn-lt"/>
                <a:cs typeface="Arial"/>
              </a:rPr>
              <a:t> Admin</a:t>
            </a:r>
            <a:r>
              <a:rPr lang="en-US" b="1" spc="-5" dirty="0">
                <a:latin typeface="+mn-lt"/>
                <a:cs typeface="Arial"/>
              </a:rPr>
              <a:t> </a:t>
            </a:r>
            <a:r>
              <a:rPr lang="en-US" b="1" spc="-5" dirty="0" smtClean="0">
                <a:latin typeface="+mn-lt"/>
                <a:cs typeface="Arial"/>
              </a:rPr>
              <a:t>Role(IT </a:t>
            </a:r>
            <a:r>
              <a:rPr lang="en-US" b="1" spc="-5" dirty="0" err="1" smtClean="0">
                <a:latin typeface="+mn-lt"/>
                <a:cs typeface="Arial"/>
              </a:rPr>
              <a:t>Developpers</a:t>
            </a:r>
            <a:r>
              <a:rPr lang="en-US" b="1" spc="-5" dirty="0" smtClean="0">
                <a:latin typeface="+mn-lt"/>
                <a:cs typeface="Arial"/>
              </a:rPr>
              <a:t>)</a:t>
            </a:r>
            <a:endParaRPr lang="en-US" dirty="0">
              <a:latin typeface="+mn-lt"/>
              <a:cs typeface="Arial"/>
            </a:endParaRPr>
          </a:p>
          <a:p>
            <a:pPr marL="0" marR="5080" indent="0" algn="just">
              <a:lnSpc>
                <a:spcPct val="103200"/>
              </a:lnSpc>
              <a:spcBef>
                <a:spcPts val="830"/>
              </a:spcBef>
              <a:buNone/>
            </a:pPr>
            <a:r>
              <a:rPr lang="en-US" sz="1800" dirty="0">
                <a:latin typeface="+mn-lt"/>
                <a:cs typeface="Arial"/>
              </a:rPr>
              <a:t>The AU </a:t>
            </a:r>
            <a:r>
              <a:rPr lang="en-US" sz="1800" spc="-5" dirty="0">
                <a:latin typeface="+mn-lt"/>
                <a:cs typeface="Arial"/>
              </a:rPr>
              <a:t>IT software development team (Admin role) </a:t>
            </a:r>
            <a:r>
              <a:rPr lang="en-US" sz="1800" dirty="0">
                <a:latin typeface="+mn-lt"/>
                <a:cs typeface="Arial"/>
              </a:rPr>
              <a:t>has </a:t>
            </a:r>
            <a:r>
              <a:rPr lang="en-US" sz="1800" spc="-5" dirty="0">
                <a:latin typeface="+mn-lt"/>
                <a:cs typeface="Arial"/>
              </a:rPr>
              <a:t>the highest permission. </a:t>
            </a:r>
            <a:r>
              <a:rPr lang="en-US" sz="1800" dirty="0">
                <a:latin typeface="+mn-lt"/>
                <a:cs typeface="Arial"/>
              </a:rPr>
              <a:t>The  AU IT </a:t>
            </a:r>
            <a:r>
              <a:rPr lang="en-US" sz="1800" spc="-5" dirty="0">
                <a:latin typeface="+mn-lt"/>
                <a:cs typeface="Arial"/>
              </a:rPr>
              <a:t>software development team </a:t>
            </a:r>
            <a:r>
              <a:rPr lang="en-US" sz="1800" dirty="0">
                <a:latin typeface="+mn-lt"/>
                <a:cs typeface="Arial"/>
              </a:rPr>
              <a:t>uses the </a:t>
            </a:r>
            <a:r>
              <a:rPr lang="en-US" sz="1800" spc="-5" dirty="0">
                <a:latin typeface="+mn-lt"/>
                <a:cs typeface="Arial"/>
              </a:rPr>
              <a:t>Site administration block </a:t>
            </a:r>
            <a:r>
              <a:rPr lang="en-US" sz="1800" dirty="0">
                <a:latin typeface="+mn-lt"/>
                <a:cs typeface="Arial"/>
              </a:rPr>
              <a:t>to </a:t>
            </a:r>
            <a:r>
              <a:rPr lang="en-US" sz="1800" spc="-5" dirty="0">
                <a:latin typeface="+mn-lt"/>
                <a:cs typeface="Arial"/>
              </a:rPr>
              <a:t>carry </a:t>
            </a:r>
            <a:r>
              <a:rPr lang="en-US" sz="1800" dirty="0">
                <a:latin typeface="+mn-lt"/>
                <a:cs typeface="Arial"/>
              </a:rPr>
              <a:t>out</a:t>
            </a:r>
            <a:r>
              <a:rPr lang="en-US" sz="1800" spc="-185" dirty="0">
                <a:latin typeface="+mn-lt"/>
                <a:cs typeface="Arial"/>
              </a:rPr>
              <a:t> </a:t>
            </a:r>
            <a:r>
              <a:rPr lang="en-US" sz="1800" dirty="0">
                <a:latin typeface="+mn-lt"/>
                <a:cs typeface="Arial"/>
              </a:rPr>
              <a:t>most  </a:t>
            </a:r>
            <a:r>
              <a:rPr lang="en-US" sz="1800" spc="-10" dirty="0">
                <a:latin typeface="+mn-lt"/>
                <a:cs typeface="Arial"/>
              </a:rPr>
              <a:t>of </a:t>
            </a:r>
            <a:r>
              <a:rPr lang="en-US" sz="1800" dirty="0">
                <a:latin typeface="+mn-lt"/>
                <a:cs typeface="Arial"/>
              </a:rPr>
              <a:t>the </a:t>
            </a:r>
            <a:r>
              <a:rPr lang="en-US" sz="1800" spc="-5" dirty="0">
                <a:latin typeface="+mn-lt"/>
                <a:cs typeface="Arial"/>
              </a:rPr>
              <a:t>functionalities. The </a:t>
            </a:r>
            <a:r>
              <a:rPr lang="en-US" sz="1800" dirty="0">
                <a:latin typeface="+mn-lt"/>
                <a:cs typeface="Arial"/>
              </a:rPr>
              <a:t>AU </a:t>
            </a:r>
            <a:r>
              <a:rPr lang="en-US" sz="1800" spc="-5" dirty="0">
                <a:latin typeface="+mn-lt"/>
                <a:cs typeface="Arial"/>
              </a:rPr>
              <a:t>IT software development </a:t>
            </a:r>
            <a:r>
              <a:rPr lang="en-US" sz="1800" dirty="0">
                <a:latin typeface="+mn-lt"/>
                <a:cs typeface="Arial"/>
              </a:rPr>
              <a:t>team can </a:t>
            </a:r>
            <a:r>
              <a:rPr lang="en-US" sz="1800" spc="-5" dirty="0">
                <a:latin typeface="+mn-lt"/>
                <a:cs typeface="Arial"/>
              </a:rPr>
              <a:t>view/edit/suspend  </a:t>
            </a:r>
            <a:r>
              <a:rPr lang="en-US" sz="1800" dirty="0">
                <a:latin typeface="+mn-lt"/>
                <a:cs typeface="Arial"/>
              </a:rPr>
              <a:t>any Institute, </a:t>
            </a:r>
            <a:r>
              <a:rPr lang="en-US" sz="1800" spc="-5" dirty="0">
                <a:latin typeface="+mn-lt"/>
                <a:cs typeface="Arial"/>
              </a:rPr>
              <a:t>view/edit/suspend/delete </a:t>
            </a:r>
            <a:r>
              <a:rPr lang="en-US" sz="1800" dirty="0">
                <a:latin typeface="+mn-lt"/>
                <a:cs typeface="Arial"/>
              </a:rPr>
              <a:t>any </a:t>
            </a:r>
            <a:r>
              <a:rPr lang="en-US" sz="1800" spc="-5" dirty="0">
                <a:latin typeface="+mn-lt"/>
                <a:cs typeface="Arial"/>
              </a:rPr>
              <a:t>user, change the </a:t>
            </a:r>
            <a:r>
              <a:rPr lang="en-US" sz="1800" spc="-10" dirty="0">
                <a:latin typeface="+mn-lt"/>
                <a:cs typeface="Arial"/>
              </a:rPr>
              <a:t>look of </a:t>
            </a:r>
            <a:r>
              <a:rPr lang="en-US" sz="1800" dirty="0">
                <a:latin typeface="+mn-lt"/>
                <a:cs typeface="Arial"/>
              </a:rPr>
              <a:t>the </a:t>
            </a:r>
            <a:r>
              <a:rPr lang="en-US" sz="1800" spc="-5" dirty="0">
                <a:latin typeface="+mn-lt"/>
                <a:cs typeface="Arial"/>
              </a:rPr>
              <a:t>interface,  </a:t>
            </a:r>
            <a:r>
              <a:rPr lang="en-US" sz="1800" dirty="0">
                <a:latin typeface="+mn-lt"/>
                <a:cs typeface="Arial"/>
              </a:rPr>
              <a:t>change any user </a:t>
            </a:r>
            <a:r>
              <a:rPr lang="en-US" sz="1800" spc="-5" dirty="0">
                <a:latin typeface="+mn-lt"/>
                <a:cs typeface="Arial"/>
              </a:rPr>
              <a:t>role and view </a:t>
            </a:r>
            <a:r>
              <a:rPr lang="en-US" sz="1800" dirty="0">
                <a:latin typeface="+mn-lt"/>
                <a:cs typeface="Arial"/>
              </a:rPr>
              <a:t>the </a:t>
            </a:r>
            <a:r>
              <a:rPr lang="en-US" sz="1800" spc="-5" dirty="0">
                <a:latin typeface="+mn-lt"/>
                <a:cs typeface="Arial"/>
              </a:rPr>
              <a:t>database</a:t>
            </a:r>
            <a:r>
              <a:rPr lang="en-US" sz="1800" spc="-2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etc.</a:t>
            </a:r>
            <a:endParaRPr lang="en-US" sz="1800" dirty="0">
              <a:latin typeface="+mn-lt"/>
              <a:cs typeface="Arial"/>
            </a:endParaRPr>
          </a:p>
          <a:p>
            <a:pPr marL="0" indent="0">
              <a:buNone/>
            </a:pPr>
            <a:endParaRPr lang="en-GB" sz="2800" dirty="0"/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E8BDB-0253-497C-9150-9F8F9442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11" y="6343596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b="1" spc="-5" dirty="0">
                <a:latin typeface="Arial"/>
                <a:cs typeface="Arial"/>
              </a:rPr>
              <a:t>2 Client administrator</a:t>
            </a:r>
            <a:r>
              <a:rPr lang="en-US" sz="2000" b="1" spc="10" dirty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Role(HQ Lead)</a:t>
            </a:r>
            <a:endParaRPr lang="en-US" sz="2000" dirty="0">
              <a:latin typeface="Arial"/>
              <a:cs typeface="Arial"/>
            </a:endParaRPr>
          </a:p>
          <a:p>
            <a:pPr marL="0" marR="5080" indent="0" algn="just">
              <a:lnSpc>
                <a:spcPct val="103400"/>
              </a:lnSpc>
              <a:spcBef>
                <a:spcPts val="819"/>
              </a:spcBef>
              <a:buNone/>
            </a:pP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Africa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CDC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HQ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lead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(Client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administrator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role)</a:t>
            </a:r>
            <a:r>
              <a:rPr lang="en-US" sz="2000" spc="-6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has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second-highest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permission.  Africa CDC HQ lead </a:t>
            </a:r>
            <a:r>
              <a:rPr lang="en-US" sz="2000" dirty="0">
                <a:latin typeface="Arial"/>
                <a:cs typeface="Arial"/>
              </a:rPr>
              <a:t>uses the </a:t>
            </a:r>
            <a:r>
              <a:rPr lang="en-US" sz="2000" spc="-5" dirty="0">
                <a:latin typeface="Arial"/>
                <a:cs typeface="Arial"/>
              </a:rPr>
              <a:t>Management block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5" dirty="0">
                <a:latin typeface="Arial"/>
                <a:cs typeface="Arial"/>
              </a:rPr>
              <a:t>carry </a:t>
            </a:r>
            <a:r>
              <a:rPr lang="en-US" sz="2000" dirty="0">
                <a:latin typeface="Arial"/>
                <a:cs typeface="Arial"/>
              </a:rPr>
              <a:t>out </a:t>
            </a:r>
            <a:r>
              <a:rPr lang="en-US" sz="2000" spc="-5" dirty="0">
                <a:latin typeface="Arial"/>
                <a:cs typeface="Arial"/>
              </a:rPr>
              <a:t>most </a:t>
            </a:r>
            <a:r>
              <a:rPr lang="en-US" sz="2000" spc="-10" dirty="0">
                <a:latin typeface="Arial"/>
                <a:cs typeface="Arial"/>
              </a:rPr>
              <a:t>of </a:t>
            </a:r>
            <a:r>
              <a:rPr lang="en-US" sz="2000" dirty="0">
                <a:latin typeface="Arial"/>
                <a:cs typeface="Arial"/>
              </a:rPr>
              <a:t>the  </a:t>
            </a:r>
            <a:r>
              <a:rPr lang="en-US" sz="2000" spc="-5" dirty="0">
                <a:latin typeface="Arial"/>
                <a:cs typeface="Arial"/>
              </a:rPr>
              <a:t>functionalities.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Africa </a:t>
            </a:r>
            <a:r>
              <a:rPr lang="en-US" sz="2000" spc="-5" dirty="0">
                <a:latin typeface="Arial"/>
                <a:cs typeface="Arial"/>
              </a:rPr>
              <a:t>CDC HQ lead </a:t>
            </a:r>
            <a:r>
              <a:rPr lang="en-US" sz="2000" dirty="0">
                <a:latin typeface="Arial"/>
                <a:cs typeface="Arial"/>
              </a:rPr>
              <a:t>can </a:t>
            </a:r>
            <a:r>
              <a:rPr lang="en-US" sz="2000" spc="-5" dirty="0">
                <a:latin typeface="Arial"/>
                <a:cs typeface="Arial"/>
              </a:rPr>
              <a:t>create </a:t>
            </a:r>
            <a:r>
              <a:rPr lang="en-US" sz="2000" dirty="0">
                <a:latin typeface="Arial"/>
                <a:cs typeface="Arial"/>
              </a:rPr>
              <a:t>an </a:t>
            </a:r>
            <a:r>
              <a:rPr lang="en-US" sz="2000" spc="-5" dirty="0">
                <a:latin typeface="Arial"/>
                <a:cs typeface="Arial"/>
              </a:rPr>
              <a:t>Institute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spc="-5" dirty="0">
                <a:latin typeface="Arial"/>
                <a:cs typeface="Arial"/>
              </a:rPr>
              <a:t>view </a:t>
            </a:r>
            <a:r>
              <a:rPr lang="en-US" sz="2000" dirty="0">
                <a:latin typeface="Arial"/>
                <a:cs typeface="Arial"/>
              </a:rPr>
              <a:t>all roster  </a:t>
            </a:r>
            <a:r>
              <a:rPr lang="en-US" sz="2000" spc="-5" dirty="0">
                <a:latin typeface="Arial"/>
                <a:cs typeface="Arial"/>
              </a:rPr>
              <a:t>member’s Professional Expert Profiles (PEP), </a:t>
            </a:r>
            <a:r>
              <a:rPr lang="en-US" sz="2000" spc="-10" dirty="0">
                <a:latin typeface="Arial"/>
                <a:cs typeface="Arial"/>
              </a:rPr>
              <a:t>of all</a:t>
            </a:r>
            <a:r>
              <a:rPr lang="en-US" sz="2000" spc="6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Institutes</a:t>
            </a:r>
          </a:p>
          <a:p>
            <a:pPr marL="0" marR="5080" indent="0" algn="just">
              <a:lnSpc>
                <a:spcPct val="103400"/>
              </a:lnSpc>
              <a:spcBef>
                <a:spcPts val="819"/>
              </a:spcBef>
              <a:buNone/>
            </a:pP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b="1" spc="-5" dirty="0">
                <a:latin typeface="Arial"/>
                <a:cs typeface="Arial"/>
              </a:rPr>
              <a:t>3 </a:t>
            </a:r>
            <a:r>
              <a:rPr lang="en-US" sz="2000" b="1" dirty="0">
                <a:latin typeface="Arial"/>
                <a:cs typeface="Arial"/>
              </a:rPr>
              <a:t>Company </a:t>
            </a:r>
            <a:r>
              <a:rPr lang="en-US" sz="2000" b="1" spc="-5" dirty="0">
                <a:latin typeface="Arial"/>
                <a:cs typeface="Arial"/>
              </a:rPr>
              <a:t>Manager</a:t>
            </a:r>
            <a:r>
              <a:rPr lang="en-US" sz="2000" b="1" spc="-20" dirty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Role(Institute manager)</a:t>
            </a:r>
            <a:endParaRPr lang="en-US" sz="2000" dirty="0">
              <a:latin typeface="Arial"/>
              <a:cs typeface="Arial"/>
            </a:endParaRPr>
          </a:p>
          <a:p>
            <a:pPr marL="0" marR="5080" indent="0" algn="just">
              <a:lnSpc>
                <a:spcPct val="103400"/>
              </a:lnSpc>
              <a:spcBef>
                <a:spcPts val="819"/>
              </a:spcBef>
              <a:buNone/>
            </a:pPr>
            <a:r>
              <a:rPr lang="en-US" sz="2000" spc="-5" dirty="0">
                <a:latin typeface="Arial"/>
                <a:cs typeface="Arial"/>
              </a:rPr>
              <a:t>Institute Manager (Company Manager role) </a:t>
            </a:r>
            <a:r>
              <a:rPr lang="en-US" sz="2000" dirty="0">
                <a:latin typeface="Arial"/>
                <a:cs typeface="Arial"/>
              </a:rPr>
              <a:t>has </a:t>
            </a:r>
            <a:r>
              <a:rPr lang="en-US" sz="2000" spc="-5" dirty="0">
                <a:latin typeface="Arial"/>
                <a:cs typeface="Arial"/>
              </a:rPr>
              <a:t>the third-highest permissions.</a:t>
            </a:r>
            <a:r>
              <a:rPr lang="en-US" sz="2000" spc="-21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Institute  Manager </a:t>
            </a:r>
            <a:r>
              <a:rPr lang="en-US" sz="2000" dirty="0">
                <a:latin typeface="Arial"/>
                <a:cs typeface="Arial"/>
              </a:rPr>
              <a:t>uses the </a:t>
            </a:r>
            <a:r>
              <a:rPr lang="en-US" sz="2000" spc="-5" dirty="0">
                <a:latin typeface="Arial"/>
                <a:cs typeface="Arial"/>
              </a:rPr>
              <a:t>Management block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5" dirty="0">
                <a:latin typeface="Arial"/>
                <a:cs typeface="Arial"/>
              </a:rPr>
              <a:t>carry out </a:t>
            </a:r>
            <a:r>
              <a:rPr lang="en-US" sz="2000" dirty="0">
                <a:latin typeface="Arial"/>
                <a:cs typeface="Arial"/>
              </a:rPr>
              <a:t>most </a:t>
            </a:r>
            <a:r>
              <a:rPr lang="en-US" sz="2000" spc="-10" dirty="0">
                <a:latin typeface="Arial"/>
                <a:cs typeface="Arial"/>
              </a:rPr>
              <a:t>of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functionalities. Institute  Manager </a:t>
            </a:r>
            <a:r>
              <a:rPr lang="en-US" sz="2000" dirty="0">
                <a:latin typeface="Arial"/>
                <a:cs typeface="Arial"/>
              </a:rPr>
              <a:t>can </a:t>
            </a:r>
            <a:r>
              <a:rPr lang="en-US" sz="2000" spc="-5" dirty="0">
                <a:latin typeface="Arial"/>
                <a:cs typeface="Arial"/>
              </a:rPr>
              <a:t>view/create/archive/delete </a:t>
            </a:r>
            <a:r>
              <a:rPr lang="en-US" sz="2000" dirty="0">
                <a:latin typeface="Arial"/>
                <a:cs typeface="Arial"/>
              </a:rPr>
              <a:t>users </a:t>
            </a:r>
            <a:r>
              <a:rPr lang="en-US" sz="2000" spc="-5" dirty="0">
                <a:latin typeface="Arial"/>
                <a:cs typeface="Arial"/>
              </a:rPr>
              <a:t>profile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spc="-5" dirty="0">
                <a:latin typeface="Arial"/>
                <a:cs typeface="Arial"/>
              </a:rPr>
              <a:t>create/view </a:t>
            </a:r>
            <a:r>
              <a:rPr lang="en-US" sz="2000" dirty="0">
                <a:latin typeface="Arial"/>
                <a:cs typeface="Arial"/>
              </a:rPr>
              <a:t>groups  </a:t>
            </a:r>
            <a:r>
              <a:rPr lang="en-US" sz="2000" spc="-5" dirty="0">
                <a:latin typeface="Arial"/>
                <a:cs typeface="Arial"/>
              </a:rPr>
              <a:t>(deployment, online training course </a:t>
            </a:r>
            <a:r>
              <a:rPr lang="en-US" sz="2000" dirty="0">
                <a:latin typeface="Arial"/>
                <a:cs typeface="Arial"/>
              </a:rPr>
              <a:t>and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team).</a:t>
            </a:r>
          </a:p>
          <a:p>
            <a:pPr marL="0" marR="5080" indent="0" algn="just">
              <a:lnSpc>
                <a:spcPct val="103400"/>
              </a:lnSpc>
              <a:spcBef>
                <a:spcPts val="819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b="1" spc="-5" dirty="0">
                <a:latin typeface="Arial"/>
                <a:cs typeface="Arial"/>
              </a:rPr>
              <a:t>4 User</a:t>
            </a:r>
            <a:r>
              <a:rPr lang="en-US" sz="2000" b="1" spc="1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Role</a:t>
            </a:r>
            <a:endParaRPr lang="en-US" sz="2000" dirty="0">
              <a:latin typeface="Arial"/>
              <a:cs typeface="Arial"/>
            </a:endParaRPr>
          </a:p>
          <a:p>
            <a:pPr marL="0" marR="5080" indent="0">
              <a:lnSpc>
                <a:spcPct val="96000"/>
              </a:lnSpc>
              <a:spcBef>
                <a:spcPts val="905"/>
              </a:spcBef>
              <a:buNone/>
            </a:pPr>
            <a:r>
              <a:rPr lang="en-US" sz="2000" spc="-5" dirty="0">
                <a:latin typeface="Arial"/>
                <a:cs typeface="Arial"/>
              </a:rPr>
              <a:t>Applicant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spc="-5" dirty="0">
                <a:latin typeface="Arial"/>
                <a:cs typeface="Arial"/>
              </a:rPr>
              <a:t>Roster member (User role) </a:t>
            </a:r>
            <a:r>
              <a:rPr lang="en-US" sz="2000" dirty="0">
                <a:latin typeface="Arial"/>
                <a:cs typeface="Arial"/>
              </a:rPr>
              <a:t>has the </a:t>
            </a:r>
            <a:r>
              <a:rPr lang="en-US" sz="2000" spc="-5" dirty="0">
                <a:latin typeface="Arial"/>
                <a:cs typeface="Arial"/>
              </a:rPr>
              <a:t>lowest </a:t>
            </a:r>
            <a:r>
              <a:rPr lang="en-US" sz="2000" dirty="0">
                <a:latin typeface="Arial"/>
                <a:cs typeface="Arial"/>
              </a:rPr>
              <a:t>permissions. </a:t>
            </a:r>
            <a:r>
              <a:rPr lang="en-US" sz="2000" spc="-5" dirty="0">
                <a:latin typeface="Arial"/>
                <a:cs typeface="Arial"/>
              </a:rPr>
              <a:t>Applicants </a:t>
            </a:r>
            <a:r>
              <a:rPr lang="en-US" sz="2000" dirty="0">
                <a:latin typeface="Arial"/>
                <a:cs typeface="Arial"/>
              </a:rPr>
              <a:t>and  Roster </a:t>
            </a:r>
            <a:r>
              <a:rPr lang="en-US" sz="2000" spc="-5" dirty="0">
                <a:latin typeface="Arial"/>
                <a:cs typeface="Arial"/>
              </a:rPr>
              <a:t>members have permission only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5" dirty="0">
                <a:latin typeface="Arial"/>
                <a:cs typeface="Arial"/>
              </a:rPr>
              <a:t>view </a:t>
            </a:r>
            <a:r>
              <a:rPr lang="en-US" sz="2000" dirty="0">
                <a:latin typeface="Arial"/>
                <a:cs typeface="Arial"/>
              </a:rPr>
              <a:t>or update </a:t>
            </a:r>
            <a:r>
              <a:rPr lang="en-US" sz="2000" spc="-5" dirty="0">
                <a:latin typeface="Arial"/>
                <a:cs typeface="Arial"/>
              </a:rPr>
              <a:t>their user profile </a:t>
            </a:r>
            <a:r>
              <a:rPr lang="en-US" sz="2000" dirty="0">
                <a:latin typeface="Arial"/>
                <a:cs typeface="Arial"/>
              </a:rPr>
              <a:t>and </a:t>
            </a:r>
            <a:r>
              <a:rPr lang="en-US" sz="2000" dirty="0" err="1">
                <a:latin typeface="Arial"/>
                <a:cs typeface="Arial"/>
              </a:rPr>
              <a:t>enrol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spc="-5" dirty="0">
                <a:latin typeface="Arial"/>
                <a:cs typeface="Arial"/>
              </a:rPr>
              <a:t>onto </a:t>
            </a:r>
            <a:r>
              <a:rPr lang="en-US" sz="2000" dirty="0">
                <a:latin typeface="Arial"/>
                <a:cs typeface="Arial"/>
              </a:rPr>
              <a:t>deployments and </a:t>
            </a:r>
            <a:r>
              <a:rPr lang="en-US" sz="2000" spc="-5" dirty="0">
                <a:latin typeface="Arial"/>
                <a:cs typeface="Arial"/>
              </a:rPr>
              <a:t>online training </a:t>
            </a:r>
            <a:r>
              <a:rPr lang="en-US" sz="2000" dirty="0">
                <a:latin typeface="Arial"/>
                <a:cs typeface="Arial"/>
              </a:rPr>
              <a:t>courses.</a:t>
            </a:r>
          </a:p>
          <a:p>
            <a:pPr marL="50800" indent="0">
              <a:buNone/>
            </a:pPr>
            <a:endParaRPr lang="en-029" sz="2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75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E8BDB-0253-497C-9150-9F8F9442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11" y="6343596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/>
          <p:nvPr/>
        </p:nvSpPr>
        <p:spPr>
          <a:xfrm>
            <a:off x="774192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951F3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Safeguarding Africa’s Health | www.africacdc.org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951F3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955;p69">
            <a:extLst>
              <a:ext uri="{FF2B5EF4-FFF2-40B4-BE49-F238E27FC236}">
                <a16:creationId xmlns:a16="http://schemas.microsoft.com/office/drawing/2014/main" id="{5EC9EA7C-343F-401B-8452-53C752ACA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0057" y="218281"/>
            <a:ext cx="8089642" cy="78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801E69-1B2B-45E6-A5FF-0C10364C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718" y="1007282"/>
            <a:ext cx="10840927" cy="52442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b="1" spc="-5" dirty="0">
                <a:latin typeface="Arial"/>
                <a:cs typeface="Arial"/>
              </a:rPr>
              <a:t>Navigation block </a:t>
            </a:r>
            <a:r>
              <a:rPr lang="en-US" sz="2800" spc="-5" dirty="0">
                <a:latin typeface="Arial"/>
                <a:cs typeface="Arial"/>
              </a:rPr>
              <a:t>contains </a:t>
            </a:r>
            <a:r>
              <a:rPr lang="en-US" sz="2800" dirty="0">
                <a:latin typeface="Arial"/>
                <a:cs typeface="Arial"/>
              </a:rPr>
              <a:t>an </a:t>
            </a:r>
            <a:r>
              <a:rPr lang="en-US" sz="2800" spc="-5" dirty="0">
                <a:latin typeface="Arial"/>
                <a:cs typeface="Arial"/>
              </a:rPr>
              <a:t>expanding tree view </a:t>
            </a:r>
            <a:r>
              <a:rPr lang="en-US" sz="2800" dirty="0">
                <a:latin typeface="Arial"/>
                <a:cs typeface="Arial"/>
              </a:rPr>
              <a:t>menu. The </a:t>
            </a:r>
            <a:r>
              <a:rPr lang="en-US" sz="2800" spc="-5" dirty="0">
                <a:latin typeface="Arial"/>
                <a:cs typeface="Arial"/>
              </a:rPr>
              <a:t>default </a:t>
            </a:r>
            <a:r>
              <a:rPr lang="en-US" sz="2800" dirty="0">
                <a:latin typeface="Arial"/>
                <a:cs typeface="Arial"/>
              </a:rPr>
              <a:t>menu  </a:t>
            </a:r>
            <a:r>
              <a:rPr lang="en-US" sz="2800" spc="-5" dirty="0">
                <a:latin typeface="Arial"/>
                <a:cs typeface="Arial"/>
              </a:rPr>
              <a:t>items </a:t>
            </a:r>
            <a:r>
              <a:rPr lang="en-US" sz="2800" dirty="0">
                <a:latin typeface="Arial"/>
                <a:cs typeface="Arial"/>
              </a:rPr>
              <a:t>are </a:t>
            </a:r>
            <a:r>
              <a:rPr lang="en-US" sz="2800" b="1" spc="-5" dirty="0">
                <a:latin typeface="Arial"/>
                <a:cs typeface="Arial"/>
              </a:rPr>
              <a:t>Dashboard, Site home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b="1" dirty="0">
                <a:latin typeface="Arial"/>
                <a:cs typeface="Arial"/>
              </a:rPr>
              <a:t>My groups </a:t>
            </a:r>
            <a:r>
              <a:rPr lang="en-US" sz="2800" spc="-5" dirty="0">
                <a:latin typeface="Arial"/>
                <a:cs typeface="Arial"/>
              </a:rPr>
              <a:t>pages.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>
                <a:latin typeface="Arial"/>
                <a:cs typeface="Arial"/>
              </a:rPr>
              <a:t>Navigation block is  located </a:t>
            </a:r>
            <a:r>
              <a:rPr lang="en-US" sz="2800" dirty="0">
                <a:latin typeface="Arial"/>
                <a:cs typeface="Arial"/>
              </a:rPr>
              <a:t>at the top </a:t>
            </a:r>
            <a:r>
              <a:rPr lang="en-US" sz="2800" spc="-5" dirty="0">
                <a:latin typeface="Arial"/>
                <a:cs typeface="Arial"/>
              </a:rPr>
              <a:t>left-hand side </a:t>
            </a:r>
            <a:r>
              <a:rPr lang="en-US" sz="2800" spc="-1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every page. 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sz="2800" spc="-5" dirty="0"/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b="1" spc="-5" dirty="0">
                <a:latin typeface="Arial"/>
                <a:cs typeface="Arial"/>
              </a:rPr>
              <a:t>User block </a:t>
            </a:r>
            <a:r>
              <a:rPr lang="en-US" sz="2800" dirty="0">
                <a:latin typeface="Arial"/>
                <a:cs typeface="Arial"/>
              </a:rPr>
              <a:t>menu </a:t>
            </a:r>
            <a:r>
              <a:rPr lang="en-US" sz="2800" spc="-5" dirty="0">
                <a:latin typeface="Arial"/>
                <a:cs typeface="Arial"/>
              </a:rPr>
              <a:t>items include  </a:t>
            </a:r>
            <a:r>
              <a:rPr lang="en-US" sz="2800" dirty="0">
                <a:latin typeface="Arial"/>
                <a:cs typeface="Arial"/>
              </a:rPr>
              <a:t>Dashboard, </a:t>
            </a:r>
            <a:r>
              <a:rPr lang="en-US" sz="2800" spc="-5" dirty="0">
                <a:latin typeface="Arial"/>
                <a:cs typeface="Arial"/>
              </a:rPr>
              <a:t>Profile, Messages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spc="-5" dirty="0">
                <a:latin typeface="Arial"/>
                <a:cs typeface="Arial"/>
              </a:rPr>
              <a:t>Logout pages.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>
                <a:latin typeface="Arial"/>
                <a:cs typeface="Arial"/>
              </a:rPr>
              <a:t>User block is </a:t>
            </a:r>
            <a:r>
              <a:rPr lang="en-US" sz="2800" spc="-10" dirty="0">
                <a:latin typeface="Arial"/>
                <a:cs typeface="Arial"/>
              </a:rPr>
              <a:t>at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>
                <a:latin typeface="Arial"/>
                <a:cs typeface="Arial"/>
              </a:rPr>
              <a:t>top-right  </a:t>
            </a:r>
            <a:r>
              <a:rPr lang="en-US" sz="2800" dirty="0">
                <a:latin typeface="Arial"/>
                <a:cs typeface="Arial"/>
              </a:rPr>
              <a:t>corner </a:t>
            </a:r>
            <a:r>
              <a:rPr lang="en-US" sz="2800" spc="-1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every </a:t>
            </a:r>
            <a:r>
              <a:rPr lang="en-US" sz="2800" dirty="0">
                <a:latin typeface="Arial"/>
                <a:cs typeface="Arial"/>
              </a:rPr>
              <a:t>page</a:t>
            </a:r>
            <a:endParaRPr lang="en-029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D829B-883E-4A02-99C0-AE0CC756E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E8BDB-0253-497C-9150-9F8F9442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11" y="6343596"/>
            <a:ext cx="294157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07286" y="1403691"/>
            <a:ext cx="5787090" cy="4075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 dirty="0"/>
          </a:p>
        </p:txBody>
      </p:sp>
      <p:sp>
        <p:nvSpPr>
          <p:cNvPr id="4" name="object 4"/>
          <p:cNvSpPr/>
          <p:nvPr/>
        </p:nvSpPr>
        <p:spPr>
          <a:xfrm>
            <a:off x="8489278" y="1816962"/>
            <a:ext cx="1105098" cy="94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5" name="object 5"/>
          <p:cNvSpPr/>
          <p:nvPr/>
        </p:nvSpPr>
        <p:spPr>
          <a:xfrm>
            <a:off x="7415473" y="1454922"/>
            <a:ext cx="135205" cy="883721"/>
          </a:xfrm>
          <a:custGeom>
            <a:avLst/>
            <a:gdLst/>
            <a:ahLst/>
            <a:cxnLst/>
            <a:rect l="l" t="t" r="r" b="b"/>
            <a:pathLst>
              <a:path w="210820" h="1377950">
                <a:moveTo>
                  <a:pt x="210820" y="1377950"/>
                </a:moveTo>
                <a:lnTo>
                  <a:pt x="169810" y="1376568"/>
                </a:lnTo>
                <a:lnTo>
                  <a:pt x="136302" y="1372806"/>
                </a:lnTo>
                <a:lnTo>
                  <a:pt x="113700" y="1367234"/>
                </a:lnTo>
                <a:lnTo>
                  <a:pt x="105410" y="1360424"/>
                </a:lnTo>
                <a:lnTo>
                  <a:pt x="105410" y="706627"/>
                </a:lnTo>
                <a:lnTo>
                  <a:pt x="97119" y="699744"/>
                </a:lnTo>
                <a:lnTo>
                  <a:pt x="74517" y="694134"/>
                </a:lnTo>
                <a:lnTo>
                  <a:pt x="41009" y="690358"/>
                </a:lnTo>
                <a:lnTo>
                  <a:pt x="0" y="688975"/>
                </a:lnTo>
                <a:lnTo>
                  <a:pt x="41009" y="687593"/>
                </a:lnTo>
                <a:lnTo>
                  <a:pt x="74517" y="683831"/>
                </a:lnTo>
                <a:lnTo>
                  <a:pt x="97119" y="678259"/>
                </a:lnTo>
                <a:lnTo>
                  <a:pt x="105410" y="671449"/>
                </a:lnTo>
                <a:lnTo>
                  <a:pt x="105410" y="17652"/>
                </a:lnTo>
                <a:lnTo>
                  <a:pt x="113700" y="10769"/>
                </a:lnTo>
                <a:lnTo>
                  <a:pt x="136302" y="5159"/>
                </a:lnTo>
                <a:lnTo>
                  <a:pt x="169810" y="1383"/>
                </a:lnTo>
                <a:lnTo>
                  <a:pt x="21082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6" name="object 6"/>
          <p:cNvSpPr/>
          <p:nvPr/>
        </p:nvSpPr>
        <p:spPr>
          <a:xfrm>
            <a:off x="7026554" y="1816962"/>
            <a:ext cx="360004" cy="328239"/>
          </a:xfrm>
          <a:custGeom>
            <a:avLst/>
            <a:gdLst/>
            <a:ahLst/>
            <a:cxnLst/>
            <a:rect l="l" t="t" r="r" b="b"/>
            <a:pathLst>
              <a:path w="561339" h="511810">
                <a:moveTo>
                  <a:pt x="0" y="511809"/>
                </a:moveTo>
                <a:lnTo>
                  <a:pt x="561339" y="511809"/>
                </a:lnTo>
                <a:lnTo>
                  <a:pt x="561339" y="0"/>
                </a:lnTo>
                <a:lnTo>
                  <a:pt x="0" y="0"/>
                </a:lnTo>
                <a:lnTo>
                  <a:pt x="0" y="511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7" name="object 7"/>
          <p:cNvSpPr txBox="1"/>
          <p:nvPr/>
        </p:nvSpPr>
        <p:spPr>
          <a:xfrm>
            <a:off x="7026554" y="1816962"/>
            <a:ext cx="360004" cy="21449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34616" rIns="0" bIns="0" rtlCol="0">
            <a:spAutoFit/>
          </a:bodyPr>
          <a:lstStyle/>
          <a:p>
            <a:pPr marL="63120" marR="102621">
              <a:lnSpc>
                <a:spcPts val="737"/>
              </a:lnSpc>
              <a:spcBef>
                <a:spcPts val="273"/>
              </a:spcBef>
            </a:pPr>
            <a:r>
              <a:rPr sz="641" spc="-3" dirty="0"/>
              <a:t>User  b</a:t>
            </a:r>
            <a:r>
              <a:rPr sz="641" spc="-10" dirty="0"/>
              <a:t>l</a:t>
            </a:r>
            <a:r>
              <a:rPr sz="641" spc="-3" dirty="0"/>
              <a:t>ock</a:t>
            </a:r>
            <a:endParaRPr sz="641"/>
          </a:p>
        </p:txBody>
      </p:sp>
      <p:sp>
        <p:nvSpPr>
          <p:cNvPr id="8" name="object 8"/>
          <p:cNvSpPr/>
          <p:nvPr/>
        </p:nvSpPr>
        <p:spPr>
          <a:xfrm>
            <a:off x="5319466" y="2215929"/>
            <a:ext cx="330707" cy="1743007"/>
          </a:xfrm>
          <a:custGeom>
            <a:avLst/>
            <a:gdLst/>
            <a:ahLst/>
            <a:cxnLst/>
            <a:rect l="l" t="t" r="r" b="b"/>
            <a:pathLst>
              <a:path w="258444" h="2717800">
                <a:moveTo>
                  <a:pt x="0" y="0"/>
                </a:moveTo>
                <a:lnTo>
                  <a:pt x="50311" y="1694"/>
                </a:lnTo>
                <a:lnTo>
                  <a:pt x="91408" y="6318"/>
                </a:lnTo>
                <a:lnTo>
                  <a:pt x="119122" y="13180"/>
                </a:lnTo>
                <a:lnTo>
                  <a:pt x="129286" y="21589"/>
                </a:lnTo>
                <a:lnTo>
                  <a:pt x="129286" y="1337436"/>
                </a:lnTo>
                <a:lnTo>
                  <a:pt x="139430" y="1345773"/>
                </a:lnTo>
                <a:lnTo>
                  <a:pt x="167100" y="1352597"/>
                </a:lnTo>
                <a:lnTo>
                  <a:pt x="208153" y="1357207"/>
                </a:lnTo>
                <a:lnTo>
                  <a:pt x="258444" y="1358900"/>
                </a:lnTo>
                <a:lnTo>
                  <a:pt x="208153" y="1360594"/>
                </a:lnTo>
                <a:lnTo>
                  <a:pt x="167100" y="1365218"/>
                </a:lnTo>
                <a:lnTo>
                  <a:pt x="139430" y="1372080"/>
                </a:lnTo>
                <a:lnTo>
                  <a:pt x="129286" y="1380489"/>
                </a:lnTo>
                <a:lnTo>
                  <a:pt x="129286" y="2696336"/>
                </a:lnTo>
                <a:lnTo>
                  <a:pt x="119122" y="2704673"/>
                </a:lnTo>
                <a:lnTo>
                  <a:pt x="91408" y="2711497"/>
                </a:lnTo>
                <a:lnTo>
                  <a:pt x="50311" y="2716107"/>
                </a:lnTo>
                <a:lnTo>
                  <a:pt x="0" y="2717799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9" name="object 9"/>
          <p:cNvSpPr txBox="1"/>
          <p:nvPr/>
        </p:nvSpPr>
        <p:spPr>
          <a:xfrm>
            <a:off x="4704852" y="1969679"/>
            <a:ext cx="594577" cy="214079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34209" rIns="0" bIns="0" rtlCol="0">
            <a:spAutoFit/>
          </a:bodyPr>
          <a:lstStyle/>
          <a:p>
            <a:pPr marL="201577" marR="100585" indent="-96920">
              <a:lnSpc>
                <a:spcPts val="737"/>
              </a:lnSpc>
              <a:spcBef>
                <a:spcPts val="269"/>
              </a:spcBef>
            </a:pPr>
            <a:r>
              <a:rPr sz="641" spc="-3" dirty="0"/>
              <a:t>Nav</a:t>
            </a:r>
            <a:r>
              <a:rPr sz="641" spc="-6" dirty="0"/>
              <a:t>i</a:t>
            </a:r>
            <a:r>
              <a:rPr sz="641" spc="-3" dirty="0"/>
              <a:t>g</a:t>
            </a:r>
            <a:r>
              <a:rPr sz="641" dirty="0"/>
              <a:t>a</a:t>
            </a:r>
            <a:r>
              <a:rPr sz="641" spc="-3" dirty="0"/>
              <a:t>t</a:t>
            </a:r>
            <a:r>
              <a:rPr sz="641" spc="-10" dirty="0"/>
              <a:t>i</a:t>
            </a:r>
            <a:r>
              <a:rPr sz="641" dirty="0"/>
              <a:t>o</a:t>
            </a:r>
            <a:r>
              <a:rPr sz="641" spc="-3" dirty="0"/>
              <a:t>n  block</a:t>
            </a:r>
            <a:endParaRPr sz="64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529C82-7C61-46C7-915E-3EA3C06C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81" y="6410683"/>
            <a:ext cx="2941575" cy="335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83903-7FA6-4FD9-BDE5-848218C78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7008" y="447317"/>
            <a:ext cx="3402936" cy="11671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33392">
              <a:spcBef>
                <a:spcPts val="64"/>
              </a:spcBef>
            </a:pPr>
            <a:endParaRPr lang="en-US" sz="705" dirty="0"/>
          </a:p>
        </p:txBody>
      </p:sp>
      <p:sp>
        <p:nvSpPr>
          <p:cNvPr id="3" name="object 3"/>
          <p:cNvSpPr/>
          <p:nvPr/>
        </p:nvSpPr>
        <p:spPr>
          <a:xfrm>
            <a:off x="4423522" y="1343895"/>
            <a:ext cx="4091351" cy="2987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4" name="object 4"/>
          <p:cNvSpPr/>
          <p:nvPr/>
        </p:nvSpPr>
        <p:spPr>
          <a:xfrm>
            <a:off x="4453582" y="1373228"/>
            <a:ext cx="3994581" cy="2891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5" name="object 5"/>
          <p:cNvSpPr/>
          <p:nvPr/>
        </p:nvSpPr>
        <p:spPr>
          <a:xfrm>
            <a:off x="5493278" y="3011166"/>
            <a:ext cx="659736" cy="439824"/>
          </a:xfrm>
          <a:custGeom>
            <a:avLst/>
            <a:gdLst/>
            <a:ahLst/>
            <a:cxnLst/>
            <a:rect l="l" t="t" r="r" b="b"/>
            <a:pathLst>
              <a:path w="1028700" h="685800">
                <a:moveTo>
                  <a:pt x="0" y="685800"/>
                </a:moveTo>
                <a:lnTo>
                  <a:pt x="1028700" y="685800"/>
                </a:lnTo>
                <a:lnTo>
                  <a:pt x="10287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6" name="object 6"/>
          <p:cNvSpPr/>
          <p:nvPr/>
        </p:nvSpPr>
        <p:spPr>
          <a:xfrm>
            <a:off x="5493278" y="3011166"/>
            <a:ext cx="659736" cy="439824"/>
          </a:xfrm>
          <a:custGeom>
            <a:avLst/>
            <a:gdLst/>
            <a:ahLst/>
            <a:cxnLst/>
            <a:rect l="l" t="t" r="r" b="b"/>
            <a:pathLst>
              <a:path w="1028700" h="685800">
                <a:moveTo>
                  <a:pt x="0" y="685800"/>
                </a:moveTo>
                <a:lnTo>
                  <a:pt x="1028700" y="685800"/>
                </a:lnTo>
                <a:lnTo>
                  <a:pt x="10287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7" name="object 7"/>
          <p:cNvSpPr txBox="1"/>
          <p:nvPr/>
        </p:nvSpPr>
        <p:spPr>
          <a:xfrm>
            <a:off x="4441364" y="1361011"/>
            <a:ext cx="4019098" cy="2003177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4" dirty="0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673" dirty="0">
              <a:latin typeface="Times New Roman"/>
              <a:cs typeface="Times New Roman"/>
            </a:endParaRPr>
          </a:p>
          <a:p>
            <a:pPr marL="1286018" marR="2377790" indent="-159632">
              <a:lnSpc>
                <a:spcPts val="885"/>
              </a:lnSpc>
            </a:pPr>
            <a:r>
              <a:rPr sz="770" spc="-3" dirty="0">
                <a:latin typeface="Times New Roman"/>
                <a:cs typeface="Times New Roman"/>
              </a:rPr>
              <a:t>M</a:t>
            </a:r>
            <a:r>
              <a:rPr sz="770" spc="-6" dirty="0">
                <a:latin typeface="Times New Roman"/>
                <a:cs typeface="Times New Roman"/>
              </a:rPr>
              <a:t>a</a:t>
            </a:r>
            <a:r>
              <a:rPr sz="770" dirty="0">
                <a:latin typeface="Times New Roman"/>
                <a:cs typeface="Times New Roman"/>
              </a:rPr>
              <a:t>n</a:t>
            </a:r>
            <a:r>
              <a:rPr sz="770" spc="3" dirty="0">
                <a:latin typeface="Times New Roman"/>
                <a:cs typeface="Times New Roman"/>
              </a:rPr>
              <a:t>a</a:t>
            </a:r>
            <a:r>
              <a:rPr sz="770" spc="-10" dirty="0">
                <a:latin typeface="Times New Roman"/>
                <a:cs typeface="Times New Roman"/>
              </a:rPr>
              <a:t>g</a:t>
            </a:r>
            <a:r>
              <a:rPr sz="770" spc="-3" dirty="0">
                <a:latin typeface="Times New Roman"/>
                <a:cs typeface="Times New Roman"/>
              </a:rPr>
              <a:t>e</a:t>
            </a:r>
            <a:r>
              <a:rPr sz="770" dirty="0">
                <a:latin typeface="Times New Roman"/>
                <a:cs typeface="Times New Roman"/>
              </a:rPr>
              <a:t>ment  block</a:t>
            </a:r>
          </a:p>
        </p:txBody>
      </p:sp>
      <p:sp>
        <p:nvSpPr>
          <p:cNvPr id="8" name="object 8"/>
          <p:cNvSpPr/>
          <p:nvPr/>
        </p:nvSpPr>
        <p:spPr>
          <a:xfrm>
            <a:off x="6171340" y="2614103"/>
            <a:ext cx="42761" cy="1105669"/>
          </a:xfrm>
          <a:custGeom>
            <a:avLst/>
            <a:gdLst/>
            <a:ahLst/>
            <a:cxnLst/>
            <a:rect l="l" t="t" r="r" b="b"/>
            <a:pathLst>
              <a:path w="66675" h="1724025">
                <a:moveTo>
                  <a:pt x="66675" y="1724025"/>
                </a:moveTo>
                <a:lnTo>
                  <a:pt x="53687" y="1723598"/>
                </a:lnTo>
                <a:lnTo>
                  <a:pt x="43068" y="1722421"/>
                </a:lnTo>
                <a:lnTo>
                  <a:pt x="35903" y="1720649"/>
                </a:lnTo>
                <a:lnTo>
                  <a:pt x="33274" y="1718437"/>
                </a:lnTo>
                <a:lnTo>
                  <a:pt x="33400" y="867537"/>
                </a:lnTo>
                <a:lnTo>
                  <a:pt x="30771" y="865397"/>
                </a:lnTo>
                <a:lnTo>
                  <a:pt x="23606" y="863663"/>
                </a:lnTo>
                <a:lnTo>
                  <a:pt x="12987" y="862500"/>
                </a:lnTo>
                <a:lnTo>
                  <a:pt x="0" y="862076"/>
                </a:lnTo>
                <a:lnTo>
                  <a:pt x="12987" y="861631"/>
                </a:lnTo>
                <a:lnTo>
                  <a:pt x="23606" y="860425"/>
                </a:lnTo>
                <a:lnTo>
                  <a:pt x="30771" y="858647"/>
                </a:lnTo>
                <a:lnTo>
                  <a:pt x="33400" y="856488"/>
                </a:lnTo>
                <a:lnTo>
                  <a:pt x="33400" y="5588"/>
                </a:lnTo>
                <a:lnTo>
                  <a:pt x="36010" y="3429"/>
                </a:lnTo>
                <a:lnTo>
                  <a:pt x="43132" y="1651"/>
                </a:lnTo>
                <a:lnTo>
                  <a:pt x="53707" y="444"/>
                </a:lnTo>
                <a:lnTo>
                  <a:pt x="66675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28288C-B21D-4698-9AE5-CB517D45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58" y="6373406"/>
            <a:ext cx="2941575" cy="335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C87613-4F81-4765-922C-5AC4E2BC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497" y="0"/>
            <a:ext cx="2381250" cy="1252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nMu74A1y2a4fxsbvy1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S7KM.w.jH6z5880fZBU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nMu74A1y2a4fxsbvy1e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mS7KM.w.jH6z5880fZBU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frica CDC_CF_GAE440">
  <a:themeElements>
    <a:clrScheme name="Current">
      <a:dk1>
        <a:srgbClr val="000000"/>
      </a:dk1>
      <a:lt1>
        <a:srgbClr val="FFFFFF"/>
      </a:lt1>
      <a:dk2>
        <a:srgbClr val="303D24"/>
      </a:dk2>
      <a:lt2>
        <a:srgbClr val="FFFFFF"/>
      </a:lt2>
      <a:accent1>
        <a:srgbClr val="DED1B8"/>
      </a:accent1>
      <a:accent2>
        <a:srgbClr val="6B9850"/>
      </a:accent2>
      <a:accent3>
        <a:srgbClr val="4D6B38"/>
      </a:accent3>
      <a:accent4>
        <a:srgbClr val="303D24"/>
      </a:accent4>
      <a:accent5>
        <a:srgbClr val="836C3D"/>
      </a:accent5>
      <a:accent6>
        <a:srgbClr val="808080"/>
      </a:accent6>
      <a:hlink>
        <a:srgbClr val="4D6B38"/>
      </a:hlink>
      <a:folHlink>
        <a:srgbClr val="303D2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03D24"/>
        </a:dk2>
        <a:lt2>
          <a:srgbClr val="FFFFFF"/>
        </a:lt2>
        <a:accent1>
          <a:srgbClr val="DED1B8"/>
        </a:accent1>
        <a:accent2>
          <a:srgbClr val="6B9850"/>
        </a:accent2>
        <a:accent3>
          <a:srgbClr val="4D6B38"/>
        </a:accent3>
        <a:accent4>
          <a:srgbClr val="303D24"/>
        </a:accent4>
        <a:accent5>
          <a:srgbClr val="836C3D"/>
        </a:accent5>
        <a:accent6>
          <a:srgbClr val="808080"/>
        </a:accent6>
        <a:hlink>
          <a:srgbClr val="4D6B38"/>
        </a:hlink>
        <a:folHlink>
          <a:srgbClr val="303D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frica CDC_CF_GAE440.potx" id="{FE778DB6-A231-4256-9609-C32C828C1E95}" vid="{556BD2BE-1853-4D71-9A76-EFC859238E80}"/>
    </a:ext>
  </a:extLst>
</a:theme>
</file>

<file path=ppt/theme/theme3.xml><?xml version="1.0" encoding="utf-8"?>
<a:theme xmlns:a="http://schemas.openxmlformats.org/drawingml/2006/main" name="1_Africa CDC_CF_GAE440">
  <a:themeElements>
    <a:clrScheme name="Current">
      <a:dk1>
        <a:srgbClr val="000000"/>
      </a:dk1>
      <a:lt1>
        <a:srgbClr val="FFFFFF"/>
      </a:lt1>
      <a:dk2>
        <a:srgbClr val="303D24"/>
      </a:dk2>
      <a:lt2>
        <a:srgbClr val="FFFFFF"/>
      </a:lt2>
      <a:accent1>
        <a:srgbClr val="DED1B8"/>
      </a:accent1>
      <a:accent2>
        <a:srgbClr val="6B9850"/>
      </a:accent2>
      <a:accent3>
        <a:srgbClr val="4D6B38"/>
      </a:accent3>
      <a:accent4>
        <a:srgbClr val="303D24"/>
      </a:accent4>
      <a:accent5>
        <a:srgbClr val="836C3D"/>
      </a:accent5>
      <a:accent6>
        <a:srgbClr val="808080"/>
      </a:accent6>
      <a:hlink>
        <a:srgbClr val="4D6B38"/>
      </a:hlink>
      <a:folHlink>
        <a:srgbClr val="303D2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303D24"/>
        </a:dk2>
        <a:lt2>
          <a:srgbClr val="FFFFFF"/>
        </a:lt2>
        <a:accent1>
          <a:srgbClr val="DED1B8"/>
        </a:accent1>
        <a:accent2>
          <a:srgbClr val="6B9850"/>
        </a:accent2>
        <a:accent3>
          <a:srgbClr val="4D6B38"/>
        </a:accent3>
        <a:accent4>
          <a:srgbClr val="303D24"/>
        </a:accent4>
        <a:accent5>
          <a:srgbClr val="836C3D"/>
        </a:accent5>
        <a:accent6>
          <a:srgbClr val="808080"/>
        </a:accent6>
        <a:hlink>
          <a:srgbClr val="4D6B38"/>
        </a:hlink>
        <a:folHlink>
          <a:srgbClr val="303D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frica CDC_CF_GAE440.potx" id="{FE778DB6-A231-4256-9609-C32C828C1E95}" vid="{556BD2BE-1853-4D71-9A76-EFC859238E80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11209</TotalTime>
  <Words>1099</Words>
  <Application>Microsoft Office PowerPoint</Application>
  <PresentationFormat>Widescreen</PresentationFormat>
  <Paragraphs>180</Paragraphs>
  <Slides>18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Times New Roman</vt:lpstr>
      <vt:lpstr>Wingdings</vt:lpstr>
      <vt:lpstr>1_Office Theme</vt:lpstr>
      <vt:lpstr>Africa CDC_CF_GAE440</vt:lpstr>
      <vt:lpstr>1_Africa CDC_CF_GAE440</vt:lpstr>
      <vt:lpstr>2_Office Theme</vt:lpstr>
      <vt:lpstr>think-cell Slide</vt:lpstr>
      <vt:lpstr>African Volunteer Health Corps and (AVoHC)  and  AVoHC Net</vt:lpstr>
      <vt:lpstr>       Introduction to African Volunteer Health Corps (AVoHC) Net</vt:lpstr>
      <vt:lpstr>  </vt:lpstr>
      <vt:lpstr>   </vt:lpstr>
      <vt:lpstr>  </vt:lpstr>
      <vt:lpstr>  </vt:lpstr>
      <vt:lpstr>  </vt:lpstr>
      <vt:lpstr>PowerPoint Presentation</vt:lpstr>
      <vt:lpstr>PowerPoint Presentation</vt:lpstr>
      <vt:lpstr>       Access of Roster Members to (AVoHC) Net</vt:lpstr>
      <vt:lpstr>  </vt:lpstr>
      <vt:lpstr>  </vt:lpstr>
      <vt:lpstr>  </vt:lpstr>
      <vt:lpstr>  </vt:lpstr>
      <vt:lpstr>  </vt:lpstr>
      <vt:lpstr>  </vt:lpstr>
      <vt:lpstr>How can an Applicant apply to be a roster member?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Pandemic  Epidemiological situation and  Africa CDC activities  20 July 2020</dc:title>
  <dc:creator>Sergut Dejene</dc:creator>
  <cp:lastModifiedBy>Radjabu Bigirimana</cp:lastModifiedBy>
  <cp:revision>319</cp:revision>
  <dcterms:modified xsi:type="dcterms:W3CDTF">2021-09-29T11:54:53Z</dcterms:modified>
</cp:coreProperties>
</file>