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8" r:id="rId4"/>
    <p:sldId id="276" r:id="rId5"/>
    <p:sldId id="257" r:id="rId6"/>
    <p:sldId id="263" r:id="rId7"/>
    <p:sldId id="261" r:id="rId8"/>
    <p:sldId id="267" r:id="rId9"/>
    <p:sldId id="260" r:id="rId10"/>
    <p:sldId id="262" r:id="rId11"/>
    <p:sldId id="258" r:id="rId12"/>
    <p:sldId id="259" r:id="rId13"/>
    <p:sldId id="265" r:id="rId14"/>
    <p:sldId id="264" r:id="rId15"/>
    <p:sldId id="266" r:id="rId16"/>
    <p:sldId id="270" r:id="rId17"/>
    <p:sldId id="269" r:id="rId18"/>
    <p:sldId id="274" r:id="rId19"/>
    <p:sldId id="273" r:id="rId20"/>
    <p:sldId id="275" r:id="rId21"/>
    <p:sldId id="277" r:id="rId22"/>
    <p:sldId id="281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9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D5AE-D763-4E91-8E4E-6A1C97EDB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C9A3C-1757-4193-8EB8-9DE3D68AD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F5FC-3AA5-4747-9FA0-C1EBB58C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9087-2BF0-4EAD-B9C6-9C192BD28F8F}" type="datetimeFigureOut">
              <a:rPr lang="de-AT" smtClean="0"/>
              <a:t>23.04.2021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4C188-AF85-4872-9986-8763C103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6DF33-45CB-4B84-A454-3ABD2953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82CF-24D2-49F8-9023-CFEE9C673C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828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74F7-272C-428B-9287-DCAF2EF5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FBC41-D357-434A-A9C5-CAE17B9D8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5AE75-B5B5-436A-B9CC-D2282848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9087-2BF0-4EAD-B9C6-9C192BD28F8F}" type="datetimeFigureOut">
              <a:rPr lang="de-AT" smtClean="0"/>
              <a:t>23.04.2021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F5C48-1678-4496-B5D6-D7DB2B46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1A41C-CCD1-4F62-B18E-B3A4CAF3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82CF-24D2-49F8-9023-CFEE9C673C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629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73671-7314-494C-A62C-C40DE0722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8806C-302C-4A75-91F5-D0FFA1F16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42FF5-D755-461C-A2DA-05D6760D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9087-2BF0-4EAD-B9C6-9C192BD28F8F}" type="datetimeFigureOut">
              <a:rPr lang="de-AT" smtClean="0"/>
              <a:t>23.04.2021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2129D-48C0-44C2-84CD-0BB09C4B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C25A2-B969-423F-9D48-04C02550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82CF-24D2-49F8-9023-CFEE9C673C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747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4CDA-AB41-4E75-BD5D-C603683A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EE41-E67A-4F77-9857-ED58C4A45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7DD7-4C2C-4C29-AB2C-BAB9F265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9087-2BF0-4EAD-B9C6-9C192BD28F8F}" type="datetimeFigureOut">
              <a:rPr lang="de-AT" smtClean="0"/>
              <a:t>23.04.2021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A30E-AB97-473F-BD59-22948A14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E5A4-AACE-488B-A201-17A531DD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82CF-24D2-49F8-9023-CFEE9C673C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584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BD95-1CDF-4C99-8DE8-F60C1640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69CD0-9C11-40D5-A733-23D52F570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885DD-C5D5-4FB9-AA3E-99410293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9087-2BF0-4EAD-B9C6-9C192BD28F8F}" type="datetimeFigureOut">
              <a:rPr lang="de-AT" smtClean="0"/>
              <a:t>23.04.2021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E2AD-29C0-40A2-A01B-B5C143B9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9A69F-4FC8-4AC3-8066-549D1E7E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82CF-24D2-49F8-9023-CFEE9C673C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19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D2A0-FB21-4516-869B-044BE899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3F3D-BC32-41DB-AF4F-E4583D479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D879E-8BFA-4151-9A5D-F1351983C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77D46-BA06-4A80-B078-DFD8A00A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9087-2BF0-4EAD-B9C6-9C192BD28F8F}" type="datetimeFigureOut">
              <a:rPr lang="de-AT" smtClean="0"/>
              <a:t>23.04.2021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BDEF5-A581-433B-8409-688A39D3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B89A6-A845-4879-8867-5CF0BDF7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82CF-24D2-49F8-9023-CFEE9C673C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494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9F2B-C0C1-48C9-8189-995E9538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E0FC3-A1A1-42A1-A2DA-C609F1145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BC677-610E-41D5-B836-272DA9192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99D1-1542-4794-9586-91BE53916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CFEB2-E6D8-4F15-A1D3-FDD5B3C10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C27BB-146E-46CA-BDC1-7FA7522F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9087-2BF0-4EAD-B9C6-9C192BD28F8F}" type="datetimeFigureOut">
              <a:rPr lang="de-AT" smtClean="0"/>
              <a:t>23.04.2021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07CAD-4491-4D57-A179-E24EFFD2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30E25-61B5-4D7D-9E06-9DFF3B7B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82CF-24D2-49F8-9023-CFEE9C673C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246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50C2-5186-4E36-BD4E-99B2A642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E739E-B120-4076-91A2-3B52A264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9087-2BF0-4EAD-B9C6-9C192BD28F8F}" type="datetimeFigureOut">
              <a:rPr lang="de-AT" smtClean="0"/>
              <a:t>23.04.2021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B9964-A982-44FE-8158-1DEE86F2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56951-71EF-40AA-9FBB-88A957DF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82CF-24D2-49F8-9023-CFEE9C673C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611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BC6C6-BBAC-463D-82C8-9A7767D8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9087-2BF0-4EAD-B9C6-9C192BD28F8F}" type="datetimeFigureOut">
              <a:rPr lang="de-AT" smtClean="0"/>
              <a:t>23.04.2021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B61A9-D9E6-4558-B218-E19712C5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3AC4D-B625-46B9-881F-BD4BFF32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82CF-24D2-49F8-9023-CFEE9C673C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18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26BC-397E-4B72-AD58-D0EB3006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B999-3C10-46DB-B709-AB87ACAEA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896F8-B473-4FD5-B666-339A00A5D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E4ABE-245A-48A7-87CA-26D6B006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9087-2BF0-4EAD-B9C6-9C192BD28F8F}" type="datetimeFigureOut">
              <a:rPr lang="de-AT" smtClean="0"/>
              <a:t>23.04.2021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55439-BFFD-4122-90C9-EAB66617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E5694-7D6C-4CD2-9D30-4E255E60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82CF-24D2-49F8-9023-CFEE9C673C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147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F73A-87AA-4001-BE34-8941C213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A333B-9503-47AA-84DA-4053EFA59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D6E23-9F5A-459A-8D17-950DF9527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1E2FA-20AD-49DD-B7FB-2748C81B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9087-2BF0-4EAD-B9C6-9C192BD28F8F}" type="datetimeFigureOut">
              <a:rPr lang="de-AT" smtClean="0"/>
              <a:t>23.04.2021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87FDE-434E-46D6-AA87-9B85759B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32733-6704-4D2D-8127-0EF548BE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82CF-24D2-49F8-9023-CFEE9C673C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787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9E0A2-49F6-4497-B1AB-430AC38D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9154E-3643-4A69-8333-54EA08D4F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751B-A69F-41D8-9B32-58DB90571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29087-2BF0-4EAD-B9C6-9C192BD28F8F}" type="datetimeFigureOut">
              <a:rPr lang="de-AT" smtClean="0"/>
              <a:t>23.04.2021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0919-5CC1-47FE-9A38-D888E9E2C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129E9-D7FB-4F9F-B64B-4F245FEEA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782CF-24D2-49F8-9023-CFEE9C673C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486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138D-F197-4DEC-B986-2EE1066E8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Practical</a:t>
            </a:r>
            <a:r>
              <a:rPr lang="de-AT" dirty="0"/>
              <a:t> Part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F2655-EA35-4F48-B6CE-99D39848B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Software Support </a:t>
            </a:r>
            <a:r>
              <a:rPr lang="de-AT" dirty="0" err="1"/>
              <a:t>for</a:t>
            </a:r>
            <a:r>
              <a:rPr lang="de-AT" dirty="0"/>
              <a:t> Applied Maths and Graph Theory</a:t>
            </a:r>
          </a:p>
        </p:txBody>
      </p:sp>
    </p:spTree>
    <p:extLst>
      <p:ext uri="{BB962C8B-B14F-4D97-AF65-F5344CB8AC3E}">
        <p14:creationId xmlns:p14="http://schemas.microsoft.com/office/powerpoint/2010/main" val="18490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0798-0BDD-4234-B0F3-A52DFF9D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2F7B-52BC-4404-8A22-5AA779C4B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happens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shapes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objects</a:t>
            </a:r>
            <a:r>
              <a:rPr lang="de-AT" dirty="0"/>
              <a:t> do not </a:t>
            </a:r>
            <a:r>
              <a:rPr lang="de-AT" dirty="0" err="1"/>
              <a:t>match</a:t>
            </a:r>
            <a:r>
              <a:rPr lang="de-AT" dirty="0"/>
              <a:t>,</a:t>
            </a:r>
            <a:br>
              <a:rPr lang="de-AT" dirty="0"/>
            </a:br>
            <a:r>
              <a:rPr lang="de-AT" dirty="0"/>
              <a:t>e.g., </a:t>
            </a:r>
            <a:r>
              <a:rPr lang="de-AT" dirty="0" err="1"/>
              <a:t>adding</a:t>
            </a:r>
            <a:r>
              <a:rPr lang="de-AT" dirty="0"/>
              <a:t> a 3-dimensional </a:t>
            </a:r>
            <a:r>
              <a:rPr lang="de-AT" dirty="0" err="1"/>
              <a:t>vector</a:t>
            </a:r>
            <a:r>
              <a:rPr lang="de-AT" dirty="0"/>
              <a:t> and a 2-dimensional </a:t>
            </a:r>
            <a:r>
              <a:rPr lang="de-AT" dirty="0" err="1"/>
              <a:t>vector</a:t>
            </a:r>
            <a:endParaRPr lang="de-AT" dirty="0"/>
          </a:p>
          <a:p>
            <a:endParaRPr lang="de-AT" dirty="0"/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([1, 2]) = [1 2 3] + [1 2] = ???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ValueError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 operands could not be broadcast together with shapes (3,) (2,)</a:t>
            </a:r>
            <a:endParaRPr lang="de-A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1045-79C5-448E-9B50-6BA74065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Multiplication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F23F-43F7-4829-B524-CFC7BD400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r>
              <a:rPr lang="de-AT" dirty="0"/>
              <a:t>The </a:t>
            </a:r>
            <a:r>
              <a:rPr lang="de-AT" dirty="0" err="1"/>
              <a:t>multiplication</a:t>
            </a:r>
            <a:r>
              <a:rPr lang="de-AT" dirty="0"/>
              <a:t> </a:t>
            </a:r>
            <a:r>
              <a:rPr lang="de-AT" dirty="0" err="1"/>
              <a:t>operator</a:t>
            </a:r>
            <a:r>
              <a:rPr lang="de-AT" dirty="0"/>
              <a:t> </a:t>
            </a:r>
            <a:r>
              <a:rPr lang="de-AT" b="1" dirty="0"/>
              <a:t>„*“</a:t>
            </a:r>
            <a:r>
              <a:rPr lang="de-AT" dirty="0"/>
              <a:t> will perform </a:t>
            </a:r>
            <a:r>
              <a:rPr lang="de-AT" u="sng" dirty="0" err="1"/>
              <a:t>elementwise</a:t>
            </a:r>
            <a:r>
              <a:rPr lang="de-AT" u="sng" dirty="0"/>
              <a:t> </a:t>
            </a:r>
            <a:r>
              <a:rPr lang="de-AT" u="sng" dirty="0" err="1"/>
              <a:t>multiplication</a:t>
            </a:r>
            <a:r>
              <a:rPr lang="de-AT" dirty="0"/>
              <a:t>, e.g.</a:t>
            </a:r>
          </a:p>
          <a:p>
            <a:pPr marL="457200" lvl="1" indent="0">
              <a:buNone/>
            </a:pPr>
            <a:r>
              <a:rPr lang="fr-FR" dirty="0">
                <a:latin typeface="Consolas" panose="020B0609020204030204" pitchFamily="49" charset="0"/>
              </a:rPr>
              <a:t>2 * </a:t>
            </a:r>
            <a:r>
              <a:rPr lang="fr-FR" dirty="0" err="1">
                <a:latin typeface="Consolas" panose="020B0609020204030204" pitchFamily="49" charset="0"/>
              </a:rPr>
              <a:t>vec</a:t>
            </a:r>
            <a:r>
              <a:rPr lang="fr-FR" dirty="0">
                <a:latin typeface="Consolas" panose="020B0609020204030204" pitchFamily="49" charset="0"/>
              </a:rPr>
              <a:t> = 2 * [1 2 3] = </a:t>
            </a:r>
            <a:r>
              <a:rPr lang="de-AT" dirty="0">
                <a:latin typeface="Consolas" panose="020B0609020204030204" pitchFamily="49" charset="0"/>
              </a:rPr>
              <a:t>[2 4 6]</a:t>
            </a:r>
          </a:p>
          <a:p>
            <a:pPr marL="457200" lvl="1" indent="0">
              <a:buNone/>
            </a:pPr>
            <a:endParaRPr lang="de-AT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             [[1 2 3]    [[ 2   4   6]</a:t>
            </a: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2 * </a:t>
            </a:r>
            <a:r>
              <a:rPr lang="de-AT" dirty="0" err="1">
                <a:latin typeface="Consolas" panose="020B0609020204030204" pitchFamily="49" charset="0"/>
              </a:rPr>
              <a:t>mat</a:t>
            </a:r>
            <a:r>
              <a:rPr lang="de-AT" dirty="0">
                <a:latin typeface="Consolas" panose="020B0609020204030204" pitchFamily="49" charset="0"/>
              </a:rPr>
              <a:t> = 2 *  [4 5 6]  =  [ 8  10  12]</a:t>
            </a: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              [7 8 9]]    [14  16  18]]</a:t>
            </a:r>
          </a:p>
          <a:p>
            <a:pPr marL="457200" lvl="1" indent="0">
              <a:buNone/>
            </a:pPr>
            <a:endParaRPr lang="de-AT" dirty="0">
              <a:latin typeface="Consolas" panose="020B0609020204030204" pitchFamily="49" charset="0"/>
            </a:endParaRPr>
          </a:p>
          <a:p>
            <a:r>
              <a:rPr lang="de-AT" dirty="0"/>
              <a:t>This also </a:t>
            </a:r>
            <a:r>
              <a:rPr lang="de-AT" dirty="0" err="1"/>
              <a:t>works</a:t>
            </a:r>
            <a:r>
              <a:rPr lang="de-AT" dirty="0"/>
              <a:t> </a:t>
            </a:r>
            <a:r>
              <a:rPr lang="de-AT" dirty="0" err="1"/>
              <a:t>elementwise</a:t>
            </a:r>
            <a:r>
              <a:rPr lang="de-AT" dirty="0"/>
              <a:t> </a:t>
            </a:r>
            <a:r>
              <a:rPr lang="de-AT" dirty="0" err="1"/>
              <a:t>among</a:t>
            </a:r>
            <a:r>
              <a:rPr lang="de-AT" dirty="0"/>
              <a:t> </a:t>
            </a:r>
            <a:r>
              <a:rPr lang="de-AT" dirty="0" err="1"/>
              <a:t>vectors</a:t>
            </a:r>
            <a:r>
              <a:rPr lang="de-AT" dirty="0"/>
              <a:t> and </a:t>
            </a:r>
            <a:r>
              <a:rPr lang="de-AT" dirty="0" err="1"/>
              <a:t>matrices</a:t>
            </a:r>
            <a:endParaRPr lang="de-AT" dirty="0"/>
          </a:p>
          <a:p>
            <a:pPr marL="457200" lvl="1" indent="0">
              <a:buNone/>
            </a:pPr>
            <a:r>
              <a:rPr lang="fr-FR" dirty="0">
                <a:latin typeface="Consolas" panose="020B0609020204030204" pitchFamily="49" charset="0"/>
              </a:rPr>
              <a:t>                      [[1 2 3]    [[ 1  4  9]</a:t>
            </a:r>
          </a:p>
          <a:p>
            <a:pPr marL="457200" lvl="1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vec</a:t>
            </a:r>
            <a:r>
              <a:rPr lang="fr-FR" dirty="0">
                <a:latin typeface="Consolas" panose="020B0609020204030204" pitchFamily="49" charset="0"/>
              </a:rPr>
              <a:t> * mat = [1 2 3] *  [4 5 6]  =  [ 4 10 18]</a:t>
            </a:r>
          </a:p>
          <a:p>
            <a:pPr marL="457200" lvl="1" indent="0">
              <a:buNone/>
            </a:pPr>
            <a:r>
              <a:rPr lang="fr-FR" dirty="0">
                <a:latin typeface="Consolas" panose="020B0609020204030204" pitchFamily="49" charset="0"/>
              </a:rPr>
              <a:t>                       [7 8 9]]    [ 7 16 27]]</a:t>
            </a:r>
          </a:p>
          <a:p>
            <a:pPr marL="457200" lvl="1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dirty="0">
                <a:latin typeface="Consolas" panose="020B0609020204030204" pitchFamily="49" charset="0"/>
              </a:rPr>
              <a:t>               [[1]    [[1 2 3]    [[ 1  2  3]</a:t>
            </a:r>
          </a:p>
          <a:p>
            <a:pPr marL="457200" lvl="1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colvec</a:t>
            </a:r>
            <a:r>
              <a:rPr lang="fr-FR" dirty="0">
                <a:latin typeface="Consolas" panose="020B0609020204030204" pitchFamily="49" charset="0"/>
              </a:rPr>
              <a:t> * mat =  [2]  *  [4 5 6]  =  [ 8 10 12]</a:t>
            </a:r>
          </a:p>
          <a:p>
            <a:pPr marL="457200" lvl="1" indent="0">
              <a:buNone/>
            </a:pPr>
            <a:r>
              <a:rPr lang="fr-FR" dirty="0">
                <a:latin typeface="Consolas" panose="020B0609020204030204" pitchFamily="49" charset="0"/>
              </a:rPr>
              <a:t>                [3]]    [7 8 9]]    [21 24 27]]</a:t>
            </a:r>
          </a:p>
          <a:p>
            <a:pPr marL="457200" lvl="1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i-FI" dirty="0">
                <a:latin typeface="Consolas" panose="020B0609020204030204" pitchFamily="49" charset="0"/>
              </a:rPr>
              <a:t>             [[ 1  4  9]</a:t>
            </a:r>
          </a:p>
          <a:p>
            <a:pPr marL="457200" lvl="1" indent="0">
              <a:buNone/>
            </a:pPr>
            <a:r>
              <a:rPr lang="fi-FI" dirty="0">
                <a:latin typeface="Consolas" panose="020B0609020204030204" pitchFamily="49" charset="0"/>
              </a:rPr>
              <a:t>mat * mat =   [16 25 36]</a:t>
            </a:r>
          </a:p>
          <a:p>
            <a:pPr marL="457200" lvl="1" indent="0">
              <a:buNone/>
            </a:pPr>
            <a:r>
              <a:rPr lang="fi-FI" dirty="0">
                <a:latin typeface="Consolas" panose="020B0609020204030204" pitchFamily="49" charset="0"/>
              </a:rPr>
              <a:t>              [49 64 81]]</a:t>
            </a:r>
            <a:endParaRPr lang="de-A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44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4176-334F-4AEA-B8EE-A029279B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Multiplication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371D-75A7-4C54-812E-99E76530F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happens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shapes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objects</a:t>
            </a:r>
            <a:r>
              <a:rPr lang="de-AT" dirty="0"/>
              <a:t> do not </a:t>
            </a:r>
            <a:r>
              <a:rPr lang="de-AT" dirty="0" err="1"/>
              <a:t>match</a:t>
            </a:r>
            <a:r>
              <a:rPr lang="de-AT" dirty="0"/>
              <a:t>,</a:t>
            </a:r>
            <a:br>
              <a:rPr lang="de-AT" dirty="0"/>
            </a:br>
            <a:r>
              <a:rPr lang="de-AT" dirty="0"/>
              <a:t>e.g., </a:t>
            </a:r>
            <a:r>
              <a:rPr lang="de-AT" dirty="0" err="1"/>
              <a:t>multiplying</a:t>
            </a:r>
            <a:r>
              <a:rPr lang="de-AT" dirty="0"/>
              <a:t> a 3-dimensional </a:t>
            </a:r>
            <a:r>
              <a:rPr lang="de-AT" dirty="0" err="1"/>
              <a:t>vector</a:t>
            </a:r>
            <a:r>
              <a:rPr lang="de-AT" dirty="0"/>
              <a:t> and a 2-dimensional </a:t>
            </a:r>
            <a:r>
              <a:rPr lang="de-AT" dirty="0" err="1"/>
              <a:t>vector</a:t>
            </a:r>
            <a:endParaRPr lang="de-AT" dirty="0"/>
          </a:p>
          <a:p>
            <a:endParaRPr lang="de-AT" dirty="0"/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vec</a:t>
            </a:r>
            <a:r>
              <a:rPr lang="de-AT" dirty="0">
                <a:latin typeface="Consolas" panose="020B0609020204030204" pitchFamily="49" charset="0"/>
              </a:rPr>
              <a:t> * </a:t>
            </a:r>
            <a:r>
              <a:rPr lang="de-AT" dirty="0" err="1">
                <a:latin typeface="Consolas" panose="020B0609020204030204" pitchFamily="49" charset="0"/>
              </a:rPr>
              <a:t>np.array</a:t>
            </a:r>
            <a:r>
              <a:rPr lang="de-AT" dirty="0">
                <a:latin typeface="Consolas" panose="020B0609020204030204" pitchFamily="49" charset="0"/>
              </a:rPr>
              <a:t>([1, 2]) = [1 2 3] * [1 2] = ???</a:t>
            </a:r>
          </a:p>
          <a:p>
            <a:pPr marL="457200" lvl="1" indent="0">
              <a:buNone/>
            </a:pPr>
            <a:endParaRPr lang="de-AT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ValueError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 operands could not be broadcast together with shapes (3,) (2,)</a:t>
            </a:r>
            <a:endParaRPr lang="de-AT" dirty="0">
              <a:latin typeface="Consolas" panose="020B0609020204030204" pitchFamily="49" charset="0"/>
            </a:endParaRPr>
          </a:p>
          <a:p>
            <a:pPr lvl="1"/>
            <a:endParaRPr lang="de-A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85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6066-BD52-4BAF-8BA5-D651E17F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Multiplication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D820E-1855-47CF-9E64-15DCC2D6D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Remember</a:t>
            </a:r>
            <a:r>
              <a:rPr lang="de-AT" dirty="0"/>
              <a:t> </a:t>
            </a:r>
            <a:r>
              <a:rPr lang="de-AT" dirty="0" err="1"/>
              <a:t>matrix</a:t>
            </a:r>
            <a:r>
              <a:rPr lang="de-AT" dirty="0"/>
              <a:t> </a:t>
            </a:r>
            <a:r>
              <a:rPr lang="de-AT" dirty="0" err="1"/>
              <a:t>multiplication</a:t>
            </a:r>
            <a:r>
              <a:rPr lang="de-AT" dirty="0"/>
              <a:t>?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order</a:t>
            </a:r>
            <a:r>
              <a:rPr lang="de-AT" dirty="0"/>
              <a:t> </a:t>
            </a:r>
            <a:r>
              <a:rPr lang="de-AT" dirty="0" err="1"/>
              <a:t>matters</a:t>
            </a:r>
            <a:r>
              <a:rPr lang="de-AT" dirty="0"/>
              <a:t>!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Matrix </a:t>
            </a:r>
            <a:r>
              <a:rPr lang="de-AT" dirty="0" err="1"/>
              <a:t>with</a:t>
            </a:r>
            <a:r>
              <a:rPr lang="de-AT" dirty="0"/>
              <a:t> (</a:t>
            </a:r>
            <a:r>
              <a:rPr lang="de-AT" dirty="0" err="1"/>
              <a:t>rows</a:t>
            </a:r>
            <a:r>
              <a:rPr lang="de-AT" dirty="0"/>
              <a:t>, </a:t>
            </a:r>
            <a:r>
              <a:rPr lang="de-AT" dirty="0" err="1"/>
              <a:t>columns</a:t>
            </a:r>
            <a:r>
              <a:rPr lang="de-AT" dirty="0"/>
              <a:t>)</a:t>
            </a:r>
          </a:p>
          <a:p>
            <a:pPr marL="457200" lvl="1" indent="0">
              <a:buNone/>
            </a:pPr>
            <a:r>
              <a:rPr lang="de-AT" dirty="0"/>
              <a:t>(N,M) x (M,N) = (N,N)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98A2D9-2019-40AE-8D26-E56EEE37AEFA}"/>
              </a:ext>
            </a:extLst>
          </p:cNvPr>
          <p:cNvSpPr/>
          <p:nvPr/>
        </p:nvSpPr>
        <p:spPr>
          <a:xfrm>
            <a:off x="3526485" y="2400388"/>
            <a:ext cx="161925" cy="24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999E6F-46B8-45CC-AD7B-74E811BC04BF}"/>
              </a:ext>
            </a:extLst>
          </p:cNvPr>
          <p:cNvSpPr/>
          <p:nvPr/>
        </p:nvSpPr>
        <p:spPr>
          <a:xfrm>
            <a:off x="3688410" y="2400388"/>
            <a:ext cx="161925" cy="244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A8D449-A599-466B-9E52-3BCCF3B1DDB2}"/>
              </a:ext>
            </a:extLst>
          </p:cNvPr>
          <p:cNvSpPr/>
          <p:nvPr/>
        </p:nvSpPr>
        <p:spPr>
          <a:xfrm>
            <a:off x="4068579" y="2400388"/>
            <a:ext cx="161925" cy="24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4E552-0C9C-47FF-B9DF-D32D941BEB7F}"/>
              </a:ext>
            </a:extLst>
          </p:cNvPr>
          <p:cNvSpPr/>
          <p:nvPr/>
        </p:nvSpPr>
        <p:spPr>
          <a:xfrm>
            <a:off x="4230504" y="2400388"/>
            <a:ext cx="161925" cy="244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A1382F-A12A-436A-9F96-ED5F0632059E}"/>
              </a:ext>
            </a:extLst>
          </p:cNvPr>
          <p:cNvSpPr/>
          <p:nvPr/>
        </p:nvSpPr>
        <p:spPr>
          <a:xfrm>
            <a:off x="1227754" y="2444750"/>
            <a:ext cx="655021" cy="24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89783-841A-4F20-843A-CD6773E41C8A}"/>
              </a:ext>
            </a:extLst>
          </p:cNvPr>
          <p:cNvSpPr/>
          <p:nvPr/>
        </p:nvSpPr>
        <p:spPr>
          <a:xfrm rot="16200000">
            <a:off x="1983465" y="2704909"/>
            <a:ext cx="548895" cy="244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9F9C1-F79D-4971-A2A9-6A6F12BF3B63}"/>
              </a:ext>
            </a:extLst>
          </p:cNvPr>
          <p:cNvSpPr/>
          <p:nvPr/>
        </p:nvSpPr>
        <p:spPr>
          <a:xfrm rot="16200000">
            <a:off x="2358602" y="2704909"/>
            <a:ext cx="548895" cy="244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328217-9342-49BD-94C1-3A493DF679FD}"/>
              </a:ext>
            </a:extLst>
          </p:cNvPr>
          <p:cNvSpPr/>
          <p:nvPr/>
        </p:nvSpPr>
        <p:spPr>
          <a:xfrm>
            <a:off x="4529047" y="2400388"/>
            <a:ext cx="161925" cy="24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885E0D-9E96-4399-B0A3-88030472606F}"/>
              </a:ext>
            </a:extLst>
          </p:cNvPr>
          <p:cNvSpPr/>
          <p:nvPr/>
        </p:nvSpPr>
        <p:spPr>
          <a:xfrm>
            <a:off x="4690972" y="2400388"/>
            <a:ext cx="161925" cy="244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8AB0C2-BB55-42A6-A57B-864EF63BE165}"/>
              </a:ext>
            </a:extLst>
          </p:cNvPr>
          <p:cNvSpPr/>
          <p:nvPr/>
        </p:nvSpPr>
        <p:spPr>
          <a:xfrm>
            <a:off x="5106713" y="2400388"/>
            <a:ext cx="161925" cy="24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FE025D-596B-4B24-A882-11270AE3D1FE}"/>
              </a:ext>
            </a:extLst>
          </p:cNvPr>
          <p:cNvSpPr/>
          <p:nvPr/>
        </p:nvSpPr>
        <p:spPr>
          <a:xfrm>
            <a:off x="5268638" y="2400388"/>
            <a:ext cx="161925" cy="244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0F93EB-BFC7-4829-8AC1-BC05BA24CD0D}"/>
                  </a:ext>
                </a:extLst>
              </p:cNvPr>
              <p:cNvSpPr txBox="1"/>
              <p:nvPr/>
            </p:nvSpPr>
            <p:spPr>
              <a:xfrm>
                <a:off x="1228810" y="3983739"/>
                <a:ext cx="5378460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</m:m>
                      </m:e>
                    </m:d>
                    <m:r>
                      <a:rPr lang="de-A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AT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AT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0F93EB-BFC7-4829-8AC1-BC05BA24C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10" y="3983739"/>
                <a:ext cx="5378460" cy="7326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5BF7E9-E22D-405C-A5E3-01B22E4B03F3}"/>
                  </a:ext>
                </a:extLst>
              </p:cNvPr>
              <p:cNvSpPr txBox="1"/>
              <p:nvPr/>
            </p:nvSpPr>
            <p:spPr>
              <a:xfrm>
                <a:off x="1218423" y="2375418"/>
                <a:ext cx="5350311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AT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de-A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</m:m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AT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5BF7E9-E22D-405C-A5E3-01B22E4B0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423" y="2375418"/>
                <a:ext cx="5350311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83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97B1-4679-442F-923B-A44C91D2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Multiplication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DEE70-8F6C-46D2-9129-8E2C3AFE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multipliation</a:t>
            </a:r>
            <a:r>
              <a:rPr lang="de-AT" dirty="0"/>
              <a:t> </a:t>
            </a:r>
            <a:r>
              <a:rPr lang="de-AT" dirty="0" err="1"/>
              <a:t>operator</a:t>
            </a:r>
            <a:r>
              <a:rPr lang="de-AT" dirty="0"/>
              <a:t> „@“ will perform </a:t>
            </a:r>
            <a:r>
              <a:rPr lang="de-AT" dirty="0" err="1"/>
              <a:t>matrix</a:t>
            </a:r>
            <a:r>
              <a:rPr lang="de-AT" dirty="0"/>
              <a:t> </a:t>
            </a:r>
            <a:r>
              <a:rPr lang="de-AT" dirty="0" err="1"/>
              <a:t>multiplication</a:t>
            </a:r>
            <a:r>
              <a:rPr lang="de-AT" dirty="0"/>
              <a:t>, </a:t>
            </a:r>
            <a:r>
              <a:rPr lang="de-AT" dirty="0" err="1"/>
              <a:t>alternatively</a:t>
            </a:r>
            <a:r>
              <a:rPr lang="de-AT" dirty="0"/>
              <a:t> „.</a:t>
            </a:r>
            <a:r>
              <a:rPr lang="de-AT" dirty="0" err="1"/>
              <a:t>dot</a:t>
            </a:r>
            <a:r>
              <a:rPr lang="de-AT" dirty="0"/>
              <a:t>(…)“ </a:t>
            </a:r>
            <a:r>
              <a:rPr lang="de-AT" dirty="0" err="1"/>
              <a:t>or</a:t>
            </a:r>
            <a:r>
              <a:rPr lang="de-AT" dirty="0"/>
              <a:t> „</a:t>
            </a:r>
            <a:r>
              <a:rPr lang="de-AT" dirty="0" err="1"/>
              <a:t>np.matmul</a:t>
            </a:r>
            <a:r>
              <a:rPr lang="de-AT" dirty="0"/>
              <a:t>(…)“ </a:t>
            </a:r>
            <a:r>
              <a:rPr lang="de-AT" dirty="0" err="1"/>
              <a:t>may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used</a:t>
            </a:r>
            <a:endParaRPr lang="de-AT" dirty="0"/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                     [[1 2 3]</a:t>
            </a:r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vec</a:t>
            </a:r>
            <a:r>
              <a:rPr lang="de-AT" dirty="0">
                <a:latin typeface="Consolas" panose="020B0609020204030204" pitchFamily="49" charset="0"/>
              </a:rPr>
              <a:t> @ </a:t>
            </a:r>
            <a:r>
              <a:rPr lang="de-AT" dirty="0" err="1">
                <a:latin typeface="Consolas" panose="020B0609020204030204" pitchFamily="49" charset="0"/>
              </a:rPr>
              <a:t>mat</a:t>
            </a:r>
            <a:r>
              <a:rPr lang="de-AT" dirty="0">
                <a:latin typeface="Consolas" panose="020B0609020204030204" pitchFamily="49" charset="0"/>
              </a:rPr>
              <a:t> = [1 2 3] @  [4 5 6]  = [30 36 42]</a:t>
            </a: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                      [7 8 9]]</a:t>
            </a:r>
          </a:p>
          <a:p>
            <a:r>
              <a:rPr lang="de-AT" dirty="0" err="1"/>
              <a:t>Beware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order</a:t>
            </a:r>
            <a:r>
              <a:rPr lang="de-AT" dirty="0"/>
              <a:t> </a:t>
            </a:r>
            <a:r>
              <a:rPr lang="de-AT" dirty="0" err="1"/>
              <a:t>matters</a:t>
            </a:r>
            <a:endParaRPr lang="de-AT" dirty="0"/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           [[1 2 3]    [[1]</a:t>
            </a: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Mat @ </a:t>
            </a:r>
            <a:r>
              <a:rPr lang="de-AT" dirty="0" err="1">
                <a:latin typeface="Consolas" panose="020B0609020204030204" pitchFamily="49" charset="0"/>
              </a:rPr>
              <a:t>vec</a:t>
            </a:r>
            <a:r>
              <a:rPr lang="de-AT" dirty="0">
                <a:latin typeface="Consolas" panose="020B0609020204030204" pitchFamily="49" charset="0"/>
              </a:rPr>
              <a:t> =  [4 5 6]  @  [2]  = [14 32 50]</a:t>
            </a: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            [7 8 9]]    [3]]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F7938-9315-4D9C-B657-395E909C80BD}"/>
              </a:ext>
            </a:extLst>
          </p:cNvPr>
          <p:cNvSpPr txBox="1"/>
          <p:nvPr/>
        </p:nvSpPr>
        <p:spPr>
          <a:xfrm>
            <a:off x="9069355" y="3059668"/>
            <a:ext cx="27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„</a:t>
            </a:r>
            <a:r>
              <a:rPr lang="de-AT" dirty="0" err="1"/>
              <a:t>vec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seen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row-vector</a:t>
            </a:r>
            <a:r>
              <a:rPr lang="de-AT" dirty="0"/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569D1-881A-4F03-894E-A59117933854}"/>
              </a:ext>
            </a:extLst>
          </p:cNvPr>
          <p:cNvSpPr txBox="1"/>
          <p:nvPr/>
        </p:nvSpPr>
        <p:spPr>
          <a:xfrm>
            <a:off x="8733237" y="4732665"/>
            <a:ext cx="303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„</a:t>
            </a:r>
            <a:r>
              <a:rPr lang="de-AT" dirty="0" err="1"/>
              <a:t>vec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seen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column-vector</a:t>
            </a:r>
            <a:r>
              <a:rPr lang="de-AT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502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97DE-FADB-4DFC-B346-925300E8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Multiplication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E49E-74A9-4BF8-AD5B-206BF057F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happens</a:t>
            </a:r>
            <a:r>
              <a:rPr lang="de-AT" dirty="0"/>
              <a:t>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shape</a:t>
            </a:r>
            <a:r>
              <a:rPr lang="de-AT" dirty="0"/>
              <a:t> </a:t>
            </a:r>
            <a:r>
              <a:rPr lang="de-AT" dirty="0" err="1"/>
              <a:t>dimensions</a:t>
            </a:r>
            <a:r>
              <a:rPr lang="de-AT" dirty="0"/>
              <a:t> do not </a:t>
            </a:r>
            <a:r>
              <a:rPr lang="de-AT" dirty="0" err="1"/>
              <a:t>match</a:t>
            </a:r>
            <a:r>
              <a:rPr lang="de-AT" dirty="0"/>
              <a:t>?</a:t>
            </a:r>
          </a:p>
          <a:p>
            <a:endParaRPr lang="de-AT" dirty="0"/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mat</a:t>
            </a:r>
            <a:r>
              <a:rPr lang="de-AT" dirty="0">
                <a:latin typeface="Consolas" panose="020B0609020204030204" pitchFamily="49" charset="0"/>
              </a:rPr>
              <a:t> @ </a:t>
            </a:r>
            <a:r>
              <a:rPr lang="de-AT" dirty="0" err="1">
                <a:latin typeface="Consolas" panose="020B0609020204030204" pitchFamily="49" charset="0"/>
              </a:rPr>
              <a:t>rowvec</a:t>
            </a:r>
            <a:r>
              <a:rPr lang="de-AT" dirty="0">
                <a:latin typeface="Consolas" panose="020B0609020204030204" pitchFamily="49" charset="0"/>
              </a:rPr>
              <a:t> = ???</a:t>
            </a:r>
          </a:p>
          <a:p>
            <a:pPr marL="457200" lvl="1" indent="0">
              <a:buNone/>
            </a:pPr>
            <a:endParaRPr lang="de-AT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ValueError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matmul</a:t>
            </a:r>
            <a:r>
              <a:rPr lang="en-US" dirty="0">
                <a:latin typeface="Consolas" panose="020B0609020204030204" pitchFamily="49" charset="0"/>
              </a:rPr>
              <a:t>: Input operand 1 has a mismatch in its core dimension 0, with </a:t>
            </a:r>
            <a:r>
              <a:rPr lang="en-US" dirty="0" err="1">
                <a:latin typeface="Consolas" panose="020B0609020204030204" pitchFamily="49" charset="0"/>
              </a:rPr>
              <a:t>gufunc</a:t>
            </a:r>
            <a:r>
              <a:rPr lang="en-US" dirty="0">
                <a:latin typeface="Consolas" panose="020B0609020204030204" pitchFamily="49" charset="0"/>
              </a:rPr>
              <a:t> signature (</a:t>
            </a:r>
            <a:r>
              <a:rPr lang="en-US" dirty="0" err="1">
                <a:latin typeface="Consolas" panose="020B0609020204030204" pitchFamily="49" charset="0"/>
              </a:rPr>
              <a:t>n?,k</a:t>
            </a:r>
            <a:r>
              <a:rPr lang="en-US" dirty="0">
                <a:latin typeface="Consolas" panose="020B0609020204030204" pitchFamily="49" charset="0"/>
              </a:rPr>
              <a:t>),(</a:t>
            </a:r>
            <a:r>
              <a:rPr lang="en-US" dirty="0" err="1">
                <a:latin typeface="Consolas" panose="020B0609020204030204" pitchFamily="49" charset="0"/>
              </a:rPr>
              <a:t>k,m</a:t>
            </a:r>
            <a:r>
              <a:rPr lang="en-US" dirty="0">
                <a:latin typeface="Consolas" panose="020B0609020204030204" pitchFamily="49" charset="0"/>
              </a:rPr>
              <a:t>?)-&gt;(</a:t>
            </a:r>
            <a:r>
              <a:rPr lang="en-US" dirty="0" err="1">
                <a:latin typeface="Consolas" panose="020B0609020204030204" pitchFamily="49" charset="0"/>
              </a:rPr>
              <a:t>n?,m</a:t>
            </a:r>
            <a:r>
              <a:rPr lang="en-US" dirty="0">
                <a:latin typeface="Consolas" panose="020B0609020204030204" pitchFamily="49" charset="0"/>
              </a:rPr>
              <a:t>?) (size 1 is different from 3)</a:t>
            </a:r>
            <a:endParaRPr lang="de-A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8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A1FE-3B52-4F68-83B0-04EAD96E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CB999-38FF-4D0C-83B1-CAC3506D8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 err="1"/>
              <a:t>Sum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matrix</a:t>
            </a:r>
            <a:endParaRPr lang="de-AT" dirty="0"/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mat.sum</a:t>
            </a:r>
            <a:r>
              <a:rPr lang="de-AT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45</a:t>
            </a:r>
          </a:p>
          <a:p>
            <a:pPr marL="457200" lvl="1" indent="0">
              <a:buNone/>
            </a:pPr>
            <a:endParaRPr lang="de-AT" dirty="0"/>
          </a:p>
          <a:p>
            <a:r>
              <a:rPr lang="de-AT" dirty="0" err="1"/>
              <a:t>Columsum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matrix</a:t>
            </a:r>
            <a:endParaRPr lang="de-AT" dirty="0"/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mat.sum</a:t>
            </a:r>
            <a:r>
              <a:rPr lang="de-AT" dirty="0">
                <a:latin typeface="Consolas" panose="020B0609020204030204" pitchFamily="49" charset="0"/>
              </a:rPr>
              <a:t>(</a:t>
            </a:r>
            <a:r>
              <a:rPr lang="de-AT" dirty="0" err="1">
                <a:latin typeface="Consolas" panose="020B0609020204030204" pitchFamily="49" charset="0"/>
              </a:rPr>
              <a:t>axis</a:t>
            </a:r>
            <a:r>
              <a:rPr lang="de-AT" dirty="0">
                <a:latin typeface="Consolas" panose="020B0609020204030204" pitchFamily="49" charset="0"/>
              </a:rPr>
              <a:t> = 0)</a:t>
            </a: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[12  15  18]</a:t>
            </a:r>
          </a:p>
          <a:p>
            <a:pPr marL="457200" lvl="1" indent="0">
              <a:buNone/>
            </a:pPr>
            <a:endParaRPr lang="de-AT" dirty="0">
              <a:latin typeface="Consolas" panose="020B0609020204030204" pitchFamily="49" charset="0"/>
            </a:endParaRPr>
          </a:p>
          <a:p>
            <a:r>
              <a:rPr lang="de-AT" dirty="0" err="1"/>
              <a:t>Rowsum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matrix</a:t>
            </a:r>
            <a:endParaRPr lang="de-AT" dirty="0"/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mat.sum</a:t>
            </a:r>
            <a:r>
              <a:rPr lang="de-AT" dirty="0">
                <a:latin typeface="Consolas" panose="020B0609020204030204" pitchFamily="49" charset="0"/>
              </a:rPr>
              <a:t>(</a:t>
            </a:r>
            <a:r>
              <a:rPr lang="de-AT" dirty="0" err="1">
                <a:latin typeface="Consolas" panose="020B0609020204030204" pitchFamily="49" charset="0"/>
              </a:rPr>
              <a:t>axis</a:t>
            </a:r>
            <a:r>
              <a:rPr lang="de-AT" dirty="0">
                <a:latin typeface="Consolas" panose="020B0609020204030204" pitchFamily="49" charset="0"/>
              </a:rPr>
              <a:t> = 1)</a:t>
            </a: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[6  15  25]</a:t>
            </a:r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mat.sum</a:t>
            </a:r>
            <a:r>
              <a:rPr lang="de-AT" dirty="0">
                <a:latin typeface="Consolas" panose="020B0609020204030204" pitchFamily="49" charset="0"/>
              </a:rPr>
              <a:t>(</a:t>
            </a:r>
            <a:r>
              <a:rPr lang="de-AT" dirty="0" err="1">
                <a:latin typeface="Consolas" panose="020B0609020204030204" pitchFamily="49" charset="0"/>
              </a:rPr>
              <a:t>axis</a:t>
            </a:r>
            <a:r>
              <a:rPr lang="de-AT" dirty="0">
                <a:latin typeface="Consolas" panose="020B0609020204030204" pitchFamily="49" charset="0"/>
              </a:rPr>
              <a:t> = 1, </a:t>
            </a:r>
            <a:r>
              <a:rPr lang="de-AT" dirty="0" err="1">
                <a:latin typeface="Consolas" panose="020B0609020204030204" pitchFamily="49" charset="0"/>
              </a:rPr>
              <a:t>keepdims</a:t>
            </a:r>
            <a:r>
              <a:rPr lang="de-AT" dirty="0">
                <a:latin typeface="Consolas" panose="020B0609020204030204" pitchFamily="49" charset="0"/>
              </a:rPr>
              <a:t> = True)</a:t>
            </a: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[[ 6]</a:t>
            </a: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[15]</a:t>
            </a: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[24]]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D20FBF8-13D1-404B-9544-0A9F83BB4004}"/>
                  </a:ext>
                </a:extLst>
              </p:cNvPr>
              <p:cNvSpPr/>
              <p:nvPr/>
            </p:nvSpPr>
            <p:spPr>
              <a:xfrm>
                <a:off x="4280275" y="1825625"/>
                <a:ext cx="1975028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AT" dirty="0" err="1">
                    <a:latin typeface="Consolas" panose="020B0609020204030204" pitchFamily="49" charset="0"/>
                  </a:rPr>
                  <a:t>mat</a:t>
                </a:r>
                <a:r>
                  <a:rPr lang="de-AT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A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A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AT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D20FBF8-13D1-404B-9544-0A9F83BB4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275" y="1825625"/>
                <a:ext cx="1975028" cy="824906"/>
              </a:xfrm>
              <a:prstGeom prst="rect">
                <a:avLst/>
              </a:prstGeom>
              <a:blipFill>
                <a:blip r:embed="rId2"/>
                <a:stretch>
                  <a:fillRect l="-246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999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3230-8278-41B2-A9BE-6923D5F5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More </a:t>
            </a:r>
            <a:r>
              <a:rPr lang="de-AT" dirty="0" err="1"/>
              <a:t>Complex</a:t>
            </a:r>
            <a:r>
              <a:rPr lang="de-AT" dirty="0"/>
              <a:t> </a:t>
            </a:r>
            <a:r>
              <a:rPr lang="de-AT" dirty="0" err="1"/>
              <a:t>Manipulations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080A-4456-4115-AA1B-25EE5D759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Normalizing</a:t>
            </a:r>
            <a:r>
              <a:rPr lang="de-AT" dirty="0"/>
              <a:t> </a:t>
            </a:r>
            <a:r>
              <a:rPr lang="de-AT" dirty="0" err="1"/>
              <a:t>columns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matrix</a:t>
            </a:r>
            <a:endParaRPr lang="de-AT" dirty="0"/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smat</a:t>
            </a:r>
            <a:r>
              <a:rPr lang="de-AT" dirty="0">
                <a:latin typeface="Consolas" panose="020B0609020204030204" pitchFamily="49" charset="0"/>
              </a:rPr>
              <a:t> = </a:t>
            </a:r>
            <a:r>
              <a:rPr lang="de-AT" dirty="0" err="1">
                <a:latin typeface="Consolas" panose="020B0609020204030204" pitchFamily="49" charset="0"/>
              </a:rPr>
              <a:t>mat</a:t>
            </a:r>
            <a:r>
              <a:rPr lang="de-AT" dirty="0">
                <a:latin typeface="Consolas" panose="020B0609020204030204" pitchFamily="49" charset="0"/>
              </a:rPr>
              <a:t> / </a:t>
            </a:r>
            <a:r>
              <a:rPr lang="de-AT" dirty="0" err="1">
                <a:latin typeface="Consolas" panose="020B0609020204030204" pitchFamily="49" charset="0"/>
              </a:rPr>
              <a:t>mat.sum</a:t>
            </a:r>
            <a:r>
              <a:rPr lang="de-AT" dirty="0">
                <a:latin typeface="Consolas" panose="020B0609020204030204" pitchFamily="49" charset="0"/>
              </a:rPr>
              <a:t>(</a:t>
            </a:r>
            <a:r>
              <a:rPr lang="de-AT" dirty="0" err="1">
                <a:latin typeface="Consolas" panose="020B0609020204030204" pitchFamily="49" charset="0"/>
              </a:rPr>
              <a:t>axis</a:t>
            </a:r>
            <a:r>
              <a:rPr lang="de-AT" dirty="0">
                <a:latin typeface="Consolas" panose="020B0609020204030204" pitchFamily="49" charset="0"/>
              </a:rPr>
              <a:t> = 0)</a:t>
            </a:r>
          </a:p>
          <a:p>
            <a:pPr marL="457200" lvl="1" indent="0">
              <a:buNone/>
            </a:pPr>
            <a:endParaRPr lang="de-AT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      [[1 2 3]    </a:t>
            </a:r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smat</a:t>
            </a:r>
            <a:r>
              <a:rPr lang="de-AT" dirty="0">
                <a:latin typeface="Consolas" panose="020B0609020204030204" pitchFamily="49" charset="0"/>
              </a:rPr>
              <a:t> =  [4 5 6]  / [12 15 18]</a:t>
            </a: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       [7 8 9]]</a:t>
            </a:r>
          </a:p>
          <a:p>
            <a:pPr marL="457200" lvl="1" indent="0">
              <a:buNone/>
            </a:pPr>
            <a:endParaRPr lang="de-AT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      [[0.08333333 0.13333333 0.16666667]</a:t>
            </a:r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smat</a:t>
            </a:r>
            <a:r>
              <a:rPr lang="de-AT" dirty="0">
                <a:latin typeface="Consolas" panose="020B0609020204030204" pitchFamily="49" charset="0"/>
              </a:rPr>
              <a:t> =  [0.33333333 0.33333333 0.33333333]</a:t>
            </a: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       [0.58333333 0.53333333 0.5       ]]</a:t>
            </a:r>
          </a:p>
        </p:txBody>
      </p:sp>
    </p:spTree>
    <p:extLst>
      <p:ext uri="{BB962C8B-B14F-4D97-AF65-F5344CB8AC3E}">
        <p14:creationId xmlns:p14="http://schemas.microsoft.com/office/powerpoint/2010/main" val="82051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3230-8278-41B2-A9BE-6923D5F5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More </a:t>
            </a:r>
            <a:r>
              <a:rPr lang="de-AT" dirty="0" err="1"/>
              <a:t>Complex</a:t>
            </a:r>
            <a:r>
              <a:rPr lang="de-AT" dirty="0"/>
              <a:t> </a:t>
            </a:r>
            <a:r>
              <a:rPr lang="de-AT" dirty="0" err="1"/>
              <a:t>Manipulations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080A-4456-4115-AA1B-25EE5D759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Normalizing</a:t>
            </a:r>
            <a:r>
              <a:rPr lang="de-AT" dirty="0"/>
              <a:t> </a:t>
            </a:r>
            <a:r>
              <a:rPr lang="de-AT" dirty="0" err="1"/>
              <a:t>rows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matrix</a:t>
            </a:r>
            <a:endParaRPr lang="de-AT" dirty="0"/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smat</a:t>
            </a:r>
            <a:r>
              <a:rPr lang="de-AT" dirty="0">
                <a:latin typeface="Consolas" panose="020B0609020204030204" pitchFamily="49" charset="0"/>
              </a:rPr>
              <a:t> = </a:t>
            </a:r>
            <a:r>
              <a:rPr lang="de-AT" dirty="0" err="1">
                <a:latin typeface="Consolas" panose="020B0609020204030204" pitchFamily="49" charset="0"/>
              </a:rPr>
              <a:t>mat</a:t>
            </a:r>
            <a:r>
              <a:rPr lang="de-AT" dirty="0">
                <a:latin typeface="Consolas" panose="020B0609020204030204" pitchFamily="49" charset="0"/>
              </a:rPr>
              <a:t> / </a:t>
            </a:r>
            <a:r>
              <a:rPr lang="de-AT" dirty="0" err="1">
                <a:latin typeface="Consolas" panose="020B0609020204030204" pitchFamily="49" charset="0"/>
              </a:rPr>
              <a:t>mat.sum</a:t>
            </a:r>
            <a:r>
              <a:rPr lang="de-AT" dirty="0">
                <a:latin typeface="Consolas" panose="020B0609020204030204" pitchFamily="49" charset="0"/>
              </a:rPr>
              <a:t>(</a:t>
            </a:r>
            <a:r>
              <a:rPr lang="de-AT" dirty="0" err="1">
                <a:latin typeface="Consolas" panose="020B0609020204030204" pitchFamily="49" charset="0"/>
              </a:rPr>
              <a:t>axis</a:t>
            </a:r>
            <a:r>
              <a:rPr lang="de-AT" dirty="0">
                <a:latin typeface="Consolas" panose="020B0609020204030204" pitchFamily="49" charset="0"/>
              </a:rPr>
              <a:t> = 1)</a:t>
            </a:r>
          </a:p>
          <a:p>
            <a:pPr marL="457200" lvl="1" indent="0">
              <a:buNone/>
            </a:pPr>
            <a:endParaRPr lang="de-AT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      [[1 2 3]   </a:t>
            </a:r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smat</a:t>
            </a:r>
            <a:r>
              <a:rPr lang="de-AT" dirty="0">
                <a:latin typeface="Consolas" panose="020B0609020204030204" pitchFamily="49" charset="0"/>
              </a:rPr>
              <a:t> =  [4 5 6]  / [ 6 15 24]</a:t>
            </a: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       [7 8 9]]</a:t>
            </a:r>
          </a:p>
          <a:p>
            <a:pPr marL="457200" lvl="1" indent="0">
              <a:buNone/>
            </a:pPr>
            <a:endParaRPr lang="de-AT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      [[0.16666667 0.13333333 0.125     ]</a:t>
            </a:r>
            <a:endParaRPr lang="de-AT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smat</a:t>
            </a:r>
            <a:r>
              <a:rPr lang="de-AT" dirty="0">
                <a:latin typeface="Consolas" panose="020B0609020204030204" pitchFamily="49" charset="0"/>
              </a:rPr>
              <a:t> =  [0.66666667 0.33333333 0.25      ]</a:t>
            </a:r>
            <a:endParaRPr lang="de-AT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       [1.16666667 0.53333333 0.375     ]]</a:t>
            </a:r>
            <a:endParaRPr lang="de-AT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6E81D-D6D3-415E-83CF-39525BC64D66}"/>
              </a:ext>
            </a:extLst>
          </p:cNvPr>
          <p:cNvSpPr txBox="1"/>
          <p:nvPr/>
        </p:nvSpPr>
        <p:spPr>
          <a:xfrm>
            <a:off x="9302619" y="5785018"/>
            <a:ext cx="1194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err="1"/>
              <a:t>Ooops</a:t>
            </a:r>
            <a:r>
              <a:rPr lang="de-AT" sz="2400" dirty="0"/>
              <a:t>!!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9D962-0521-41DD-9AB7-B11CA39B5FCF}"/>
              </a:ext>
            </a:extLst>
          </p:cNvPr>
          <p:cNvSpPr/>
          <p:nvPr/>
        </p:nvSpPr>
        <p:spPr>
          <a:xfrm>
            <a:off x="9382834" y="4600879"/>
            <a:ext cx="10342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dirty="0">
                <a:solidFill>
                  <a:srgbClr val="FF0000"/>
                </a:solidFill>
                <a:latin typeface="Consolas" panose="020B0609020204030204" pitchFamily="49" charset="0"/>
              </a:rPr>
              <a:t>0.425</a:t>
            </a:r>
          </a:p>
          <a:p>
            <a:r>
              <a:rPr lang="de-AT" sz="2400" dirty="0">
                <a:solidFill>
                  <a:srgbClr val="FF0000"/>
                </a:solidFill>
                <a:latin typeface="Consolas" panose="020B0609020204030204" pitchFamily="49" charset="0"/>
              </a:rPr>
              <a:t>1.25</a:t>
            </a:r>
          </a:p>
          <a:p>
            <a:r>
              <a:rPr lang="de-AT" sz="2400" dirty="0">
                <a:solidFill>
                  <a:srgbClr val="FF0000"/>
                </a:solidFill>
                <a:latin typeface="Consolas" panose="020B0609020204030204" pitchFamily="49" charset="0"/>
              </a:rPr>
              <a:t>2.075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68266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3230-8278-41B2-A9BE-6923D5F5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More </a:t>
            </a:r>
            <a:r>
              <a:rPr lang="de-AT" dirty="0" err="1"/>
              <a:t>Complex</a:t>
            </a:r>
            <a:r>
              <a:rPr lang="de-AT" dirty="0"/>
              <a:t> </a:t>
            </a:r>
            <a:r>
              <a:rPr lang="de-AT" dirty="0" err="1"/>
              <a:t>Manipulations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080A-4456-4115-AA1B-25EE5D759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Normalizing</a:t>
            </a:r>
            <a:r>
              <a:rPr lang="de-AT" dirty="0"/>
              <a:t> </a:t>
            </a:r>
            <a:r>
              <a:rPr lang="de-AT" dirty="0" err="1"/>
              <a:t>rows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matrix</a:t>
            </a:r>
            <a:r>
              <a:rPr lang="de-AT" dirty="0"/>
              <a:t> (</a:t>
            </a:r>
            <a:r>
              <a:rPr lang="de-AT" dirty="0" err="1"/>
              <a:t>correct</a:t>
            </a:r>
            <a:r>
              <a:rPr lang="de-AT" dirty="0"/>
              <a:t>)</a:t>
            </a:r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smat</a:t>
            </a:r>
            <a:r>
              <a:rPr lang="de-AT" dirty="0">
                <a:latin typeface="Consolas" panose="020B0609020204030204" pitchFamily="49" charset="0"/>
              </a:rPr>
              <a:t> = </a:t>
            </a:r>
            <a:r>
              <a:rPr lang="de-AT" dirty="0" err="1">
                <a:latin typeface="Consolas" panose="020B0609020204030204" pitchFamily="49" charset="0"/>
              </a:rPr>
              <a:t>mat</a:t>
            </a:r>
            <a:r>
              <a:rPr lang="de-AT" dirty="0">
                <a:latin typeface="Consolas" panose="020B0609020204030204" pitchFamily="49" charset="0"/>
              </a:rPr>
              <a:t> / </a:t>
            </a:r>
            <a:r>
              <a:rPr lang="de-AT" dirty="0" err="1">
                <a:latin typeface="Consolas" panose="020B0609020204030204" pitchFamily="49" charset="0"/>
              </a:rPr>
              <a:t>mat.sum</a:t>
            </a:r>
            <a:r>
              <a:rPr lang="de-AT" dirty="0">
                <a:latin typeface="Consolas" panose="020B0609020204030204" pitchFamily="49" charset="0"/>
              </a:rPr>
              <a:t>(</a:t>
            </a:r>
            <a:r>
              <a:rPr lang="de-AT" dirty="0" err="1">
                <a:latin typeface="Consolas" panose="020B0609020204030204" pitchFamily="49" charset="0"/>
              </a:rPr>
              <a:t>axis</a:t>
            </a:r>
            <a:r>
              <a:rPr lang="de-AT" dirty="0">
                <a:latin typeface="Consolas" panose="020B0609020204030204" pitchFamily="49" charset="0"/>
              </a:rPr>
              <a:t> = 1</a:t>
            </a:r>
            <a:r>
              <a:rPr lang="de-AT" b="1" dirty="0">
                <a:latin typeface="Consolas" panose="020B0609020204030204" pitchFamily="49" charset="0"/>
              </a:rPr>
              <a:t>, </a:t>
            </a:r>
            <a:r>
              <a:rPr lang="de-AT" b="1" dirty="0" err="1">
                <a:latin typeface="Consolas" panose="020B0609020204030204" pitchFamily="49" charset="0"/>
              </a:rPr>
              <a:t>keepdims</a:t>
            </a:r>
            <a:r>
              <a:rPr lang="de-AT" b="1" dirty="0">
                <a:latin typeface="Consolas" panose="020B0609020204030204" pitchFamily="49" charset="0"/>
              </a:rPr>
              <a:t> = True</a:t>
            </a:r>
            <a:r>
              <a:rPr lang="de-AT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de-AT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      [[1 2 3]    [[ 6]</a:t>
            </a:r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smat</a:t>
            </a:r>
            <a:r>
              <a:rPr lang="de-AT" dirty="0">
                <a:latin typeface="Consolas" panose="020B0609020204030204" pitchFamily="49" charset="0"/>
              </a:rPr>
              <a:t> =  [4 5 6]  /  [15]</a:t>
            </a: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       [7 8 9]]    [24]]</a:t>
            </a:r>
          </a:p>
          <a:p>
            <a:pPr marL="457200" lvl="1" indent="0">
              <a:buNone/>
            </a:pPr>
            <a:endParaRPr lang="de-AT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      [[0.16666667 0.33333333 0.5       ]</a:t>
            </a:r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smat</a:t>
            </a:r>
            <a:r>
              <a:rPr lang="de-AT" dirty="0">
                <a:latin typeface="Consolas" panose="020B0609020204030204" pitchFamily="49" charset="0"/>
              </a:rPr>
              <a:t> =  [0.26666667 0.33333333 0.4       ]</a:t>
            </a: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       [0.29166667 0.33333333 0.375     ]]</a:t>
            </a:r>
          </a:p>
        </p:txBody>
      </p:sp>
    </p:spTree>
    <p:extLst>
      <p:ext uri="{BB962C8B-B14F-4D97-AF65-F5344CB8AC3E}">
        <p14:creationId xmlns:p14="http://schemas.microsoft.com/office/powerpoint/2010/main" val="339601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EA37-4A9D-418D-90B3-C072E599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Prerequisites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BC71F-713A-45D1-AD00-70EC7DFE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 </a:t>
            </a:r>
            <a:r>
              <a:rPr lang="de-AT" dirty="0" err="1"/>
              <a:t>assume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Python &gt;= 3.7 </a:t>
            </a:r>
            <a:r>
              <a:rPr lang="de-AT" dirty="0" err="1"/>
              <a:t>intalled</a:t>
            </a: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following</a:t>
            </a:r>
            <a:r>
              <a:rPr lang="de-AT" dirty="0"/>
              <a:t> </a:t>
            </a:r>
            <a:r>
              <a:rPr lang="de-AT" dirty="0" err="1"/>
              <a:t>packages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required</a:t>
            </a:r>
            <a:endParaRPr lang="de-AT" dirty="0"/>
          </a:p>
          <a:p>
            <a:pPr lvl="1"/>
            <a:r>
              <a:rPr lang="de-AT" dirty="0" err="1"/>
              <a:t>numpy</a:t>
            </a:r>
            <a:r>
              <a:rPr lang="de-AT" dirty="0"/>
              <a:t> (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np</a:t>
            </a:r>
            <a:r>
              <a:rPr lang="de-AT" dirty="0"/>
              <a:t>), </a:t>
            </a:r>
            <a:r>
              <a:rPr lang="de-AT" dirty="0" err="1"/>
              <a:t>scipy</a:t>
            </a:r>
            <a:r>
              <a:rPr lang="de-AT" dirty="0"/>
              <a:t>, </a:t>
            </a:r>
            <a:r>
              <a:rPr lang="de-AT" dirty="0" err="1"/>
              <a:t>networkx</a:t>
            </a:r>
            <a:r>
              <a:rPr lang="de-AT" dirty="0"/>
              <a:t> (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nx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Optional: </a:t>
            </a:r>
            <a:r>
              <a:rPr lang="de-AT" dirty="0" err="1"/>
              <a:t>pydot</a:t>
            </a:r>
            <a:r>
              <a:rPr lang="de-AT" dirty="0"/>
              <a:t> (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read</a:t>
            </a:r>
            <a:r>
              <a:rPr lang="de-AT" dirty="0"/>
              <a:t> .</a:t>
            </a:r>
            <a:r>
              <a:rPr lang="de-AT" dirty="0" err="1"/>
              <a:t>dot</a:t>
            </a:r>
            <a:r>
              <a:rPr lang="de-AT" dirty="0"/>
              <a:t> </a:t>
            </a:r>
            <a:r>
              <a:rPr lang="de-AT" dirty="0" err="1"/>
              <a:t>files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networkx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6961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ACFCBB-FFD5-49CE-8C57-6971F02C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import</a:t>
            </a:r>
            <a:r>
              <a:rPr lang="de-AT" dirty="0"/>
              <a:t> </a:t>
            </a:r>
            <a:r>
              <a:rPr lang="de-AT" dirty="0" err="1"/>
              <a:t>networkx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nx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F581F-DFB1-46E4-B9E7-7A408D256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5217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4624F-1484-4604-A824-7DCD87C7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Create a </a:t>
            </a:r>
            <a:r>
              <a:rPr lang="de-AT" dirty="0" err="1"/>
              <a:t>graph</a:t>
            </a:r>
            <a:endParaRPr lang="de-A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71EA5C-B3E8-469B-9B19-9CEF33DF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Graph </a:t>
            </a:r>
            <a:r>
              <a:rPr lang="de-AT" dirty="0" err="1"/>
              <a:t>from</a:t>
            </a:r>
            <a:r>
              <a:rPr lang="de-AT" dirty="0"/>
              <a:t> an </a:t>
            </a:r>
            <a:r>
              <a:rPr lang="de-AT" dirty="0" err="1"/>
              <a:t>edge</a:t>
            </a:r>
            <a:r>
              <a:rPr lang="de-AT" dirty="0"/>
              <a:t> </a:t>
            </a:r>
            <a:r>
              <a:rPr lang="de-AT" dirty="0" err="1"/>
              <a:t>list</a:t>
            </a:r>
            <a:r>
              <a:rPr lang="de-AT" dirty="0"/>
              <a:t>:</a:t>
            </a:r>
          </a:p>
          <a:p>
            <a:pPr marL="0" indent="0">
              <a:buNone/>
            </a:pPr>
            <a:r>
              <a:rPr lang="de-AT" sz="2400" dirty="0" err="1">
                <a:latin typeface="Consolas" panose="020B0609020204030204" pitchFamily="49" charset="0"/>
              </a:rPr>
              <a:t>graph</a:t>
            </a:r>
            <a:r>
              <a:rPr lang="de-AT" sz="2400" dirty="0">
                <a:latin typeface="Consolas" panose="020B0609020204030204" pitchFamily="49" charset="0"/>
              </a:rPr>
              <a:t> = </a:t>
            </a:r>
            <a:r>
              <a:rPr lang="de-AT" sz="2400" dirty="0" err="1">
                <a:latin typeface="Consolas" panose="020B0609020204030204" pitchFamily="49" charset="0"/>
              </a:rPr>
              <a:t>nx.Graph</a:t>
            </a:r>
            <a:r>
              <a:rPr lang="de-AT" sz="2400" dirty="0">
                <a:latin typeface="Consolas" panose="020B0609020204030204" pitchFamily="49" charset="0"/>
              </a:rPr>
              <a:t>([(1, 2), (3, 1), (2, 4)])</a:t>
            </a:r>
          </a:p>
          <a:p>
            <a:pPr marL="0" indent="0">
              <a:buNone/>
            </a:pPr>
            <a:r>
              <a:rPr lang="de-AT" sz="2400" dirty="0" err="1">
                <a:latin typeface="Consolas" panose="020B0609020204030204" pitchFamily="49" charset="0"/>
              </a:rPr>
              <a:t>nx.draw</a:t>
            </a:r>
            <a:r>
              <a:rPr lang="de-AT" sz="2400" dirty="0">
                <a:latin typeface="Consolas" panose="020B0609020204030204" pitchFamily="49" charset="0"/>
              </a:rPr>
              <a:t>(</a:t>
            </a:r>
            <a:r>
              <a:rPr lang="de-AT" sz="2400" dirty="0" err="1">
                <a:latin typeface="Consolas" panose="020B0609020204030204" pitchFamily="49" charset="0"/>
              </a:rPr>
              <a:t>graph</a:t>
            </a:r>
            <a:r>
              <a:rPr lang="de-AT" sz="2400" dirty="0">
                <a:latin typeface="Consolas" panose="020B0609020204030204" pitchFamily="49" charset="0"/>
              </a:rPr>
              <a:t>, </a:t>
            </a:r>
            <a:r>
              <a:rPr lang="de-AT" sz="2400" dirty="0" err="1">
                <a:latin typeface="Consolas" panose="020B0609020204030204" pitchFamily="49" charset="0"/>
              </a:rPr>
              <a:t>with_labels</a:t>
            </a:r>
            <a:r>
              <a:rPr lang="de-AT" sz="2400" dirty="0">
                <a:latin typeface="Consolas" panose="020B0609020204030204" pitchFamily="49" charset="0"/>
              </a:rPr>
              <a:t> = True)</a:t>
            </a:r>
          </a:p>
          <a:p>
            <a:endParaRPr lang="de-AT" dirty="0"/>
          </a:p>
          <a:p>
            <a:r>
              <a:rPr lang="de-AT" dirty="0"/>
              <a:t>Graph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directed</a:t>
            </a:r>
            <a:r>
              <a:rPr lang="de-AT" dirty="0"/>
              <a:t> </a:t>
            </a:r>
            <a:r>
              <a:rPr lang="de-AT" dirty="0" err="1"/>
              <a:t>edges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an </a:t>
            </a:r>
            <a:r>
              <a:rPr lang="de-AT" dirty="0" err="1"/>
              <a:t>edge</a:t>
            </a:r>
            <a:r>
              <a:rPr lang="de-AT" dirty="0"/>
              <a:t> </a:t>
            </a:r>
            <a:r>
              <a:rPr lang="de-AT" dirty="0" err="1"/>
              <a:t>list</a:t>
            </a:r>
            <a:r>
              <a:rPr lang="de-AT" dirty="0"/>
              <a:t>:</a:t>
            </a:r>
          </a:p>
          <a:p>
            <a:pPr marL="0" indent="0">
              <a:buNone/>
            </a:pPr>
            <a:r>
              <a:rPr lang="de-AT" sz="2400" dirty="0" err="1">
                <a:latin typeface="Consolas" panose="020B0609020204030204" pitchFamily="49" charset="0"/>
              </a:rPr>
              <a:t>digraph</a:t>
            </a:r>
            <a:r>
              <a:rPr lang="de-AT" sz="2400" dirty="0">
                <a:latin typeface="Consolas" panose="020B0609020204030204" pitchFamily="49" charset="0"/>
              </a:rPr>
              <a:t> = </a:t>
            </a:r>
            <a:r>
              <a:rPr lang="de-AT" sz="2400" dirty="0" err="1">
                <a:latin typeface="Consolas" panose="020B0609020204030204" pitchFamily="49" charset="0"/>
              </a:rPr>
              <a:t>nx.Digraph</a:t>
            </a:r>
            <a:r>
              <a:rPr lang="de-AT" sz="2400" dirty="0">
                <a:latin typeface="Consolas" panose="020B0609020204030204" pitchFamily="49" charset="0"/>
              </a:rPr>
              <a:t>([(1, 2), (3, 1), (2, 4)])</a:t>
            </a:r>
          </a:p>
          <a:p>
            <a:pPr marL="0" indent="0">
              <a:buNone/>
            </a:pPr>
            <a:r>
              <a:rPr lang="de-AT" sz="2400" dirty="0" err="1">
                <a:latin typeface="Consolas" panose="020B0609020204030204" pitchFamily="49" charset="0"/>
              </a:rPr>
              <a:t>nx.draw</a:t>
            </a:r>
            <a:r>
              <a:rPr lang="de-AT" sz="2400" dirty="0">
                <a:latin typeface="Consolas" panose="020B0609020204030204" pitchFamily="49" charset="0"/>
              </a:rPr>
              <a:t>(</a:t>
            </a:r>
            <a:r>
              <a:rPr lang="de-AT" sz="2400" dirty="0" err="1">
                <a:latin typeface="Consolas" panose="020B0609020204030204" pitchFamily="49" charset="0"/>
              </a:rPr>
              <a:t>digraph</a:t>
            </a:r>
            <a:r>
              <a:rPr lang="de-AT" sz="2400" dirty="0">
                <a:latin typeface="Consolas" panose="020B0609020204030204" pitchFamily="49" charset="0"/>
              </a:rPr>
              <a:t>, </a:t>
            </a:r>
            <a:r>
              <a:rPr lang="de-AT" sz="2400" dirty="0" err="1">
                <a:latin typeface="Consolas" panose="020B0609020204030204" pitchFamily="49" charset="0"/>
              </a:rPr>
              <a:t>with_labels</a:t>
            </a:r>
            <a:r>
              <a:rPr lang="de-AT" sz="2400" dirty="0">
                <a:latin typeface="Consolas" panose="020B0609020204030204" pitchFamily="49" charset="0"/>
              </a:rPr>
              <a:t> = True</a:t>
            </a:r>
            <a:r>
              <a:rPr lang="de-AT" dirty="0">
                <a:latin typeface="Consolas" panose="020B0609020204030204" pitchFamily="49" charset="0"/>
              </a:rPr>
              <a:t>)</a:t>
            </a:r>
            <a:endParaRPr lang="de-AT" dirty="0"/>
          </a:p>
          <a:p>
            <a:endParaRPr lang="de-A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B46FCC-075C-4A11-8FCC-4D6A5866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176" y="1520622"/>
            <a:ext cx="2641135" cy="17883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17E63E-1A50-439A-BF5F-107B608A793B}"/>
              </a:ext>
            </a:extLst>
          </p:cNvPr>
          <p:cNvSpPr txBox="1"/>
          <p:nvPr/>
        </p:nvSpPr>
        <p:spPr>
          <a:xfrm>
            <a:off x="5436972" y="6367806"/>
            <a:ext cx="658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Additional </a:t>
            </a:r>
            <a:r>
              <a:rPr lang="de-AT" dirty="0" err="1"/>
              <a:t>parameters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draw</a:t>
            </a:r>
            <a:r>
              <a:rPr lang="de-AT" dirty="0"/>
              <a:t>: </a:t>
            </a:r>
            <a:r>
              <a:rPr lang="de-AT" dirty="0" err="1">
                <a:latin typeface="Consolas" panose="020B0609020204030204" pitchFamily="49" charset="0"/>
              </a:rPr>
              <a:t>node_size</a:t>
            </a:r>
            <a:r>
              <a:rPr lang="de-AT" dirty="0">
                <a:latin typeface="Consolas" panose="020B0609020204030204" pitchFamily="49" charset="0"/>
              </a:rPr>
              <a:t> = 2000, </a:t>
            </a:r>
            <a:r>
              <a:rPr lang="de-AT" dirty="0" err="1">
                <a:latin typeface="Consolas" panose="020B0609020204030204" pitchFamily="49" charset="0"/>
              </a:rPr>
              <a:t>width</a:t>
            </a:r>
            <a:r>
              <a:rPr lang="de-AT" dirty="0">
                <a:latin typeface="Consolas" panose="020B0609020204030204" pitchFamily="49" charset="0"/>
              </a:rPr>
              <a:t> = 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5BC282-5242-4F05-BA04-BA5622D7B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74" y="3787881"/>
            <a:ext cx="2641137" cy="178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72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14CC-0566-46F4-B557-E266EFBD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Create a </a:t>
            </a:r>
            <a:r>
              <a:rPr lang="de-AT" dirty="0" err="1"/>
              <a:t>graph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415B7-0C3C-4CAD-89AB-4F9D6F4D2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By </a:t>
            </a:r>
            <a:r>
              <a:rPr lang="de-AT" dirty="0" err="1"/>
              <a:t>adding</a:t>
            </a:r>
            <a:r>
              <a:rPr lang="de-AT" dirty="0"/>
              <a:t> </a:t>
            </a:r>
            <a:r>
              <a:rPr lang="de-AT" dirty="0" err="1"/>
              <a:t>nodes</a:t>
            </a:r>
            <a:r>
              <a:rPr lang="de-AT" dirty="0"/>
              <a:t> </a:t>
            </a:r>
            <a:r>
              <a:rPr lang="de-AT" dirty="0" err="1"/>
              <a:t>manually</a:t>
            </a:r>
            <a:endParaRPr lang="de-AT" dirty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graph.add_node</a:t>
            </a:r>
            <a:r>
              <a:rPr lang="en-US" sz="2400" dirty="0">
                <a:latin typeface="Consolas" panose="020B0609020204030204" pitchFamily="49" charset="0"/>
              </a:rPr>
              <a:t>(5)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de-AT" dirty="0"/>
              <a:t>By </a:t>
            </a:r>
            <a:r>
              <a:rPr lang="de-AT" dirty="0" err="1"/>
              <a:t>adding</a:t>
            </a:r>
            <a:r>
              <a:rPr lang="de-AT" dirty="0"/>
              <a:t> </a:t>
            </a:r>
            <a:r>
              <a:rPr lang="de-AT" dirty="0" err="1"/>
              <a:t>edges</a:t>
            </a:r>
            <a:r>
              <a:rPr lang="de-AT" dirty="0"/>
              <a:t> </a:t>
            </a:r>
            <a:r>
              <a:rPr lang="de-AT" dirty="0" err="1"/>
              <a:t>manually</a:t>
            </a:r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graph.add_edge</a:t>
            </a:r>
            <a:r>
              <a:rPr lang="en-US" sz="2400" dirty="0">
                <a:latin typeface="Consolas" panose="020B0609020204030204" pitchFamily="49" charset="0"/>
              </a:rPr>
              <a:t>(1, 5)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graph.add_edges_from</a:t>
            </a:r>
            <a:r>
              <a:rPr lang="en-US" sz="2400" dirty="0">
                <a:latin typeface="Consolas" panose="020B0609020204030204" pitchFamily="49" charset="0"/>
              </a:rPr>
              <a:t>([(3, 5), (2, 5)])</a:t>
            </a:r>
            <a:endParaRPr lang="de-AT" sz="2400" dirty="0">
              <a:latin typeface="Consolas" panose="020B0609020204030204" pitchFamily="49" charset="0"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63914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7263-432A-4D76-B677-0C2DDC7E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Iterate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a </a:t>
            </a:r>
            <a:r>
              <a:rPr lang="de-AT" dirty="0" err="1"/>
              <a:t>graph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80C7A-F0EF-4AB4-9801-B56960518E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err="1"/>
              <a:t>Iterate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nodes</a:t>
            </a:r>
            <a:endParaRPr lang="de-AT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for n in graph: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print(n)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2400" dirty="0" err="1">
                <a:latin typeface="Consolas" panose="020B0609020204030204" pitchFamily="49" charset="0"/>
              </a:rPr>
              <a:t>print</a:t>
            </a:r>
            <a:r>
              <a:rPr lang="de-AT" sz="2400" dirty="0">
                <a:latin typeface="Consolas" panose="020B0609020204030204" pitchFamily="49" charset="0"/>
              </a:rPr>
              <a:t> (</a:t>
            </a:r>
            <a:r>
              <a:rPr lang="de-AT" sz="2400" dirty="0" err="1">
                <a:latin typeface="Consolas" panose="020B0609020204030204" pitchFamily="49" charset="0"/>
              </a:rPr>
              <a:t>len</a:t>
            </a:r>
            <a:r>
              <a:rPr lang="de-AT" sz="2400" dirty="0">
                <a:latin typeface="Consolas" panose="020B0609020204030204" pitchFamily="49" charset="0"/>
              </a:rPr>
              <a:t>(</a:t>
            </a:r>
            <a:r>
              <a:rPr lang="de-AT" sz="2400" dirty="0" err="1">
                <a:latin typeface="Consolas" panose="020B0609020204030204" pitchFamily="49" charset="0"/>
              </a:rPr>
              <a:t>graph.nodes</a:t>
            </a:r>
            <a:r>
              <a:rPr lang="de-AT" sz="2400" dirty="0">
                <a:latin typeface="Consolas" panose="020B0609020204030204" pitchFamily="49" charset="0"/>
              </a:rPr>
              <a:t>()))</a:t>
            </a:r>
          </a:p>
          <a:p>
            <a:endParaRPr lang="de-A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B5A72-16BE-4194-B840-9B19F2AA0A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AT" dirty="0">
              <a:latin typeface="+mj-lt"/>
            </a:endParaRPr>
          </a:p>
          <a:p>
            <a:pPr marL="0" indent="0">
              <a:buNone/>
            </a:pPr>
            <a:r>
              <a:rPr lang="de-AT" sz="2400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de-AT" sz="2400" dirty="0"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de-AT" sz="2400" dirty="0">
                <a:latin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de-AT" sz="2400" dirty="0">
                <a:latin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endParaRPr lang="de-AT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2400" dirty="0"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22831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F27A-F214-43EE-9A38-D1C8E870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Iterate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a </a:t>
            </a:r>
            <a:r>
              <a:rPr lang="de-AT" dirty="0" err="1"/>
              <a:t>graph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2566-3C31-4D08-9C20-17E088908A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err="1"/>
              <a:t>Iterate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edges</a:t>
            </a:r>
            <a:endParaRPr lang="de-AT" dirty="0"/>
          </a:p>
          <a:p>
            <a:pPr marL="0" indent="0">
              <a:buNone/>
            </a:pPr>
            <a:r>
              <a:rPr lang="de-AT" sz="2000" dirty="0" err="1">
                <a:latin typeface="Consolas" panose="020B0609020204030204" pitchFamily="49" charset="0"/>
              </a:rPr>
              <a:t>for</a:t>
            </a:r>
            <a:r>
              <a:rPr lang="de-AT" sz="2000" dirty="0">
                <a:latin typeface="Consolas" panose="020B0609020204030204" pitchFamily="49" charset="0"/>
              </a:rPr>
              <a:t> (u, v) in </a:t>
            </a:r>
            <a:r>
              <a:rPr lang="de-AT" sz="2000" dirty="0" err="1">
                <a:latin typeface="Consolas" panose="020B0609020204030204" pitchFamily="49" charset="0"/>
              </a:rPr>
              <a:t>graph.edges</a:t>
            </a:r>
            <a:r>
              <a:rPr lang="de-AT" sz="2000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de-AT" sz="2000" dirty="0">
                <a:latin typeface="Consolas" panose="020B0609020204030204" pitchFamily="49" charset="0"/>
              </a:rPr>
              <a:t>    </a:t>
            </a:r>
            <a:r>
              <a:rPr lang="de-AT" sz="2000" dirty="0" err="1">
                <a:latin typeface="Consolas" panose="020B0609020204030204" pitchFamily="49" charset="0"/>
              </a:rPr>
              <a:t>print</a:t>
            </a:r>
            <a:r>
              <a:rPr lang="de-AT" sz="2000" dirty="0">
                <a:latin typeface="Consolas" panose="020B0609020204030204" pitchFamily="49" charset="0"/>
              </a:rPr>
              <a:t>(u, " -&gt; ", v)</a:t>
            </a:r>
          </a:p>
          <a:p>
            <a:pPr marL="0" indent="0">
              <a:buNone/>
            </a:pPr>
            <a:endParaRPr lang="de-AT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2000" dirty="0" err="1">
                <a:latin typeface="Consolas" panose="020B0609020204030204" pitchFamily="49" charset="0"/>
              </a:rPr>
              <a:t>for</a:t>
            </a:r>
            <a:r>
              <a:rPr lang="de-AT" sz="2000" dirty="0">
                <a:latin typeface="Consolas" panose="020B0609020204030204" pitchFamily="49" charset="0"/>
              </a:rPr>
              <a:t> (u, v) in </a:t>
            </a:r>
            <a:r>
              <a:rPr lang="de-AT" sz="2000" dirty="0" err="1">
                <a:latin typeface="Consolas" panose="020B0609020204030204" pitchFamily="49" charset="0"/>
              </a:rPr>
              <a:t>digraph.edges</a:t>
            </a:r>
            <a:r>
              <a:rPr lang="de-AT" sz="2000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de-AT" sz="2000" dirty="0">
                <a:latin typeface="Consolas" panose="020B0609020204030204" pitchFamily="49" charset="0"/>
              </a:rPr>
              <a:t>    </a:t>
            </a:r>
            <a:r>
              <a:rPr lang="de-AT" sz="2000" dirty="0" err="1">
                <a:latin typeface="Consolas" panose="020B0609020204030204" pitchFamily="49" charset="0"/>
              </a:rPr>
              <a:t>print</a:t>
            </a:r>
            <a:r>
              <a:rPr lang="de-AT" sz="2000" dirty="0">
                <a:latin typeface="Consolas" panose="020B0609020204030204" pitchFamily="49" charset="0"/>
              </a:rPr>
              <a:t>(u, " -&gt; ", v)</a:t>
            </a:r>
          </a:p>
          <a:p>
            <a:pPr marL="0" indent="0">
              <a:buNone/>
            </a:pPr>
            <a:endParaRPr lang="de-AT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</a:rPr>
              <a:t>for e in </a:t>
            </a:r>
            <a:r>
              <a:rPr lang="it-IT" sz="2000" dirty="0" err="1">
                <a:latin typeface="Consolas" panose="020B0609020204030204" pitchFamily="49" charset="0"/>
              </a:rPr>
              <a:t>digraph.edges</a:t>
            </a:r>
            <a:r>
              <a:rPr lang="it-IT" sz="2000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</a:rPr>
              <a:t>    </a:t>
            </a:r>
            <a:r>
              <a:rPr lang="it-IT" sz="2000" dirty="0" err="1">
                <a:latin typeface="Consolas" panose="020B0609020204030204" pitchFamily="49" charset="0"/>
              </a:rPr>
              <a:t>print</a:t>
            </a:r>
            <a:r>
              <a:rPr lang="it-IT" sz="2000" dirty="0">
                <a:latin typeface="Consolas" panose="020B0609020204030204" pitchFamily="49" charset="0"/>
              </a:rPr>
              <a:t>(e[0], " -&gt; ", e[1])</a:t>
            </a:r>
            <a:endParaRPr lang="de-AT" sz="2000" dirty="0">
              <a:latin typeface="Consolas" panose="020B0609020204030204" pitchFamily="49" charset="0"/>
            </a:endParaRPr>
          </a:p>
          <a:p>
            <a:endParaRPr lang="de-A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750092-C877-4178-B32F-B8205AF1AB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 dirty="0"/>
          </a:p>
          <a:p>
            <a:pPr marL="0" indent="0">
              <a:buNone/>
            </a:pPr>
            <a:r>
              <a:rPr lang="de-AT" sz="2000" dirty="0">
                <a:latin typeface="Consolas" panose="020B0609020204030204" pitchFamily="49" charset="0"/>
              </a:rPr>
              <a:t>1  -&gt;  2</a:t>
            </a:r>
          </a:p>
          <a:p>
            <a:pPr marL="0" indent="0">
              <a:buNone/>
            </a:pPr>
            <a:r>
              <a:rPr lang="de-AT" sz="2000" dirty="0">
                <a:solidFill>
                  <a:srgbClr val="FF0000"/>
                </a:solidFill>
                <a:latin typeface="Consolas" panose="020B0609020204030204" pitchFamily="49" charset="0"/>
              </a:rPr>
              <a:t>1  -&gt;  3</a:t>
            </a:r>
          </a:p>
          <a:p>
            <a:pPr marL="457200" indent="-457200">
              <a:buAutoNum type="arabicPlain" startAt="2"/>
            </a:pPr>
            <a:r>
              <a:rPr lang="de-AT" sz="2000" dirty="0">
                <a:latin typeface="Consolas" panose="020B0609020204030204" pitchFamily="49" charset="0"/>
              </a:rPr>
              <a:t>-&gt;  4</a:t>
            </a:r>
          </a:p>
          <a:p>
            <a:pPr marL="0" indent="0">
              <a:buNone/>
            </a:pPr>
            <a:endParaRPr lang="de-AT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2000" dirty="0">
                <a:latin typeface="Consolas" panose="020B0609020204030204" pitchFamily="49" charset="0"/>
              </a:rPr>
              <a:t>1  -&gt;  2</a:t>
            </a:r>
          </a:p>
          <a:p>
            <a:pPr marL="0" indent="0">
              <a:buNone/>
            </a:pPr>
            <a:r>
              <a:rPr lang="de-AT" sz="2000" dirty="0">
                <a:latin typeface="Consolas" panose="020B0609020204030204" pitchFamily="49" charset="0"/>
              </a:rPr>
              <a:t>3  -&gt;  1</a:t>
            </a:r>
          </a:p>
          <a:p>
            <a:pPr marL="0" indent="0">
              <a:buNone/>
            </a:pPr>
            <a:r>
              <a:rPr lang="de-AT" sz="2000" dirty="0">
                <a:latin typeface="Consolas" panose="020B0609020204030204" pitchFamily="49" charset="0"/>
              </a:rPr>
              <a:t>3  -&gt;  4</a:t>
            </a:r>
            <a:endParaRPr lang="de-AT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47302-2277-4467-BD89-BBF5AE4652A4}"/>
              </a:ext>
            </a:extLst>
          </p:cNvPr>
          <p:cNvSpPr txBox="1"/>
          <p:nvPr/>
        </p:nvSpPr>
        <p:spPr>
          <a:xfrm>
            <a:off x="7801232" y="2693773"/>
            <a:ext cx="32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Remember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defined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(3, 1)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BAA7877-C09B-4B71-A096-A5888152C0F7}"/>
              </a:ext>
            </a:extLst>
          </p:cNvPr>
          <p:cNvSpPr/>
          <p:nvPr/>
        </p:nvSpPr>
        <p:spPr>
          <a:xfrm>
            <a:off x="5469924" y="3501081"/>
            <a:ext cx="420130" cy="203474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5951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5E1D-B706-4584-B45B-3A610B2F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Iterate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a </a:t>
            </a:r>
            <a:r>
              <a:rPr lang="de-AT" dirty="0" err="1"/>
              <a:t>graph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560B-B03A-40B6-806A-5FB60B00E8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err="1"/>
              <a:t>Finding</a:t>
            </a:r>
            <a:r>
              <a:rPr lang="de-AT" dirty="0"/>
              <a:t> </a:t>
            </a:r>
            <a:r>
              <a:rPr lang="de-AT" dirty="0" err="1"/>
              <a:t>neighbors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node</a:t>
            </a:r>
            <a:endParaRPr lang="de-AT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for n in graph[1]: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print(n)</a:t>
            </a:r>
            <a:endParaRPr lang="de-AT" sz="2400" dirty="0">
              <a:latin typeface="Consolas" panose="020B0609020204030204" pitchFamily="49" charset="0"/>
            </a:endParaRPr>
          </a:p>
          <a:p>
            <a:endParaRPr lang="de-AT" dirty="0"/>
          </a:p>
          <a:p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node</a:t>
            </a:r>
            <a:r>
              <a:rPr lang="de-AT" dirty="0"/>
              <a:t> </a:t>
            </a:r>
            <a:r>
              <a:rPr lang="de-AT" dirty="0" err="1"/>
              <a:t>does</a:t>
            </a:r>
            <a:r>
              <a:rPr lang="de-AT" dirty="0"/>
              <a:t> not </a:t>
            </a:r>
            <a:r>
              <a:rPr lang="de-AT" dirty="0" err="1"/>
              <a:t>exist</a:t>
            </a:r>
            <a:endParaRPr lang="de-AT" dirty="0"/>
          </a:p>
          <a:p>
            <a:pPr marL="0" indent="0">
              <a:buNone/>
            </a:pPr>
            <a:r>
              <a:rPr lang="de-AT" sz="2400" dirty="0" err="1">
                <a:latin typeface="Consolas" panose="020B0609020204030204" pitchFamily="49" charset="0"/>
              </a:rPr>
              <a:t>for</a:t>
            </a:r>
            <a:r>
              <a:rPr lang="de-AT" sz="2400" dirty="0">
                <a:latin typeface="Consolas" panose="020B0609020204030204" pitchFamily="49" charset="0"/>
              </a:rPr>
              <a:t> n in </a:t>
            </a:r>
            <a:r>
              <a:rPr lang="de-AT" sz="2400" dirty="0" err="1">
                <a:latin typeface="Consolas" panose="020B0609020204030204" pitchFamily="49" charset="0"/>
              </a:rPr>
              <a:t>graph</a:t>
            </a:r>
            <a:r>
              <a:rPr lang="de-AT" sz="2400" dirty="0">
                <a:latin typeface="Consolas" panose="020B0609020204030204" pitchFamily="49" charset="0"/>
              </a:rPr>
              <a:t>['a']:</a:t>
            </a:r>
          </a:p>
          <a:p>
            <a:pPr marL="0" indent="0">
              <a:buNone/>
            </a:pPr>
            <a:r>
              <a:rPr lang="de-AT" sz="2400" dirty="0">
                <a:latin typeface="Consolas" panose="020B0609020204030204" pitchFamily="49" charset="0"/>
              </a:rPr>
              <a:t>    </a:t>
            </a:r>
            <a:r>
              <a:rPr lang="de-AT" sz="2400" dirty="0" err="1">
                <a:latin typeface="Consolas" panose="020B0609020204030204" pitchFamily="49" charset="0"/>
              </a:rPr>
              <a:t>print</a:t>
            </a:r>
            <a:r>
              <a:rPr lang="de-AT" sz="2400" dirty="0">
                <a:latin typeface="Consolas" panose="020B0609020204030204" pitchFamily="49" charset="0"/>
              </a:rPr>
              <a:t>(n)</a:t>
            </a:r>
          </a:p>
          <a:p>
            <a:endParaRPr lang="de-A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1CC45-B0FE-451B-ABC3-BA46099FE2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 dirty="0"/>
          </a:p>
          <a:p>
            <a:pPr marL="0" indent="0">
              <a:buNone/>
            </a:pPr>
            <a:r>
              <a:rPr lang="de-AT" sz="2400" dirty="0"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de-AT" sz="2400" dirty="0">
                <a:latin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endParaRPr lang="de-AT" sz="2400" dirty="0">
              <a:latin typeface="Consolas" panose="020B0609020204030204" pitchFamily="49" charset="0"/>
            </a:endParaRPr>
          </a:p>
          <a:p>
            <a:endParaRPr lang="de-AT" dirty="0">
              <a:latin typeface="+mj-lt"/>
            </a:endParaRPr>
          </a:p>
          <a:p>
            <a:pPr marL="0" indent="0">
              <a:buNone/>
            </a:pPr>
            <a:r>
              <a:rPr lang="de-A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KeyError</a:t>
            </a:r>
            <a:r>
              <a:rPr lang="de-AT" sz="24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de-AT" sz="2400" dirty="0">
                <a:latin typeface="Consolas" panose="020B0609020204030204" pitchFamily="49" charset="0"/>
              </a:rPr>
              <a:t> 'a'</a:t>
            </a:r>
          </a:p>
        </p:txBody>
      </p:sp>
    </p:spTree>
    <p:extLst>
      <p:ext uri="{BB962C8B-B14F-4D97-AF65-F5344CB8AC3E}">
        <p14:creationId xmlns:p14="http://schemas.microsoft.com/office/powerpoint/2010/main" val="2775571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59AB-559D-4408-ABBB-8E2969B4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Create </a:t>
            </a:r>
            <a:r>
              <a:rPr lang="de-AT" dirty="0" err="1"/>
              <a:t>Weighted</a:t>
            </a:r>
            <a:r>
              <a:rPr lang="de-AT" dirty="0"/>
              <a:t>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378C-66AA-483D-AEDB-37F02D95A0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By </a:t>
            </a:r>
            <a:r>
              <a:rPr lang="de-AT" dirty="0" err="1"/>
              <a:t>adding</a:t>
            </a:r>
            <a:r>
              <a:rPr lang="de-AT" dirty="0"/>
              <a:t> </a:t>
            </a:r>
            <a:r>
              <a:rPr lang="de-AT" dirty="0" err="1"/>
              <a:t>edges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weights</a:t>
            </a:r>
            <a:endParaRPr lang="de-AT" dirty="0"/>
          </a:p>
          <a:p>
            <a:pPr marL="0" indent="0">
              <a:buNone/>
            </a:pPr>
            <a:r>
              <a:rPr lang="de-AT" sz="1600" dirty="0">
                <a:latin typeface="Consolas" panose="020B0609020204030204" pitchFamily="49" charset="0"/>
              </a:rPr>
              <a:t>G = </a:t>
            </a:r>
            <a:r>
              <a:rPr lang="de-AT" sz="1600" dirty="0" err="1">
                <a:latin typeface="Consolas" panose="020B0609020204030204" pitchFamily="49" charset="0"/>
              </a:rPr>
              <a:t>nx.Graph</a:t>
            </a:r>
            <a:r>
              <a:rPr lang="de-AT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AT" sz="1600" dirty="0" err="1">
                <a:latin typeface="Consolas" panose="020B0609020204030204" pitchFamily="49" charset="0"/>
              </a:rPr>
              <a:t>G.add_edge</a:t>
            </a:r>
            <a:r>
              <a:rPr lang="de-AT" sz="1600" dirty="0">
                <a:latin typeface="Consolas" panose="020B0609020204030204" pitchFamily="49" charset="0"/>
              </a:rPr>
              <a:t>(1, 2, </a:t>
            </a:r>
            <a:r>
              <a:rPr lang="de-AT" sz="1600" dirty="0" err="1">
                <a:latin typeface="Consolas" panose="020B0609020204030204" pitchFamily="49" charset="0"/>
              </a:rPr>
              <a:t>weight</a:t>
            </a:r>
            <a:r>
              <a:rPr lang="de-AT" sz="1600" dirty="0">
                <a:latin typeface="Consolas" panose="020B0609020204030204" pitchFamily="49" charset="0"/>
              </a:rPr>
              <a:t>=3)</a:t>
            </a:r>
          </a:p>
          <a:p>
            <a:pPr marL="0" indent="0">
              <a:buNone/>
            </a:pPr>
            <a:r>
              <a:rPr lang="de-AT" sz="1600" dirty="0" err="1">
                <a:latin typeface="Consolas" panose="020B0609020204030204" pitchFamily="49" charset="0"/>
              </a:rPr>
              <a:t>G.add_edge</a:t>
            </a:r>
            <a:r>
              <a:rPr lang="de-AT" sz="1600" dirty="0">
                <a:latin typeface="Consolas" panose="020B0609020204030204" pitchFamily="49" charset="0"/>
              </a:rPr>
              <a:t>(3, 1, </a:t>
            </a:r>
            <a:r>
              <a:rPr lang="de-AT" sz="1600" dirty="0" err="1">
                <a:latin typeface="Consolas" panose="020B0609020204030204" pitchFamily="49" charset="0"/>
              </a:rPr>
              <a:t>weight</a:t>
            </a:r>
            <a:r>
              <a:rPr lang="de-AT" sz="1600" dirty="0">
                <a:latin typeface="Consolas" panose="020B0609020204030204" pitchFamily="49" charset="0"/>
              </a:rPr>
              <a:t>=5)</a:t>
            </a:r>
          </a:p>
          <a:p>
            <a:pPr marL="0" indent="0">
              <a:buNone/>
            </a:pPr>
            <a:r>
              <a:rPr lang="de-AT" sz="1600" dirty="0" err="1">
                <a:latin typeface="Consolas" panose="020B0609020204030204" pitchFamily="49" charset="0"/>
              </a:rPr>
              <a:t>G.add_edge</a:t>
            </a:r>
            <a:r>
              <a:rPr lang="de-AT" sz="1600" dirty="0">
                <a:latin typeface="Consolas" panose="020B0609020204030204" pitchFamily="49" charset="0"/>
              </a:rPr>
              <a:t>(2, 4, </a:t>
            </a:r>
            <a:r>
              <a:rPr lang="de-AT" sz="1600" dirty="0" err="1">
                <a:latin typeface="Consolas" panose="020B0609020204030204" pitchFamily="49" charset="0"/>
              </a:rPr>
              <a:t>weight</a:t>
            </a:r>
            <a:r>
              <a:rPr lang="de-AT" sz="1600" dirty="0">
                <a:latin typeface="Consolas" panose="020B0609020204030204" pitchFamily="49" charset="0"/>
              </a:rPr>
              <a:t>=1.5)</a:t>
            </a:r>
          </a:p>
          <a:p>
            <a:pPr marL="0" indent="0">
              <a:buNone/>
            </a:pPr>
            <a:endParaRPr lang="de-AT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1600" dirty="0" err="1">
                <a:latin typeface="Consolas" panose="020B0609020204030204" pitchFamily="49" charset="0"/>
              </a:rPr>
              <a:t>pos</a:t>
            </a:r>
            <a:r>
              <a:rPr lang="de-AT" sz="1600" dirty="0">
                <a:latin typeface="Consolas" panose="020B0609020204030204" pitchFamily="49" charset="0"/>
              </a:rPr>
              <a:t> = </a:t>
            </a:r>
            <a:r>
              <a:rPr lang="de-AT" sz="1600" dirty="0" err="1">
                <a:latin typeface="Consolas" panose="020B0609020204030204" pitchFamily="49" charset="0"/>
              </a:rPr>
              <a:t>nx.spring_layout</a:t>
            </a:r>
            <a:r>
              <a:rPr lang="de-AT" sz="1600" dirty="0">
                <a:latin typeface="Consolas" panose="020B0609020204030204" pitchFamily="49" charset="0"/>
              </a:rPr>
              <a:t>(G)</a:t>
            </a:r>
          </a:p>
          <a:p>
            <a:pPr marL="0" indent="0">
              <a:buNone/>
            </a:pPr>
            <a:r>
              <a:rPr lang="de-AT" sz="1600" dirty="0" err="1">
                <a:latin typeface="Consolas" panose="020B0609020204030204" pitchFamily="49" charset="0"/>
              </a:rPr>
              <a:t>nx.draw</a:t>
            </a:r>
            <a:r>
              <a:rPr lang="de-AT" sz="1600" dirty="0">
                <a:latin typeface="Consolas" panose="020B0609020204030204" pitchFamily="49" charset="0"/>
              </a:rPr>
              <a:t>(G, </a:t>
            </a:r>
            <a:r>
              <a:rPr lang="de-AT" sz="1600" dirty="0" err="1">
                <a:latin typeface="Consolas" panose="020B0609020204030204" pitchFamily="49" charset="0"/>
              </a:rPr>
              <a:t>pos</a:t>
            </a:r>
            <a:r>
              <a:rPr lang="de-AT" sz="1600" dirty="0">
                <a:latin typeface="Consolas" panose="020B0609020204030204" pitchFamily="49" charset="0"/>
              </a:rPr>
              <a:t>, </a:t>
            </a:r>
            <a:r>
              <a:rPr lang="de-AT" sz="1600" dirty="0" err="1">
                <a:latin typeface="Consolas" panose="020B0609020204030204" pitchFamily="49" charset="0"/>
              </a:rPr>
              <a:t>with_labels</a:t>
            </a:r>
            <a:r>
              <a:rPr lang="de-AT" sz="1600" dirty="0">
                <a:latin typeface="Consolas" panose="020B0609020204030204" pitchFamily="49" charset="0"/>
              </a:rPr>
              <a:t> = True)</a:t>
            </a:r>
          </a:p>
          <a:p>
            <a:pPr marL="0" indent="0">
              <a:buNone/>
            </a:pPr>
            <a:r>
              <a:rPr lang="de-AT" sz="1600" dirty="0" err="1">
                <a:latin typeface="Consolas" panose="020B0609020204030204" pitchFamily="49" charset="0"/>
              </a:rPr>
              <a:t>labels</a:t>
            </a:r>
            <a:r>
              <a:rPr lang="de-AT" sz="1600" dirty="0">
                <a:latin typeface="Consolas" panose="020B0609020204030204" pitchFamily="49" charset="0"/>
              </a:rPr>
              <a:t> = </a:t>
            </a:r>
            <a:r>
              <a:rPr lang="de-AT" sz="1600" dirty="0" err="1">
                <a:latin typeface="Consolas" panose="020B0609020204030204" pitchFamily="49" charset="0"/>
              </a:rPr>
              <a:t>nx.get_edge_attributes</a:t>
            </a:r>
            <a:r>
              <a:rPr lang="de-AT" sz="1600" dirty="0">
                <a:latin typeface="Consolas" panose="020B0609020204030204" pitchFamily="49" charset="0"/>
              </a:rPr>
              <a:t>(G, '</a:t>
            </a:r>
            <a:r>
              <a:rPr lang="de-AT" sz="1600" dirty="0" err="1">
                <a:latin typeface="Consolas" panose="020B0609020204030204" pitchFamily="49" charset="0"/>
              </a:rPr>
              <a:t>weight</a:t>
            </a:r>
            <a:r>
              <a:rPr lang="de-AT" sz="1600" dirty="0">
                <a:latin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de-AT" sz="1600" dirty="0" err="1">
                <a:latin typeface="Consolas" panose="020B0609020204030204" pitchFamily="49" charset="0"/>
              </a:rPr>
              <a:t>nx.draw_networkx_edge_labels</a:t>
            </a:r>
            <a:r>
              <a:rPr lang="de-AT" sz="1600" dirty="0">
                <a:latin typeface="Consolas" panose="020B0609020204030204" pitchFamily="49" charset="0"/>
              </a:rPr>
              <a:t>(G, </a:t>
            </a:r>
            <a:r>
              <a:rPr lang="de-AT" sz="1600" dirty="0" err="1">
                <a:latin typeface="Consolas" panose="020B0609020204030204" pitchFamily="49" charset="0"/>
              </a:rPr>
              <a:t>pos</a:t>
            </a:r>
            <a:r>
              <a:rPr lang="de-AT" sz="1600" dirty="0">
                <a:latin typeface="Consolas" panose="020B0609020204030204" pitchFamily="49" charset="0"/>
              </a:rPr>
              <a:t>, </a:t>
            </a:r>
            <a:r>
              <a:rPr lang="de-AT" sz="1600" dirty="0" err="1">
                <a:latin typeface="Consolas" panose="020B0609020204030204" pitchFamily="49" charset="0"/>
              </a:rPr>
              <a:t>edge_labels</a:t>
            </a:r>
            <a:r>
              <a:rPr lang="de-AT" sz="1600" dirty="0">
                <a:latin typeface="Consolas" panose="020B0609020204030204" pitchFamily="49" charset="0"/>
              </a:rPr>
              <a:t> = </a:t>
            </a:r>
            <a:r>
              <a:rPr lang="de-AT" sz="1600" dirty="0" err="1">
                <a:latin typeface="Consolas" panose="020B0609020204030204" pitchFamily="49" charset="0"/>
              </a:rPr>
              <a:t>labels</a:t>
            </a:r>
            <a:r>
              <a:rPr lang="de-AT" sz="1600" dirty="0">
                <a:latin typeface="Consolas" panose="020B0609020204030204" pitchFamily="49" charset="0"/>
              </a:rPr>
              <a:t>, </a:t>
            </a:r>
            <a:r>
              <a:rPr lang="de-AT" sz="1600" dirty="0" err="1">
                <a:latin typeface="Consolas" panose="020B0609020204030204" pitchFamily="49" charset="0"/>
              </a:rPr>
              <a:t>font_size</a:t>
            </a:r>
            <a:r>
              <a:rPr lang="de-AT" sz="1600" dirty="0">
                <a:latin typeface="Consolas" panose="020B0609020204030204" pitchFamily="49" charset="0"/>
              </a:rPr>
              <a:t> = 18)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F64C5F6-3D7C-4D58-A278-9AEAFF85D6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46986"/>
            <a:ext cx="5181600" cy="350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52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28E5-BEBE-4886-8567-ED916B1C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Heaps in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7BFAE-250F-403A-A808-5F2376E424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8276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C651-91C3-4309-8A94-6C4D49A4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What‘s</a:t>
            </a:r>
            <a:r>
              <a:rPr lang="de-AT" dirty="0"/>
              <a:t> a Heap?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58E0E-0C48-432F-BFB1-CA6587DCB2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A Heap </a:t>
            </a:r>
            <a:r>
              <a:rPr lang="de-AT" dirty="0" err="1"/>
              <a:t>is</a:t>
            </a:r>
            <a:r>
              <a:rPr lang="de-AT" dirty="0"/>
              <a:t> a </a:t>
            </a:r>
            <a:r>
              <a:rPr lang="de-AT" dirty="0" err="1"/>
              <a:t>tree-based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structure</a:t>
            </a:r>
            <a:endParaRPr lang="de-AT" dirty="0"/>
          </a:p>
          <a:p>
            <a:pPr lvl="1"/>
            <a:r>
              <a:rPr lang="de-AT" dirty="0"/>
              <a:t>Max (min) </a:t>
            </a:r>
            <a:r>
              <a:rPr lang="de-AT" dirty="0" err="1"/>
              <a:t>heap</a:t>
            </a:r>
            <a:r>
              <a:rPr lang="de-AT" dirty="0"/>
              <a:t> </a:t>
            </a:r>
            <a:r>
              <a:rPr lang="de-AT" dirty="0" err="1"/>
              <a:t>property</a:t>
            </a:r>
            <a:r>
              <a:rPr lang="de-AT" dirty="0"/>
              <a:t>: Every </a:t>
            </a:r>
            <a:r>
              <a:rPr lang="de-AT" dirty="0" err="1"/>
              <a:t>parent</a:t>
            </a:r>
            <a:r>
              <a:rPr lang="de-AT" dirty="0"/>
              <a:t> </a:t>
            </a:r>
            <a:r>
              <a:rPr lang="de-AT" dirty="0" err="1"/>
              <a:t>node</a:t>
            </a:r>
            <a:r>
              <a:rPr lang="de-AT" dirty="0"/>
              <a:t> </a:t>
            </a:r>
            <a:r>
              <a:rPr lang="de-AT" dirty="0" err="1"/>
              <a:t>has</a:t>
            </a:r>
            <a:r>
              <a:rPr lang="de-AT" dirty="0"/>
              <a:t> an </a:t>
            </a:r>
            <a:r>
              <a:rPr lang="de-AT" dirty="0" err="1"/>
              <a:t>equal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larger (</a:t>
            </a:r>
            <a:r>
              <a:rPr lang="de-AT" dirty="0" err="1"/>
              <a:t>smaller</a:t>
            </a:r>
            <a:r>
              <a:rPr lang="de-AT" dirty="0"/>
              <a:t>) </a:t>
            </a:r>
            <a:r>
              <a:rPr lang="de-AT" dirty="0" err="1"/>
              <a:t>key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</a:t>
            </a:r>
            <a:r>
              <a:rPr lang="de-AT" dirty="0" err="1"/>
              <a:t>its</a:t>
            </a:r>
            <a:r>
              <a:rPr lang="de-AT" dirty="0"/>
              <a:t> </a:t>
            </a:r>
            <a:r>
              <a:rPr lang="de-AT" dirty="0" err="1"/>
              <a:t>children</a:t>
            </a:r>
            <a:endParaRPr lang="de-AT" dirty="0"/>
          </a:p>
          <a:p>
            <a:r>
              <a:rPr lang="de-AT" dirty="0"/>
              <a:t>Most </a:t>
            </a:r>
            <a:r>
              <a:rPr lang="de-AT" dirty="0" err="1"/>
              <a:t>commonly</a:t>
            </a:r>
            <a:r>
              <a:rPr lang="de-AT" dirty="0"/>
              <a:t> </a:t>
            </a:r>
            <a:r>
              <a:rPr lang="de-AT" dirty="0" err="1"/>
              <a:t>implemented</a:t>
            </a:r>
            <a:r>
              <a:rPr lang="de-AT" dirty="0"/>
              <a:t> </a:t>
            </a:r>
            <a:r>
              <a:rPr lang="de-AT" dirty="0" err="1"/>
              <a:t>heaps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based</a:t>
            </a:r>
            <a:r>
              <a:rPr lang="de-AT" dirty="0"/>
              <a:t> on </a:t>
            </a:r>
            <a:r>
              <a:rPr lang="de-AT" dirty="0" err="1"/>
              <a:t>binary</a:t>
            </a:r>
            <a:r>
              <a:rPr lang="de-AT" dirty="0"/>
              <a:t> </a:t>
            </a:r>
            <a:r>
              <a:rPr lang="de-AT" dirty="0" err="1"/>
              <a:t>trees</a:t>
            </a:r>
            <a:r>
              <a:rPr lang="de-AT" dirty="0"/>
              <a:t> (</a:t>
            </a:r>
            <a:r>
              <a:rPr lang="de-AT" dirty="0" err="1"/>
              <a:t>max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children</a:t>
            </a:r>
            <a:r>
              <a:rPr lang="de-AT" dirty="0"/>
              <a:t> per </a:t>
            </a:r>
            <a:r>
              <a:rPr lang="de-AT" dirty="0" err="1"/>
              <a:t>parent</a:t>
            </a:r>
            <a:r>
              <a:rPr lang="de-AT" dirty="0"/>
              <a:t>)</a:t>
            </a:r>
          </a:p>
          <a:p>
            <a:r>
              <a:rPr lang="de-AT" dirty="0"/>
              <a:t>Most </a:t>
            </a:r>
            <a:r>
              <a:rPr lang="de-AT" dirty="0" err="1"/>
              <a:t>common</a:t>
            </a:r>
            <a:r>
              <a:rPr lang="de-AT" dirty="0"/>
              <a:t> </a:t>
            </a:r>
            <a:r>
              <a:rPr lang="de-AT" dirty="0" err="1"/>
              <a:t>usage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a </a:t>
            </a:r>
            <a:r>
              <a:rPr lang="de-AT" dirty="0" err="1"/>
              <a:t>dynamic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structure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returns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largest</a:t>
            </a:r>
            <a:r>
              <a:rPr lang="de-AT" dirty="0"/>
              <a:t> (</a:t>
            </a:r>
            <a:r>
              <a:rPr lang="de-AT" dirty="0" err="1"/>
              <a:t>smallest</a:t>
            </a:r>
            <a:r>
              <a:rPr lang="de-AT" dirty="0"/>
              <a:t>) item in log(N)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E20970-165C-4429-9812-CD94CE3E1A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238" y="1825625"/>
            <a:ext cx="362552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A7596D-0C26-4D05-985C-67572967564C}"/>
              </a:ext>
            </a:extLst>
          </p:cNvPr>
          <p:cNvSpPr txBox="1"/>
          <p:nvPr/>
        </p:nvSpPr>
        <p:spPr>
          <a:xfrm>
            <a:off x="6950238" y="6046158"/>
            <a:ext cx="3922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Source: https://en.wikipedia.org/wiki/Heap_(data_structure)</a:t>
            </a:r>
          </a:p>
        </p:txBody>
      </p:sp>
    </p:spTree>
    <p:extLst>
      <p:ext uri="{BB962C8B-B14F-4D97-AF65-F5344CB8AC3E}">
        <p14:creationId xmlns:p14="http://schemas.microsoft.com/office/powerpoint/2010/main" val="2566202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96DD-9E05-4A3A-BB0F-07028DF2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Python - </a:t>
            </a:r>
            <a:r>
              <a:rPr lang="de-AT" dirty="0" err="1"/>
              <a:t>heapq</a:t>
            </a:r>
            <a:endParaRPr lang="de-A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FC34F6-0B26-49C7-9F7E-3771B9DA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/>
              <a:t>Most </a:t>
            </a:r>
            <a:r>
              <a:rPr lang="de-AT" dirty="0" err="1"/>
              <a:t>commonly</a:t>
            </a:r>
            <a:r>
              <a:rPr lang="de-AT" dirty="0"/>
              <a:t> </a:t>
            </a:r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operations</a:t>
            </a:r>
            <a:endParaRPr lang="de-AT" dirty="0"/>
          </a:p>
          <a:p>
            <a:pPr lvl="1"/>
            <a:r>
              <a:rPr lang="de-AT" dirty="0" err="1"/>
              <a:t>import</a:t>
            </a:r>
            <a:r>
              <a:rPr lang="de-AT" dirty="0"/>
              <a:t> </a:t>
            </a:r>
            <a:r>
              <a:rPr lang="de-AT" dirty="0" err="1"/>
              <a:t>heapq</a:t>
            </a:r>
            <a:endParaRPr lang="de-AT" dirty="0"/>
          </a:p>
          <a:p>
            <a:pPr lvl="2"/>
            <a:r>
              <a:rPr lang="de-AT" dirty="0" err="1"/>
              <a:t>imports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class</a:t>
            </a:r>
            <a:endParaRPr lang="de-AT" dirty="0"/>
          </a:p>
          <a:p>
            <a:pPr lvl="2"/>
            <a:r>
              <a:rPr lang="de-AT" dirty="0"/>
              <a:t>Min-Heap (</a:t>
            </a:r>
            <a:r>
              <a:rPr lang="de-AT" dirty="0" err="1"/>
              <a:t>for</a:t>
            </a:r>
            <a:r>
              <a:rPr lang="de-AT" dirty="0"/>
              <a:t> a </a:t>
            </a:r>
            <a:r>
              <a:rPr lang="de-AT" dirty="0" err="1"/>
              <a:t>max</a:t>
            </a:r>
            <a:r>
              <a:rPr lang="de-AT" dirty="0"/>
              <a:t>-heap </a:t>
            </a:r>
            <a:r>
              <a:rPr lang="de-AT" dirty="0" err="1"/>
              <a:t>multiply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priorities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-1)</a:t>
            </a:r>
          </a:p>
          <a:p>
            <a:pPr lvl="2"/>
            <a:endParaRPr lang="de-AT" dirty="0"/>
          </a:p>
          <a:p>
            <a:pPr lvl="1"/>
            <a:r>
              <a:rPr lang="de-AT" dirty="0" err="1"/>
              <a:t>heapq.heappush</a:t>
            </a:r>
            <a:r>
              <a:rPr lang="de-AT" dirty="0"/>
              <a:t>(</a:t>
            </a:r>
            <a:r>
              <a:rPr lang="de-AT" dirty="0" err="1"/>
              <a:t>heap</a:t>
            </a:r>
            <a:r>
              <a:rPr lang="de-AT" dirty="0"/>
              <a:t>, item)</a:t>
            </a:r>
          </a:p>
          <a:p>
            <a:pPr lvl="2"/>
            <a:r>
              <a:rPr lang="de-AT" dirty="0" err="1"/>
              <a:t>Adds</a:t>
            </a:r>
            <a:r>
              <a:rPr lang="de-AT" dirty="0"/>
              <a:t> an item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heap</a:t>
            </a:r>
            <a:endParaRPr lang="de-AT" dirty="0"/>
          </a:p>
          <a:p>
            <a:pPr lvl="2"/>
            <a:r>
              <a:rPr lang="de-AT" dirty="0"/>
              <a:t>Items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numbers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tuples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number</a:t>
            </a:r>
            <a:r>
              <a:rPr lang="de-AT" dirty="0"/>
              <a:t> (</a:t>
            </a:r>
            <a:r>
              <a:rPr lang="de-AT" dirty="0" err="1"/>
              <a:t>key</a:t>
            </a:r>
            <a:r>
              <a:rPr lang="de-AT" dirty="0"/>
              <a:t>) </a:t>
            </a:r>
            <a:r>
              <a:rPr lang="de-AT" dirty="0" err="1"/>
              <a:t>first</a:t>
            </a:r>
            <a:r>
              <a:rPr lang="de-AT" dirty="0"/>
              <a:t>, e.g. </a:t>
            </a:r>
            <a:r>
              <a:rPr lang="de-AT" dirty="0">
                <a:latin typeface="Consolas" panose="020B0609020204030204" pitchFamily="49" charset="0"/>
              </a:rPr>
              <a:t>(0, '</a:t>
            </a:r>
            <a:r>
              <a:rPr lang="de-AT" dirty="0" err="1">
                <a:latin typeface="Consolas" panose="020B0609020204030204" pitchFamily="49" charset="0"/>
              </a:rPr>
              <a:t>priority</a:t>
            </a:r>
            <a:r>
              <a:rPr lang="de-AT" dirty="0">
                <a:latin typeface="Consolas" panose="020B0609020204030204" pitchFamily="49" charset="0"/>
              </a:rPr>
              <a:t> </a:t>
            </a:r>
            <a:r>
              <a:rPr lang="de-AT" dirty="0" err="1">
                <a:latin typeface="Consolas" panose="020B0609020204030204" pitchFamily="49" charset="0"/>
              </a:rPr>
              <a:t>zero</a:t>
            </a:r>
            <a:r>
              <a:rPr lang="de-AT" dirty="0">
                <a:latin typeface="Consolas" panose="020B0609020204030204" pitchFamily="49" charset="0"/>
              </a:rPr>
              <a:t>')</a:t>
            </a:r>
          </a:p>
          <a:p>
            <a:pPr lvl="2"/>
            <a:endParaRPr lang="de-AT" dirty="0">
              <a:latin typeface="Consolas" panose="020B0609020204030204" pitchFamily="49" charset="0"/>
            </a:endParaRPr>
          </a:p>
          <a:p>
            <a:pPr lvl="1"/>
            <a:r>
              <a:rPr lang="de-AT" dirty="0" err="1"/>
              <a:t>heapq.heappop</a:t>
            </a:r>
            <a:r>
              <a:rPr lang="de-AT" dirty="0"/>
              <a:t>(</a:t>
            </a:r>
            <a:r>
              <a:rPr lang="de-AT" dirty="0" err="1"/>
              <a:t>heap</a:t>
            </a:r>
            <a:r>
              <a:rPr lang="de-AT" dirty="0"/>
              <a:t>)</a:t>
            </a:r>
          </a:p>
          <a:p>
            <a:pPr lvl="2"/>
            <a:r>
              <a:rPr lang="de-AT" dirty="0" err="1"/>
              <a:t>Retrieves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minimum</a:t>
            </a:r>
            <a:r>
              <a:rPr lang="de-AT" dirty="0"/>
              <a:t> item</a:t>
            </a:r>
          </a:p>
          <a:p>
            <a:pPr lvl="2"/>
            <a:endParaRPr lang="de-AT" dirty="0"/>
          </a:p>
          <a:p>
            <a:pPr lvl="1"/>
            <a:r>
              <a:rPr lang="de-AT" dirty="0" err="1"/>
              <a:t>heapq.heapify</a:t>
            </a:r>
            <a:r>
              <a:rPr lang="de-AT" dirty="0"/>
              <a:t>(</a:t>
            </a:r>
            <a:r>
              <a:rPr lang="de-AT" dirty="0" err="1"/>
              <a:t>list</a:t>
            </a:r>
            <a:r>
              <a:rPr lang="de-AT" dirty="0"/>
              <a:t>)</a:t>
            </a:r>
          </a:p>
          <a:p>
            <a:pPr lvl="2"/>
            <a:r>
              <a:rPr lang="de-AT" dirty="0"/>
              <a:t>Turns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list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a </a:t>
            </a:r>
            <a:r>
              <a:rPr lang="de-AT" dirty="0" err="1"/>
              <a:t>heap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7884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0299-5A26-4802-A9B0-6AD47193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Importing</a:t>
            </a:r>
            <a:r>
              <a:rPr lang="de-AT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9FA5-4DFE-4D27-8A5D-D14FF147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Matrix Market </a:t>
            </a:r>
            <a:r>
              <a:rPr lang="de-AT" dirty="0" err="1"/>
              <a:t>files</a:t>
            </a:r>
            <a:r>
              <a:rPr lang="de-AT" dirty="0"/>
              <a:t> (.</a:t>
            </a:r>
            <a:r>
              <a:rPr lang="de-AT" dirty="0" err="1"/>
              <a:t>mtx</a:t>
            </a:r>
            <a:r>
              <a:rPr lang="de-AT" dirty="0"/>
              <a:t>)</a:t>
            </a:r>
            <a:endParaRPr lang="de-AT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adj_matrix</a:t>
            </a:r>
            <a:r>
              <a:rPr lang="de-AT" dirty="0">
                <a:latin typeface="Consolas" panose="020B0609020204030204" pitchFamily="49" charset="0"/>
              </a:rPr>
              <a:t> = </a:t>
            </a:r>
            <a:r>
              <a:rPr lang="de-AT" dirty="0" err="1">
                <a:latin typeface="Consolas" panose="020B0609020204030204" pitchFamily="49" charset="0"/>
              </a:rPr>
              <a:t>scipy.io.mmread</a:t>
            </a:r>
            <a:r>
              <a:rPr lang="de-AT" dirty="0">
                <a:latin typeface="Consolas" panose="020B0609020204030204" pitchFamily="49" charset="0"/>
              </a:rPr>
              <a:t>(</a:t>
            </a:r>
            <a:r>
              <a:rPr lang="de-AT" dirty="0" err="1">
                <a:latin typeface="Consolas" panose="020B0609020204030204" pitchFamily="49" charset="0"/>
              </a:rPr>
              <a:t>r'C</a:t>
            </a:r>
            <a:r>
              <a:rPr lang="de-AT" dirty="0">
                <a:latin typeface="Consolas" panose="020B0609020204030204" pitchFamily="49" charset="0"/>
              </a:rPr>
              <a:t>:\</a:t>
            </a:r>
            <a:r>
              <a:rPr lang="de-AT" dirty="0" err="1">
                <a:latin typeface="Consolas" panose="020B0609020204030204" pitchFamily="49" charset="0"/>
              </a:rPr>
              <a:t>path</a:t>
            </a:r>
            <a:r>
              <a:rPr lang="de-AT" dirty="0">
                <a:latin typeface="Consolas" panose="020B0609020204030204" pitchFamily="49" charset="0"/>
              </a:rPr>
              <a:t>\</a:t>
            </a:r>
            <a:r>
              <a:rPr lang="de-AT" dirty="0" err="1">
                <a:latin typeface="Consolas" panose="020B0609020204030204" pitchFamily="49" charset="0"/>
              </a:rPr>
              <a:t>to</a:t>
            </a:r>
            <a:r>
              <a:rPr lang="de-AT" dirty="0">
                <a:latin typeface="Consolas" panose="020B0609020204030204" pitchFamily="49" charset="0"/>
              </a:rPr>
              <a:t>\</a:t>
            </a:r>
            <a:r>
              <a:rPr lang="de-AT" dirty="0" err="1">
                <a:latin typeface="Consolas" panose="020B0609020204030204" pitchFamily="49" charset="0"/>
              </a:rPr>
              <a:t>file.mtx</a:t>
            </a:r>
            <a:r>
              <a:rPr lang="de-AT" dirty="0">
                <a:latin typeface="Consolas" panose="020B06090202040302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graph</a:t>
            </a:r>
            <a:r>
              <a:rPr lang="de-AT" dirty="0">
                <a:latin typeface="Consolas" panose="020B0609020204030204" pitchFamily="49" charset="0"/>
              </a:rPr>
              <a:t> = </a:t>
            </a:r>
            <a:r>
              <a:rPr lang="de-AT" dirty="0" err="1">
                <a:latin typeface="Consolas" panose="020B0609020204030204" pitchFamily="49" charset="0"/>
              </a:rPr>
              <a:t>nx.Graph</a:t>
            </a:r>
            <a:r>
              <a:rPr lang="de-AT" dirty="0">
                <a:latin typeface="Consolas" panose="020B0609020204030204" pitchFamily="49" charset="0"/>
              </a:rPr>
              <a:t>(</a:t>
            </a:r>
            <a:r>
              <a:rPr lang="de-AT" dirty="0" err="1">
                <a:latin typeface="Consolas" panose="020B0609020204030204" pitchFamily="49" charset="0"/>
              </a:rPr>
              <a:t>adj_matrix</a:t>
            </a:r>
            <a:r>
              <a:rPr lang="de-AT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de-AT" dirty="0"/>
          </a:p>
          <a:p>
            <a:r>
              <a:rPr lang="de-AT" dirty="0"/>
              <a:t>Read .</a:t>
            </a:r>
            <a:r>
              <a:rPr lang="de-AT" dirty="0" err="1"/>
              <a:t>dot</a:t>
            </a:r>
            <a:r>
              <a:rPr lang="de-AT" dirty="0"/>
              <a:t> </a:t>
            </a:r>
            <a:r>
              <a:rPr lang="de-AT" dirty="0" err="1"/>
              <a:t>files</a:t>
            </a:r>
            <a:endParaRPr lang="de-AT" dirty="0"/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graph</a:t>
            </a:r>
            <a:r>
              <a:rPr lang="de-AT" dirty="0">
                <a:latin typeface="Consolas" panose="020B0609020204030204" pitchFamily="49" charset="0"/>
              </a:rPr>
              <a:t> = </a:t>
            </a:r>
            <a:r>
              <a:rPr lang="de-AT" dirty="0" err="1">
                <a:latin typeface="Consolas" panose="020B0609020204030204" pitchFamily="49" charset="0"/>
              </a:rPr>
              <a:t>nx.drawing.nx_pydot.read_dot</a:t>
            </a:r>
            <a:r>
              <a:rPr lang="de-AT" dirty="0">
                <a:latin typeface="Consolas" panose="020B0609020204030204" pitchFamily="49" charset="0"/>
              </a:rPr>
              <a:t> (</a:t>
            </a:r>
            <a:r>
              <a:rPr lang="de-AT" dirty="0" err="1">
                <a:latin typeface="Consolas" panose="020B0609020204030204" pitchFamily="49" charset="0"/>
              </a:rPr>
              <a:t>r'C</a:t>
            </a:r>
            <a:r>
              <a:rPr lang="de-AT" dirty="0">
                <a:latin typeface="Consolas" panose="020B0609020204030204" pitchFamily="49" charset="0"/>
              </a:rPr>
              <a:t>:\</a:t>
            </a:r>
            <a:r>
              <a:rPr lang="de-AT" dirty="0" err="1">
                <a:latin typeface="Consolas" panose="020B0609020204030204" pitchFamily="49" charset="0"/>
              </a:rPr>
              <a:t>path</a:t>
            </a:r>
            <a:r>
              <a:rPr lang="de-AT" dirty="0">
                <a:latin typeface="Consolas" panose="020B0609020204030204" pitchFamily="49" charset="0"/>
              </a:rPr>
              <a:t>\</a:t>
            </a:r>
            <a:r>
              <a:rPr lang="de-AT" dirty="0" err="1">
                <a:latin typeface="Consolas" panose="020B0609020204030204" pitchFamily="49" charset="0"/>
              </a:rPr>
              <a:t>to</a:t>
            </a:r>
            <a:r>
              <a:rPr lang="de-AT" dirty="0">
                <a:latin typeface="Consolas" panose="020B0609020204030204" pitchFamily="49" charset="0"/>
              </a:rPr>
              <a:t>\file.dot‘)</a:t>
            </a:r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adj_matrix</a:t>
            </a:r>
            <a:r>
              <a:rPr lang="de-AT" dirty="0">
                <a:latin typeface="Consolas" panose="020B0609020204030204" pitchFamily="49" charset="0"/>
              </a:rPr>
              <a:t> = </a:t>
            </a:r>
            <a:r>
              <a:rPr lang="de-AT" dirty="0" err="1">
                <a:latin typeface="Consolas" panose="020B0609020204030204" pitchFamily="49" charset="0"/>
              </a:rPr>
              <a:t>nx.adjacency_matrix</a:t>
            </a:r>
            <a:r>
              <a:rPr lang="de-AT" dirty="0">
                <a:latin typeface="Consolas" panose="020B0609020204030204" pitchFamily="49" charset="0"/>
              </a:rPr>
              <a:t>(</a:t>
            </a:r>
            <a:r>
              <a:rPr lang="de-AT" dirty="0" err="1">
                <a:latin typeface="Consolas" panose="020B0609020204030204" pitchFamily="49" charset="0"/>
              </a:rPr>
              <a:t>graph</a:t>
            </a:r>
            <a:r>
              <a:rPr lang="de-AT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dense_matrix</a:t>
            </a:r>
            <a:r>
              <a:rPr lang="de-AT" dirty="0">
                <a:latin typeface="Consolas" panose="020B0609020204030204" pitchFamily="49" charset="0"/>
              </a:rPr>
              <a:t> = </a:t>
            </a:r>
            <a:r>
              <a:rPr lang="de-AT" dirty="0" err="1">
                <a:latin typeface="Consolas" panose="020B0609020204030204" pitchFamily="49" charset="0"/>
              </a:rPr>
              <a:t>adj_matrix.todense</a:t>
            </a:r>
            <a:r>
              <a:rPr lang="de-AT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endParaRPr lang="de-AT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402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FF78-EEA4-4638-9F4E-92CE0345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Python – </a:t>
            </a:r>
            <a:r>
              <a:rPr lang="de-AT" dirty="0" err="1"/>
              <a:t>heapq</a:t>
            </a:r>
            <a:r>
              <a:rPr lang="de-AT" dirty="0"/>
              <a:t> – </a:t>
            </a:r>
            <a:r>
              <a:rPr lang="de-AT" dirty="0" err="1"/>
              <a:t>Examples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B8B5-6214-4D27-A9C6-58ACC40D3B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Generating </a:t>
            </a:r>
            <a:r>
              <a:rPr lang="de-AT" dirty="0" err="1"/>
              <a:t>heap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list</a:t>
            </a:r>
            <a:endParaRPr lang="de-AT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tasks = [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(3, 'prepare for AMS4'),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(9, 'buy stuff'),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(6, 'groceries'),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(5, 'house cleaning'),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(4, 'wash clothes')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heapq.heapify</a:t>
            </a:r>
            <a:r>
              <a:rPr lang="en-US" sz="1600" dirty="0">
                <a:latin typeface="Consolas" panose="020B0609020204030204" pitchFamily="49" charset="0"/>
              </a:rPr>
              <a:t>(tasks)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for x in tasks: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print(x)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E618C0-504D-4212-8D9A-6B36B62D7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de-AT" dirty="0">
                <a:solidFill>
                  <a:prstClr val="black"/>
                </a:solidFill>
              </a:rPr>
              <a:t>Output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(3, 'prepare for AMS4')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(4, 'wash clothes')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(6, 'groceries')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(5, 'house cleaning')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(9, 'buy stuff')</a:t>
            </a:r>
          </a:p>
          <a:p>
            <a:endParaRPr lang="de-A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22D44-277E-4F74-8961-726FE666ECA5}"/>
              </a:ext>
            </a:extLst>
          </p:cNvPr>
          <p:cNvSpPr txBox="1"/>
          <p:nvPr/>
        </p:nvSpPr>
        <p:spPr>
          <a:xfrm>
            <a:off x="3864864" y="5107806"/>
            <a:ext cx="255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C00000"/>
                </a:solidFill>
              </a:rPr>
              <a:t>A </a:t>
            </a:r>
            <a:r>
              <a:rPr lang="de-AT" dirty="0" err="1">
                <a:solidFill>
                  <a:srgbClr val="C00000"/>
                </a:solidFill>
              </a:rPr>
              <a:t>heap</a:t>
            </a:r>
            <a:r>
              <a:rPr lang="de-AT" dirty="0">
                <a:solidFill>
                  <a:srgbClr val="C00000"/>
                </a:solidFill>
              </a:rPr>
              <a:t> </a:t>
            </a:r>
            <a:r>
              <a:rPr lang="de-AT" dirty="0" err="1">
                <a:solidFill>
                  <a:srgbClr val="C00000"/>
                </a:solidFill>
              </a:rPr>
              <a:t>is</a:t>
            </a:r>
            <a:r>
              <a:rPr lang="de-AT" dirty="0">
                <a:solidFill>
                  <a:srgbClr val="C00000"/>
                </a:solidFill>
              </a:rPr>
              <a:t> not a </a:t>
            </a:r>
            <a:r>
              <a:rPr lang="de-AT" dirty="0" err="1">
                <a:solidFill>
                  <a:srgbClr val="C00000"/>
                </a:solidFill>
              </a:rPr>
              <a:t>sorted</a:t>
            </a:r>
            <a:r>
              <a:rPr lang="de-AT" dirty="0">
                <a:solidFill>
                  <a:srgbClr val="C00000"/>
                </a:solidFill>
              </a:rPr>
              <a:t> </a:t>
            </a:r>
            <a:r>
              <a:rPr lang="de-AT" dirty="0" err="1">
                <a:solidFill>
                  <a:srgbClr val="C00000"/>
                </a:solidFill>
              </a:rPr>
              <a:t>list</a:t>
            </a:r>
            <a:endParaRPr lang="de-AT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BB5282-ED1A-4C74-8D66-AD3D5ED5277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140887" y="3291840"/>
            <a:ext cx="1031313" cy="18159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45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FF78-EEA4-4638-9F4E-92CE0345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Python – </a:t>
            </a:r>
            <a:r>
              <a:rPr lang="de-AT" dirty="0" err="1"/>
              <a:t>heapq</a:t>
            </a:r>
            <a:r>
              <a:rPr lang="de-AT" dirty="0"/>
              <a:t> – </a:t>
            </a:r>
            <a:r>
              <a:rPr lang="de-AT" dirty="0" err="1"/>
              <a:t>Examples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B8B5-6214-4D27-A9C6-58ACC40D3B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them</a:t>
            </a:r>
            <a:r>
              <a:rPr lang="de-AT" dirty="0"/>
              <a:t> in </a:t>
            </a:r>
            <a:r>
              <a:rPr lang="de-AT" dirty="0" err="1"/>
              <a:t>ascending</a:t>
            </a:r>
            <a:r>
              <a:rPr lang="de-AT" dirty="0"/>
              <a:t> </a:t>
            </a:r>
            <a:r>
              <a:rPr lang="de-AT" dirty="0" err="1"/>
              <a:t>order</a:t>
            </a:r>
            <a:endParaRPr lang="de-AT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tasks = [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(3, 'prepare for AMS4'),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(9, 'buy stuff'),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(6, 'groceries'),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(5, 'house cleaning'),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(4, 'wash clothes')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heapq.heapify</a:t>
            </a:r>
            <a:r>
              <a:rPr lang="en-US" sz="1600" dirty="0">
                <a:latin typeface="Consolas" panose="020B0609020204030204" pitchFamily="49" charset="0"/>
              </a:rPr>
              <a:t>(tasks)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for x in range(</a:t>
            </a:r>
            <a:r>
              <a:rPr lang="en-US" sz="1600" dirty="0" err="1">
                <a:latin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</a:rPr>
              <a:t>(tasks)):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print(</a:t>
            </a:r>
            <a:r>
              <a:rPr lang="en-US" sz="1600" dirty="0" err="1">
                <a:latin typeface="Consolas" panose="020B0609020204030204" pitchFamily="49" charset="0"/>
              </a:rPr>
              <a:t>heapq.heappop</a:t>
            </a:r>
            <a:r>
              <a:rPr lang="en-US" sz="1600" dirty="0">
                <a:latin typeface="Consolas" panose="020B0609020204030204" pitchFamily="49" charset="0"/>
              </a:rPr>
              <a:t>(tasks))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E618C0-504D-4212-8D9A-6B36B62D7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AT" dirty="0"/>
              <a:t>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(3, 'prepare for AMS4')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(4, 'wash clothes')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(5, 'house cleaning')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(6, 'groceries')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(9, 'buy stuff')</a:t>
            </a:r>
          </a:p>
          <a:p>
            <a:endParaRPr lang="de-A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D771A-21E4-4B00-B1C9-AC9202E90088}"/>
              </a:ext>
            </a:extLst>
          </p:cNvPr>
          <p:cNvSpPr txBox="1"/>
          <p:nvPr/>
        </p:nvSpPr>
        <p:spPr>
          <a:xfrm>
            <a:off x="3590544" y="5583294"/>
            <a:ext cx="465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heappop</a:t>
            </a:r>
            <a:r>
              <a:rPr lang="de-AT" dirty="0">
                <a:solidFill>
                  <a:srgbClr val="C00000"/>
                </a:solidFill>
              </a:rPr>
              <a:t> </a:t>
            </a:r>
            <a:r>
              <a:rPr lang="de-AT" dirty="0" err="1">
                <a:solidFill>
                  <a:srgbClr val="C00000"/>
                </a:solidFill>
              </a:rPr>
              <a:t>elements</a:t>
            </a:r>
            <a:r>
              <a:rPr lang="de-AT" dirty="0">
                <a:solidFill>
                  <a:srgbClr val="C00000"/>
                </a:solidFill>
              </a:rPr>
              <a:t> </a:t>
            </a:r>
            <a:r>
              <a:rPr lang="de-AT" dirty="0" err="1">
                <a:solidFill>
                  <a:srgbClr val="C00000"/>
                </a:solidFill>
              </a:rPr>
              <a:t>one</a:t>
            </a:r>
            <a:r>
              <a:rPr lang="de-AT" dirty="0">
                <a:solidFill>
                  <a:srgbClr val="C00000"/>
                </a:solidFill>
              </a:rPr>
              <a:t> </a:t>
            </a:r>
            <a:r>
              <a:rPr lang="de-AT" dirty="0" err="1">
                <a:solidFill>
                  <a:srgbClr val="C00000"/>
                </a:solidFill>
              </a:rPr>
              <a:t>by</a:t>
            </a:r>
            <a:r>
              <a:rPr lang="de-AT" dirty="0">
                <a:solidFill>
                  <a:srgbClr val="C00000"/>
                </a:solidFill>
              </a:rPr>
              <a:t> </a:t>
            </a:r>
            <a:r>
              <a:rPr lang="de-AT" dirty="0" err="1">
                <a:solidFill>
                  <a:srgbClr val="C00000"/>
                </a:solidFill>
              </a:rPr>
              <a:t>one</a:t>
            </a:r>
            <a:r>
              <a:rPr lang="de-AT" dirty="0">
                <a:solidFill>
                  <a:srgbClr val="C00000"/>
                </a:solidFill>
              </a:rPr>
              <a:t> -&gt; </a:t>
            </a:r>
            <a:r>
              <a:rPr lang="de-AT" dirty="0" err="1">
                <a:solidFill>
                  <a:srgbClr val="C00000"/>
                </a:solidFill>
              </a:rPr>
              <a:t>sorted</a:t>
            </a:r>
            <a:r>
              <a:rPr lang="de-AT" dirty="0">
                <a:solidFill>
                  <a:srgbClr val="C00000"/>
                </a:solidFill>
              </a:rPr>
              <a:t> </a:t>
            </a:r>
            <a:r>
              <a:rPr lang="de-AT" dirty="0" err="1">
                <a:solidFill>
                  <a:srgbClr val="C00000"/>
                </a:solidFill>
              </a:rPr>
              <a:t>output</a:t>
            </a:r>
            <a:endParaRPr lang="de-AT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FF78-EEA4-4638-9F4E-92CE0345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Python – </a:t>
            </a:r>
            <a:r>
              <a:rPr lang="de-AT" dirty="0" err="1"/>
              <a:t>heapq</a:t>
            </a:r>
            <a:r>
              <a:rPr lang="de-AT" dirty="0"/>
              <a:t> – </a:t>
            </a:r>
            <a:r>
              <a:rPr lang="de-AT" dirty="0" err="1"/>
              <a:t>Examples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B8B5-6214-4D27-A9C6-58ACC40D3B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Manipulation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tasks = [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(3, 'prepare for AMS4')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heapq.heappush</a:t>
            </a:r>
            <a:r>
              <a:rPr lang="en-US" sz="1600" dirty="0">
                <a:latin typeface="Consolas" panose="020B0609020204030204" pitchFamily="49" charset="0"/>
              </a:rPr>
              <a:t>(tasks, (9, 'buy stuff'))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heapq.heappush</a:t>
            </a:r>
            <a:r>
              <a:rPr lang="en-US" sz="1600" dirty="0">
                <a:latin typeface="Consolas" panose="020B0609020204030204" pitchFamily="49" charset="0"/>
              </a:rPr>
              <a:t>(tasks, (6, 'groceries'))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for x in tasks: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print(x)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print("Done:", </a:t>
            </a:r>
            <a:r>
              <a:rPr lang="en-US" sz="1600" dirty="0" err="1">
                <a:latin typeface="Consolas" panose="020B0609020204030204" pitchFamily="49" charset="0"/>
              </a:rPr>
              <a:t>heapq.heappop</a:t>
            </a:r>
            <a:r>
              <a:rPr lang="en-US" sz="1600" dirty="0">
                <a:latin typeface="Consolas" panose="020B0609020204030204" pitchFamily="49" charset="0"/>
              </a:rPr>
              <a:t>(tasks)[1])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heapq.heappush</a:t>
            </a:r>
            <a:r>
              <a:rPr lang="en-US" sz="1600" dirty="0">
                <a:latin typeface="Consolas" panose="020B0609020204030204" pitchFamily="49" charset="0"/>
              </a:rPr>
              <a:t>(tasks, (5, 'house cleaning'))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heapq.heappush</a:t>
            </a:r>
            <a:r>
              <a:rPr lang="en-US" sz="1600" dirty="0">
                <a:latin typeface="Consolas" panose="020B0609020204030204" pitchFamily="49" charset="0"/>
              </a:rPr>
              <a:t>(tasks, (4, 'wash clothes'))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heapq.heapify</a:t>
            </a:r>
            <a:r>
              <a:rPr lang="en-US" sz="1600" dirty="0">
                <a:latin typeface="Consolas" panose="020B0609020204030204" pitchFamily="49" charset="0"/>
              </a:rPr>
              <a:t>(tasks)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for x in range(</a:t>
            </a:r>
            <a:r>
              <a:rPr lang="en-US" sz="1600" dirty="0" err="1">
                <a:latin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</a:rPr>
              <a:t>(tasks)):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print("Done:", </a:t>
            </a:r>
            <a:r>
              <a:rPr lang="en-US" sz="1600" dirty="0" err="1">
                <a:latin typeface="Consolas" panose="020B0609020204030204" pitchFamily="49" charset="0"/>
              </a:rPr>
              <a:t>heapq.heappop</a:t>
            </a:r>
            <a:r>
              <a:rPr lang="en-US" sz="1600" dirty="0">
                <a:latin typeface="Consolas" panose="020B0609020204030204" pitchFamily="49" charset="0"/>
              </a:rPr>
              <a:t>(tasks)[1])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E618C0-504D-4212-8D9A-6B36B62D7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de-AT" dirty="0">
                <a:solidFill>
                  <a:prstClr val="black"/>
                </a:solidFill>
              </a:rPr>
              <a:t>Output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(3, 'prepare for AMS4')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(9, 'buy stuff')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(6, 'groceries')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Done: prepare for AMS4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Done: wash clothes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Done: house cleaning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Done: groceries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Done: buy stuff</a:t>
            </a:r>
          </a:p>
        </p:txBody>
      </p:sp>
    </p:spTree>
    <p:extLst>
      <p:ext uri="{BB962C8B-B14F-4D97-AF65-F5344CB8AC3E}">
        <p14:creationId xmlns:p14="http://schemas.microsoft.com/office/powerpoint/2010/main" val="54634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8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107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128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144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9BA5-60B1-4721-B3C0-2E3CC404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Python – </a:t>
            </a:r>
            <a:r>
              <a:rPr lang="de-AT" dirty="0" err="1"/>
              <a:t>heapq</a:t>
            </a:r>
            <a:r>
              <a:rPr lang="de-AT" dirty="0"/>
              <a:t> – </a:t>
            </a:r>
            <a:r>
              <a:rPr lang="de-AT" dirty="0" err="1"/>
              <a:t>Examples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69678-A292-4F59-BDA8-89A05C63F2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heapify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omitted</a:t>
            </a:r>
            <a:r>
              <a:rPr lang="de-AT" dirty="0"/>
              <a:t>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AT" sz="1600" dirty="0" err="1">
                <a:latin typeface="Consolas" panose="020B0609020204030204" pitchFamily="49" charset="0"/>
              </a:rPr>
              <a:t>tasks</a:t>
            </a:r>
            <a:r>
              <a:rPr lang="de-AT" sz="1600" dirty="0">
                <a:latin typeface="Consolas" panose="020B0609020204030204" pitchFamily="49" charset="0"/>
              </a:rPr>
              <a:t>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AT" sz="1600" dirty="0">
                <a:latin typeface="Consolas" panose="020B0609020204030204" pitchFamily="49" charset="0"/>
              </a:rPr>
              <a:t>(9, '</a:t>
            </a:r>
            <a:r>
              <a:rPr lang="de-AT" sz="1600" dirty="0" err="1">
                <a:latin typeface="Consolas" panose="020B0609020204030204" pitchFamily="49" charset="0"/>
              </a:rPr>
              <a:t>buy</a:t>
            </a:r>
            <a:r>
              <a:rPr lang="de-AT" sz="1600" dirty="0">
                <a:latin typeface="Consolas" panose="020B0609020204030204" pitchFamily="49" charset="0"/>
              </a:rPr>
              <a:t> </a:t>
            </a:r>
            <a:r>
              <a:rPr lang="de-AT" sz="1600" dirty="0" err="1">
                <a:latin typeface="Consolas" panose="020B0609020204030204" pitchFamily="49" charset="0"/>
              </a:rPr>
              <a:t>stuff</a:t>
            </a:r>
            <a:r>
              <a:rPr lang="de-AT" sz="1600" dirty="0">
                <a:latin typeface="Consolas" panose="020B0609020204030204" pitchFamily="49" charset="0"/>
              </a:rPr>
              <a:t>'),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AT" sz="1600" dirty="0">
                <a:latin typeface="Consolas" panose="020B0609020204030204" pitchFamily="49" charset="0"/>
              </a:rPr>
              <a:t>(6, '</a:t>
            </a:r>
            <a:r>
              <a:rPr lang="de-AT" sz="1600" dirty="0" err="1">
                <a:latin typeface="Consolas" panose="020B0609020204030204" pitchFamily="49" charset="0"/>
              </a:rPr>
              <a:t>groceries</a:t>
            </a:r>
            <a:r>
              <a:rPr lang="de-AT" sz="1600" dirty="0">
                <a:latin typeface="Consolas" panose="020B0609020204030204" pitchFamily="49" charset="0"/>
              </a:rPr>
              <a:t>'),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AT" sz="1600" dirty="0">
                <a:latin typeface="Consolas" panose="020B0609020204030204" pitchFamily="49" charset="0"/>
              </a:rPr>
              <a:t>(5, '</a:t>
            </a:r>
            <a:r>
              <a:rPr lang="de-AT" sz="1600" dirty="0" err="1">
                <a:latin typeface="Consolas" panose="020B0609020204030204" pitchFamily="49" charset="0"/>
              </a:rPr>
              <a:t>house</a:t>
            </a:r>
            <a:r>
              <a:rPr lang="de-AT" sz="1600" dirty="0">
                <a:latin typeface="Consolas" panose="020B0609020204030204" pitchFamily="49" charset="0"/>
              </a:rPr>
              <a:t> </a:t>
            </a:r>
            <a:r>
              <a:rPr lang="de-AT" sz="1600" dirty="0" err="1">
                <a:latin typeface="Consolas" panose="020B0609020204030204" pitchFamily="49" charset="0"/>
              </a:rPr>
              <a:t>cleaning</a:t>
            </a:r>
            <a:r>
              <a:rPr lang="de-AT" sz="1600" dirty="0">
                <a:latin typeface="Consolas" panose="020B0609020204030204" pitchFamily="49" charset="0"/>
              </a:rPr>
              <a:t>'),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AT" sz="1600" dirty="0">
                <a:latin typeface="Consolas" panose="020B0609020204030204" pitchFamily="49" charset="0"/>
              </a:rPr>
              <a:t>(1, '</a:t>
            </a:r>
            <a:r>
              <a:rPr lang="de-AT" sz="1600" dirty="0" err="1">
                <a:latin typeface="Consolas" panose="020B0609020204030204" pitchFamily="49" charset="0"/>
              </a:rPr>
              <a:t>answer</a:t>
            </a:r>
            <a:r>
              <a:rPr lang="de-AT" sz="1600" dirty="0">
                <a:latin typeface="Consolas" panose="020B0609020204030204" pitchFamily="49" charset="0"/>
              </a:rPr>
              <a:t> </a:t>
            </a:r>
            <a:r>
              <a:rPr lang="de-AT" sz="1600" dirty="0" err="1">
                <a:latin typeface="Consolas" panose="020B0609020204030204" pitchFamily="49" charset="0"/>
              </a:rPr>
              <a:t>phone</a:t>
            </a:r>
            <a:r>
              <a:rPr lang="de-AT" sz="1600" dirty="0">
                <a:latin typeface="Consolas" panose="020B0609020204030204" pitchFamily="49" charset="0"/>
              </a:rPr>
              <a:t>'),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AT" sz="1600" dirty="0">
                <a:latin typeface="Consolas" panose="020B0609020204030204" pitchFamily="49" charset="0"/>
              </a:rPr>
              <a:t>(4, '</a:t>
            </a:r>
            <a:r>
              <a:rPr lang="de-AT" sz="1600" dirty="0" err="1">
                <a:latin typeface="Consolas" panose="020B0609020204030204" pitchFamily="49" charset="0"/>
              </a:rPr>
              <a:t>wash</a:t>
            </a:r>
            <a:r>
              <a:rPr lang="de-AT" sz="1600" dirty="0">
                <a:latin typeface="Consolas" panose="020B0609020204030204" pitchFamily="49" charset="0"/>
              </a:rPr>
              <a:t> </a:t>
            </a:r>
            <a:r>
              <a:rPr lang="de-AT" sz="1600" dirty="0" err="1">
                <a:latin typeface="Consolas" panose="020B0609020204030204" pitchFamily="49" charset="0"/>
              </a:rPr>
              <a:t>clothes</a:t>
            </a:r>
            <a:r>
              <a:rPr lang="de-AT" sz="1600" dirty="0">
                <a:latin typeface="Consolas" panose="020B0609020204030204" pitchFamily="49" charset="0"/>
              </a:rPr>
              <a:t>'),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AT" sz="1600" dirty="0">
                <a:latin typeface="Consolas" panose="020B0609020204030204" pitchFamily="49" charset="0"/>
              </a:rPr>
              <a:t>(3, '</a:t>
            </a:r>
            <a:r>
              <a:rPr lang="de-AT" sz="1600" dirty="0" err="1">
                <a:latin typeface="Consolas" panose="020B0609020204030204" pitchFamily="49" charset="0"/>
              </a:rPr>
              <a:t>prepare</a:t>
            </a:r>
            <a:r>
              <a:rPr lang="de-AT" sz="1600" dirty="0">
                <a:latin typeface="Consolas" panose="020B0609020204030204" pitchFamily="49" charset="0"/>
              </a:rPr>
              <a:t> </a:t>
            </a:r>
            <a:r>
              <a:rPr lang="de-AT" sz="1600" dirty="0" err="1">
                <a:latin typeface="Consolas" panose="020B0609020204030204" pitchFamily="49" charset="0"/>
              </a:rPr>
              <a:t>for</a:t>
            </a:r>
            <a:r>
              <a:rPr lang="de-AT" sz="1600" dirty="0">
                <a:latin typeface="Consolas" panose="020B0609020204030204" pitchFamily="49" charset="0"/>
              </a:rPr>
              <a:t> AMS4')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AT" sz="16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AT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AT" sz="1600" dirty="0">
                <a:solidFill>
                  <a:srgbClr val="C00000"/>
                </a:solidFill>
                <a:latin typeface="Consolas" panose="020B0609020204030204" pitchFamily="49" charset="0"/>
              </a:rPr>
              <a:t># </a:t>
            </a:r>
            <a:r>
              <a:rPr lang="de-AT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oops</a:t>
            </a:r>
            <a:r>
              <a:rPr lang="de-AT" sz="1600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de-AT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forgot</a:t>
            </a:r>
            <a:r>
              <a:rPr lang="de-AT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heapq.heapify</a:t>
            </a:r>
            <a:r>
              <a:rPr lang="de-AT" sz="16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de-AT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tasks</a:t>
            </a:r>
            <a:r>
              <a:rPr lang="de-AT" sz="1600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AT" sz="1600" dirty="0" err="1">
                <a:latin typeface="Consolas" panose="020B0609020204030204" pitchFamily="49" charset="0"/>
              </a:rPr>
              <a:t>for</a:t>
            </a:r>
            <a:r>
              <a:rPr lang="de-AT" sz="1600" dirty="0">
                <a:latin typeface="Consolas" panose="020B0609020204030204" pitchFamily="49" charset="0"/>
              </a:rPr>
              <a:t> x in </a:t>
            </a:r>
            <a:r>
              <a:rPr lang="de-AT" sz="1600" dirty="0" err="1">
                <a:latin typeface="Consolas" panose="020B0609020204030204" pitchFamily="49" charset="0"/>
              </a:rPr>
              <a:t>range</a:t>
            </a:r>
            <a:r>
              <a:rPr lang="de-AT" sz="1600" dirty="0">
                <a:latin typeface="Consolas" panose="020B0609020204030204" pitchFamily="49" charset="0"/>
              </a:rPr>
              <a:t>(</a:t>
            </a:r>
            <a:r>
              <a:rPr lang="de-AT" sz="1600" dirty="0" err="1">
                <a:latin typeface="Consolas" panose="020B0609020204030204" pitchFamily="49" charset="0"/>
              </a:rPr>
              <a:t>len</a:t>
            </a:r>
            <a:r>
              <a:rPr lang="de-AT" sz="1600" dirty="0">
                <a:latin typeface="Consolas" panose="020B0609020204030204" pitchFamily="49" charset="0"/>
              </a:rPr>
              <a:t>(</a:t>
            </a:r>
            <a:r>
              <a:rPr lang="de-AT" sz="1600" dirty="0" err="1">
                <a:latin typeface="Consolas" panose="020B0609020204030204" pitchFamily="49" charset="0"/>
              </a:rPr>
              <a:t>tasks</a:t>
            </a:r>
            <a:r>
              <a:rPr lang="de-AT" sz="1600" dirty="0">
                <a:latin typeface="Consolas" panose="020B0609020204030204" pitchFamily="49" charset="0"/>
              </a:rPr>
              <a:t>)):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AT" sz="1600" dirty="0">
                <a:latin typeface="Consolas" panose="020B0609020204030204" pitchFamily="49" charset="0"/>
              </a:rPr>
              <a:t>    </a:t>
            </a:r>
            <a:r>
              <a:rPr lang="de-AT" sz="1600" dirty="0" err="1">
                <a:latin typeface="Consolas" panose="020B0609020204030204" pitchFamily="49" charset="0"/>
              </a:rPr>
              <a:t>print</a:t>
            </a:r>
            <a:r>
              <a:rPr lang="de-AT" sz="1600" dirty="0">
                <a:latin typeface="Consolas" panose="020B0609020204030204" pitchFamily="49" charset="0"/>
              </a:rPr>
              <a:t>("</a:t>
            </a:r>
            <a:r>
              <a:rPr lang="de-AT" sz="1600" dirty="0" err="1">
                <a:latin typeface="Consolas" panose="020B0609020204030204" pitchFamily="49" charset="0"/>
              </a:rPr>
              <a:t>Done</a:t>
            </a:r>
            <a:r>
              <a:rPr lang="de-AT" sz="1600" dirty="0">
                <a:latin typeface="Consolas" panose="020B0609020204030204" pitchFamily="49" charset="0"/>
              </a:rPr>
              <a:t>:", </a:t>
            </a:r>
            <a:r>
              <a:rPr lang="de-AT" sz="1600" dirty="0" err="1">
                <a:latin typeface="Consolas" panose="020B0609020204030204" pitchFamily="49" charset="0"/>
              </a:rPr>
              <a:t>heapq.heappop</a:t>
            </a:r>
            <a:r>
              <a:rPr lang="de-AT" sz="1600" dirty="0">
                <a:latin typeface="Consolas" panose="020B0609020204030204" pitchFamily="49" charset="0"/>
              </a:rPr>
              <a:t>(</a:t>
            </a:r>
            <a:r>
              <a:rPr lang="de-AT" sz="1600" dirty="0" err="1">
                <a:latin typeface="Consolas" panose="020B0609020204030204" pitchFamily="49" charset="0"/>
              </a:rPr>
              <a:t>tasks</a:t>
            </a:r>
            <a:r>
              <a:rPr lang="de-AT" sz="1600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DBABC-B5E3-42B6-A7CB-1CA5334DA2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Done: (9, 'buy stuff')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Done: (3, 'prepare for AMS4')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Done: (4, 'wash clothes')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Done: (1, 'answer phone')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Done: (5, 'house cleaning')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Done: (6, 'groceries')</a:t>
            </a:r>
            <a:endParaRPr lang="de-AT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E8CA5-7E3C-47B0-81EA-181DB310065B}"/>
              </a:ext>
            </a:extLst>
          </p:cNvPr>
          <p:cNvSpPr txBox="1"/>
          <p:nvPr/>
        </p:nvSpPr>
        <p:spPr>
          <a:xfrm>
            <a:off x="9551071" y="241947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C00000"/>
                </a:solidFill>
              </a:rPr>
              <a:t>:-D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8A035-E7E3-49CC-AF01-B25DBC34AD90}"/>
              </a:ext>
            </a:extLst>
          </p:cNvPr>
          <p:cNvSpPr txBox="1"/>
          <p:nvPr/>
        </p:nvSpPr>
        <p:spPr>
          <a:xfrm>
            <a:off x="9642511" y="2885814"/>
            <a:ext cx="17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rgbClr val="C00000"/>
                </a:solidFill>
              </a:rPr>
              <a:t>missed</a:t>
            </a:r>
            <a:r>
              <a:rPr lang="de-AT" dirty="0">
                <a:solidFill>
                  <a:srgbClr val="C00000"/>
                </a:solidFill>
              </a:rPr>
              <a:t> </a:t>
            </a:r>
            <a:r>
              <a:rPr lang="de-AT" dirty="0" err="1">
                <a:solidFill>
                  <a:srgbClr val="C00000"/>
                </a:solidFill>
              </a:rPr>
              <a:t>call</a:t>
            </a:r>
            <a:r>
              <a:rPr lang="de-AT" dirty="0">
                <a:solidFill>
                  <a:srgbClr val="C00000"/>
                </a:solidFill>
              </a:rPr>
              <a:t>, dang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A152EA-AE3C-4277-89A2-0E6E03C3BFC8}"/>
              </a:ext>
            </a:extLst>
          </p:cNvPr>
          <p:cNvSpPr/>
          <p:nvPr/>
        </p:nvSpPr>
        <p:spPr>
          <a:xfrm>
            <a:off x="8957401" y="4242816"/>
            <a:ext cx="475488" cy="4754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ED715D-95FE-45BE-A99F-A5494DC9C593}"/>
              </a:ext>
            </a:extLst>
          </p:cNvPr>
          <p:cNvSpPr/>
          <p:nvPr/>
        </p:nvSpPr>
        <p:spPr>
          <a:xfrm>
            <a:off x="8154435" y="4919407"/>
            <a:ext cx="475488" cy="4754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9A227A-BED1-4B2D-8155-4E8506480A21}"/>
              </a:ext>
            </a:extLst>
          </p:cNvPr>
          <p:cNvSpPr/>
          <p:nvPr/>
        </p:nvSpPr>
        <p:spPr>
          <a:xfrm>
            <a:off x="9754117" y="4919407"/>
            <a:ext cx="475488" cy="4754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981152-6CDF-4373-8BAA-0B1583A21CF1}"/>
              </a:ext>
            </a:extLst>
          </p:cNvPr>
          <p:cNvSpPr/>
          <p:nvPr/>
        </p:nvSpPr>
        <p:spPr>
          <a:xfrm>
            <a:off x="7717925" y="5732851"/>
            <a:ext cx="475488" cy="4754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A22F3D-2EFD-448A-BA28-EC0325923930}"/>
              </a:ext>
            </a:extLst>
          </p:cNvPr>
          <p:cNvSpPr/>
          <p:nvPr/>
        </p:nvSpPr>
        <p:spPr>
          <a:xfrm>
            <a:off x="8629923" y="5701475"/>
            <a:ext cx="475488" cy="4754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DEE137-87F7-4F1E-8482-854FE19551EB}"/>
              </a:ext>
            </a:extLst>
          </p:cNvPr>
          <p:cNvSpPr/>
          <p:nvPr/>
        </p:nvSpPr>
        <p:spPr>
          <a:xfrm>
            <a:off x="9363255" y="5732851"/>
            <a:ext cx="475488" cy="4754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29B1C1-DBAE-49B7-B5A6-337038FC55E2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8560289" y="4648670"/>
            <a:ext cx="466746" cy="34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307BB8-4503-4BF6-8DD3-65F59028EF9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363255" y="4648670"/>
            <a:ext cx="460496" cy="34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97677A-83FB-4486-AACF-0D458A9BAC7D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7955669" y="5325261"/>
            <a:ext cx="268400" cy="40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CC4907-205D-497A-843A-9026F766CDCA}"/>
              </a:ext>
            </a:extLst>
          </p:cNvPr>
          <p:cNvCxnSpPr>
            <a:stCxn id="8" idx="5"/>
            <a:endCxn id="11" idx="0"/>
          </p:cNvCxnSpPr>
          <p:nvPr/>
        </p:nvCxnSpPr>
        <p:spPr>
          <a:xfrm>
            <a:off x="8560289" y="5325261"/>
            <a:ext cx="307378" cy="37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54AB1B-24C1-4FCE-AC93-1ADAE431835B}"/>
              </a:ext>
            </a:extLst>
          </p:cNvPr>
          <p:cNvCxnSpPr>
            <a:stCxn id="9" idx="3"/>
            <a:endCxn id="12" idx="0"/>
          </p:cNvCxnSpPr>
          <p:nvPr/>
        </p:nvCxnSpPr>
        <p:spPr>
          <a:xfrm flipH="1">
            <a:off x="9600999" y="5325261"/>
            <a:ext cx="222752" cy="40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CE35AA-338D-4AD0-9D66-0C6EB979BBDB}"/>
              </a:ext>
            </a:extLst>
          </p:cNvPr>
          <p:cNvSpPr txBox="1"/>
          <p:nvPr/>
        </p:nvSpPr>
        <p:spPr>
          <a:xfrm>
            <a:off x="2702930" y="5839007"/>
            <a:ext cx="400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rgbClr val="C00000"/>
                </a:solidFill>
              </a:rPr>
              <a:t>tasks</a:t>
            </a:r>
            <a:r>
              <a:rPr lang="de-AT" dirty="0">
                <a:solidFill>
                  <a:srgbClr val="C00000"/>
                </a:solidFill>
              </a:rPr>
              <a:t> </a:t>
            </a:r>
            <a:r>
              <a:rPr lang="de-AT" dirty="0" err="1">
                <a:solidFill>
                  <a:srgbClr val="C00000"/>
                </a:solidFill>
              </a:rPr>
              <a:t>does</a:t>
            </a:r>
            <a:r>
              <a:rPr lang="de-AT" dirty="0">
                <a:solidFill>
                  <a:srgbClr val="C00000"/>
                </a:solidFill>
              </a:rPr>
              <a:t> not </a:t>
            </a:r>
            <a:r>
              <a:rPr lang="de-AT" dirty="0" err="1">
                <a:solidFill>
                  <a:srgbClr val="C00000"/>
                </a:solidFill>
              </a:rPr>
              <a:t>satisfy</a:t>
            </a:r>
            <a:r>
              <a:rPr lang="de-AT" dirty="0">
                <a:solidFill>
                  <a:srgbClr val="C00000"/>
                </a:solidFill>
              </a:rPr>
              <a:t> </a:t>
            </a:r>
            <a:r>
              <a:rPr lang="de-AT" dirty="0" err="1">
                <a:solidFill>
                  <a:srgbClr val="C00000"/>
                </a:solidFill>
              </a:rPr>
              <a:t>the</a:t>
            </a:r>
            <a:r>
              <a:rPr lang="de-AT" dirty="0">
                <a:solidFill>
                  <a:srgbClr val="C00000"/>
                </a:solidFill>
              </a:rPr>
              <a:t> </a:t>
            </a:r>
            <a:r>
              <a:rPr lang="de-AT" dirty="0" err="1">
                <a:solidFill>
                  <a:srgbClr val="C00000"/>
                </a:solidFill>
              </a:rPr>
              <a:t>heap</a:t>
            </a:r>
            <a:r>
              <a:rPr lang="de-AT" dirty="0">
                <a:solidFill>
                  <a:srgbClr val="C00000"/>
                </a:solidFill>
              </a:rPr>
              <a:t> </a:t>
            </a:r>
            <a:r>
              <a:rPr lang="de-AT" dirty="0" err="1">
                <a:solidFill>
                  <a:srgbClr val="C00000"/>
                </a:solidFill>
              </a:rPr>
              <a:t>property</a:t>
            </a:r>
            <a:r>
              <a:rPr lang="de-AT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4034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9BA5-60B1-4721-B3C0-2E3CC404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Python – </a:t>
            </a:r>
            <a:r>
              <a:rPr lang="de-AT" dirty="0" err="1"/>
              <a:t>heapq</a:t>
            </a:r>
            <a:r>
              <a:rPr lang="de-AT" dirty="0"/>
              <a:t> – </a:t>
            </a:r>
            <a:r>
              <a:rPr lang="de-AT" dirty="0" err="1"/>
              <a:t>Examples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69678-A292-4F59-BDA8-89A05C63F2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heapify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omitted</a:t>
            </a:r>
            <a:r>
              <a:rPr lang="de-AT" dirty="0"/>
              <a:t>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tasks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(1, 'answer phone'),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(3, 'prepare for AMS4'),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(6, 'groceries'),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(5, 'house cleaning'),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(4, 'wash clothes'),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(9, 'buy stuff')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AT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AT" sz="1600" dirty="0">
                <a:solidFill>
                  <a:srgbClr val="C00000"/>
                </a:solidFill>
                <a:latin typeface="Consolas" panose="020B0609020204030204" pitchFamily="49" charset="0"/>
              </a:rPr>
              <a:t># </a:t>
            </a:r>
            <a:r>
              <a:rPr lang="de-AT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oops</a:t>
            </a:r>
            <a:r>
              <a:rPr lang="de-AT" sz="1600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de-AT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forgot</a:t>
            </a:r>
            <a:r>
              <a:rPr lang="de-AT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heapq.heapify</a:t>
            </a:r>
            <a:r>
              <a:rPr lang="de-AT" sz="16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de-AT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tasks</a:t>
            </a:r>
            <a:r>
              <a:rPr lang="de-AT" sz="1600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AT" sz="1600" dirty="0" err="1">
                <a:latin typeface="Consolas" panose="020B0609020204030204" pitchFamily="49" charset="0"/>
              </a:rPr>
              <a:t>for</a:t>
            </a:r>
            <a:r>
              <a:rPr lang="de-AT" sz="1600" dirty="0">
                <a:latin typeface="Consolas" panose="020B0609020204030204" pitchFamily="49" charset="0"/>
              </a:rPr>
              <a:t> x in </a:t>
            </a:r>
            <a:r>
              <a:rPr lang="de-AT" sz="1600" dirty="0" err="1">
                <a:latin typeface="Consolas" panose="020B0609020204030204" pitchFamily="49" charset="0"/>
              </a:rPr>
              <a:t>range</a:t>
            </a:r>
            <a:r>
              <a:rPr lang="de-AT" sz="1600" dirty="0">
                <a:latin typeface="Consolas" panose="020B0609020204030204" pitchFamily="49" charset="0"/>
              </a:rPr>
              <a:t>(</a:t>
            </a:r>
            <a:r>
              <a:rPr lang="de-AT" sz="1600" dirty="0" err="1">
                <a:latin typeface="Consolas" panose="020B0609020204030204" pitchFamily="49" charset="0"/>
              </a:rPr>
              <a:t>len</a:t>
            </a:r>
            <a:r>
              <a:rPr lang="de-AT" sz="1600" dirty="0">
                <a:latin typeface="Consolas" panose="020B0609020204030204" pitchFamily="49" charset="0"/>
              </a:rPr>
              <a:t>(</a:t>
            </a:r>
            <a:r>
              <a:rPr lang="de-AT" sz="1600" dirty="0" err="1">
                <a:latin typeface="Consolas" panose="020B0609020204030204" pitchFamily="49" charset="0"/>
              </a:rPr>
              <a:t>tasks</a:t>
            </a:r>
            <a:r>
              <a:rPr lang="de-AT" sz="1600" dirty="0">
                <a:latin typeface="Consolas" panose="020B0609020204030204" pitchFamily="49" charset="0"/>
              </a:rPr>
              <a:t>)):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AT" sz="1600" dirty="0">
                <a:latin typeface="Consolas" panose="020B0609020204030204" pitchFamily="49" charset="0"/>
              </a:rPr>
              <a:t>    </a:t>
            </a:r>
            <a:r>
              <a:rPr lang="de-AT" sz="1600" dirty="0" err="1">
                <a:latin typeface="Consolas" panose="020B0609020204030204" pitchFamily="49" charset="0"/>
              </a:rPr>
              <a:t>print</a:t>
            </a:r>
            <a:r>
              <a:rPr lang="de-AT" sz="1600" dirty="0">
                <a:latin typeface="Consolas" panose="020B0609020204030204" pitchFamily="49" charset="0"/>
              </a:rPr>
              <a:t>("</a:t>
            </a:r>
            <a:r>
              <a:rPr lang="de-AT" sz="1600" dirty="0" err="1">
                <a:latin typeface="Consolas" panose="020B0609020204030204" pitchFamily="49" charset="0"/>
              </a:rPr>
              <a:t>Done</a:t>
            </a:r>
            <a:r>
              <a:rPr lang="de-AT" sz="1600" dirty="0">
                <a:latin typeface="Consolas" panose="020B0609020204030204" pitchFamily="49" charset="0"/>
              </a:rPr>
              <a:t>:", </a:t>
            </a:r>
            <a:r>
              <a:rPr lang="de-AT" sz="1600" dirty="0" err="1">
                <a:latin typeface="Consolas" panose="020B0609020204030204" pitchFamily="49" charset="0"/>
              </a:rPr>
              <a:t>heapq.heappop</a:t>
            </a:r>
            <a:r>
              <a:rPr lang="de-AT" sz="1600" dirty="0">
                <a:latin typeface="Consolas" panose="020B0609020204030204" pitchFamily="49" charset="0"/>
              </a:rPr>
              <a:t>(</a:t>
            </a:r>
            <a:r>
              <a:rPr lang="de-AT" sz="1600" dirty="0" err="1">
                <a:latin typeface="Consolas" panose="020B0609020204030204" pitchFamily="49" charset="0"/>
              </a:rPr>
              <a:t>tasks</a:t>
            </a:r>
            <a:r>
              <a:rPr lang="de-AT" sz="1600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DBABC-B5E3-42B6-A7CB-1CA5334DA2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Done: (1, 'answer phone')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Done: (3, 'prepare for AMS4')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Done: (4, 'wash clothes')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Done: (5, 'house cleaning')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Done: (6, 'groceries')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Done: (9, 'buy stuff')</a:t>
            </a:r>
            <a:endParaRPr lang="de-AT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8A035-E7E3-49CC-AF01-B25DBC34AD90}"/>
              </a:ext>
            </a:extLst>
          </p:cNvPr>
          <p:cNvSpPr txBox="1"/>
          <p:nvPr/>
        </p:nvSpPr>
        <p:spPr>
          <a:xfrm>
            <a:off x="2702930" y="5839007"/>
            <a:ext cx="331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rgbClr val="C00000"/>
                </a:solidFill>
              </a:rPr>
              <a:t>tasks</a:t>
            </a:r>
            <a:r>
              <a:rPr lang="de-AT" dirty="0">
                <a:solidFill>
                  <a:srgbClr val="C00000"/>
                </a:solidFill>
              </a:rPr>
              <a:t> </a:t>
            </a:r>
            <a:r>
              <a:rPr lang="de-AT" dirty="0" err="1">
                <a:solidFill>
                  <a:srgbClr val="C00000"/>
                </a:solidFill>
              </a:rPr>
              <a:t>satisfies</a:t>
            </a:r>
            <a:r>
              <a:rPr lang="de-AT" dirty="0">
                <a:solidFill>
                  <a:srgbClr val="C00000"/>
                </a:solidFill>
              </a:rPr>
              <a:t> </a:t>
            </a:r>
            <a:r>
              <a:rPr lang="de-AT" dirty="0" err="1">
                <a:solidFill>
                  <a:srgbClr val="C00000"/>
                </a:solidFill>
              </a:rPr>
              <a:t>the</a:t>
            </a:r>
            <a:r>
              <a:rPr lang="de-AT" dirty="0">
                <a:solidFill>
                  <a:srgbClr val="C00000"/>
                </a:solidFill>
              </a:rPr>
              <a:t> </a:t>
            </a:r>
            <a:r>
              <a:rPr lang="de-AT" dirty="0" err="1">
                <a:solidFill>
                  <a:srgbClr val="C00000"/>
                </a:solidFill>
              </a:rPr>
              <a:t>heap</a:t>
            </a:r>
            <a:r>
              <a:rPr lang="de-AT" dirty="0">
                <a:solidFill>
                  <a:srgbClr val="C00000"/>
                </a:solidFill>
              </a:rPr>
              <a:t> </a:t>
            </a:r>
            <a:r>
              <a:rPr lang="de-AT" dirty="0" err="1">
                <a:solidFill>
                  <a:srgbClr val="C00000"/>
                </a:solidFill>
              </a:rPr>
              <a:t>property</a:t>
            </a:r>
            <a:r>
              <a:rPr lang="de-AT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8F8BE7-10D7-4564-9317-98849684B055}"/>
              </a:ext>
            </a:extLst>
          </p:cNvPr>
          <p:cNvSpPr/>
          <p:nvPr/>
        </p:nvSpPr>
        <p:spPr>
          <a:xfrm>
            <a:off x="8957401" y="4242816"/>
            <a:ext cx="475488" cy="4754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E02991E-BF7E-4A49-8D9D-19B5DD76AD4C}"/>
              </a:ext>
            </a:extLst>
          </p:cNvPr>
          <p:cNvSpPr/>
          <p:nvPr/>
        </p:nvSpPr>
        <p:spPr>
          <a:xfrm>
            <a:off x="8154435" y="4919407"/>
            <a:ext cx="475488" cy="4754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5E1448F-493C-44FC-B364-335E72446E41}"/>
              </a:ext>
            </a:extLst>
          </p:cNvPr>
          <p:cNvSpPr/>
          <p:nvPr/>
        </p:nvSpPr>
        <p:spPr>
          <a:xfrm>
            <a:off x="9754117" y="4919407"/>
            <a:ext cx="475488" cy="4754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F9F8082-6DBE-43F4-8D19-54C5102B805B}"/>
              </a:ext>
            </a:extLst>
          </p:cNvPr>
          <p:cNvSpPr/>
          <p:nvPr/>
        </p:nvSpPr>
        <p:spPr>
          <a:xfrm>
            <a:off x="7717925" y="5732851"/>
            <a:ext cx="475488" cy="4754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16566B-BC73-430D-A77C-396C81AEB02E}"/>
              </a:ext>
            </a:extLst>
          </p:cNvPr>
          <p:cNvSpPr/>
          <p:nvPr/>
        </p:nvSpPr>
        <p:spPr>
          <a:xfrm>
            <a:off x="8629923" y="5701475"/>
            <a:ext cx="475488" cy="4754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9B9D12-9CFB-45EE-A347-102B40E028F1}"/>
              </a:ext>
            </a:extLst>
          </p:cNvPr>
          <p:cNvSpPr/>
          <p:nvPr/>
        </p:nvSpPr>
        <p:spPr>
          <a:xfrm>
            <a:off x="9363255" y="5732851"/>
            <a:ext cx="475488" cy="4754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9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DDC270-8324-45B0-8737-0D1480F011A1}"/>
              </a:ext>
            </a:extLst>
          </p:cNvPr>
          <p:cNvCxnSpPr>
            <a:stCxn id="32" idx="3"/>
            <a:endCxn id="33" idx="7"/>
          </p:cNvCxnSpPr>
          <p:nvPr/>
        </p:nvCxnSpPr>
        <p:spPr>
          <a:xfrm flipH="1">
            <a:off x="8560289" y="4648670"/>
            <a:ext cx="466746" cy="34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95979B-B1D1-4910-BEA3-6E7254D07F2B}"/>
              </a:ext>
            </a:extLst>
          </p:cNvPr>
          <p:cNvCxnSpPr>
            <a:stCxn id="32" idx="5"/>
            <a:endCxn id="34" idx="1"/>
          </p:cNvCxnSpPr>
          <p:nvPr/>
        </p:nvCxnSpPr>
        <p:spPr>
          <a:xfrm>
            <a:off x="9363255" y="4648670"/>
            <a:ext cx="460496" cy="34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745943-A51C-4451-9F10-6AC7E4B4CA68}"/>
              </a:ext>
            </a:extLst>
          </p:cNvPr>
          <p:cNvCxnSpPr>
            <a:stCxn id="33" idx="3"/>
            <a:endCxn id="35" idx="0"/>
          </p:cNvCxnSpPr>
          <p:nvPr/>
        </p:nvCxnSpPr>
        <p:spPr>
          <a:xfrm flipH="1">
            <a:off x="7955669" y="5325261"/>
            <a:ext cx="268400" cy="40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A0DA2F-2A5E-4C03-A558-078AEFCED62E}"/>
              </a:ext>
            </a:extLst>
          </p:cNvPr>
          <p:cNvCxnSpPr>
            <a:stCxn id="33" idx="5"/>
            <a:endCxn id="36" idx="0"/>
          </p:cNvCxnSpPr>
          <p:nvPr/>
        </p:nvCxnSpPr>
        <p:spPr>
          <a:xfrm>
            <a:off x="8560289" y="5325261"/>
            <a:ext cx="307378" cy="37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4B9A0C1-8018-4409-97B7-A15CD6814603}"/>
              </a:ext>
            </a:extLst>
          </p:cNvPr>
          <p:cNvCxnSpPr>
            <a:stCxn id="34" idx="3"/>
            <a:endCxn id="37" idx="0"/>
          </p:cNvCxnSpPr>
          <p:nvPr/>
        </p:nvCxnSpPr>
        <p:spPr>
          <a:xfrm flipH="1">
            <a:off x="9600999" y="5325261"/>
            <a:ext cx="222752" cy="40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3099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7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3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9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17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40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90AC32-CCAC-4822-8A08-BA57DA8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import</a:t>
            </a:r>
            <a:r>
              <a:rPr lang="de-AT" dirty="0"/>
              <a:t> </a:t>
            </a:r>
            <a:r>
              <a:rPr lang="de-AT" dirty="0" err="1"/>
              <a:t>numpy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np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D3F62-8F9F-40DE-9F0A-4F108C18D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828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61AF-E1C8-4D74-8949-2DBFEB39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Vectors</a:t>
            </a:r>
            <a:r>
              <a:rPr lang="de-AT" dirty="0"/>
              <a:t> and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6608-45F4-47F2-AEE2-FE0CE1C9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create</a:t>
            </a:r>
            <a:r>
              <a:rPr lang="de-AT" dirty="0"/>
              <a:t> </a:t>
            </a:r>
            <a:r>
              <a:rPr lang="de-AT" dirty="0" err="1"/>
              <a:t>vectors</a:t>
            </a:r>
            <a:r>
              <a:rPr lang="de-AT" dirty="0"/>
              <a:t> and </a:t>
            </a:r>
            <a:r>
              <a:rPr lang="de-AT" dirty="0" err="1"/>
              <a:t>matrices</a:t>
            </a:r>
            <a:r>
              <a:rPr lang="de-AT" dirty="0"/>
              <a:t>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>
                <a:latin typeface="Consolas" panose="020B0609020204030204" pitchFamily="49" charset="0"/>
              </a:rPr>
              <a:t>array</a:t>
            </a:r>
            <a:r>
              <a:rPr lang="de-AT" dirty="0"/>
              <a:t> </a:t>
            </a:r>
            <a:r>
              <a:rPr lang="de-AT" dirty="0" err="1"/>
              <a:t>method</a:t>
            </a:r>
            <a:endParaRPr lang="de-AT" dirty="0"/>
          </a:p>
          <a:p>
            <a:endParaRPr lang="de-AT" dirty="0"/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vec</a:t>
            </a:r>
            <a:r>
              <a:rPr lang="de-AT" dirty="0">
                <a:latin typeface="Consolas" panose="020B0609020204030204" pitchFamily="49" charset="0"/>
              </a:rPr>
              <a:t> = </a:t>
            </a:r>
            <a:r>
              <a:rPr lang="de-AT" dirty="0" err="1">
                <a:latin typeface="Consolas" panose="020B0609020204030204" pitchFamily="49" charset="0"/>
              </a:rPr>
              <a:t>np.array</a:t>
            </a:r>
            <a:r>
              <a:rPr lang="de-AT" dirty="0">
                <a:latin typeface="Consolas" panose="020B0609020204030204" pitchFamily="49" charset="0"/>
              </a:rPr>
              <a:t>([1, 2, 3])</a:t>
            </a:r>
          </a:p>
          <a:p>
            <a:pPr marL="457200" lvl="1" indent="0">
              <a:buNone/>
            </a:pPr>
            <a:r>
              <a:rPr lang="fi-FI" dirty="0">
                <a:latin typeface="Consolas" panose="020B0609020204030204" pitchFamily="49" charset="0"/>
              </a:rPr>
              <a:t>mat = np.array([[1, 2, 3],</a:t>
            </a:r>
          </a:p>
          <a:p>
            <a:pPr marL="457200" lvl="1" indent="0">
              <a:buNone/>
            </a:pPr>
            <a:r>
              <a:rPr lang="fi-FI" dirty="0">
                <a:latin typeface="Consolas" panose="020B0609020204030204" pitchFamily="49" charset="0"/>
              </a:rPr>
              <a:t>                [4, 5, 6],</a:t>
            </a:r>
          </a:p>
          <a:p>
            <a:pPr marL="457200" lvl="1" indent="0">
              <a:buNone/>
            </a:pPr>
            <a:r>
              <a:rPr lang="fi-FI" dirty="0">
                <a:latin typeface="Consolas" panose="020B0609020204030204" pitchFamily="49" charset="0"/>
              </a:rPr>
              <a:t>                [7, 8, 9]])</a:t>
            </a:r>
          </a:p>
          <a:p>
            <a:pPr marL="457200" lvl="1" indent="0">
              <a:buNone/>
            </a:pPr>
            <a:endParaRPr lang="fi-FI" dirty="0">
              <a:latin typeface="Consolas" panose="020B0609020204030204" pitchFamily="49" charset="0"/>
            </a:endParaRPr>
          </a:p>
          <a:p>
            <a:r>
              <a:rPr lang="de-AT" dirty="0"/>
              <a:t>Here </a:t>
            </a:r>
            <a:r>
              <a:rPr lang="de-AT" dirty="0" err="1"/>
              <a:t>vec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a </a:t>
            </a:r>
            <a:r>
              <a:rPr lang="de-AT" dirty="0" err="1"/>
              <a:t>one</a:t>
            </a:r>
            <a:r>
              <a:rPr lang="de-AT" dirty="0"/>
              <a:t>-dimensional </a:t>
            </a:r>
            <a:r>
              <a:rPr lang="de-AT" dirty="0" err="1"/>
              <a:t>shape</a:t>
            </a:r>
            <a:r>
              <a:rPr lang="de-AT" dirty="0"/>
              <a:t>, </a:t>
            </a:r>
            <a:r>
              <a:rPr lang="de-AT" dirty="0" err="1"/>
              <a:t>mat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a </a:t>
            </a:r>
            <a:r>
              <a:rPr lang="de-AT" dirty="0" err="1"/>
              <a:t>two</a:t>
            </a:r>
            <a:r>
              <a:rPr lang="de-AT" dirty="0"/>
              <a:t>-dimensional </a:t>
            </a:r>
            <a:r>
              <a:rPr lang="de-AT" dirty="0" err="1"/>
              <a:t>shape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also </a:t>
            </a:r>
            <a:r>
              <a:rPr lang="de-AT" dirty="0" err="1"/>
              <a:t>create</a:t>
            </a:r>
            <a:r>
              <a:rPr lang="de-AT" dirty="0"/>
              <a:t> </a:t>
            </a:r>
            <a:r>
              <a:rPr lang="de-AT" dirty="0" err="1"/>
              <a:t>vectors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-dimensional </a:t>
            </a:r>
            <a:r>
              <a:rPr lang="de-AT" dirty="0" err="1"/>
              <a:t>shapes</a:t>
            </a:r>
            <a:endParaRPr lang="de-AT" dirty="0"/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rowvec</a:t>
            </a:r>
            <a:r>
              <a:rPr lang="de-AT" dirty="0">
                <a:latin typeface="Consolas" panose="020B0609020204030204" pitchFamily="49" charset="0"/>
              </a:rPr>
              <a:t> = </a:t>
            </a:r>
            <a:r>
              <a:rPr lang="de-AT" dirty="0" err="1">
                <a:latin typeface="Consolas" panose="020B0609020204030204" pitchFamily="49" charset="0"/>
              </a:rPr>
              <a:t>np.array</a:t>
            </a:r>
            <a:r>
              <a:rPr lang="de-AT" dirty="0">
                <a:latin typeface="Consolas" panose="020B0609020204030204" pitchFamily="49" charset="0"/>
              </a:rPr>
              <a:t>([[1, 2, 3]])</a:t>
            </a:r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colvec</a:t>
            </a:r>
            <a:r>
              <a:rPr lang="de-AT" dirty="0">
                <a:latin typeface="Consolas" panose="020B0609020204030204" pitchFamily="49" charset="0"/>
              </a:rPr>
              <a:t> = </a:t>
            </a:r>
            <a:r>
              <a:rPr lang="de-AT" dirty="0" err="1">
                <a:latin typeface="Consolas" panose="020B0609020204030204" pitchFamily="49" charset="0"/>
              </a:rPr>
              <a:t>np.array</a:t>
            </a:r>
            <a:r>
              <a:rPr lang="de-AT" dirty="0">
                <a:latin typeface="Consolas" panose="020B0609020204030204" pitchFamily="49" charset="0"/>
              </a:rPr>
              <a:t>([[1], [2], [3]])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541C72-82FC-4ACB-A912-A05EB43AFA38}"/>
                  </a:ext>
                </a:extLst>
              </p:cNvPr>
              <p:cNvSpPr txBox="1"/>
              <p:nvPr/>
            </p:nvSpPr>
            <p:spPr>
              <a:xfrm>
                <a:off x="8184292" y="5760302"/>
                <a:ext cx="131997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AT" b="0" i="0" smtClean="0">
                          <a:latin typeface="Cambria Math" panose="02040503050406030204" pitchFamily="18" charset="0"/>
                        </a:rPr>
                        <m:t>colvec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A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A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A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541C72-82FC-4ACB-A912-A05EB43AF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92" y="5760302"/>
                <a:ext cx="1319977" cy="732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8BBB64-2737-4FA1-A763-7FD132F8E28C}"/>
                  </a:ext>
                </a:extLst>
              </p:cNvPr>
              <p:cNvSpPr txBox="1"/>
              <p:nvPr/>
            </p:nvSpPr>
            <p:spPr>
              <a:xfrm>
                <a:off x="8184292" y="5355007"/>
                <a:ext cx="2224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AT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de-AT" b="0" i="0" smtClean="0">
                          <a:latin typeface="Cambria Math" panose="02040503050406030204" pitchFamily="18" charset="0"/>
                        </a:rPr>
                        <m:t>owvec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AT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8BBB64-2737-4FA1-A763-7FD132F8E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92" y="5355007"/>
                <a:ext cx="2224648" cy="276999"/>
              </a:xfrm>
              <a:prstGeom prst="rect">
                <a:avLst/>
              </a:prstGeom>
              <a:blipFill>
                <a:blip r:embed="rId3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30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3A77-21D7-4DA5-B632-8F73664B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Vectors</a:t>
            </a:r>
            <a:r>
              <a:rPr lang="de-AT" dirty="0"/>
              <a:t> and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D15ED-1B5D-4D23-A88F-2EC2AC7A5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query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shape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objects</a:t>
            </a:r>
            <a:endParaRPr lang="de-AT" dirty="0"/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np.shape</a:t>
            </a:r>
            <a:r>
              <a:rPr lang="de-AT" dirty="0">
                <a:latin typeface="Consolas" panose="020B0609020204030204" pitchFamily="49" charset="0"/>
              </a:rPr>
              <a:t>(</a:t>
            </a:r>
            <a:r>
              <a:rPr lang="de-AT" dirty="0" err="1">
                <a:latin typeface="Consolas" panose="020B0609020204030204" pitchFamily="49" charset="0"/>
              </a:rPr>
              <a:t>vec</a:t>
            </a:r>
            <a:r>
              <a:rPr lang="de-AT" dirty="0">
                <a:latin typeface="Consolas" panose="020B0609020204030204" pitchFamily="49" charset="0"/>
              </a:rPr>
              <a:t>) = </a:t>
            </a:r>
            <a:r>
              <a:rPr lang="de-AT" dirty="0" err="1">
                <a:latin typeface="Consolas" panose="020B0609020204030204" pitchFamily="49" charset="0"/>
              </a:rPr>
              <a:t>np.shape</a:t>
            </a:r>
            <a:r>
              <a:rPr lang="de-AT" dirty="0">
                <a:latin typeface="Consolas" panose="020B0609020204030204" pitchFamily="49" charset="0"/>
              </a:rPr>
              <a:t>([1, 2, 3]) = (3,)</a:t>
            </a:r>
          </a:p>
          <a:p>
            <a:pPr marL="457200" lvl="1" indent="0">
              <a:buNone/>
            </a:pPr>
            <a:endParaRPr lang="de-AT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np.shape</a:t>
            </a:r>
            <a:r>
              <a:rPr lang="de-AT" dirty="0">
                <a:latin typeface="Consolas" panose="020B0609020204030204" pitchFamily="49" charset="0"/>
              </a:rPr>
              <a:t>(</a:t>
            </a:r>
            <a:r>
              <a:rPr lang="de-AT" dirty="0" err="1">
                <a:latin typeface="Consolas" panose="020B0609020204030204" pitchFamily="49" charset="0"/>
              </a:rPr>
              <a:t>rowvec</a:t>
            </a:r>
            <a:r>
              <a:rPr lang="de-AT" dirty="0">
                <a:latin typeface="Consolas" panose="020B0609020204030204" pitchFamily="49" charset="0"/>
              </a:rPr>
              <a:t>) = </a:t>
            </a:r>
            <a:r>
              <a:rPr lang="de-AT" dirty="0" err="1">
                <a:latin typeface="Consolas" panose="020B0609020204030204" pitchFamily="49" charset="0"/>
              </a:rPr>
              <a:t>np.shape</a:t>
            </a:r>
            <a:r>
              <a:rPr lang="de-AT" dirty="0">
                <a:latin typeface="Consolas" panose="020B0609020204030204" pitchFamily="49" charset="0"/>
              </a:rPr>
              <a:t>([[1, 2, 3]]) = (1, 3)</a:t>
            </a:r>
          </a:p>
          <a:p>
            <a:pPr marL="457200" lvl="1" indent="0">
              <a:buNone/>
            </a:pPr>
            <a:endParaRPr lang="de-AT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np.shape</a:t>
            </a:r>
            <a:r>
              <a:rPr lang="de-AT" dirty="0">
                <a:latin typeface="Consolas" panose="020B0609020204030204" pitchFamily="49" charset="0"/>
              </a:rPr>
              <a:t>(</a:t>
            </a:r>
            <a:r>
              <a:rPr lang="de-AT" dirty="0" err="1">
                <a:latin typeface="Consolas" panose="020B0609020204030204" pitchFamily="49" charset="0"/>
              </a:rPr>
              <a:t>colvec</a:t>
            </a:r>
            <a:r>
              <a:rPr lang="de-AT" dirty="0">
                <a:latin typeface="Consolas" panose="020B0609020204030204" pitchFamily="49" charset="0"/>
              </a:rPr>
              <a:t>) = </a:t>
            </a:r>
            <a:r>
              <a:rPr lang="de-AT" dirty="0" err="1">
                <a:latin typeface="Consolas" panose="020B0609020204030204" pitchFamily="49" charset="0"/>
              </a:rPr>
              <a:t>np.shape</a:t>
            </a:r>
            <a:r>
              <a:rPr lang="de-AT" dirty="0">
                <a:latin typeface="Consolas" panose="020B0609020204030204" pitchFamily="49" charset="0"/>
              </a:rPr>
              <a:t>([[1], [2], [3]]) = (3, 1)</a:t>
            </a:r>
          </a:p>
          <a:p>
            <a:pPr marL="457200" lvl="1" indent="0">
              <a:buNone/>
            </a:pPr>
            <a:endParaRPr lang="de-AT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np.shape</a:t>
            </a:r>
            <a:r>
              <a:rPr lang="de-AT" dirty="0">
                <a:latin typeface="Consolas" panose="020B0609020204030204" pitchFamily="49" charset="0"/>
              </a:rPr>
              <a:t>(</a:t>
            </a:r>
            <a:r>
              <a:rPr lang="de-AT" dirty="0" err="1">
                <a:latin typeface="Consolas" panose="020B0609020204030204" pitchFamily="49" charset="0"/>
              </a:rPr>
              <a:t>np.array</a:t>
            </a:r>
            <a:r>
              <a:rPr lang="de-AT" dirty="0">
                <a:latin typeface="Consolas" panose="020B0609020204030204" pitchFamily="49" charset="0"/>
              </a:rPr>
              <a:t>([[[1, 2], [2, 3]], [[4, 5], [5, 6]]])) = ???</a:t>
            </a: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= (2, 2, 2)</a:t>
            </a:r>
          </a:p>
          <a:p>
            <a:pPr marL="457200" lvl="1" indent="0">
              <a:buNone/>
            </a:pPr>
            <a:endParaRPr lang="de-AT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np.shape</a:t>
            </a:r>
            <a:r>
              <a:rPr lang="de-AT" dirty="0">
                <a:latin typeface="Consolas" panose="020B0609020204030204" pitchFamily="49" charset="0"/>
              </a:rPr>
              <a:t>(</a:t>
            </a:r>
            <a:r>
              <a:rPr lang="de-AT" dirty="0" err="1">
                <a:latin typeface="Consolas" panose="020B0609020204030204" pitchFamily="49" charset="0"/>
              </a:rPr>
              <a:t>np.array</a:t>
            </a:r>
            <a:r>
              <a:rPr lang="de-AT" dirty="0">
                <a:latin typeface="Consolas" panose="020B0609020204030204" pitchFamily="49" charset="0"/>
              </a:rPr>
              <a:t>([[[1, 2], [3, 4], [5, 6]]])) = ???</a:t>
            </a: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= (1, 3, 2)</a:t>
            </a:r>
          </a:p>
        </p:txBody>
      </p:sp>
    </p:spTree>
    <p:extLst>
      <p:ext uri="{BB962C8B-B14F-4D97-AF65-F5344CB8AC3E}">
        <p14:creationId xmlns:p14="http://schemas.microsoft.com/office/powerpoint/2010/main" val="7340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B6A5-7A68-4657-8089-4567C9F7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Vectors</a:t>
            </a:r>
            <a:r>
              <a:rPr lang="de-AT" dirty="0"/>
              <a:t> and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8C0C-A2BA-4BD8-B6B7-710BBD8F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Create a </a:t>
            </a:r>
            <a:r>
              <a:rPr lang="de-AT" dirty="0" err="1"/>
              <a:t>vector</a:t>
            </a:r>
            <a:r>
              <a:rPr lang="de-AT" dirty="0"/>
              <a:t>/</a:t>
            </a:r>
            <a:r>
              <a:rPr lang="de-AT" dirty="0" err="1"/>
              <a:t>matrix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all </a:t>
            </a:r>
            <a:r>
              <a:rPr lang="de-AT" dirty="0" err="1"/>
              <a:t>zeros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all </a:t>
            </a:r>
            <a:r>
              <a:rPr lang="de-AT" dirty="0" err="1"/>
              <a:t>ones</a:t>
            </a:r>
            <a:endParaRPr lang="de-AT" dirty="0"/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np.zeros</a:t>
            </a:r>
            <a:r>
              <a:rPr lang="de-AT" dirty="0">
                <a:latin typeface="Consolas" panose="020B0609020204030204" pitchFamily="49" charset="0"/>
              </a:rPr>
              <a:t>((3,)) = [0. 0. 0.]</a:t>
            </a:r>
          </a:p>
          <a:p>
            <a:pPr marL="457200" lvl="1" indent="0">
              <a:buNone/>
            </a:pPr>
            <a:endParaRPr lang="de-AT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np.zeros</a:t>
            </a:r>
            <a:r>
              <a:rPr lang="de-AT" dirty="0">
                <a:latin typeface="Consolas" panose="020B0609020204030204" pitchFamily="49" charset="0"/>
              </a:rPr>
              <a:t>((2, 3)) =  [[0. 0. 0.]</a:t>
            </a: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                    [0. 0. 0.]]</a:t>
            </a:r>
          </a:p>
          <a:p>
            <a:pPr marL="457200" lvl="1" indent="0">
              <a:buNone/>
            </a:pPr>
            <a:endParaRPr lang="de-AT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                  [[1. 1.]</a:t>
            </a:r>
          </a:p>
          <a:p>
            <a:pPr marL="457200" lvl="1" indent="0">
              <a:buNone/>
            </a:pPr>
            <a:r>
              <a:rPr lang="de-AT" dirty="0" err="1">
                <a:latin typeface="Consolas" panose="020B0609020204030204" pitchFamily="49" charset="0"/>
              </a:rPr>
              <a:t>np.ones</a:t>
            </a:r>
            <a:r>
              <a:rPr lang="de-AT" dirty="0">
                <a:latin typeface="Consolas" panose="020B0609020204030204" pitchFamily="49" charset="0"/>
              </a:rPr>
              <a:t>((3, 2)) =   [1. 1.]</a:t>
            </a:r>
          </a:p>
          <a:p>
            <a:pPr marL="457200" lvl="1" indent="0">
              <a:buNone/>
            </a:pPr>
            <a:r>
              <a:rPr lang="de-AT" dirty="0">
                <a:latin typeface="Consolas" panose="020B0609020204030204" pitchFamily="49" charset="0"/>
              </a:rPr>
              <a:t>                    [1. 1.]]</a:t>
            </a:r>
          </a:p>
        </p:txBody>
      </p:sp>
    </p:spTree>
    <p:extLst>
      <p:ext uri="{BB962C8B-B14F-4D97-AF65-F5344CB8AC3E}">
        <p14:creationId xmlns:p14="http://schemas.microsoft.com/office/powerpoint/2010/main" val="357554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1D19-D0EC-4298-B63B-4B3F5938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Vectors</a:t>
            </a:r>
            <a:r>
              <a:rPr lang="de-AT" dirty="0"/>
              <a:t> and </a:t>
            </a:r>
            <a:r>
              <a:rPr lang="de-AT" dirty="0" err="1"/>
              <a:t>Matrics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FF97B-999D-44D1-837E-10A22C4B3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Transpose – „</a:t>
            </a:r>
            <a:r>
              <a:rPr lang="de-AT" dirty="0" err="1"/>
              <a:t>flip</a:t>
            </a:r>
            <a:r>
              <a:rPr lang="de-AT" dirty="0"/>
              <a:t> </a:t>
            </a:r>
            <a:r>
              <a:rPr lang="de-AT" dirty="0" err="1"/>
              <a:t>rows</a:t>
            </a:r>
            <a:r>
              <a:rPr lang="de-AT" dirty="0"/>
              <a:t> and </a:t>
            </a:r>
            <a:r>
              <a:rPr lang="de-AT" dirty="0" err="1"/>
              <a:t>columns</a:t>
            </a:r>
            <a:r>
              <a:rPr lang="de-AT" dirty="0"/>
              <a:t>“</a:t>
            </a:r>
          </a:p>
          <a:p>
            <a:endParaRPr lang="de-AT" dirty="0">
              <a:latin typeface="Consolas" panose="020B0609020204030204" pitchFamily="49" charset="0"/>
            </a:endParaRPr>
          </a:p>
          <a:p>
            <a:endParaRPr lang="de-AT" dirty="0">
              <a:latin typeface="Consolas" panose="020B0609020204030204" pitchFamily="49" charset="0"/>
            </a:endParaRPr>
          </a:p>
          <a:p>
            <a:endParaRPr lang="de-AT" dirty="0">
              <a:latin typeface="Consolas" panose="020B0609020204030204" pitchFamily="49" charset="0"/>
            </a:endParaRPr>
          </a:p>
          <a:p>
            <a:endParaRPr lang="de-AT" dirty="0">
              <a:latin typeface="Consolas" panose="020B0609020204030204" pitchFamily="49" charset="0"/>
            </a:endParaRPr>
          </a:p>
          <a:p>
            <a:r>
              <a:rPr lang="de-AT" dirty="0"/>
              <a:t>Create a </a:t>
            </a:r>
            <a:r>
              <a:rPr lang="de-AT" dirty="0" err="1"/>
              <a:t>column</a:t>
            </a:r>
            <a:r>
              <a:rPr lang="de-AT" dirty="0"/>
              <a:t> </a:t>
            </a:r>
            <a:r>
              <a:rPr lang="de-AT" dirty="0" err="1"/>
              <a:t>vector</a:t>
            </a:r>
            <a:r>
              <a:rPr lang="de-AT" dirty="0"/>
              <a:t> out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row</a:t>
            </a:r>
            <a:r>
              <a:rPr lang="de-AT" dirty="0"/>
              <a:t> </a:t>
            </a:r>
            <a:r>
              <a:rPr lang="de-AT" dirty="0" err="1"/>
              <a:t>vector</a:t>
            </a:r>
            <a:endParaRPr lang="de-AT" dirty="0"/>
          </a:p>
          <a:p>
            <a:pPr lvl="1"/>
            <a:r>
              <a:rPr lang="de-AT" dirty="0" err="1"/>
              <a:t>From</a:t>
            </a:r>
            <a:r>
              <a:rPr lang="de-AT" dirty="0"/>
              <a:t> a 1-dimensional </a:t>
            </a:r>
            <a:r>
              <a:rPr lang="de-AT" dirty="0" err="1"/>
              <a:t>shape</a:t>
            </a:r>
            <a:endParaRPr lang="de-AT" dirty="0"/>
          </a:p>
          <a:p>
            <a:pPr marL="457200" lvl="1" indent="0">
              <a:buNone/>
            </a:pPr>
            <a:endParaRPr lang="de-AT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AT" dirty="0">
              <a:latin typeface="Consolas" panose="020B0609020204030204" pitchFamily="49" charset="0"/>
            </a:endParaRPr>
          </a:p>
          <a:p>
            <a:pPr lvl="1"/>
            <a:r>
              <a:rPr lang="de-AT" dirty="0" err="1"/>
              <a:t>From</a:t>
            </a:r>
            <a:r>
              <a:rPr lang="de-AT" dirty="0"/>
              <a:t> a 2-dimensional </a:t>
            </a:r>
            <a:r>
              <a:rPr lang="de-AT" dirty="0" err="1"/>
              <a:t>shape</a:t>
            </a:r>
            <a:endParaRPr lang="de-AT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5FEA0F-9B47-4700-BA01-0E237D7F469C}"/>
              </a:ext>
            </a:extLst>
          </p:cNvPr>
          <p:cNvGrpSpPr/>
          <p:nvPr/>
        </p:nvGrpSpPr>
        <p:grpSpPr>
          <a:xfrm>
            <a:off x="1333500" y="2425926"/>
            <a:ext cx="4578176" cy="1219655"/>
            <a:chOff x="1333500" y="2425926"/>
            <a:chExt cx="4578176" cy="12196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A320DA-C94B-4060-8DCE-F44A45613E97}"/>
                </a:ext>
              </a:extLst>
            </p:cNvPr>
            <p:cNvSpPr/>
            <p:nvPr/>
          </p:nvSpPr>
          <p:spPr>
            <a:xfrm>
              <a:off x="3771900" y="2425926"/>
              <a:ext cx="428625" cy="4191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A3F8010-5CF8-4580-9971-8E80F4CC6BBF}"/>
                    </a:ext>
                  </a:extLst>
                </p:cNvPr>
                <p:cNvSpPr txBox="1"/>
                <p:nvPr/>
              </p:nvSpPr>
              <p:spPr>
                <a:xfrm>
                  <a:off x="1333500" y="2532969"/>
                  <a:ext cx="4578176" cy="11126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AT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AT" sz="2400" b="0" i="0" smtClean="0">
                                <a:latin typeface="Cambria Math" panose="02040503050406030204" pitchFamily="18" charset="0"/>
                              </a:rPr>
                              <m:t>mat</m:t>
                            </m:r>
                            <m:r>
                              <m:rPr>
                                <m:nor/>
                              </m:rPr>
                              <a:rPr lang="de-AT" sz="2400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de-AT" sz="24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de-AT" sz="2400" b="0" i="0" smtClean="0">
                                <a:latin typeface="Cambria Math" panose="02040503050406030204" pitchFamily="18" charset="0"/>
                              </a:rPr>
                              <m:t> =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AT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AT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AT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de-AT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de-AT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de-AT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sz="24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de-AT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de-AT" sz="24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m:rPr>
                                <m:nor/>
                              </m:rPr>
                              <a:rPr lang="de-AT" sz="24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AT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AT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AT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de-AT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A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de-AT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de-AT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AT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de-AT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de-AT" sz="2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de-AT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A3F8010-5CF8-4580-9971-8E80F4CC6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3500" y="2532969"/>
                  <a:ext cx="4578176" cy="111261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A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B14AB34-39B0-44E8-93C2-7C8386F482B7}"/>
              </a:ext>
            </a:extLst>
          </p:cNvPr>
          <p:cNvSpPr/>
          <p:nvPr/>
        </p:nvSpPr>
        <p:spPr>
          <a:xfrm>
            <a:off x="5658638" y="5569545"/>
            <a:ext cx="31961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de-AT" dirty="0">
                <a:latin typeface="Consolas" panose="020B0609020204030204" pitchFamily="49" charset="0"/>
              </a:rPr>
              <a:t>           [[1]</a:t>
            </a:r>
          </a:p>
          <a:p>
            <a:pPr marL="0" lvl="1"/>
            <a:r>
              <a:rPr lang="de-AT" dirty="0" err="1">
                <a:latin typeface="Consolas" panose="020B0609020204030204" pitchFamily="49" charset="0"/>
              </a:rPr>
              <a:t>rowvec.T</a:t>
            </a:r>
            <a:r>
              <a:rPr lang="de-AT" dirty="0">
                <a:latin typeface="Consolas" panose="020B0609020204030204" pitchFamily="49" charset="0"/>
              </a:rPr>
              <a:t> =  [2]</a:t>
            </a:r>
          </a:p>
          <a:p>
            <a:pPr marL="0" lvl="1"/>
            <a:r>
              <a:rPr lang="de-AT" dirty="0">
                <a:latin typeface="Consolas" panose="020B0609020204030204" pitchFamily="49" charset="0"/>
              </a:rPr>
              <a:t>            [3]]</a:t>
            </a:r>
            <a:endParaRPr lang="de-A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87D8AB-C606-4F85-9C8D-92EF06E9F13C}"/>
              </a:ext>
            </a:extLst>
          </p:cNvPr>
          <p:cNvSpPr/>
          <p:nvPr/>
        </p:nvSpPr>
        <p:spPr>
          <a:xfrm>
            <a:off x="5658638" y="4511278"/>
            <a:ext cx="3765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de-AT" dirty="0">
                <a:latin typeface="Consolas" panose="020B0609020204030204" pitchFamily="49" charset="0"/>
              </a:rPr>
              <a:t>                     [[1]</a:t>
            </a:r>
          </a:p>
          <a:p>
            <a:pPr marL="0" lvl="1"/>
            <a:r>
              <a:rPr lang="de-AT" dirty="0" err="1">
                <a:latin typeface="Consolas" panose="020B0609020204030204" pitchFamily="49" charset="0"/>
              </a:rPr>
              <a:t>np.array</a:t>
            </a:r>
            <a:r>
              <a:rPr lang="de-AT" dirty="0">
                <a:latin typeface="Consolas" panose="020B0609020204030204" pitchFamily="49" charset="0"/>
              </a:rPr>
              <a:t>([</a:t>
            </a:r>
            <a:r>
              <a:rPr lang="de-AT" dirty="0" err="1">
                <a:latin typeface="Consolas" panose="020B0609020204030204" pitchFamily="49" charset="0"/>
              </a:rPr>
              <a:t>vec</a:t>
            </a:r>
            <a:r>
              <a:rPr lang="de-AT" dirty="0">
                <a:latin typeface="Consolas" panose="020B0609020204030204" pitchFamily="49" charset="0"/>
              </a:rPr>
              <a:t>]).T =   [2]</a:t>
            </a:r>
          </a:p>
          <a:p>
            <a:pPr marL="0" lvl="1"/>
            <a:r>
              <a:rPr lang="de-AT" dirty="0">
                <a:latin typeface="Consolas" panose="020B0609020204030204" pitchFamily="49" charset="0"/>
              </a:rPr>
              <a:t>                      [3]]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4715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CDD5-9650-4F1E-9690-135B8DAF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7992-5729-4B2A-92C4-DB7973E74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20"/>
            <a:ext cx="10515600" cy="4939069"/>
          </a:xfrm>
        </p:spPr>
        <p:txBody>
          <a:bodyPr>
            <a:normAutofit fontScale="85000" lnSpcReduction="20000"/>
          </a:bodyPr>
          <a:lstStyle/>
          <a:p>
            <a:r>
              <a:rPr lang="de-AT" dirty="0"/>
              <a:t>The </a:t>
            </a:r>
            <a:r>
              <a:rPr lang="de-AT" dirty="0" err="1"/>
              <a:t>operator</a:t>
            </a:r>
            <a:r>
              <a:rPr lang="de-AT" dirty="0"/>
              <a:t> „+“ will perform </a:t>
            </a:r>
            <a:r>
              <a:rPr lang="de-AT" u="sng" dirty="0" err="1"/>
              <a:t>elementwise</a:t>
            </a:r>
            <a:r>
              <a:rPr lang="de-AT" u="sng" dirty="0"/>
              <a:t> </a:t>
            </a:r>
            <a:r>
              <a:rPr lang="de-AT" u="sng" dirty="0" err="1"/>
              <a:t>addition</a:t>
            </a:r>
            <a:r>
              <a:rPr lang="de-AT" dirty="0"/>
              <a:t>, e.g.</a:t>
            </a:r>
          </a:p>
          <a:p>
            <a:endParaRPr lang="de-AT" dirty="0"/>
          </a:p>
          <a:p>
            <a:pPr marL="457200" lvl="1" indent="0">
              <a:buNone/>
            </a:pPr>
            <a:r>
              <a:rPr lang="fr-FR" dirty="0">
                <a:latin typeface="Consolas" panose="020B0609020204030204" pitchFamily="49" charset="0"/>
              </a:rPr>
              <a:t>1 + </a:t>
            </a:r>
            <a:r>
              <a:rPr lang="fr-FR" dirty="0" err="1">
                <a:latin typeface="Consolas" panose="020B0609020204030204" pitchFamily="49" charset="0"/>
              </a:rPr>
              <a:t>vec</a:t>
            </a:r>
            <a:r>
              <a:rPr lang="fr-FR" dirty="0">
                <a:latin typeface="Consolas" panose="020B0609020204030204" pitchFamily="49" charset="0"/>
              </a:rPr>
              <a:t> =  1  +  [1 2 3]  =  [2 3 4]</a:t>
            </a:r>
          </a:p>
          <a:p>
            <a:pPr marL="457200" lvl="1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i-FI" dirty="0">
                <a:latin typeface="Consolas" panose="020B0609020204030204" pitchFamily="49" charset="0"/>
              </a:rPr>
              <a:t>                 [[1 2 3]    [[ 2  3  4]</a:t>
            </a:r>
          </a:p>
          <a:p>
            <a:pPr marL="457200" lvl="1" indent="0">
              <a:buNone/>
            </a:pPr>
            <a:r>
              <a:rPr lang="fi-FI" dirty="0">
                <a:latin typeface="Consolas" panose="020B0609020204030204" pitchFamily="49" charset="0"/>
              </a:rPr>
              <a:t>1 + mat =  1  +   [4 5 6]  =  [ 5  6  7]</a:t>
            </a:r>
          </a:p>
          <a:p>
            <a:pPr marL="457200" lvl="1" indent="0">
              <a:buNone/>
            </a:pPr>
            <a:r>
              <a:rPr lang="fi-FI" dirty="0">
                <a:latin typeface="Consolas" panose="020B0609020204030204" pitchFamily="49" charset="0"/>
              </a:rPr>
              <a:t>                  [7 8 9]]    [ 8  9 10]]</a:t>
            </a:r>
          </a:p>
          <a:p>
            <a:pPr marL="457200" lvl="1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vec</a:t>
            </a:r>
            <a:r>
              <a:rPr lang="fr-FR" dirty="0">
                <a:latin typeface="Consolas" panose="020B0609020204030204" pitchFamily="49" charset="0"/>
              </a:rPr>
              <a:t> + </a:t>
            </a:r>
            <a:r>
              <a:rPr lang="fr-FR" dirty="0" err="1">
                <a:latin typeface="Consolas" panose="020B0609020204030204" pitchFamily="49" charset="0"/>
              </a:rPr>
              <a:t>vec</a:t>
            </a:r>
            <a:r>
              <a:rPr lang="fr-FR" dirty="0">
                <a:latin typeface="Consolas" panose="020B0609020204030204" pitchFamily="49" charset="0"/>
              </a:rPr>
              <a:t> =  [1 2 3]  +  [1 2 3]  =  [2 4 6]</a:t>
            </a:r>
          </a:p>
          <a:p>
            <a:pPr marL="457200" lvl="1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vec</a:t>
            </a:r>
            <a:r>
              <a:rPr lang="fr-FR" dirty="0">
                <a:latin typeface="Consolas" panose="020B0609020204030204" pitchFamily="49" charset="0"/>
              </a:rPr>
              <a:t> + mat =  [1 2 3]  +  [[1 2 3]    [[ 2  4  6]</a:t>
            </a:r>
          </a:p>
          <a:p>
            <a:pPr marL="457200" lvl="1" indent="0">
              <a:buNone/>
            </a:pPr>
            <a:r>
              <a:rPr lang="fr-FR" dirty="0">
                <a:latin typeface="Consolas" panose="020B0609020204030204" pitchFamily="49" charset="0"/>
              </a:rPr>
              <a:t>                          [4 5 6]  =  [ 5  7  9]</a:t>
            </a:r>
          </a:p>
          <a:p>
            <a:pPr marL="457200" lvl="1" indent="0">
              <a:buNone/>
            </a:pPr>
            <a:r>
              <a:rPr lang="fr-FR" dirty="0">
                <a:latin typeface="Consolas" panose="020B0609020204030204" pitchFamily="49" charset="0"/>
              </a:rPr>
              <a:t>                          [7 8 9]]    [ 8 10 12]]</a:t>
            </a:r>
          </a:p>
          <a:p>
            <a:pPr marL="457200" lvl="1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dirty="0">
                <a:latin typeface="Consolas" panose="020B0609020204030204" pitchFamily="49" charset="0"/>
              </a:rPr>
              <a:t>               [[1]     [[1 2 3]    [[ 2  3  4]</a:t>
            </a:r>
          </a:p>
          <a:p>
            <a:pPr marL="457200" lvl="1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colvec</a:t>
            </a:r>
            <a:r>
              <a:rPr lang="fr-FR" dirty="0">
                <a:latin typeface="Consolas" panose="020B0609020204030204" pitchFamily="49" charset="0"/>
              </a:rPr>
              <a:t> + mat =  [2]   +  [4 5 6]  =  [ 6  7  8]</a:t>
            </a:r>
          </a:p>
          <a:p>
            <a:pPr marL="457200" lvl="1" indent="0">
              <a:buNone/>
            </a:pPr>
            <a:r>
              <a:rPr lang="fr-FR" dirty="0">
                <a:latin typeface="Consolas" panose="020B0609020204030204" pitchFamily="49" charset="0"/>
              </a:rPr>
              <a:t>                [3]]     [7 8 9]]    [10 11 12]]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B48EA-2474-4667-A853-FE693A385542}"/>
              </a:ext>
            </a:extLst>
          </p:cNvPr>
          <p:cNvSpPr txBox="1"/>
          <p:nvPr/>
        </p:nvSpPr>
        <p:spPr>
          <a:xfrm>
            <a:off x="8633254" y="4718041"/>
            <a:ext cx="123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„</a:t>
            </a:r>
            <a:r>
              <a:rPr lang="de-AT" dirty="0" err="1"/>
              <a:t>row-wise</a:t>
            </a:r>
            <a:r>
              <a:rPr lang="de-AT" dirty="0"/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5A2EA-8773-4EF9-91CC-164983DBDEEE}"/>
              </a:ext>
            </a:extLst>
          </p:cNvPr>
          <p:cNvSpPr txBox="1"/>
          <p:nvPr/>
        </p:nvSpPr>
        <p:spPr>
          <a:xfrm>
            <a:off x="8633254" y="5798682"/>
            <a:ext cx="15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„</a:t>
            </a:r>
            <a:r>
              <a:rPr lang="de-AT" dirty="0" err="1"/>
              <a:t>column-wise</a:t>
            </a:r>
            <a:r>
              <a:rPr lang="de-AT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0684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2815</Words>
  <Application>Microsoft Office PowerPoint</Application>
  <PresentationFormat>Widescreen</PresentationFormat>
  <Paragraphs>416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Consolas</vt:lpstr>
      <vt:lpstr>Office Theme</vt:lpstr>
      <vt:lpstr>Practical Part</vt:lpstr>
      <vt:lpstr>Prerequisites</vt:lpstr>
      <vt:lpstr>Importing Data</vt:lpstr>
      <vt:lpstr>import numpy as np</vt:lpstr>
      <vt:lpstr>Vectors and Matrices</vt:lpstr>
      <vt:lpstr>Vectors and Matrices</vt:lpstr>
      <vt:lpstr>Vectors and Matrices</vt:lpstr>
      <vt:lpstr>Vectors and Matrics</vt:lpstr>
      <vt:lpstr>Addition</vt:lpstr>
      <vt:lpstr>Addition</vt:lpstr>
      <vt:lpstr>Multiplication</vt:lpstr>
      <vt:lpstr>Multiplication</vt:lpstr>
      <vt:lpstr>Multiplication</vt:lpstr>
      <vt:lpstr>Multiplication</vt:lpstr>
      <vt:lpstr>Multiplication</vt:lpstr>
      <vt:lpstr>Sums</vt:lpstr>
      <vt:lpstr>More Complex Manipulations</vt:lpstr>
      <vt:lpstr>More Complex Manipulations</vt:lpstr>
      <vt:lpstr>More Complex Manipulations</vt:lpstr>
      <vt:lpstr>import networkx as nx</vt:lpstr>
      <vt:lpstr>Create a graph</vt:lpstr>
      <vt:lpstr>Create a graph</vt:lpstr>
      <vt:lpstr>Iterate over a graph</vt:lpstr>
      <vt:lpstr>Iterate over a graph</vt:lpstr>
      <vt:lpstr>Iterate over a graph</vt:lpstr>
      <vt:lpstr>Create Weighted Graphs</vt:lpstr>
      <vt:lpstr>Heaps in Python</vt:lpstr>
      <vt:lpstr>What‘s a Heap?</vt:lpstr>
      <vt:lpstr>Python - heapq</vt:lpstr>
      <vt:lpstr>Python – heapq – Examples</vt:lpstr>
      <vt:lpstr>Python – heapq – Examples</vt:lpstr>
      <vt:lpstr>Python – heapq – Examples</vt:lpstr>
      <vt:lpstr>Python – heapq – Examples</vt:lpstr>
      <vt:lpstr>Python – heapq –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Beham Andreas</dc:creator>
  <cp:lastModifiedBy>Beham Andreas</cp:lastModifiedBy>
  <cp:revision>50</cp:revision>
  <dcterms:created xsi:type="dcterms:W3CDTF">2020-05-19T15:27:44Z</dcterms:created>
  <dcterms:modified xsi:type="dcterms:W3CDTF">2021-04-23T16:12:14Z</dcterms:modified>
</cp:coreProperties>
</file>