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62" r:id="rId4"/>
    <p:sldId id="260" r:id="rId5"/>
    <p:sldId id="293" r:id="rId6"/>
    <p:sldId id="294" r:id="rId7"/>
    <p:sldId id="263" r:id="rId8"/>
    <p:sldId id="261" r:id="rId9"/>
    <p:sldId id="295" r:id="rId10"/>
    <p:sldId id="296" r:id="rId11"/>
    <p:sldId id="297" r:id="rId12"/>
    <p:sldId id="298" r:id="rId13"/>
    <p:sldId id="299" r:id="rId14"/>
    <p:sldId id="301" r:id="rId15"/>
    <p:sldId id="302" r:id="rId16"/>
    <p:sldId id="303" r:id="rId17"/>
    <p:sldId id="305" r:id="rId18"/>
    <p:sldId id="309" r:id="rId19"/>
    <p:sldId id="306" r:id="rId20"/>
    <p:sldId id="307" r:id="rId21"/>
    <p:sldId id="304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4198-70A4-4027-9162-CE96DD799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D8DB-7DBB-4215-A788-669373C63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A2BFC-369B-49DE-97F8-72A92290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9F0E-0042-4E40-9DE7-343308B91A63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0A058-2695-41A8-8AA9-F079302C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C5E86-C782-4CED-8FD2-5A448970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FD03-6777-464A-BDE9-C9C2A94EA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62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557A-74BE-4B0A-8E09-0CA08AE3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8366D-9D2D-4849-92F9-EC62C57B9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912CA-78E5-4747-9D49-1CA69B3A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9F0E-0042-4E40-9DE7-343308B91A63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1FF81-3EB9-43BE-A29F-0E305D8B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022DB-8DB6-45BC-B4CD-9756CD92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FD03-6777-464A-BDE9-C9C2A94EA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37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BD68A-7D08-4FFC-960B-2CFA1E109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1B262-DD82-4753-AE3E-0C4399F83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4551F-810E-4353-A8BC-69E734B9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9F0E-0042-4E40-9DE7-343308B91A63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3238E-FD57-452C-83E0-2730FF11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B8807-43BC-4015-8D3A-04020534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FD03-6777-464A-BDE9-C9C2A94EA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31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6AA39-6E09-44AC-B6B8-47D6D990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FA444-4046-4B20-B988-2E27CF578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C6CA-0090-4E81-9E39-0FEF7F7D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9F0E-0042-4E40-9DE7-343308B91A63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2F2DE-93B0-4917-9C5B-C4F4CA456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49BF3-4837-4821-ACC6-D2A4A1DA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FD03-6777-464A-BDE9-C9C2A94EA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51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3618-FDF8-4307-BE14-5B6F3F8FF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EFAA-4D84-4FF5-AF07-328ED11B0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39359-8143-45AF-A365-26212EB4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9F0E-0042-4E40-9DE7-343308B91A63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BDEDF-D388-41B8-BD3C-F6544CE5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32C2B-1D3C-4E81-B029-1C63590A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FD03-6777-464A-BDE9-C9C2A94EA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0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D83-7757-48A7-B9B5-AA9372E6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DD99D-11A6-4139-BC72-ABC32A39A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E9477-AAC4-4489-822E-73D055979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AD830-C55E-46B7-A3A3-B660B3FD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9F0E-0042-4E40-9DE7-343308B91A63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2564D-9EFA-4BB6-B0A6-2015CC30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197D7-040E-48BE-824C-9A6310E2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FD03-6777-464A-BDE9-C9C2A94EA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68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A1B9-75D6-48EB-80EC-A9C30975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EC0C5-E5DB-43DD-83D0-A6C12520F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F09C7-026A-467B-975A-15D5CC1F7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A6961-BBD9-48FB-BB52-BA8595B16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06359-F9F8-4554-9DEF-BFEC3ED6E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C4977-A0EB-4A5B-8BDB-9B821A5C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9F0E-0042-4E40-9DE7-343308B91A63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6E827-9C77-4146-9B3D-CABDC40B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8F8D5-4464-4487-ACE1-BA18E5D9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FD03-6777-464A-BDE9-C9C2A94EA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01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1A94-4980-425D-B31D-22C02FE4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90CBD-2A79-40BE-9CBB-5DB3693F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9F0E-0042-4E40-9DE7-343308B91A63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8BA2E-06DF-4CCE-84AB-B6EACC5B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8371B-4CE0-43BF-949C-E93FE9A9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FD03-6777-464A-BDE9-C9C2A94EA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59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1874C-E666-4136-B97D-E50E6517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9F0E-0042-4E40-9DE7-343308B91A63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326F2-8C12-4600-91EE-D8802A9A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9713C-8A68-4803-9C87-25E4AB7F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FD03-6777-464A-BDE9-C9C2A94EA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26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3626-DBD7-46DE-ACF5-FF0F33BB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17083-076F-4E2E-AF47-B347867EA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0B2C7-F434-49C3-957B-72A166711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91F6E-6EDB-4D9A-A118-24D2367B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9F0E-0042-4E40-9DE7-343308B91A63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BA136-9EDA-4450-B5EC-A5926EF5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34853-4FC8-4DDF-8DF5-272BB498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FD03-6777-464A-BDE9-C9C2A94EA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74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1ACC-87AA-4A5A-B8E4-1C18B977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102823-604D-4EA7-8340-218FAEC12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101EE-86BE-42B4-88F6-F4E125641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16BC2-9122-4B5B-A9A4-9658D155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9F0E-0042-4E40-9DE7-343308B91A63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724D1-5B54-45FE-B044-CB6A72EF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419BE-AA6D-422D-A867-96C8B87F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FD03-6777-464A-BDE9-C9C2A94EA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2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4DA41-0768-4142-B44C-794F6FD4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76514-13D4-48E3-9495-7E614008D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208D1-B4C0-4315-B18C-3AAC37553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39F0E-0042-4E40-9DE7-343308B91A63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55D8-6450-4BF6-A970-4036FE581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0A539-1077-4D1B-ACFA-9C61F09A0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9FD03-6777-464A-BDE9-C9C2A94EA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26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s://youtu.be/2e8VMFWWFyc" TargetMode="External"/><Relationship Id="rId4" Type="http://schemas.openxmlformats.org/officeDocument/2006/relationships/hyperlink" Target="https://youtu.be/GBNVoZ9VDi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1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12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6.png"/><Relationship Id="rId5" Type="http://schemas.openxmlformats.org/officeDocument/2006/relationships/image" Target="../media/image14.jpeg"/><Relationship Id="rId10" Type="http://schemas.openxmlformats.org/officeDocument/2006/relationships/image" Target="../media/image19.pn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3.wdp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B1708C-BBAD-4288-A4A0-FC2313B6665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41B3E0-A63A-4CF6-B9A5-463A73B76356}"/>
              </a:ext>
            </a:extLst>
          </p:cNvPr>
          <p:cNvSpPr/>
          <p:nvPr/>
        </p:nvSpPr>
        <p:spPr>
          <a:xfrm>
            <a:off x="0" y="0"/>
            <a:ext cx="12192000" cy="6937131"/>
          </a:xfrm>
          <a:prstGeom prst="rect">
            <a:avLst/>
          </a:prstGeom>
          <a:solidFill>
            <a:schemeClr val="accent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3D3B8D91-6C5C-4045-BC44-725FD246A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2293" y="1221354"/>
            <a:ext cx="1485900" cy="552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572A23BB-15A5-42F8-BF84-72C631F93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231" y="58126"/>
            <a:ext cx="85344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 defTabSz="457200" fontAlgn="base">
              <a:spcBef>
                <a:spcPts val="450"/>
              </a:spcBef>
              <a:spcAft>
                <a:spcPct val="0"/>
              </a:spcAft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>
                <a:solidFill>
                  <a:srgbClr val="FFFFFF"/>
                </a:solidFill>
              </a:rPr>
              <a:t>Univerzitet</a:t>
            </a:r>
            <a:r>
              <a:rPr lang="en-US" dirty="0">
                <a:solidFill>
                  <a:srgbClr val="FFFFFF"/>
                </a:solidFill>
              </a:rPr>
              <a:t> u </a:t>
            </a:r>
            <a:r>
              <a:rPr lang="en-US" dirty="0" err="1">
                <a:solidFill>
                  <a:srgbClr val="FFFFFF"/>
                </a:solidFill>
              </a:rPr>
              <a:t>Beogradu</a:t>
            </a:r>
            <a:endParaRPr lang="en-US" dirty="0">
              <a:solidFill>
                <a:srgbClr val="FFFFFF"/>
              </a:solidFill>
            </a:endParaRPr>
          </a:p>
          <a:p>
            <a:pPr algn="ctr" defTabSz="457200" fontAlgn="base">
              <a:spcBef>
                <a:spcPts val="450"/>
              </a:spcBef>
              <a:spcAft>
                <a:spcPct val="0"/>
              </a:spcAft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>
                <a:solidFill>
                  <a:srgbClr val="FFFFFF"/>
                </a:solidFill>
              </a:rPr>
              <a:t>Fakultet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organizacionih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nauka</a:t>
            </a:r>
            <a:endParaRPr lang="en-US" dirty="0">
              <a:solidFill>
                <a:srgbClr val="FFFFFF"/>
              </a:solidFill>
            </a:endParaRPr>
          </a:p>
          <a:p>
            <a:pPr algn="ctr" defTabSz="457200" fontAlgn="base">
              <a:spcBef>
                <a:spcPts val="450"/>
              </a:spcBef>
              <a:spcAft>
                <a:spcPct val="0"/>
              </a:spcAft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>
                <a:solidFill>
                  <a:srgbClr val="FFFFFF"/>
                </a:solidFill>
              </a:rPr>
              <a:t>Katedra</a:t>
            </a:r>
            <a:r>
              <a:rPr lang="en-US" dirty="0">
                <a:solidFill>
                  <a:srgbClr val="FFFFFF"/>
                </a:solidFill>
              </a:rPr>
              <a:t> za </a:t>
            </a:r>
            <a:r>
              <a:rPr lang="en-US" dirty="0" err="1">
                <a:solidFill>
                  <a:srgbClr val="FFFFFF"/>
                </a:solidFill>
              </a:rPr>
              <a:t>elektronsko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poslovanje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EF8A20-66D9-4257-9CF1-AF680E684A6D}"/>
              </a:ext>
            </a:extLst>
          </p:cNvPr>
          <p:cNvSpPr txBox="1"/>
          <p:nvPr/>
        </p:nvSpPr>
        <p:spPr>
          <a:xfrm>
            <a:off x="3174023" y="2780869"/>
            <a:ext cx="54688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CS" sz="3200" dirty="0">
                <a:solidFill>
                  <a:schemeClr val="bg1"/>
                </a:solidFill>
              </a:rPr>
              <a:t>TEMA PROJEKTNOG RADA</a:t>
            </a:r>
            <a:endParaRPr lang="en-GB" sz="3200" dirty="0">
              <a:solidFill>
                <a:schemeClr val="bg1"/>
              </a:solidFill>
            </a:endParaRPr>
          </a:p>
          <a:p>
            <a:pPr algn="ctr"/>
            <a:r>
              <a:rPr lang="sr-Latn-RS" sz="3600" b="1" dirty="0">
                <a:solidFill>
                  <a:schemeClr val="bg1"/>
                </a:solidFill>
              </a:rPr>
              <a:t>LED Strip Traka</a:t>
            </a:r>
            <a:endParaRPr lang="en-GB" sz="3600" b="1" dirty="0">
              <a:solidFill>
                <a:schemeClr val="bg1"/>
              </a:solidFill>
            </a:endParaRPr>
          </a:p>
          <a:p>
            <a:endParaRPr lang="en-GB" sz="2400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61C490D0-5378-4C2C-83EE-09C4BA1BD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71501" y="6220148"/>
            <a:ext cx="2954215" cy="677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 defTabSz="457200" fontAlgn="base">
              <a:spcBef>
                <a:spcPts val="450"/>
              </a:spcBef>
              <a:spcAft>
                <a:spcPct val="0"/>
              </a:spcAft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>
                <a:solidFill>
                  <a:srgbClr val="FFFFFF"/>
                </a:solidFill>
              </a:rPr>
              <a:t>Product owner:</a:t>
            </a:r>
          </a:p>
          <a:p>
            <a:pPr algn="ctr" defTabSz="457200" fontAlgn="base">
              <a:spcBef>
                <a:spcPts val="450"/>
              </a:spcBef>
              <a:spcAft>
                <a:spcPct val="0"/>
              </a:spcAft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dirty="0" err="1">
                <a:solidFill>
                  <a:srgbClr val="FFFFFF"/>
                </a:solidFill>
              </a:rPr>
              <a:t>dr</a:t>
            </a:r>
            <a:r>
              <a:rPr lang="en-US" sz="1600" b="1" dirty="0">
                <a:solidFill>
                  <a:srgbClr val="FFFFFF"/>
                </a:solidFill>
              </a:rPr>
              <a:t> Aleksandra </a:t>
            </a:r>
            <a:r>
              <a:rPr lang="en-US" sz="1600" b="1" dirty="0" err="1">
                <a:solidFill>
                  <a:srgbClr val="FFFFFF"/>
                </a:solidFill>
              </a:rPr>
              <a:t>Labus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F5252181-B08F-4375-A701-158213E65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9978" y="6220148"/>
            <a:ext cx="2954215" cy="677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 defTabSz="457200" fontAlgn="base">
              <a:spcBef>
                <a:spcPts val="450"/>
              </a:spcBef>
              <a:spcAft>
                <a:spcPct val="0"/>
              </a:spcAft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Scrum Master:</a:t>
            </a:r>
          </a:p>
          <a:p>
            <a:pPr algn="ctr" defTabSz="457200" fontAlgn="base">
              <a:spcBef>
                <a:spcPts val="450"/>
              </a:spcBef>
              <a:spcAft>
                <a:spcPct val="0"/>
              </a:spcAft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sz="1600" b="1" dirty="0">
                <a:solidFill>
                  <a:schemeClr val="bg1"/>
                </a:solidFill>
              </a:rPr>
              <a:t>Aleksandra Vu</a:t>
            </a:r>
            <a:r>
              <a:rPr lang="sr-Latn-RS" sz="1600" b="1" dirty="0">
                <a:solidFill>
                  <a:schemeClr val="bg1"/>
                </a:solidFill>
              </a:rPr>
              <a:t>čičević 126</a:t>
            </a:r>
            <a:r>
              <a:rPr lang="sr-Cyrl-RS" sz="1600" b="1" dirty="0">
                <a:solidFill>
                  <a:schemeClr val="bg1"/>
                </a:solidFill>
              </a:rPr>
              <a:t>/16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137414EE-92A8-4F37-A289-65C3071F2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3116" y="6242534"/>
            <a:ext cx="2954215" cy="677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 defTabSz="457200" fontAlgn="base">
              <a:spcBef>
                <a:spcPts val="450"/>
              </a:spcBef>
              <a:spcAft>
                <a:spcPct val="0"/>
              </a:spcAft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sr-Latn-RS" sz="1600" dirty="0">
                <a:solidFill>
                  <a:schemeClr val="bg1"/>
                </a:solidFill>
              </a:rPr>
              <a:t>Član tima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algn="ctr" defTabSz="457200" fontAlgn="base">
              <a:spcBef>
                <a:spcPts val="450"/>
              </a:spcBef>
              <a:spcAft>
                <a:spcPct val="0"/>
              </a:spcAft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sr-Latn-RS" sz="1600" b="1" dirty="0">
                <a:solidFill>
                  <a:schemeClr val="bg1"/>
                </a:solidFill>
              </a:rPr>
              <a:t> Milan Gligorijevi</a:t>
            </a:r>
            <a:r>
              <a:rPr lang="sr-Cyrl-RS" sz="1600" b="1" dirty="0">
                <a:solidFill>
                  <a:schemeClr val="bg1"/>
                </a:solidFill>
              </a:rPr>
              <a:t>ć</a:t>
            </a:r>
            <a:r>
              <a:rPr lang="sr-Latn-RS" sz="1600" b="1" dirty="0">
                <a:solidFill>
                  <a:schemeClr val="bg1"/>
                </a:solidFill>
              </a:rPr>
              <a:t> 297</a:t>
            </a:r>
            <a:r>
              <a:rPr lang="sr-Cyrl-RS" sz="1600" b="1" dirty="0">
                <a:solidFill>
                  <a:schemeClr val="bg1"/>
                </a:solidFill>
              </a:rPr>
              <a:t>/</a:t>
            </a:r>
            <a:r>
              <a:rPr lang="sr-Latn-RS" sz="1600" b="1" dirty="0">
                <a:solidFill>
                  <a:schemeClr val="bg1"/>
                </a:solidFill>
              </a:rPr>
              <a:t>16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B3E90078-70BD-41EA-B597-8FE351BAD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845" y="6225355"/>
            <a:ext cx="2954215" cy="677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 defTabSz="457200" fontAlgn="base">
              <a:spcBef>
                <a:spcPts val="450"/>
              </a:spcBef>
              <a:spcAft>
                <a:spcPct val="0"/>
              </a:spcAft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sr-Latn-RS" sz="1600" dirty="0">
                <a:solidFill>
                  <a:schemeClr val="bg1"/>
                </a:solidFill>
              </a:rPr>
              <a:t>Član tima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algn="ctr" defTabSz="457200" fontAlgn="base">
              <a:spcBef>
                <a:spcPts val="450"/>
              </a:spcBef>
              <a:spcAft>
                <a:spcPct val="0"/>
              </a:spcAft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sz="1600" b="1" dirty="0" err="1">
                <a:solidFill>
                  <a:schemeClr val="bg1"/>
                </a:solidFill>
              </a:rPr>
              <a:t>Aj</a:t>
            </a:r>
            <a:r>
              <a:rPr lang="sr-Cyrl-RS" sz="1600" b="1" dirty="0">
                <a:solidFill>
                  <a:schemeClr val="bg1"/>
                </a:solidFill>
              </a:rPr>
              <a:t>š</a:t>
            </a:r>
            <a:r>
              <a:rPr lang="fr-FR" sz="1600" b="1" dirty="0">
                <a:solidFill>
                  <a:schemeClr val="bg1"/>
                </a:solidFill>
              </a:rPr>
              <a:t>a </a:t>
            </a:r>
            <a:r>
              <a:rPr lang="fr-FR" sz="1600" b="1" dirty="0" err="1">
                <a:solidFill>
                  <a:schemeClr val="bg1"/>
                </a:solidFill>
              </a:rPr>
              <a:t>Bakovi</a:t>
            </a:r>
            <a:r>
              <a:rPr lang="sr-Cyrl-RS" sz="1600" b="1" dirty="0">
                <a:solidFill>
                  <a:schemeClr val="bg1"/>
                </a:solidFill>
              </a:rPr>
              <a:t>ć 195/16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467571EB-957C-46A6-BBD1-2B294CB0D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2039" y="6286701"/>
            <a:ext cx="2954215" cy="677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 defTabSz="457200" fontAlgn="base">
              <a:spcBef>
                <a:spcPts val="450"/>
              </a:spcBef>
              <a:spcAft>
                <a:spcPct val="0"/>
              </a:spcAft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sr-Latn-RS" sz="1600" dirty="0">
                <a:solidFill>
                  <a:schemeClr val="bg1"/>
                </a:solidFill>
              </a:rPr>
              <a:t>Član tima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GB" sz="1600" b="1" dirty="0">
                <a:solidFill>
                  <a:schemeClr val="bg1"/>
                </a:solidFill>
              </a:rPr>
              <a:t>Janko Ga</a:t>
            </a:r>
            <a:r>
              <a:rPr lang="sr-Latn-RS" sz="1600" b="1" dirty="0">
                <a:solidFill>
                  <a:schemeClr val="bg1"/>
                </a:solidFill>
              </a:rPr>
              <a:t>šić </a:t>
            </a:r>
            <a:r>
              <a:rPr lang="sr-Cyrl-RS" sz="1600" b="1" dirty="0">
                <a:solidFill>
                  <a:schemeClr val="bg1"/>
                </a:solidFill>
              </a:rPr>
              <a:t>134/16</a:t>
            </a:r>
            <a:endParaRPr lang="en-GB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698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3A3793-994D-48CD-971F-0791C316AC71}"/>
              </a:ext>
            </a:extLst>
          </p:cNvPr>
          <p:cNvSpPr/>
          <p:nvPr/>
        </p:nvSpPr>
        <p:spPr>
          <a:xfrm>
            <a:off x="0" y="520582"/>
            <a:ext cx="12192000" cy="123848"/>
          </a:xfrm>
          <a:prstGeom prst="rect">
            <a:avLst/>
          </a:prstGeom>
          <a:gradFill>
            <a:gsLst>
              <a:gs pos="24000">
                <a:schemeClr val="accent2"/>
              </a:gs>
              <a:gs pos="0">
                <a:schemeClr val="accent2">
                  <a:lumMod val="50000"/>
                </a:schemeClr>
              </a:gs>
              <a:gs pos="96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x-non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EB2C8-299F-45ED-A964-BA8370F532F4}"/>
              </a:ext>
            </a:extLst>
          </p:cNvPr>
          <p:cNvSpPr txBox="1"/>
          <p:nvPr/>
        </p:nvSpPr>
        <p:spPr>
          <a:xfrm>
            <a:off x="0" y="-94507"/>
            <a:ext cx="1125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>
                <a:solidFill>
                  <a:schemeClr val="accent2">
                    <a:lumMod val="50000"/>
                  </a:schemeClr>
                </a:solidFill>
              </a:rPr>
              <a:t>Prikaz</a:t>
            </a: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</a:rPr>
              <a:t> re</a:t>
            </a:r>
            <a:r>
              <a:rPr lang="sr-Latn-RS" sz="3600" b="1" dirty="0">
                <a:solidFill>
                  <a:schemeClr val="accent2">
                    <a:lumMod val="50000"/>
                  </a:schemeClr>
                </a:solidFill>
              </a:rPr>
              <a:t>šenja</a:t>
            </a:r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32075CBA-B5B9-4C09-B4EC-5345C3D37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3918" y="6436071"/>
            <a:ext cx="1040178" cy="3867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3771373-870F-48CD-8606-7AF118B6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374" y="35196"/>
            <a:ext cx="483595" cy="48538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3EA0538-BFCE-4520-B636-97C8739EB692}"/>
              </a:ext>
            </a:extLst>
          </p:cNvPr>
          <p:cNvSpPr/>
          <p:nvPr/>
        </p:nvSpPr>
        <p:spPr>
          <a:xfrm>
            <a:off x="338236" y="994488"/>
            <a:ext cx="11158439" cy="134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aplikacija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ovog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projekta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sastoji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polja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prikaz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trenutne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izmerene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temperature u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terarijumu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dugmeta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paljenje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gašenje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režima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treperenja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dugmeta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uključivanje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isključivanje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LED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trake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dioda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Takođe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okvir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polja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svetli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različitim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adekvatnim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bojama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zavisnosti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od temperature.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Prilično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jednostavan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interfejs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potpunosti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olakšava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korisniku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rad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povezanim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uređajima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A59969E-5DA5-4A25-8BA1-26509CED0E9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207" y="2508172"/>
            <a:ext cx="6445885" cy="335534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0B7E50B-A763-42B2-8FC8-BD250CBF2087}"/>
              </a:ext>
            </a:extLst>
          </p:cNvPr>
          <p:cNvSpPr/>
          <p:nvPr/>
        </p:nvSpPr>
        <p:spPr>
          <a:xfrm>
            <a:off x="-218131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85000"/>
                  </a:schemeClr>
                </a:solidFill>
                <a:ea typeface="Century Gothic" charset="0"/>
                <a:cs typeface="Century Gothic" charset="0"/>
              </a:rPr>
              <a:t>Projektni zadatak</a:t>
            </a:r>
            <a:endParaRPr kumimoji="0" lang="en-US" sz="13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F382A0-E7E1-489C-9074-9B3D58BA80E1}"/>
              </a:ext>
            </a:extLst>
          </p:cNvPr>
          <p:cNvSpPr/>
          <p:nvPr/>
        </p:nvSpPr>
        <p:spPr>
          <a:xfrm>
            <a:off x="1901897" y="6593594"/>
            <a:ext cx="2683189" cy="24177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Projektovanje i arhitektura sistema</a:t>
            </a:r>
            <a:endParaRPr lang="en-US" sz="1300" kern="0" dirty="0">
              <a:solidFill>
                <a:schemeClr val="bg1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3C0C4B-6DF6-477E-BFCB-0ABB9BA4B584}"/>
              </a:ext>
            </a:extLst>
          </p:cNvPr>
          <p:cNvSpPr/>
          <p:nvPr/>
        </p:nvSpPr>
        <p:spPr>
          <a:xfrm>
            <a:off x="4490426" y="6560476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ea typeface="Century Gothic" charset="0"/>
                <a:cs typeface="Century Gothic" charset="0"/>
              </a:rPr>
              <a:t>Pametni uređaji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127097-59D8-4A01-B706-54DED587AE2C}"/>
              </a:ext>
            </a:extLst>
          </p:cNvPr>
          <p:cNvSpPr/>
          <p:nvPr/>
        </p:nvSpPr>
        <p:spPr>
          <a:xfrm>
            <a:off x="6096000" y="6565045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1219170">
              <a:defRPr/>
            </a:pPr>
            <a:r>
              <a:rPr lang="sr-Latn-RS" sz="1300" kern="0" dirty="0">
                <a:solidFill>
                  <a:schemeClr val="bg1">
                    <a:lumMod val="85000"/>
                  </a:schemeClr>
                </a:solidFill>
                <a:ea typeface="Century Gothic" charset="0"/>
                <a:cs typeface="Century Gothic" charset="0"/>
              </a:rPr>
              <a:t>Scenario</a:t>
            </a:r>
            <a:endParaRPr lang="en-US" sz="1300" kern="0" dirty="0">
              <a:solidFill>
                <a:schemeClr val="bg1">
                  <a:lumMod val="8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275307-2C88-4019-B920-E2859772A4BE}"/>
              </a:ext>
            </a:extLst>
          </p:cNvPr>
          <p:cNvSpPr/>
          <p:nvPr/>
        </p:nvSpPr>
        <p:spPr>
          <a:xfrm>
            <a:off x="7682295" y="6564823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b="1" kern="0" dirty="0">
                <a:solidFill>
                  <a:schemeClr val="accent2">
                    <a:lumMod val="75000"/>
                  </a:schemeClr>
                </a:solidFill>
                <a:ea typeface="Century Gothic" charset="0"/>
                <a:cs typeface="Century Gothic" charset="0"/>
              </a:rPr>
              <a:t>Prikaz rešenja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403C0D-C0F2-4CD2-88F4-2497B5F126C9}"/>
              </a:ext>
            </a:extLst>
          </p:cNvPr>
          <p:cNvSpPr/>
          <p:nvPr/>
        </p:nvSpPr>
        <p:spPr>
          <a:xfrm>
            <a:off x="8909114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Testovi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C80B2CC-8784-4DCB-8B5B-EF167B517174}"/>
              </a:ext>
            </a:extLst>
          </p:cNvPr>
          <p:cNvSpPr/>
          <p:nvPr/>
        </p:nvSpPr>
        <p:spPr>
          <a:xfrm>
            <a:off x="666749" y="6353210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31EE87-2B95-487C-BFFB-3E47C62CB4BE}"/>
              </a:ext>
            </a:extLst>
          </p:cNvPr>
          <p:cNvSpPr/>
          <p:nvPr/>
        </p:nvSpPr>
        <p:spPr>
          <a:xfrm>
            <a:off x="2976294" y="6358238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en-US" sz="1400" kern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1B2F292-1924-435E-AB03-767892DC2578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7904" y="6439646"/>
            <a:ext cx="658845" cy="7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04CE6EC-C496-4E0C-AC37-9C8F15BCB123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>
            <a:off x="839621" y="6439646"/>
            <a:ext cx="2136673" cy="502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560A1D-DE74-4836-A75A-8ACFE58847BB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3149166" y="6444674"/>
            <a:ext cx="2360349" cy="579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C4B2497-67DC-4ECE-95E2-5BD75FCA88F1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>
            <a:off x="5682387" y="6450472"/>
            <a:ext cx="1297339" cy="762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78A5E76-51AF-41A0-9606-73A42E7BA2D9}"/>
              </a:ext>
            </a:extLst>
          </p:cNvPr>
          <p:cNvSpPr/>
          <p:nvPr/>
        </p:nvSpPr>
        <p:spPr>
          <a:xfrm>
            <a:off x="5509515" y="636403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783F9C2-22D6-4369-AEFD-F782EFF350D2}"/>
              </a:ext>
            </a:extLst>
          </p:cNvPr>
          <p:cNvSpPr/>
          <p:nvPr/>
        </p:nvSpPr>
        <p:spPr>
          <a:xfrm>
            <a:off x="6979726" y="637165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E7B4531-347C-4DD1-AFBB-493B43C630D0}"/>
              </a:ext>
            </a:extLst>
          </p:cNvPr>
          <p:cNvSpPr/>
          <p:nvPr/>
        </p:nvSpPr>
        <p:spPr>
          <a:xfrm>
            <a:off x="8571099" y="6363231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A6DFF4-C00E-4EDE-92F9-23540B562263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7152598" y="6458092"/>
            <a:ext cx="3393466" cy="15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42D1222-E91C-4BBB-A051-9771EEA3A08F}"/>
              </a:ext>
            </a:extLst>
          </p:cNvPr>
          <p:cNvSpPr/>
          <p:nvPr/>
        </p:nvSpPr>
        <p:spPr>
          <a:xfrm>
            <a:off x="9875238" y="6337433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C38C6F8-B464-44C3-A55A-249A7D83ABC1}"/>
              </a:ext>
            </a:extLst>
          </p:cNvPr>
          <p:cNvCxnSpPr>
            <a:cxnSpLocks/>
          </p:cNvCxnSpPr>
          <p:nvPr/>
        </p:nvCxnSpPr>
        <p:spPr>
          <a:xfrm>
            <a:off x="9891716" y="6451251"/>
            <a:ext cx="507159" cy="14149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F42D903A-2731-43ED-99EE-44A319DF8B45}"/>
              </a:ext>
            </a:extLst>
          </p:cNvPr>
          <p:cNvSpPr/>
          <p:nvPr/>
        </p:nvSpPr>
        <p:spPr>
          <a:xfrm>
            <a:off x="668035" y="6354063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536CCE6-A8E8-49B4-92F7-8D55583DDC8D}"/>
              </a:ext>
            </a:extLst>
          </p:cNvPr>
          <p:cNvSpPr/>
          <p:nvPr/>
        </p:nvSpPr>
        <p:spPr>
          <a:xfrm>
            <a:off x="8571099" y="6349635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42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3A3793-994D-48CD-971F-0791C316AC71}"/>
              </a:ext>
            </a:extLst>
          </p:cNvPr>
          <p:cNvSpPr/>
          <p:nvPr/>
        </p:nvSpPr>
        <p:spPr>
          <a:xfrm>
            <a:off x="0" y="520582"/>
            <a:ext cx="12192000" cy="123848"/>
          </a:xfrm>
          <a:prstGeom prst="rect">
            <a:avLst/>
          </a:prstGeom>
          <a:gradFill>
            <a:gsLst>
              <a:gs pos="24000">
                <a:schemeClr val="accent2"/>
              </a:gs>
              <a:gs pos="0">
                <a:schemeClr val="accent2">
                  <a:lumMod val="50000"/>
                </a:schemeClr>
              </a:gs>
              <a:gs pos="96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x-non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EB2C8-299F-45ED-A964-BA8370F532F4}"/>
              </a:ext>
            </a:extLst>
          </p:cNvPr>
          <p:cNvSpPr txBox="1"/>
          <p:nvPr/>
        </p:nvSpPr>
        <p:spPr>
          <a:xfrm>
            <a:off x="0" y="-94507"/>
            <a:ext cx="1125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>
                <a:solidFill>
                  <a:schemeClr val="accent2">
                    <a:lumMod val="50000"/>
                  </a:schemeClr>
                </a:solidFill>
              </a:rPr>
              <a:t>Prikaz</a:t>
            </a: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</a:rPr>
              <a:t> re</a:t>
            </a:r>
            <a:r>
              <a:rPr lang="sr-Latn-RS" sz="3600" b="1" dirty="0">
                <a:solidFill>
                  <a:schemeClr val="accent2">
                    <a:lumMod val="50000"/>
                  </a:schemeClr>
                </a:solidFill>
              </a:rPr>
              <a:t>šenja</a:t>
            </a: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</a:rPr>
              <a:t> – </a:t>
            </a:r>
            <a:r>
              <a:rPr lang="en-GB" sz="3600" b="1" dirty="0" err="1">
                <a:solidFill>
                  <a:schemeClr val="accent2">
                    <a:lumMod val="50000"/>
                  </a:schemeClr>
                </a:solidFill>
              </a:rPr>
              <a:t>Linkovi</a:t>
            </a: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</a:rPr>
              <a:t> ka video </a:t>
            </a:r>
            <a:r>
              <a:rPr lang="en-GB" sz="3600" b="1" dirty="0" err="1">
                <a:solidFill>
                  <a:schemeClr val="accent2">
                    <a:lumMod val="50000"/>
                  </a:schemeClr>
                </a:solidFill>
              </a:rPr>
              <a:t>prikazu</a:t>
            </a:r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32075CBA-B5B9-4C09-B4EC-5345C3D37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3918" y="6436071"/>
            <a:ext cx="1040178" cy="3867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3771373-870F-48CD-8606-7AF118B6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374" y="35196"/>
            <a:ext cx="483595" cy="4853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8B6EC1-2224-4E06-9AF6-631C0B609773}"/>
              </a:ext>
            </a:extLst>
          </p:cNvPr>
          <p:cNvSpPr/>
          <p:nvPr/>
        </p:nvSpPr>
        <p:spPr>
          <a:xfrm>
            <a:off x="1272230" y="1241086"/>
            <a:ext cx="3251916" cy="3850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https://youtu.be/GBNVoZ9VDiA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EAB3B6-8A90-4EF1-B79E-69622C52FDC7}"/>
              </a:ext>
            </a:extLst>
          </p:cNvPr>
          <p:cNvSpPr/>
          <p:nvPr/>
        </p:nvSpPr>
        <p:spPr>
          <a:xfrm>
            <a:off x="7667856" y="1241086"/>
            <a:ext cx="3307316" cy="3850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https://youtu.be/2e8VMFWWFyc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6C8D20-2ABA-4A62-B6E8-A5081A49D1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028" y="2058078"/>
            <a:ext cx="5137359" cy="34740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0DB7FF-D823-4E4C-9E0F-FE2F22FDAE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0375" y="2113906"/>
            <a:ext cx="4975896" cy="341826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43F293A-D199-42EE-A8BF-1719E2BA8122}"/>
              </a:ext>
            </a:extLst>
          </p:cNvPr>
          <p:cNvSpPr/>
          <p:nvPr/>
        </p:nvSpPr>
        <p:spPr>
          <a:xfrm>
            <a:off x="-218131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85000"/>
                  </a:schemeClr>
                </a:solidFill>
                <a:ea typeface="Century Gothic" charset="0"/>
                <a:cs typeface="Century Gothic" charset="0"/>
              </a:rPr>
              <a:t>Projektni zadatak</a:t>
            </a:r>
            <a:endParaRPr kumimoji="0" lang="en-US" sz="13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313481-6D32-4B14-8EBC-A5158A861B2F}"/>
              </a:ext>
            </a:extLst>
          </p:cNvPr>
          <p:cNvSpPr/>
          <p:nvPr/>
        </p:nvSpPr>
        <p:spPr>
          <a:xfrm>
            <a:off x="1901897" y="6593594"/>
            <a:ext cx="2683189" cy="24177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Projektovanje i arhitektura sistema</a:t>
            </a:r>
            <a:endParaRPr lang="en-US" sz="1300" kern="0" dirty="0">
              <a:solidFill>
                <a:schemeClr val="bg1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5ECFAB-2DF6-4559-A020-B9D9AD56758F}"/>
              </a:ext>
            </a:extLst>
          </p:cNvPr>
          <p:cNvSpPr/>
          <p:nvPr/>
        </p:nvSpPr>
        <p:spPr>
          <a:xfrm>
            <a:off x="4490426" y="6560476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ea typeface="Century Gothic" charset="0"/>
                <a:cs typeface="Century Gothic" charset="0"/>
              </a:rPr>
              <a:t>Pametni uređaji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20FBAFB-ED5C-4E77-A234-E40C822D89E0}"/>
              </a:ext>
            </a:extLst>
          </p:cNvPr>
          <p:cNvSpPr/>
          <p:nvPr/>
        </p:nvSpPr>
        <p:spPr>
          <a:xfrm>
            <a:off x="6096000" y="6565045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1219170">
              <a:defRPr/>
            </a:pPr>
            <a:r>
              <a:rPr lang="sr-Latn-RS" sz="1300" kern="0" dirty="0">
                <a:solidFill>
                  <a:schemeClr val="bg1">
                    <a:lumMod val="85000"/>
                  </a:schemeClr>
                </a:solidFill>
                <a:ea typeface="Century Gothic" charset="0"/>
                <a:cs typeface="Century Gothic" charset="0"/>
              </a:rPr>
              <a:t>Scenario</a:t>
            </a:r>
            <a:endParaRPr lang="en-US" sz="1300" kern="0" dirty="0">
              <a:solidFill>
                <a:schemeClr val="bg1">
                  <a:lumMod val="8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1D83DD-6C0C-477A-BA1F-06B63D61D75D}"/>
              </a:ext>
            </a:extLst>
          </p:cNvPr>
          <p:cNvSpPr/>
          <p:nvPr/>
        </p:nvSpPr>
        <p:spPr>
          <a:xfrm>
            <a:off x="7682295" y="6564823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b="1" kern="0" dirty="0">
                <a:solidFill>
                  <a:schemeClr val="accent2">
                    <a:lumMod val="75000"/>
                  </a:schemeClr>
                </a:solidFill>
                <a:ea typeface="Century Gothic" charset="0"/>
                <a:cs typeface="Century Gothic" charset="0"/>
              </a:rPr>
              <a:t>Prikaz rešenja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35C9AC-D63C-4C21-A3EE-0A179D5B83F3}"/>
              </a:ext>
            </a:extLst>
          </p:cNvPr>
          <p:cNvSpPr/>
          <p:nvPr/>
        </p:nvSpPr>
        <p:spPr>
          <a:xfrm>
            <a:off x="8909114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Testovi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406F963-EA4A-41A3-895E-7A00F117BE05}"/>
              </a:ext>
            </a:extLst>
          </p:cNvPr>
          <p:cNvSpPr/>
          <p:nvPr/>
        </p:nvSpPr>
        <p:spPr>
          <a:xfrm>
            <a:off x="666749" y="6353210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934A89-9D94-4D59-9E3F-F18CE3B117C4}"/>
              </a:ext>
            </a:extLst>
          </p:cNvPr>
          <p:cNvSpPr/>
          <p:nvPr/>
        </p:nvSpPr>
        <p:spPr>
          <a:xfrm>
            <a:off x="2976294" y="6358238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en-US" sz="1400" kern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3765D7-0D5A-414A-A77C-3BD8A08C8A1B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7904" y="6439646"/>
            <a:ext cx="658845" cy="7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19CEE3-898B-4BE0-9F41-8B355C8B1B34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839621" y="6439646"/>
            <a:ext cx="2136673" cy="502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88FEEA3-E90D-4BED-BF20-690408814100}"/>
              </a:ext>
            </a:extLst>
          </p:cNvPr>
          <p:cNvCxnSpPr>
            <a:cxnSpLocks/>
            <a:stCxn id="42" idx="6"/>
            <a:endCxn id="47" idx="2"/>
          </p:cNvCxnSpPr>
          <p:nvPr/>
        </p:nvCxnSpPr>
        <p:spPr>
          <a:xfrm>
            <a:off x="3149166" y="6444674"/>
            <a:ext cx="2360349" cy="579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BD8D813-DA9E-4F0F-A215-B291C51C68CD}"/>
              </a:ext>
            </a:extLst>
          </p:cNvPr>
          <p:cNvCxnSpPr>
            <a:cxnSpLocks/>
            <a:stCxn id="47" idx="6"/>
            <a:endCxn id="48" idx="2"/>
          </p:cNvCxnSpPr>
          <p:nvPr/>
        </p:nvCxnSpPr>
        <p:spPr>
          <a:xfrm>
            <a:off x="5682387" y="6450472"/>
            <a:ext cx="1297339" cy="762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69D6FEBD-3678-4E97-B831-0B0A65EBCEB9}"/>
              </a:ext>
            </a:extLst>
          </p:cNvPr>
          <p:cNvSpPr/>
          <p:nvPr/>
        </p:nvSpPr>
        <p:spPr>
          <a:xfrm>
            <a:off x="5509515" y="636403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2C5955C-5887-4ED0-9CBE-0037297E40F5}"/>
              </a:ext>
            </a:extLst>
          </p:cNvPr>
          <p:cNvSpPr/>
          <p:nvPr/>
        </p:nvSpPr>
        <p:spPr>
          <a:xfrm>
            <a:off x="6979726" y="637165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5F819C8-9188-45B9-9640-657E0DFCEFCC}"/>
              </a:ext>
            </a:extLst>
          </p:cNvPr>
          <p:cNvSpPr/>
          <p:nvPr/>
        </p:nvSpPr>
        <p:spPr>
          <a:xfrm>
            <a:off x="8571099" y="6363231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3E2497-2A4D-48D7-B37E-587B27B51755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7152598" y="6458092"/>
            <a:ext cx="3393466" cy="15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3A92FFEC-298E-44BF-A003-1C3566E3C46D}"/>
              </a:ext>
            </a:extLst>
          </p:cNvPr>
          <p:cNvSpPr/>
          <p:nvPr/>
        </p:nvSpPr>
        <p:spPr>
          <a:xfrm>
            <a:off x="9875238" y="6337433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A2BE4EB-9878-43DC-B7C4-9679BC6D9252}"/>
              </a:ext>
            </a:extLst>
          </p:cNvPr>
          <p:cNvCxnSpPr>
            <a:cxnSpLocks/>
          </p:cNvCxnSpPr>
          <p:nvPr/>
        </p:nvCxnSpPr>
        <p:spPr>
          <a:xfrm>
            <a:off x="9891716" y="6451251"/>
            <a:ext cx="507159" cy="14149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66EC2877-9C85-425D-9EE6-590B931BF954}"/>
              </a:ext>
            </a:extLst>
          </p:cNvPr>
          <p:cNvSpPr/>
          <p:nvPr/>
        </p:nvSpPr>
        <p:spPr>
          <a:xfrm>
            <a:off x="668035" y="6354063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56EC3B-22D3-47DB-9B56-DFCB79A13BC8}"/>
              </a:ext>
            </a:extLst>
          </p:cNvPr>
          <p:cNvSpPr/>
          <p:nvPr/>
        </p:nvSpPr>
        <p:spPr>
          <a:xfrm>
            <a:off x="8571099" y="6349635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50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3A3793-994D-48CD-971F-0791C316AC71}"/>
              </a:ext>
            </a:extLst>
          </p:cNvPr>
          <p:cNvSpPr/>
          <p:nvPr/>
        </p:nvSpPr>
        <p:spPr>
          <a:xfrm>
            <a:off x="0" y="520582"/>
            <a:ext cx="12192000" cy="123848"/>
          </a:xfrm>
          <a:prstGeom prst="rect">
            <a:avLst/>
          </a:prstGeom>
          <a:gradFill>
            <a:gsLst>
              <a:gs pos="24000">
                <a:schemeClr val="accent2"/>
              </a:gs>
              <a:gs pos="0">
                <a:schemeClr val="accent2">
                  <a:lumMod val="50000"/>
                </a:schemeClr>
              </a:gs>
              <a:gs pos="96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x-non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EB2C8-299F-45ED-A964-BA8370F532F4}"/>
              </a:ext>
            </a:extLst>
          </p:cNvPr>
          <p:cNvSpPr txBox="1"/>
          <p:nvPr/>
        </p:nvSpPr>
        <p:spPr>
          <a:xfrm>
            <a:off x="0" y="-94507"/>
            <a:ext cx="1125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>
                <a:solidFill>
                  <a:schemeClr val="accent2">
                    <a:lumMod val="50000"/>
                  </a:schemeClr>
                </a:solidFill>
              </a:rPr>
              <a:t>Prikaz</a:t>
            </a: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</a:rPr>
              <a:t> re</a:t>
            </a:r>
            <a:r>
              <a:rPr lang="sr-Latn-RS" sz="3600" b="1" dirty="0">
                <a:solidFill>
                  <a:schemeClr val="accent2">
                    <a:lumMod val="50000"/>
                  </a:schemeClr>
                </a:solidFill>
              </a:rPr>
              <a:t>šenja</a:t>
            </a: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</a:rPr>
              <a:t> – </a:t>
            </a:r>
            <a:r>
              <a:rPr lang="en-GB" sz="3600" b="1" dirty="0" err="1">
                <a:solidFill>
                  <a:schemeClr val="accent2">
                    <a:lumMod val="50000"/>
                  </a:schemeClr>
                </a:solidFill>
              </a:rPr>
              <a:t>Hardverski</a:t>
            </a: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3600" b="1" dirty="0" err="1">
                <a:solidFill>
                  <a:schemeClr val="accent2">
                    <a:lumMod val="50000"/>
                  </a:schemeClr>
                </a:solidFill>
              </a:rPr>
              <a:t>sklop</a:t>
            </a:r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32075CBA-B5B9-4C09-B4EC-5345C3D37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3918" y="6436071"/>
            <a:ext cx="1040178" cy="3867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3771373-870F-48CD-8606-7AF118B6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374" y="35196"/>
            <a:ext cx="483595" cy="4853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BC67A77-7874-45BE-A561-363EE956766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7698" y="2058676"/>
            <a:ext cx="5702935" cy="274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55A7D9C-41F0-4815-8405-16ABC883C887}"/>
              </a:ext>
            </a:extLst>
          </p:cNvPr>
          <p:cNvPicPr/>
          <p:nvPr/>
        </p:nvPicPr>
        <p:blipFill rotWithShape="1">
          <a:blip r:embed="rId5" cstate="print"/>
          <a:srcRect t="25273"/>
          <a:stretch/>
        </p:blipFill>
        <p:spPr>
          <a:xfrm>
            <a:off x="6191367" y="2045775"/>
            <a:ext cx="5702935" cy="27432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BEF0938-B3CB-4973-8DE8-195D89702A49}"/>
              </a:ext>
            </a:extLst>
          </p:cNvPr>
          <p:cNvSpPr/>
          <p:nvPr/>
        </p:nvSpPr>
        <p:spPr>
          <a:xfrm>
            <a:off x="-218131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85000"/>
                  </a:schemeClr>
                </a:solidFill>
                <a:ea typeface="Century Gothic" charset="0"/>
                <a:cs typeface="Century Gothic" charset="0"/>
              </a:rPr>
              <a:t>Projektni zadatak</a:t>
            </a:r>
            <a:endParaRPr kumimoji="0" lang="en-US" sz="13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0DE7B8-E9C4-444C-9868-0BBFA3CE3E65}"/>
              </a:ext>
            </a:extLst>
          </p:cNvPr>
          <p:cNvSpPr/>
          <p:nvPr/>
        </p:nvSpPr>
        <p:spPr>
          <a:xfrm>
            <a:off x="1901897" y="6593594"/>
            <a:ext cx="2683189" cy="24177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Projektovanje i arhitektura sistema</a:t>
            </a:r>
            <a:endParaRPr lang="en-US" sz="1300" kern="0" dirty="0">
              <a:solidFill>
                <a:schemeClr val="bg1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6DF96-0540-4C27-88D4-F6704610173D}"/>
              </a:ext>
            </a:extLst>
          </p:cNvPr>
          <p:cNvSpPr/>
          <p:nvPr/>
        </p:nvSpPr>
        <p:spPr>
          <a:xfrm>
            <a:off x="4490426" y="6560476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ea typeface="Century Gothic" charset="0"/>
                <a:cs typeface="Century Gothic" charset="0"/>
              </a:rPr>
              <a:t>Pametni uređaji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3AF84-BF37-45A8-91E5-D76F211648EB}"/>
              </a:ext>
            </a:extLst>
          </p:cNvPr>
          <p:cNvSpPr/>
          <p:nvPr/>
        </p:nvSpPr>
        <p:spPr>
          <a:xfrm>
            <a:off x="6096000" y="6565045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1219170">
              <a:defRPr/>
            </a:pPr>
            <a:r>
              <a:rPr lang="sr-Latn-RS" sz="1300" kern="0" dirty="0">
                <a:solidFill>
                  <a:schemeClr val="bg1">
                    <a:lumMod val="85000"/>
                  </a:schemeClr>
                </a:solidFill>
                <a:ea typeface="Century Gothic" charset="0"/>
                <a:cs typeface="Century Gothic" charset="0"/>
              </a:rPr>
              <a:t>Scenario</a:t>
            </a:r>
            <a:endParaRPr lang="en-US" sz="1300" kern="0" dirty="0">
              <a:solidFill>
                <a:schemeClr val="bg1">
                  <a:lumMod val="8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D0F70D-7C11-47D5-BCE5-825939AE60BA}"/>
              </a:ext>
            </a:extLst>
          </p:cNvPr>
          <p:cNvSpPr/>
          <p:nvPr/>
        </p:nvSpPr>
        <p:spPr>
          <a:xfrm>
            <a:off x="7682295" y="6564823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b="1" kern="0" dirty="0">
                <a:solidFill>
                  <a:schemeClr val="accent2">
                    <a:lumMod val="75000"/>
                  </a:schemeClr>
                </a:solidFill>
                <a:ea typeface="Century Gothic" charset="0"/>
                <a:cs typeface="Century Gothic" charset="0"/>
              </a:rPr>
              <a:t>Prikaz rešenja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A2DDF8E-2F17-4AED-A128-EE735E1B0043}"/>
              </a:ext>
            </a:extLst>
          </p:cNvPr>
          <p:cNvSpPr/>
          <p:nvPr/>
        </p:nvSpPr>
        <p:spPr>
          <a:xfrm>
            <a:off x="8909114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Testovi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41AC5F-7EBE-4D70-B8AC-96D79CA5B215}"/>
              </a:ext>
            </a:extLst>
          </p:cNvPr>
          <p:cNvSpPr/>
          <p:nvPr/>
        </p:nvSpPr>
        <p:spPr>
          <a:xfrm>
            <a:off x="666749" y="6353210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BF5B564-5E3C-44F5-9E48-8BE7BCCB111C}"/>
              </a:ext>
            </a:extLst>
          </p:cNvPr>
          <p:cNvSpPr/>
          <p:nvPr/>
        </p:nvSpPr>
        <p:spPr>
          <a:xfrm>
            <a:off x="2976294" y="6358238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en-US" sz="1400" kern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273D6B9-E176-41AD-AF73-DE4420480C33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7904" y="6439646"/>
            <a:ext cx="658845" cy="7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CD3D730-909B-4B7D-A98F-ED9FABD14D84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>
            <a:off x="839621" y="6439646"/>
            <a:ext cx="2136673" cy="502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2D8090C-CE58-4AB6-B757-2B6DF995D9DE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3149166" y="6444674"/>
            <a:ext cx="2360349" cy="579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2AA9891-0335-4F65-86E3-4CF168756FDB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>
            <a:off x="5682387" y="6450472"/>
            <a:ext cx="1297339" cy="762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C53E3A1-4F4E-4CFA-82C7-73586AFD6538}"/>
              </a:ext>
            </a:extLst>
          </p:cNvPr>
          <p:cNvSpPr/>
          <p:nvPr/>
        </p:nvSpPr>
        <p:spPr>
          <a:xfrm>
            <a:off x="5509515" y="636403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3F19415-009A-4859-9545-C5E0969BCA1D}"/>
              </a:ext>
            </a:extLst>
          </p:cNvPr>
          <p:cNvSpPr/>
          <p:nvPr/>
        </p:nvSpPr>
        <p:spPr>
          <a:xfrm>
            <a:off x="6979726" y="637165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1F20A5-4B02-48DC-BCE5-D3839E24F297}"/>
              </a:ext>
            </a:extLst>
          </p:cNvPr>
          <p:cNvSpPr/>
          <p:nvPr/>
        </p:nvSpPr>
        <p:spPr>
          <a:xfrm>
            <a:off x="8571099" y="6363231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FA7BF5-72FF-496F-BDEB-96DC0DC102E9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7152598" y="6458092"/>
            <a:ext cx="3393466" cy="15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FFED770-3AB8-40C5-9801-CF654268224B}"/>
              </a:ext>
            </a:extLst>
          </p:cNvPr>
          <p:cNvSpPr/>
          <p:nvPr/>
        </p:nvSpPr>
        <p:spPr>
          <a:xfrm>
            <a:off x="9875238" y="6337433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3C9703-7D7B-4DE2-A3AD-6FFFD606D191}"/>
              </a:ext>
            </a:extLst>
          </p:cNvPr>
          <p:cNvCxnSpPr>
            <a:cxnSpLocks/>
          </p:cNvCxnSpPr>
          <p:nvPr/>
        </p:nvCxnSpPr>
        <p:spPr>
          <a:xfrm>
            <a:off x="9891716" y="6451251"/>
            <a:ext cx="507159" cy="14149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6533D7E7-8268-42D8-8CF5-104506CC53CF}"/>
              </a:ext>
            </a:extLst>
          </p:cNvPr>
          <p:cNvSpPr/>
          <p:nvPr/>
        </p:nvSpPr>
        <p:spPr>
          <a:xfrm>
            <a:off x="668035" y="6354063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A34B499-A60A-4ED9-9138-D0D27658184E}"/>
              </a:ext>
            </a:extLst>
          </p:cNvPr>
          <p:cNvSpPr/>
          <p:nvPr/>
        </p:nvSpPr>
        <p:spPr>
          <a:xfrm>
            <a:off x="8571099" y="6349635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231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3A3793-994D-48CD-971F-0791C316AC71}"/>
              </a:ext>
            </a:extLst>
          </p:cNvPr>
          <p:cNvSpPr/>
          <p:nvPr/>
        </p:nvSpPr>
        <p:spPr>
          <a:xfrm>
            <a:off x="0" y="520582"/>
            <a:ext cx="12192000" cy="123848"/>
          </a:xfrm>
          <a:prstGeom prst="rect">
            <a:avLst/>
          </a:prstGeom>
          <a:gradFill>
            <a:gsLst>
              <a:gs pos="24000">
                <a:schemeClr val="accent2"/>
              </a:gs>
              <a:gs pos="0">
                <a:schemeClr val="accent2">
                  <a:lumMod val="50000"/>
                </a:schemeClr>
              </a:gs>
              <a:gs pos="96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x-non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EB2C8-299F-45ED-A964-BA8370F532F4}"/>
              </a:ext>
            </a:extLst>
          </p:cNvPr>
          <p:cNvSpPr txBox="1"/>
          <p:nvPr/>
        </p:nvSpPr>
        <p:spPr>
          <a:xfrm>
            <a:off x="0" y="-94507"/>
            <a:ext cx="1125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>
                <a:solidFill>
                  <a:schemeClr val="accent2">
                    <a:lumMod val="50000"/>
                  </a:schemeClr>
                </a:solidFill>
              </a:rPr>
              <a:t>Testiranje</a:t>
            </a: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3600" b="1" dirty="0" err="1">
                <a:solidFill>
                  <a:schemeClr val="accent2">
                    <a:lumMod val="50000"/>
                  </a:schemeClr>
                </a:solidFill>
              </a:rPr>
              <a:t>softvera</a:t>
            </a: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</a:rPr>
              <a:t>: User Acceptance Test</a:t>
            </a:r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32075CBA-B5B9-4C09-B4EC-5345C3D37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3918" y="6436071"/>
            <a:ext cx="1040178" cy="3867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3771373-870F-48CD-8606-7AF118B6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374" y="35196"/>
            <a:ext cx="483595" cy="485386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5ED7918-527E-446C-B369-979CF2619350}"/>
              </a:ext>
            </a:extLst>
          </p:cNvPr>
          <p:cNvSpPr/>
          <p:nvPr/>
        </p:nvSpPr>
        <p:spPr>
          <a:xfrm>
            <a:off x="-218131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Projektni zadatak</a:t>
            </a:r>
            <a:endParaRPr kumimoji="0" lang="en-US" sz="13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FEC05B1-DD18-4CE1-AAA3-E5DB9EE59707}"/>
              </a:ext>
            </a:extLst>
          </p:cNvPr>
          <p:cNvSpPr/>
          <p:nvPr/>
        </p:nvSpPr>
        <p:spPr>
          <a:xfrm>
            <a:off x="1901897" y="6593594"/>
            <a:ext cx="2683189" cy="24177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Projektovanje i arhitektura sistema</a:t>
            </a:r>
            <a:endParaRPr lang="en-US" sz="1300" kern="0" dirty="0">
              <a:solidFill>
                <a:schemeClr val="bg1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5E8E7E-82C5-4D30-9A8B-A6062F9626EC}"/>
              </a:ext>
            </a:extLst>
          </p:cNvPr>
          <p:cNvSpPr/>
          <p:nvPr/>
        </p:nvSpPr>
        <p:spPr>
          <a:xfrm>
            <a:off x="4490426" y="6560476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ea typeface="Century Gothic" charset="0"/>
                <a:cs typeface="Century Gothic" charset="0"/>
              </a:rPr>
              <a:t>Pametni uređaji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E1F18B-65A0-410A-B289-9CD291F0A1F5}"/>
              </a:ext>
            </a:extLst>
          </p:cNvPr>
          <p:cNvSpPr/>
          <p:nvPr/>
        </p:nvSpPr>
        <p:spPr>
          <a:xfrm>
            <a:off x="6096000" y="6565045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1219170"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Scenario</a:t>
            </a:r>
            <a:endParaRPr lang="en-US" sz="1300" kern="0" dirty="0">
              <a:solidFill>
                <a:schemeClr val="bg1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7AB557F-DA82-4634-B7DA-6ECAA448F0BC}"/>
              </a:ext>
            </a:extLst>
          </p:cNvPr>
          <p:cNvSpPr/>
          <p:nvPr/>
        </p:nvSpPr>
        <p:spPr>
          <a:xfrm>
            <a:off x="7682295" y="6564823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Prikaz rešenja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223F069-F37F-4775-B6EF-8693532490C7}"/>
              </a:ext>
            </a:extLst>
          </p:cNvPr>
          <p:cNvSpPr/>
          <p:nvPr/>
        </p:nvSpPr>
        <p:spPr>
          <a:xfrm>
            <a:off x="666749" y="6353210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83CE07D-A303-46CA-B557-3E6C7DA20373}"/>
              </a:ext>
            </a:extLst>
          </p:cNvPr>
          <p:cNvSpPr/>
          <p:nvPr/>
        </p:nvSpPr>
        <p:spPr>
          <a:xfrm>
            <a:off x="2976294" y="6358238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en-US" sz="1400" kern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EA5D1A7-5769-475F-B3EA-13AA748862A3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7904" y="6439646"/>
            <a:ext cx="658845" cy="7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DE510C9-E383-4986-BAD2-5DB1D03E1AB4}"/>
              </a:ext>
            </a:extLst>
          </p:cNvPr>
          <p:cNvCxnSpPr>
            <a:cxnSpLocks/>
            <a:stCxn id="75" idx="6"/>
            <a:endCxn id="76" idx="2"/>
          </p:cNvCxnSpPr>
          <p:nvPr/>
        </p:nvCxnSpPr>
        <p:spPr>
          <a:xfrm>
            <a:off x="839621" y="6439646"/>
            <a:ext cx="2136673" cy="502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E43EA14-55A2-4DDC-8045-6D181CDFC11F}"/>
              </a:ext>
            </a:extLst>
          </p:cNvPr>
          <p:cNvCxnSpPr>
            <a:cxnSpLocks/>
            <a:stCxn id="76" idx="6"/>
            <a:endCxn id="81" idx="2"/>
          </p:cNvCxnSpPr>
          <p:nvPr/>
        </p:nvCxnSpPr>
        <p:spPr>
          <a:xfrm>
            <a:off x="3149166" y="6444674"/>
            <a:ext cx="2360349" cy="579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7CBF11D-9BB9-4A64-880C-C31ED4FCD067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5682387" y="6450472"/>
            <a:ext cx="1297339" cy="762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88DD0A8F-4AE0-4AD4-BBF3-06C68BDF1CCF}"/>
              </a:ext>
            </a:extLst>
          </p:cNvPr>
          <p:cNvSpPr/>
          <p:nvPr/>
        </p:nvSpPr>
        <p:spPr>
          <a:xfrm>
            <a:off x="5509515" y="636403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B0AF82C-9561-4A6B-AA6D-74A6DA1A0F0A}"/>
              </a:ext>
            </a:extLst>
          </p:cNvPr>
          <p:cNvSpPr/>
          <p:nvPr/>
        </p:nvSpPr>
        <p:spPr>
          <a:xfrm>
            <a:off x="6979726" y="637165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E22BE77-D8F1-48AC-8992-76F715F2D571}"/>
              </a:ext>
            </a:extLst>
          </p:cNvPr>
          <p:cNvSpPr/>
          <p:nvPr/>
        </p:nvSpPr>
        <p:spPr>
          <a:xfrm>
            <a:off x="8571099" y="6363231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A3A0460-5B80-4AD1-892D-687F5B3E911F}"/>
              </a:ext>
            </a:extLst>
          </p:cNvPr>
          <p:cNvCxnSpPr>
            <a:cxnSpLocks/>
            <a:stCxn id="82" idx="6"/>
          </p:cNvCxnSpPr>
          <p:nvPr/>
        </p:nvCxnSpPr>
        <p:spPr>
          <a:xfrm>
            <a:off x="7152598" y="6458092"/>
            <a:ext cx="3393466" cy="15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18BC2A50-DCE6-4792-AC26-E3EC404462E8}"/>
              </a:ext>
            </a:extLst>
          </p:cNvPr>
          <p:cNvSpPr/>
          <p:nvPr/>
        </p:nvSpPr>
        <p:spPr>
          <a:xfrm>
            <a:off x="9875238" y="6337433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798AC0A-C470-4BA2-8BC9-FAF739D002C0}"/>
              </a:ext>
            </a:extLst>
          </p:cNvPr>
          <p:cNvCxnSpPr>
            <a:cxnSpLocks/>
          </p:cNvCxnSpPr>
          <p:nvPr/>
        </p:nvCxnSpPr>
        <p:spPr>
          <a:xfrm>
            <a:off x="9891716" y="6451251"/>
            <a:ext cx="507159" cy="14149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50EF565-2DB8-4692-895C-4ED9AEC66F80}"/>
              </a:ext>
            </a:extLst>
          </p:cNvPr>
          <p:cNvSpPr/>
          <p:nvPr/>
        </p:nvSpPr>
        <p:spPr>
          <a:xfrm>
            <a:off x="9875238" y="6345110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43F634-4191-443C-B768-9883CC414424}"/>
              </a:ext>
            </a:extLst>
          </p:cNvPr>
          <p:cNvSpPr/>
          <p:nvPr/>
        </p:nvSpPr>
        <p:spPr>
          <a:xfrm>
            <a:off x="668035" y="6354635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C03106-FE37-42E2-B84C-1E5D38293521}"/>
              </a:ext>
            </a:extLst>
          </p:cNvPr>
          <p:cNvSpPr/>
          <p:nvPr/>
        </p:nvSpPr>
        <p:spPr>
          <a:xfrm>
            <a:off x="8909114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b="1" kern="0" dirty="0">
                <a:solidFill>
                  <a:schemeClr val="accent2">
                    <a:lumMod val="75000"/>
                  </a:schemeClr>
                </a:solidFill>
                <a:ea typeface="Century Gothic" charset="0"/>
                <a:cs typeface="Century Gothic" charset="0"/>
              </a:rPr>
              <a:t>Testovi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AB1B23-F8EC-424E-97CC-3DC58CF44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426" y="697287"/>
            <a:ext cx="7082333" cy="322006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8F85900-D43F-4E2E-9C79-C66B2EBF6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426" y="3917351"/>
            <a:ext cx="7082333" cy="21798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A615CD-7042-404C-A5D6-D74D2BFFC91D}"/>
              </a:ext>
            </a:extLst>
          </p:cNvPr>
          <p:cNvSpPr/>
          <p:nvPr/>
        </p:nvSpPr>
        <p:spPr>
          <a:xfrm>
            <a:off x="527436" y="2514222"/>
            <a:ext cx="4292214" cy="165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Name: : LED Strip Traka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Sponsor: ELAB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 Owner: Aleksandra </a:t>
            </a: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Labus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Manager: Aleksandra </a:t>
            </a:r>
            <a:r>
              <a:rPr lang="fr-FR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Vučičević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Date: 1.6.2020.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645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3A3793-994D-48CD-971F-0791C316AC71}"/>
              </a:ext>
            </a:extLst>
          </p:cNvPr>
          <p:cNvSpPr/>
          <p:nvPr/>
        </p:nvSpPr>
        <p:spPr>
          <a:xfrm>
            <a:off x="0" y="520582"/>
            <a:ext cx="12192000" cy="123848"/>
          </a:xfrm>
          <a:prstGeom prst="rect">
            <a:avLst/>
          </a:prstGeom>
          <a:gradFill>
            <a:gsLst>
              <a:gs pos="24000">
                <a:schemeClr val="accent2"/>
              </a:gs>
              <a:gs pos="0">
                <a:schemeClr val="accent2">
                  <a:lumMod val="50000"/>
                </a:schemeClr>
              </a:gs>
              <a:gs pos="96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x-non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EB2C8-299F-45ED-A964-BA8370F532F4}"/>
              </a:ext>
            </a:extLst>
          </p:cNvPr>
          <p:cNvSpPr txBox="1"/>
          <p:nvPr/>
        </p:nvSpPr>
        <p:spPr>
          <a:xfrm>
            <a:off x="0" y="-94507"/>
            <a:ext cx="1125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>
                <a:solidFill>
                  <a:schemeClr val="accent2">
                    <a:lumMod val="50000"/>
                  </a:schemeClr>
                </a:solidFill>
              </a:rPr>
              <a:t>Testiranje</a:t>
            </a: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3600" b="1" dirty="0" err="1">
                <a:solidFill>
                  <a:schemeClr val="accent2">
                    <a:lumMod val="50000"/>
                  </a:schemeClr>
                </a:solidFill>
              </a:rPr>
              <a:t>softvera</a:t>
            </a: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</a:rPr>
              <a:t>: User Acceptance Test</a:t>
            </a:r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32075CBA-B5B9-4C09-B4EC-5345C3D37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3918" y="6436071"/>
            <a:ext cx="1040178" cy="3867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3771373-870F-48CD-8606-7AF118B6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374" y="35196"/>
            <a:ext cx="483595" cy="485386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5ED7918-527E-446C-B369-979CF2619350}"/>
              </a:ext>
            </a:extLst>
          </p:cNvPr>
          <p:cNvSpPr/>
          <p:nvPr/>
        </p:nvSpPr>
        <p:spPr>
          <a:xfrm>
            <a:off x="-218131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Projektni zadatak</a:t>
            </a:r>
            <a:endParaRPr kumimoji="0" lang="en-US" sz="13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FEC05B1-DD18-4CE1-AAA3-E5DB9EE59707}"/>
              </a:ext>
            </a:extLst>
          </p:cNvPr>
          <p:cNvSpPr/>
          <p:nvPr/>
        </p:nvSpPr>
        <p:spPr>
          <a:xfrm>
            <a:off x="1901897" y="6593594"/>
            <a:ext cx="2683189" cy="24177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Projektovanje i arhitektura sistema</a:t>
            </a:r>
            <a:endParaRPr lang="en-US" sz="1300" kern="0" dirty="0">
              <a:solidFill>
                <a:schemeClr val="bg1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5E8E7E-82C5-4D30-9A8B-A6062F9626EC}"/>
              </a:ext>
            </a:extLst>
          </p:cNvPr>
          <p:cNvSpPr/>
          <p:nvPr/>
        </p:nvSpPr>
        <p:spPr>
          <a:xfrm>
            <a:off x="4490426" y="6560476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ea typeface="Century Gothic" charset="0"/>
                <a:cs typeface="Century Gothic" charset="0"/>
              </a:rPr>
              <a:t>Pametni uređaji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E1F18B-65A0-410A-B289-9CD291F0A1F5}"/>
              </a:ext>
            </a:extLst>
          </p:cNvPr>
          <p:cNvSpPr/>
          <p:nvPr/>
        </p:nvSpPr>
        <p:spPr>
          <a:xfrm>
            <a:off x="6096000" y="6565045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1219170"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Scenario</a:t>
            </a:r>
            <a:endParaRPr lang="en-US" sz="1300" kern="0" dirty="0">
              <a:solidFill>
                <a:schemeClr val="bg1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7AB557F-DA82-4634-B7DA-6ECAA448F0BC}"/>
              </a:ext>
            </a:extLst>
          </p:cNvPr>
          <p:cNvSpPr/>
          <p:nvPr/>
        </p:nvSpPr>
        <p:spPr>
          <a:xfrm>
            <a:off x="7682295" y="6564823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Prikaz rešenja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223F069-F37F-4775-B6EF-8693532490C7}"/>
              </a:ext>
            </a:extLst>
          </p:cNvPr>
          <p:cNvSpPr/>
          <p:nvPr/>
        </p:nvSpPr>
        <p:spPr>
          <a:xfrm>
            <a:off x="666749" y="6353210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83CE07D-A303-46CA-B557-3E6C7DA20373}"/>
              </a:ext>
            </a:extLst>
          </p:cNvPr>
          <p:cNvSpPr/>
          <p:nvPr/>
        </p:nvSpPr>
        <p:spPr>
          <a:xfrm>
            <a:off x="2976294" y="6358238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en-US" sz="1400" kern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EA5D1A7-5769-475F-B3EA-13AA748862A3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7904" y="6439646"/>
            <a:ext cx="658845" cy="7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DE510C9-E383-4986-BAD2-5DB1D03E1AB4}"/>
              </a:ext>
            </a:extLst>
          </p:cNvPr>
          <p:cNvCxnSpPr>
            <a:cxnSpLocks/>
            <a:stCxn id="75" idx="6"/>
            <a:endCxn id="76" idx="2"/>
          </p:cNvCxnSpPr>
          <p:nvPr/>
        </p:nvCxnSpPr>
        <p:spPr>
          <a:xfrm>
            <a:off x="839621" y="6439646"/>
            <a:ext cx="2136673" cy="502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E43EA14-55A2-4DDC-8045-6D181CDFC11F}"/>
              </a:ext>
            </a:extLst>
          </p:cNvPr>
          <p:cNvCxnSpPr>
            <a:cxnSpLocks/>
            <a:stCxn id="76" idx="6"/>
            <a:endCxn id="81" idx="2"/>
          </p:cNvCxnSpPr>
          <p:nvPr/>
        </p:nvCxnSpPr>
        <p:spPr>
          <a:xfrm>
            <a:off x="3149166" y="6444674"/>
            <a:ext cx="2360349" cy="579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7CBF11D-9BB9-4A64-880C-C31ED4FCD067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5682387" y="6450472"/>
            <a:ext cx="1297339" cy="762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88DD0A8F-4AE0-4AD4-BBF3-06C68BDF1CCF}"/>
              </a:ext>
            </a:extLst>
          </p:cNvPr>
          <p:cNvSpPr/>
          <p:nvPr/>
        </p:nvSpPr>
        <p:spPr>
          <a:xfrm>
            <a:off x="5509515" y="636403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B0AF82C-9561-4A6B-AA6D-74A6DA1A0F0A}"/>
              </a:ext>
            </a:extLst>
          </p:cNvPr>
          <p:cNvSpPr/>
          <p:nvPr/>
        </p:nvSpPr>
        <p:spPr>
          <a:xfrm>
            <a:off x="6979726" y="637165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E22BE77-D8F1-48AC-8992-76F715F2D571}"/>
              </a:ext>
            </a:extLst>
          </p:cNvPr>
          <p:cNvSpPr/>
          <p:nvPr/>
        </p:nvSpPr>
        <p:spPr>
          <a:xfrm>
            <a:off x="8571099" y="6363231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A3A0460-5B80-4AD1-892D-687F5B3E911F}"/>
              </a:ext>
            </a:extLst>
          </p:cNvPr>
          <p:cNvCxnSpPr>
            <a:cxnSpLocks/>
            <a:stCxn id="82" idx="6"/>
          </p:cNvCxnSpPr>
          <p:nvPr/>
        </p:nvCxnSpPr>
        <p:spPr>
          <a:xfrm>
            <a:off x="7152598" y="6458092"/>
            <a:ext cx="3393466" cy="15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18BC2A50-DCE6-4792-AC26-E3EC404462E8}"/>
              </a:ext>
            </a:extLst>
          </p:cNvPr>
          <p:cNvSpPr/>
          <p:nvPr/>
        </p:nvSpPr>
        <p:spPr>
          <a:xfrm>
            <a:off x="9875238" y="6337433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798AC0A-C470-4BA2-8BC9-FAF739D002C0}"/>
              </a:ext>
            </a:extLst>
          </p:cNvPr>
          <p:cNvCxnSpPr>
            <a:cxnSpLocks/>
          </p:cNvCxnSpPr>
          <p:nvPr/>
        </p:nvCxnSpPr>
        <p:spPr>
          <a:xfrm>
            <a:off x="9891716" y="6451251"/>
            <a:ext cx="507159" cy="14149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50EF565-2DB8-4692-895C-4ED9AEC66F80}"/>
              </a:ext>
            </a:extLst>
          </p:cNvPr>
          <p:cNvSpPr/>
          <p:nvPr/>
        </p:nvSpPr>
        <p:spPr>
          <a:xfrm>
            <a:off x="9875238" y="6345110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43F634-4191-443C-B768-9883CC414424}"/>
              </a:ext>
            </a:extLst>
          </p:cNvPr>
          <p:cNvSpPr/>
          <p:nvPr/>
        </p:nvSpPr>
        <p:spPr>
          <a:xfrm>
            <a:off x="668035" y="6354635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C03106-FE37-42E2-B84C-1E5D38293521}"/>
              </a:ext>
            </a:extLst>
          </p:cNvPr>
          <p:cNvSpPr/>
          <p:nvPr/>
        </p:nvSpPr>
        <p:spPr>
          <a:xfrm>
            <a:off x="8909114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b="1" kern="0" dirty="0">
                <a:solidFill>
                  <a:schemeClr val="accent2">
                    <a:lumMod val="75000"/>
                  </a:schemeClr>
                </a:solidFill>
                <a:ea typeface="Century Gothic" charset="0"/>
                <a:cs typeface="Century Gothic" charset="0"/>
              </a:rPr>
              <a:t>Testovi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C08E6A-806C-4FA6-B4B8-7D7E0ADC9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571" y="802953"/>
            <a:ext cx="6886857" cy="548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66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3A3793-994D-48CD-971F-0791C316AC71}"/>
              </a:ext>
            </a:extLst>
          </p:cNvPr>
          <p:cNvSpPr/>
          <p:nvPr/>
        </p:nvSpPr>
        <p:spPr>
          <a:xfrm>
            <a:off x="0" y="520582"/>
            <a:ext cx="12192000" cy="123848"/>
          </a:xfrm>
          <a:prstGeom prst="rect">
            <a:avLst/>
          </a:prstGeom>
          <a:gradFill>
            <a:gsLst>
              <a:gs pos="24000">
                <a:schemeClr val="accent2"/>
              </a:gs>
              <a:gs pos="0">
                <a:schemeClr val="accent2">
                  <a:lumMod val="50000"/>
                </a:schemeClr>
              </a:gs>
              <a:gs pos="96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x-non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EB2C8-299F-45ED-A964-BA8370F532F4}"/>
              </a:ext>
            </a:extLst>
          </p:cNvPr>
          <p:cNvSpPr txBox="1"/>
          <p:nvPr/>
        </p:nvSpPr>
        <p:spPr>
          <a:xfrm>
            <a:off x="0" y="-94507"/>
            <a:ext cx="1125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>
                <a:solidFill>
                  <a:schemeClr val="accent2">
                    <a:lumMod val="50000"/>
                  </a:schemeClr>
                </a:solidFill>
              </a:rPr>
              <a:t>Testiranje</a:t>
            </a: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3600" b="1" dirty="0" err="1">
                <a:solidFill>
                  <a:schemeClr val="accent2">
                    <a:lumMod val="50000"/>
                  </a:schemeClr>
                </a:solidFill>
              </a:rPr>
              <a:t>softvera</a:t>
            </a: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</a:rPr>
              <a:t>: User Acceptance Test</a:t>
            </a:r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32075CBA-B5B9-4C09-B4EC-5345C3D37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3918" y="6436071"/>
            <a:ext cx="1040178" cy="3867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3771373-870F-48CD-8606-7AF118B6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374" y="35196"/>
            <a:ext cx="483595" cy="485386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5ED7918-527E-446C-B369-979CF2619350}"/>
              </a:ext>
            </a:extLst>
          </p:cNvPr>
          <p:cNvSpPr/>
          <p:nvPr/>
        </p:nvSpPr>
        <p:spPr>
          <a:xfrm>
            <a:off x="-218131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Projektni zadatak</a:t>
            </a:r>
            <a:endParaRPr kumimoji="0" lang="en-US" sz="13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FEC05B1-DD18-4CE1-AAA3-E5DB9EE59707}"/>
              </a:ext>
            </a:extLst>
          </p:cNvPr>
          <p:cNvSpPr/>
          <p:nvPr/>
        </p:nvSpPr>
        <p:spPr>
          <a:xfrm>
            <a:off x="1901897" y="6593594"/>
            <a:ext cx="2683189" cy="24177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Projektovanje i arhitektura sistema</a:t>
            </a:r>
            <a:endParaRPr lang="en-US" sz="1300" kern="0" dirty="0">
              <a:solidFill>
                <a:schemeClr val="bg1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5E8E7E-82C5-4D30-9A8B-A6062F9626EC}"/>
              </a:ext>
            </a:extLst>
          </p:cNvPr>
          <p:cNvSpPr/>
          <p:nvPr/>
        </p:nvSpPr>
        <p:spPr>
          <a:xfrm>
            <a:off x="4490426" y="6560476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ea typeface="Century Gothic" charset="0"/>
                <a:cs typeface="Century Gothic" charset="0"/>
              </a:rPr>
              <a:t>Pametni uređaji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E1F18B-65A0-410A-B289-9CD291F0A1F5}"/>
              </a:ext>
            </a:extLst>
          </p:cNvPr>
          <p:cNvSpPr/>
          <p:nvPr/>
        </p:nvSpPr>
        <p:spPr>
          <a:xfrm>
            <a:off x="6096000" y="6565045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1219170"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Scenario</a:t>
            </a:r>
            <a:endParaRPr lang="en-US" sz="1300" kern="0" dirty="0">
              <a:solidFill>
                <a:schemeClr val="bg1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7AB557F-DA82-4634-B7DA-6ECAA448F0BC}"/>
              </a:ext>
            </a:extLst>
          </p:cNvPr>
          <p:cNvSpPr/>
          <p:nvPr/>
        </p:nvSpPr>
        <p:spPr>
          <a:xfrm>
            <a:off x="7682295" y="6564823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Prikaz rešenja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223F069-F37F-4775-B6EF-8693532490C7}"/>
              </a:ext>
            </a:extLst>
          </p:cNvPr>
          <p:cNvSpPr/>
          <p:nvPr/>
        </p:nvSpPr>
        <p:spPr>
          <a:xfrm>
            <a:off x="666749" y="6353210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83CE07D-A303-46CA-B557-3E6C7DA20373}"/>
              </a:ext>
            </a:extLst>
          </p:cNvPr>
          <p:cNvSpPr/>
          <p:nvPr/>
        </p:nvSpPr>
        <p:spPr>
          <a:xfrm>
            <a:off x="2976294" y="6358238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en-US" sz="1400" kern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EA5D1A7-5769-475F-B3EA-13AA748862A3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7904" y="6439646"/>
            <a:ext cx="658845" cy="7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DE510C9-E383-4986-BAD2-5DB1D03E1AB4}"/>
              </a:ext>
            </a:extLst>
          </p:cNvPr>
          <p:cNvCxnSpPr>
            <a:cxnSpLocks/>
            <a:stCxn id="75" idx="6"/>
            <a:endCxn id="76" idx="2"/>
          </p:cNvCxnSpPr>
          <p:nvPr/>
        </p:nvCxnSpPr>
        <p:spPr>
          <a:xfrm>
            <a:off x="839621" y="6439646"/>
            <a:ext cx="2136673" cy="502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E43EA14-55A2-4DDC-8045-6D181CDFC11F}"/>
              </a:ext>
            </a:extLst>
          </p:cNvPr>
          <p:cNvCxnSpPr>
            <a:cxnSpLocks/>
            <a:stCxn id="76" idx="6"/>
            <a:endCxn id="81" idx="2"/>
          </p:cNvCxnSpPr>
          <p:nvPr/>
        </p:nvCxnSpPr>
        <p:spPr>
          <a:xfrm>
            <a:off x="3149166" y="6444674"/>
            <a:ext cx="2360349" cy="579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7CBF11D-9BB9-4A64-880C-C31ED4FCD067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5682387" y="6450472"/>
            <a:ext cx="1297339" cy="762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88DD0A8F-4AE0-4AD4-BBF3-06C68BDF1CCF}"/>
              </a:ext>
            </a:extLst>
          </p:cNvPr>
          <p:cNvSpPr/>
          <p:nvPr/>
        </p:nvSpPr>
        <p:spPr>
          <a:xfrm>
            <a:off x="5509515" y="636403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B0AF82C-9561-4A6B-AA6D-74A6DA1A0F0A}"/>
              </a:ext>
            </a:extLst>
          </p:cNvPr>
          <p:cNvSpPr/>
          <p:nvPr/>
        </p:nvSpPr>
        <p:spPr>
          <a:xfrm>
            <a:off x="6979726" y="637165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E22BE77-D8F1-48AC-8992-76F715F2D571}"/>
              </a:ext>
            </a:extLst>
          </p:cNvPr>
          <p:cNvSpPr/>
          <p:nvPr/>
        </p:nvSpPr>
        <p:spPr>
          <a:xfrm>
            <a:off x="8571099" y="6363231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A3A0460-5B80-4AD1-892D-687F5B3E911F}"/>
              </a:ext>
            </a:extLst>
          </p:cNvPr>
          <p:cNvCxnSpPr>
            <a:cxnSpLocks/>
            <a:stCxn id="82" idx="6"/>
          </p:cNvCxnSpPr>
          <p:nvPr/>
        </p:nvCxnSpPr>
        <p:spPr>
          <a:xfrm>
            <a:off x="7152598" y="6458092"/>
            <a:ext cx="3393466" cy="15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18BC2A50-DCE6-4792-AC26-E3EC404462E8}"/>
              </a:ext>
            </a:extLst>
          </p:cNvPr>
          <p:cNvSpPr/>
          <p:nvPr/>
        </p:nvSpPr>
        <p:spPr>
          <a:xfrm>
            <a:off x="9875238" y="6337433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798AC0A-C470-4BA2-8BC9-FAF739D002C0}"/>
              </a:ext>
            </a:extLst>
          </p:cNvPr>
          <p:cNvCxnSpPr>
            <a:cxnSpLocks/>
          </p:cNvCxnSpPr>
          <p:nvPr/>
        </p:nvCxnSpPr>
        <p:spPr>
          <a:xfrm>
            <a:off x="9891716" y="6451251"/>
            <a:ext cx="507159" cy="14149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50EF565-2DB8-4692-895C-4ED9AEC66F80}"/>
              </a:ext>
            </a:extLst>
          </p:cNvPr>
          <p:cNvSpPr/>
          <p:nvPr/>
        </p:nvSpPr>
        <p:spPr>
          <a:xfrm>
            <a:off x="9875238" y="6345110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43F634-4191-443C-B768-9883CC414424}"/>
              </a:ext>
            </a:extLst>
          </p:cNvPr>
          <p:cNvSpPr/>
          <p:nvPr/>
        </p:nvSpPr>
        <p:spPr>
          <a:xfrm>
            <a:off x="668035" y="6354635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C03106-FE37-42E2-B84C-1E5D38293521}"/>
              </a:ext>
            </a:extLst>
          </p:cNvPr>
          <p:cNvSpPr/>
          <p:nvPr/>
        </p:nvSpPr>
        <p:spPr>
          <a:xfrm>
            <a:off x="8909114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b="1" kern="0" dirty="0">
                <a:solidFill>
                  <a:schemeClr val="accent2">
                    <a:lumMod val="75000"/>
                  </a:schemeClr>
                </a:solidFill>
                <a:ea typeface="Century Gothic" charset="0"/>
                <a:cs typeface="Century Gothic" charset="0"/>
              </a:rPr>
              <a:t>Testovi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83589A-9CE6-4D12-8AA8-79D7ACB3F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201" y="644430"/>
            <a:ext cx="7051974" cy="33265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53598B-0C26-4C89-AF37-4F24ABD2B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939" y="3820199"/>
            <a:ext cx="6910499" cy="247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40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3A3793-994D-48CD-971F-0791C316AC71}"/>
              </a:ext>
            </a:extLst>
          </p:cNvPr>
          <p:cNvSpPr/>
          <p:nvPr/>
        </p:nvSpPr>
        <p:spPr>
          <a:xfrm>
            <a:off x="0" y="520582"/>
            <a:ext cx="12192000" cy="123848"/>
          </a:xfrm>
          <a:prstGeom prst="rect">
            <a:avLst/>
          </a:prstGeom>
          <a:gradFill>
            <a:gsLst>
              <a:gs pos="24000">
                <a:schemeClr val="accent2"/>
              </a:gs>
              <a:gs pos="0">
                <a:schemeClr val="accent2">
                  <a:lumMod val="50000"/>
                </a:schemeClr>
              </a:gs>
              <a:gs pos="96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x-non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EB2C8-299F-45ED-A964-BA8370F532F4}"/>
              </a:ext>
            </a:extLst>
          </p:cNvPr>
          <p:cNvSpPr txBox="1"/>
          <p:nvPr/>
        </p:nvSpPr>
        <p:spPr>
          <a:xfrm>
            <a:off x="0" y="-94507"/>
            <a:ext cx="1125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>
                <a:solidFill>
                  <a:schemeClr val="accent2">
                    <a:lumMod val="50000"/>
                  </a:schemeClr>
                </a:solidFill>
              </a:rPr>
              <a:t>Testiranje</a:t>
            </a: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3600" b="1" dirty="0" err="1">
                <a:solidFill>
                  <a:schemeClr val="accent2">
                    <a:lumMod val="50000"/>
                  </a:schemeClr>
                </a:solidFill>
              </a:rPr>
              <a:t>softvera</a:t>
            </a: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</a:rPr>
              <a:t>: Test case</a:t>
            </a:r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32075CBA-B5B9-4C09-B4EC-5345C3D37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3918" y="6436071"/>
            <a:ext cx="1040178" cy="3867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3771373-870F-48CD-8606-7AF118B6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374" y="35196"/>
            <a:ext cx="483595" cy="485386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5ED7918-527E-446C-B369-979CF2619350}"/>
              </a:ext>
            </a:extLst>
          </p:cNvPr>
          <p:cNvSpPr/>
          <p:nvPr/>
        </p:nvSpPr>
        <p:spPr>
          <a:xfrm>
            <a:off x="-218131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Projektni zadatak</a:t>
            </a:r>
            <a:endParaRPr kumimoji="0" lang="en-US" sz="13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FEC05B1-DD18-4CE1-AAA3-E5DB9EE59707}"/>
              </a:ext>
            </a:extLst>
          </p:cNvPr>
          <p:cNvSpPr/>
          <p:nvPr/>
        </p:nvSpPr>
        <p:spPr>
          <a:xfrm>
            <a:off x="1901897" y="6593594"/>
            <a:ext cx="2683189" cy="24177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Projektovanje i arhitektura sistema</a:t>
            </a:r>
            <a:endParaRPr lang="en-US" sz="1300" kern="0" dirty="0">
              <a:solidFill>
                <a:schemeClr val="bg1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5E8E7E-82C5-4D30-9A8B-A6062F9626EC}"/>
              </a:ext>
            </a:extLst>
          </p:cNvPr>
          <p:cNvSpPr/>
          <p:nvPr/>
        </p:nvSpPr>
        <p:spPr>
          <a:xfrm>
            <a:off x="4490426" y="6560476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ea typeface="Century Gothic" charset="0"/>
                <a:cs typeface="Century Gothic" charset="0"/>
              </a:rPr>
              <a:t>Pametni uređaji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E1F18B-65A0-410A-B289-9CD291F0A1F5}"/>
              </a:ext>
            </a:extLst>
          </p:cNvPr>
          <p:cNvSpPr/>
          <p:nvPr/>
        </p:nvSpPr>
        <p:spPr>
          <a:xfrm>
            <a:off x="6096000" y="6565045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1219170"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Scenario</a:t>
            </a:r>
            <a:endParaRPr lang="en-US" sz="1300" kern="0" dirty="0">
              <a:solidFill>
                <a:schemeClr val="bg1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7AB557F-DA82-4634-B7DA-6ECAA448F0BC}"/>
              </a:ext>
            </a:extLst>
          </p:cNvPr>
          <p:cNvSpPr/>
          <p:nvPr/>
        </p:nvSpPr>
        <p:spPr>
          <a:xfrm>
            <a:off x="7682295" y="6564823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Prikaz rešenja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223F069-F37F-4775-B6EF-8693532490C7}"/>
              </a:ext>
            </a:extLst>
          </p:cNvPr>
          <p:cNvSpPr/>
          <p:nvPr/>
        </p:nvSpPr>
        <p:spPr>
          <a:xfrm>
            <a:off x="666749" y="6353210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83CE07D-A303-46CA-B557-3E6C7DA20373}"/>
              </a:ext>
            </a:extLst>
          </p:cNvPr>
          <p:cNvSpPr/>
          <p:nvPr/>
        </p:nvSpPr>
        <p:spPr>
          <a:xfrm>
            <a:off x="2976294" y="6358238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en-US" sz="1400" kern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EA5D1A7-5769-475F-B3EA-13AA748862A3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7904" y="6439646"/>
            <a:ext cx="658845" cy="7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DE510C9-E383-4986-BAD2-5DB1D03E1AB4}"/>
              </a:ext>
            </a:extLst>
          </p:cNvPr>
          <p:cNvCxnSpPr>
            <a:cxnSpLocks/>
            <a:stCxn id="75" idx="6"/>
            <a:endCxn id="76" idx="2"/>
          </p:cNvCxnSpPr>
          <p:nvPr/>
        </p:nvCxnSpPr>
        <p:spPr>
          <a:xfrm>
            <a:off x="839621" y="6439646"/>
            <a:ext cx="2136673" cy="502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E43EA14-55A2-4DDC-8045-6D181CDFC11F}"/>
              </a:ext>
            </a:extLst>
          </p:cNvPr>
          <p:cNvCxnSpPr>
            <a:cxnSpLocks/>
            <a:stCxn id="76" idx="6"/>
            <a:endCxn id="81" idx="2"/>
          </p:cNvCxnSpPr>
          <p:nvPr/>
        </p:nvCxnSpPr>
        <p:spPr>
          <a:xfrm>
            <a:off x="3149166" y="6444674"/>
            <a:ext cx="2360349" cy="579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7CBF11D-9BB9-4A64-880C-C31ED4FCD067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5682387" y="6450472"/>
            <a:ext cx="1297339" cy="762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88DD0A8F-4AE0-4AD4-BBF3-06C68BDF1CCF}"/>
              </a:ext>
            </a:extLst>
          </p:cNvPr>
          <p:cNvSpPr/>
          <p:nvPr/>
        </p:nvSpPr>
        <p:spPr>
          <a:xfrm>
            <a:off x="5509515" y="636403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B0AF82C-9561-4A6B-AA6D-74A6DA1A0F0A}"/>
              </a:ext>
            </a:extLst>
          </p:cNvPr>
          <p:cNvSpPr/>
          <p:nvPr/>
        </p:nvSpPr>
        <p:spPr>
          <a:xfrm>
            <a:off x="6979726" y="637165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E22BE77-D8F1-48AC-8992-76F715F2D571}"/>
              </a:ext>
            </a:extLst>
          </p:cNvPr>
          <p:cNvSpPr/>
          <p:nvPr/>
        </p:nvSpPr>
        <p:spPr>
          <a:xfrm>
            <a:off x="8571099" y="6363231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A3A0460-5B80-4AD1-892D-687F5B3E911F}"/>
              </a:ext>
            </a:extLst>
          </p:cNvPr>
          <p:cNvCxnSpPr>
            <a:cxnSpLocks/>
            <a:stCxn id="82" idx="6"/>
          </p:cNvCxnSpPr>
          <p:nvPr/>
        </p:nvCxnSpPr>
        <p:spPr>
          <a:xfrm>
            <a:off x="7152598" y="6458092"/>
            <a:ext cx="3393466" cy="15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18BC2A50-DCE6-4792-AC26-E3EC404462E8}"/>
              </a:ext>
            </a:extLst>
          </p:cNvPr>
          <p:cNvSpPr/>
          <p:nvPr/>
        </p:nvSpPr>
        <p:spPr>
          <a:xfrm>
            <a:off x="9875238" y="6337433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798AC0A-C470-4BA2-8BC9-FAF739D002C0}"/>
              </a:ext>
            </a:extLst>
          </p:cNvPr>
          <p:cNvCxnSpPr>
            <a:cxnSpLocks/>
          </p:cNvCxnSpPr>
          <p:nvPr/>
        </p:nvCxnSpPr>
        <p:spPr>
          <a:xfrm>
            <a:off x="9891716" y="6451251"/>
            <a:ext cx="507159" cy="14149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50EF565-2DB8-4692-895C-4ED9AEC66F80}"/>
              </a:ext>
            </a:extLst>
          </p:cNvPr>
          <p:cNvSpPr/>
          <p:nvPr/>
        </p:nvSpPr>
        <p:spPr>
          <a:xfrm>
            <a:off x="9875238" y="6345110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43F634-4191-443C-B768-9883CC414424}"/>
              </a:ext>
            </a:extLst>
          </p:cNvPr>
          <p:cNvSpPr/>
          <p:nvPr/>
        </p:nvSpPr>
        <p:spPr>
          <a:xfrm>
            <a:off x="668035" y="6354635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C03106-FE37-42E2-B84C-1E5D38293521}"/>
              </a:ext>
            </a:extLst>
          </p:cNvPr>
          <p:cNvSpPr/>
          <p:nvPr/>
        </p:nvSpPr>
        <p:spPr>
          <a:xfrm>
            <a:off x="8909114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b="1" kern="0" dirty="0">
                <a:solidFill>
                  <a:schemeClr val="accent2">
                    <a:lumMod val="75000"/>
                  </a:schemeClr>
                </a:solidFill>
                <a:ea typeface="Century Gothic" charset="0"/>
                <a:cs typeface="Century Gothic" charset="0"/>
              </a:rPr>
              <a:t>Testovi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3F30BA-03BC-4F1A-85C6-33FDB0806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030" y="937154"/>
            <a:ext cx="6721941" cy="52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50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3A3793-994D-48CD-971F-0791C316AC71}"/>
              </a:ext>
            </a:extLst>
          </p:cNvPr>
          <p:cNvSpPr/>
          <p:nvPr/>
        </p:nvSpPr>
        <p:spPr>
          <a:xfrm>
            <a:off x="0" y="520582"/>
            <a:ext cx="12192000" cy="123848"/>
          </a:xfrm>
          <a:prstGeom prst="rect">
            <a:avLst/>
          </a:prstGeom>
          <a:gradFill>
            <a:gsLst>
              <a:gs pos="24000">
                <a:schemeClr val="accent2"/>
              </a:gs>
              <a:gs pos="0">
                <a:schemeClr val="accent2">
                  <a:lumMod val="50000"/>
                </a:schemeClr>
              </a:gs>
              <a:gs pos="96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x-non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EB2C8-299F-45ED-A964-BA8370F532F4}"/>
              </a:ext>
            </a:extLst>
          </p:cNvPr>
          <p:cNvSpPr txBox="1"/>
          <p:nvPr/>
        </p:nvSpPr>
        <p:spPr>
          <a:xfrm>
            <a:off x="0" y="-94507"/>
            <a:ext cx="1125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>
                <a:solidFill>
                  <a:schemeClr val="accent2">
                    <a:lumMod val="50000"/>
                  </a:schemeClr>
                </a:solidFill>
              </a:rPr>
              <a:t>Testiranje</a:t>
            </a: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3600" b="1" dirty="0" err="1">
                <a:solidFill>
                  <a:schemeClr val="accent2">
                    <a:lumMod val="50000"/>
                  </a:schemeClr>
                </a:solidFill>
              </a:rPr>
              <a:t>softvera</a:t>
            </a: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</a:rPr>
              <a:t>: Test case</a:t>
            </a:r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32075CBA-B5B9-4C09-B4EC-5345C3D37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3918" y="6436071"/>
            <a:ext cx="1040178" cy="3867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3771373-870F-48CD-8606-7AF118B6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374" y="35196"/>
            <a:ext cx="483595" cy="485386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5ED7918-527E-446C-B369-979CF2619350}"/>
              </a:ext>
            </a:extLst>
          </p:cNvPr>
          <p:cNvSpPr/>
          <p:nvPr/>
        </p:nvSpPr>
        <p:spPr>
          <a:xfrm>
            <a:off x="-218131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Projektni zadatak</a:t>
            </a:r>
            <a:endParaRPr kumimoji="0" lang="en-US" sz="13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FEC05B1-DD18-4CE1-AAA3-E5DB9EE59707}"/>
              </a:ext>
            </a:extLst>
          </p:cNvPr>
          <p:cNvSpPr/>
          <p:nvPr/>
        </p:nvSpPr>
        <p:spPr>
          <a:xfrm>
            <a:off x="1901897" y="6593594"/>
            <a:ext cx="2683189" cy="24177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Projektovanje i arhitektura sistema</a:t>
            </a:r>
            <a:endParaRPr lang="en-US" sz="1300" kern="0" dirty="0">
              <a:solidFill>
                <a:schemeClr val="bg1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5E8E7E-82C5-4D30-9A8B-A6062F9626EC}"/>
              </a:ext>
            </a:extLst>
          </p:cNvPr>
          <p:cNvSpPr/>
          <p:nvPr/>
        </p:nvSpPr>
        <p:spPr>
          <a:xfrm>
            <a:off x="4490426" y="6560476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ea typeface="Century Gothic" charset="0"/>
                <a:cs typeface="Century Gothic" charset="0"/>
              </a:rPr>
              <a:t>Pametni uređaji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E1F18B-65A0-410A-B289-9CD291F0A1F5}"/>
              </a:ext>
            </a:extLst>
          </p:cNvPr>
          <p:cNvSpPr/>
          <p:nvPr/>
        </p:nvSpPr>
        <p:spPr>
          <a:xfrm>
            <a:off x="6096000" y="6565045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1219170"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Scenario</a:t>
            </a:r>
            <a:endParaRPr lang="en-US" sz="1300" kern="0" dirty="0">
              <a:solidFill>
                <a:schemeClr val="bg1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7AB557F-DA82-4634-B7DA-6ECAA448F0BC}"/>
              </a:ext>
            </a:extLst>
          </p:cNvPr>
          <p:cNvSpPr/>
          <p:nvPr/>
        </p:nvSpPr>
        <p:spPr>
          <a:xfrm>
            <a:off x="7682295" y="6564823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Prikaz rešenja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223F069-F37F-4775-B6EF-8693532490C7}"/>
              </a:ext>
            </a:extLst>
          </p:cNvPr>
          <p:cNvSpPr/>
          <p:nvPr/>
        </p:nvSpPr>
        <p:spPr>
          <a:xfrm>
            <a:off x="666749" y="6353210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83CE07D-A303-46CA-B557-3E6C7DA20373}"/>
              </a:ext>
            </a:extLst>
          </p:cNvPr>
          <p:cNvSpPr/>
          <p:nvPr/>
        </p:nvSpPr>
        <p:spPr>
          <a:xfrm>
            <a:off x="2976294" y="6358238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en-US" sz="1400" kern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EA5D1A7-5769-475F-B3EA-13AA748862A3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7904" y="6439646"/>
            <a:ext cx="658845" cy="7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DE510C9-E383-4986-BAD2-5DB1D03E1AB4}"/>
              </a:ext>
            </a:extLst>
          </p:cNvPr>
          <p:cNvCxnSpPr>
            <a:cxnSpLocks/>
            <a:stCxn id="75" idx="6"/>
            <a:endCxn id="76" idx="2"/>
          </p:cNvCxnSpPr>
          <p:nvPr/>
        </p:nvCxnSpPr>
        <p:spPr>
          <a:xfrm>
            <a:off x="839621" y="6439646"/>
            <a:ext cx="2136673" cy="502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E43EA14-55A2-4DDC-8045-6D181CDFC11F}"/>
              </a:ext>
            </a:extLst>
          </p:cNvPr>
          <p:cNvCxnSpPr>
            <a:cxnSpLocks/>
            <a:stCxn id="76" idx="6"/>
            <a:endCxn id="81" idx="2"/>
          </p:cNvCxnSpPr>
          <p:nvPr/>
        </p:nvCxnSpPr>
        <p:spPr>
          <a:xfrm>
            <a:off x="3149166" y="6444674"/>
            <a:ext cx="2360349" cy="579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7CBF11D-9BB9-4A64-880C-C31ED4FCD067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5682387" y="6450472"/>
            <a:ext cx="1297339" cy="762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88DD0A8F-4AE0-4AD4-BBF3-06C68BDF1CCF}"/>
              </a:ext>
            </a:extLst>
          </p:cNvPr>
          <p:cNvSpPr/>
          <p:nvPr/>
        </p:nvSpPr>
        <p:spPr>
          <a:xfrm>
            <a:off x="5509515" y="636403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B0AF82C-9561-4A6B-AA6D-74A6DA1A0F0A}"/>
              </a:ext>
            </a:extLst>
          </p:cNvPr>
          <p:cNvSpPr/>
          <p:nvPr/>
        </p:nvSpPr>
        <p:spPr>
          <a:xfrm>
            <a:off x="6979726" y="637165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E22BE77-D8F1-48AC-8992-76F715F2D571}"/>
              </a:ext>
            </a:extLst>
          </p:cNvPr>
          <p:cNvSpPr/>
          <p:nvPr/>
        </p:nvSpPr>
        <p:spPr>
          <a:xfrm>
            <a:off x="8571099" y="6363231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A3A0460-5B80-4AD1-892D-687F5B3E911F}"/>
              </a:ext>
            </a:extLst>
          </p:cNvPr>
          <p:cNvCxnSpPr>
            <a:cxnSpLocks/>
            <a:stCxn id="82" idx="6"/>
          </p:cNvCxnSpPr>
          <p:nvPr/>
        </p:nvCxnSpPr>
        <p:spPr>
          <a:xfrm>
            <a:off x="7152598" y="6458092"/>
            <a:ext cx="3393466" cy="15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18BC2A50-DCE6-4792-AC26-E3EC404462E8}"/>
              </a:ext>
            </a:extLst>
          </p:cNvPr>
          <p:cNvSpPr/>
          <p:nvPr/>
        </p:nvSpPr>
        <p:spPr>
          <a:xfrm>
            <a:off x="9875238" y="6337433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798AC0A-C470-4BA2-8BC9-FAF739D002C0}"/>
              </a:ext>
            </a:extLst>
          </p:cNvPr>
          <p:cNvCxnSpPr>
            <a:cxnSpLocks/>
          </p:cNvCxnSpPr>
          <p:nvPr/>
        </p:nvCxnSpPr>
        <p:spPr>
          <a:xfrm>
            <a:off x="9891716" y="6451251"/>
            <a:ext cx="507159" cy="14149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50EF565-2DB8-4692-895C-4ED9AEC66F80}"/>
              </a:ext>
            </a:extLst>
          </p:cNvPr>
          <p:cNvSpPr/>
          <p:nvPr/>
        </p:nvSpPr>
        <p:spPr>
          <a:xfrm>
            <a:off x="9875238" y="6345110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43F634-4191-443C-B768-9883CC414424}"/>
              </a:ext>
            </a:extLst>
          </p:cNvPr>
          <p:cNvSpPr/>
          <p:nvPr/>
        </p:nvSpPr>
        <p:spPr>
          <a:xfrm>
            <a:off x="668035" y="6354635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C03106-FE37-42E2-B84C-1E5D38293521}"/>
              </a:ext>
            </a:extLst>
          </p:cNvPr>
          <p:cNvSpPr/>
          <p:nvPr/>
        </p:nvSpPr>
        <p:spPr>
          <a:xfrm>
            <a:off x="8909114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b="1" kern="0" dirty="0">
                <a:solidFill>
                  <a:schemeClr val="accent2">
                    <a:lumMod val="75000"/>
                  </a:schemeClr>
                </a:solidFill>
                <a:ea typeface="Century Gothic" charset="0"/>
                <a:cs typeface="Century Gothic" charset="0"/>
              </a:rPr>
              <a:t>Testovi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0842F-0C30-496E-B91C-F982DFE9C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284" y="787552"/>
            <a:ext cx="6591434" cy="52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61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3A3793-994D-48CD-971F-0791C316AC71}"/>
              </a:ext>
            </a:extLst>
          </p:cNvPr>
          <p:cNvSpPr/>
          <p:nvPr/>
        </p:nvSpPr>
        <p:spPr>
          <a:xfrm>
            <a:off x="0" y="520582"/>
            <a:ext cx="12192000" cy="123848"/>
          </a:xfrm>
          <a:prstGeom prst="rect">
            <a:avLst/>
          </a:prstGeom>
          <a:gradFill>
            <a:gsLst>
              <a:gs pos="24000">
                <a:schemeClr val="accent2"/>
              </a:gs>
              <a:gs pos="0">
                <a:schemeClr val="accent2">
                  <a:lumMod val="50000"/>
                </a:schemeClr>
              </a:gs>
              <a:gs pos="96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x-non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EB2C8-299F-45ED-A964-BA8370F532F4}"/>
              </a:ext>
            </a:extLst>
          </p:cNvPr>
          <p:cNvSpPr txBox="1"/>
          <p:nvPr/>
        </p:nvSpPr>
        <p:spPr>
          <a:xfrm>
            <a:off x="0" y="-94507"/>
            <a:ext cx="1125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>
                <a:solidFill>
                  <a:schemeClr val="accent2">
                    <a:lumMod val="50000"/>
                  </a:schemeClr>
                </a:solidFill>
              </a:rPr>
              <a:t>Testiranje</a:t>
            </a: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3600" b="1" dirty="0" err="1">
                <a:solidFill>
                  <a:schemeClr val="accent2">
                    <a:lumMod val="50000"/>
                  </a:schemeClr>
                </a:solidFill>
              </a:rPr>
              <a:t>softvera</a:t>
            </a: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</a:rPr>
              <a:t>: User Acceptance Test</a:t>
            </a:r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32075CBA-B5B9-4C09-B4EC-5345C3D37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3918" y="6436071"/>
            <a:ext cx="1040178" cy="3867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3771373-870F-48CD-8606-7AF118B6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374" y="35196"/>
            <a:ext cx="483595" cy="485386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5ED7918-527E-446C-B369-979CF2619350}"/>
              </a:ext>
            </a:extLst>
          </p:cNvPr>
          <p:cNvSpPr/>
          <p:nvPr/>
        </p:nvSpPr>
        <p:spPr>
          <a:xfrm>
            <a:off x="-218131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Projektni zadatak</a:t>
            </a:r>
            <a:endParaRPr kumimoji="0" lang="en-US" sz="13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FEC05B1-DD18-4CE1-AAA3-E5DB9EE59707}"/>
              </a:ext>
            </a:extLst>
          </p:cNvPr>
          <p:cNvSpPr/>
          <p:nvPr/>
        </p:nvSpPr>
        <p:spPr>
          <a:xfrm>
            <a:off x="1901897" y="6593594"/>
            <a:ext cx="2683189" cy="24177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Projektovanje i arhitektura sistema</a:t>
            </a:r>
            <a:endParaRPr lang="en-US" sz="1300" kern="0" dirty="0">
              <a:solidFill>
                <a:schemeClr val="bg1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5E8E7E-82C5-4D30-9A8B-A6062F9626EC}"/>
              </a:ext>
            </a:extLst>
          </p:cNvPr>
          <p:cNvSpPr/>
          <p:nvPr/>
        </p:nvSpPr>
        <p:spPr>
          <a:xfrm>
            <a:off x="4490426" y="6560476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ea typeface="Century Gothic" charset="0"/>
                <a:cs typeface="Century Gothic" charset="0"/>
              </a:rPr>
              <a:t>Pametni uređaji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E1F18B-65A0-410A-B289-9CD291F0A1F5}"/>
              </a:ext>
            </a:extLst>
          </p:cNvPr>
          <p:cNvSpPr/>
          <p:nvPr/>
        </p:nvSpPr>
        <p:spPr>
          <a:xfrm>
            <a:off x="6096000" y="6565045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1219170"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Scenario</a:t>
            </a:r>
            <a:endParaRPr lang="en-US" sz="1300" kern="0" dirty="0">
              <a:solidFill>
                <a:schemeClr val="bg1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7AB557F-DA82-4634-B7DA-6ECAA448F0BC}"/>
              </a:ext>
            </a:extLst>
          </p:cNvPr>
          <p:cNvSpPr/>
          <p:nvPr/>
        </p:nvSpPr>
        <p:spPr>
          <a:xfrm>
            <a:off x="7682295" y="6564823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Prikaz rešenja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223F069-F37F-4775-B6EF-8693532490C7}"/>
              </a:ext>
            </a:extLst>
          </p:cNvPr>
          <p:cNvSpPr/>
          <p:nvPr/>
        </p:nvSpPr>
        <p:spPr>
          <a:xfrm>
            <a:off x="666749" y="6353210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83CE07D-A303-46CA-B557-3E6C7DA20373}"/>
              </a:ext>
            </a:extLst>
          </p:cNvPr>
          <p:cNvSpPr/>
          <p:nvPr/>
        </p:nvSpPr>
        <p:spPr>
          <a:xfrm>
            <a:off x="2976294" y="6358238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en-US" sz="1400" kern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EA5D1A7-5769-475F-B3EA-13AA748862A3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7904" y="6439646"/>
            <a:ext cx="658845" cy="7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DE510C9-E383-4986-BAD2-5DB1D03E1AB4}"/>
              </a:ext>
            </a:extLst>
          </p:cNvPr>
          <p:cNvCxnSpPr>
            <a:cxnSpLocks/>
            <a:stCxn id="75" idx="6"/>
            <a:endCxn id="76" idx="2"/>
          </p:cNvCxnSpPr>
          <p:nvPr/>
        </p:nvCxnSpPr>
        <p:spPr>
          <a:xfrm>
            <a:off x="839621" y="6439646"/>
            <a:ext cx="2136673" cy="502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E43EA14-55A2-4DDC-8045-6D181CDFC11F}"/>
              </a:ext>
            </a:extLst>
          </p:cNvPr>
          <p:cNvCxnSpPr>
            <a:cxnSpLocks/>
            <a:stCxn id="76" idx="6"/>
            <a:endCxn id="81" idx="2"/>
          </p:cNvCxnSpPr>
          <p:nvPr/>
        </p:nvCxnSpPr>
        <p:spPr>
          <a:xfrm>
            <a:off x="3149166" y="6444674"/>
            <a:ext cx="2360349" cy="579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7CBF11D-9BB9-4A64-880C-C31ED4FCD067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5682387" y="6450472"/>
            <a:ext cx="1297339" cy="762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88DD0A8F-4AE0-4AD4-BBF3-06C68BDF1CCF}"/>
              </a:ext>
            </a:extLst>
          </p:cNvPr>
          <p:cNvSpPr/>
          <p:nvPr/>
        </p:nvSpPr>
        <p:spPr>
          <a:xfrm>
            <a:off x="5509515" y="636403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B0AF82C-9561-4A6B-AA6D-74A6DA1A0F0A}"/>
              </a:ext>
            </a:extLst>
          </p:cNvPr>
          <p:cNvSpPr/>
          <p:nvPr/>
        </p:nvSpPr>
        <p:spPr>
          <a:xfrm>
            <a:off x="6979726" y="637165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E22BE77-D8F1-48AC-8992-76F715F2D571}"/>
              </a:ext>
            </a:extLst>
          </p:cNvPr>
          <p:cNvSpPr/>
          <p:nvPr/>
        </p:nvSpPr>
        <p:spPr>
          <a:xfrm>
            <a:off x="8571099" y="6363231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A3A0460-5B80-4AD1-892D-687F5B3E911F}"/>
              </a:ext>
            </a:extLst>
          </p:cNvPr>
          <p:cNvCxnSpPr>
            <a:cxnSpLocks/>
            <a:stCxn id="82" idx="6"/>
          </p:cNvCxnSpPr>
          <p:nvPr/>
        </p:nvCxnSpPr>
        <p:spPr>
          <a:xfrm>
            <a:off x="7152598" y="6458092"/>
            <a:ext cx="3393466" cy="15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18BC2A50-DCE6-4792-AC26-E3EC404462E8}"/>
              </a:ext>
            </a:extLst>
          </p:cNvPr>
          <p:cNvSpPr/>
          <p:nvPr/>
        </p:nvSpPr>
        <p:spPr>
          <a:xfrm>
            <a:off x="9875238" y="6337433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798AC0A-C470-4BA2-8BC9-FAF739D002C0}"/>
              </a:ext>
            </a:extLst>
          </p:cNvPr>
          <p:cNvCxnSpPr>
            <a:cxnSpLocks/>
          </p:cNvCxnSpPr>
          <p:nvPr/>
        </p:nvCxnSpPr>
        <p:spPr>
          <a:xfrm>
            <a:off x="9891716" y="6451251"/>
            <a:ext cx="507159" cy="14149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50EF565-2DB8-4692-895C-4ED9AEC66F80}"/>
              </a:ext>
            </a:extLst>
          </p:cNvPr>
          <p:cNvSpPr/>
          <p:nvPr/>
        </p:nvSpPr>
        <p:spPr>
          <a:xfrm>
            <a:off x="9875238" y="6345110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43F634-4191-443C-B768-9883CC414424}"/>
              </a:ext>
            </a:extLst>
          </p:cNvPr>
          <p:cNvSpPr/>
          <p:nvPr/>
        </p:nvSpPr>
        <p:spPr>
          <a:xfrm>
            <a:off x="668035" y="6354635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C03106-FE37-42E2-B84C-1E5D38293521}"/>
              </a:ext>
            </a:extLst>
          </p:cNvPr>
          <p:cNvSpPr/>
          <p:nvPr/>
        </p:nvSpPr>
        <p:spPr>
          <a:xfrm>
            <a:off x="8909114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b="1" kern="0" dirty="0">
                <a:solidFill>
                  <a:schemeClr val="accent2">
                    <a:lumMod val="75000"/>
                  </a:schemeClr>
                </a:solidFill>
                <a:ea typeface="Century Gothic" charset="0"/>
                <a:cs typeface="Century Gothic" charset="0"/>
              </a:rPr>
              <a:t>Testovi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FE2A31-C499-4954-B12C-F5922E6D9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554" y="728726"/>
            <a:ext cx="6719889" cy="34950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238D2C-BFFB-41F6-A28D-502A8169B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2024" y="3974018"/>
            <a:ext cx="6776947" cy="235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79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3A3793-994D-48CD-971F-0791C316AC71}"/>
              </a:ext>
            </a:extLst>
          </p:cNvPr>
          <p:cNvSpPr/>
          <p:nvPr/>
        </p:nvSpPr>
        <p:spPr>
          <a:xfrm>
            <a:off x="0" y="520582"/>
            <a:ext cx="12192000" cy="123848"/>
          </a:xfrm>
          <a:prstGeom prst="rect">
            <a:avLst/>
          </a:prstGeom>
          <a:gradFill>
            <a:gsLst>
              <a:gs pos="24000">
                <a:schemeClr val="accent2"/>
              </a:gs>
              <a:gs pos="0">
                <a:schemeClr val="accent2">
                  <a:lumMod val="50000"/>
                </a:schemeClr>
              </a:gs>
              <a:gs pos="96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x-non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EB2C8-299F-45ED-A964-BA8370F532F4}"/>
              </a:ext>
            </a:extLst>
          </p:cNvPr>
          <p:cNvSpPr txBox="1"/>
          <p:nvPr/>
        </p:nvSpPr>
        <p:spPr>
          <a:xfrm>
            <a:off x="0" y="-94507"/>
            <a:ext cx="1125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>
                <a:solidFill>
                  <a:schemeClr val="accent2">
                    <a:lumMod val="50000"/>
                  </a:schemeClr>
                </a:solidFill>
              </a:rPr>
              <a:t>Testiranje</a:t>
            </a: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3600" b="1" dirty="0" err="1">
                <a:solidFill>
                  <a:schemeClr val="accent2">
                    <a:lumMod val="50000"/>
                  </a:schemeClr>
                </a:solidFill>
              </a:rPr>
              <a:t>softvera</a:t>
            </a: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</a:rPr>
              <a:t>: Test case</a:t>
            </a:r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32075CBA-B5B9-4C09-B4EC-5345C3D37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3918" y="6436071"/>
            <a:ext cx="1040178" cy="3867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3771373-870F-48CD-8606-7AF118B6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374" y="35196"/>
            <a:ext cx="483595" cy="485386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5ED7918-527E-446C-B369-979CF2619350}"/>
              </a:ext>
            </a:extLst>
          </p:cNvPr>
          <p:cNvSpPr/>
          <p:nvPr/>
        </p:nvSpPr>
        <p:spPr>
          <a:xfrm>
            <a:off x="-218131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Projektni zadatak</a:t>
            </a:r>
            <a:endParaRPr kumimoji="0" lang="en-US" sz="13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FEC05B1-DD18-4CE1-AAA3-E5DB9EE59707}"/>
              </a:ext>
            </a:extLst>
          </p:cNvPr>
          <p:cNvSpPr/>
          <p:nvPr/>
        </p:nvSpPr>
        <p:spPr>
          <a:xfrm>
            <a:off x="1901897" y="6593594"/>
            <a:ext cx="2683189" cy="24177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Projektovanje i arhitektura sistema</a:t>
            </a:r>
            <a:endParaRPr lang="en-US" sz="1300" kern="0" dirty="0">
              <a:solidFill>
                <a:schemeClr val="bg1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5E8E7E-82C5-4D30-9A8B-A6062F9626EC}"/>
              </a:ext>
            </a:extLst>
          </p:cNvPr>
          <p:cNvSpPr/>
          <p:nvPr/>
        </p:nvSpPr>
        <p:spPr>
          <a:xfrm>
            <a:off x="4490426" y="6560476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ea typeface="Century Gothic" charset="0"/>
                <a:cs typeface="Century Gothic" charset="0"/>
              </a:rPr>
              <a:t>Pametni uređaji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E1F18B-65A0-410A-B289-9CD291F0A1F5}"/>
              </a:ext>
            </a:extLst>
          </p:cNvPr>
          <p:cNvSpPr/>
          <p:nvPr/>
        </p:nvSpPr>
        <p:spPr>
          <a:xfrm>
            <a:off x="6096000" y="6565045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1219170"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Scenario</a:t>
            </a:r>
            <a:endParaRPr lang="en-US" sz="1300" kern="0" dirty="0">
              <a:solidFill>
                <a:schemeClr val="bg1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7AB557F-DA82-4634-B7DA-6ECAA448F0BC}"/>
              </a:ext>
            </a:extLst>
          </p:cNvPr>
          <p:cNvSpPr/>
          <p:nvPr/>
        </p:nvSpPr>
        <p:spPr>
          <a:xfrm>
            <a:off x="7682295" y="6564823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Prikaz rešenja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223F069-F37F-4775-B6EF-8693532490C7}"/>
              </a:ext>
            </a:extLst>
          </p:cNvPr>
          <p:cNvSpPr/>
          <p:nvPr/>
        </p:nvSpPr>
        <p:spPr>
          <a:xfrm>
            <a:off x="666749" y="6353210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83CE07D-A303-46CA-B557-3E6C7DA20373}"/>
              </a:ext>
            </a:extLst>
          </p:cNvPr>
          <p:cNvSpPr/>
          <p:nvPr/>
        </p:nvSpPr>
        <p:spPr>
          <a:xfrm>
            <a:off x="2976294" y="6358238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en-US" sz="1400" kern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EA5D1A7-5769-475F-B3EA-13AA748862A3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7904" y="6439646"/>
            <a:ext cx="658845" cy="7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DE510C9-E383-4986-BAD2-5DB1D03E1AB4}"/>
              </a:ext>
            </a:extLst>
          </p:cNvPr>
          <p:cNvCxnSpPr>
            <a:cxnSpLocks/>
            <a:stCxn id="75" idx="6"/>
            <a:endCxn id="76" idx="2"/>
          </p:cNvCxnSpPr>
          <p:nvPr/>
        </p:nvCxnSpPr>
        <p:spPr>
          <a:xfrm>
            <a:off x="839621" y="6439646"/>
            <a:ext cx="2136673" cy="502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E43EA14-55A2-4DDC-8045-6D181CDFC11F}"/>
              </a:ext>
            </a:extLst>
          </p:cNvPr>
          <p:cNvCxnSpPr>
            <a:cxnSpLocks/>
            <a:stCxn id="76" idx="6"/>
            <a:endCxn id="81" idx="2"/>
          </p:cNvCxnSpPr>
          <p:nvPr/>
        </p:nvCxnSpPr>
        <p:spPr>
          <a:xfrm>
            <a:off x="3149166" y="6444674"/>
            <a:ext cx="2360349" cy="579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7CBF11D-9BB9-4A64-880C-C31ED4FCD067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5682387" y="6450472"/>
            <a:ext cx="1297339" cy="762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88DD0A8F-4AE0-4AD4-BBF3-06C68BDF1CCF}"/>
              </a:ext>
            </a:extLst>
          </p:cNvPr>
          <p:cNvSpPr/>
          <p:nvPr/>
        </p:nvSpPr>
        <p:spPr>
          <a:xfrm>
            <a:off x="5509515" y="636403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B0AF82C-9561-4A6B-AA6D-74A6DA1A0F0A}"/>
              </a:ext>
            </a:extLst>
          </p:cNvPr>
          <p:cNvSpPr/>
          <p:nvPr/>
        </p:nvSpPr>
        <p:spPr>
          <a:xfrm>
            <a:off x="6979726" y="637165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E22BE77-D8F1-48AC-8992-76F715F2D571}"/>
              </a:ext>
            </a:extLst>
          </p:cNvPr>
          <p:cNvSpPr/>
          <p:nvPr/>
        </p:nvSpPr>
        <p:spPr>
          <a:xfrm>
            <a:off x="8571099" y="6363231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A3A0460-5B80-4AD1-892D-687F5B3E911F}"/>
              </a:ext>
            </a:extLst>
          </p:cNvPr>
          <p:cNvCxnSpPr>
            <a:cxnSpLocks/>
            <a:stCxn id="82" idx="6"/>
          </p:cNvCxnSpPr>
          <p:nvPr/>
        </p:nvCxnSpPr>
        <p:spPr>
          <a:xfrm>
            <a:off x="7152598" y="6458092"/>
            <a:ext cx="3393466" cy="15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18BC2A50-DCE6-4792-AC26-E3EC404462E8}"/>
              </a:ext>
            </a:extLst>
          </p:cNvPr>
          <p:cNvSpPr/>
          <p:nvPr/>
        </p:nvSpPr>
        <p:spPr>
          <a:xfrm>
            <a:off x="9875238" y="6337433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798AC0A-C470-4BA2-8BC9-FAF739D002C0}"/>
              </a:ext>
            </a:extLst>
          </p:cNvPr>
          <p:cNvCxnSpPr>
            <a:cxnSpLocks/>
          </p:cNvCxnSpPr>
          <p:nvPr/>
        </p:nvCxnSpPr>
        <p:spPr>
          <a:xfrm>
            <a:off x="9891716" y="6451251"/>
            <a:ext cx="507159" cy="14149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50EF565-2DB8-4692-895C-4ED9AEC66F80}"/>
              </a:ext>
            </a:extLst>
          </p:cNvPr>
          <p:cNvSpPr/>
          <p:nvPr/>
        </p:nvSpPr>
        <p:spPr>
          <a:xfrm>
            <a:off x="9875238" y="6345110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43F634-4191-443C-B768-9883CC414424}"/>
              </a:ext>
            </a:extLst>
          </p:cNvPr>
          <p:cNvSpPr/>
          <p:nvPr/>
        </p:nvSpPr>
        <p:spPr>
          <a:xfrm>
            <a:off x="668035" y="6354635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C03106-FE37-42E2-B84C-1E5D38293521}"/>
              </a:ext>
            </a:extLst>
          </p:cNvPr>
          <p:cNvSpPr/>
          <p:nvPr/>
        </p:nvSpPr>
        <p:spPr>
          <a:xfrm>
            <a:off x="8909114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b="1" kern="0" dirty="0">
                <a:solidFill>
                  <a:schemeClr val="accent2">
                    <a:lumMod val="75000"/>
                  </a:schemeClr>
                </a:solidFill>
                <a:ea typeface="Century Gothic" charset="0"/>
                <a:cs typeface="Century Gothic" charset="0"/>
              </a:rPr>
              <a:t>Testovi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350DA2-4BEF-4062-8D1C-1A602581D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663" y="741360"/>
            <a:ext cx="6465952" cy="554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6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B235BE69-1E15-46D6-9356-DD616D225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56" b="97531" l="4235" r="97394">
                        <a14:foregroundMark x1="79153" y1="87654" x2="79153" y2="876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450" y="4710005"/>
            <a:ext cx="1782954" cy="9408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3A3793-994D-48CD-971F-0791C316AC71}"/>
              </a:ext>
            </a:extLst>
          </p:cNvPr>
          <p:cNvSpPr/>
          <p:nvPr/>
        </p:nvSpPr>
        <p:spPr>
          <a:xfrm>
            <a:off x="0" y="520582"/>
            <a:ext cx="12192000" cy="123848"/>
          </a:xfrm>
          <a:prstGeom prst="rect">
            <a:avLst/>
          </a:prstGeom>
          <a:gradFill>
            <a:gsLst>
              <a:gs pos="24000">
                <a:schemeClr val="accent2"/>
              </a:gs>
              <a:gs pos="0">
                <a:schemeClr val="accent2">
                  <a:lumMod val="50000"/>
                </a:schemeClr>
              </a:gs>
              <a:gs pos="96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x-non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EB2C8-299F-45ED-A964-BA8370F532F4}"/>
              </a:ext>
            </a:extLst>
          </p:cNvPr>
          <p:cNvSpPr txBox="1"/>
          <p:nvPr/>
        </p:nvSpPr>
        <p:spPr>
          <a:xfrm>
            <a:off x="0" y="-67839"/>
            <a:ext cx="7614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b="1" dirty="0">
                <a:solidFill>
                  <a:schemeClr val="accent2">
                    <a:lumMod val="50000"/>
                  </a:schemeClr>
                </a:solidFill>
              </a:rPr>
              <a:t>LED Strip Traka</a:t>
            </a:r>
            <a:endParaRPr lang="en-GB" sz="36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32075CBA-B5B9-4C09-B4EC-5345C3D37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43918" y="6436071"/>
            <a:ext cx="1040178" cy="3867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B96CC2D-4D19-4818-BD93-7C0A98ABD9DD}"/>
              </a:ext>
            </a:extLst>
          </p:cNvPr>
          <p:cNvSpPr/>
          <p:nvPr/>
        </p:nvSpPr>
        <p:spPr>
          <a:xfrm>
            <a:off x="2505612" y="1477368"/>
            <a:ext cx="9019639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Za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potrebe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ovog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projekta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potrebno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je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projektovati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IoT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sistem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koji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omogu</a:t>
            </a:r>
            <a:r>
              <a:rPr lang="sr-Latn-C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ćava merenje temperature vazduha u pametnom okruženju</a:t>
            </a:r>
          </a:p>
          <a:p>
            <a:endParaRPr lang="sr-Latn-CS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sr-Latn-CS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sr-Latn-CS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sr-Latn-C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CS" sz="2000" dirty="0">
                <a:latin typeface="Arial" panose="020B0604020202020204" pitchFamily="34" charset="0"/>
                <a:cs typeface="Arial" panose="020B0604020202020204" pitchFamily="34" charset="0"/>
              </a:rPr>
              <a:t>Temperatura vazduha će služiti kao indikator odnosno određivaće u kojoj boji će svetleti LED strip traka</a:t>
            </a:r>
          </a:p>
          <a:p>
            <a:endParaRPr lang="sr-Latn-C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r-Latn-C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r-Latn-C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Kao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podr</a:t>
            </a:r>
            <a:r>
              <a:rPr lang="sr-Latn-CS" sz="2000" dirty="0">
                <a:latin typeface="Arial" panose="020B0604020202020204" pitchFamily="34" charset="0"/>
                <a:cs typeface="Arial" panose="020B0604020202020204" pitchFamily="34" charset="0"/>
              </a:rPr>
              <a:t>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ka IoT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sistemu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bi</a:t>
            </a:r>
            <a:r>
              <a:rPr lang="sr-Latn-CS" sz="2000" dirty="0">
                <a:latin typeface="Arial" panose="020B0604020202020204" pitchFamily="34" charset="0"/>
                <a:cs typeface="Arial" panose="020B0604020202020204" pitchFamily="34" charset="0"/>
              </a:rPr>
              <a:t>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razvijena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aplikacija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koja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treba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omogu</a:t>
            </a:r>
            <a:r>
              <a:rPr lang="sr-Latn-CS" sz="2000" dirty="0">
                <a:latin typeface="Arial" panose="020B0604020202020204" pitchFamily="34" charset="0"/>
                <a:cs typeface="Arial" panose="020B0604020202020204" pitchFamily="34" charset="0"/>
              </a:rPr>
              <a:t>ć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pra</a:t>
            </a:r>
            <a:r>
              <a:rPr lang="sr-Latn-CS" sz="2000" dirty="0">
                <a:latin typeface="Arial" panose="020B0604020202020204" pitchFamily="34" charset="0"/>
                <a:cs typeface="Arial" panose="020B0604020202020204" pitchFamily="34" charset="0"/>
              </a:rPr>
              <a:t>ć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enje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detektovanih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parametara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izmerenih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senzorom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omogu</a:t>
            </a:r>
            <a:r>
              <a:rPr lang="sr-Latn-CS" sz="2000" dirty="0">
                <a:latin typeface="Arial" panose="020B0604020202020204" pitchFamily="34" charset="0"/>
                <a:cs typeface="Arial" panose="020B0604020202020204" pitchFamily="34" charset="0"/>
              </a:rPr>
              <a:t>ć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aktiviranje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odre</a:t>
            </a:r>
            <a:r>
              <a:rPr lang="sr-Latn-CS" sz="2000" dirty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enog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scenarija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CS" sz="2000" dirty="0">
                <a:latin typeface="Arial" panose="020B0604020202020204" pitchFamily="34" charset="0"/>
                <a:cs typeface="Arial" panose="020B0604020202020204" pitchFamily="34" charset="0"/>
              </a:rPr>
              <a:t>LED strip trake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774284-DB84-4198-824E-1823A312AF54}"/>
              </a:ext>
            </a:extLst>
          </p:cNvPr>
          <p:cNvSpPr/>
          <p:nvPr/>
        </p:nvSpPr>
        <p:spPr>
          <a:xfrm>
            <a:off x="-218131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b="1" kern="0" dirty="0">
                <a:solidFill>
                  <a:schemeClr val="accent2">
                    <a:lumMod val="75000"/>
                  </a:schemeClr>
                </a:solidFill>
                <a:ea typeface="Century Gothic" charset="0"/>
                <a:cs typeface="Century Gothic" charset="0"/>
              </a:rPr>
              <a:t>Projektni zadatak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1CDB4B-8BB5-424F-A6C2-56F4F868AE86}"/>
              </a:ext>
            </a:extLst>
          </p:cNvPr>
          <p:cNvSpPr/>
          <p:nvPr/>
        </p:nvSpPr>
        <p:spPr>
          <a:xfrm>
            <a:off x="1901897" y="6593594"/>
            <a:ext cx="2683189" cy="24177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Projektovanje i arhitektura sistema</a:t>
            </a:r>
            <a:endParaRPr lang="en-US" sz="1300" kern="0" dirty="0">
              <a:solidFill>
                <a:schemeClr val="bg1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A6F835-4434-4B44-87BA-31A75387A626}"/>
              </a:ext>
            </a:extLst>
          </p:cNvPr>
          <p:cNvSpPr/>
          <p:nvPr/>
        </p:nvSpPr>
        <p:spPr>
          <a:xfrm>
            <a:off x="4490426" y="6560476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ea typeface="Century Gothic" charset="0"/>
                <a:cs typeface="Century Gothic" charset="0"/>
              </a:rPr>
              <a:t>Pametni uređaji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35D6E4-669E-4210-AB76-29E3F1DBF813}"/>
              </a:ext>
            </a:extLst>
          </p:cNvPr>
          <p:cNvSpPr/>
          <p:nvPr/>
        </p:nvSpPr>
        <p:spPr>
          <a:xfrm>
            <a:off x="6096000" y="6565045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1219170"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Scenario</a:t>
            </a:r>
            <a:endParaRPr lang="en-US" sz="1300" kern="0" dirty="0">
              <a:solidFill>
                <a:schemeClr val="bg1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31B8AB-BD44-492E-8CBB-1AC483F02E7D}"/>
              </a:ext>
            </a:extLst>
          </p:cNvPr>
          <p:cNvSpPr/>
          <p:nvPr/>
        </p:nvSpPr>
        <p:spPr>
          <a:xfrm>
            <a:off x="7682295" y="6564823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Prikaz rešenja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CBA1C1-C458-449B-8ADF-FA0497ABCD69}"/>
              </a:ext>
            </a:extLst>
          </p:cNvPr>
          <p:cNvSpPr/>
          <p:nvPr/>
        </p:nvSpPr>
        <p:spPr>
          <a:xfrm>
            <a:off x="8909114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Testovi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42616AA-2B54-4D4D-B51E-4DD28BACA2DA}"/>
              </a:ext>
            </a:extLst>
          </p:cNvPr>
          <p:cNvSpPr/>
          <p:nvPr/>
        </p:nvSpPr>
        <p:spPr>
          <a:xfrm>
            <a:off x="666749" y="6353210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6F0D26-A626-40AF-B287-4753FA40A80E}"/>
              </a:ext>
            </a:extLst>
          </p:cNvPr>
          <p:cNvSpPr/>
          <p:nvPr/>
        </p:nvSpPr>
        <p:spPr>
          <a:xfrm>
            <a:off x="2976294" y="6358238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en-US" sz="1400" kern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DFC9CB4-FF66-4138-B547-BD8420FF6BE6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7904" y="6439646"/>
            <a:ext cx="658845" cy="7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223136-8FB8-4AB8-9D19-5F6BA8B06D8F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839621" y="6439646"/>
            <a:ext cx="2136673" cy="502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C86604-1B65-4814-BACE-E4959308B474}"/>
              </a:ext>
            </a:extLst>
          </p:cNvPr>
          <p:cNvCxnSpPr>
            <a:cxnSpLocks/>
            <a:stCxn id="35" idx="6"/>
            <a:endCxn id="41" idx="2"/>
          </p:cNvCxnSpPr>
          <p:nvPr/>
        </p:nvCxnSpPr>
        <p:spPr>
          <a:xfrm>
            <a:off x="3149166" y="6444674"/>
            <a:ext cx="2360349" cy="579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F38C65-D3B2-40F9-9697-4A35E01BCBE7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5682387" y="6450472"/>
            <a:ext cx="1297339" cy="762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E34A671-1DDE-49FB-9605-B5EFC468FC2E}"/>
              </a:ext>
            </a:extLst>
          </p:cNvPr>
          <p:cNvSpPr/>
          <p:nvPr/>
        </p:nvSpPr>
        <p:spPr>
          <a:xfrm>
            <a:off x="5509515" y="636403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35AC0A8-068A-4F7F-8EAB-9857993B758A}"/>
              </a:ext>
            </a:extLst>
          </p:cNvPr>
          <p:cNvSpPr/>
          <p:nvPr/>
        </p:nvSpPr>
        <p:spPr>
          <a:xfrm>
            <a:off x="6979726" y="637165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03988A5-F1B8-45B7-8821-7CE01083B3DE}"/>
              </a:ext>
            </a:extLst>
          </p:cNvPr>
          <p:cNvSpPr/>
          <p:nvPr/>
        </p:nvSpPr>
        <p:spPr>
          <a:xfrm>
            <a:off x="8571099" y="6363231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BF62C47-9080-4D94-AFE4-CE829135EF71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7152598" y="6458092"/>
            <a:ext cx="3393466" cy="15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E978A12-8E81-4DC1-8B74-5E3CBB6CAF9A}"/>
              </a:ext>
            </a:extLst>
          </p:cNvPr>
          <p:cNvSpPr/>
          <p:nvPr/>
        </p:nvSpPr>
        <p:spPr>
          <a:xfrm>
            <a:off x="9875238" y="6337433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A329A18-989E-4726-9702-A2BE8E761369}"/>
              </a:ext>
            </a:extLst>
          </p:cNvPr>
          <p:cNvCxnSpPr>
            <a:cxnSpLocks/>
          </p:cNvCxnSpPr>
          <p:nvPr/>
        </p:nvCxnSpPr>
        <p:spPr>
          <a:xfrm>
            <a:off x="9891716" y="6451251"/>
            <a:ext cx="507159" cy="14149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74440737-A922-455E-9EA9-E9381C15B8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341" b="99196" l="5374" r="96545">
                        <a14:foregroundMark x1="40115" y1="29743" x2="40115" y2="29743"/>
                        <a14:foregroundMark x1="25528" y1="41479" x2="25528" y2="41479"/>
                        <a14:foregroundMark x1="70250" y1="43248" x2="70250" y2="43248"/>
                        <a14:foregroundMark x1="71785" y1="59807" x2="71785" y2="59807"/>
                        <a14:foregroundMark x1="30518" y1="59164" x2="30518" y2="59164"/>
                        <a14:foregroundMark x1="54319" y1="85209" x2="54319" y2="85209"/>
                        <a14:foregroundMark x1="50288" y1="9164" x2="50288" y2="91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0847" y="1232851"/>
            <a:ext cx="1046160" cy="124896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CD8C633-323E-4487-B0D4-41DA7AA608E6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</a:blip>
          <a:stretch>
            <a:fillRect/>
          </a:stretch>
        </p:blipFill>
        <p:spPr>
          <a:xfrm>
            <a:off x="770351" y="3116530"/>
            <a:ext cx="1164863" cy="97754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AD64307-D638-4DC9-8E9A-B86432C362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67374" y="35196"/>
            <a:ext cx="483595" cy="48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61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3A3793-994D-48CD-971F-0791C316AC71}"/>
              </a:ext>
            </a:extLst>
          </p:cNvPr>
          <p:cNvSpPr/>
          <p:nvPr/>
        </p:nvSpPr>
        <p:spPr>
          <a:xfrm>
            <a:off x="0" y="520582"/>
            <a:ext cx="12192000" cy="123848"/>
          </a:xfrm>
          <a:prstGeom prst="rect">
            <a:avLst/>
          </a:prstGeom>
          <a:gradFill>
            <a:gsLst>
              <a:gs pos="24000">
                <a:schemeClr val="accent2"/>
              </a:gs>
              <a:gs pos="0">
                <a:schemeClr val="accent2">
                  <a:lumMod val="50000"/>
                </a:schemeClr>
              </a:gs>
              <a:gs pos="96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x-non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EB2C8-299F-45ED-A964-BA8370F532F4}"/>
              </a:ext>
            </a:extLst>
          </p:cNvPr>
          <p:cNvSpPr txBox="1"/>
          <p:nvPr/>
        </p:nvSpPr>
        <p:spPr>
          <a:xfrm>
            <a:off x="0" y="-94507"/>
            <a:ext cx="1125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>
                <a:solidFill>
                  <a:schemeClr val="accent2">
                    <a:lumMod val="50000"/>
                  </a:schemeClr>
                </a:solidFill>
              </a:rPr>
              <a:t>Testiranje</a:t>
            </a: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3600" b="1" dirty="0" err="1">
                <a:solidFill>
                  <a:schemeClr val="accent2">
                    <a:lumMod val="50000"/>
                  </a:schemeClr>
                </a:solidFill>
              </a:rPr>
              <a:t>softvera</a:t>
            </a: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</a:rPr>
              <a:t>: Test case</a:t>
            </a:r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32075CBA-B5B9-4C09-B4EC-5345C3D37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3918" y="6436071"/>
            <a:ext cx="1040178" cy="3867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3771373-870F-48CD-8606-7AF118B6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374" y="35196"/>
            <a:ext cx="483595" cy="485386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5ED7918-527E-446C-B369-979CF2619350}"/>
              </a:ext>
            </a:extLst>
          </p:cNvPr>
          <p:cNvSpPr/>
          <p:nvPr/>
        </p:nvSpPr>
        <p:spPr>
          <a:xfrm>
            <a:off x="-218131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Projektni zadatak</a:t>
            </a:r>
            <a:endParaRPr kumimoji="0" lang="en-US" sz="13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FEC05B1-DD18-4CE1-AAA3-E5DB9EE59707}"/>
              </a:ext>
            </a:extLst>
          </p:cNvPr>
          <p:cNvSpPr/>
          <p:nvPr/>
        </p:nvSpPr>
        <p:spPr>
          <a:xfrm>
            <a:off x="1901897" y="6593594"/>
            <a:ext cx="2683189" cy="24177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Projektovanje i arhitektura sistema</a:t>
            </a:r>
            <a:endParaRPr lang="en-US" sz="1300" kern="0" dirty="0">
              <a:solidFill>
                <a:schemeClr val="bg1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5E8E7E-82C5-4D30-9A8B-A6062F9626EC}"/>
              </a:ext>
            </a:extLst>
          </p:cNvPr>
          <p:cNvSpPr/>
          <p:nvPr/>
        </p:nvSpPr>
        <p:spPr>
          <a:xfrm>
            <a:off x="4490426" y="6560476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ea typeface="Century Gothic" charset="0"/>
                <a:cs typeface="Century Gothic" charset="0"/>
              </a:rPr>
              <a:t>Pametni uređaji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E1F18B-65A0-410A-B289-9CD291F0A1F5}"/>
              </a:ext>
            </a:extLst>
          </p:cNvPr>
          <p:cNvSpPr/>
          <p:nvPr/>
        </p:nvSpPr>
        <p:spPr>
          <a:xfrm>
            <a:off x="6096000" y="6565045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1219170"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Scenario</a:t>
            </a:r>
            <a:endParaRPr lang="en-US" sz="1300" kern="0" dirty="0">
              <a:solidFill>
                <a:schemeClr val="bg1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7AB557F-DA82-4634-B7DA-6ECAA448F0BC}"/>
              </a:ext>
            </a:extLst>
          </p:cNvPr>
          <p:cNvSpPr/>
          <p:nvPr/>
        </p:nvSpPr>
        <p:spPr>
          <a:xfrm>
            <a:off x="7682295" y="6564823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Prikaz rešenja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223F069-F37F-4775-B6EF-8693532490C7}"/>
              </a:ext>
            </a:extLst>
          </p:cNvPr>
          <p:cNvSpPr/>
          <p:nvPr/>
        </p:nvSpPr>
        <p:spPr>
          <a:xfrm>
            <a:off x="666749" y="6353210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83CE07D-A303-46CA-B557-3E6C7DA20373}"/>
              </a:ext>
            </a:extLst>
          </p:cNvPr>
          <p:cNvSpPr/>
          <p:nvPr/>
        </p:nvSpPr>
        <p:spPr>
          <a:xfrm>
            <a:off x="2976294" y="6358238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en-US" sz="1400" kern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EA5D1A7-5769-475F-B3EA-13AA748862A3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7904" y="6439646"/>
            <a:ext cx="658845" cy="7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DE510C9-E383-4986-BAD2-5DB1D03E1AB4}"/>
              </a:ext>
            </a:extLst>
          </p:cNvPr>
          <p:cNvCxnSpPr>
            <a:cxnSpLocks/>
            <a:stCxn id="75" idx="6"/>
            <a:endCxn id="76" idx="2"/>
          </p:cNvCxnSpPr>
          <p:nvPr/>
        </p:nvCxnSpPr>
        <p:spPr>
          <a:xfrm>
            <a:off x="839621" y="6439646"/>
            <a:ext cx="2136673" cy="502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E43EA14-55A2-4DDC-8045-6D181CDFC11F}"/>
              </a:ext>
            </a:extLst>
          </p:cNvPr>
          <p:cNvCxnSpPr>
            <a:cxnSpLocks/>
            <a:stCxn id="76" idx="6"/>
            <a:endCxn id="81" idx="2"/>
          </p:cNvCxnSpPr>
          <p:nvPr/>
        </p:nvCxnSpPr>
        <p:spPr>
          <a:xfrm>
            <a:off x="3149166" y="6444674"/>
            <a:ext cx="2360349" cy="579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7CBF11D-9BB9-4A64-880C-C31ED4FCD067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5682387" y="6450472"/>
            <a:ext cx="1297339" cy="762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88DD0A8F-4AE0-4AD4-BBF3-06C68BDF1CCF}"/>
              </a:ext>
            </a:extLst>
          </p:cNvPr>
          <p:cNvSpPr/>
          <p:nvPr/>
        </p:nvSpPr>
        <p:spPr>
          <a:xfrm>
            <a:off x="5509515" y="636403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B0AF82C-9561-4A6B-AA6D-74A6DA1A0F0A}"/>
              </a:ext>
            </a:extLst>
          </p:cNvPr>
          <p:cNvSpPr/>
          <p:nvPr/>
        </p:nvSpPr>
        <p:spPr>
          <a:xfrm>
            <a:off x="6979726" y="637165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E22BE77-D8F1-48AC-8992-76F715F2D571}"/>
              </a:ext>
            </a:extLst>
          </p:cNvPr>
          <p:cNvSpPr/>
          <p:nvPr/>
        </p:nvSpPr>
        <p:spPr>
          <a:xfrm>
            <a:off x="8571099" y="6363231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A3A0460-5B80-4AD1-892D-687F5B3E911F}"/>
              </a:ext>
            </a:extLst>
          </p:cNvPr>
          <p:cNvCxnSpPr>
            <a:cxnSpLocks/>
            <a:stCxn id="82" idx="6"/>
          </p:cNvCxnSpPr>
          <p:nvPr/>
        </p:nvCxnSpPr>
        <p:spPr>
          <a:xfrm>
            <a:off x="7152598" y="6458092"/>
            <a:ext cx="3393466" cy="15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18BC2A50-DCE6-4792-AC26-E3EC404462E8}"/>
              </a:ext>
            </a:extLst>
          </p:cNvPr>
          <p:cNvSpPr/>
          <p:nvPr/>
        </p:nvSpPr>
        <p:spPr>
          <a:xfrm>
            <a:off x="9875238" y="6337433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798AC0A-C470-4BA2-8BC9-FAF739D002C0}"/>
              </a:ext>
            </a:extLst>
          </p:cNvPr>
          <p:cNvCxnSpPr>
            <a:cxnSpLocks/>
          </p:cNvCxnSpPr>
          <p:nvPr/>
        </p:nvCxnSpPr>
        <p:spPr>
          <a:xfrm>
            <a:off x="9891716" y="6451251"/>
            <a:ext cx="507159" cy="14149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50EF565-2DB8-4692-895C-4ED9AEC66F80}"/>
              </a:ext>
            </a:extLst>
          </p:cNvPr>
          <p:cNvSpPr/>
          <p:nvPr/>
        </p:nvSpPr>
        <p:spPr>
          <a:xfrm>
            <a:off x="9875238" y="6345110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43F634-4191-443C-B768-9883CC414424}"/>
              </a:ext>
            </a:extLst>
          </p:cNvPr>
          <p:cNvSpPr/>
          <p:nvPr/>
        </p:nvSpPr>
        <p:spPr>
          <a:xfrm>
            <a:off x="668035" y="6354635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C03106-FE37-42E2-B84C-1E5D38293521}"/>
              </a:ext>
            </a:extLst>
          </p:cNvPr>
          <p:cNvSpPr/>
          <p:nvPr/>
        </p:nvSpPr>
        <p:spPr>
          <a:xfrm>
            <a:off x="8909114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b="1" kern="0" dirty="0">
                <a:solidFill>
                  <a:schemeClr val="accent2">
                    <a:lumMod val="75000"/>
                  </a:schemeClr>
                </a:solidFill>
                <a:ea typeface="Century Gothic" charset="0"/>
                <a:cs typeface="Century Gothic" charset="0"/>
              </a:rPr>
              <a:t>Testovi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3D7D04-98CC-450A-A6F5-2D73DB0C1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062" y="733425"/>
            <a:ext cx="73818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82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3A3793-994D-48CD-971F-0791C316AC71}"/>
              </a:ext>
            </a:extLst>
          </p:cNvPr>
          <p:cNvSpPr/>
          <p:nvPr/>
        </p:nvSpPr>
        <p:spPr>
          <a:xfrm>
            <a:off x="0" y="520582"/>
            <a:ext cx="12192000" cy="123848"/>
          </a:xfrm>
          <a:prstGeom prst="rect">
            <a:avLst/>
          </a:prstGeom>
          <a:gradFill>
            <a:gsLst>
              <a:gs pos="24000">
                <a:schemeClr val="accent2"/>
              </a:gs>
              <a:gs pos="0">
                <a:schemeClr val="accent2">
                  <a:lumMod val="50000"/>
                </a:schemeClr>
              </a:gs>
              <a:gs pos="96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x-non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EB2C8-299F-45ED-A964-BA8370F532F4}"/>
              </a:ext>
            </a:extLst>
          </p:cNvPr>
          <p:cNvSpPr txBox="1"/>
          <p:nvPr/>
        </p:nvSpPr>
        <p:spPr>
          <a:xfrm>
            <a:off x="0" y="-94507"/>
            <a:ext cx="1125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>
                <a:solidFill>
                  <a:schemeClr val="accent2">
                    <a:lumMod val="50000"/>
                  </a:schemeClr>
                </a:solidFill>
              </a:rPr>
              <a:t>Testiranje</a:t>
            </a: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3600" b="1" dirty="0" err="1">
                <a:solidFill>
                  <a:schemeClr val="accent2">
                    <a:lumMod val="50000"/>
                  </a:schemeClr>
                </a:solidFill>
              </a:rPr>
              <a:t>softvera</a:t>
            </a: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</a:rPr>
              <a:t>: User Acceptance Test</a:t>
            </a:r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32075CBA-B5B9-4C09-B4EC-5345C3D37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3918" y="6436071"/>
            <a:ext cx="1040178" cy="3867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3771373-870F-48CD-8606-7AF118B6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374" y="35196"/>
            <a:ext cx="483595" cy="485386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5ED7918-527E-446C-B369-979CF2619350}"/>
              </a:ext>
            </a:extLst>
          </p:cNvPr>
          <p:cNvSpPr/>
          <p:nvPr/>
        </p:nvSpPr>
        <p:spPr>
          <a:xfrm>
            <a:off x="-218131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Projektni zadatak</a:t>
            </a:r>
            <a:endParaRPr kumimoji="0" lang="en-US" sz="13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FEC05B1-DD18-4CE1-AAA3-E5DB9EE59707}"/>
              </a:ext>
            </a:extLst>
          </p:cNvPr>
          <p:cNvSpPr/>
          <p:nvPr/>
        </p:nvSpPr>
        <p:spPr>
          <a:xfrm>
            <a:off x="1901897" y="6593594"/>
            <a:ext cx="2683189" cy="24177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Projektovanje i arhitektura sistema</a:t>
            </a:r>
            <a:endParaRPr lang="en-US" sz="1300" kern="0" dirty="0">
              <a:solidFill>
                <a:schemeClr val="bg1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5E8E7E-82C5-4D30-9A8B-A6062F9626EC}"/>
              </a:ext>
            </a:extLst>
          </p:cNvPr>
          <p:cNvSpPr/>
          <p:nvPr/>
        </p:nvSpPr>
        <p:spPr>
          <a:xfrm>
            <a:off x="4490426" y="6560476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ea typeface="Century Gothic" charset="0"/>
                <a:cs typeface="Century Gothic" charset="0"/>
              </a:rPr>
              <a:t>Pametni uređaji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E1F18B-65A0-410A-B289-9CD291F0A1F5}"/>
              </a:ext>
            </a:extLst>
          </p:cNvPr>
          <p:cNvSpPr/>
          <p:nvPr/>
        </p:nvSpPr>
        <p:spPr>
          <a:xfrm>
            <a:off x="6096000" y="6565045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1219170"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Scenario</a:t>
            </a:r>
            <a:endParaRPr lang="en-US" sz="1300" kern="0" dirty="0">
              <a:solidFill>
                <a:schemeClr val="bg1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7AB557F-DA82-4634-B7DA-6ECAA448F0BC}"/>
              </a:ext>
            </a:extLst>
          </p:cNvPr>
          <p:cNvSpPr/>
          <p:nvPr/>
        </p:nvSpPr>
        <p:spPr>
          <a:xfrm>
            <a:off x="7682295" y="6564823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Prikaz rešenja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223F069-F37F-4775-B6EF-8693532490C7}"/>
              </a:ext>
            </a:extLst>
          </p:cNvPr>
          <p:cNvSpPr/>
          <p:nvPr/>
        </p:nvSpPr>
        <p:spPr>
          <a:xfrm>
            <a:off x="666749" y="6353210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83CE07D-A303-46CA-B557-3E6C7DA20373}"/>
              </a:ext>
            </a:extLst>
          </p:cNvPr>
          <p:cNvSpPr/>
          <p:nvPr/>
        </p:nvSpPr>
        <p:spPr>
          <a:xfrm>
            <a:off x="2976294" y="6358238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en-US" sz="1400" kern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EA5D1A7-5769-475F-B3EA-13AA748862A3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7904" y="6439646"/>
            <a:ext cx="658845" cy="7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DE510C9-E383-4986-BAD2-5DB1D03E1AB4}"/>
              </a:ext>
            </a:extLst>
          </p:cNvPr>
          <p:cNvCxnSpPr>
            <a:cxnSpLocks/>
            <a:stCxn id="75" idx="6"/>
            <a:endCxn id="76" idx="2"/>
          </p:cNvCxnSpPr>
          <p:nvPr/>
        </p:nvCxnSpPr>
        <p:spPr>
          <a:xfrm>
            <a:off x="839621" y="6439646"/>
            <a:ext cx="2136673" cy="502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E43EA14-55A2-4DDC-8045-6D181CDFC11F}"/>
              </a:ext>
            </a:extLst>
          </p:cNvPr>
          <p:cNvCxnSpPr>
            <a:cxnSpLocks/>
            <a:stCxn id="76" idx="6"/>
            <a:endCxn id="81" idx="2"/>
          </p:cNvCxnSpPr>
          <p:nvPr/>
        </p:nvCxnSpPr>
        <p:spPr>
          <a:xfrm>
            <a:off x="3149166" y="6444674"/>
            <a:ext cx="2360349" cy="579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7CBF11D-9BB9-4A64-880C-C31ED4FCD067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5682387" y="6450472"/>
            <a:ext cx="1297339" cy="762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88DD0A8F-4AE0-4AD4-BBF3-06C68BDF1CCF}"/>
              </a:ext>
            </a:extLst>
          </p:cNvPr>
          <p:cNvSpPr/>
          <p:nvPr/>
        </p:nvSpPr>
        <p:spPr>
          <a:xfrm>
            <a:off x="5509515" y="636403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B0AF82C-9561-4A6B-AA6D-74A6DA1A0F0A}"/>
              </a:ext>
            </a:extLst>
          </p:cNvPr>
          <p:cNvSpPr/>
          <p:nvPr/>
        </p:nvSpPr>
        <p:spPr>
          <a:xfrm>
            <a:off x="6979726" y="637165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E22BE77-D8F1-48AC-8992-76F715F2D571}"/>
              </a:ext>
            </a:extLst>
          </p:cNvPr>
          <p:cNvSpPr/>
          <p:nvPr/>
        </p:nvSpPr>
        <p:spPr>
          <a:xfrm>
            <a:off x="8571099" y="6363231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A3A0460-5B80-4AD1-892D-687F5B3E911F}"/>
              </a:ext>
            </a:extLst>
          </p:cNvPr>
          <p:cNvCxnSpPr>
            <a:cxnSpLocks/>
            <a:stCxn id="82" idx="6"/>
          </p:cNvCxnSpPr>
          <p:nvPr/>
        </p:nvCxnSpPr>
        <p:spPr>
          <a:xfrm>
            <a:off x="7152598" y="6458092"/>
            <a:ext cx="3393466" cy="15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18BC2A50-DCE6-4792-AC26-E3EC404462E8}"/>
              </a:ext>
            </a:extLst>
          </p:cNvPr>
          <p:cNvSpPr/>
          <p:nvPr/>
        </p:nvSpPr>
        <p:spPr>
          <a:xfrm>
            <a:off x="9875238" y="6337433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798AC0A-C470-4BA2-8BC9-FAF739D002C0}"/>
              </a:ext>
            </a:extLst>
          </p:cNvPr>
          <p:cNvCxnSpPr>
            <a:cxnSpLocks/>
          </p:cNvCxnSpPr>
          <p:nvPr/>
        </p:nvCxnSpPr>
        <p:spPr>
          <a:xfrm>
            <a:off x="9891716" y="6451251"/>
            <a:ext cx="507159" cy="14149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50EF565-2DB8-4692-895C-4ED9AEC66F80}"/>
              </a:ext>
            </a:extLst>
          </p:cNvPr>
          <p:cNvSpPr/>
          <p:nvPr/>
        </p:nvSpPr>
        <p:spPr>
          <a:xfrm>
            <a:off x="9875238" y="6345110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43F634-4191-443C-B768-9883CC414424}"/>
              </a:ext>
            </a:extLst>
          </p:cNvPr>
          <p:cNvSpPr/>
          <p:nvPr/>
        </p:nvSpPr>
        <p:spPr>
          <a:xfrm>
            <a:off x="668035" y="6354635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C03106-FE37-42E2-B84C-1E5D38293521}"/>
              </a:ext>
            </a:extLst>
          </p:cNvPr>
          <p:cNvSpPr/>
          <p:nvPr/>
        </p:nvSpPr>
        <p:spPr>
          <a:xfrm>
            <a:off x="8909114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b="1" kern="0" dirty="0">
                <a:solidFill>
                  <a:schemeClr val="accent2">
                    <a:lumMod val="75000"/>
                  </a:schemeClr>
                </a:solidFill>
                <a:ea typeface="Century Gothic" charset="0"/>
                <a:cs typeface="Century Gothic" charset="0"/>
              </a:rPr>
              <a:t>Testovi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452123-5A1A-486E-A978-49644EFB8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491" y="823497"/>
            <a:ext cx="5631612" cy="20936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7F8BC0-8767-44B7-99F1-3108B4E8D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764" y="2823551"/>
            <a:ext cx="5660339" cy="355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44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B1708C-BBAD-4288-A4A0-FC2313B6665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41B3E0-A63A-4CF6-B9A5-463A73B76356}"/>
              </a:ext>
            </a:extLst>
          </p:cNvPr>
          <p:cNvSpPr/>
          <p:nvPr/>
        </p:nvSpPr>
        <p:spPr>
          <a:xfrm>
            <a:off x="0" y="0"/>
            <a:ext cx="12192000" cy="6937131"/>
          </a:xfrm>
          <a:prstGeom prst="rect">
            <a:avLst/>
          </a:prstGeom>
          <a:solidFill>
            <a:schemeClr val="accent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3D3B8D91-6C5C-4045-BC44-725FD246A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2293" y="1221354"/>
            <a:ext cx="1485900" cy="552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572A23BB-15A5-42F8-BF84-72C631F93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231" y="58126"/>
            <a:ext cx="85344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 defTabSz="457200" fontAlgn="base">
              <a:spcBef>
                <a:spcPts val="450"/>
              </a:spcBef>
              <a:spcAft>
                <a:spcPct val="0"/>
              </a:spcAft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>
                <a:solidFill>
                  <a:srgbClr val="FFFFFF"/>
                </a:solidFill>
              </a:rPr>
              <a:t>Univerzitet</a:t>
            </a:r>
            <a:r>
              <a:rPr lang="en-US" dirty="0">
                <a:solidFill>
                  <a:srgbClr val="FFFFFF"/>
                </a:solidFill>
              </a:rPr>
              <a:t> u </a:t>
            </a:r>
            <a:r>
              <a:rPr lang="en-US" dirty="0" err="1">
                <a:solidFill>
                  <a:srgbClr val="FFFFFF"/>
                </a:solidFill>
              </a:rPr>
              <a:t>Beogradu</a:t>
            </a:r>
            <a:endParaRPr lang="en-US" dirty="0">
              <a:solidFill>
                <a:srgbClr val="FFFFFF"/>
              </a:solidFill>
            </a:endParaRPr>
          </a:p>
          <a:p>
            <a:pPr algn="ctr" defTabSz="457200" fontAlgn="base">
              <a:spcBef>
                <a:spcPts val="450"/>
              </a:spcBef>
              <a:spcAft>
                <a:spcPct val="0"/>
              </a:spcAft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>
                <a:solidFill>
                  <a:srgbClr val="FFFFFF"/>
                </a:solidFill>
              </a:rPr>
              <a:t>Fakultet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organizacionih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nauka</a:t>
            </a:r>
            <a:endParaRPr lang="en-US" dirty="0">
              <a:solidFill>
                <a:srgbClr val="FFFFFF"/>
              </a:solidFill>
            </a:endParaRPr>
          </a:p>
          <a:p>
            <a:pPr algn="ctr" defTabSz="457200" fontAlgn="base">
              <a:spcBef>
                <a:spcPts val="450"/>
              </a:spcBef>
              <a:spcAft>
                <a:spcPct val="0"/>
              </a:spcAft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>
                <a:solidFill>
                  <a:srgbClr val="FFFFFF"/>
                </a:solidFill>
              </a:rPr>
              <a:t>Katedra</a:t>
            </a:r>
            <a:r>
              <a:rPr lang="en-US" dirty="0">
                <a:solidFill>
                  <a:srgbClr val="FFFFFF"/>
                </a:solidFill>
              </a:rPr>
              <a:t> za </a:t>
            </a:r>
            <a:r>
              <a:rPr lang="en-US" dirty="0" err="1">
                <a:solidFill>
                  <a:srgbClr val="FFFFFF"/>
                </a:solidFill>
              </a:rPr>
              <a:t>elektronsko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poslovanje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EF8A20-66D9-4257-9CF1-AF680E684A6D}"/>
              </a:ext>
            </a:extLst>
          </p:cNvPr>
          <p:cNvSpPr txBox="1"/>
          <p:nvPr/>
        </p:nvSpPr>
        <p:spPr>
          <a:xfrm>
            <a:off x="3297115" y="1790983"/>
            <a:ext cx="5424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CS" dirty="0">
                <a:solidFill>
                  <a:schemeClr val="bg1"/>
                </a:solidFill>
              </a:rPr>
              <a:t>TEMA PROJEKTNOG RADA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sr-Latn-RS" b="1" dirty="0">
                <a:solidFill>
                  <a:schemeClr val="bg1"/>
                </a:solidFill>
              </a:rPr>
              <a:t>LED Strip Traka</a:t>
            </a:r>
            <a:endParaRPr lang="en-GB" b="1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61C490D0-5378-4C2C-83EE-09C4BA1BD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15461" y="6220148"/>
            <a:ext cx="2954215" cy="677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 defTabSz="457200" fontAlgn="base">
              <a:spcBef>
                <a:spcPts val="450"/>
              </a:spcBef>
              <a:spcAft>
                <a:spcPct val="0"/>
              </a:spcAft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>
                <a:solidFill>
                  <a:srgbClr val="FFFFFF"/>
                </a:solidFill>
              </a:rPr>
              <a:t>Product owner:</a:t>
            </a:r>
          </a:p>
          <a:p>
            <a:pPr algn="ctr" defTabSz="457200" fontAlgn="base">
              <a:spcBef>
                <a:spcPts val="450"/>
              </a:spcBef>
              <a:spcAft>
                <a:spcPct val="0"/>
              </a:spcAft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dirty="0" err="1">
                <a:solidFill>
                  <a:srgbClr val="FFFFFF"/>
                </a:solidFill>
              </a:rPr>
              <a:t>dr</a:t>
            </a:r>
            <a:r>
              <a:rPr lang="en-US" sz="1600" b="1" dirty="0">
                <a:solidFill>
                  <a:srgbClr val="FFFFFF"/>
                </a:solidFill>
              </a:rPr>
              <a:t> Aleksandra </a:t>
            </a:r>
            <a:r>
              <a:rPr lang="en-US" sz="1600" b="1" dirty="0" err="1">
                <a:solidFill>
                  <a:srgbClr val="FFFFFF"/>
                </a:solidFill>
              </a:rPr>
              <a:t>Labus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F5252181-B08F-4375-A701-158213E65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9978" y="6220148"/>
            <a:ext cx="2954215" cy="677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 defTabSz="457200" fontAlgn="base">
              <a:spcBef>
                <a:spcPts val="450"/>
              </a:spcBef>
              <a:spcAft>
                <a:spcPct val="0"/>
              </a:spcAft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Scrum Master:</a:t>
            </a:r>
          </a:p>
          <a:p>
            <a:pPr algn="ctr" defTabSz="457200" fontAlgn="base">
              <a:spcBef>
                <a:spcPts val="450"/>
              </a:spcBef>
              <a:spcAft>
                <a:spcPct val="0"/>
              </a:spcAft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sz="1600" b="1" dirty="0">
                <a:solidFill>
                  <a:schemeClr val="bg1"/>
                </a:solidFill>
              </a:rPr>
              <a:t>Aleksandra Vu</a:t>
            </a:r>
            <a:r>
              <a:rPr lang="sr-Latn-RS" sz="1600" b="1" dirty="0">
                <a:solidFill>
                  <a:schemeClr val="bg1"/>
                </a:solidFill>
              </a:rPr>
              <a:t>čičević 126</a:t>
            </a:r>
            <a:r>
              <a:rPr lang="sr-Cyrl-RS" sz="1600" b="1" dirty="0">
                <a:solidFill>
                  <a:schemeClr val="bg1"/>
                </a:solidFill>
              </a:rPr>
              <a:t>/16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137414EE-92A8-4F37-A289-65C3071F2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3116" y="6242534"/>
            <a:ext cx="2954215" cy="677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 defTabSz="457200" fontAlgn="base">
              <a:spcBef>
                <a:spcPts val="450"/>
              </a:spcBef>
              <a:spcAft>
                <a:spcPct val="0"/>
              </a:spcAft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sr-Latn-RS" sz="1600" dirty="0">
                <a:solidFill>
                  <a:schemeClr val="bg1"/>
                </a:solidFill>
              </a:rPr>
              <a:t>Član tima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algn="ctr" defTabSz="457200" fontAlgn="base">
              <a:spcBef>
                <a:spcPts val="450"/>
              </a:spcBef>
              <a:spcAft>
                <a:spcPct val="0"/>
              </a:spcAft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sr-Latn-RS" sz="1600" b="1" dirty="0">
                <a:solidFill>
                  <a:schemeClr val="bg1"/>
                </a:solidFill>
              </a:rPr>
              <a:t> Milan Gligorijevi</a:t>
            </a:r>
            <a:r>
              <a:rPr lang="sr-Cyrl-RS" sz="1600" b="1" dirty="0">
                <a:solidFill>
                  <a:schemeClr val="bg1"/>
                </a:solidFill>
              </a:rPr>
              <a:t>ć</a:t>
            </a:r>
            <a:r>
              <a:rPr lang="sr-Latn-RS" sz="1600" b="1" dirty="0">
                <a:solidFill>
                  <a:schemeClr val="bg1"/>
                </a:solidFill>
              </a:rPr>
              <a:t> 297</a:t>
            </a:r>
            <a:r>
              <a:rPr lang="sr-Cyrl-RS" sz="1600" b="1" dirty="0">
                <a:solidFill>
                  <a:schemeClr val="bg1"/>
                </a:solidFill>
              </a:rPr>
              <a:t>/</a:t>
            </a:r>
            <a:r>
              <a:rPr lang="sr-Latn-RS" sz="1600" b="1" dirty="0">
                <a:solidFill>
                  <a:schemeClr val="bg1"/>
                </a:solidFill>
              </a:rPr>
              <a:t>16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B3E90078-70BD-41EA-B597-8FE351BAD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845" y="6225355"/>
            <a:ext cx="2954215" cy="677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 defTabSz="457200" fontAlgn="base">
              <a:spcBef>
                <a:spcPts val="450"/>
              </a:spcBef>
              <a:spcAft>
                <a:spcPct val="0"/>
              </a:spcAft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sr-Latn-RS" sz="1600" dirty="0">
                <a:solidFill>
                  <a:schemeClr val="bg1"/>
                </a:solidFill>
              </a:rPr>
              <a:t>Član tima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algn="ctr" defTabSz="457200" fontAlgn="base">
              <a:spcBef>
                <a:spcPts val="450"/>
              </a:spcBef>
              <a:spcAft>
                <a:spcPct val="0"/>
              </a:spcAft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sz="1600" b="1" dirty="0" err="1">
                <a:solidFill>
                  <a:schemeClr val="bg1"/>
                </a:solidFill>
              </a:rPr>
              <a:t>Aj</a:t>
            </a:r>
            <a:r>
              <a:rPr lang="sr-Cyrl-RS" sz="1600" b="1" dirty="0">
                <a:solidFill>
                  <a:schemeClr val="bg1"/>
                </a:solidFill>
              </a:rPr>
              <a:t>š</a:t>
            </a:r>
            <a:r>
              <a:rPr lang="fr-FR" sz="1600" b="1" dirty="0">
                <a:solidFill>
                  <a:schemeClr val="bg1"/>
                </a:solidFill>
              </a:rPr>
              <a:t>a </a:t>
            </a:r>
            <a:r>
              <a:rPr lang="fr-FR" sz="1600" b="1" dirty="0" err="1">
                <a:solidFill>
                  <a:schemeClr val="bg1"/>
                </a:solidFill>
              </a:rPr>
              <a:t>Bakovi</a:t>
            </a:r>
            <a:r>
              <a:rPr lang="sr-Cyrl-RS" sz="1600" b="1" dirty="0">
                <a:solidFill>
                  <a:schemeClr val="bg1"/>
                </a:solidFill>
              </a:rPr>
              <a:t>ć 195/16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467571EB-957C-46A6-BBD1-2B294CB0D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2039" y="6286701"/>
            <a:ext cx="2954215" cy="677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 defTabSz="457200" fontAlgn="base">
              <a:spcBef>
                <a:spcPts val="450"/>
              </a:spcBef>
              <a:spcAft>
                <a:spcPct val="0"/>
              </a:spcAft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sr-Latn-RS" sz="1600" dirty="0">
                <a:solidFill>
                  <a:schemeClr val="bg1"/>
                </a:solidFill>
              </a:rPr>
              <a:t>Član tima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GB" sz="1600" b="1" dirty="0">
                <a:solidFill>
                  <a:schemeClr val="bg1"/>
                </a:solidFill>
              </a:rPr>
              <a:t>Janko Ga</a:t>
            </a:r>
            <a:r>
              <a:rPr lang="sr-Latn-RS" sz="1600" b="1" dirty="0">
                <a:solidFill>
                  <a:schemeClr val="bg1"/>
                </a:solidFill>
              </a:rPr>
              <a:t>šić </a:t>
            </a:r>
            <a:r>
              <a:rPr lang="sr-Cyrl-RS" sz="1600" b="1" dirty="0">
                <a:solidFill>
                  <a:schemeClr val="bg1"/>
                </a:solidFill>
              </a:rPr>
              <a:t>134/16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84DB71-CC1A-41FC-B15C-EFA47EFAFED8}"/>
              </a:ext>
            </a:extLst>
          </p:cNvPr>
          <p:cNvSpPr txBox="1"/>
          <p:nvPr/>
        </p:nvSpPr>
        <p:spPr>
          <a:xfrm>
            <a:off x="3383573" y="3093428"/>
            <a:ext cx="542485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 err="1">
                <a:solidFill>
                  <a:schemeClr val="bg1"/>
                </a:solidFill>
              </a:rPr>
              <a:t>Hvala</a:t>
            </a:r>
            <a:r>
              <a:rPr lang="en-GB" sz="4400" b="1" dirty="0">
                <a:solidFill>
                  <a:schemeClr val="bg1"/>
                </a:solidFill>
              </a:rPr>
              <a:t> </a:t>
            </a:r>
            <a:r>
              <a:rPr lang="en-GB" sz="4400" b="1" dirty="0" err="1">
                <a:solidFill>
                  <a:schemeClr val="bg1"/>
                </a:solidFill>
              </a:rPr>
              <a:t>na</a:t>
            </a:r>
            <a:r>
              <a:rPr lang="en-GB" sz="4400" b="1" dirty="0">
                <a:solidFill>
                  <a:schemeClr val="bg1"/>
                </a:solidFill>
              </a:rPr>
              <a:t> p</a:t>
            </a:r>
            <a:r>
              <a:rPr lang="sr-Latn-RS" sz="4400" b="1" dirty="0">
                <a:solidFill>
                  <a:schemeClr val="bg1"/>
                </a:solidFill>
              </a:rPr>
              <a:t>ažnji!</a:t>
            </a:r>
            <a:endParaRPr lang="en-GB" sz="4400" b="1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72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3A3793-994D-48CD-971F-0791C316AC71}"/>
              </a:ext>
            </a:extLst>
          </p:cNvPr>
          <p:cNvSpPr/>
          <p:nvPr/>
        </p:nvSpPr>
        <p:spPr>
          <a:xfrm>
            <a:off x="0" y="520582"/>
            <a:ext cx="12192000" cy="123848"/>
          </a:xfrm>
          <a:prstGeom prst="rect">
            <a:avLst/>
          </a:prstGeom>
          <a:gradFill>
            <a:gsLst>
              <a:gs pos="24000">
                <a:schemeClr val="accent2"/>
              </a:gs>
              <a:gs pos="0">
                <a:schemeClr val="accent2">
                  <a:lumMod val="50000"/>
                </a:schemeClr>
              </a:gs>
              <a:gs pos="96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x-non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EB2C8-299F-45ED-A964-BA8370F532F4}"/>
              </a:ext>
            </a:extLst>
          </p:cNvPr>
          <p:cNvSpPr txBox="1"/>
          <p:nvPr/>
        </p:nvSpPr>
        <p:spPr>
          <a:xfrm>
            <a:off x="0" y="-67839"/>
            <a:ext cx="7614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b="1" dirty="0">
                <a:solidFill>
                  <a:schemeClr val="accent2">
                    <a:lumMod val="50000"/>
                  </a:schemeClr>
                </a:solidFill>
              </a:rPr>
              <a:t>Arhitektura sistema</a:t>
            </a:r>
            <a:endParaRPr lang="en-GB" sz="36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32075CBA-B5B9-4C09-B4EC-5345C3D37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35902" y="6395911"/>
            <a:ext cx="1148194" cy="42689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B20AA85-046D-4ABA-919B-244FD30BC94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750" y="1405207"/>
            <a:ext cx="9316500" cy="4197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76755B6-C631-4DC6-BA8F-C3BFB49CC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7374" y="35196"/>
            <a:ext cx="483595" cy="48538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E23535C-4F1A-40B0-8F10-DA1DCE9D6065}"/>
              </a:ext>
            </a:extLst>
          </p:cNvPr>
          <p:cNvSpPr/>
          <p:nvPr/>
        </p:nvSpPr>
        <p:spPr>
          <a:xfrm>
            <a:off x="-218131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85000"/>
                  </a:schemeClr>
                </a:solidFill>
                <a:ea typeface="Century Gothic" charset="0"/>
                <a:cs typeface="Century Gothic" charset="0"/>
              </a:rPr>
              <a:t>Projektni zadatak</a:t>
            </a:r>
            <a:endParaRPr kumimoji="0" lang="en-US" sz="13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2940C5-D40A-4DBC-B724-AE8992A581BC}"/>
              </a:ext>
            </a:extLst>
          </p:cNvPr>
          <p:cNvSpPr/>
          <p:nvPr/>
        </p:nvSpPr>
        <p:spPr>
          <a:xfrm>
            <a:off x="1901897" y="6593594"/>
            <a:ext cx="2683189" cy="24177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b="1" kern="0" dirty="0">
                <a:solidFill>
                  <a:schemeClr val="accent2">
                    <a:lumMod val="75000"/>
                  </a:schemeClr>
                </a:solidFill>
                <a:ea typeface="Century Gothic" charset="0"/>
                <a:cs typeface="Century Gothic" charset="0"/>
              </a:rPr>
              <a:t>Projektovanje i arhitektura sistema</a:t>
            </a:r>
            <a:endParaRPr lang="en-US" sz="1300" b="1" kern="0" dirty="0">
              <a:solidFill>
                <a:schemeClr val="accent2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566120-8D64-4734-B8DF-E2640BDE29D2}"/>
              </a:ext>
            </a:extLst>
          </p:cNvPr>
          <p:cNvSpPr/>
          <p:nvPr/>
        </p:nvSpPr>
        <p:spPr>
          <a:xfrm>
            <a:off x="4490426" y="6560476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ea typeface="Century Gothic" charset="0"/>
                <a:cs typeface="Century Gothic" charset="0"/>
              </a:rPr>
              <a:t>Pametni uređaji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BD9A3E-F271-4842-8328-169651DEE962}"/>
              </a:ext>
            </a:extLst>
          </p:cNvPr>
          <p:cNvSpPr/>
          <p:nvPr/>
        </p:nvSpPr>
        <p:spPr>
          <a:xfrm>
            <a:off x="6096000" y="6565045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1219170"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Scenario</a:t>
            </a:r>
            <a:endParaRPr lang="en-US" sz="1300" kern="0" dirty="0">
              <a:solidFill>
                <a:schemeClr val="bg1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B013BE6-7396-4216-A321-24DBE6524FB7}"/>
              </a:ext>
            </a:extLst>
          </p:cNvPr>
          <p:cNvSpPr/>
          <p:nvPr/>
        </p:nvSpPr>
        <p:spPr>
          <a:xfrm>
            <a:off x="7682295" y="6564823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Prikaz rešenja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2FC8F9-B6DC-4D06-85F5-A7D52E2262FB}"/>
              </a:ext>
            </a:extLst>
          </p:cNvPr>
          <p:cNvSpPr/>
          <p:nvPr/>
        </p:nvSpPr>
        <p:spPr>
          <a:xfrm>
            <a:off x="8909114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Testovi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C9BEF6-E5D5-46B5-8DA3-88CA2E3145BC}"/>
              </a:ext>
            </a:extLst>
          </p:cNvPr>
          <p:cNvSpPr/>
          <p:nvPr/>
        </p:nvSpPr>
        <p:spPr>
          <a:xfrm>
            <a:off x="666749" y="6353210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12D1FBC-CEAA-478F-BBDB-A65DF90DBEB3}"/>
              </a:ext>
            </a:extLst>
          </p:cNvPr>
          <p:cNvSpPr/>
          <p:nvPr/>
        </p:nvSpPr>
        <p:spPr>
          <a:xfrm>
            <a:off x="2976294" y="6358238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en-US" sz="1400" kern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E5E5319-2AF6-4639-89DF-D3110DF2BFA1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7904" y="6439646"/>
            <a:ext cx="658845" cy="7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80AEDD5-4959-4B2B-B457-62562586F95D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839621" y="6439646"/>
            <a:ext cx="2136673" cy="502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F434910-84ED-4C85-BF1D-66986DEDFBD0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3149166" y="6444674"/>
            <a:ext cx="2360349" cy="579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3157523-00DC-42F9-AB13-9E5E68F44977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>
            <a:off x="5682387" y="6450472"/>
            <a:ext cx="1297339" cy="762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CC91F08-50B9-4916-82A8-D4AAE90A5B07}"/>
              </a:ext>
            </a:extLst>
          </p:cNvPr>
          <p:cNvSpPr/>
          <p:nvPr/>
        </p:nvSpPr>
        <p:spPr>
          <a:xfrm>
            <a:off x="5509515" y="636403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40B3B9-2AD5-4051-A720-9142713AA2BD}"/>
              </a:ext>
            </a:extLst>
          </p:cNvPr>
          <p:cNvSpPr/>
          <p:nvPr/>
        </p:nvSpPr>
        <p:spPr>
          <a:xfrm>
            <a:off x="6979726" y="637165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C99382E-538B-4B16-BD9C-F7327EE98E28}"/>
              </a:ext>
            </a:extLst>
          </p:cNvPr>
          <p:cNvSpPr/>
          <p:nvPr/>
        </p:nvSpPr>
        <p:spPr>
          <a:xfrm>
            <a:off x="8571099" y="6363231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E2E9809-39D2-4723-9352-D0B5C44EE0B8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7152598" y="6458092"/>
            <a:ext cx="3393466" cy="15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81A424B-0DB9-41E3-AEF3-80F8256F7E8E}"/>
              </a:ext>
            </a:extLst>
          </p:cNvPr>
          <p:cNvSpPr/>
          <p:nvPr/>
        </p:nvSpPr>
        <p:spPr>
          <a:xfrm>
            <a:off x="9875238" y="6337433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98285CB-A0BB-48A9-849A-639DDE05A27F}"/>
              </a:ext>
            </a:extLst>
          </p:cNvPr>
          <p:cNvCxnSpPr>
            <a:cxnSpLocks/>
          </p:cNvCxnSpPr>
          <p:nvPr/>
        </p:nvCxnSpPr>
        <p:spPr>
          <a:xfrm>
            <a:off x="9891716" y="6451251"/>
            <a:ext cx="507159" cy="14149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6B8225F8-5578-468E-BBD0-33B849EE6F58}"/>
              </a:ext>
            </a:extLst>
          </p:cNvPr>
          <p:cNvSpPr/>
          <p:nvPr/>
        </p:nvSpPr>
        <p:spPr>
          <a:xfrm>
            <a:off x="2971369" y="6363231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6A2C91-BD10-4AC8-BA09-B9B5C3FB05ED}"/>
              </a:ext>
            </a:extLst>
          </p:cNvPr>
          <p:cNvSpPr/>
          <p:nvPr/>
        </p:nvSpPr>
        <p:spPr>
          <a:xfrm>
            <a:off x="661098" y="6353210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823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3A3793-994D-48CD-971F-0791C316AC71}"/>
              </a:ext>
            </a:extLst>
          </p:cNvPr>
          <p:cNvSpPr/>
          <p:nvPr/>
        </p:nvSpPr>
        <p:spPr>
          <a:xfrm>
            <a:off x="0" y="520582"/>
            <a:ext cx="12192000" cy="123848"/>
          </a:xfrm>
          <a:prstGeom prst="rect">
            <a:avLst/>
          </a:prstGeom>
          <a:gradFill>
            <a:gsLst>
              <a:gs pos="24000">
                <a:schemeClr val="accent2"/>
              </a:gs>
              <a:gs pos="0">
                <a:schemeClr val="accent2">
                  <a:lumMod val="50000"/>
                </a:schemeClr>
              </a:gs>
              <a:gs pos="96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x-non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EB2C8-299F-45ED-A964-BA8370F532F4}"/>
              </a:ext>
            </a:extLst>
          </p:cNvPr>
          <p:cNvSpPr txBox="1"/>
          <p:nvPr/>
        </p:nvSpPr>
        <p:spPr>
          <a:xfrm>
            <a:off x="-1" y="-67839"/>
            <a:ext cx="95066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b="1" dirty="0">
                <a:solidFill>
                  <a:schemeClr val="accent2">
                    <a:lumMod val="50000"/>
                  </a:schemeClr>
                </a:solidFill>
              </a:rPr>
              <a:t>Prikaz povezanih hardverskih komponenti</a:t>
            </a:r>
            <a:endParaRPr lang="en-GB" sz="36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32075CBA-B5B9-4C09-B4EC-5345C3D37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3918" y="6436071"/>
            <a:ext cx="1040178" cy="3867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3771373-870F-48CD-8606-7AF118B6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374" y="35196"/>
            <a:ext cx="483595" cy="48538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91CE72B-6151-4189-8B05-EE45EE44F83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24806" y="1314504"/>
            <a:ext cx="4315161" cy="4273807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2EB54B6B-A0EB-4A40-BD37-60EFC5233AF1}"/>
              </a:ext>
            </a:extLst>
          </p:cNvPr>
          <p:cNvSpPr/>
          <p:nvPr/>
        </p:nvSpPr>
        <p:spPr>
          <a:xfrm>
            <a:off x="-218131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85000"/>
                  </a:schemeClr>
                </a:solidFill>
                <a:ea typeface="Century Gothic" charset="0"/>
                <a:cs typeface="Century Gothic" charset="0"/>
              </a:rPr>
              <a:t>Projektni zadatak</a:t>
            </a:r>
            <a:endParaRPr kumimoji="0" lang="en-US" sz="13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6A79D28-1ADE-41BF-B503-DBEA52C3DD62}"/>
              </a:ext>
            </a:extLst>
          </p:cNvPr>
          <p:cNvSpPr/>
          <p:nvPr/>
        </p:nvSpPr>
        <p:spPr>
          <a:xfrm>
            <a:off x="1901897" y="6593594"/>
            <a:ext cx="2683189" cy="24177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b="1" kern="0" dirty="0">
                <a:solidFill>
                  <a:schemeClr val="accent2">
                    <a:lumMod val="75000"/>
                  </a:schemeClr>
                </a:solidFill>
                <a:ea typeface="Century Gothic" charset="0"/>
                <a:cs typeface="Century Gothic" charset="0"/>
              </a:rPr>
              <a:t>Projektovanje i arhitektura sistema</a:t>
            </a:r>
            <a:endParaRPr lang="en-US" sz="1300" b="1" kern="0" dirty="0">
              <a:solidFill>
                <a:schemeClr val="accent2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77682D3-F8AC-4EBE-8601-67F8FEBABFBC}"/>
              </a:ext>
            </a:extLst>
          </p:cNvPr>
          <p:cNvSpPr/>
          <p:nvPr/>
        </p:nvSpPr>
        <p:spPr>
          <a:xfrm>
            <a:off x="4490426" y="6560476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ea typeface="Century Gothic" charset="0"/>
                <a:cs typeface="Century Gothic" charset="0"/>
              </a:rPr>
              <a:t>Pametni uređaji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6E08F08-2320-4BEC-99AA-944F318E304C}"/>
              </a:ext>
            </a:extLst>
          </p:cNvPr>
          <p:cNvSpPr/>
          <p:nvPr/>
        </p:nvSpPr>
        <p:spPr>
          <a:xfrm>
            <a:off x="6096000" y="6565045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1219170"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Scenario</a:t>
            </a:r>
            <a:endParaRPr lang="en-US" sz="1300" kern="0" dirty="0">
              <a:solidFill>
                <a:schemeClr val="bg1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63336C-5227-4A79-9062-F06DD8F1ADE3}"/>
              </a:ext>
            </a:extLst>
          </p:cNvPr>
          <p:cNvSpPr/>
          <p:nvPr/>
        </p:nvSpPr>
        <p:spPr>
          <a:xfrm>
            <a:off x="7682295" y="6564823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Prikaz rešenja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575BD63-7345-4DAE-9BFD-484FF2114E7F}"/>
              </a:ext>
            </a:extLst>
          </p:cNvPr>
          <p:cNvSpPr/>
          <p:nvPr/>
        </p:nvSpPr>
        <p:spPr>
          <a:xfrm>
            <a:off x="8909114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Testovi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F5FFBEB-0A2C-4C63-BAC4-D8C42E57D4E2}"/>
              </a:ext>
            </a:extLst>
          </p:cNvPr>
          <p:cNvSpPr/>
          <p:nvPr/>
        </p:nvSpPr>
        <p:spPr>
          <a:xfrm>
            <a:off x="666749" y="6353210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7E154FE-2BBB-4B7F-96BF-D6F4ADA8965D}"/>
              </a:ext>
            </a:extLst>
          </p:cNvPr>
          <p:cNvSpPr/>
          <p:nvPr/>
        </p:nvSpPr>
        <p:spPr>
          <a:xfrm>
            <a:off x="2976294" y="6358238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en-US" sz="1400" kern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80AE6E6-3BC6-4B28-A2FF-046A98F0224B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7904" y="6439646"/>
            <a:ext cx="658845" cy="7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150F12A-5AA6-476D-B5C9-38E14173EFCD}"/>
              </a:ext>
            </a:extLst>
          </p:cNvPr>
          <p:cNvCxnSpPr>
            <a:cxnSpLocks/>
            <a:stCxn id="78" idx="6"/>
            <a:endCxn id="79" idx="2"/>
          </p:cNvCxnSpPr>
          <p:nvPr/>
        </p:nvCxnSpPr>
        <p:spPr>
          <a:xfrm>
            <a:off x="839621" y="6439646"/>
            <a:ext cx="2136673" cy="502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170919A-E11B-4881-9EE3-E9CC83BC058E}"/>
              </a:ext>
            </a:extLst>
          </p:cNvPr>
          <p:cNvCxnSpPr>
            <a:cxnSpLocks/>
            <a:stCxn id="79" idx="6"/>
            <a:endCxn id="84" idx="2"/>
          </p:cNvCxnSpPr>
          <p:nvPr/>
        </p:nvCxnSpPr>
        <p:spPr>
          <a:xfrm>
            <a:off x="3149166" y="6444674"/>
            <a:ext cx="2360349" cy="579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8D72351-6611-44E9-B5E0-47876F59C6A9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5682387" y="6450472"/>
            <a:ext cx="1297339" cy="762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06F60D7C-737E-4F86-A2C0-977CF3AF68AF}"/>
              </a:ext>
            </a:extLst>
          </p:cNvPr>
          <p:cNvSpPr/>
          <p:nvPr/>
        </p:nvSpPr>
        <p:spPr>
          <a:xfrm>
            <a:off x="5509515" y="636403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6BF32A6-F5A2-47B5-86EC-F59D4E4CCCF3}"/>
              </a:ext>
            </a:extLst>
          </p:cNvPr>
          <p:cNvSpPr/>
          <p:nvPr/>
        </p:nvSpPr>
        <p:spPr>
          <a:xfrm>
            <a:off x="6979726" y="637165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695A735-F051-4C8F-A0D2-97C1245FB743}"/>
              </a:ext>
            </a:extLst>
          </p:cNvPr>
          <p:cNvSpPr/>
          <p:nvPr/>
        </p:nvSpPr>
        <p:spPr>
          <a:xfrm>
            <a:off x="8571099" y="6363231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D3EE0A8-84A6-4442-A39C-135B82D97C5C}"/>
              </a:ext>
            </a:extLst>
          </p:cNvPr>
          <p:cNvCxnSpPr>
            <a:cxnSpLocks/>
            <a:stCxn id="85" idx="6"/>
          </p:cNvCxnSpPr>
          <p:nvPr/>
        </p:nvCxnSpPr>
        <p:spPr>
          <a:xfrm>
            <a:off x="7152598" y="6458092"/>
            <a:ext cx="3393466" cy="15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70114D5E-BFAA-4CCF-90A4-6174A2FE3BD3}"/>
              </a:ext>
            </a:extLst>
          </p:cNvPr>
          <p:cNvSpPr/>
          <p:nvPr/>
        </p:nvSpPr>
        <p:spPr>
          <a:xfrm>
            <a:off x="9875238" y="6337433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6BE5396-873A-4FBD-A5B3-71A6A888FA33}"/>
              </a:ext>
            </a:extLst>
          </p:cNvPr>
          <p:cNvCxnSpPr>
            <a:cxnSpLocks/>
          </p:cNvCxnSpPr>
          <p:nvPr/>
        </p:nvCxnSpPr>
        <p:spPr>
          <a:xfrm>
            <a:off x="9891716" y="6451251"/>
            <a:ext cx="507159" cy="14149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B840730F-07BC-48D8-8007-16F50C55469A}"/>
              </a:ext>
            </a:extLst>
          </p:cNvPr>
          <p:cNvSpPr/>
          <p:nvPr/>
        </p:nvSpPr>
        <p:spPr>
          <a:xfrm>
            <a:off x="2971369" y="6363231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D943B55-CC09-42B5-B6CE-F0E94E9C1761}"/>
              </a:ext>
            </a:extLst>
          </p:cNvPr>
          <p:cNvSpPr/>
          <p:nvPr/>
        </p:nvSpPr>
        <p:spPr>
          <a:xfrm>
            <a:off x="661098" y="6353210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00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3A3793-994D-48CD-971F-0791C316AC71}"/>
              </a:ext>
            </a:extLst>
          </p:cNvPr>
          <p:cNvSpPr/>
          <p:nvPr/>
        </p:nvSpPr>
        <p:spPr>
          <a:xfrm>
            <a:off x="0" y="520582"/>
            <a:ext cx="12192000" cy="123848"/>
          </a:xfrm>
          <a:prstGeom prst="rect">
            <a:avLst/>
          </a:prstGeom>
          <a:gradFill>
            <a:gsLst>
              <a:gs pos="24000">
                <a:schemeClr val="accent2"/>
              </a:gs>
              <a:gs pos="0">
                <a:schemeClr val="accent2">
                  <a:lumMod val="50000"/>
                </a:schemeClr>
              </a:gs>
              <a:gs pos="96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x-non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EB2C8-299F-45ED-A964-BA8370F532F4}"/>
              </a:ext>
            </a:extLst>
          </p:cNvPr>
          <p:cNvSpPr txBox="1"/>
          <p:nvPr/>
        </p:nvSpPr>
        <p:spPr>
          <a:xfrm>
            <a:off x="0" y="-94507"/>
            <a:ext cx="11252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b="1" dirty="0">
                <a:solidFill>
                  <a:schemeClr val="accent2">
                    <a:lumMod val="50000"/>
                  </a:schemeClr>
                </a:solidFill>
              </a:rPr>
              <a:t>Prikaz RPI model B i raspored pinova na RPI modelu B</a:t>
            </a:r>
            <a:endParaRPr lang="en-GB" sz="36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32075CBA-B5B9-4C09-B4EC-5345C3D37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3918" y="6436071"/>
            <a:ext cx="1040178" cy="3867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3771373-870F-48CD-8606-7AF118B6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374" y="35196"/>
            <a:ext cx="483595" cy="48538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8949534-314D-4430-B1BD-731FC638358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9998" y="1473891"/>
            <a:ext cx="4311015" cy="33381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F622DF5-D70F-43DD-BE12-8B5084B168F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52063" y="1559100"/>
            <a:ext cx="2583815" cy="326136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198A55E-CF7E-4144-8879-5A23D049ECA1}"/>
              </a:ext>
            </a:extLst>
          </p:cNvPr>
          <p:cNvSpPr/>
          <p:nvPr/>
        </p:nvSpPr>
        <p:spPr>
          <a:xfrm>
            <a:off x="-218131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85000"/>
                  </a:schemeClr>
                </a:solidFill>
                <a:ea typeface="Century Gothic" charset="0"/>
                <a:cs typeface="Century Gothic" charset="0"/>
              </a:rPr>
              <a:t>Projektni zadatak</a:t>
            </a:r>
            <a:endParaRPr kumimoji="0" lang="en-US" sz="13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FDED216-8013-4C0A-8139-B115718E1357}"/>
              </a:ext>
            </a:extLst>
          </p:cNvPr>
          <p:cNvSpPr/>
          <p:nvPr/>
        </p:nvSpPr>
        <p:spPr>
          <a:xfrm>
            <a:off x="1901897" y="6593594"/>
            <a:ext cx="2683189" cy="24177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b="1" kern="0" dirty="0">
                <a:solidFill>
                  <a:schemeClr val="accent2">
                    <a:lumMod val="75000"/>
                  </a:schemeClr>
                </a:solidFill>
                <a:ea typeface="Century Gothic" charset="0"/>
                <a:cs typeface="Century Gothic" charset="0"/>
              </a:rPr>
              <a:t>Projektovanje i arhitektura sistema</a:t>
            </a:r>
            <a:endParaRPr lang="en-US" sz="1300" b="1" kern="0" dirty="0">
              <a:solidFill>
                <a:schemeClr val="accent2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C84A17-30E7-46EB-A59D-185C5DCA5556}"/>
              </a:ext>
            </a:extLst>
          </p:cNvPr>
          <p:cNvSpPr/>
          <p:nvPr/>
        </p:nvSpPr>
        <p:spPr>
          <a:xfrm>
            <a:off x="4490426" y="6560476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ea typeface="Century Gothic" charset="0"/>
                <a:cs typeface="Century Gothic" charset="0"/>
              </a:rPr>
              <a:t>Pametni uređaji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BDC78E8-26F8-4765-8735-A2547B1E5900}"/>
              </a:ext>
            </a:extLst>
          </p:cNvPr>
          <p:cNvSpPr/>
          <p:nvPr/>
        </p:nvSpPr>
        <p:spPr>
          <a:xfrm>
            <a:off x="6096000" y="6565045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1219170"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Scenario</a:t>
            </a:r>
            <a:endParaRPr lang="en-US" sz="1300" kern="0" dirty="0">
              <a:solidFill>
                <a:schemeClr val="bg1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AFB3A15-CEBB-424D-B0D3-A53336CA8E1C}"/>
              </a:ext>
            </a:extLst>
          </p:cNvPr>
          <p:cNvSpPr/>
          <p:nvPr/>
        </p:nvSpPr>
        <p:spPr>
          <a:xfrm>
            <a:off x="7682295" y="6564823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Prikaz rešenja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77D1AC3-7CE4-407F-B50F-CE44B9110A3E}"/>
              </a:ext>
            </a:extLst>
          </p:cNvPr>
          <p:cNvSpPr/>
          <p:nvPr/>
        </p:nvSpPr>
        <p:spPr>
          <a:xfrm>
            <a:off x="8909114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Testovi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114DFD5-56B0-40BB-9320-4A285E96B832}"/>
              </a:ext>
            </a:extLst>
          </p:cNvPr>
          <p:cNvSpPr/>
          <p:nvPr/>
        </p:nvSpPr>
        <p:spPr>
          <a:xfrm>
            <a:off x="666749" y="6353210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F39913F-C23B-4336-8707-51CEE04CA63B}"/>
              </a:ext>
            </a:extLst>
          </p:cNvPr>
          <p:cNvSpPr/>
          <p:nvPr/>
        </p:nvSpPr>
        <p:spPr>
          <a:xfrm>
            <a:off x="2976294" y="6358238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en-US" sz="1400" kern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D019FC2-DB1A-441F-87BB-F5CD106C6FC7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7904" y="6439646"/>
            <a:ext cx="658845" cy="7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82320D3-891F-46C3-A93C-69A097A2A75F}"/>
              </a:ext>
            </a:extLst>
          </p:cNvPr>
          <p:cNvCxnSpPr>
            <a:cxnSpLocks/>
            <a:stCxn id="75" idx="6"/>
            <a:endCxn id="76" idx="2"/>
          </p:cNvCxnSpPr>
          <p:nvPr/>
        </p:nvCxnSpPr>
        <p:spPr>
          <a:xfrm>
            <a:off x="839621" y="6439646"/>
            <a:ext cx="2136673" cy="502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5F6FCF2-80A4-4A8E-85CD-DFEFA73917B3}"/>
              </a:ext>
            </a:extLst>
          </p:cNvPr>
          <p:cNvCxnSpPr>
            <a:cxnSpLocks/>
            <a:stCxn id="76" idx="6"/>
            <a:endCxn id="81" idx="2"/>
          </p:cNvCxnSpPr>
          <p:nvPr/>
        </p:nvCxnSpPr>
        <p:spPr>
          <a:xfrm>
            <a:off x="3149166" y="6444674"/>
            <a:ext cx="2360349" cy="579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DB15228-4370-4FC8-9275-9D48BCD3534F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5682387" y="6450472"/>
            <a:ext cx="1297339" cy="762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C5E85ABA-1065-40A8-854E-D36EFC55FF5E}"/>
              </a:ext>
            </a:extLst>
          </p:cNvPr>
          <p:cNvSpPr/>
          <p:nvPr/>
        </p:nvSpPr>
        <p:spPr>
          <a:xfrm>
            <a:off x="5509515" y="636403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EABAE78-C217-48C9-8A23-60AB0407106D}"/>
              </a:ext>
            </a:extLst>
          </p:cNvPr>
          <p:cNvSpPr/>
          <p:nvPr/>
        </p:nvSpPr>
        <p:spPr>
          <a:xfrm>
            <a:off x="6979726" y="637165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8B21DD5-09B6-4E2B-9CC1-8D99C62C06D5}"/>
              </a:ext>
            </a:extLst>
          </p:cNvPr>
          <p:cNvSpPr/>
          <p:nvPr/>
        </p:nvSpPr>
        <p:spPr>
          <a:xfrm>
            <a:off x="8571099" y="6363231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921E3CE-9EEF-4FC7-8851-5B92864EC6A0}"/>
              </a:ext>
            </a:extLst>
          </p:cNvPr>
          <p:cNvCxnSpPr>
            <a:cxnSpLocks/>
            <a:stCxn id="82" idx="6"/>
          </p:cNvCxnSpPr>
          <p:nvPr/>
        </p:nvCxnSpPr>
        <p:spPr>
          <a:xfrm>
            <a:off x="7152598" y="6458092"/>
            <a:ext cx="3393466" cy="15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32CF95F8-C0E9-4662-BCFE-6D63023A76AB}"/>
              </a:ext>
            </a:extLst>
          </p:cNvPr>
          <p:cNvSpPr/>
          <p:nvPr/>
        </p:nvSpPr>
        <p:spPr>
          <a:xfrm>
            <a:off x="9875238" y="6337433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D854861-0246-496C-BDAA-AB3D4E29F3B2}"/>
              </a:ext>
            </a:extLst>
          </p:cNvPr>
          <p:cNvCxnSpPr>
            <a:cxnSpLocks/>
          </p:cNvCxnSpPr>
          <p:nvPr/>
        </p:nvCxnSpPr>
        <p:spPr>
          <a:xfrm>
            <a:off x="9891716" y="6451251"/>
            <a:ext cx="507159" cy="14149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16C60DB4-A9FA-459A-BCE1-6D7417EED000}"/>
              </a:ext>
            </a:extLst>
          </p:cNvPr>
          <p:cNvSpPr/>
          <p:nvPr/>
        </p:nvSpPr>
        <p:spPr>
          <a:xfrm>
            <a:off x="2971369" y="6363231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D21FE74-642E-4248-99C0-86936209EEAF}"/>
              </a:ext>
            </a:extLst>
          </p:cNvPr>
          <p:cNvSpPr/>
          <p:nvPr/>
        </p:nvSpPr>
        <p:spPr>
          <a:xfrm>
            <a:off x="661098" y="6353210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98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3A3793-994D-48CD-971F-0791C316AC71}"/>
              </a:ext>
            </a:extLst>
          </p:cNvPr>
          <p:cNvSpPr/>
          <p:nvPr/>
        </p:nvSpPr>
        <p:spPr>
          <a:xfrm>
            <a:off x="0" y="520582"/>
            <a:ext cx="12192000" cy="123848"/>
          </a:xfrm>
          <a:prstGeom prst="rect">
            <a:avLst/>
          </a:prstGeom>
          <a:gradFill>
            <a:gsLst>
              <a:gs pos="24000">
                <a:schemeClr val="accent2"/>
              </a:gs>
              <a:gs pos="0">
                <a:schemeClr val="accent2">
                  <a:lumMod val="50000"/>
                </a:schemeClr>
              </a:gs>
              <a:gs pos="96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x-non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EB2C8-299F-45ED-A964-BA8370F532F4}"/>
              </a:ext>
            </a:extLst>
          </p:cNvPr>
          <p:cNvSpPr txBox="1"/>
          <p:nvPr/>
        </p:nvSpPr>
        <p:spPr>
          <a:xfrm>
            <a:off x="0" y="-94507"/>
            <a:ext cx="1125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b="1" dirty="0">
                <a:solidFill>
                  <a:schemeClr val="accent2">
                    <a:lumMod val="50000"/>
                  </a:schemeClr>
                </a:solidFill>
              </a:rPr>
              <a:t>Prikaz DHTT11 senzora</a:t>
            </a:r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32075CBA-B5B9-4C09-B4EC-5345C3D37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3918" y="6436071"/>
            <a:ext cx="1040178" cy="3867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3771373-870F-48CD-8606-7AF118B6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374" y="35196"/>
            <a:ext cx="483595" cy="4853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F52F46A-19C6-44C7-8E1F-ED13732B50A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48968" y="2408101"/>
            <a:ext cx="2505075" cy="34480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0E400BA-BFD2-435D-99A4-23B0E6768886}"/>
              </a:ext>
            </a:extLst>
          </p:cNvPr>
          <p:cNvSpPr/>
          <p:nvPr/>
        </p:nvSpPr>
        <p:spPr>
          <a:xfrm>
            <a:off x="538209" y="1010203"/>
            <a:ext cx="11115581" cy="112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Prilikom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izrade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ovog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projekta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korišćen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je DHT11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senzor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za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merenje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temperature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vlažnosti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vazduha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 U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nastavku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fokus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je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temperaturi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očitanoj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pomoću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njega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međutim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radi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lakšeg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rada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manipulisanja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vrednostima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upotrebljivani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podaci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vlažnosti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vazduha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GB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F78400C-5610-4AC6-9561-FED96B01BAB9}"/>
              </a:ext>
            </a:extLst>
          </p:cNvPr>
          <p:cNvSpPr/>
          <p:nvPr/>
        </p:nvSpPr>
        <p:spPr>
          <a:xfrm>
            <a:off x="-218131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85000"/>
                  </a:schemeClr>
                </a:solidFill>
                <a:ea typeface="Century Gothic" charset="0"/>
                <a:cs typeface="Century Gothic" charset="0"/>
              </a:rPr>
              <a:t>Projektni zadatak</a:t>
            </a:r>
            <a:endParaRPr kumimoji="0" lang="en-US" sz="13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E1B1D71-EB58-435B-A6BD-C92808FA1121}"/>
              </a:ext>
            </a:extLst>
          </p:cNvPr>
          <p:cNvSpPr/>
          <p:nvPr/>
        </p:nvSpPr>
        <p:spPr>
          <a:xfrm>
            <a:off x="1901897" y="6593594"/>
            <a:ext cx="2683189" cy="24177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b="1" kern="0" dirty="0">
                <a:solidFill>
                  <a:schemeClr val="accent2">
                    <a:lumMod val="75000"/>
                  </a:schemeClr>
                </a:solidFill>
                <a:ea typeface="Century Gothic" charset="0"/>
                <a:cs typeface="Century Gothic" charset="0"/>
              </a:rPr>
              <a:t>Projektovanje i arhitektura sistema</a:t>
            </a:r>
            <a:endParaRPr lang="en-US" sz="1300" b="1" kern="0" dirty="0">
              <a:solidFill>
                <a:schemeClr val="accent2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41747DA-61B9-4779-A087-E4E4CDED86CD}"/>
              </a:ext>
            </a:extLst>
          </p:cNvPr>
          <p:cNvSpPr/>
          <p:nvPr/>
        </p:nvSpPr>
        <p:spPr>
          <a:xfrm>
            <a:off x="4490426" y="6560476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ea typeface="Century Gothic" charset="0"/>
                <a:cs typeface="Century Gothic" charset="0"/>
              </a:rPr>
              <a:t>Pametni uređaji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DE75436-C8F9-43AB-A6A0-D45B8DB88DB3}"/>
              </a:ext>
            </a:extLst>
          </p:cNvPr>
          <p:cNvSpPr/>
          <p:nvPr/>
        </p:nvSpPr>
        <p:spPr>
          <a:xfrm>
            <a:off x="6096000" y="6565045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1219170"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Scenario</a:t>
            </a:r>
            <a:endParaRPr lang="en-US" sz="1300" kern="0" dirty="0">
              <a:solidFill>
                <a:schemeClr val="bg1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80EB1D2-1A9E-45FA-ACBD-178F6A2FA867}"/>
              </a:ext>
            </a:extLst>
          </p:cNvPr>
          <p:cNvSpPr/>
          <p:nvPr/>
        </p:nvSpPr>
        <p:spPr>
          <a:xfrm>
            <a:off x="7682295" y="6564823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Prikaz rešenja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AB8D019-50AC-4620-ACA7-0184987F6F01}"/>
              </a:ext>
            </a:extLst>
          </p:cNvPr>
          <p:cNvSpPr/>
          <p:nvPr/>
        </p:nvSpPr>
        <p:spPr>
          <a:xfrm>
            <a:off x="8909114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Testovi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148B51-317C-41F7-B501-C2B4850538C1}"/>
              </a:ext>
            </a:extLst>
          </p:cNvPr>
          <p:cNvSpPr/>
          <p:nvPr/>
        </p:nvSpPr>
        <p:spPr>
          <a:xfrm>
            <a:off x="666749" y="6353210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E1B8B74-FE08-4D8B-ACA8-E51115147026}"/>
              </a:ext>
            </a:extLst>
          </p:cNvPr>
          <p:cNvSpPr/>
          <p:nvPr/>
        </p:nvSpPr>
        <p:spPr>
          <a:xfrm>
            <a:off x="2976294" y="6358238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en-US" sz="1400" kern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4E64F82-E1BB-4AC8-AE42-83A27A643102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7904" y="6439646"/>
            <a:ext cx="658845" cy="7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4E542AF-0556-4F99-AFD4-1D599274317A}"/>
              </a:ext>
            </a:extLst>
          </p:cNvPr>
          <p:cNvCxnSpPr>
            <a:cxnSpLocks/>
            <a:stCxn id="93" idx="6"/>
            <a:endCxn id="94" idx="2"/>
          </p:cNvCxnSpPr>
          <p:nvPr/>
        </p:nvCxnSpPr>
        <p:spPr>
          <a:xfrm>
            <a:off x="839621" y="6439646"/>
            <a:ext cx="2136673" cy="502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3CF9011-E2B0-4D12-8A45-16016B8D9BB5}"/>
              </a:ext>
            </a:extLst>
          </p:cNvPr>
          <p:cNvCxnSpPr>
            <a:cxnSpLocks/>
            <a:stCxn id="94" idx="6"/>
            <a:endCxn id="99" idx="2"/>
          </p:cNvCxnSpPr>
          <p:nvPr/>
        </p:nvCxnSpPr>
        <p:spPr>
          <a:xfrm>
            <a:off x="3149166" y="6444674"/>
            <a:ext cx="2360349" cy="579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6526C30-EB3A-45E4-A9F0-316B7777FDE9}"/>
              </a:ext>
            </a:extLst>
          </p:cNvPr>
          <p:cNvCxnSpPr>
            <a:cxnSpLocks/>
            <a:stCxn id="99" idx="6"/>
            <a:endCxn id="100" idx="2"/>
          </p:cNvCxnSpPr>
          <p:nvPr/>
        </p:nvCxnSpPr>
        <p:spPr>
          <a:xfrm>
            <a:off x="5682387" y="6450472"/>
            <a:ext cx="1297339" cy="762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A9065BA7-A326-4EAE-9E82-34F1A02F5792}"/>
              </a:ext>
            </a:extLst>
          </p:cNvPr>
          <p:cNvSpPr/>
          <p:nvPr/>
        </p:nvSpPr>
        <p:spPr>
          <a:xfrm>
            <a:off x="5509515" y="636403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42DB6B6-3136-4482-9671-1C8BC5353D2B}"/>
              </a:ext>
            </a:extLst>
          </p:cNvPr>
          <p:cNvSpPr/>
          <p:nvPr/>
        </p:nvSpPr>
        <p:spPr>
          <a:xfrm>
            <a:off x="6979726" y="637165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FE6A4E4-7815-4CB5-8685-98D74D418F01}"/>
              </a:ext>
            </a:extLst>
          </p:cNvPr>
          <p:cNvSpPr/>
          <p:nvPr/>
        </p:nvSpPr>
        <p:spPr>
          <a:xfrm>
            <a:off x="8571099" y="6363231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C1D1663-3512-4E7A-B0CF-276E9BF98B34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7152598" y="6458092"/>
            <a:ext cx="3393466" cy="15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6239B4A3-7EC0-439D-B778-2EB1E95DF836}"/>
              </a:ext>
            </a:extLst>
          </p:cNvPr>
          <p:cNvSpPr/>
          <p:nvPr/>
        </p:nvSpPr>
        <p:spPr>
          <a:xfrm>
            <a:off x="9875238" y="6337433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70D8207-1021-4B0D-87D6-40AF459EA7DB}"/>
              </a:ext>
            </a:extLst>
          </p:cNvPr>
          <p:cNvCxnSpPr>
            <a:cxnSpLocks/>
          </p:cNvCxnSpPr>
          <p:nvPr/>
        </p:nvCxnSpPr>
        <p:spPr>
          <a:xfrm>
            <a:off x="9891716" y="6451251"/>
            <a:ext cx="507159" cy="14149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F7DB91C0-8D6D-442F-8065-2A57AC3B4784}"/>
              </a:ext>
            </a:extLst>
          </p:cNvPr>
          <p:cNvSpPr/>
          <p:nvPr/>
        </p:nvSpPr>
        <p:spPr>
          <a:xfrm>
            <a:off x="2971369" y="6363231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D6166FE-10CD-46BE-8714-76470BC5290F}"/>
              </a:ext>
            </a:extLst>
          </p:cNvPr>
          <p:cNvSpPr/>
          <p:nvPr/>
        </p:nvSpPr>
        <p:spPr>
          <a:xfrm>
            <a:off x="661098" y="6353210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10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83E55026-AAFD-41F6-8783-7D0394E5CF56}"/>
              </a:ext>
            </a:extLst>
          </p:cNvPr>
          <p:cNvSpPr/>
          <p:nvPr/>
        </p:nvSpPr>
        <p:spPr>
          <a:xfrm>
            <a:off x="6833647" y="789721"/>
            <a:ext cx="364147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LED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traka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/LED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lampica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dirty="0">
                <a:latin typeface="Arial" panose="020B0604020202020204" pitchFamily="34" charset="0"/>
                <a:cs typeface="Arial" panose="020B0604020202020204" pitchFamily="34" charset="0"/>
              </a:rPr>
              <a:t>Napajanje za LED traku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Senzor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temperature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vlažnosti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Otpornik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  <a:endParaRPr lang="sr-Latn-R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F9566C5-916B-4CB9-9196-43A3062F2C27}"/>
              </a:ext>
            </a:extLst>
          </p:cNvPr>
          <p:cNvSpPr/>
          <p:nvPr/>
        </p:nvSpPr>
        <p:spPr>
          <a:xfrm>
            <a:off x="125588" y="837860"/>
            <a:ext cx="34145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Raspberry Pi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mikroračunar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dirty="0">
                <a:latin typeface="Arial" panose="020B0604020202020204" pitchFamily="34" charset="0"/>
                <a:cs typeface="Arial" panose="020B0604020202020204" pitchFamily="34" charset="0"/>
              </a:rPr>
              <a:t>Proto ploča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dirty="0">
                <a:latin typeface="Arial" panose="020B0604020202020204" pitchFamily="34" charset="0"/>
                <a:cs typeface="Arial" panose="020B0604020202020204" pitchFamily="34" charset="0"/>
              </a:rPr>
              <a:t>Kablovi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(Muško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-mu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ški 5 </a:t>
            </a:r>
            <a:b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i muško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ženski 10)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MicroUSB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punjač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3A3793-994D-48CD-971F-0791C316AC71}"/>
              </a:ext>
            </a:extLst>
          </p:cNvPr>
          <p:cNvSpPr/>
          <p:nvPr/>
        </p:nvSpPr>
        <p:spPr>
          <a:xfrm>
            <a:off x="0" y="520582"/>
            <a:ext cx="12192000" cy="123848"/>
          </a:xfrm>
          <a:prstGeom prst="rect">
            <a:avLst/>
          </a:prstGeom>
          <a:gradFill>
            <a:gsLst>
              <a:gs pos="24000">
                <a:schemeClr val="accent2"/>
              </a:gs>
              <a:gs pos="0">
                <a:schemeClr val="accent2">
                  <a:lumMod val="50000"/>
                </a:schemeClr>
              </a:gs>
              <a:gs pos="96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x-non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EB2C8-299F-45ED-A964-BA8370F532F4}"/>
              </a:ext>
            </a:extLst>
          </p:cNvPr>
          <p:cNvSpPr txBox="1"/>
          <p:nvPr/>
        </p:nvSpPr>
        <p:spPr>
          <a:xfrm>
            <a:off x="0" y="-67839"/>
            <a:ext cx="7614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b="1" dirty="0">
                <a:solidFill>
                  <a:schemeClr val="accent2">
                    <a:lumMod val="50000"/>
                  </a:schemeClr>
                </a:solidFill>
              </a:rPr>
              <a:t>Pametni uređaji</a:t>
            </a:r>
            <a:endParaRPr lang="en-GB" sz="36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32075CBA-B5B9-4C09-B4EC-5345C3D37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3918" y="6436071"/>
            <a:ext cx="1040178" cy="3867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6B245DF-3D97-4234-AC95-CDE9A169902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198" y="790076"/>
            <a:ext cx="1147445" cy="788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Picture 41" descr="12002-01-500x500">
            <a:extLst>
              <a:ext uri="{FF2B5EF4-FFF2-40B4-BE49-F238E27FC236}">
                <a16:creationId xmlns:a16="http://schemas.microsoft.com/office/drawing/2014/main" id="{AFE7DD3C-8C67-419E-9819-07A5E880DD4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16466" y="1896235"/>
            <a:ext cx="657225" cy="101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7B37401-3356-4B39-BB4F-E7D745F50D5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292" y="3804343"/>
            <a:ext cx="103441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3ED39FC-64E1-484F-B927-55E35F61C686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707" y="3995157"/>
            <a:ext cx="1042670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B1AD2EE-C35E-4451-9E4E-DE1B19920780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899" y="5039508"/>
            <a:ext cx="934085" cy="672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Picture 45" descr="Thomsen STRIP-1M-144-RGB-IP68 LED strip EEC: A++ (A++ - E) + plug ...">
            <a:extLst>
              <a:ext uri="{FF2B5EF4-FFF2-40B4-BE49-F238E27FC236}">
                <a16:creationId xmlns:a16="http://schemas.microsoft.com/office/drawing/2014/main" id="{8AC9B2EB-603A-4894-AB02-62DAD86E319B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606" y="784225"/>
            <a:ext cx="748030" cy="728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Picture 46" descr="led-napajanje-12v-3a-36w">
            <a:extLst>
              <a:ext uri="{FF2B5EF4-FFF2-40B4-BE49-F238E27FC236}">
                <a16:creationId xmlns:a16="http://schemas.microsoft.com/office/drawing/2014/main" id="{87561C97-35BA-4691-AF80-FE916EC7B034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2" t="15666" r="9880" b="18092"/>
          <a:stretch>
            <a:fillRect/>
          </a:stretch>
        </p:blipFill>
        <p:spPr bwMode="auto">
          <a:xfrm>
            <a:off x="10008941" y="2089095"/>
            <a:ext cx="975360" cy="711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1468DF3-AE47-4385-9682-44DFE4DBF6B3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9594745" y="4752761"/>
            <a:ext cx="1280160" cy="60071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9EFC388A-74AE-4702-AA5A-35F38263CE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67374" y="35196"/>
            <a:ext cx="483595" cy="48538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FE5D527-F44B-42E1-AC11-B9417F2F61E8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972731" y="821190"/>
            <a:ext cx="800735" cy="72580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7E68E85-AEE9-4E93-AC9B-98B7D1CDB4A0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539026" y="3358751"/>
            <a:ext cx="867410" cy="86741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12C5538-D5B5-4585-8C01-57CA76FC7E0F}"/>
              </a:ext>
            </a:extLst>
          </p:cNvPr>
          <p:cNvSpPr/>
          <p:nvPr/>
        </p:nvSpPr>
        <p:spPr>
          <a:xfrm>
            <a:off x="-218131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85000"/>
                  </a:schemeClr>
                </a:solidFill>
                <a:ea typeface="Century Gothic" charset="0"/>
                <a:cs typeface="Century Gothic" charset="0"/>
              </a:rPr>
              <a:t>Projektni zadatak</a:t>
            </a:r>
            <a:endParaRPr kumimoji="0" lang="en-US" sz="13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3E943B4-459F-4F8B-AB94-478DF4A7C7D4}"/>
              </a:ext>
            </a:extLst>
          </p:cNvPr>
          <p:cNvSpPr/>
          <p:nvPr/>
        </p:nvSpPr>
        <p:spPr>
          <a:xfrm>
            <a:off x="1901897" y="6593594"/>
            <a:ext cx="2683189" cy="24177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Projektovanje i arhitektura sistema</a:t>
            </a:r>
            <a:endParaRPr lang="en-US" sz="1300" kern="0" dirty="0">
              <a:solidFill>
                <a:schemeClr val="bg1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D04C0C8-A41A-4614-9945-9F06F7386398}"/>
              </a:ext>
            </a:extLst>
          </p:cNvPr>
          <p:cNvSpPr/>
          <p:nvPr/>
        </p:nvSpPr>
        <p:spPr>
          <a:xfrm>
            <a:off x="4490426" y="6560476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3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Century Gothic" charset="0"/>
                <a:cs typeface="Century Gothic" charset="0"/>
              </a:rPr>
              <a:t>Pametni uređaji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9AF586-517D-418D-946C-D28C21926014}"/>
              </a:ext>
            </a:extLst>
          </p:cNvPr>
          <p:cNvSpPr/>
          <p:nvPr/>
        </p:nvSpPr>
        <p:spPr>
          <a:xfrm>
            <a:off x="6096000" y="6565045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1219170"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Scenario</a:t>
            </a:r>
            <a:endParaRPr lang="en-US" sz="1300" kern="0" dirty="0">
              <a:solidFill>
                <a:schemeClr val="bg1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AAA754A-7DC6-48F6-ABB1-D39BB9AF3B45}"/>
              </a:ext>
            </a:extLst>
          </p:cNvPr>
          <p:cNvSpPr/>
          <p:nvPr/>
        </p:nvSpPr>
        <p:spPr>
          <a:xfrm>
            <a:off x="7682295" y="6564823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Prikaz rešenja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4CE24B-9C41-46D2-AE77-522F0F4F49D6}"/>
              </a:ext>
            </a:extLst>
          </p:cNvPr>
          <p:cNvSpPr/>
          <p:nvPr/>
        </p:nvSpPr>
        <p:spPr>
          <a:xfrm>
            <a:off x="8909114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Testovi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8A89B8D-1EC3-44B8-B487-0E50DC5F9321}"/>
              </a:ext>
            </a:extLst>
          </p:cNvPr>
          <p:cNvSpPr/>
          <p:nvPr/>
        </p:nvSpPr>
        <p:spPr>
          <a:xfrm>
            <a:off x="666749" y="6353210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E57BA93-5CFF-4A07-85A7-D6B41636A7BD}"/>
              </a:ext>
            </a:extLst>
          </p:cNvPr>
          <p:cNvSpPr/>
          <p:nvPr/>
        </p:nvSpPr>
        <p:spPr>
          <a:xfrm>
            <a:off x="2976294" y="6358238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en-US" sz="1400" kern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3603C41-CA46-4E8A-9AE6-B28168903423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7904" y="6439646"/>
            <a:ext cx="658845" cy="7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CCD7F53-8C2C-42A8-8B7B-D90400B41172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839621" y="6439646"/>
            <a:ext cx="2136673" cy="502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47DE395-CE5A-4E6B-8B7E-A1F4563867B1}"/>
              </a:ext>
            </a:extLst>
          </p:cNvPr>
          <p:cNvCxnSpPr>
            <a:cxnSpLocks/>
            <a:stCxn id="55" idx="6"/>
            <a:endCxn id="60" idx="2"/>
          </p:cNvCxnSpPr>
          <p:nvPr/>
        </p:nvCxnSpPr>
        <p:spPr>
          <a:xfrm>
            <a:off x="3149166" y="6444674"/>
            <a:ext cx="2360349" cy="579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A5CCE22-F615-4600-8BEF-C77AB8384ECD}"/>
              </a:ext>
            </a:extLst>
          </p:cNvPr>
          <p:cNvCxnSpPr>
            <a:cxnSpLocks/>
            <a:stCxn id="60" idx="6"/>
            <a:endCxn id="61" idx="2"/>
          </p:cNvCxnSpPr>
          <p:nvPr/>
        </p:nvCxnSpPr>
        <p:spPr>
          <a:xfrm>
            <a:off x="5682387" y="6450472"/>
            <a:ext cx="1297339" cy="762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F005FE6F-9AAF-4941-BB4A-71D0F0C6D431}"/>
              </a:ext>
            </a:extLst>
          </p:cNvPr>
          <p:cNvSpPr/>
          <p:nvPr/>
        </p:nvSpPr>
        <p:spPr>
          <a:xfrm>
            <a:off x="5509515" y="636403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2C30CB7-E234-4196-90DF-0DF77CD7656E}"/>
              </a:ext>
            </a:extLst>
          </p:cNvPr>
          <p:cNvSpPr/>
          <p:nvPr/>
        </p:nvSpPr>
        <p:spPr>
          <a:xfrm>
            <a:off x="6979726" y="637165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781E1C6-7CF0-4D70-B632-9E2AC53C6AC0}"/>
              </a:ext>
            </a:extLst>
          </p:cNvPr>
          <p:cNvSpPr/>
          <p:nvPr/>
        </p:nvSpPr>
        <p:spPr>
          <a:xfrm>
            <a:off x="8571099" y="6363231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B55B481-684C-49B9-A5AD-A2B4D58CC0A8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7152598" y="6458092"/>
            <a:ext cx="3393466" cy="15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7842BE6-8EC2-4685-B5CD-E27ABB7B3D5C}"/>
              </a:ext>
            </a:extLst>
          </p:cNvPr>
          <p:cNvSpPr/>
          <p:nvPr/>
        </p:nvSpPr>
        <p:spPr>
          <a:xfrm>
            <a:off x="9875238" y="6337433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50E5E9-21AA-4269-B70A-659B7B115D60}"/>
              </a:ext>
            </a:extLst>
          </p:cNvPr>
          <p:cNvCxnSpPr>
            <a:cxnSpLocks/>
          </p:cNvCxnSpPr>
          <p:nvPr/>
        </p:nvCxnSpPr>
        <p:spPr>
          <a:xfrm>
            <a:off x="9891716" y="6451251"/>
            <a:ext cx="507159" cy="14149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6E33D025-6562-4122-8233-666E1757C00C}"/>
              </a:ext>
            </a:extLst>
          </p:cNvPr>
          <p:cNvSpPr/>
          <p:nvPr/>
        </p:nvSpPr>
        <p:spPr>
          <a:xfrm>
            <a:off x="663433" y="6353957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en-US" sz="1400" kern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E8D6E4-2791-475D-8FFC-E95EAF67720E}"/>
              </a:ext>
            </a:extLst>
          </p:cNvPr>
          <p:cNvSpPr/>
          <p:nvPr/>
        </p:nvSpPr>
        <p:spPr>
          <a:xfrm>
            <a:off x="5506199" y="6362748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774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3A3793-994D-48CD-971F-0791C316AC71}"/>
              </a:ext>
            </a:extLst>
          </p:cNvPr>
          <p:cNvSpPr/>
          <p:nvPr/>
        </p:nvSpPr>
        <p:spPr>
          <a:xfrm>
            <a:off x="0" y="520582"/>
            <a:ext cx="12192000" cy="123848"/>
          </a:xfrm>
          <a:prstGeom prst="rect">
            <a:avLst/>
          </a:prstGeom>
          <a:gradFill>
            <a:gsLst>
              <a:gs pos="24000">
                <a:schemeClr val="accent2"/>
              </a:gs>
              <a:gs pos="0">
                <a:schemeClr val="accent2">
                  <a:lumMod val="50000"/>
                </a:schemeClr>
              </a:gs>
              <a:gs pos="96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x-non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EB2C8-299F-45ED-A964-BA8370F532F4}"/>
              </a:ext>
            </a:extLst>
          </p:cNvPr>
          <p:cNvSpPr txBox="1"/>
          <p:nvPr/>
        </p:nvSpPr>
        <p:spPr>
          <a:xfrm>
            <a:off x="0" y="-67839"/>
            <a:ext cx="7614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2">
                    <a:lumMod val="50000"/>
                  </a:schemeClr>
                </a:solidFill>
              </a:rPr>
              <a:t>Scenario</a:t>
            </a:r>
          </a:p>
          <a:p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32075CBA-B5B9-4C09-B4EC-5345C3D37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3918" y="6436071"/>
            <a:ext cx="1040178" cy="3867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6760D21-9049-4B0F-9E72-475A1F970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374" y="35196"/>
            <a:ext cx="483595" cy="4853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7711C1-549B-4789-A67B-120EB7E766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448" l="4700" r="49757">
                        <a14:foregroundMark x1="31442" y1="60000" x2="31442" y2="60000"/>
                        <a14:foregroundMark x1="38898" y1="19138" x2="38898" y2="19138"/>
                        <a14:foregroundMark x1="37277" y1="23276" x2="37277" y2="23276"/>
                        <a14:foregroundMark x1="37277" y1="29828" x2="37277" y2="29828"/>
                        <a14:foregroundMark x1="35170" y1="68966" x2="35170" y2="68966"/>
                        <a14:foregroundMark x1="35656" y1="28448" x2="35656" y2="28448"/>
                        <a14:foregroundMark x1="35656" y1="32586" x2="35656" y2="32586"/>
                        <a14:foregroundMark x1="36143" y1="37931" x2="36143" y2="37931"/>
                        <a14:foregroundMark x1="35656" y1="43103" x2="35656" y2="43103"/>
                        <a14:foregroundMark x1="36467" y1="47241" x2="36467" y2="47241"/>
                        <a14:foregroundMark x1="36629" y1="52414" x2="36629" y2="52414"/>
                        <a14:foregroundMark x1="38250" y1="57241" x2="38250" y2="57241"/>
                      </a14:backgroundRemoval>
                    </a14:imgEffect>
                  </a14:imgLayer>
                </a14:imgProps>
              </a:ext>
            </a:extLst>
          </a:blip>
          <a:srcRect r="50000"/>
          <a:stretch/>
        </p:blipFill>
        <p:spPr>
          <a:xfrm>
            <a:off x="3795475" y="2130996"/>
            <a:ext cx="575159" cy="108133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4B0F2C9-B400-4B1D-A0BB-D494569DD9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50729" r="100000">
                        <a14:foregroundMark x1="79254" y1="10000" x2="79254" y2="10000"/>
                        <a14:foregroundMark x1="84765" y1="70690" x2="84765" y2="70690"/>
                        <a14:foregroundMark x1="84603" y1="19828" x2="84603" y2="19828"/>
                        <a14:foregroundMark x1="84117" y1="23793" x2="84117" y2="23793"/>
                        <a14:foregroundMark x1="84117" y1="28621" x2="84117" y2="28621"/>
                        <a14:foregroundMark x1="84117" y1="33793" x2="84117" y2="33793"/>
                        <a14:foregroundMark x1="85413" y1="39138" x2="85413" y2="39138"/>
                        <a14:foregroundMark x1="84279" y1="42414" x2="84279" y2="42414"/>
                        <a14:foregroundMark x1="84279" y1="47586" x2="84279" y2="47586"/>
                        <a14:foregroundMark x1="84279" y1="50000" x2="84279" y2="50862"/>
                        <a14:foregroundMark x1="83793" y1="54310" x2="83793" y2="54310"/>
                        <a14:foregroundMark x1="84603" y1="57414" x2="84603" y2="57414"/>
                        <a14:foregroundMark x1="84279" y1="26897" x2="83793" y2="55517"/>
                        <a14:foregroundMark x1="84117" y1="17586" x2="84765" y2="54655"/>
                        <a14:foregroundMark x1="87034" y1="63621" x2="85413" y2="53966"/>
                        <a14:backgroundMark x1="87196" y1="75172" x2="87196" y2="75172"/>
                        <a14:backgroundMark x1="79254" y1="20690" x2="79254" y2="20690"/>
                      </a14:backgroundRemoval>
                    </a14:imgEffect>
                  </a14:imgLayer>
                </a14:imgProps>
              </a:ext>
            </a:extLst>
          </a:blip>
          <a:srcRect l="50000"/>
          <a:stretch/>
        </p:blipFill>
        <p:spPr>
          <a:xfrm>
            <a:off x="3795475" y="4934856"/>
            <a:ext cx="566421" cy="106490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872F0AB-92F7-4751-B7C8-222A048B074B}"/>
              </a:ext>
            </a:extLst>
          </p:cNvPr>
          <p:cNvSpPr txBox="1"/>
          <p:nvPr/>
        </p:nvSpPr>
        <p:spPr>
          <a:xfrm>
            <a:off x="4778549" y="2286209"/>
            <a:ext cx="43466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C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Plava</a:t>
            </a:r>
            <a:r>
              <a:rPr lang="sr-Latn-CS" dirty="0">
                <a:latin typeface="Arial" panose="020B0604020202020204" pitchFamily="34" charset="0"/>
                <a:cs typeface="Arial" panose="020B0604020202020204" pitchFamily="34" charset="0"/>
              </a:rPr>
              <a:t> boja : do 21 ºC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Bela</a:t>
            </a:r>
            <a:r>
              <a:rPr lang="sr-Latn-CS" dirty="0">
                <a:latin typeface="Arial" panose="020B0604020202020204" pitchFamily="34" charset="0"/>
                <a:cs typeface="Arial" panose="020B0604020202020204" pitchFamily="34" charset="0"/>
              </a:rPr>
              <a:t> boja : od 21ºC do 30ºC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sr-Latn-C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sr-Latn-C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sr-Latn-CS" dirty="0">
                <a:latin typeface="Arial" panose="020B0604020202020204" pitchFamily="34" charset="0"/>
                <a:cs typeface="Arial" panose="020B0604020202020204" pitchFamily="34" charset="0"/>
              </a:rPr>
              <a:t>Crvena boja : preko 30ºC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DD4B193-1669-4ACD-A476-02227DBD7E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81" b="93666" l="9846" r="89846">
                        <a14:foregroundMark x1="48923" y1="66219" x2="48923" y2="662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04695" y="3427206"/>
            <a:ext cx="665939" cy="10675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2FE4A5-7A85-44F2-BA2F-A79D0E76C972}"/>
              </a:ext>
            </a:extLst>
          </p:cNvPr>
          <p:cNvSpPr/>
          <p:nvPr/>
        </p:nvSpPr>
        <p:spPr>
          <a:xfrm>
            <a:off x="332998" y="770864"/>
            <a:ext cx="11735750" cy="112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Uz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pomo</a:t>
            </a:r>
            <a:r>
              <a:rPr lang="sr-Latn-C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ć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implementirane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web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aplikacije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</a:t>
            </a:r>
            <a:r>
              <a:rPr lang="sr-Latn-C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ž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 se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upravljati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radom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LED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trake</a:t>
            </a:r>
            <a:r>
              <a:rPr lang="sr-Latn-C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lampice</a:t>
            </a:r>
            <a:r>
              <a:rPr lang="sr-Latn-C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Rad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svetala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</a:t>
            </a:r>
            <a:r>
              <a:rPr lang="sr-Latn-C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ž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 se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uklju</a:t>
            </a:r>
            <a:r>
              <a:rPr lang="sr-Latn-C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č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iti</a:t>
            </a:r>
            <a:r>
              <a:rPr lang="sr-Latn-C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isklju</a:t>
            </a:r>
            <a:r>
              <a:rPr lang="sr-Latn-C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č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iti</a:t>
            </a:r>
            <a:r>
              <a:rPr lang="sr-Latn-C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tako</a:t>
            </a:r>
            <a:r>
              <a:rPr lang="sr-Latn-C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 se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</a:t>
            </a:r>
            <a:r>
              <a:rPr lang="sr-Latn-C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ž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upaliti</a:t>
            </a:r>
            <a:r>
              <a:rPr lang="sr-Latn-C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ugasiti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</a:t>
            </a:r>
            <a:r>
              <a:rPr lang="sr-Latn-C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ž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treperenja</a:t>
            </a:r>
            <a:r>
              <a:rPr lang="sr-Latn-C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Korisnik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toku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kori</a:t>
            </a:r>
            <a:r>
              <a:rPr lang="sr-Latn-C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šć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enja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aplikacije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sve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vreme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ima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uvid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trenutnu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temperaturu</a:t>
            </a:r>
            <a:r>
              <a:rPr lang="sr-Latn-C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prikazanu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jednom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od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polja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interfejsa</a:t>
            </a:r>
            <a:r>
              <a:rPr lang="sr-Latn-C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GB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EE3FDE-2F4B-4B11-A5AE-DCF00D2EFA7B}"/>
              </a:ext>
            </a:extLst>
          </p:cNvPr>
          <p:cNvSpPr/>
          <p:nvPr/>
        </p:nvSpPr>
        <p:spPr>
          <a:xfrm>
            <a:off x="-218131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85000"/>
                  </a:schemeClr>
                </a:solidFill>
                <a:ea typeface="Century Gothic" charset="0"/>
                <a:cs typeface="Century Gothic" charset="0"/>
              </a:rPr>
              <a:t>Projektni zadatak</a:t>
            </a:r>
            <a:endParaRPr kumimoji="0" lang="en-US" sz="13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AC7BE4-737C-4A07-B626-3884F256F254}"/>
              </a:ext>
            </a:extLst>
          </p:cNvPr>
          <p:cNvSpPr/>
          <p:nvPr/>
        </p:nvSpPr>
        <p:spPr>
          <a:xfrm>
            <a:off x="1901897" y="6593594"/>
            <a:ext cx="2683189" cy="24177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Projektovanje i arhitektura sistema</a:t>
            </a:r>
            <a:endParaRPr lang="en-US" sz="1300" kern="0" dirty="0">
              <a:solidFill>
                <a:schemeClr val="bg1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02895B-BC8D-4900-B917-F6C1D0345BC0}"/>
              </a:ext>
            </a:extLst>
          </p:cNvPr>
          <p:cNvSpPr/>
          <p:nvPr/>
        </p:nvSpPr>
        <p:spPr>
          <a:xfrm>
            <a:off x="4490426" y="6560476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ea typeface="Century Gothic" charset="0"/>
                <a:cs typeface="Century Gothic" charset="0"/>
              </a:rPr>
              <a:t>Pametni uređaji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79D7A1-75BB-46D7-ADF6-9D56262595DC}"/>
              </a:ext>
            </a:extLst>
          </p:cNvPr>
          <p:cNvSpPr/>
          <p:nvPr/>
        </p:nvSpPr>
        <p:spPr>
          <a:xfrm>
            <a:off x="6096000" y="6565045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1219170">
              <a:defRPr/>
            </a:pPr>
            <a:r>
              <a:rPr lang="sr-Latn-RS" sz="1300" b="1" kern="0" dirty="0">
                <a:solidFill>
                  <a:schemeClr val="accent2">
                    <a:lumMod val="75000"/>
                  </a:schemeClr>
                </a:solidFill>
                <a:ea typeface="Century Gothic" charset="0"/>
                <a:cs typeface="Century Gothic" charset="0"/>
              </a:rPr>
              <a:t>Scenario</a:t>
            </a:r>
            <a:endParaRPr lang="en-US" sz="1300" b="1" kern="0" dirty="0">
              <a:solidFill>
                <a:schemeClr val="accent2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3D76355-E0C9-4DFD-9891-3C1EE0801FAB}"/>
              </a:ext>
            </a:extLst>
          </p:cNvPr>
          <p:cNvSpPr/>
          <p:nvPr/>
        </p:nvSpPr>
        <p:spPr>
          <a:xfrm>
            <a:off x="7682295" y="6564823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Prikaz rešenja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49A818E-7946-49FE-B23D-C8D8E3F8F408}"/>
              </a:ext>
            </a:extLst>
          </p:cNvPr>
          <p:cNvSpPr/>
          <p:nvPr/>
        </p:nvSpPr>
        <p:spPr>
          <a:xfrm>
            <a:off x="8909114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Testovi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0D1BFB2-F276-4CF4-A4AA-4A64FB4C56D1}"/>
              </a:ext>
            </a:extLst>
          </p:cNvPr>
          <p:cNvSpPr/>
          <p:nvPr/>
        </p:nvSpPr>
        <p:spPr>
          <a:xfrm>
            <a:off x="666749" y="6353210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BDFB2E9-21CB-4950-9B63-89D915CFC7CC}"/>
              </a:ext>
            </a:extLst>
          </p:cNvPr>
          <p:cNvSpPr/>
          <p:nvPr/>
        </p:nvSpPr>
        <p:spPr>
          <a:xfrm>
            <a:off x="2976294" y="6358238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en-US" sz="1400" kern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5D4547-8EB5-4456-9055-18EE1563074F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7904" y="6439646"/>
            <a:ext cx="658845" cy="7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D2BD91-6488-4CB9-8BAE-8F02A2B95884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>
            <a:off x="839621" y="6439646"/>
            <a:ext cx="2136673" cy="502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B662CE6-1861-4CF7-A132-8681E343010C}"/>
              </a:ext>
            </a:extLst>
          </p:cNvPr>
          <p:cNvCxnSpPr>
            <a:cxnSpLocks/>
            <a:stCxn id="43" idx="6"/>
            <a:endCxn id="76" idx="2"/>
          </p:cNvCxnSpPr>
          <p:nvPr/>
        </p:nvCxnSpPr>
        <p:spPr>
          <a:xfrm>
            <a:off x="3149166" y="6444674"/>
            <a:ext cx="2360349" cy="579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69ABE07-146D-483B-9EA4-E7A7A20E6974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>
            <a:off x="5682387" y="6450472"/>
            <a:ext cx="1297339" cy="762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4CF480AF-B669-4EAD-98E4-04EA01F0D4DA}"/>
              </a:ext>
            </a:extLst>
          </p:cNvPr>
          <p:cNvSpPr/>
          <p:nvPr/>
        </p:nvSpPr>
        <p:spPr>
          <a:xfrm>
            <a:off x="5509515" y="636403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69418A3-6732-478D-91C7-C893C658878C}"/>
              </a:ext>
            </a:extLst>
          </p:cNvPr>
          <p:cNvSpPr/>
          <p:nvPr/>
        </p:nvSpPr>
        <p:spPr>
          <a:xfrm>
            <a:off x="6979726" y="637165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5AE9EB8-54EE-4C95-AF49-61C0EB30F0E6}"/>
              </a:ext>
            </a:extLst>
          </p:cNvPr>
          <p:cNvSpPr/>
          <p:nvPr/>
        </p:nvSpPr>
        <p:spPr>
          <a:xfrm>
            <a:off x="8571099" y="6363231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2C2879A-8CBF-47D5-B8C1-09D302252432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7152598" y="6458092"/>
            <a:ext cx="3393466" cy="15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35A690FA-148C-43FF-A39B-419A1A67425B}"/>
              </a:ext>
            </a:extLst>
          </p:cNvPr>
          <p:cNvSpPr/>
          <p:nvPr/>
        </p:nvSpPr>
        <p:spPr>
          <a:xfrm>
            <a:off x="9875238" y="6337433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B536044-8FB4-4761-AEC1-66A2CF80DD21}"/>
              </a:ext>
            </a:extLst>
          </p:cNvPr>
          <p:cNvCxnSpPr>
            <a:cxnSpLocks/>
          </p:cNvCxnSpPr>
          <p:nvPr/>
        </p:nvCxnSpPr>
        <p:spPr>
          <a:xfrm>
            <a:off x="9891716" y="6451251"/>
            <a:ext cx="507159" cy="14149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27FBA5F-BBD2-460D-8E27-086164F0972E}"/>
              </a:ext>
            </a:extLst>
          </p:cNvPr>
          <p:cNvSpPr/>
          <p:nvPr/>
        </p:nvSpPr>
        <p:spPr>
          <a:xfrm>
            <a:off x="6981796" y="6378964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CEB192D-48C4-424E-9726-EE040748531A}"/>
              </a:ext>
            </a:extLst>
          </p:cNvPr>
          <p:cNvSpPr/>
          <p:nvPr/>
        </p:nvSpPr>
        <p:spPr>
          <a:xfrm>
            <a:off x="668035" y="6354063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38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3A3793-994D-48CD-971F-0791C316AC71}"/>
              </a:ext>
            </a:extLst>
          </p:cNvPr>
          <p:cNvSpPr/>
          <p:nvPr/>
        </p:nvSpPr>
        <p:spPr>
          <a:xfrm>
            <a:off x="0" y="520582"/>
            <a:ext cx="12192000" cy="123848"/>
          </a:xfrm>
          <a:prstGeom prst="rect">
            <a:avLst/>
          </a:prstGeom>
          <a:gradFill>
            <a:gsLst>
              <a:gs pos="24000">
                <a:schemeClr val="accent2"/>
              </a:gs>
              <a:gs pos="0">
                <a:schemeClr val="accent2">
                  <a:lumMod val="50000"/>
                </a:schemeClr>
              </a:gs>
              <a:gs pos="96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x-non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EB2C8-299F-45ED-A964-BA8370F532F4}"/>
              </a:ext>
            </a:extLst>
          </p:cNvPr>
          <p:cNvSpPr txBox="1"/>
          <p:nvPr/>
        </p:nvSpPr>
        <p:spPr>
          <a:xfrm>
            <a:off x="0" y="-94507"/>
            <a:ext cx="1125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>
                <a:solidFill>
                  <a:schemeClr val="accent2">
                    <a:lumMod val="50000"/>
                  </a:schemeClr>
                </a:solidFill>
              </a:rPr>
              <a:t>Prikaz</a:t>
            </a: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</a:rPr>
              <a:t> re</a:t>
            </a:r>
            <a:r>
              <a:rPr lang="sr-Latn-RS" sz="3600" b="1" dirty="0">
                <a:solidFill>
                  <a:schemeClr val="accent2">
                    <a:lumMod val="50000"/>
                  </a:schemeClr>
                </a:solidFill>
              </a:rPr>
              <a:t>šenja</a:t>
            </a:r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32075CBA-B5B9-4C09-B4EC-5345C3D37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3918" y="6436071"/>
            <a:ext cx="1040178" cy="3867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3771373-870F-48CD-8606-7AF118B6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374" y="35196"/>
            <a:ext cx="483595" cy="4853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BADC03-4BB9-4433-B381-3B1B4A124F49}"/>
              </a:ext>
            </a:extLst>
          </p:cNvPr>
          <p:cNvSpPr/>
          <p:nvPr/>
        </p:nvSpPr>
        <p:spPr>
          <a:xfrm>
            <a:off x="242288" y="848560"/>
            <a:ext cx="114925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CS" dirty="0">
                <a:latin typeface="Times New Roman" panose="02020603050405020304" pitchFamily="18" charset="0"/>
                <a:ea typeface="Times New Roman" panose="02020603050405020304" pitchFamily="18" charset="0"/>
              </a:rPr>
              <a:t>Za potrebe ovog projekta prilikom kodiranja korišć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Visual Studio Code</a:t>
            </a:r>
            <a:r>
              <a:rPr lang="sr-Latn-C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PuTTy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WinSCP</a:t>
            </a:r>
            <a:r>
              <a:rPr lang="sr-Latn-C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Celokupni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funkcionalni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otkucan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je u VSC</a:t>
            </a:r>
            <a:r>
              <a:rPr lang="sr-Latn-C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namena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PuTTy</a:t>
            </a:r>
            <a:r>
              <a:rPr lang="sr-Latn-CS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bila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lak</a:t>
            </a:r>
            <a:r>
              <a:rPr lang="sr-Latn-CS" dirty="0">
                <a:latin typeface="Times New Roman" panose="02020603050405020304" pitchFamily="18" charset="0"/>
                <a:ea typeface="Times New Roman" panose="02020603050405020304" pitchFamily="18" charset="0"/>
              </a:rPr>
              <a:t>š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povezivanje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RaspberryPi</a:t>
            </a:r>
            <a:r>
              <a:rPr lang="sr-Latn-CS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jem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otvaranje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potrebne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konzole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kako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bi se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pokrenule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python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skripte</a:t>
            </a:r>
            <a:r>
              <a:rPr lang="sr-Latn-C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WinSCP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omogu</a:t>
            </a:r>
            <a:r>
              <a:rPr lang="sr-Latn-CS" dirty="0">
                <a:latin typeface="Times New Roman" panose="02020603050405020304" pitchFamily="18" charset="0"/>
                <a:ea typeface="Times New Roman" panose="02020603050405020304" pitchFamily="18" charset="0"/>
              </a:rPr>
              <a:t>ć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avao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jednostavan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siguran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prenos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datoteka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ra</a:t>
            </a:r>
            <a:r>
              <a:rPr lang="sr-Latn-CS" dirty="0">
                <a:latin typeface="Times New Roman" panose="02020603050405020304" pitchFamily="18" charset="0"/>
                <a:ea typeface="Times New Roman" panose="02020603050405020304" pitchFamily="18" charset="0"/>
              </a:rPr>
              <a:t>č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unara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RaspberryPi</a:t>
            </a:r>
            <a:r>
              <a:rPr lang="sr-Latn-C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br>
              <a:rPr lang="sr-Latn-C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A80482-ED8E-43DB-8C1F-F7C5AEBBFD9F}"/>
              </a:ext>
            </a:extLst>
          </p:cNvPr>
          <p:cNvSpPr/>
          <p:nvPr/>
        </p:nvSpPr>
        <p:spPr>
          <a:xfrm>
            <a:off x="253664" y="2232474"/>
            <a:ext cx="11413709" cy="134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Funkcije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paljenje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sr-Latn-C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enje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LED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trake</a:t>
            </a:r>
            <a:r>
              <a:rPr lang="sr-Latn-C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dioda</a:t>
            </a:r>
            <a:r>
              <a:rPr lang="sr-Latn-C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posebni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</a:t>
            </a:r>
            <a:r>
              <a:rPr lang="sr-Latn-C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ž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treperenja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potpunosti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implementirani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pomo</a:t>
            </a:r>
            <a:r>
              <a:rPr lang="sr-Latn-C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ć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 python</a:t>
            </a:r>
            <a:r>
              <a:rPr lang="sr-Latn-C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r-Latn-C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tiče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stranice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front-end je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odrađen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HTML-a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CSS-a,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funkcionalnost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obezveđena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JavaScript-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Za back-end je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korišćen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paython-ov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framework Flask.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Nastavak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obuhvata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pomenuti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potrebne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komentare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implementaciju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73B2667-ACC5-4D93-87E0-AAD67C3B3D9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2190" y="3975010"/>
            <a:ext cx="1530717" cy="144384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D5C9C6-07E8-4E25-83E9-F10B074EC3C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68422" y="3952752"/>
            <a:ext cx="1683982" cy="16853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AB8E281-548E-440D-9514-F37026B95232}"/>
              </a:ext>
            </a:extLst>
          </p:cNvPr>
          <p:cNvSpPr/>
          <p:nvPr/>
        </p:nvSpPr>
        <p:spPr>
          <a:xfrm>
            <a:off x="1103428" y="5492309"/>
            <a:ext cx="828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PuTTy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A0618D-03D8-40AC-BF95-73C46532A1A2}"/>
              </a:ext>
            </a:extLst>
          </p:cNvPr>
          <p:cNvSpPr/>
          <p:nvPr/>
        </p:nvSpPr>
        <p:spPr>
          <a:xfrm>
            <a:off x="2976294" y="5492309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WinSCP</a:t>
            </a:r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E2E55A-EC97-4AA9-95FF-79144DFE894E}"/>
              </a:ext>
            </a:extLst>
          </p:cNvPr>
          <p:cNvSpPr/>
          <p:nvPr/>
        </p:nvSpPr>
        <p:spPr>
          <a:xfrm>
            <a:off x="-218131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85000"/>
                  </a:schemeClr>
                </a:solidFill>
                <a:ea typeface="Century Gothic" charset="0"/>
                <a:cs typeface="Century Gothic" charset="0"/>
              </a:rPr>
              <a:t>Projektni zadatak</a:t>
            </a:r>
            <a:endParaRPr kumimoji="0" lang="en-US" sz="13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B7A746-A10B-4746-8716-59D998B085A2}"/>
              </a:ext>
            </a:extLst>
          </p:cNvPr>
          <p:cNvSpPr/>
          <p:nvPr/>
        </p:nvSpPr>
        <p:spPr>
          <a:xfrm>
            <a:off x="1901897" y="6593594"/>
            <a:ext cx="2683189" cy="24177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Projektovanje i arhitektura sistema</a:t>
            </a:r>
            <a:endParaRPr lang="en-US" sz="1300" kern="0" dirty="0">
              <a:solidFill>
                <a:schemeClr val="bg1">
                  <a:lumMod val="7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B02B78-8626-4B37-9459-AAE3EF4FDB5F}"/>
              </a:ext>
            </a:extLst>
          </p:cNvPr>
          <p:cNvSpPr/>
          <p:nvPr/>
        </p:nvSpPr>
        <p:spPr>
          <a:xfrm>
            <a:off x="4490426" y="6560476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ea typeface="Century Gothic" charset="0"/>
                <a:cs typeface="Century Gothic" charset="0"/>
              </a:rPr>
              <a:t>Pametni uređaji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B13C9C-674B-496A-9DBC-4AE05CBFD313}"/>
              </a:ext>
            </a:extLst>
          </p:cNvPr>
          <p:cNvSpPr/>
          <p:nvPr/>
        </p:nvSpPr>
        <p:spPr>
          <a:xfrm>
            <a:off x="6096000" y="6565045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1219170">
              <a:defRPr/>
            </a:pPr>
            <a:r>
              <a:rPr lang="sr-Latn-RS" sz="1300" kern="0" dirty="0">
                <a:solidFill>
                  <a:schemeClr val="bg1">
                    <a:lumMod val="85000"/>
                  </a:schemeClr>
                </a:solidFill>
                <a:ea typeface="Century Gothic" charset="0"/>
                <a:cs typeface="Century Gothic" charset="0"/>
              </a:rPr>
              <a:t>Scenario</a:t>
            </a:r>
            <a:endParaRPr lang="en-US" sz="1300" kern="0" dirty="0">
              <a:solidFill>
                <a:schemeClr val="bg1">
                  <a:lumMod val="85000"/>
                </a:schemeClr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9DFE79-4363-417E-8F26-7FD7B9EF2788}"/>
              </a:ext>
            </a:extLst>
          </p:cNvPr>
          <p:cNvSpPr/>
          <p:nvPr/>
        </p:nvSpPr>
        <p:spPr>
          <a:xfrm>
            <a:off x="7682295" y="6564823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b="1" kern="0" dirty="0">
                <a:solidFill>
                  <a:schemeClr val="accent2">
                    <a:lumMod val="75000"/>
                  </a:schemeClr>
                </a:solidFill>
                <a:ea typeface="Century Gothic" charset="0"/>
                <a:cs typeface="Century Gothic" charset="0"/>
              </a:rPr>
              <a:t>Prikaz rešenja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3DFA97-9D45-49C3-8CBF-B0F564E0131A}"/>
              </a:ext>
            </a:extLst>
          </p:cNvPr>
          <p:cNvSpPr/>
          <p:nvPr/>
        </p:nvSpPr>
        <p:spPr>
          <a:xfrm>
            <a:off x="8909114" y="6570564"/>
            <a:ext cx="2063617" cy="30801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300" kern="0" dirty="0">
                <a:solidFill>
                  <a:schemeClr val="bg1">
                    <a:lumMod val="75000"/>
                  </a:schemeClr>
                </a:solidFill>
                <a:ea typeface="Century Gothic" charset="0"/>
                <a:cs typeface="Century Gothic" charset="0"/>
              </a:rPr>
              <a:t>Testovi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Century Gothic" charset="0"/>
              <a:cs typeface="Century Gothic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C07A758-231B-4A9E-97F4-2B4B4A0F5376}"/>
              </a:ext>
            </a:extLst>
          </p:cNvPr>
          <p:cNvSpPr/>
          <p:nvPr/>
        </p:nvSpPr>
        <p:spPr>
          <a:xfrm>
            <a:off x="666749" y="6353210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8CA17CE-6B9E-47EF-A8FE-6B030FF05242}"/>
              </a:ext>
            </a:extLst>
          </p:cNvPr>
          <p:cNvSpPr/>
          <p:nvPr/>
        </p:nvSpPr>
        <p:spPr>
          <a:xfrm>
            <a:off x="2976294" y="6358238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en-US" sz="1400" kern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5EC899-57A9-4574-98A6-951C9D780885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7904" y="6439646"/>
            <a:ext cx="658845" cy="7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8333B0-FB44-4CC6-AF6F-3B71B50F16C5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839621" y="6439646"/>
            <a:ext cx="2136673" cy="502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0DEFFA-099D-4A66-B43B-25CA0ADBC2E9}"/>
              </a:ext>
            </a:extLst>
          </p:cNvPr>
          <p:cNvCxnSpPr>
            <a:cxnSpLocks/>
            <a:stCxn id="41" idx="6"/>
            <a:endCxn id="46" idx="2"/>
          </p:cNvCxnSpPr>
          <p:nvPr/>
        </p:nvCxnSpPr>
        <p:spPr>
          <a:xfrm>
            <a:off x="3149166" y="6444674"/>
            <a:ext cx="2360349" cy="579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D589CA-B6E7-48F9-ABD8-E671B5C881D0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5682387" y="6450472"/>
            <a:ext cx="1297339" cy="762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BF3346F-7C4A-4C78-B890-011F0193044D}"/>
              </a:ext>
            </a:extLst>
          </p:cNvPr>
          <p:cNvSpPr/>
          <p:nvPr/>
        </p:nvSpPr>
        <p:spPr>
          <a:xfrm>
            <a:off x="5509515" y="636403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DBEF73C-6CB1-4298-9710-2AB8A2E7FB1D}"/>
              </a:ext>
            </a:extLst>
          </p:cNvPr>
          <p:cNvSpPr/>
          <p:nvPr/>
        </p:nvSpPr>
        <p:spPr>
          <a:xfrm>
            <a:off x="6979726" y="6371656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DFCD466-E278-4678-A4F7-35DF61E3F8F1}"/>
              </a:ext>
            </a:extLst>
          </p:cNvPr>
          <p:cNvSpPr/>
          <p:nvPr/>
        </p:nvSpPr>
        <p:spPr>
          <a:xfrm>
            <a:off x="8571099" y="6363231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CC56881-8EA2-45BC-9E2C-0EF435592743}"/>
              </a:ext>
            </a:extLst>
          </p:cNvPr>
          <p:cNvCxnSpPr>
            <a:cxnSpLocks/>
            <a:stCxn id="47" idx="6"/>
          </p:cNvCxnSpPr>
          <p:nvPr/>
        </p:nvCxnSpPr>
        <p:spPr>
          <a:xfrm>
            <a:off x="7152598" y="6458092"/>
            <a:ext cx="3393466" cy="158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5A43622-2443-4428-B217-E04B8E99133D}"/>
              </a:ext>
            </a:extLst>
          </p:cNvPr>
          <p:cNvSpPr/>
          <p:nvPr/>
        </p:nvSpPr>
        <p:spPr>
          <a:xfrm>
            <a:off x="9875238" y="6337433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482C119-A53C-47F1-82B7-25EAC8BDB919}"/>
              </a:ext>
            </a:extLst>
          </p:cNvPr>
          <p:cNvCxnSpPr>
            <a:cxnSpLocks/>
          </p:cNvCxnSpPr>
          <p:nvPr/>
        </p:nvCxnSpPr>
        <p:spPr>
          <a:xfrm>
            <a:off x="9891716" y="6451251"/>
            <a:ext cx="507159" cy="14149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867EFFBC-6425-4CF8-ACED-14ACA91F5E87}"/>
              </a:ext>
            </a:extLst>
          </p:cNvPr>
          <p:cNvSpPr/>
          <p:nvPr/>
        </p:nvSpPr>
        <p:spPr>
          <a:xfrm>
            <a:off x="668035" y="6354063"/>
            <a:ext cx="172872" cy="1728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5498653-013F-41F3-810F-E02D935EE30B}"/>
              </a:ext>
            </a:extLst>
          </p:cNvPr>
          <p:cNvSpPr/>
          <p:nvPr/>
        </p:nvSpPr>
        <p:spPr>
          <a:xfrm>
            <a:off x="8571099" y="6349635"/>
            <a:ext cx="172872" cy="1728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8" name="Picture 4" descr="Python logo | Sticker (With images) | Python programming, Python ...">
            <a:extLst>
              <a:ext uri="{FF2B5EF4-FFF2-40B4-BE49-F238E27FC236}">
                <a16:creationId xmlns:a16="http://schemas.microsoft.com/office/drawing/2014/main" id="{1441E106-E524-41A5-831C-D6A3E0FE1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925" y="4010271"/>
            <a:ext cx="1377339" cy="148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8591E7-6585-4450-B048-B6F9755D9D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0419" y="4034349"/>
            <a:ext cx="4751583" cy="1464937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562A29B-F46F-442D-9B5F-62F60C6A1440}"/>
              </a:ext>
            </a:extLst>
          </p:cNvPr>
          <p:cNvSpPr/>
          <p:nvPr/>
        </p:nvSpPr>
        <p:spPr>
          <a:xfrm>
            <a:off x="4943528" y="5487374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GB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ACBC8C-98BF-4DFF-BAA1-E10E189A1B4F}"/>
              </a:ext>
            </a:extLst>
          </p:cNvPr>
          <p:cNvSpPr/>
          <p:nvPr/>
        </p:nvSpPr>
        <p:spPr>
          <a:xfrm>
            <a:off x="6760464" y="5487374"/>
            <a:ext cx="7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GB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99DDE34-798D-425E-AD5D-4671086709B0}"/>
              </a:ext>
            </a:extLst>
          </p:cNvPr>
          <p:cNvSpPr/>
          <p:nvPr/>
        </p:nvSpPr>
        <p:spPr>
          <a:xfrm>
            <a:off x="8605879" y="5498600"/>
            <a:ext cx="54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GB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272A57-ADE7-4EB5-AC76-0DD16F8CB938}"/>
              </a:ext>
            </a:extLst>
          </p:cNvPr>
          <p:cNvSpPr/>
          <p:nvPr/>
        </p:nvSpPr>
        <p:spPr>
          <a:xfrm>
            <a:off x="10025755" y="5453403"/>
            <a:ext cx="1169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808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943</Words>
  <Application>Microsoft Office PowerPoint</Application>
  <PresentationFormat>Widescreen</PresentationFormat>
  <Paragraphs>243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Janko Gasic</cp:lastModifiedBy>
  <cp:revision>50</cp:revision>
  <dcterms:created xsi:type="dcterms:W3CDTF">2020-04-12T22:52:34Z</dcterms:created>
  <dcterms:modified xsi:type="dcterms:W3CDTF">2020-06-03T09:56:25Z</dcterms:modified>
</cp:coreProperties>
</file>