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45"/>
  </p:notesMasterIdLst>
  <p:sldIdLst>
    <p:sldId id="262" r:id="rId2"/>
    <p:sldId id="265" r:id="rId3"/>
    <p:sldId id="340" r:id="rId4"/>
    <p:sldId id="266" r:id="rId5"/>
    <p:sldId id="267" r:id="rId6"/>
    <p:sldId id="341" r:id="rId7"/>
    <p:sldId id="342" r:id="rId8"/>
    <p:sldId id="268" r:id="rId9"/>
    <p:sldId id="279" r:id="rId10"/>
    <p:sldId id="275" r:id="rId11"/>
    <p:sldId id="345" r:id="rId12"/>
    <p:sldId id="278" r:id="rId13"/>
    <p:sldId id="343" r:id="rId14"/>
    <p:sldId id="344"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2" r:id="rId30"/>
    <p:sldId id="363" r:id="rId31"/>
    <p:sldId id="364" r:id="rId32"/>
    <p:sldId id="365" r:id="rId33"/>
    <p:sldId id="366" r:id="rId34"/>
    <p:sldId id="284" r:id="rId35"/>
    <p:sldId id="368" r:id="rId36"/>
    <p:sldId id="367" r:id="rId37"/>
    <p:sldId id="360" r:id="rId38"/>
    <p:sldId id="369" r:id="rId39"/>
    <p:sldId id="370" r:id="rId40"/>
    <p:sldId id="371" r:id="rId41"/>
    <p:sldId id="269" r:id="rId42"/>
    <p:sldId id="372" r:id="rId43"/>
    <p:sldId id="287"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25ABDD-4724-4307-BA49-59C8ECE72760}">
  <a:tblStyle styleId="{9625ABDD-4724-4307-BA49-59C8ECE727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89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62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72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911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842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383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786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56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45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75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885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465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901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894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806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570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051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5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449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41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516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445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13e437834e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13e437834e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9353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4435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127f379f9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127f379f9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751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877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1114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8325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0"/>
        <p:cNvGrpSpPr/>
        <p:nvPr/>
      </p:nvGrpSpPr>
      <p:grpSpPr>
        <a:xfrm>
          <a:off x="0" y="0"/>
          <a:ext cx="0" cy="0"/>
          <a:chOff x="0" y="0"/>
          <a:chExt cx="0" cy="0"/>
        </a:xfrm>
      </p:grpSpPr>
      <p:sp>
        <p:nvSpPr>
          <p:cNvPr id="2941" name="Google Shape;2941;g13e437834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2" name="Google Shape;2942;g13e437834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5"/>
        <p:cNvGrpSpPr/>
        <p:nvPr/>
      </p:nvGrpSpPr>
      <p:grpSpPr>
        <a:xfrm>
          <a:off x="0" y="0"/>
          <a:ext cx="0" cy="0"/>
          <a:chOff x="0" y="0"/>
          <a:chExt cx="0" cy="0"/>
        </a:xfrm>
      </p:grpSpPr>
      <p:sp>
        <p:nvSpPr>
          <p:cNvPr id="3636" name="Google Shape;3636;g12948bcd1fb_0_2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7" name="Google Shape;3637;g12948bcd1fb_0_2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155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53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3"/>
        <p:cNvGrpSpPr/>
        <p:nvPr/>
      </p:nvGrpSpPr>
      <p:grpSpPr>
        <a:xfrm>
          <a:off x="0" y="0"/>
          <a:ext cx="0" cy="0"/>
          <a:chOff x="0" y="0"/>
          <a:chExt cx="0" cy="0"/>
        </a:xfrm>
      </p:grpSpPr>
      <p:sp>
        <p:nvSpPr>
          <p:cNvPr id="4874" name="Google Shape;4874;g13e437834e8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5" name="Google Shape;4875;g13e437834e8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114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3"/>
        <p:cNvGrpSpPr/>
        <p:nvPr/>
      </p:nvGrpSpPr>
      <p:grpSpPr>
        <a:xfrm>
          <a:off x="0" y="0"/>
          <a:ext cx="0" cy="0"/>
          <a:chOff x="0" y="0"/>
          <a:chExt cx="0" cy="0"/>
        </a:xfrm>
      </p:grpSpPr>
      <p:sp>
        <p:nvSpPr>
          <p:cNvPr id="3664" name="Google Shape;3664;g12948bcd1fb_0_22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5" name="Google Shape;3665;g12948bcd1fb_0_22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82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78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2_2_1_1">
    <p:spTree>
      <p:nvGrpSpPr>
        <p:cNvPr id="1"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621" name="Google Shape;1621;p35"/>
          <p:cNvSpPr txBox="1">
            <a:spLocks noGrp="1"/>
          </p:cNvSpPr>
          <p:nvPr>
            <p:ph type="title"/>
          </p:nvPr>
        </p:nvSpPr>
        <p:spPr>
          <a:xfrm>
            <a:off x="713750" y="1225788"/>
            <a:ext cx="3367200" cy="17265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22" name="Google Shape;1622;p35"/>
          <p:cNvSpPr txBox="1">
            <a:spLocks noGrp="1"/>
          </p:cNvSpPr>
          <p:nvPr>
            <p:ph type="subTitle" idx="1"/>
          </p:nvPr>
        </p:nvSpPr>
        <p:spPr>
          <a:xfrm>
            <a:off x="713875" y="3105588"/>
            <a:ext cx="3856500" cy="9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01" name="Google Shape;2001;p41"/>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2" name="Google Shape;2002;p41"/>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03" name="Google Shape;2003;p41"/>
          <p:cNvGrpSpPr/>
          <p:nvPr/>
        </p:nvGrpSpPr>
        <p:grpSpPr>
          <a:xfrm rot="-5400000" flipH="1">
            <a:off x="3352827" y="574632"/>
            <a:ext cx="289170" cy="284718"/>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1"/>
          <p:cNvGrpSpPr/>
          <p:nvPr/>
        </p:nvGrpSpPr>
        <p:grpSpPr>
          <a:xfrm rot="-5400000" flipH="1">
            <a:off x="1014983" y="238830"/>
            <a:ext cx="357454" cy="956304"/>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00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526" name="Google Shape;526;p11"/>
          <p:cNvSpPr txBox="1">
            <a:spLocks noGrp="1"/>
          </p:cNvSpPr>
          <p:nvPr>
            <p:ph type="title" hasCustomPrompt="1"/>
          </p:nvPr>
        </p:nvSpPr>
        <p:spPr>
          <a:xfrm>
            <a:off x="1189500" y="1573088"/>
            <a:ext cx="6765000" cy="11916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a:spLocks noGrp="1"/>
          </p:cNvSpPr>
          <p:nvPr>
            <p:ph type="subTitle" idx="1"/>
          </p:nvPr>
        </p:nvSpPr>
        <p:spPr>
          <a:xfrm>
            <a:off x="1189500" y="3008635"/>
            <a:ext cx="6765000" cy="3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3">
  <p:cSld name="CUSTOM_1_1_1_1_1_2_1_1_1">
    <p:spTree>
      <p:nvGrpSpPr>
        <p:cNvPr id="1"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94" name="Google Shape;994;p21"/>
          <p:cNvSpPr txBox="1">
            <a:spLocks noGrp="1"/>
          </p:cNvSpPr>
          <p:nvPr>
            <p:ph type="subTitle" idx="1"/>
          </p:nvPr>
        </p:nvSpPr>
        <p:spPr>
          <a:xfrm>
            <a:off x="2439200"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5" name="Google Shape;995;p21"/>
          <p:cNvSpPr txBox="1">
            <a:spLocks noGrp="1"/>
          </p:cNvSpPr>
          <p:nvPr>
            <p:ph type="subTitle" idx="2"/>
          </p:nvPr>
        </p:nvSpPr>
        <p:spPr>
          <a:xfrm>
            <a:off x="2439201"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6" name="Google Shape;996;p21"/>
          <p:cNvSpPr txBox="1">
            <a:spLocks noGrp="1"/>
          </p:cNvSpPr>
          <p:nvPr>
            <p:ph type="subTitle" idx="3"/>
          </p:nvPr>
        </p:nvSpPr>
        <p:spPr>
          <a:xfrm>
            <a:off x="2439209"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7" name="Google Shape;997;p21"/>
          <p:cNvSpPr txBox="1">
            <a:spLocks noGrp="1"/>
          </p:cNvSpPr>
          <p:nvPr>
            <p:ph type="subTitle" idx="4"/>
          </p:nvPr>
        </p:nvSpPr>
        <p:spPr>
          <a:xfrm>
            <a:off x="2439205"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8" name="Google Shape;998;p2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rot="10800000" flipH="1">
            <a:off x="400702" y="1439175"/>
            <a:ext cx="283332" cy="284718"/>
            <a:chOff x="432750" y="3302025"/>
            <a:chExt cx="216416" cy="217475"/>
          </a:xfrm>
        </p:grpSpPr>
        <p:sp>
          <p:nvSpPr>
            <p:cNvPr id="1001" name="Google Shape;1001;p21"/>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1"/>
          <p:cNvGrpSpPr/>
          <p:nvPr/>
        </p:nvGrpSpPr>
        <p:grpSpPr>
          <a:xfrm rot="10800000" flipH="1">
            <a:off x="357713" y="2873685"/>
            <a:ext cx="357454" cy="956304"/>
            <a:chOff x="357713" y="600975"/>
            <a:chExt cx="357454" cy="956304"/>
          </a:xfrm>
        </p:grpSpPr>
        <p:sp>
          <p:nvSpPr>
            <p:cNvPr id="1004" name="Google Shape;1004;p2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21"/>
          <p:cNvSpPr txBox="1">
            <a:spLocks noGrp="1"/>
          </p:cNvSpPr>
          <p:nvPr>
            <p:ph type="subTitle" idx="5"/>
          </p:nvPr>
        </p:nvSpPr>
        <p:spPr>
          <a:xfrm>
            <a:off x="5979475"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6" name="Google Shape;1026;p21"/>
          <p:cNvSpPr txBox="1">
            <a:spLocks noGrp="1"/>
          </p:cNvSpPr>
          <p:nvPr>
            <p:ph type="subTitle" idx="6"/>
          </p:nvPr>
        </p:nvSpPr>
        <p:spPr>
          <a:xfrm>
            <a:off x="5979476"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21"/>
          <p:cNvSpPr txBox="1">
            <a:spLocks noGrp="1"/>
          </p:cNvSpPr>
          <p:nvPr>
            <p:ph type="subTitle" idx="7"/>
          </p:nvPr>
        </p:nvSpPr>
        <p:spPr>
          <a:xfrm>
            <a:off x="5979484"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21"/>
          <p:cNvSpPr txBox="1">
            <a:spLocks noGrp="1"/>
          </p:cNvSpPr>
          <p:nvPr>
            <p:ph type="subTitle" idx="8"/>
          </p:nvPr>
        </p:nvSpPr>
        <p:spPr>
          <a:xfrm>
            <a:off x="5979480"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7" r:id="rId4"/>
    <p:sldLayoutId id="2147483658" r:id="rId5"/>
    <p:sldLayoutId id="2147483662" r:id="rId6"/>
    <p:sldLayoutId id="2147483667" r:id="rId7"/>
    <p:sldLayoutId id="2147483678" r:id="rId8"/>
    <p:sldLayoutId id="2147483679" r:id="rId9"/>
    <p:sldLayoutId id="2147483681" r:id="rId10"/>
    <p:sldLayoutId id="2147483683" r:id="rId11"/>
    <p:sldLayoutId id="2147483687" r:id="rId12"/>
    <p:sldLayoutId id="2147483692" r:id="rId13"/>
    <p:sldLayoutId id="2147483693" r:id="rId14"/>
    <p:sldLayoutId id="2147483697" r:id="rId15"/>
    <p:sldLayoutId id="2147483698" r:id="rId16"/>
    <p:sldLayoutId id="2147483705" r:id="rId17"/>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web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slide" Target="slide3.xml"/></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0.xml"/><Relationship Id="rId1" Type="http://schemas.openxmlformats.org/officeDocument/2006/relationships/slideLayout" Target="../slideLayouts/slideLayout10.xml"/><Relationship Id="rId5" Type="http://schemas.openxmlformats.org/officeDocument/2006/relationships/slide" Target="slide3.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1.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slide" Target="slide3.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alpha val="67291"/>
          </a:schemeClr>
        </a:solidFill>
        <a:effectLst/>
      </p:bgPr>
    </p:bg>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067406" y="2429426"/>
            <a:ext cx="7009188" cy="1051159"/>
          </a:xfrm>
          <a:prstGeom prst="rect">
            <a:avLst/>
          </a:prstGeom>
        </p:spPr>
        <p:txBody>
          <a:bodyPr spcFirstLastPara="1" wrap="square" lIns="91425" tIns="0" rIns="91425" bIns="91425" anchor="ctr" anchorCtr="0">
            <a:noAutofit/>
          </a:bodyPr>
          <a:lstStyle/>
          <a:p>
            <a:pPr lvl="0"/>
            <a:r>
              <a:rPr lang="en-US" sz="2800" dirty="0">
                <a:solidFill>
                  <a:schemeClr val="dk2"/>
                </a:solidFill>
              </a:rPr>
              <a:t>Utilizing Data Science and AI to Predict Patient Attendance in Hospital Appointments</a:t>
            </a:r>
            <a:endParaRPr sz="2800" dirty="0"/>
          </a:p>
        </p:txBody>
      </p:sp>
      <p:sp>
        <p:nvSpPr>
          <p:cNvPr id="2766" name="Google Shape;2766;p64"/>
          <p:cNvSpPr txBox="1">
            <a:spLocks noGrp="1"/>
          </p:cNvSpPr>
          <p:nvPr>
            <p:ph type="subTitle" idx="1"/>
          </p:nvPr>
        </p:nvSpPr>
        <p:spPr>
          <a:xfrm>
            <a:off x="2181900" y="3792111"/>
            <a:ext cx="4780200" cy="348300"/>
          </a:xfrm>
          <a:prstGeom prst="rect">
            <a:avLst/>
          </a:prstGeom>
        </p:spPr>
        <p:txBody>
          <a:bodyPr spcFirstLastPara="1" wrap="square" lIns="91425" tIns="0" rIns="91425" bIns="91425" anchor="t" anchorCtr="0">
            <a:noAutofit/>
          </a:bodyPr>
          <a:lstStyle/>
          <a:p>
            <a:pPr marL="0" lvl="0" indent="0" algn="ctr" rtl="0">
              <a:spcBef>
                <a:spcPts val="0"/>
              </a:spcBef>
              <a:spcAft>
                <a:spcPts val="1600"/>
              </a:spcAft>
              <a:buNone/>
            </a:pPr>
            <a:r>
              <a:rPr lang="en" dirty="0"/>
              <a:t>T5 Bootcamp Project – 27/02/2024</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7" name="Google Shape;2777;p64">
            <a:hlinkClick r:id="rId3" action="ppaction://hlinksldjump"/>
          </p:cNvPr>
          <p:cNvSpPr/>
          <p:nvPr/>
        </p:nvSpPr>
        <p:spPr>
          <a:xfrm>
            <a:off x="7770424" y="4439843"/>
            <a:ext cx="356100" cy="356100"/>
          </a:xfrm>
          <a:prstGeom prst="ellipse">
            <a:avLst/>
          </a:prstGeom>
          <a:no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pic>
        <p:nvPicPr>
          <p:cNvPr id="20" name="Picture 19">
            <a:extLst>
              <a:ext uri="{FF2B5EF4-FFF2-40B4-BE49-F238E27FC236}">
                <a16:creationId xmlns:a16="http://schemas.microsoft.com/office/drawing/2014/main" id="{825F7F7C-4916-A948-A151-A756ADDB0EDA}"/>
              </a:ext>
            </a:extLst>
          </p:cNvPr>
          <p:cNvPicPr>
            <a:picLocks noChangeAspect="1"/>
          </p:cNvPicPr>
          <p:nvPr/>
        </p:nvPicPr>
        <p:blipFill>
          <a:blip r:embed="rId4"/>
          <a:stretch>
            <a:fillRect/>
          </a:stretch>
        </p:blipFill>
        <p:spPr>
          <a:xfrm>
            <a:off x="4107457" y="181345"/>
            <a:ext cx="929086" cy="935280"/>
          </a:xfrm>
          <a:prstGeom prst="rect">
            <a:avLst/>
          </a:prstGeom>
        </p:spPr>
      </p:pic>
      <p:pic>
        <p:nvPicPr>
          <p:cNvPr id="21" name="Picture 20">
            <a:extLst>
              <a:ext uri="{FF2B5EF4-FFF2-40B4-BE49-F238E27FC236}">
                <a16:creationId xmlns:a16="http://schemas.microsoft.com/office/drawing/2014/main" id="{5BAC82F5-1B1D-838D-6575-9115673F1B8B}"/>
              </a:ext>
            </a:extLst>
          </p:cNvPr>
          <p:cNvPicPr>
            <a:picLocks noChangeAspect="1"/>
          </p:cNvPicPr>
          <p:nvPr/>
        </p:nvPicPr>
        <p:blipFill>
          <a:blip r:embed="rId5"/>
          <a:stretch>
            <a:fillRect/>
          </a:stretch>
        </p:blipFill>
        <p:spPr>
          <a:xfrm>
            <a:off x="2917269" y="277954"/>
            <a:ext cx="888696" cy="742061"/>
          </a:xfrm>
          <a:prstGeom prst="rect">
            <a:avLst/>
          </a:prstGeom>
        </p:spPr>
      </p:pic>
      <p:pic>
        <p:nvPicPr>
          <p:cNvPr id="22" name="Picture 21">
            <a:extLst>
              <a:ext uri="{FF2B5EF4-FFF2-40B4-BE49-F238E27FC236}">
                <a16:creationId xmlns:a16="http://schemas.microsoft.com/office/drawing/2014/main" id="{2D81106D-65B5-E040-2EAE-4E1ACFDF10A3}"/>
              </a:ext>
            </a:extLst>
          </p:cNvPr>
          <p:cNvPicPr>
            <a:picLocks noChangeAspect="1"/>
          </p:cNvPicPr>
          <p:nvPr/>
        </p:nvPicPr>
        <p:blipFill>
          <a:blip r:embed="rId6"/>
          <a:stretch>
            <a:fillRect/>
          </a:stretch>
        </p:blipFill>
        <p:spPr>
          <a:xfrm>
            <a:off x="5317749" y="415791"/>
            <a:ext cx="1696932" cy="587298"/>
          </a:xfrm>
          <a:prstGeom prst="rect">
            <a:avLst/>
          </a:prstGeom>
        </p:spPr>
      </p:pic>
      <p:pic>
        <p:nvPicPr>
          <p:cNvPr id="3" name="Picture 2">
            <a:extLst>
              <a:ext uri="{FF2B5EF4-FFF2-40B4-BE49-F238E27FC236}">
                <a16:creationId xmlns:a16="http://schemas.microsoft.com/office/drawing/2014/main" id="{9E099733-9020-4C59-4C95-E4B630FC2AFF}"/>
              </a:ext>
            </a:extLst>
          </p:cNvPr>
          <p:cNvPicPr>
            <a:picLocks noChangeAspect="1"/>
          </p:cNvPicPr>
          <p:nvPr/>
        </p:nvPicPr>
        <p:blipFill>
          <a:blip r:embed="rId7"/>
          <a:stretch>
            <a:fillRect/>
          </a:stretch>
        </p:blipFill>
        <p:spPr>
          <a:xfrm>
            <a:off x="157890" y="4436500"/>
            <a:ext cx="824996" cy="554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67"/>
                                        </p:tgtEl>
                                        <p:attrNameLst>
                                          <p:attrName>style.visibility</p:attrName>
                                        </p:attrNameLst>
                                      </p:cBhvr>
                                      <p:to>
                                        <p:strVal val="visible"/>
                                      </p:to>
                                    </p:set>
                                    <p:anim calcmode="lin" valueType="num">
                                      <p:cBhvr additive="base">
                                        <p:cTn id="7" dur="1000"/>
                                        <p:tgtEl>
                                          <p:spTgt spid="27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64"/>
                                        </p:tgtEl>
                                        <p:attrNameLst>
                                          <p:attrName>style.visibility</p:attrName>
                                        </p:attrNameLst>
                                      </p:cBhvr>
                                      <p:to>
                                        <p:strVal val="visible"/>
                                      </p:to>
                                    </p:set>
                                    <p:anim calcmode="lin" valueType="num">
                                      <p:cBhvr additive="base">
                                        <p:cTn id="10" dur="1000"/>
                                        <p:tgtEl>
                                          <p:spTgt spid="276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774"/>
                                        </p:tgtEl>
                                        <p:attrNameLst>
                                          <p:attrName>style.visibility</p:attrName>
                                        </p:attrNameLst>
                                      </p:cBhvr>
                                      <p:to>
                                        <p:strVal val="visible"/>
                                      </p:to>
                                    </p:set>
                                    <p:anim calcmode="lin" valueType="num">
                                      <p:cBhvr additive="base">
                                        <p:cTn id="13" dur="1000"/>
                                        <p:tgtEl>
                                          <p:spTgt spid="2774"/>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766"/>
                                        </p:tgtEl>
                                        <p:attrNameLst>
                                          <p:attrName>style.visibility</p:attrName>
                                        </p:attrNameLst>
                                      </p:cBhvr>
                                      <p:to>
                                        <p:strVal val="visible"/>
                                      </p:to>
                                    </p:set>
                                    <p:animEffect transition="in" filter="fade">
                                      <p:cBhvr>
                                        <p:cTn id="16" dur="1000"/>
                                        <p:tgtEl>
                                          <p:spTgt spid="2766"/>
                                        </p:tgtEl>
                                      </p:cBhvr>
                                    </p:animEffect>
                                  </p:childTnLst>
                                </p:cTn>
                              </p:par>
                              <p:par>
                                <p:cTn id="17" presetID="10" presetClass="entr" presetSubtype="0" fill="hold" nodeType="withEffect">
                                  <p:stCondLst>
                                    <p:cond delay="0"/>
                                  </p:stCondLst>
                                  <p:childTnLst>
                                    <p:set>
                                      <p:cBhvr>
                                        <p:cTn id="18" dur="1" fill="hold">
                                          <p:stCondLst>
                                            <p:cond delay="0"/>
                                          </p:stCondLst>
                                        </p:cTn>
                                        <p:tgtEl>
                                          <p:spTgt spid="2777"/>
                                        </p:tgtEl>
                                        <p:attrNameLst>
                                          <p:attrName>style.visibility</p:attrName>
                                        </p:attrNameLst>
                                      </p:cBhvr>
                                      <p:to>
                                        <p:strVal val="visible"/>
                                      </p:to>
                                    </p:set>
                                    <p:animEffect transition="in" filter="fade">
                                      <p:cBhvr>
                                        <p:cTn id="19" dur="1000"/>
                                        <p:tgtEl>
                                          <p:spTgt spid="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Show/</a:t>
            </a:r>
            <a:r>
              <a:rPr lang="en-US" b="1" dirty="0" err="1">
                <a:solidFill>
                  <a:schemeClr val="bg1"/>
                </a:solidFill>
                <a:latin typeface="Bai Jamjuree" pitchFamily="2" charset="-34"/>
                <a:cs typeface="Bai Jamjuree" pitchFamily="2" charset="-34"/>
              </a:rPr>
              <a:t>NoShow</a:t>
            </a:r>
            <a:r>
              <a:rPr lang="en-US" b="1" dirty="0">
                <a:solidFill>
                  <a:schemeClr val="bg1"/>
                </a:solidFill>
                <a:latin typeface="Bai Jamjuree" pitchFamily="2" charset="-34"/>
                <a:cs typeface="Bai Jamjuree" pitchFamily="2" charset="-34"/>
              </a:rPr>
              <a:t>: </a:t>
            </a:r>
            <a:r>
              <a:rPr lang="en-US" dirty="0">
                <a:solidFill>
                  <a:schemeClr val="bg1"/>
                </a:solidFill>
                <a:latin typeface="Bai Jamjuree" pitchFamily="2" charset="-34"/>
                <a:cs typeface="Bai Jamjuree" pitchFamily="2" charset="-34"/>
              </a:rPr>
              <a:t>Below we can see that out of 110,500 patients around 88,000 of them have turned up and that's around 80%.</a:t>
            </a:r>
          </a:p>
        </p:txBody>
      </p:sp>
      <p:pic>
        <p:nvPicPr>
          <p:cNvPr id="4" name="Picture 3">
            <a:extLst>
              <a:ext uri="{FF2B5EF4-FFF2-40B4-BE49-F238E27FC236}">
                <a16:creationId xmlns:a16="http://schemas.microsoft.com/office/drawing/2014/main" id="{D6D88570-E387-CB23-D14C-AC5F3640E7C5}"/>
              </a:ext>
            </a:extLst>
          </p:cNvPr>
          <p:cNvPicPr>
            <a:picLocks noChangeAspect="1"/>
          </p:cNvPicPr>
          <p:nvPr/>
        </p:nvPicPr>
        <p:blipFill>
          <a:blip r:embed="rId4"/>
          <a:stretch>
            <a:fillRect/>
          </a:stretch>
        </p:blipFill>
        <p:spPr>
          <a:xfrm>
            <a:off x="2640477" y="2136889"/>
            <a:ext cx="3426521" cy="2504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lvl="0" algn="ctr"/>
            <a:r>
              <a:rPr lang="en-US" b="1" dirty="0"/>
              <a:t>Gender</a:t>
            </a:r>
            <a:endParaRPr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02</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6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3994ACB-00E4-9DED-295E-012C68D340EB}"/>
              </a:ext>
            </a:extLst>
          </p:cNvPr>
          <p:cNvSpPr>
            <a:spLocks noGrp="1"/>
          </p:cNvSpPr>
          <p:nvPr>
            <p:ph type="title"/>
          </p:nvPr>
        </p:nvSpPr>
        <p:spPr/>
        <p:txBody>
          <a:bodyPr/>
          <a:lstStyle/>
          <a:p>
            <a:r>
              <a:rPr lang="en-US" dirty="0"/>
              <a:t>EDA, Exploration and Visualization</a:t>
            </a:r>
            <a:endParaRPr lang="en-SA" dirty="0"/>
          </a:p>
        </p:txBody>
      </p:sp>
      <p:sp>
        <p:nvSpPr>
          <p:cNvPr id="11" name="Google Shape;3297;p80">
            <a:extLst>
              <a:ext uri="{FF2B5EF4-FFF2-40B4-BE49-F238E27FC236}">
                <a16:creationId xmlns:a16="http://schemas.microsoft.com/office/drawing/2014/main" id="{298FB776-A406-0536-5F2D-03828BC7C0FC}"/>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In the next slide we can see that out of the 88,000 patients that have turned up, around 57,000 of them are Females and 31,000 are Males.</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Of the 22,500 patients that haven't come for the visit around 15,000 are Females and 7,500 are Males</a:t>
            </a: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04"/>
                                        </p:tgtEl>
                                        <p:attrNameLst>
                                          <p:attrName>style.visibility</p:attrName>
                                        </p:attrNameLst>
                                      </p:cBhvr>
                                      <p:to>
                                        <p:strVal val="visible"/>
                                      </p:to>
                                    </p:set>
                                    <p:animEffect transition="in" filter="fade">
                                      <p:cBhvr>
                                        <p:cTn id="11" dur="1000"/>
                                        <p:tgtEl>
                                          <p:spTgt spid="3304"/>
                                        </p:tgtEl>
                                      </p:cBhvr>
                                    </p:animEffect>
                                  </p:childTnLst>
                                </p:cTn>
                              </p:par>
                              <p:par>
                                <p:cTn id="12" presetID="10" presetClass="entr" presetSubtype="0" fill="hold" nodeType="withEffect">
                                  <p:stCondLst>
                                    <p:cond delay="0"/>
                                  </p:stCondLst>
                                  <p:childTnLst>
                                    <p:set>
                                      <p:cBhvr>
                                        <p:cTn id="13" dur="1" fill="hold">
                                          <p:stCondLst>
                                            <p:cond delay="0"/>
                                          </p:stCondLst>
                                        </p:cTn>
                                        <p:tgtEl>
                                          <p:spTgt spid="3305"/>
                                        </p:tgtEl>
                                        <p:attrNameLst>
                                          <p:attrName>style.visibility</p:attrName>
                                        </p:attrNameLst>
                                      </p:cBhvr>
                                      <p:to>
                                        <p:strVal val="visible"/>
                                      </p:to>
                                    </p:set>
                                    <p:animEffect transition="in" filter="fade">
                                      <p:cBhvr>
                                        <p:cTn id="14" dur="1000"/>
                                        <p:tgtEl>
                                          <p:spTgt spid="3305"/>
                                        </p:tgtEl>
                                      </p:cBhvr>
                                    </p:animEffect>
                                  </p:childTnLst>
                                </p:cTn>
                              </p:par>
                              <p:par>
                                <p:cTn id="15" presetID="10" presetClass="entr" presetSubtype="0" fill="hold" nodeType="withEffect">
                                  <p:stCondLst>
                                    <p:cond delay="0"/>
                                  </p:stCondLst>
                                  <p:childTnLst>
                                    <p:set>
                                      <p:cBhvr>
                                        <p:cTn id="16" dur="1" fill="hold">
                                          <p:stCondLst>
                                            <p:cond delay="0"/>
                                          </p:stCondLst>
                                        </p:cTn>
                                        <p:tgtEl>
                                          <p:spTgt spid="3306"/>
                                        </p:tgtEl>
                                        <p:attrNameLst>
                                          <p:attrName>style.visibility</p:attrName>
                                        </p:attrNameLst>
                                      </p:cBhvr>
                                      <p:to>
                                        <p:strVal val="visible"/>
                                      </p:to>
                                    </p:set>
                                    <p:animEffect transition="in" filter="fade">
                                      <p:cBhvr>
                                        <p:cTn id="17" dur="1000"/>
                                        <p:tgtEl>
                                          <p:spTgt spid="3306"/>
                                        </p:tgtEl>
                                      </p:cBhvr>
                                    </p:animEffect>
                                  </p:childTnLst>
                                </p:cTn>
                              </p:par>
                              <p:par>
                                <p:cTn id="18" presetID="10" presetClass="entr" presetSubtype="0" fill="hold" nodeType="withEffect">
                                  <p:stCondLst>
                                    <p:cond delay="0"/>
                                  </p:stCondLst>
                                  <p:childTnLst>
                                    <p:set>
                                      <p:cBhvr>
                                        <p:cTn id="19" dur="1" fill="hold">
                                          <p:stCondLst>
                                            <p:cond delay="0"/>
                                          </p:stCondLst>
                                        </p:cTn>
                                        <p:tgtEl>
                                          <p:spTgt spid="3307"/>
                                        </p:tgtEl>
                                        <p:attrNameLst>
                                          <p:attrName>style.visibility</p:attrName>
                                        </p:attrNameLst>
                                      </p:cBhvr>
                                      <p:to>
                                        <p:strVal val="visible"/>
                                      </p:to>
                                    </p:set>
                                    <p:animEffect transition="in" filter="fade">
                                      <p:cBhvr>
                                        <p:cTn id="20" dur="1000"/>
                                        <p:tgtEl>
                                          <p:spTgt spid="3307"/>
                                        </p:tgtEl>
                                      </p:cBhvr>
                                    </p:animEffect>
                                  </p:childTnLst>
                                </p:cTn>
                              </p:par>
                              <p:par>
                                <p:cTn id="21" presetID="10" presetClass="entr" presetSubtype="0" fill="hold" nodeType="withEffect">
                                  <p:stCondLst>
                                    <p:cond delay="0"/>
                                  </p:stCondLst>
                                  <p:childTnLst>
                                    <p:set>
                                      <p:cBhvr>
                                        <p:cTn id="22" dur="1" fill="hold">
                                          <p:stCondLst>
                                            <p:cond delay="0"/>
                                          </p:stCondLst>
                                        </p:cTn>
                                        <p:tgtEl>
                                          <p:spTgt spid="3308"/>
                                        </p:tgtEl>
                                        <p:attrNameLst>
                                          <p:attrName>style.visibility</p:attrName>
                                        </p:attrNameLst>
                                      </p:cBhvr>
                                      <p:to>
                                        <p:strVal val="visible"/>
                                      </p:to>
                                    </p:set>
                                    <p:animEffect transition="in" filter="fade">
                                      <p:cBhvr>
                                        <p:cTn id="23" dur="1000"/>
                                        <p:tgtEl>
                                          <p:spTgt spid="330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3994ACB-00E4-9DED-295E-012C68D340EB}"/>
              </a:ext>
            </a:extLst>
          </p:cNvPr>
          <p:cNvSpPr>
            <a:spLocks noGrp="1"/>
          </p:cNvSpPr>
          <p:nvPr>
            <p:ph type="title"/>
          </p:nvPr>
        </p:nvSpPr>
        <p:spPr/>
        <p:txBody>
          <a:bodyPr/>
          <a:lstStyle/>
          <a:p>
            <a:r>
              <a:rPr lang="en-US" dirty="0"/>
              <a:t>EDA, Exploration and Visualization</a:t>
            </a:r>
            <a:endParaRPr lang="en-SA" dirty="0"/>
          </a:p>
        </p:txBody>
      </p:sp>
      <p:sp>
        <p:nvSpPr>
          <p:cNvPr id="11" name="Google Shape;3297;p80">
            <a:extLst>
              <a:ext uri="{FF2B5EF4-FFF2-40B4-BE49-F238E27FC236}">
                <a16:creationId xmlns:a16="http://schemas.microsoft.com/office/drawing/2014/main" id="{298FB776-A406-0536-5F2D-03828BC7C0FC}"/>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From the visualization we can clearly see that 'Female' patients usually have more appointments that 'Male' patients. So, Gender might be an important factor. But if we closely look at the </a:t>
            </a:r>
            <a:r>
              <a:rPr lang="en-US" b="1" dirty="0" err="1">
                <a:solidFill>
                  <a:schemeClr val="bg1"/>
                </a:solidFill>
                <a:latin typeface="Bai Jamjuree" pitchFamily="2" charset="-34"/>
                <a:cs typeface="Bai Jamjuree" pitchFamily="2" charset="-34"/>
              </a:rPr>
              <a:t>NoShow</a:t>
            </a:r>
            <a:r>
              <a:rPr lang="en-US" b="1" dirty="0">
                <a:solidFill>
                  <a:schemeClr val="bg1"/>
                </a:solidFill>
                <a:latin typeface="Bai Jamjuree" pitchFamily="2" charset="-34"/>
                <a:cs typeface="Bai Jamjuree" pitchFamily="2" charset="-34"/>
              </a:rPr>
              <a:t> distribution across Male's and Female's it is almost the same. So, Gender may not play an important role in determining if a patient comes for a visit or not.</a:t>
            </a:r>
          </a:p>
        </p:txBody>
      </p:sp>
    </p:spTree>
    <p:extLst>
      <p:ext uri="{BB962C8B-B14F-4D97-AF65-F5344CB8AC3E}">
        <p14:creationId xmlns:p14="http://schemas.microsoft.com/office/powerpoint/2010/main" val="17411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04"/>
                                        </p:tgtEl>
                                        <p:attrNameLst>
                                          <p:attrName>style.visibility</p:attrName>
                                        </p:attrNameLst>
                                      </p:cBhvr>
                                      <p:to>
                                        <p:strVal val="visible"/>
                                      </p:to>
                                    </p:set>
                                    <p:animEffect transition="in" filter="fade">
                                      <p:cBhvr>
                                        <p:cTn id="11" dur="1000"/>
                                        <p:tgtEl>
                                          <p:spTgt spid="3304"/>
                                        </p:tgtEl>
                                      </p:cBhvr>
                                    </p:animEffect>
                                  </p:childTnLst>
                                </p:cTn>
                              </p:par>
                              <p:par>
                                <p:cTn id="12" presetID="10" presetClass="entr" presetSubtype="0" fill="hold" nodeType="withEffect">
                                  <p:stCondLst>
                                    <p:cond delay="0"/>
                                  </p:stCondLst>
                                  <p:childTnLst>
                                    <p:set>
                                      <p:cBhvr>
                                        <p:cTn id="13" dur="1" fill="hold">
                                          <p:stCondLst>
                                            <p:cond delay="0"/>
                                          </p:stCondLst>
                                        </p:cTn>
                                        <p:tgtEl>
                                          <p:spTgt spid="3305"/>
                                        </p:tgtEl>
                                        <p:attrNameLst>
                                          <p:attrName>style.visibility</p:attrName>
                                        </p:attrNameLst>
                                      </p:cBhvr>
                                      <p:to>
                                        <p:strVal val="visible"/>
                                      </p:to>
                                    </p:set>
                                    <p:animEffect transition="in" filter="fade">
                                      <p:cBhvr>
                                        <p:cTn id="14" dur="1000"/>
                                        <p:tgtEl>
                                          <p:spTgt spid="3305"/>
                                        </p:tgtEl>
                                      </p:cBhvr>
                                    </p:animEffect>
                                  </p:childTnLst>
                                </p:cTn>
                              </p:par>
                              <p:par>
                                <p:cTn id="15" presetID="10" presetClass="entr" presetSubtype="0" fill="hold" nodeType="withEffect">
                                  <p:stCondLst>
                                    <p:cond delay="0"/>
                                  </p:stCondLst>
                                  <p:childTnLst>
                                    <p:set>
                                      <p:cBhvr>
                                        <p:cTn id="16" dur="1" fill="hold">
                                          <p:stCondLst>
                                            <p:cond delay="0"/>
                                          </p:stCondLst>
                                        </p:cTn>
                                        <p:tgtEl>
                                          <p:spTgt spid="3306"/>
                                        </p:tgtEl>
                                        <p:attrNameLst>
                                          <p:attrName>style.visibility</p:attrName>
                                        </p:attrNameLst>
                                      </p:cBhvr>
                                      <p:to>
                                        <p:strVal val="visible"/>
                                      </p:to>
                                    </p:set>
                                    <p:animEffect transition="in" filter="fade">
                                      <p:cBhvr>
                                        <p:cTn id="17" dur="1000"/>
                                        <p:tgtEl>
                                          <p:spTgt spid="3306"/>
                                        </p:tgtEl>
                                      </p:cBhvr>
                                    </p:animEffect>
                                  </p:childTnLst>
                                </p:cTn>
                              </p:par>
                              <p:par>
                                <p:cTn id="18" presetID="10" presetClass="entr" presetSubtype="0" fill="hold" nodeType="withEffect">
                                  <p:stCondLst>
                                    <p:cond delay="0"/>
                                  </p:stCondLst>
                                  <p:childTnLst>
                                    <p:set>
                                      <p:cBhvr>
                                        <p:cTn id="19" dur="1" fill="hold">
                                          <p:stCondLst>
                                            <p:cond delay="0"/>
                                          </p:stCondLst>
                                        </p:cTn>
                                        <p:tgtEl>
                                          <p:spTgt spid="3307"/>
                                        </p:tgtEl>
                                        <p:attrNameLst>
                                          <p:attrName>style.visibility</p:attrName>
                                        </p:attrNameLst>
                                      </p:cBhvr>
                                      <p:to>
                                        <p:strVal val="visible"/>
                                      </p:to>
                                    </p:set>
                                    <p:animEffect transition="in" filter="fade">
                                      <p:cBhvr>
                                        <p:cTn id="20" dur="1000"/>
                                        <p:tgtEl>
                                          <p:spTgt spid="3307"/>
                                        </p:tgtEl>
                                      </p:cBhvr>
                                    </p:animEffect>
                                  </p:childTnLst>
                                </p:cTn>
                              </p:par>
                              <p:par>
                                <p:cTn id="21" presetID="10" presetClass="entr" presetSubtype="0" fill="hold" nodeType="withEffect">
                                  <p:stCondLst>
                                    <p:cond delay="0"/>
                                  </p:stCondLst>
                                  <p:childTnLst>
                                    <p:set>
                                      <p:cBhvr>
                                        <p:cTn id="22" dur="1" fill="hold">
                                          <p:stCondLst>
                                            <p:cond delay="0"/>
                                          </p:stCondLst>
                                        </p:cTn>
                                        <p:tgtEl>
                                          <p:spTgt spid="3308"/>
                                        </p:tgtEl>
                                        <p:attrNameLst>
                                          <p:attrName>style.visibility</p:attrName>
                                        </p:attrNameLst>
                                      </p:cBhvr>
                                      <p:to>
                                        <p:strVal val="visible"/>
                                      </p:to>
                                    </p:set>
                                    <p:animEffect transition="in" filter="fade">
                                      <p:cBhvr>
                                        <p:cTn id="23" dur="1000"/>
                                        <p:tgtEl>
                                          <p:spTgt spid="330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3994ACB-00E4-9DED-295E-012C68D340EB}"/>
              </a:ext>
            </a:extLst>
          </p:cNvPr>
          <p:cNvSpPr>
            <a:spLocks noGrp="1"/>
          </p:cNvSpPr>
          <p:nvPr>
            <p:ph type="title"/>
          </p:nvPr>
        </p:nvSpPr>
        <p:spPr/>
        <p:txBody>
          <a:bodyPr/>
          <a:lstStyle/>
          <a:p>
            <a:r>
              <a:rPr lang="en-US" dirty="0"/>
              <a:t>EDA, Exploration and Visualization</a:t>
            </a:r>
            <a:endParaRPr lang="en-SA" dirty="0"/>
          </a:p>
        </p:txBody>
      </p:sp>
      <p:pic>
        <p:nvPicPr>
          <p:cNvPr id="2" name="Picture 1">
            <a:extLst>
              <a:ext uri="{FF2B5EF4-FFF2-40B4-BE49-F238E27FC236}">
                <a16:creationId xmlns:a16="http://schemas.microsoft.com/office/drawing/2014/main" id="{178F9AD8-082B-ED3E-4CBF-96188EE94F83}"/>
              </a:ext>
            </a:extLst>
          </p:cNvPr>
          <p:cNvPicPr>
            <a:picLocks noChangeAspect="1"/>
          </p:cNvPicPr>
          <p:nvPr/>
        </p:nvPicPr>
        <p:blipFill>
          <a:blip r:embed="rId4"/>
          <a:stretch>
            <a:fillRect/>
          </a:stretch>
        </p:blipFill>
        <p:spPr>
          <a:xfrm>
            <a:off x="2785599" y="1202973"/>
            <a:ext cx="3572802" cy="26353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14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04"/>
                                        </p:tgtEl>
                                        <p:attrNameLst>
                                          <p:attrName>style.visibility</p:attrName>
                                        </p:attrNameLst>
                                      </p:cBhvr>
                                      <p:to>
                                        <p:strVal val="visible"/>
                                      </p:to>
                                    </p:set>
                                    <p:animEffect transition="in" filter="fade">
                                      <p:cBhvr>
                                        <p:cTn id="11" dur="1000"/>
                                        <p:tgtEl>
                                          <p:spTgt spid="3304"/>
                                        </p:tgtEl>
                                      </p:cBhvr>
                                    </p:animEffect>
                                  </p:childTnLst>
                                </p:cTn>
                              </p:par>
                              <p:par>
                                <p:cTn id="12" presetID="10" presetClass="entr" presetSubtype="0" fill="hold" nodeType="withEffect">
                                  <p:stCondLst>
                                    <p:cond delay="0"/>
                                  </p:stCondLst>
                                  <p:childTnLst>
                                    <p:set>
                                      <p:cBhvr>
                                        <p:cTn id="13" dur="1" fill="hold">
                                          <p:stCondLst>
                                            <p:cond delay="0"/>
                                          </p:stCondLst>
                                        </p:cTn>
                                        <p:tgtEl>
                                          <p:spTgt spid="3305"/>
                                        </p:tgtEl>
                                        <p:attrNameLst>
                                          <p:attrName>style.visibility</p:attrName>
                                        </p:attrNameLst>
                                      </p:cBhvr>
                                      <p:to>
                                        <p:strVal val="visible"/>
                                      </p:to>
                                    </p:set>
                                    <p:animEffect transition="in" filter="fade">
                                      <p:cBhvr>
                                        <p:cTn id="14" dur="1000"/>
                                        <p:tgtEl>
                                          <p:spTgt spid="3305"/>
                                        </p:tgtEl>
                                      </p:cBhvr>
                                    </p:animEffect>
                                  </p:childTnLst>
                                </p:cTn>
                              </p:par>
                              <p:par>
                                <p:cTn id="15" presetID="10" presetClass="entr" presetSubtype="0" fill="hold" nodeType="withEffect">
                                  <p:stCondLst>
                                    <p:cond delay="0"/>
                                  </p:stCondLst>
                                  <p:childTnLst>
                                    <p:set>
                                      <p:cBhvr>
                                        <p:cTn id="16" dur="1" fill="hold">
                                          <p:stCondLst>
                                            <p:cond delay="0"/>
                                          </p:stCondLst>
                                        </p:cTn>
                                        <p:tgtEl>
                                          <p:spTgt spid="3306"/>
                                        </p:tgtEl>
                                        <p:attrNameLst>
                                          <p:attrName>style.visibility</p:attrName>
                                        </p:attrNameLst>
                                      </p:cBhvr>
                                      <p:to>
                                        <p:strVal val="visible"/>
                                      </p:to>
                                    </p:set>
                                    <p:animEffect transition="in" filter="fade">
                                      <p:cBhvr>
                                        <p:cTn id="17" dur="1000"/>
                                        <p:tgtEl>
                                          <p:spTgt spid="3306"/>
                                        </p:tgtEl>
                                      </p:cBhvr>
                                    </p:animEffect>
                                  </p:childTnLst>
                                </p:cTn>
                              </p:par>
                              <p:par>
                                <p:cTn id="18" presetID="10" presetClass="entr" presetSubtype="0" fill="hold" nodeType="withEffect">
                                  <p:stCondLst>
                                    <p:cond delay="0"/>
                                  </p:stCondLst>
                                  <p:childTnLst>
                                    <p:set>
                                      <p:cBhvr>
                                        <p:cTn id="19" dur="1" fill="hold">
                                          <p:stCondLst>
                                            <p:cond delay="0"/>
                                          </p:stCondLst>
                                        </p:cTn>
                                        <p:tgtEl>
                                          <p:spTgt spid="3307"/>
                                        </p:tgtEl>
                                        <p:attrNameLst>
                                          <p:attrName>style.visibility</p:attrName>
                                        </p:attrNameLst>
                                      </p:cBhvr>
                                      <p:to>
                                        <p:strVal val="visible"/>
                                      </p:to>
                                    </p:set>
                                    <p:animEffect transition="in" filter="fade">
                                      <p:cBhvr>
                                        <p:cTn id="20" dur="1000"/>
                                        <p:tgtEl>
                                          <p:spTgt spid="3307"/>
                                        </p:tgtEl>
                                      </p:cBhvr>
                                    </p:animEffect>
                                  </p:childTnLst>
                                </p:cTn>
                              </p:par>
                              <p:par>
                                <p:cTn id="21" presetID="10" presetClass="entr" presetSubtype="0" fill="hold" nodeType="withEffect">
                                  <p:stCondLst>
                                    <p:cond delay="0"/>
                                  </p:stCondLst>
                                  <p:childTnLst>
                                    <p:set>
                                      <p:cBhvr>
                                        <p:cTn id="22" dur="1" fill="hold">
                                          <p:stCondLst>
                                            <p:cond delay="0"/>
                                          </p:stCondLst>
                                        </p:cTn>
                                        <p:tgtEl>
                                          <p:spTgt spid="3308"/>
                                        </p:tgtEl>
                                        <p:attrNameLst>
                                          <p:attrName>style.visibility</p:attrName>
                                        </p:attrNameLst>
                                      </p:cBhvr>
                                      <p:to>
                                        <p:strVal val="visible"/>
                                      </p:to>
                                    </p:set>
                                    <p:animEffect transition="in" filter="fade">
                                      <p:cBhvr>
                                        <p:cTn id="23" dur="1000"/>
                                        <p:tgtEl>
                                          <p:spTgt spid="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algn="ctr"/>
            <a:r>
              <a:rPr lang="en-US" b="1" dirty="0"/>
              <a:t>Hypertension</a:t>
            </a:r>
            <a:endParaRPr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03</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58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Hypertension: the below visualization shows the relationship between Show/</a:t>
            </a:r>
            <a:r>
              <a:rPr lang="en-US" b="1" dirty="0" err="1">
                <a:solidFill>
                  <a:schemeClr val="bg1"/>
                </a:solidFill>
                <a:latin typeface="Bai Jamjuree" pitchFamily="2" charset="-34"/>
                <a:cs typeface="Bai Jamjuree" pitchFamily="2" charset="-34"/>
              </a:rPr>
              <a:t>NoShow</a:t>
            </a:r>
            <a:r>
              <a:rPr lang="en-US" b="1" dirty="0">
                <a:solidFill>
                  <a:schemeClr val="bg1"/>
                </a:solidFill>
                <a:latin typeface="Bai Jamjuree" pitchFamily="2" charset="-34"/>
                <a:cs typeface="Bai Jamjuree" pitchFamily="2" charset="-34"/>
              </a:rPr>
              <a:t> for Hypertension</a:t>
            </a:r>
          </a:p>
        </p:txBody>
      </p:sp>
      <p:pic>
        <p:nvPicPr>
          <p:cNvPr id="3" name="Picture 2">
            <a:extLst>
              <a:ext uri="{FF2B5EF4-FFF2-40B4-BE49-F238E27FC236}">
                <a16:creationId xmlns:a16="http://schemas.microsoft.com/office/drawing/2014/main" id="{4B7AABF8-3C4A-2C2F-D872-E7885DDB0DCE}"/>
              </a:ext>
            </a:extLst>
          </p:cNvPr>
          <p:cNvPicPr>
            <a:picLocks noChangeAspect="1"/>
          </p:cNvPicPr>
          <p:nvPr/>
        </p:nvPicPr>
        <p:blipFill>
          <a:blip r:embed="rId4"/>
          <a:stretch>
            <a:fillRect/>
          </a:stretch>
        </p:blipFill>
        <p:spPr>
          <a:xfrm>
            <a:off x="2738063" y="2201297"/>
            <a:ext cx="3667872" cy="2403954"/>
          </a:xfrm>
          <a:prstGeom prst="rect">
            <a:avLst/>
          </a:prstGeom>
        </p:spPr>
      </p:pic>
    </p:spTree>
    <p:extLst>
      <p:ext uri="{BB962C8B-B14F-4D97-AF65-F5344CB8AC3E}">
        <p14:creationId xmlns:p14="http://schemas.microsoft.com/office/powerpoint/2010/main" val="332148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algn="ctr"/>
            <a:r>
              <a:rPr lang="en-US" b="1" dirty="0"/>
              <a:t>Age</a:t>
            </a:r>
            <a:endParaRPr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53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Age: From the below </a:t>
            </a:r>
            <a:r>
              <a:rPr lang="en-US" b="1" dirty="0" err="1">
                <a:solidFill>
                  <a:schemeClr val="bg1"/>
                </a:solidFill>
                <a:latin typeface="Bai Jamjuree" pitchFamily="2" charset="-34"/>
                <a:cs typeface="Bai Jamjuree" pitchFamily="2" charset="-34"/>
              </a:rPr>
              <a:t>BoxPlot</a:t>
            </a:r>
            <a:r>
              <a:rPr lang="en-US" b="1" dirty="0">
                <a:solidFill>
                  <a:schemeClr val="bg1"/>
                </a:solidFill>
                <a:latin typeface="Bai Jamjuree" pitchFamily="2" charset="-34"/>
                <a:cs typeface="Bai Jamjuree" pitchFamily="2" charset="-34"/>
              </a:rPr>
              <a:t> we can see that the Median Age is around 30 and the IQR is between 18 and 55. Though the </a:t>
            </a:r>
            <a:r>
              <a:rPr lang="en-US" b="1" dirty="0" err="1">
                <a:solidFill>
                  <a:schemeClr val="bg1"/>
                </a:solidFill>
                <a:latin typeface="Bai Jamjuree" pitchFamily="2" charset="-34"/>
                <a:cs typeface="Bai Jamjuree" pitchFamily="2" charset="-34"/>
              </a:rPr>
              <a:t>BoxPlot</a:t>
            </a:r>
            <a:r>
              <a:rPr lang="en-US" b="1" dirty="0">
                <a:solidFill>
                  <a:schemeClr val="bg1"/>
                </a:solidFill>
                <a:latin typeface="Bai Jamjuree" pitchFamily="2" charset="-34"/>
                <a:cs typeface="Bai Jamjuree" pitchFamily="2" charset="-34"/>
              </a:rPr>
              <a:t> shows few datapoints as outliers we will not consider them as true outliers for this case.</a:t>
            </a:r>
          </a:p>
        </p:txBody>
      </p:sp>
      <p:pic>
        <p:nvPicPr>
          <p:cNvPr id="4" name="Picture 3">
            <a:extLst>
              <a:ext uri="{FF2B5EF4-FFF2-40B4-BE49-F238E27FC236}">
                <a16:creationId xmlns:a16="http://schemas.microsoft.com/office/drawing/2014/main" id="{F593EBFC-D166-4E25-94A4-9C91C34B21DE}"/>
              </a:ext>
            </a:extLst>
          </p:cNvPr>
          <p:cNvPicPr>
            <a:picLocks noChangeAspect="1"/>
          </p:cNvPicPr>
          <p:nvPr/>
        </p:nvPicPr>
        <p:blipFill>
          <a:blip r:embed="rId4"/>
          <a:stretch>
            <a:fillRect/>
          </a:stretch>
        </p:blipFill>
        <p:spPr>
          <a:xfrm>
            <a:off x="1219439" y="2722406"/>
            <a:ext cx="7136153" cy="1219792"/>
          </a:xfrm>
          <a:prstGeom prst="rect">
            <a:avLst/>
          </a:prstGeom>
        </p:spPr>
      </p:pic>
    </p:spTree>
    <p:extLst>
      <p:ext uri="{BB962C8B-B14F-4D97-AF65-F5344CB8AC3E}">
        <p14:creationId xmlns:p14="http://schemas.microsoft.com/office/powerpoint/2010/main" val="38032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algn="ctr"/>
            <a:r>
              <a:rPr lang="en-US" b="1" dirty="0"/>
              <a:t>Diabetes</a:t>
            </a:r>
            <a:endParaRPr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05</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1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ABOUT THE PROJECT</a:t>
            </a:r>
            <a:endParaRPr dirty="0"/>
          </a:p>
        </p:txBody>
      </p:sp>
      <p:sp>
        <p:nvSpPr>
          <p:cNvPr id="2925" name="Google Shape;2925;p67"/>
          <p:cNvSpPr txBox="1">
            <a:spLocks noGrp="1"/>
          </p:cNvSpPr>
          <p:nvPr>
            <p:ph type="subTitle" idx="1"/>
          </p:nvPr>
        </p:nvSpPr>
        <p:spPr>
          <a:xfrm>
            <a:off x="3365037" y="2466700"/>
            <a:ext cx="5642951" cy="1289400"/>
          </a:xfrm>
          <a:prstGeom prst="rect">
            <a:avLst/>
          </a:prstGeom>
        </p:spPr>
        <p:txBody>
          <a:bodyPr spcFirstLastPara="1" wrap="square" lIns="91425" tIns="91425" rIns="91425" bIns="91425" anchor="t" anchorCtr="0">
            <a:noAutofit/>
          </a:bodyPr>
          <a:lstStyle/>
          <a:p>
            <a:pPr algn="l"/>
            <a:r>
              <a:rPr lang="en-US" dirty="0"/>
              <a:t>In recent years, hospitals have been grappling with the issue of an increasing number of patient no-shows for scheduled appointments. This phenomenon not only leads to inefficiencies in resource allocation but also affects the quality of care provided.</a:t>
            </a:r>
          </a:p>
        </p:txBody>
      </p:sp>
      <p:pic>
        <p:nvPicPr>
          <p:cNvPr id="2926" name="Google Shape;2926;p67"/>
          <p:cNvPicPr preferRelativeResize="0"/>
          <p:nvPr/>
        </p:nvPicPr>
        <p:blipFill rotWithShape="1">
          <a:blip r:embed="rId3">
            <a:alphaModFix/>
          </a:blip>
          <a:srcRect l="43745" t="15088" r="19623" b="2593"/>
          <a:stretch/>
        </p:blipFill>
        <p:spPr>
          <a:xfrm>
            <a:off x="136011" y="152400"/>
            <a:ext cx="3229026" cy="4838702"/>
          </a:xfrm>
          <a:prstGeom prst="rect">
            <a:avLst/>
          </a:prstGeom>
          <a:noFill/>
          <a:ln w="9525" cap="flat" cmpd="sng">
            <a:solidFill>
              <a:schemeClr val="dk2"/>
            </a:solidFill>
            <a:prstDash val="solid"/>
            <a:round/>
            <a:headEnd type="none" w="sm" len="sm"/>
            <a:tailEnd type="none" w="sm" len="sm"/>
          </a:ln>
        </p:spPr>
      </p:pic>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926"/>
                                        </p:tgtEl>
                                        <p:attrNameLst>
                                          <p:attrName>style.visibility</p:attrName>
                                        </p:attrNameLst>
                                      </p:cBhvr>
                                      <p:to>
                                        <p:strVal val="visible"/>
                                      </p:to>
                                    </p:set>
                                    <p:anim calcmode="lin" valueType="num">
                                      <p:cBhvr additive="base">
                                        <p:cTn id="13" dur="1000"/>
                                        <p:tgtEl>
                                          <p:spTgt spid="2926"/>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925"/>
                                        </p:tgtEl>
                                        <p:attrNameLst>
                                          <p:attrName>style.visibility</p:attrName>
                                        </p:attrNameLst>
                                      </p:cBhvr>
                                      <p:to>
                                        <p:strVal val="visible"/>
                                      </p:to>
                                    </p:set>
                                    <p:animEffect transition="in" filter="fade">
                                      <p:cBhvr>
                                        <p:cTn id="16" dur="1000"/>
                                        <p:tgtEl>
                                          <p:spTgt spid="2925"/>
                                        </p:tgtEl>
                                      </p:cBhvr>
                                    </p:animEffect>
                                  </p:childTnLst>
                                </p:cTn>
                              </p:par>
                              <p:par>
                                <p:cTn id="17" presetID="2" presetClass="entr" presetSubtype="2" fill="hold" nodeType="withEffect">
                                  <p:stCondLst>
                                    <p:cond delay="0"/>
                                  </p:stCondLst>
                                  <p:childTnLst>
                                    <p:set>
                                      <p:cBhvr>
                                        <p:cTn id="18" dur="1" fill="hold">
                                          <p:stCondLst>
                                            <p:cond delay="0"/>
                                          </p:stCondLst>
                                        </p:cTn>
                                        <p:tgtEl>
                                          <p:spTgt spid="2924"/>
                                        </p:tgtEl>
                                        <p:attrNameLst>
                                          <p:attrName>style.visibility</p:attrName>
                                        </p:attrNameLst>
                                      </p:cBhvr>
                                      <p:to>
                                        <p:strVal val="visible"/>
                                      </p:to>
                                    </p:set>
                                    <p:anim calcmode="lin" valueType="num">
                                      <p:cBhvr additive="base">
                                        <p:cTn id="19" dur="1000"/>
                                        <p:tgtEl>
                                          <p:spTgt spid="2924"/>
                                        </p:tgtEl>
                                        <p:attrNameLst>
                                          <p:attrName>ppt_x</p:attrName>
                                        </p:attrNameLst>
                                      </p:cBhvr>
                                      <p:tavLst>
                                        <p:tav tm="0">
                                          <p:val>
                                            <p:strVal val="#ppt_x+1"/>
                                          </p:val>
                                        </p:tav>
                                        <p:tav tm="100000">
                                          <p:val>
                                            <p:strVal val="#ppt_x"/>
                                          </p:val>
                                        </p:tav>
                                      </p:tavLst>
                                    </p:anim>
                                  </p:childTnLst>
                                </p:cTn>
                              </p:par>
                              <p:par>
                                <p:cTn id="20" presetID="10" presetClass="entr" presetSubtype="0" fill="hold" nodeType="withEffect">
                                  <p:stCondLst>
                                    <p:cond delay="0"/>
                                  </p:stCondLst>
                                  <p:childTnLst>
                                    <p:set>
                                      <p:cBhvr>
                                        <p:cTn id="21" dur="1" fill="hold">
                                          <p:stCondLst>
                                            <p:cond delay="0"/>
                                          </p:stCondLst>
                                        </p:cTn>
                                        <p:tgtEl>
                                          <p:spTgt spid="2935"/>
                                        </p:tgtEl>
                                        <p:attrNameLst>
                                          <p:attrName>style.visibility</p:attrName>
                                        </p:attrNameLst>
                                      </p:cBhvr>
                                      <p:to>
                                        <p:strVal val="visible"/>
                                      </p:to>
                                    </p:set>
                                    <p:animEffect transition="in" filter="fade">
                                      <p:cBhvr>
                                        <p:cTn id="22" dur="1000"/>
                                        <p:tgtEl>
                                          <p:spTgt spid="2935"/>
                                        </p:tgtEl>
                                      </p:cBhvr>
                                    </p:animEffect>
                                  </p:childTnLst>
                                </p:cTn>
                              </p:par>
                              <p:par>
                                <p:cTn id="23" presetID="10" presetClass="entr" presetSubtype="0" fill="hold" nodeType="withEffect">
                                  <p:stCondLst>
                                    <p:cond delay="0"/>
                                  </p:stCondLst>
                                  <p:childTnLst>
                                    <p:set>
                                      <p:cBhvr>
                                        <p:cTn id="24" dur="1" fill="hold">
                                          <p:stCondLst>
                                            <p:cond delay="0"/>
                                          </p:stCondLst>
                                        </p:cTn>
                                        <p:tgtEl>
                                          <p:spTgt spid="2936"/>
                                        </p:tgtEl>
                                        <p:attrNameLst>
                                          <p:attrName>style.visibility</p:attrName>
                                        </p:attrNameLst>
                                      </p:cBhvr>
                                      <p:to>
                                        <p:strVal val="visible"/>
                                      </p:to>
                                    </p:set>
                                    <p:animEffect transition="in" filter="fade">
                                      <p:cBhvr>
                                        <p:cTn id="25" dur="1000"/>
                                        <p:tgtEl>
                                          <p:spTgt spid="2936"/>
                                        </p:tgtEl>
                                      </p:cBhvr>
                                    </p:animEffect>
                                  </p:childTnLst>
                                </p:cTn>
                              </p:par>
                              <p:par>
                                <p:cTn id="26" presetID="10" presetClass="entr" presetSubtype="0" fill="hold" nodeType="withEffect">
                                  <p:stCondLst>
                                    <p:cond delay="0"/>
                                  </p:stCondLst>
                                  <p:childTnLst>
                                    <p:set>
                                      <p:cBhvr>
                                        <p:cTn id="27" dur="1" fill="hold">
                                          <p:stCondLst>
                                            <p:cond delay="0"/>
                                          </p:stCondLst>
                                        </p:cTn>
                                        <p:tgtEl>
                                          <p:spTgt spid="2937"/>
                                        </p:tgtEl>
                                        <p:attrNameLst>
                                          <p:attrName>style.visibility</p:attrName>
                                        </p:attrNameLst>
                                      </p:cBhvr>
                                      <p:to>
                                        <p:strVal val="visible"/>
                                      </p:to>
                                    </p:set>
                                    <p:animEffect transition="in" filter="fade">
                                      <p:cBhvr>
                                        <p:cTn id="28" dur="1000"/>
                                        <p:tgtEl>
                                          <p:spTgt spid="2937"/>
                                        </p:tgtEl>
                                      </p:cBhvr>
                                    </p:animEffect>
                                  </p:childTnLst>
                                </p:cTn>
                              </p:par>
                              <p:par>
                                <p:cTn id="29" presetID="10" presetClass="entr" presetSubtype="0" fill="hold" nodeType="withEffect">
                                  <p:stCondLst>
                                    <p:cond delay="0"/>
                                  </p:stCondLst>
                                  <p:childTnLst>
                                    <p:set>
                                      <p:cBhvr>
                                        <p:cTn id="30" dur="1" fill="hold">
                                          <p:stCondLst>
                                            <p:cond delay="0"/>
                                          </p:stCondLst>
                                        </p:cTn>
                                        <p:tgtEl>
                                          <p:spTgt spid="2938"/>
                                        </p:tgtEl>
                                        <p:attrNameLst>
                                          <p:attrName>style.visibility</p:attrName>
                                        </p:attrNameLst>
                                      </p:cBhvr>
                                      <p:to>
                                        <p:strVal val="visible"/>
                                      </p:to>
                                    </p:set>
                                    <p:animEffect transition="in" filter="fade">
                                      <p:cBhvr>
                                        <p:cTn id="31" dur="1000"/>
                                        <p:tgtEl>
                                          <p:spTgt spid="2938"/>
                                        </p:tgtEl>
                                      </p:cBhvr>
                                    </p:animEffect>
                                  </p:childTnLst>
                                </p:cTn>
                              </p:par>
                              <p:par>
                                <p:cTn id="32" presetID="10" presetClass="entr" presetSubtype="0" fill="hold" nodeType="withEffect">
                                  <p:stCondLst>
                                    <p:cond delay="0"/>
                                  </p:stCondLst>
                                  <p:childTnLst>
                                    <p:set>
                                      <p:cBhvr>
                                        <p:cTn id="33" dur="1" fill="hold">
                                          <p:stCondLst>
                                            <p:cond delay="0"/>
                                          </p:stCondLst>
                                        </p:cTn>
                                        <p:tgtEl>
                                          <p:spTgt spid="2939"/>
                                        </p:tgtEl>
                                        <p:attrNameLst>
                                          <p:attrName>style.visibility</p:attrName>
                                        </p:attrNameLst>
                                      </p:cBhvr>
                                      <p:to>
                                        <p:strVal val="visible"/>
                                      </p:to>
                                    </p:set>
                                    <p:animEffect transition="in" filter="fade">
                                      <p:cBhvr>
                                        <p:cTn id="34"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Diabetes: the below visualization shows the relationship between Show/</a:t>
            </a:r>
            <a:r>
              <a:rPr lang="en-US" b="1" dirty="0" err="1">
                <a:solidFill>
                  <a:schemeClr val="bg1"/>
                </a:solidFill>
                <a:latin typeface="Bai Jamjuree" pitchFamily="2" charset="-34"/>
                <a:cs typeface="Bai Jamjuree" pitchFamily="2" charset="-34"/>
              </a:rPr>
              <a:t>NoShow</a:t>
            </a:r>
            <a:r>
              <a:rPr lang="en-US" b="1" dirty="0">
                <a:solidFill>
                  <a:schemeClr val="bg1"/>
                </a:solidFill>
                <a:latin typeface="Bai Jamjuree" pitchFamily="2" charset="-34"/>
                <a:cs typeface="Bai Jamjuree" pitchFamily="2" charset="-34"/>
              </a:rPr>
              <a:t> for </a:t>
            </a:r>
            <a:r>
              <a:rPr lang="en-US" b="1" dirty="0" err="1">
                <a:solidFill>
                  <a:schemeClr val="bg1"/>
                </a:solidFill>
                <a:latin typeface="Bai Jamjuree" pitchFamily="2" charset="-34"/>
                <a:cs typeface="Bai Jamjuree" pitchFamily="2" charset="-34"/>
              </a:rPr>
              <a:t>Diabete</a:t>
            </a:r>
            <a:r>
              <a:rPr lang="en-US" b="1" dirty="0">
                <a:solidFill>
                  <a:schemeClr val="bg1"/>
                </a:solidFill>
                <a:latin typeface="Bai Jamjuree" pitchFamily="2" charset="-34"/>
                <a:cs typeface="Bai Jamjuree" pitchFamily="2" charset="-34"/>
              </a:rPr>
              <a:t>.</a:t>
            </a:r>
          </a:p>
        </p:txBody>
      </p:sp>
      <p:pic>
        <p:nvPicPr>
          <p:cNvPr id="4" name="Picture 3">
            <a:extLst>
              <a:ext uri="{FF2B5EF4-FFF2-40B4-BE49-F238E27FC236}">
                <a16:creationId xmlns:a16="http://schemas.microsoft.com/office/drawing/2014/main" id="{7AD1F5F1-F055-2579-EB9C-2E419B2B59FC}"/>
              </a:ext>
            </a:extLst>
          </p:cNvPr>
          <p:cNvPicPr>
            <a:picLocks noChangeAspect="1"/>
          </p:cNvPicPr>
          <p:nvPr/>
        </p:nvPicPr>
        <p:blipFill>
          <a:blip r:embed="rId4"/>
          <a:stretch>
            <a:fillRect/>
          </a:stretch>
        </p:blipFill>
        <p:spPr>
          <a:xfrm>
            <a:off x="2907291" y="2180120"/>
            <a:ext cx="3329416" cy="2432622"/>
          </a:xfrm>
          <a:prstGeom prst="rect">
            <a:avLst/>
          </a:prstGeom>
        </p:spPr>
      </p:pic>
    </p:spTree>
    <p:extLst>
      <p:ext uri="{BB962C8B-B14F-4D97-AF65-F5344CB8AC3E}">
        <p14:creationId xmlns:p14="http://schemas.microsoft.com/office/powerpoint/2010/main" val="335188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293005" y="1265353"/>
            <a:ext cx="5309842" cy="1599900"/>
          </a:xfrm>
          <a:prstGeom prst="rect">
            <a:avLst/>
          </a:prstGeom>
        </p:spPr>
        <p:txBody>
          <a:bodyPr spcFirstLastPara="1" wrap="square" lIns="91425" tIns="0" rIns="91425" bIns="91425" anchor="t" anchorCtr="0">
            <a:noAutofit/>
          </a:bodyPr>
          <a:lstStyle/>
          <a:p>
            <a:pPr algn="ctr"/>
            <a:r>
              <a:rPr lang="en-US" sz="3600" b="1" dirty="0"/>
              <a:t>No of Appointments</a:t>
            </a:r>
            <a:br>
              <a:rPr lang="en-US" sz="3600" b="1" dirty="0"/>
            </a:br>
            <a:r>
              <a:rPr lang="en-US" sz="3600" b="1" dirty="0"/>
              <a:t> by Age</a:t>
            </a:r>
            <a:endParaRPr sz="3600"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06</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27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No of Appointments by Age: Below we will plot the number of patients for different Age.</a:t>
            </a:r>
          </a:p>
        </p:txBody>
      </p:sp>
      <p:pic>
        <p:nvPicPr>
          <p:cNvPr id="3" name="Picture 2">
            <a:extLst>
              <a:ext uri="{FF2B5EF4-FFF2-40B4-BE49-F238E27FC236}">
                <a16:creationId xmlns:a16="http://schemas.microsoft.com/office/drawing/2014/main" id="{929F9273-0609-0E5F-E7ED-FD660C46EA99}"/>
              </a:ext>
            </a:extLst>
          </p:cNvPr>
          <p:cNvPicPr>
            <a:picLocks noChangeAspect="1"/>
          </p:cNvPicPr>
          <p:nvPr/>
        </p:nvPicPr>
        <p:blipFill>
          <a:blip r:embed="rId4"/>
          <a:stretch>
            <a:fillRect/>
          </a:stretch>
        </p:blipFill>
        <p:spPr>
          <a:xfrm>
            <a:off x="1421114" y="2170927"/>
            <a:ext cx="7082163" cy="2248533"/>
          </a:xfrm>
          <a:prstGeom prst="rect">
            <a:avLst/>
          </a:prstGeom>
        </p:spPr>
      </p:pic>
    </p:spTree>
    <p:extLst>
      <p:ext uri="{BB962C8B-B14F-4D97-AF65-F5344CB8AC3E}">
        <p14:creationId xmlns:p14="http://schemas.microsoft.com/office/powerpoint/2010/main" val="149221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293005" y="1265353"/>
            <a:ext cx="5309842" cy="1599900"/>
          </a:xfrm>
          <a:prstGeom prst="rect">
            <a:avLst/>
          </a:prstGeom>
        </p:spPr>
        <p:txBody>
          <a:bodyPr spcFirstLastPara="1" wrap="square" lIns="91425" tIns="0" rIns="91425" bIns="91425" anchor="t" anchorCtr="0">
            <a:noAutofit/>
          </a:bodyPr>
          <a:lstStyle/>
          <a:p>
            <a:pPr algn="ctr"/>
            <a:r>
              <a:rPr lang="en-US" sz="3600" b="1" dirty="0" err="1"/>
              <a:t>Neighbourhood</a:t>
            </a:r>
            <a:endParaRPr sz="3600"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07</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7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err="1">
                <a:solidFill>
                  <a:schemeClr val="bg1"/>
                </a:solidFill>
                <a:latin typeface="Bai Jamjuree" pitchFamily="2" charset="-34"/>
                <a:cs typeface="Bai Jamjuree" pitchFamily="2" charset="-34"/>
              </a:rPr>
              <a:t>Neighbourhood</a:t>
            </a:r>
            <a:r>
              <a:rPr lang="en-US" b="1" dirty="0">
                <a:solidFill>
                  <a:schemeClr val="bg1"/>
                </a:solidFill>
                <a:latin typeface="Bai Jamjuree" pitchFamily="2" charset="-34"/>
                <a:cs typeface="Bai Jamjuree" pitchFamily="2" charset="-34"/>
              </a:rPr>
              <a:t>: From the above visualization we can see that the number of patients for few </a:t>
            </a:r>
            <a:r>
              <a:rPr lang="en-US" b="1" dirty="0" err="1">
                <a:solidFill>
                  <a:schemeClr val="bg1"/>
                </a:solidFill>
                <a:latin typeface="Bai Jamjuree" pitchFamily="2" charset="-34"/>
                <a:cs typeface="Bai Jamjuree" pitchFamily="2" charset="-34"/>
              </a:rPr>
              <a:t>Neighbourhood's</a:t>
            </a:r>
            <a:r>
              <a:rPr lang="en-US" b="1" dirty="0">
                <a:solidFill>
                  <a:schemeClr val="bg1"/>
                </a:solidFill>
                <a:latin typeface="Bai Jamjuree" pitchFamily="2" charset="-34"/>
                <a:cs typeface="Bai Jamjuree" pitchFamily="2" charset="-34"/>
              </a:rPr>
              <a:t> is very high.</a:t>
            </a:r>
          </a:p>
        </p:txBody>
      </p:sp>
      <p:pic>
        <p:nvPicPr>
          <p:cNvPr id="4" name="Picture 3">
            <a:extLst>
              <a:ext uri="{FF2B5EF4-FFF2-40B4-BE49-F238E27FC236}">
                <a16:creationId xmlns:a16="http://schemas.microsoft.com/office/drawing/2014/main" id="{A4FA41EC-0066-2100-F653-F4A54F2A3968}"/>
              </a:ext>
            </a:extLst>
          </p:cNvPr>
          <p:cNvPicPr>
            <a:picLocks noChangeAspect="1"/>
          </p:cNvPicPr>
          <p:nvPr/>
        </p:nvPicPr>
        <p:blipFill>
          <a:blip r:embed="rId4"/>
          <a:stretch>
            <a:fillRect/>
          </a:stretch>
        </p:blipFill>
        <p:spPr>
          <a:xfrm>
            <a:off x="1497943" y="2099563"/>
            <a:ext cx="6779011" cy="2472587"/>
          </a:xfrm>
          <a:prstGeom prst="rect">
            <a:avLst/>
          </a:prstGeom>
        </p:spPr>
      </p:pic>
    </p:spTree>
    <p:extLst>
      <p:ext uri="{BB962C8B-B14F-4D97-AF65-F5344CB8AC3E}">
        <p14:creationId xmlns:p14="http://schemas.microsoft.com/office/powerpoint/2010/main" val="422225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293005" y="1265353"/>
            <a:ext cx="5309842" cy="1599900"/>
          </a:xfrm>
          <a:prstGeom prst="rect">
            <a:avLst/>
          </a:prstGeom>
        </p:spPr>
        <p:txBody>
          <a:bodyPr spcFirstLastPara="1" wrap="square" lIns="91425" tIns="0" rIns="91425" bIns="91425" anchor="t" anchorCtr="0">
            <a:noAutofit/>
          </a:bodyPr>
          <a:lstStyle/>
          <a:p>
            <a:pPr algn="ctr"/>
            <a:r>
              <a:rPr lang="en-US" sz="3600" b="1" dirty="0"/>
              <a:t>Handicap</a:t>
            </a:r>
            <a:endParaRPr sz="3600"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08</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3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Handicap : the below visualization shows the relationship between Show/</a:t>
            </a:r>
            <a:r>
              <a:rPr lang="en-US" b="1" dirty="0" err="1">
                <a:solidFill>
                  <a:schemeClr val="bg1"/>
                </a:solidFill>
                <a:latin typeface="Bai Jamjuree" pitchFamily="2" charset="-34"/>
                <a:cs typeface="Bai Jamjuree" pitchFamily="2" charset="-34"/>
              </a:rPr>
              <a:t>NoShow</a:t>
            </a:r>
            <a:r>
              <a:rPr lang="en-US" b="1" dirty="0">
                <a:solidFill>
                  <a:schemeClr val="bg1"/>
                </a:solidFill>
                <a:latin typeface="Bai Jamjuree" pitchFamily="2" charset="-34"/>
                <a:cs typeface="Bai Jamjuree" pitchFamily="2" charset="-34"/>
              </a:rPr>
              <a:t> for Handicap.</a:t>
            </a:r>
          </a:p>
        </p:txBody>
      </p:sp>
      <p:pic>
        <p:nvPicPr>
          <p:cNvPr id="3" name="Picture 2">
            <a:extLst>
              <a:ext uri="{FF2B5EF4-FFF2-40B4-BE49-F238E27FC236}">
                <a16:creationId xmlns:a16="http://schemas.microsoft.com/office/drawing/2014/main" id="{EA270F01-7C6E-3A0A-A2D8-7C3861B19883}"/>
              </a:ext>
            </a:extLst>
          </p:cNvPr>
          <p:cNvPicPr>
            <a:picLocks noChangeAspect="1"/>
          </p:cNvPicPr>
          <p:nvPr/>
        </p:nvPicPr>
        <p:blipFill>
          <a:blip r:embed="rId4"/>
          <a:stretch>
            <a:fillRect/>
          </a:stretch>
        </p:blipFill>
        <p:spPr>
          <a:xfrm>
            <a:off x="2916598" y="2170601"/>
            <a:ext cx="3310801" cy="2429354"/>
          </a:xfrm>
          <a:prstGeom prst="rect">
            <a:avLst/>
          </a:prstGeom>
        </p:spPr>
      </p:pic>
    </p:spTree>
    <p:extLst>
      <p:ext uri="{BB962C8B-B14F-4D97-AF65-F5344CB8AC3E}">
        <p14:creationId xmlns:p14="http://schemas.microsoft.com/office/powerpoint/2010/main" val="16861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293005" y="1265353"/>
            <a:ext cx="5309842" cy="1599900"/>
          </a:xfrm>
          <a:prstGeom prst="rect">
            <a:avLst/>
          </a:prstGeom>
        </p:spPr>
        <p:txBody>
          <a:bodyPr spcFirstLastPara="1" wrap="square" lIns="91425" tIns="0" rIns="91425" bIns="91425" anchor="t" anchorCtr="0">
            <a:noAutofit/>
          </a:bodyPr>
          <a:lstStyle/>
          <a:p>
            <a:pPr algn="ctr"/>
            <a:r>
              <a:rPr lang="en-US" sz="3600" b="1" dirty="0" err="1"/>
              <a:t>SMSReceived</a:t>
            </a:r>
            <a:endParaRPr sz="3600"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09</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74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err="1">
                <a:solidFill>
                  <a:schemeClr val="bg1"/>
                </a:solidFill>
                <a:latin typeface="Bai Jamjuree" pitchFamily="2" charset="-34"/>
                <a:cs typeface="Bai Jamjuree" pitchFamily="2" charset="-34"/>
              </a:rPr>
              <a:t>SMSReceived</a:t>
            </a:r>
            <a:r>
              <a:rPr lang="en-US" b="1" dirty="0">
                <a:solidFill>
                  <a:schemeClr val="bg1"/>
                </a:solidFill>
                <a:latin typeface="Bai Jamjuree" pitchFamily="2" charset="-34"/>
                <a:cs typeface="Bai Jamjuree" pitchFamily="2" charset="-34"/>
              </a:rPr>
              <a:t> : the below visualization shows the relationship between Show/</a:t>
            </a:r>
            <a:r>
              <a:rPr lang="en-US" b="1" dirty="0" err="1">
                <a:solidFill>
                  <a:schemeClr val="bg1"/>
                </a:solidFill>
                <a:latin typeface="Bai Jamjuree" pitchFamily="2" charset="-34"/>
                <a:cs typeface="Bai Jamjuree" pitchFamily="2" charset="-34"/>
              </a:rPr>
              <a:t>NoShow</a:t>
            </a:r>
            <a:r>
              <a:rPr lang="en-US" b="1" dirty="0">
                <a:solidFill>
                  <a:schemeClr val="bg1"/>
                </a:solidFill>
                <a:latin typeface="Bai Jamjuree" pitchFamily="2" charset="-34"/>
                <a:cs typeface="Bai Jamjuree" pitchFamily="2" charset="-34"/>
              </a:rPr>
              <a:t> for </a:t>
            </a:r>
            <a:r>
              <a:rPr lang="en-US" b="1" dirty="0" err="1">
                <a:solidFill>
                  <a:schemeClr val="bg1"/>
                </a:solidFill>
                <a:latin typeface="Bai Jamjuree" pitchFamily="2" charset="-34"/>
                <a:cs typeface="Bai Jamjuree" pitchFamily="2" charset="-34"/>
              </a:rPr>
              <a:t>SMSReceived</a:t>
            </a:r>
            <a:r>
              <a:rPr lang="en-US" b="1" dirty="0">
                <a:solidFill>
                  <a:schemeClr val="bg1"/>
                </a:solidFill>
                <a:latin typeface="Bai Jamjuree" pitchFamily="2" charset="-34"/>
                <a:cs typeface="Bai Jamjuree" pitchFamily="2" charset="-34"/>
              </a:rPr>
              <a:t>.</a:t>
            </a:r>
          </a:p>
        </p:txBody>
      </p:sp>
      <p:pic>
        <p:nvPicPr>
          <p:cNvPr id="4" name="Picture 3">
            <a:extLst>
              <a:ext uri="{FF2B5EF4-FFF2-40B4-BE49-F238E27FC236}">
                <a16:creationId xmlns:a16="http://schemas.microsoft.com/office/drawing/2014/main" id="{006E62AB-01EC-F452-1721-F065E5C8CB23}"/>
              </a:ext>
            </a:extLst>
          </p:cNvPr>
          <p:cNvPicPr>
            <a:picLocks noChangeAspect="1"/>
          </p:cNvPicPr>
          <p:nvPr/>
        </p:nvPicPr>
        <p:blipFill>
          <a:blip r:embed="rId4"/>
          <a:stretch>
            <a:fillRect/>
          </a:stretch>
        </p:blipFill>
        <p:spPr>
          <a:xfrm>
            <a:off x="3212467" y="2236793"/>
            <a:ext cx="3161468" cy="2368457"/>
          </a:xfrm>
          <a:prstGeom prst="rect">
            <a:avLst/>
          </a:prstGeom>
        </p:spPr>
      </p:pic>
    </p:spTree>
    <p:extLst>
      <p:ext uri="{BB962C8B-B14F-4D97-AF65-F5344CB8AC3E}">
        <p14:creationId xmlns:p14="http://schemas.microsoft.com/office/powerpoint/2010/main" val="24341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293005" y="1265353"/>
            <a:ext cx="5309842" cy="1599900"/>
          </a:xfrm>
          <a:prstGeom prst="rect">
            <a:avLst/>
          </a:prstGeom>
        </p:spPr>
        <p:txBody>
          <a:bodyPr spcFirstLastPara="1" wrap="square" lIns="91425" tIns="0" rIns="91425" bIns="91425" anchor="t" anchorCtr="0">
            <a:noAutofit/>
          </a:bodyPr>
          <a:lstStyle/>
          <a:p>
            <a:pPr algn="ctr"/>
            <a:r>
              <a:rPr lang="en-US" sz="3600" b="1" dirty="0" err="1"/>
              <a:t>Waiting_Time</a:t>
            </a:r>
            <a:endParaRPr sz="3600"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10</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75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5880199" y="1545007"/>
            <a:ext cx="2679009" cy="7944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ABOUT THE PROJECT CONT.</a:t>
            </a:r>
            <a:endParaRPr dirty="0"/>
          </a:p>
        </p:txBody>
      </p:sp>
      <p:sp>
        <p:nvSpPr>
          <p:cNvPr id="2925" name="Google Shape;2925;p67"/>
          <p:cNvSpPr txBox="1">
            <a:spLocks noGrp="1"/>
          </p:cNvSpPr>
          <p:nvPr>
            <p:ph type="subTitle" idx="1"/>
          </p:nvPr>
        </p:nvSpPr>
        <p:spPr>
          <a:xfrm>
            <a:off x="3365037" y="2466700"/>
            <a:ext cx="5642951" cy="1289400"/>
          </a:xfrm>
          <a:prstGeom prst="rect">
            <a:avLst/>
          </a:prstGeom>
        </p:spPr>
        <p:txBody>
          <a:bodyPr spcFirstLastPara="1" wrap="square" lIns="91425" tIns="91425" rIns="91425" bIns="91425" anchor="t" anchorCtr="0">
            <a:noAutofit/>
          </a:bodyPr>
          <a:lstStyle/>
          <a:p>
            <a:pPr algn="l"/>
            <a:r>
              <a:rPr lang="en-US" dirty="0"/>
              <a:t>As a proactive solution, this proposal aims to leverage the power of data science and artificial intelligence (AI) to develop a predictive model that can estimate the likelihood of patient attendance when booking an appointment</a:t>
            </a:r>
          </a:p>
        </p:txBody>
      </p:sp>
      <p:pic>
        <p:nvPicPr>
          <p:cNvPr id="2926" name="Google Shape;2926;p67"/>
          <p:cNvPicPr preferRelativeResize="0"/>
          <p:nvPr/>
        </p:nvPicPr>
        <p:blipFill rotWithShape="1">
          <a:blip r:embed="rId3">
            <a:alphaModFix/>
          </a:blip>
          <a:srcRect l="43745" t="15088" r="19623" b="2593"/>
          <a:stretch/>
        </p:blipFill>
        <p:spPr>
          <a:xfrm>
            <a:off x="136011" y="152400"/>
            <a:ext cx="3229026" cy="4838702"/>
          </a:xfrm>
          <a:prstGeom prst="rect">
            <a:avLst/>
          </a:prstGeom>
          <a:noFill/>
          <a:ln w="9525" cap="flat" cmpd="sng">
            <a:solidFill>
              <a:schemeClr val="dk2"/>
            </a:solidFill>
            <a:prstDash val="solid"/>
            <a:round/>
            <a:headEnd type="none" w="sm" len="sm"/>
            <a:tailEnd type="none" w="sm" len="sm"/>
          </a:ln>
        </p:spPr>
      </p:pic>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56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926"/>
                                        </p:tgtEl>
                                        <p:attrNameLst>
                                          <p:attrName>style.visibility</p:attrName>
                                        </p:attrNameLst>
                                      </p:cBhvr>
                                      <p:to>
                                        <p:strVal val="visible"/>
                                      </p:to>
                                    </p:set>
                                    <p:anim calcmode="lin" valueType="num">
                                      <p:cBhvr additive="base">
                                        <p:cTn id="13" dur="1000"/>
                                        <p:tgtEl>
                                          <p:spTgt spid="2926"/>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925"/>
                                        </p:tgtEl>
                                        <p:attrNameLst>
                                          <p:attrName>style.visibility</p:attrName>
                                        </p:attrNameLst>
                                      </p:cBhvr>
                                      <p:to>
                                        <p:strVal val="visible"/>
                                      </p:to>
                                    </p:set>
                                    <p:animEffect transition="in" filter="fade">
                                      <p:cBhvr>
                                        <p:cTn id="16" dur="1000"/>
                                        <p:tgtEl>
                                          <p:spTgt spid="2925"/>
                                        </p:tgtEl>
                                      </p:cBhvr>
                                    </p:animEffect>
                                  </p:childTnLst>
                                </p:cTn>
                              </p:par>
                              <p:par>
                                <p:cTn id="17" presetID="2" presetClass="entr" presetSubtype="2" fill="hold" nodeType="withEffect">
                                  <p:stCondLst>
                                    <p:cond delay="0"/>
                                  </p:stCondLst>
                                  <p:childTnLst>
                                    <p:set>
                                      <p:cBhvr>
                                        <p:cTn id="18" dur="1" fill="hold">
                                          <p:stCondLst>
                                            <p:cond delay="0"/>
                                          </p:stCondLst>
                                        </p:cTn>
                                        <p:tgtEl>
                                          <p:spTgt spid="2924"/>
                                        </p:tgtEl>
                                        <p:attrNameLst>
                                          <p:attrName>style.visibility</p:attrName>
                                        </p:attrNameLst>
                                      </p:cBhvr>
                                      <p:to>
                                        <p:strVal val="visible"/>
                                      </p:to>
                                    </p:set>
                                    <p:anim calcmode="lin" valueType="num">
                                      <p:cBhvr additive="base">
                                        <p:cTn id="19" dur="1000"/>
                                        <p:tgtEl>
                                          <p:spTgt spid="2924"/>
                                        </p:tgtEl>
                                        <p:attrNameLst>
                                          <p:attrName>ppt_x</p:attrName>
                                        </p:attrNameLst>
                                      </p:cBhvr>
                                      <p:tavLst>
                                        <p:tav tm="0">
                                          <p:val>
                                            <p:strVal val="#ppt_x+1"/>
                                          </p:val>
                                        </p:tav>
                                        <p:tav tm="100000">
                                          <p:val>
                                            <p:strVal val="#ppt_x"/>
                                          </p:val>
                                        </p:tav>
                                      </p:tavLst>
                                    </p:anim>
                                  </p:childTnLst>
                                </p:cTn>
                              </p:par>
                              <p:par>
                                <p:cTn id="20" presetID="10" presetClass="entr" presetSubtype="0" fill="hold" nodeType="withEffect">
                                  <p:stCondLst>
                                    <p:cond delay="0"/>
                                  </p:stCondLst>
                                  <p:childTnLst>
                                    <p:set>
                                      <p:cBhvr>
                                        <p:cTn id="21" dur="1" fill="hold">
                                          <p:stCondLst>
                                            <p:cond delay="0"/>
                                          </p:stCondLst>
                                        </p:cTn>
                                        <p:tgtEl>
                                          <p:spTgt spid="2935"/>
                                        </p:tgtEl>
                                        <p:attrNameLst>
                                          <p:attrName>style.visibility</p:attrName>
                                        </p:attrNameLst>
                                      </p:cBhvr>
                                      <p:to>
                                        <p:strVal val="visible"/>
                                      </p:to>
                                    </p:set>
                                    <p:animEffect transition="in" filter="fade">
                                      <p:cBhvr>
                                        <p:cTn id="22" dur="1000"/>
                                        <p:tgtEl>
                                          <p:spTgt spid="2935"/>
                                        </p:tgtEl>
                                      </p:cBhvr>
                                    </p:animEffect>
                                  </p:childTnLst>
                                </p:cTn>
                              </p:par>
                              <p:par>
                                <p:cTn id="23" presetID="10" presetClass="entr" presetSubtype="0" fill="hold" nodeType="withEffect">
                                  <p:stCondLst>
                                    <p:cond delay="0"/>
                                  </p:stCondLst>
                                  <p:childTnLst>
                                    <p:set>
                                      <p:cBhvr>
                                        <p:cTn id="24" dur="1" fill="hold">
                                          <p:stCondLst>
                                            <p:cond delay="0"/>
                                          </p:stCondLst>
                                        </p:cTn>
                                        <p:tgtEl>
                                          <p:spTgt spid="2936"/>
                                        </p:tgtEl>
                                        <p:attrNameLst>
                                          <p:attrName>style.visibility</p:attrName>
                                        </p:attrNameLst>
                                      </p:cBhvr>
                                      <p:to>
                                        <p:strVal val="visible"/>
                                      </p:to>
                                    </p:set>
                                    <p:animEffect transition="in" filter="fade">
                                      <p:cBhvr>
                                        <p:cTn id="25" dur="1000"/>
                                        <p:tgtEl>
                                          <p:spTgt spid="2936"/>
                                        </p:tgtEl>
                                      </p:cBhvr>
                                    </p:animEffect>
                                  </p:childTnLst>
                                </p:cTn>
                              </p:par>
                              <p:par>
                                <p:cTn id="26" presetID="10" presetClass="entr" presetSubtype="0" fill="hold" nodeType="withEffect">
                                  <p:stCondLst>
                                    <p:cond delay="0"/>
                                  </p:stCondLst>
                                  <p:childTnLst>
                                    <p:set>
                                      <p:cBhvr>
                                        <p:cTn id="27" dur="1" fill="hold">
                                          <p:stCondLst>
                                            <p:cond delay="0"/>
                                          </p:stCondLst>
                                        </p:cTn>
                                        <p:tgtEl>
                                          <p:spTgt spid="2937"/>
                                        </p:tgtEl>
                                        <p:attrNameLst>
                                          <p:attrName>style.visibility</p:attrName>
                                        </p:attrNameLst>
                                      </p:cBhvr>
                                      <p:to>
                                        <p:strVal val="visible"/>
                                      </p:to>
                                    </p:set>
                                    <p:animEffect transition="in" filter="fade">
                                      <p:cBhvr>
                                        <p:cTn id="28" dur="1000"/>
                                        <p:tgtEl>
                                          <p:spTgt spid="2937"/>
                                        </p:tgtEl>
                                      </p:cBhvr>
                                    </p:animEffect>
                                  </p:childTnLst>
                                </p:cTn>
                              </p:par>
                              <p:par>
                                <p:cTn id="29" presetID="10" presetClass="entr" presetSubtype="0" fill="hold" nodeType="withEffect">
                                  <p:stCondLst>
                                    <p:cond delay="0"/>
                                  </p:stCondLst>
                                  <p:childTnLst>
                                    <p:set>
                                      <p:cBhvr>
                                        <p:cTn id="30" dur="1" fill="hold">
                                          <p:stCondLst>
                                            <p:cond delay="0"/>
                                          </p:stCondLst>
                                        </p:cTn>
                                        <p:tgtEl>
                                          <p:spTgt spid="2938"/>
                                        </p:tgtEl>
                                        <p:attrNameLst>
                                          <p:attrName>style.visibility</p:attrName>
                                        </p:attrNameLst>
                                      </p:cBhvr>
                                      <p:to>
                                        <p:strVal val="visible"/>
                                      </p:to>
                                    </p:set>
                                    <p:animEffect transition="in" filter="fade">
                                      <p:cBhvr>
                                        <p:cTn id="31" dur="1000"/>
                                        <p:tgtEl>
                                          <p:spTgt spid="2938"/>
                                        </p:tgtEl>
                                      </p:cBhvr>
                                    </p:animEffect>
                                  </p:childTnLst>
                                </p:cTn>
                              </p:par>
                              <p:par>
                                <p:cTn id="32" presetID="10" presetClass="entr" presetSubtype="0" fill="hold" nodeType="withEffect">
                                  <p:stCondLst>
                                    <p:cond delay="0"/>
                                  </p:stCondLst>
                                  <p:childTnLst>
                                    <p:set>
                                      <p:cBhvr>
                                        <p:cTn id="33" dur="1" fill="hold">
                                          <p:stCondLst>
                                            <p:cond delay="0"/>
                                          </p:stCondLst>
                                        </p:cTn>
                                        <p:tgtEl>
                                          <p:spTgt spid="2939"/>
                                        </p:tgtEl>
                                        <p:attrNameLst>
                                          <p:attrName>style.visibility</p:attrName>
                                        </p:attrNameLst>
                                      </p:cBhvr>
                                      <p:to>
                                        <p:strVal val="visible"/>
                                      </p:to>
                                    </p:set>
                                    <p:animEffect transition="in" filter="fade">
                                      <p:cBhvr>
                                        <p:cTn id="34"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err="1">
                <a:solidFill>
                  <a:schemeClr val="bg1"/>
                </a:solidFill>
                <a:latin typeface="Bai Jamjuree" pitchFamily="2" charset="-34"/>
                <a:cs typeface="Bai Jamjuree" pitchFamily="2" charset="-34"/>
              </a:rPr>
              <a:t>Waiting_Time</a:t>
            </a:r>
            <a:r>
              <a:rPr lang="en-US" b="1" dirty="0">
                <a:solidFill>
                  <a:schemeClr val="bg1"/>
                </a:solidFill>
                <a:latin typeface="Bai Jamjuree" pitchFamily="2" charset="-34"/>
                <a:cs typeface="Bai Jamjuree" pitchFamily="2" charset="-34"/>
              </a:rPr>
              <a:t>: From the below visualization we can see that most of the patients are booking their appointments on the same day. The next highest waiting times are 2days, 4 days and 1 day.</a:t>
            </a: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p:txBody>
      </p:sp>
      <p:pic>
        <p:nvPicPr>
          <p:cNvPr id="3" name="Picture 2">
            <a:extLst>
              <a:ext uri="{FF2B5EF4-FFF2-40B4-BE49-F238E27FC236}">
                <a16:creationId xmlns:a16="http://schemas.microsoft.com/office/drawing/2014/main" id="{02B95160-EB32-ED31-1420-BFBA7B6EFA57}"/>
              </a:ext>
            </a:extLst>
          </p:cNvPr>
          <p:cNvPicPr>
            <a:picLocks noChangeAspect="1"/>
          </p:cNvPicPr>
          <p:nvPr/>
        </p:nvPicPr>
        <p:blipFill>
          <a:blip r:embed="rId4"/>
          <a:stretch>
            <a:fillRect/>
          </a:stretch>
        </p:blipFill>
        <p:spPr>
          <a:xfrm>
            <a:off x="1481917" y="2380357"/>
            <a:ext cx="6644607" cy="1910999"/>
          </a:xfrm>
          <a:prstGeom prst="rect">
            <a:avLst/>
          </a:prstGeom>
        </p:spPr>
      </p:pic>
    </p:spTree>
    <p:extLst>
      <p:ext uri="{BB962C8B-B14F-4D97-AF65-F5344CB8AC3E}">
        <p14:creationId xmlns:p14="http://schemas.microsoft.com/office/powerpoint/2010/main" val="36106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293005" y="1265353"/>
            <a:ext cx="5309842" cy="1599900"/>
          </a:xfrm>
          <a:prstGeom prst="rect">
            <a:avLst/>
          </a:prstGeom>
        </p:spPr>
        <p:txBody>
          <a:bodyPr spcFirstLastPara="1" wrap="square" lIns="91425" tIns="0" rIns="91425" bIns="91425" anchor="t" anchorCtr="0">
            <a:noAutofit/>
          </a:bodyPr>
          <a:lstStyle/>
          <a:p>
            <a:pPr algn="ctr"/>
            <a:r>
              <a:rPr lang="en-US" sz="3600" b="1" dirty="0" err="1"/>
              <a:t>AppointmentDay_DOW</a:t>
            </a:r>
            <a:endParaRPr sz="3600"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11</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54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sp>
        <p:nvSpPr>
          <p:cNvPr id="2" name="Google Shape;3297;p80">
            <a:extLst>
              <a:ext uri="{FF2B5EF4-FFF2-40B4-BE49-F238E27FC236}">
                <a16:creationId xmlns:a16="http://schemas.microsoft.com/office/drawing/2014/main" id="{283B6311-8628-F334-6B35-412DFECEAE61}"/>
              </a:ext>
            </a:extLst>
          </p:cNvPr>
          <p:cNvSpPr txBox="1">
            <a:spLocks/>
          </p:cNvSpPr>
          <p:nvPr/>
        </p:nvSpPr>
        <p:spPr>
          <a:xfrm>
            <a:off x="1216165" y="1212594"/>
            <a:ext cx="6711669" cy="20826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err="1">
                <a:solidFill>
                  <a:schemeClr val="bg1"/>
                </a:solidFill>
                <a:latin typeface="Bai Jamjuree" pitchFamily="2" charset="-34"/>
                <a:cs typeface="Bai Jamjuree" pitchFamily="2" charset="-34"/>
              </a:rPr>
              <a:t>AppointmentDay_DOW</a:t>
            </a:r>
            <a:r>
              <a:rPr lang="en-US" b="1" dirty="0">
                <a:solidFill>
                  <a:schemeClr val="bg1"/>
                </a:solidFill>
                <a:latin typeface="Bai Jamjuree" pitchFamily="2" charset="-34"/>
                <a:cs typeface="Bai Jamjuree" pitchFamily="2" charset="-34"/>
              </a:rPr>
              <a:t> : There looks like a pattern with the appointments from the above visualizations. Also, we can see there are very less appointments on Saturday and no appointments on Sunday.</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So, </a:t>
            </a:r>
            <a:r>
              <a:rPr lang="en-US" b="1" dirty="0" err="1">
                <a:solidFill>
                  <a:schemeClr val="bg1"/>
                </a:solidFill>
                <a:latin typeface="Bai Jamjuree" pitchFamily="2" charset="-34"/>
                <a:cs typeface="Bai Jamjuree" pitchFamily="2" charset="-34"/>
              </a:rPr>
              <a:t>AppointmentDay_DOW</a:t>
            </a:r>
            <a:r>
              <a:rPr lang="en-US" b="1" dirty="0">
                <a:solidFill>
                  <a:schemeClr val="bg1"/>
                </a:solidFill>
                <a:latin typeface="Bai Jamjuree" pitchFamily="2" charset="-34"/>
                <a:cs typeface="Bai Jamjuree" pitchFamily="2" charset="-34"/>
              </a:rPr>
              <a:t> could help in determining if a patient visits the hospital after taking an appointment.</a:t>
            </a: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p:txBody>
      </p:sp>
    </p:spTree>
    <p:extLst>
      <p:ext uri="{BB962C8B-B14F-4D97-AF65-F5344CB8AC3E}">
        <p14:creationId xmlns:p14="http://schemas.microsoft.com/office/powerpoint/2010/main" val="150396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p:sp>
        <p:nvSpPr>
          <p:cNvPr id="3184" name="Google Shape;3184;p77"/>
          <p:cNvSpPr/>
          <p:nvPr/>
        </p:nvSpPr>
        <p:spPr>
          <a:xfrm>
            <a:off x="1522415" y="2675701"/>
            <a:ext cx="292103" cy="310567"/>
          </a:xfrm>
          <a:custGeom>
            <a:avLst/>
            <a:gdLst/>
            <a:ahLst/>
            <a:cxnLst/>
            <a:rect l="l" t="t" r="r" b="b"/>
            <a:pathLst>
              <a:path w="10932" h="11623" extrusionOk="0">
                <a:moveTo>
                  <a:pt x="5478" y="691"/>
                </a:moveTo>
                <a:cubicBezTo>
                  <a:pt x="6074" y="691"/>
                  <a:pt x="6383" y="1430"/>
                  <a:pt x="5954" y="1858"/>
                </a:cubicBezTo>
                <a:cubicBezTo>
                  <a:pt x="5817" y="1995"/>
                  <a:pt x="5648" y="2057"/>
                  <a:pt x="5482" y="2057"/>
                </a:cubicBezTo>
                <a:cubicBezTo>
                  <a:pt x="5129" y="2057"/>
                  <a:pt x="4788" y="1779"/>
                  <a:pt x="4788" y="1358"/>
                </a:cubicBezTo>
                <a:cubicBezTo>
                  <a:pt x="4788" y="977"/>
                  <a:pt x="5097" y="691"/>
                  <a:pt x="5478" y="691"/>
                </a:cubicBezTo>
                <a:close/>
                <a:moveTo>
                  <a:pt x="5812" y="2739"/>
                </a:moveTo>
                <a:cubicBezTo>
                  <a:pt x="6383" y="2739"/>
                  <a:pt x="6836" y="3192"/>
                  <a:pt x="6836" y="3763"/>
                </a:cubicBezTo>
                <a:lnTo>
                  <a:pt x="4097" y="3763"/>
                </a:lnTo>
                <a:cubicBezTo>
                  <a:pt x="4097" y="3192"/>
                  <a:pt x="4573" y="2739"/>
                  <a:pt x="5121" y="2739"/>
                </a:cubicBezTo>
                <a:close/>
                <a:moveTo>
                  <a:pt x="9217" y="4454"/>
                </a:moveTo>
                <a:lnTo>
                  <a:pt x="9217" y="5121"/>
                </a:lnTo>
                <a:lnTo>
                  <a:pt x="1715" y="5121"/>
                </a:lnTo>
                <a:lnTo>
                  <a:pt x="1715" y="4454"/>
                </a:lnTo>
                <a:close/>
                <a:moveTo>
                  <a:pt x="5506" y="7851"/>
                </a:moveTo>
                <a:cubicBezTo>
                  <a:pt x="5672" y="7851"/>
                  <a:pt x="5841" y="7913"/>
                  <a:pt x="5978" y="8050"/>
                </a:cubicBezTo>
                <a:cubicBezTo>
                  <a:pt x="6407" y="8479"/>
                  <a:pt x="6097" y="9217"/>
                  <a:pt x="5502" y="9217"/>
                </a:cubicBezTo>
                <a:cubicBezTo>
                  <a:pt x="5487" y="9218"/>
                  <a:pt x="5473" y="9218"/>
                  <a:pt x="5458" y="9218"/>
                </a:cubicBezTo>
                <a:cubicBezTo>
                  <a:pt x="5075" y="9218"/>
                  <a:pt x="4788" y="8917"/>
                  <a:pt x="4788" y="8550"/>
                </a:cubicBezTo>
                <a:lnTo>
                  <a:pt x="4811" y="8550"/>
                </a:lnTo>
                <a:cubicBezTo>
                  <a:pt x="4811" y="8129"/>
                  <a:pt x="5153" y="7851"/>
                  <a:pt x="5506" y="7851"/>
                </a:cubicBezTo>
                <a:close/>
                <a:moveTo>
                  <a:pt x="2073" y="7859"/>
                </a:moveTo>
                <a:cubicBezTo>
                  <a:pt x="2692" y="7859"/>
                  <a:pt x="3001" y="8598"/>
                  <a:pt x="2549" y="9026"/>
                </a:cubicBezTo>
                <a:cubicBezTo>
                  <a:pt x="2411" y="9164"/>
                  <a:pt x="2241" y="9226"/>
                  <a:pt x="2073" y="9226"/>
                </a:cubicBezTo>
                <a:cubicBezTo>
                  <a:pt x="1721" y="9226"/>
                  <a:pt x="1382" y="8954"/>
                  <a:pt x="1382" y="8550"/>
                </a:cubicBezTo>
                <a:cubicBezTo>
                  <a:pt x="1382" y="8169"/>
                  <a:pt x="1692" y="7859"/>
                  <a:pt x="2049" y="7859"/>
                </a:cubicBezTo>
                <a:close/>
                <a:moveTo>
                  <a:pt x="8884" y="7859"/>
                </a:moveTo>
                <a:cubicBezTo>
                  <a:pt x="9265" y="7859"/>
                  <a:pt x="9574" y="8169"/>
                  <a:pt x="9574" y="8550"/>
                </a:cubicBezTo>
                <a:cubicBezTo>
                  <a:pt x="9574" y="8954"/>
                  <a:pt x="9235" y="9226"/>
                  <a:pt x="8883" y="9226"/>
                </a:cubicBezTo>
                <a:cubicBezTo>
                  <a:pt x="8716" y="9226"/>
                  <a:pt x="8545" y="9164"/>
                  <a:pt x="8407" y="9026"/>
                </a:cubicBezTo>
                <a:cubicBezTo>
                  <a:pt x="7979" y="8598"/>
                  <a:pt x="8264" y="7859"/>
                  <a:pt x="8884" y="7859"/>
                </a:cubicBezTo>
                <a:close/>
                <a:moveTo>
                  <a:pt x="8526" y="5811"/>
                </a:moveTo>
                <a:lnTo>
                  <a:pt x="8455" y="7240"/>
                </a:lnTo>
                <a:cubicBezTo>
                  <a:pt x="7574" y="7550"/>
                  <a:pt x="7240" y="8645"/>
                  <a:pt x="7836" y="9384"/>
                </a:cubicBezTo>
                <a:cubicBezTo>
                  <a:pt x="7579" y="9500"/>
                  <a:pt x="7369" y="9662"/>
                  <a:pt x="7181" y="9892"/>
                </a:cubicBezTo>
                <a:lnTo>
                  <a:pt x="7181" y="9892"/>
                </a:lnTo>
                <a:cubicBezTo>
                  <a:pt x="7016" y="9684"/>
                  <a:pt x="6806" y="9500"/>
                  <a:pt x="6550" y="9384"/>
                </a:cubicBezTo>
                <a:cubicBezTo>
                  <a:pt x="7264" y="8479"/>
                  <a:pt x="6621" y="7169"/>
                  <a:pt x="5478" y="7169"/>
                </a:cubicBezTo>
                <a:cubicBezTo>
                  <a:pt x="4335" y="7169"/>
                  <a:pt x="3692" y="8479"/>
                  <a:pt x="4407" y="9384"/>
                </a:cubicBezTo>
                <a:cubicBezTo>
                  <a:pt x="4168" y="9503"/>
                  <a:pt x="3930" y="9693"/>
                  <a:pt x="3764" y="9907"/>
                </a:cubicBezTo>
                <a:cubicBezTo>
                  <a:pt x="3597" y="9693"/>
                  <a:pt x="3382" y="9503"/>
                  <a:pt x="3144" y="9384"/>
                </a:cubicBezTo>
                <a:cubicBezTo>
                  <a:pt x="3716" y="8645"/>
                  <a:pt x="3382" y="7550"/>
                  <a:pt x="2501" y="7240"/>
                </a:cubicBezTo>
                <a:lnTo>
                  <a:pt x="2430" y="5811"/>
                </a:lnTo>
                <a:close/>
                <a:moveTo>
                  <a:pt x="2406" y="9907"/>
                </a:moveTo>
                <a:cubicBezTo>
                  <a:pt x="2978" y="9907"/>
                  <a:pt x="3430" y="10360"/>
                  <a:pt x="3430" y="10931"/>
                </a:cubicBezTo>
                <a:lnTo>
                  <a:pt x="715" y="10931"/>
                </a:lnTo>
                <a:cubicBezTo>
                  <a:pt x="715" y="10360"/>
                  <a:pt x="1168" y="9907"/>
                  <a:pt x="1739" y="9907"/>
                </a:cubicBezTo>
                <a:close/>
                <a:moveTo>
                  <a:pt x="5835" y="9907"/>
                </a:moveTo>
                <a:cubicBezTo>
                  <a:pt x="6407" y="9907"/>
                  <a:pt x="6859" y="10360"/>
                  <a:pt x="6859" y="10931"/>
                </a:cubicBezTo>
                <a:lnTo>
                  <a:pt x="4121" y="10931"/>
                </a:lnTo>
                <a:cubicBezTo>
                  <a:pt x="4121" y="10360"/>
                  <a:pt x="4573" y="9907"/>
                  <a:pt x="5145" y="9907"/>
                </a:cubicBezTo>
                <a:close/>
                <a:moveTo>
                  <a:pt x="9241" y="9907"/>
                </a:moveTo>
                <a:cubicBezTo>
                  <a:pt x="9812" y="9907"/>
                  <a:pt x="10265" y="10360"/>
                  <a:pt x="10265" y="10931"/>
                </a:cubicBezTo>
                <a:lnTo>
                  <a:pt x="7550" y="10931"/>
                </a:lnTo>
                <a:cubicBezTo>
                  <a:pt x="7526" y="10360"/>
                  <a:pt x="8002" y="9907"/>
                  <a:pt x="8574" y="9907"/>
                </a:cubicBezTo>
                <a:close/>
                <a:moveTo>
                  <a:pt x="5478" y="1"/>
                </a:moveTo>
                <a:cubicBezTo>
                  <a:pt x="4335" y="1"/>
                  <a:pt x="3692" y="1310"/>
                  <a:pt x="4407" y="2215"/>
                </a:cubicBezTo>
                <a:cubicBezTo>
                  <a:pt x="3811" y="2501"/>
                  <a:pt x="3430" y="3097"/>
                  <a:pt x="3430" y="3763"/>
                </a:cubicBezTo>
                <a:lnTo>
                  <a:pt x="2406" y="3763"/>
                </a:lnTo>
                <a:lnTo>
                  <a:pt x="2406" y="3216"/>
                </a:lnTo>
                <a:lnTo>
                  <a:pt x="3335" y="2287"/>
                </a:lnTo>
                <a:lnTo>
                  <a:pt x="2835" y="1811"/>
                </a:lnTo>
                <a:lnTo>
                  <a:pt x="1715" y="2930"/>
                </a:lnTo>
                <a:lnTo>
                  <a:pt x="1715" y="3763"/>
                </a:lnTo>
                <a:lnTo>
                  <a:pt x="1025" y="3763"/>
                </a:lnTo>
                <a:lnTo>
                  <a:pt x="1025" y="5811"/>
                </a:lnTo>
                <a:lnTo>
                  <a:pt x="1739" y="5811"/>
                </a:lnTo>
                <a:lnTo>
                  <a:pt x="1811" y="7193"/>
                </a:lnTo>
                <a:cubicBezTo>
                  <a:pt x="811" y="7383"/>
                  <a:pt x="358" y="8574"/>
                  <a:pt x="977" y="9384"/>
                </a:cubicBezTo>
                <a:cubicBezTo>
                  <a:pt x="382" y="9669"/>
                  <a:pt x="1" y="10265"/>
                  <a:pt x="1" y="10931"/>
                </a:cubicBezTo>
                <a:lnTo>
                  <a:pt x="1" y="11622"/>
                </a:lnTo>
                <a:lnTo>
                  <a:pt x="10932" y="11622"/>
                </a:lnTo>
                <a:lnTo>
                  <a:pt x="10932" y="10931"/>
                </a:lnTo>
                <a:cubicBezTo>
                  <a:pt x="10932" y="10265"/>
                  <a:pt x="10551" y="9669"/>
                  <a:pt x="9955" y="9384"/>
                </a:cubicBezTo>
                <a:cubicBezTo>
                  <a:pt x="10598" y="8574"/>
                  <a:pt x="10146" y="7383"/>
                  <a:pt x="9122" y="7193"/>
                </a:cubicBezTo>
                <a:lnTo>
                  <a:pt x="9217" y="5811"/>
                </a:lnTo>
                <a:lnTo>
                  <a:pt x="9908" y="5811"/>
                </a:lnTo>
                <a:lnTo>
                  <a:pt x="9908" y="3763"/>
                </a:lnTo>
                <a:lnTo>
                  <a:pt x="9217" y="3763"/>
                </a:lnTo>
                <a:lnTo>
                  <a:pt x="9217" y="2930"/>
                </a:lnTo>
                <a:lnTo>
                  <a:pt x="8098" y="1811"/>
                </a:lnTo>
                <a:lnTo>
                  <a:pt x="7621" y="2287"/>
                </a:lnTo>
                <a:lnTo>
                  <a:pt x="8550" y="3216"/>
                </a:lnTo>
                <a:lnTo>
                  <a:pt x="8550" y="3763"/>
                </a:lnTo>
                <a:lnTo>
                  <a:pt x="7526" y="3763"/>
                </a:lnTo>
                <a:cubicBezTo>
                  <a:pt x="7526" y="3097"/>
                  <a:pt x="7145" y="2501"/>
                  <a:pt x="6550" y="2215"/>
                </a:cubicBezTo>
                <a:cubicBezTo>
                  <a:pt x="7240" y="1310"/>
                  <a:pt x="6621"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77"/>
          <p:cNvGrpSpPr/>
          <p:nvPr/>
        </p:nvGrpSpPr>
        <p:grpSpPr>
          <a:xfrm>
            <a:off x="2929289" y="2686307"/>
            <a:ext cx="309925" cy="309899"/>
            <a:chOff x="6029896" y="5739128"/>
            <a:chExt cx="309925" cy="309899"/>
          </a:xfrm>
        </p:grpSpPr>
        <p:sp>
          <p:nvSpPr>
            <p:cNvPr id="3186" name="Google Shape;3186;p77"/>
            <p:cNvSpPr/>
            <p:nvPr/>
          </p:nvSpPr>
          <p:spPr>
            <a:xfrm>
              <a:off x="6029896" y="5739128"/>
              <a:ext cx="309925" cy="309899"/>
            </a:xfrm>
            <a:custGeom>
              <a:avLst/>
              <a:gdLst/>
              <a:ahLst/>
              <a:cxnLst/>
              <a:rect l="l" t="t" r="r" b="b"/>
              <a:pathLst>
                <a:path w="11599" h="11598" extrusionOk="0">
                  <a:moveTo>
                    <a:pt x="10908" y="667"/>
                  </a:moveTo>
                  <a:lnTo>
                    <a:pt x="10908" y="8192"/>
                  </a:lnTo>
                  <a:lnTo>
                    <a:pt x="668" y="8192"/>
                  </a:lnTo>
                  <a:lnTo>
                    <a:pt x="668" y="667"/>
                  </a:lnTo>
                  <a:close/>
                  <a:moveTo>
                    <a:pt x="10908" y="8859"/>
                  </a:moveTo>
                  <a:lnTo>
                    <a:pt x="10908" y="9550"/>
                  </a:lnTo>
                  <a:lnTo>
                    <a:pt x="668" y="9550"/>
                  </a:lnTo>
                  <a:lnTo>
                    <a:pt x="668" y="8859"/>
                  </a:lnTo>
                  <a:close/>
                  <a:moveTo>
                    <a:pt x="6812" y="10240"/>
                  </a:moveTo>
                  <a:lnTo>
                    <a:pt x="6812" y="10907"/>
                  </a:lnTo>
                  <a:lnTo>
                    <a:pt x="4764" y="10907"/>
                  </a:lnTo>
                  <a:lnTo>
                    <a:pt x="4764" y="10240"/>
                  </a:lnTo>
                  <a:close/>
                  <a:moveTo>
                    <a:pt x="1" y="0"/>
                  </a:moveTo>
                  <a:lnTo>
                    <a:pt x="1" y="10240"/>
                  </a:lnTo>
                  <a:lnTo>
                    <a:pt x="4097" y="10240"/>
                  </a:lnTo>
                  <a:lnTo>
                    <a:pt x="4097" y="10907"/>
                  </a:lnTo>
                  <a:lnTo>
                    <a:pt x="2716" y="10907"/>
                  </a:lnTo>
                  <a:lnTo>
                    <a:pt x="2716" y="11598"/>
                  </a:lnTo>
                  <a:lnTo>
                    <a:pt x="8860" y="11598"/>
                  </a:lnTo>
                  <a:lnTo>
                    <a:pt x="8860" y="10907"/>
                  </a:lnTo>
                  <a:lnTo>
                    <a:pt x="7502" y="10907"/>
                  </a:lnTo>
                  <a:lnTo>
                    <a:pt x="7502" y="10240"/>
                  </a:lnTo>
                  <a:lnTo>
                    <a:pt x="11599" y="10240"/>
                  </a:lnTo>
                  <a:lnTo>
                    <a:pt x="11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7"/>
            <p:cNvSpPr/>
            <p:nvPr/>
          </p:nvSpPr>
          <p:spPr>
            <a:xfrm>
              <a:off x="6065781" y="5775227"/>
              <a:ext cx="237781" cy="127641"/>
            </a:xfrm>
            <a:custGeom>
              <a:avLst/>
              <a:gdLst/>
              <a:ahLst/>
              <a:cxnLst/>
              <a:rect l="l" t="t" r="r" b="b"/>
              <a:pathLst>
                <a:path w="8899" h="4777" extrusionOk="0">
                  <a:moveTo>
                    <a:pt x="2395" y="2037"/>
                  </a:moveTo>
                  <a:cubicBezTo>
                    <a:pt x="2478" y="2037"/>
                    <a:pt x="2564" y="2072"/>
                    <a:pt x="2635" y="2150"/>
                  </a:cubicBezTo>
                  <a:cubicBezTo>
                    <a:pt x="2873" y="2364"/>
                    <a:pt x="2706" y="2722"/>
                    <a:pt x="2397" y="2722"/>
                  </a:cubicBezTo>
                  <a:cubicBezTo>
                    <a:pt x="2206" y="2722"/>
                    <a:pt x="2063" y="2579"/>
                    <a:pt x="2063" y="2388"/>
                  </a:cubicBezTo>
                  <a:cubicBezTo>
                    <a:pt x="2063" y="2180"/>
                    <a:pt x="2224" y="2037"/>
                    <a:pt x="2395" y="2037"/>
                  </a:cubicBezTo>
                  <a:close/>
                  <a:moveTo>
                    <a:pt x="6491" y="2048"/>
                  </a:moveTo>
                  <a:cubicBezTo>
                    <a:pt x="6575" y="2048"/>
                    <a:pt x="6661" y="2079"/>
                    <a:pt x="6731" y="2150"/>
                  </a:cubicBezTo>
                  <a:cubicBezTo>
                    <a:pt x="6945" y="2364"/>
                    <a:pt x="6802" y="2722"/>
                    <a:pt x="6493" y="2722"/>
                  </a:cubicBezTo>
                  <a:cubicBezTo>
                    <a:pt x="6326" y="2722"/>
                    <a:pt x="6159" y="2579"/>
                    <a:pt x="6159" y="2388"/>
                  </a:cubicBezTo>
                  <a:cubicBezTo>
                    <a:pt x="6159" y="2180"/>
                    <a:pt x="6320" y="2048"/>
                    <a:pt x="6491" y="2048"/>
                  </a:cubicBezTo>
                  <a:close/>
                  <a:moveTo>
                    <a:pt x="2397" y="673"/>
                  </a:moveTo>
                  <a:cubicBezTo>
                    <a:pt x="3897" y="673"/>
                    <a:pt x="4659" y="2460"/>
                    <a:pt x="3659" y="3531"/>
                  </a:cubicBezTo>
                  <a:cubicBezTo>
                    <a:pt x="3564" y="3317"/>
                    <a:pt x="3397" y="3150"/>
                    <a:pt x="3230" y="3007"/>
                  </a:cubicBezTo>
                  <a:cubicBezTo>
                    <a:pt x="3730" y="2317"/>
                    <a:pt x="3254" y="1364"/>
                    <a:pt x="2397" y="1364"/>
                  </a:cubicBezTo>
                  <a:cubicBezTo>
                    <a:pt x="1563" y="1364"/>
                    <a:pt x="1063" y="2317"/>
                    <a:pt x="1587" y="3007"/>
                  </a:cubicBezTo>
                  <a:cubicBezTo>
                    <a:pt x="1397" y="3150"/>
                    <a:pt x="1254" y="3317"/>
                    <a:pt x="1158" y="3531"/>
                  </a:cubicBezTo>
                  <a:cubicBezTo>
                    <a:pt x="134" y="2460"/>
                    <a:pt x="920" y="673"/>
                    <a:pt x="2397" y="673"/>
                  </a:cubicBezTo>
                  <a:close/>
                  <a:moveTo>
                    <a:pt x="6493" y="673"/>
                  </a:moveTo>
                  <a:cubicBezTo>
                    <a:pt x="7993" y="673"/>
                    <a:pt x="8755" y="2460"/>
                    <a:pt x="7755" y="3531"/>
                  </a:cubicBezTo>
                  <a:cubicBezTo>
                    <a:pt x="7660" y="3317"/>
                    <a:pt x="7517" y="3150"/>
                    <a:pt x="7326" y="3007"/>
                  </a:cubicBezTo>
                  <a:cubicBezTo>
                    <a:pt x="7826" y="2317"/>
                    <a:pt x="7350" y="1364"/>
                    <a:pt x="6493" y="1364"/>
                  </a:cubicBezTo>
                  <a:cubicBezTo>
                    <a:pt x="5659" y="1364"/>
                    <a:pt x="5183" y="2317"/>
                    <a:pt x="5683" y="3007"/>
                  </a:cubicBezTo>
                  <a:cubicBezTo>
                    <a:pt x="5493" y="3150"/>
                    <a:pt x="5350" y="3317"/>
                    <a:pt x="5254" y="3531"/>
                  </a:cubicBezTo>
                  <a:cubicBezTo>
                    <a:pt x="4230" y="2460"/>
                    <a:pt x="5016" y="673"/>
                    <a:pt x="6493" y="673"/>
                  </a:cubicBezTo>
                  <a:close/>
                  <a:moveTo>
                    <a:pt x="2397" y="3406"/>
                  </a:moveTo>
                  <a:cubicBezTo>
                    <a:pt x="2694" y="3406"/>
                    <a:pt x="2992" y="3591"/>
                    <a:pt x="3064" y="3960"/>
                  </a:cubicBezTo>
                  <a:cubicBezTo>
                    <a:pt x="2849" y="4055"/>
                    <a:pt x="2623" y="4103"/>
                    <a:pt x="2397" y="4103"/>
                  </a:cubicBezTo>
                  <a:cubicBezTo>
                    <a:pt x="2171" y="4103"/>
                    <a:pt x="1944" y="4055"/>
                    <a:pt x="1730" y="3960"/>
                  </a:cubicBezTo>
                  <a:cubicBezTo>
                    <a:pt x="1801" y="3591"/>
                    <a:pt x="2099" y="3406"/>
                    <a:pt x="2397" y="3406"/>
                  </a:cubicBezTo>
                  <a:close/>
                  <a:moveTo>
                    <a:pt x="6502" y="3406"/>
                  </a:moveTo>
                  <a:cubicBezTo>
                    <a:pt x="6796" y="3406"/>
                    <a:pt x="7088" y="3591"/>
                    <a:pt x="7160" y="3960"/>
                  </a:cubicBezTo>
                  <a:cubicBezTo>
                    <a:pt x="6945" y="4055"/>
                    <a:pt x="6719" y="4103"/>
                    <a:pt x="6493" y="4103"/>
                  </a:cubicBezTo>
                  <a:cubicBezTo>
                    <a:pt x="6267" y="4103"/>
                    <a:pt x="6040" y="4055"/>
                    <a:pt x="5826" y="3960"/>
                  </a:cubicBezTo>
                  <a:cubicBezTo>
                    <a:pt x="5909" y="3591"/>
                    <a:pt x="6207" y="3406"/>
                    <a:pt x="6502" y="3406"/>
                  </a:cubicBezTo>
                  <a:close/>
                  <a:moveTo>
                    <a:pt x="2429" y="0"/>
                  </a:moveTo>
                  <a:cubicBezTo>
                    <a:pt x="1215" y="0"/>
                    <a:pt x="15" y="899"/>
                    <a:pt x="15" y="2388"/>
                  </a:cubicBezTo>
                  <a:cubicBezTo>
                    <a:pt x="1" y="3878"/>
                    <a:pt x="1204" y="4776"/>
                    <a:pt x="2422" y="4776"/>
                  </a:cubicBezTo>
                  <a:cubicBezTo>
                    <a:pt x="3191" y="4776"/>
                    <a:pt x="3966" y="4419"/>
                    <a:pt x="4445" y="3626"/>
                  </a:cubicBezTo>
                  <a:cubicBezTo>
                    <a:pt x="4924" y="4419"/>
                    <a:pt x="5695" y="4776"/>
                    <a:pt x="6462" y="4776"/>
                  </a:cubicBezTo>
                  <a:cubicBezTo>
                    <a:pt x="7678" y="4776"/>
                    <a:pt x="8884" y="3878"/>
                    <a:pt x="8898" y="2388"/>
                  </a:cubicBezTo>
                  <a:cubicBezTo>
                    <a:pt x="8898" y="1078"/>
                    <a:pt x="7826" y="7"/>
                    <a:pt x="6517" y="7"/>
                  </a:cubicBezTo>
                  <a:lnTo>
                    <a:pt x="6493" y="7"/>
                  </a:lnTo>
                  <a:cubicBezTo>
                    <a:pt x="5659" y="7"/>
                    <a:pt x="4873" y="435"/>
                    <a:pt x="4445" y="1150"/>
                  </a:cubicBezTo>
                  <a:cubicBezTo>
                    <a:pt x="3966" y="358"/>
                    <a:pt x="3195" y="0"/>
                    <a:pt x="2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7"/>
            <p:cNvSpPr/>
            <p:nvPr/>
          </p:nvSpPr>
          <p:spPr>
            <a:xfrm>
              <a:off x="6093543" y="5921118"/>
              <a:ext cx="72572" cy="18464"/>
            </a:xfrm>
            <a:custGeom>
              <a:avLst/>
              <a:gdLst/>
              <a:ahLst/>
              <a:cxnLst/>
              <a:rect l="l" t="t" r="r" b="b"/>
              <a:pathLst>
                <a:path w="2716" h="691" extrusionOk="0">
                  <a:moveTo>
                    <a:pt x="0" y="0"/>
                  </a:moveTo>
                  <a:lnTo>
                    <a:pt x="0" y="691"/>
                  </a:lnTo>
                  <a:lnTo>
                    <a:pt x="2715" y="691"/>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7"/>
            <p:cNvSpPr/>
            <p:nvPr/>
          </p:nvSpPr>
          <p:spPr>
            <a:xfrm>
              <a:off x="6202988" y="5921118"/>
              <a:ext cx="73213" cy="18464"/>
            </a:xfrm>
            <a:custGeom>
              <a:avLst/>
              <a:gdLst/>
              <a:ahLst/>
              <a:cxnLst/>
              <a:rect l="l" t="t" r="r" b="b"/>
              <a:pathLst>
                <a:path w="2740" h="691" extrusionOk="0">
                  <a:moveTo>
                    <a:pt x="0" y="0"/>
                  </a:moveTo>
                  <a:lnTo>
                    <a:pt x="0" y="691"/>
                  </a:lnTo>
                  <a:lnTo>
                    <a:pt x="2739" y="691"/>
                  </a:lnTo>
                  <a:lnTo>
                    <a:pt x="2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0" name="Google Shape;319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7"/>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EDA, Exploration and Visualization</a:t>
            </a:r>
            <a:endParaRPr dirty="0"/>
          </a:p>
        </p:txBody>
      </p:sp>
      <p:pic>
        <p:nvPicPr>
          <p:cNvPr id="3" name="Picture 2">
            <a:extLst>
              <a:ext uri="{FF2B5EF4-FFF2-40B4-BE49-F238E27FC236}">
                <a16:creationId xmlns:a16="http://schemas.microsoft.com/office/drawing/2014/main" id="{968D6B36-1276-75B2-C1F7-C3A9219F5CA4}"/>
              </a:ext>
            </a:extLst>
          </p:cNvPr>
          <p:cNvPicPr>
            <a:picLocks noChangeAspect="1"/>
          </p:cNvPicPr>
          <p:nvPr/>
        </p:nvPicPr>
        <p:blipFill>
          <a:blip r:embed="rId4"/>
          <a:stretch>
            <a:fillRect/>
          </a:stretch>
        </p:blipFill>
        <p:spPr>
          <a:xfrm>
            <a:off x="884015" y="1785181"/>
            <a:ext cx="7375970" cy="2161401"/>
          </a:xfrm>
          <a:prstGeom prst="rect">
            <a:avLst/>
          </a:prstGeom>
        </p:spPr>
      </p:pic>
    </p:spTree>
    <p:extLst>
      <p:ext uri="{BB962C8B-B14F-4D97-AF65-F5344CB8AC3E}">
        <p14:creationId xmlns:p14="http://schemas.microsoft.com/office/powerpoint/2010/main" val="394630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4"/>
                                        </p:tgtEl>
                                        <p:attrNameLst>
                                          <p:attrName>style.visibility</p:attrName>
                                        </p:attrNameLst>
                                      </p:cBhvr>
                                      <p:to>
                                        <p:strVal val="visible"/>
                                      </p:to>
                                    </p:set>
                                    <p:animEffect transition="in" filter="fade">
                                      <p:cBhvr>
                                        <p:cTn id="7" dur="1000"/>
                                        <p:tgtEl>
                                          <p:spTgt spid="3184"/>
                                        </p:tgtEl>
                                      </p:cBhvr>
                                    </p:animEffect>
                                  </p:childTnLst>
                                </p:cTn>
                              </p:par>
                              <p:par>
                                <p:cTn id="8" presetID="10" presetClass="entr" presetSubtype="0" fill="hold" nodeType="withEffect">
                                  <p:stCondLst>
                                    <p:cond delay="0"/>
                                  </p:stCondLst>
                                  <p:childTnLst>
                                    <p:set>
                                      <p:cBhvr>
                                        <p:cTn id="9" dur="1" fill="hold">
                                          <p:stCondLst>
                                            <p:cond delay="0"/>
                                          </p:stCondLst>
                                        </p:cTn>
                                        <p:tgtEl>
                                          <p:spTgt spid="3185"/>
                                        </p:tgtEl>
                                        <p:attrNameLst>
                                          <p:attrName>style.visibility</p:attrName>
                                        </p:attrNameLst>
                                      </p:cBhvr>
                                      <p:to>
                                        <p:strVal val="visible"/>
                                      </p:to>
                                    </p:set>
                                    <p:animEffect transition="in" filter="fade">
                                      <p:cBhvr>
                                        <p:cTn id="10" dur="1000"/>
                                        <p:tgtEl>
                                          <p:spTgt spid="3185"/>
                                        </p:tgtEl>
                                      </p:cBhvr>
                                    </p:animEffect>
                                  </p:childTnLst>
                                </p:cTn>
                              </p:par>
                              <p:par>
                                <p:cTn id="11" presetID="2" presetClass="entr" presetSubtype="1" fill="hold" nodeType="withEffect">
                                  <p:stCondLst>
                                    <p:cond delay="0"/>
                                  </p:stCondLst>
                                  <p:childTnLst>
                                    <p:set>
                                      <p:cBhvr>
                                        <p:cTn id="12" dur="1" fill="hold">
                                          <p:stCondLst>
                                            <p:cond delay="0"/>
                                          </p:stCondLst>
                                        </p:cTn>
                                        <p:tgtEl>
                                          <p:spTgt spid="3199"/>
                                        </p:tgtEl>
                                        <p:attrNameLst>
                                          <p:attrName>style.visibility</p:attrName>
                                        </p:attrNameLst>
                                      </p:cBhvr>
                                      <p:to>
                                        <p:strVal val="visible"/>
                                      </p:to>
                                    </p:set>
                                    <p:anim calcmode="lin" valueType="num">
                                      <p:cBhvr additive="base">
                                        <p:cTn id="13" dur="1000"/>
                                        <p:tgtEl>
                                          <p:spTgt spid="3199"/>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par>
                                <p:cTn id="23" presetID="10" presetClass="entr" presetSubtype="0" fill="hold" nodeType="withEffect">
                                  <p:stCondLst>
                                    <p:cond delay="0"/>
                                  </p:stCondLst>
                                  <p:childTnLst>
                                    <p:set>
                                      <p:cBhvr>
                                        <p:cTn id="24" dur="1" fill="hold">
                                          <p:stCondLst>
                                            <p:cond delay="0"/>
                                          </p:stCondLst>
                                        </p:cTn>
                                        <p:tgtEl>
                                          <p:spTgt spid="3193"/>
                                        </p:tgtEl>
                                        <p:attrNameLst>
                                          <p:attrName>style.visibility</p:attrName>
                                        </p:attrNameLst>
                                      </p:cBhvr>
                                      <p:to>
                                        <p:strVal val="visible"/>
                                      </p:to>
                                    </p:set>
                                    <p:animEffect transition="in" filter="fade">
                                      <p:cBhvr>
                                        <p:cTn id="25" dur="1000"/>
                                        <p:tgtEl>
                                          <p:spTgt spid="3193"/>
                                        </p:tgtEl>
                                      </p:cBhvr>
                                    </p:animEffect>
                                  </p:childTnLst>
                                </p:cTn>
                              </p:par>
                              <p:par>
                                <p:cTn id="26" presetID="10" presetClass="entr" presetSubtype="0" fill="hold" nodeType="withEffect">
                                  <p:stCondLst>
                                    <p:cond delay="0"/>
                                  </p:stCondLst>
                                  <p:childTnLst>
                                    <p:set>
                                      <p:cBhvr>
                                        <p:cTn id="27" dur="1" fill="hold">
                                          <p:stCondLst>
                                            <p:cond delay="0"/>
                                          </p:stCondLst>
                                        </p:cTn>
                                        <p:tgtEl>
                                          <p:spTgt spid="3194"/>
                                        </p:tgtEl>
                                        <p:attrNameLst>
                                          <p:attrName>style.visibility</p:attrName>
                                        </p:attrNameLst>
                                      </p:cBhvr>
                                      <p:to>
                                        <p:strVal val="visible"/>
                                      </p:to>
                                    </p:set>
                                    <p:animEffect transition="in" filter="fade">
                                      <p:cBhvr>
                                        <p:cTn id="28" dur="1000"/>
                                        <p:tgtEl>
                                          <p:spTgt spid="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grpSp>
        <p:nvGrpSpPr>
          <p:cNvPr id="3526" name="Google Shape;3526;p86"/>
          <p:cNvGrpSpPr/>
          <p:nvPr/>
        </p:nvGrpSpPr>
        <p:grpSpPr>
          <a:xfrm>
            <a:off x="2290890" y="573334"/>
            <a:ext cx="1965289" cy="517060"/>
            <a:chOff x="3539975" y="3523525"/>
            <a:chExt cx="745925" cy="196250"/>
          </a:xfrm>
        </p:grpSpPr>
        <p:sp>
          <p:nvSpPr>
            <p:cNvPr id="3527" name="Google Shape;3527;p8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3" name="Google Shape;3543;p86"/>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p>
            <a:r>
              <a:rPr lang="en" sz="5400" b="1" dirty="0">
                <a:solidFill>
                  <a:schemeClr val="dk2"/>
                </a:solidFill>
              </a:rPr>
              <a:t>Models</a:t>
            </a:r>
            <a:endParaRPr sz="5400" b="1" dirty="0">
              <a:solidFill>
                <a:schemeClr val="dk2"/>
              </a:solidFill>
            </a:endParaRPr>
          </a:p>
        </p:txBody>
      </p:sp>
      <p:cxnSp>
        <p:nvCxnSpPr>
          <p:cNvPr id="3544" name="Google Shape;3544;p86"/>
          <p:cNvCxnSpPr/>
          <p:nvPr/>
        </p:nvCxnSpPr>
        <p:spPr>
          <a:xfrm>
            <a:off x="3340884" y="36548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3545" name="Google Shape;3545;p86"/>
          <p:cNvGrpSpPr/>
          <p:nvPr/>
        </p:nvGrpSpPr>
        <p:grpSpPr>
          <a:xfrm>
            <a:off x="5633458" y="-1519770"/>
            <a:ext cx="2795003" cy="2795003"/>
            <a:chOff x="1943325" y="-220375"/>
            <a:chExt cx="1298672" cy="1298672"/>
          </a:xfrm>
        </p:grpSpPr>
        <p:sp>
          <p:nvSpPr>
            <p:cNvPr id="3546" name="Google Shape;3546;p8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4" name="Google Shape;3594;p86"/>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5" name="Google Shape;3595;p86"/>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3596" name="Google Shape;3596;p8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59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545"/>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3526"/>
                                        </p:tgtEl>
                                        <p:attrNameLst>
                                          <p:attrName>style.visibility</p:attrName>
                                        </p:attrNameLst>
                                      </p:cBhvr>
                                      <p:to>
                                        <p:strVal val="visible"/>
                                      </p:to>
                                    </p:set>
                                    <p:anim calcmode="lin" valueType="num">
                                      <p:cBhvr additive="base">
                                        <p:cTn id="11" dur="1000"/>
                                        <p:tgtEl>
                                          <p:spTgt spid="3526"/>
                                        </p:tgtEl>
                                        <p:attrNameLst>
                                          <p:attrName>ppt_x</p:attrName>
                                        </p:attrNameLst>
                                      </p:cBhvr>
                                      <p:tavLst>
                                        <p:tav tm="0">
                                          <p:val>
                                            <p:strVal val="#ppt_x-1"/>
                                          </p:val>
                                        </p:tav>
                                        <p:tav tm="100000">
                                          <p:val>
                                            <p:strVal val="#ppt_x"/>
                                          </p:val>
                                        </p:tav>
                                      </p:tavLst>
                                    </p:anim>
                                  </p:childTnLst>
                                </p:cTn>
                              </p:par>
                              <p:par>
                                <p:cTn id="12" presetID="2" presetClass="entr" presetSubtype="1" fill="hold" nodeType="withEffect">
                                  <p:stCondLst>
                                    <p:cond delay="0"/>
                                  </p:stCondLst>
                                  <p:childTnLst>
                                    <p:set>
                                      <p:cBhvr>
                                        <p:cTn id="13" dur="1" fill="hold">
                                          <p:stCondLst>
                                            <p:cond delay="0"/>
                                          </p:stCondLst>
                                        </p:cTn>
                                        <p:tgtEl>
                                          <p:spTgt spid="3543"/>
                                        </p:tgtEl>
                                        <p:attrNameLst>
                                          <p:attrName>style.visibility</p:attrName>
                                        </p:attrNameLst>
                                      </p:cBhvr>
                                      <p:to>
                                        <p:strVal val="visible"/>
                                      </p:to>
                                    </p:set>
                                    <p:anim calcmode="lin" valueType="num">
                                      <p:cBhvr additive="base">
                                        <p:cTn id="14" dur="1000"/>
                                        <p:tgtEl>
                                          <p:spTgt spid="3543"/>
                                        </p:tgtEl>
                                        <p:attrNameLst>
                                          <p:attrName>ppt_y</p:attrName>
                                        </p:attrNameLst>
                                      </p:cBhvr>
                                      <p:tavLst>
                                        <p:tav tm="0">
                                          <p:val>
                                            <p:strVal val="#ppt_y-1"/>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544"/>
                                        </p:tgtEl>
                                        <p:attrNameLst>
                                          <p:attrName>style.visibility</p:attrName>
                                        </p:attrNameLst>
                                      </p:cBhvr>
                                      <p:to>
                                        <p:strVal val="visible"/>
                                      </p:to>
                                    </p:set>
                                    <p:anim calcmode="lin" valueType="num">
                                      <p:cBhvr additive="base">
                                        <p:cTn id="17" dur="1000"/>
                                        <p:tgtEl>
                                          <p:spTgt spid="3544"/>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596"/>
                                        </p:tgtEl>
                                        <p:attrNameLst>
                                          <p:attrName>style.visibility</p:attrName>
                                        </p:attrNameLst>
                                      </p:cBhvr>
                                      <p:to>
                                        <p:strVal val="visible"/>
                                      </p:to>
                                    </p:set>
                                    <p:animEffect transition="in" filter="fade">
                                      <p:cBhvr>
                                        <p:cTn id="20" dur="1000"/>
                                        <p:tgtEl>
                                          <p:spTgt spid="3596"/>
                                        </p:tgtEl>
                                      </p:cBhvr>
                                    </p:animEffect>
                                  </p:childTnLst>
                                </p:cTn>
                              </p:par>
                              <p:par>
                                <p:cTn id="21" presetID="10" presetClass="entr" presetSubtype="0" fill="hold" nodeType="withEffect">
                                  <p:stCondLst>
                                    <p:cond delay="0"/>
                                  </p:stCondLst>
                                  <p:childTnLst>
                                    <p:set>
                                      <p:cBhvr>
                                        <p:cTn id="22" dur="1" fill="hold">
                                          <p:stCondLst>
                                            <p:cond delay="0"/>
                                          </p:stCondLst>
                                        </p:cTn>
                                        <p:tgtEl>
                                          <p:spTgt spid="3597"/>
                                        </p:tgtEl>
                                        <p:attrNameLst>
                                          <p:attrName>style.visibility</p:attrName>
                                        </p:attrNameLst>
                                      </p:cBhvr>
                                      <p:to>
                                        <p:strVal val="visible"/>
                                      </p:to>
                                    </p:set>
                                    <p:animEffect transition="in" filter="fade">
                                      <p:cBhvr>
                                        <p:cTn id="23" dur="1000"/>
                                        <p:tgtEl>
                                          <p:spTgt spid="3597"/>
                                        </p:tgtEl>
                                      </p:cBhvr>
                                    </p:animEffect>
                                  </p:childTnLst>
                                </p:cTn>
                              </p:par>
                              <p:par>
                                <p:cTn id="24" presetID="10" presetClass="entr" presetSubtype="0" fill="hold" nodeType="withEffect">
                                  <p:stCondLst>
                                    <p:cond delay="0"/>
                                  </p:stCondLst>
                                  <p:childTnLst>
                                    <p:set>
                                      <p:cBhvr>
                                        <p:cTn id="25" dur="1" fill="hold">
                                          <p:stCondLst>
                                            <p:cond delay="0"/>
                                          </p:stCondLst>
                                        </p:cTn>
                                        <p:tgtEl>
                                          <p:spTgt spid="3598"/>
                                        </p:tgtEl>
                                        <p:attrNameLst>
                                          <p:attrName>style.visibility</p:attrName>
                                        </p:attrNameLst>
                                      </p:cBhvr>
                                      <p:to>
                                        <p:strVal val="visible"/>
                                      </p:to>
                                    </p:set>
                                    <p:animEffect transition="in" filter="fade">
                                      <p:cBhvr>
                                        <p:cTn id="26" dur="1000"/>
                                        <p:tgtEl>
                                          <p:spTgt spid="3598"/>
                                        </p:tgtEl>
                                      </p:cBhvr>
                                    </p:animEffect>
                                  </p:childTnLst>
                                </p:cTn>
                              </p:par>
                              <p:par>
                                <p:cTn id="27" presetID="10" presetClass="entr" presetSubtype="0" fill="hold" nodeType="withEffect">
                                  <p:stCondLst>
                                    <p:cond delay="0"/>
                                  </p:stCondLst>
                                  <p:childTnLst>
                                    <p:set>
                                      <p:cBhvr>
                                        <p:cTn id="28" dur="1" fill="hold">
                                          <p:stCondLst>
                                            <p:cond delay="0"/>
                                          </p:stCondLst>
                                        </p:cTn>
                                        <p:tgtEl>
                                          <p:spTgt spid="3599"/>
                                        </p:tgtEl>
                                        <p:attrNameLst>
                                          <p:attrName>style.visibility</p:attrName>
                                        </p:attrNameLst>
                                      </p:cBhvr>
                                      <p:to>
                                        <p:strVal val="visible"/>
                                      </p:to>
                                    </p:set>
                                    <p:animEffect transition="in" filter="fade">
                                      <p:cBhvr>
                                        <p:cTn id="29" dur="1000"/>
                                        <p:tgtEl>
                                          <p:spTgt spid="3599"/>
                                        </p:tgtEl>
                                      </p:cBhvr>
                                    </p:animEffect>
                                  </p:childTnLst>
                                </p:cTn>
                              </p:par>
                              <p:par>
                                <p:cTn id="30" presetID="10" presetClass="entr" presetSubtype="0" fill="hold" nodeType="withEffect">
                                  <p:stCondLst>
                                    <p:cond delay="0"/>
                                  </p:stCondLst>
                                  <p:childTnLst>
                                    <p:set>
                                      <p:cBhvr>
                                        <p:cTn id="31" dur="1" fill="hold">
                                          <p:stCondLst>
                                            <p:cond delay="0"/>
                                          </p:stCondLst>
                                        </p:cTn>
                                        <p:tgtEl>
                                          <p:spTgt spid="3600"/>
                                        </p:tgtEl>
                                        <p:attrNameLst>
                                          <p:attrName>style.visibility</p:attrName>
                                        </p:attrNameLst>
                                      </p:cBhvr>
                                      <p:to>
                                        <p:strVal val="visible"/>
                                      </p:to>
                                    </p:set>
                                    <p:animEffect transition="in" filter="fade">
                                      <p:cBhvr>
                                        <p:cTn id="32" dur="1000"/>
                                        <p:tgtEl>
                                          <p:spTgt spid="3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3994ACB-00E4-9DED-295E-012C68D340EB}"/>
              </a:ext>
            </a:extLst>
          </p:cNvPr>
          <p:cNvSpPr>
            <a:spLocks noGrp="1"/>
          </p:cNvSpPr>
          <p:nvPr>
            <p:ph type="title"/>
          </p:nvPr>
        </p:nvSpPr>
        <p:spPr/>
        <p:txBody>
          <a:bodyPr/>
          <a:lstStyle/>
          <a:p>
            <a:r>
              <a:rPr lang="en-US" dirty="0"/>
              <a:t>Models</a:t>
            </a:r>
            <a:endParaRPr lang="en-SA" dirty="0"/>
          </a:p>
        </p:txBody>
      </p:sp>
      <p:sp>
        <p:nvSpPr>
          <p:cNvPr id="2" name="Google Shape;3297;p80">
            <a:extLst>
              <a:ext uri="{FF2B5EF4-FFF2-40B4-BE49-F238E27FC236}">
                <a16:creationId xmlns:a16="http://schemas.microsoft.com/office/drawing/2014/main" id="{B1398090-29C4-B545-7A9A-BAE686A87501}"/>
              </a:ext>
            </a:extLst>
          </p:cNvPr>
          <p:cNvSpPr txBox="1">
            <a:spLocks/>
          </p:cNvSpPr>
          <p:nvPr/>
        </p:nvSpPr>
        <p:spPr>
          <a:xfrm>
            <a:off x="1571479" y="1395057"/>
            <a:ext cx="3117480" cy="2732085"/>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err="1">
                <a:solidFill>
                  <a:schemeClr val="bg1"/>
                </a:solidFill>
                <a:latin typeface="Bai Jamjuree" pitchFamily="2" charset="-34"/>
                <a:cs typeface="Bai Jamjuree" pitchFamily="2" charset="-34"/>
              </a:rPr>
              <a:t>DecisionTreeClassifier</a:t>
            </a:r>
            <a:endParaRPr lang="en-US" b="1" dirty="0">
              <a:solidFill>
                <a:schemeClr val="bg1"/>
              </a:solidFill>
              <a:latin typeface="Bai Jamjuree" pitchFamily="2" charset="-34"/>
              <a:cs typeface="Bai Jamjuree" pitchFamily="2" charset="-34"/>
            </a:endParaRPr>
          </a:p>
          <a:p>
            <a:pPr marL="457200" indent="-317500">
              <a:spcBef>
                <a:spcPts val="3200"/>
              </a:spcBef>
              <a:buClr>
                <a:schemeClr val="dk2"/>
              </a:buClr>
              <a:buSzPts val="1400"/>
              <a:buFont typeface="Arial"/>
              <a:buChar char="●"/>
            </a:pPr>
            <a:r>
              <a:rPr lang="en-US" b="1" dirty="0" err="1">
                <a:solidFill>
                  <a:schemeClr val="bg1"/>
                </a:solidFill>
                <a:latin typeface="Bai Jamjuree" pitchFamily="2" charset="-34"/>
                <a:cs typeface="Bai Jamjuree" pitchFamily="2" charset="-34"/>
              </a:rPr>
              <a:t>RandomForestClassifier</a:t>
            </a:r>
            <a:endParaRPr lang="en-US" b="1" dirty="0">
              <a:solidFill>
                <a:schemeClr val="bg1"/>
              </a:solidFill>
              <a:latin typeface="Bai Jamjuree" pitchFamily="2" charset="-34"/>
              <a:cs typeface="Bai Jamjuree" pitchFamily="2" charset="-34"/>
            </a:endParaRPr>
          </a:p>
          <a:p>
            <a:pPr marL="457200" indent="-317500">
              <a:spcBef>
                <a:spcPts val="3200"/>
              </a:spcBef>
              <a:buClr>
                <a:schemeClr val="dk2"/>
              </a:buClr>
              <a:buSzPts val="1400"/>
              <a:buFont typeface="Arial"/>
              <a:buChar char="●"/>
            </a:pPr>
            <a:r>
              <a:rPr lang="en-US" b="1" dirty="0" err="1">
                <a:solidFill>
                  <a:schemeClr val="bg1"/>
                </a:solidFill>
                <a:latin typeface="Bai Jamjuree" pitchFamily="2" charset="-34"/>
                <a:cs typeface="Bai Jamjuree" pitchFamily="2" charset="-34"/>
              </a:rPr>
              <a:t>GridSearchCV</a:t>
            </a:r>
            <a:endParaRPr lang="en-US" b="1" dirty="0">
              <a:solidFill>
                <a:schemeClr val="bg1"/>
              </a:solidFill>
              <a:latin typeface="Bai Jamjuree" pitchFamily="2" charset="-34"/>
              <a:cs typeface="Bai Jamjuree" pitchFamily="2" charset="-34"/>
            </a:endParaRP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KNN</a:t>
            </a:r>
          </a:p>
        </p:txBody>
      </p:sp>
      <p:sp>
        <p:nvSpPr>
          <p:cNvPr id="3" name="Google Shape;3297;p80">
            <a:extLst>
              <a:ext uri="{FF2B5EF4-FFF2-40B4-BE49-F238E27FC236}">
                <a16:creationId xmlns:a16="http://schemas.microsoft.com/office/drawing/2014/main" id="{AC11CD7C-12C9-61ED-AE05-BF2943D3B023}"/>
              </a:ext>
            </a:extLst>
          </p:cNvPr>
          <p:cNvSpPr txBox="1">
            <a:spLocks/>
          </p:cNvSpPr>
          <p:nvPr/>
        </p:nvSpPr>
        <p:spPr>
          <a:xfrm>
            <a:off x="4669724" y="1395056"/>
            <a:ext cx="3758776" cy="2732085"/>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SVM</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SVM </a:t>
            </a:r>
            <a:r>
              <a:rPr lang="en-US" b="1" dirty="0" err="1">
                <a:solidFill>
                  <a:schemeClr val="bg1"/>
                </a:solidFill>
                <a:latin typeface="Bai Jamjuree" pitchFamily="2" charset="-34"/>
                <a:cs typeface="Bai Jamjuree" pitchFamily="2" charset="-34"/>
              </a:rPr>
              <a:t>GridSearch</a:t>
            </a:r>
            <a:r>
              <a:rPr lang="en-US" b="1" dirty="0">
                <a:solidFill>
                  <a:schemeClr val="bg1"/>
                </a:solidFill>
                <a:latin typeface="Bai Jamjuree" pitchFamily="2" charset="-34"/>
                <a:cs typeface="Bai Jamjuree" pitchFamily="2" charset="-34"/>
              </a:rPr>
              <a:t> Parameter </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XG Boost</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Deep  learning with KERAS library</a:t>
            </a: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a:p>
            <a:pPr marL="139700">
              <a:spcBef>
                <a:spcPts val="3200"/>
              </a:spcBef>
              <a:buClr>
                <a:schemeClr val="dk2"/>
              </a:buClr>
              <a:buSzPts val="1400"/>
            </a:pPr>
            <a:r>
              <a:rPr lang="en-US" b="1" dirty="0">
                <a:solidFill>
                  <a:schemeClr val="bg1"/>
                </a:solidFill>
                <a:latin typeface="Bai Jamjuree" pitchFamily="2" charset="-34"/>
                <a:cs typeface="Bai Jamjuree" pitchFamily="2" charset="-34"/>
              </a:rPr>
              <a:t>4</a:t>
            </a: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p:txBody>
      </p:sp>
      <p:sp>
        <p:nvSpPr>
          <p:cNvPr id="6" name="Google Shape;3297;p80">
            <a:extLst>
              <a:ext uri="{FF2B5EF4-FFF2-40B4-BE49-F238E27FC236}">
                <a16:creationId xmlns:a16="http://schemas.microsoft.com/office/drawing/2014/main" id="{736086AD-01DC-D3BA-5122-FD4CA87A60DC}"/>
              </a:ext>
            </a:extLst>
          </p:cNvPr>
          <p:cNvSpPr txBox="1">
            <a:spLocks/>
          </p:cNvSpPr>
          <p:nvPr/>
        </p:nvSpPr>
        <p:spPr>
          <a:xfrm>
            <a:off x="563794" y="780930"/>
            <a:ext cx="7475730" cy="891274"/>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spcBef>
                <a:spcPts val="3200"/>
              </a:spcBef>
              <a:buClr>
                <a:schemeClr val="dk2"/>
              </a:buClr>
              <a:buSzPts val="1400"/>
            </a:pPr>
            <a:r>
              <a:rPr lang="en-US" b="1" dirty="0">
                <a:solidFill>
                  <a:schemeClr val="bg1"/>
                </a:solidFill>
                <a:latin typeface="Bai Jamjuree" pitchFamily="2" charset="-34"/>
                <a:cs typeface="Bai Jamjuree" pitchFamily="2" charset="-34"/>
              </a:rPr>
              <a:t>Many algorithms were tried to reach a result to solve this problem, and the algorithms used were as follows:</a:t>
            </a:r>
          </a:p>
        </p:txBody>
      </p:sp>
    </p:spTree>
    <p:extLst>
      <p:ext uri="{BB962C8B-B14F-4D97-AF65-F5344CB8AC3E}">
        <p14:creationId xmlns:p14="http://schemas.microsoft.com/office/powerpoint/2010/main" val="83686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04"/>
                                        </p:tgtEl>
                                        <p:attrNameLst>
                                          <p:attrName>style.visibility</p:attrName>
                                        </p:attrNameLst>
                                      </p:cBhvr>
                                      <p:to>
                                        <p:strVal val="visible"/>
                                      </p:to>
                                    </p:set>
                                    <p:animEffect transition="in" filter="fade">
                                      <p:cBhvr>
                                        <p:cTn id="11" dur="1000"/>
                                        <p:tgtEl>
                                          <p:spTgt spid="3304"/>
                                        </p:tgtEl>
                                      </p:cBhvr>
                                    </p:animEffect>
                                  </p:childTnLst>
                                </p:cTn>
                              </p:par>
                              <p:par>
                                <p:cTn id="12" presetID="10" presetClass="entr" presetSubtype="0" fill="hold" nodeType="withEffect">
                                  <p:stCondLst>
                                    <p:cond delay="0"/>
                                  </p:stCondLst>
                                  <p:childTnLst>
                                    <p:set>
                                      <p:cBhvr>
                                        <p:cTn id="13" dur="1" fill="hold">
                                          <p:stCondLst>
                                            <p:cond delay="0"/>
                                          </p:stCondLst>
                                        </p:cTn>
                                        <p:tgtEl>
                                          <p:spTgt spid="3305"/>
                                        </p:tgtEl>
                                        <p:attrNameLst>
                                          <p:attrName>style.visibility</p:attrName>
                                        </p:attrNameLst>
                                      </p:cBhvr>
                                      <p:to>
                                        <p:strVal val="visible"/>
                                      </p:to>
                                    </p:set>
                                    <p:animEffect transition="in" filter="fade">
                                      <p:cBhvr>
                                        <p:cTn id="14" dur="1000"/>
                                        <p:tgtEl>
                                          <p:spTgt spid="3305"/>
                                        </p:tgtEl>
                                      </p:cBhvr>
                                    </p:animEffect>
                                  </p:childTnLst>
                                </p:cTn>
                              </p:par>
                              <p:par>
                                <p:cTn id="15" presetID="10" presetClass="entr" presetSubtype="0" fill="hold" nodeType="withEffect">
                                  <p:stCondLst>
                                    <p:cond delay="0"/>
                                  </p:stCondLst>
                                  <p:childTnLst>
                                    <p:set>
                                      <p:cBhvr>
                                        <p:cTn id="16" dur="1" fill="hold">
                                          <p:stCondLst>
                                            <p:cond delay="0"/>
                                          </p:stCondLst>
                                        </p:cTn>
                                        <p:tgtEl>
                                          <p:spTgt spid="3306"/>
                                        </p:tgtEl>
                                        <p:attrNameLst>
                                          <p:attrName>style.visibility</p:attrName>
                                        </p:attrNameLst>
                                      </p:cBhvr>
                                      <p:to>
                                        <p:strVal val="visible"/>
                                      </p:to>
                                    </p:set>
                                    <p:animEffect transition="in" filter="fade">
                                      <p:cBhvr>
                                        <p:cTn id="17" dur="1000"/>
                                        <p:tgtEl>
                                          <p:spTgt spid="3306"/>
                                        </p:tgtEl>
                                      </p:cBhvr>
                                    </p:animEffect>
                                  </p:childTnLst>
                                </p:cTn>
                              </p:par>
                              <p:par>
                                <p:cTn id="18" presetID="10" presetClass="entr" presetSubtype="0" fill="hold" nodeType="withEffect">
                                  <p:stCondLst>
                                    <p:cond delay="0"/>
                                  </p:stCondLst>
                                  <p:childTnLst>
                                    <p:set>
                                      <p:cBhvr>
                                        <p:cTn id="19" dur="1" fill="hold">
                                          <p:stCondLst>
                                            <p:cond delay="0"/>
                                          </p:stCondLst>
                                        </p:cTn>
                                        <p:tgtEl>
                                          <p:spTgt spid="3307"/>
                                        </p:tgtEl>
                                        <p:attrNameLst>
                                          <p:attrName>style.visibility</p:attrName>
                                        </p:attrNameLst>
                                      </p:cBhvr>
                                      <p:to>
                                        <p:strVal val="visible"/>
                                      </p:to>
                                    </p:set>
                                    <p:animEffect transition="in" filter="fade">
                                      <p:cBhvr>
                                        <p:cTn id="20" dur="1000"/>
                                        <p:tgtEl>
                                          <p:spTgt spid="3307"/>
                                        </p:tgtEl>
                                      </p:cBhvr>
                                    </p:animEffect>
                                  </p:childTnLst>
                                </p:cTn>
                              </p:par>
                              <p:par>
                                <p:cTn id="21" presetID="10" presetClass="entr" presetSubtype="0" fill="hold" nodeType="withEffect">
                                  <p:stCondLst>
                                    <p:cond delay="0"/>
                                  </p:stCondLst>
                                  <p:childTnLst>
                                    <p:set>
                                      <p:cBhvr>
                                        <p:cTn id="22" dur="1" fill="hold">
                                          <p:stCondLst>
                                            <p:cond delay="0"/>
                                          </p:stCondLst>
                                        </p:cTn>
                                        <p:tgtEl>
                                          <p:spTgt spid="3308"/>
                                        </p:tgtEl>
                                        <p:attrNameLst>
                                          <p:attrName>style.visibility</p:attrName>
                                        </p:attrNameLst>
                                      </p:cBhvr>
                                      <p:to>
                                        <p:strVal val="visible"/>
                                      </p:to>
                                    </p:set>
                                    <p:animEffect transition="in" filter="fade">
                                      <p:cBhvr>
                                        <p:cTn id="23" dur="1000"/>
                                        <p:tgtEl>
                                          <p:spTgt spid="3308"/>
                                        </p:tgtEl>
                                      </p:cBhvr>
                                    </p:animEffec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grpSp>
        <p:nvGrpSpPr>
          <p:cNvPr id="3526" name="Google Shape;3526;p86"/>
          <p:cNvGrpSpPr/>
          <p:nvPr/>
        </p:nvGrpSpPr>
        <p:grpSpPr>
          <a:xfrm>
            <a:off x="2290890" y="573334"/>
            <a:ext cx="1965289" cy="517060"/>
            <a:chOff x="3539975" y="3523525"/>
            <a:chExt cx="745925" cy="196250"/>
          </a:xfrm>
        </p:grpSpPr>
        <p:sp>
          <p:nvSpPr>
            <p:cNvPr id="3527" name="Google Shape;3527;p8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3" name="Google Shape;3543;p86"/>
          <p:cNvSpPr txBox="1">
            <a:spLocks noGrp="1"/>
          </p:cNvSpPr>
          <p:nvPr>
            <p:ph type="title"/>
          </p:nvPr>
        </p:nvSpPr>
        <p:spPr>
          <a:xfrm>
            <a:off x="1829430" y="1227877"/>
            <a:ext cx="5326770" cy="2615400"/>
          </a:xfrm>
          <a:prstGeom prst="rect">
            <a:avLst/>
          </a:prstGeom>
        </p:spPr>
        <p:txBody>
          <a:bodyPr spcFirstLastPara="1" wrap="square" lIns="91425" tIns="0" rIns="91425" bIns="91425" anchor="ctr" anchorCtr="0">
            <a:noAutofit/>
          </a:bodyPr>
          <a:lstStyle/>
          <a:p>
            <a:r>
              <a:rPr lang="en-US" sz="4800" b="1" dirty="0"/>
              <a:t>K-Nearest Neighbor</a:t>
            </a:r>
            <a:r>
              <a:rPr lang="en" sz="4800" b="1" dirty="0"/>
              <a:t> </a:t>
            </a:r>
            <a:r>
              <a:rPr lang="en" sz="4800" b="1" dirty="0">
                <a:solidFill>
                  <a:schemeClr val="dk2"/>
                </a:solidFill>
              </a:rPr>
              <a:t>Model</a:t>
            </a:r>
            <a:endParaRPr sz="4800" b="1" dirty="0">
              <a:solidFill>
                <a:schemeClr val="dk2"/>
              </a:solidFill>
            </a:endParaRPr>
          </a:p>
        </p:txBody>
      </p:sp>
      <p:cxnSp>
        <p:nvCxnSpPr>
          <p:cNvPr id="3544" name="Google Shape;3544;p86"/>
          <p:cNvCxnSpPr/>
          <p:nvPr/>
        </p:nvCxnSpPr>
        <p:spPr>
          <a:xfrm>
            <a:off x="3340884" y="3654852"/>
            <a:ext cx="2580600" cy="0"/>
          </a:xfrm>
          <a:prstGeom prst="straightConnector1">
            <a:avLst/>
          </a:prstGeom>
          <a:noFill/>
          <a:ln w="9525" cap="flat" cmpd="sng">
            <a:solidFill>
              <a:schemeClr val="lt1"/>
            </a:solidFill>
            <a:prstDash val="solid"/>
            <a:round/>
            <a:headEnd type="none" w="med" len="med"/>
            <a:tailEnd type="none" w="med" len="med"/>
          </a:ln>
        </p:spPr>
      </p:cxnSp>
      <p:grpSp>
        <p:nvGrpSpPr>
          <p:cNvPr id="3545" name="Google Shape;3545;p86"/>
          <p:cNvGrpSpPr/>
          <p:nvPr/>
        </p:nvGrpSpPr>
        <p:grpSpPr>
          <a:xfrm>
            <a:off x="5633458" y="-1519770"/>
            <a:ext cx="2795003" cy="2795003"/>
            <a:chOff x="1943325" y="-220375"/>
            <a:chExt cx="1298672" cy="1298672"/>
          </a:xfrm>
        </p:grpSpPr>
        <p:sp>
          <p:nvSpPr>
            <p:cNvPr id="3546" name="Google Shape;3546;p8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8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8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dk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4" name="Google Shape;3594;p86"/>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5" name="Google Shape;3595;p86"/>
          <p:cNvPicPr preferRelativeResize="0"/>
          <p:nvPr/>
        </p:nvPicPr>
        <p:blipFill>
          <a:blip r:embed="rId3">
            <a:alphaModFix/>
          </a:blip>
          <a:stretch>
            <a:fillRect/>
          </a:stretch>
        </p:blipFill>
        <p:spPr>
          <a:xfrm rot="10800000" flipH="1">
            <a:off x="6363112" y="2325750"/>
            <a:ext cx="7194375" cy="2062375"/>
          </a:xfrm>
          <a:prstGeom prst="rect">
            <a:avLst/>
          </a:prstGeom>
          <a:noFill/>
          <a:ln>
            <a:noFill/>
          </a:ln>
        </p:spPr>
      </p:pic>
      <p:sp>
        <p:nvSpPr>
          <p:cNvPr id="3596" name="Google Shape;3596;p8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6">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51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59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545"/>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3526"/>
                                        </p:tgtEl>
                                        <p:attrNameLst>
                                          <p:attrName>style.visibility</p:attrName>
                                        </p:attrNameLst>
                                      </p:cBhvr>
                                      <p:to>
                                        <p:strVal val="visible"/>
                                      </p:to>
                                    </p:set>
                                    <p:anim calcmode="lin" valueType="num">
                                      <p:cBhvr additive="base">
                                        <p:cTn id="11" dur="1000"/>
                                        <p:tgtEl>
                                          <p:spTgt spid="3526"/>
                                        </p:tgtEl>
                                        <p:attrNameLst>
                                          <p:attrName>ppt_x</p:attrName>
                                        </p:attrNameLst>
                                      </p:cBhvr>
                                      <p:tavLst>
                                        <p:tav tm="0">
                                          <p:val>
                                            <p:strVal val="#ppt_x-1"/>
                                          </p:val>
                                        </p:tav>
                                        <p:tav tm="100000">
                                          <p:val>
                                            <p:strVal val="#ppt_x"/>
                                          </p:val>
                                        </p:tav>
                                      </p:tavLst>
                                    </p:anim>
                                  </p:childTnLst>
                                </p:cTn>
                              </p:par>
                              <p:par>
                                <p:cTn id="12" presetID="2" presetClass="entr" presetSubtype="1" fill="hold" nodeType="withEffect">
                                  <p:stCondLst>
                                    <p:cond delay="0"/>
                                  </p:stCondLst>
                                  <p:childTnLst>
                                    <p:set>
                                      <p:cBhvr>
                                        <p:cTn id="13" dur="1" fill="hold">
                                          <p:stCondLst>
                                            <p:cond delay="0"/>
                                          </p:stCondLst>
                                        </p:cTn>
                                        <p:tgtEl>
                                          <p:spTgt spid="3543"/>
                                        </p:tgtEl>
                                        <p:attrNameLst>
                                          <p:attrName>style.visibility</p:attrName>
                                        </p:attrNameLst>
                                      </p:cBhvr>
                                      <p:to>
                                        <p:strVal val="visible"/>
                                      </p:to>
                                    </p:set>
                                    <p:anim calcmode="lin" valueType="num">
                                      <p:cBhvr additive="base">
                                        <p:cTn id="14" dur="1000"/>
                                        <p:tgtEl>
                                          <p:spTgt spid="3543"/>
                                        </p:tgtEl>
                                        <p:attrNameLst>
                                          <p:attrName>ppt_y</p:attrName>
                                        </p:attrNameLst>
                                      </p:cBhvr>
                                      <p:tavLst>
                                        <p:tav tm="0">
                                          <p:val>
                                            <p:strVal val="#ppt_y-1"/>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544"/>
                                        </p:tgtEl>
                                        <p:attrNameLst>
                                          <p:attrName>style.visibility</p:attrName>
                                        </p:attrNameLst>
                                      </p:cBhvr>
                                      <p:to>
                                        <p:strVal val="visible"/>
                                      </p:to>
                                    </p:set>
                                    <p:anim calcmode="lin" valueType="num">
                                      <p:cBhvr additive="base">
                                        <p:cTn id="17" dur="1000"/>
                                        <p:tgtEl>
                                          <p:spTgt spid="3544"/>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596"/>
                                        </p:tgtEl>
                                        <p:attrNameLst>
                                          <p:attrName>style.visibility</p:attrName>
                                        </p:attrNameLst>
                                      </p:cBhvr>
                                      <p:to>
                                        <p:strVal val="visible"/>
                                      </p:to>
                                    </p:set>
                                    <p:animEffect transition="in" filter="fade">
                                      <p:cBhvr>
                                        <p:cTn id="20" dur="1000"/>
                                        <p:tgtEl>
                                          <p:spTgt spid="3596"/>
                                        </p:tgtEl>
                                      </p:cBhvr>
                                    </p:animEffect>
                                  </p:childTnLst>
                                </p:cTn>
                              </p:par>
                              <p:par>
                                <p:cTn id="21" presetID="10" presetClass="entr" presetSubtype="0" fill="hold" nodeType="withEffect">
                                  <p:stCondLst>
                                    <p:cond delay="0"/>
                                  </p:stCondLst>
                                  <p:childTnLst>
                                    <p:set>
                                      <p:cBhvr>
                                        <p:cTn id="22" dur="1" fill="hold">
                                          <p:stCondLst>
                                            <p:cond delay="0"/>
                                          </p:stCondLst>
                                        </p:cTn>
                                        <p:tgtEl>
                                          <p:spTgt spid="3597"/>
                                        </p:tgtEl>
                                        <p:attrNameLst>
                                          <p:attrName>style.visibility</p:attrName>
                                        </p:attrNameLst>
                                      </p:cBhvr>
                                      <p:to>
                                        <p:strVal val="visible"/>
                                      </p:to>
                                    </p:set>
                                    <p:animEffect transition="in" filter="fade">
                                      <p:cBhvr>
                                        <p:cTn id="23" dur="1000"/>
                                        <p:tgtEl>
                                          <p:spTgt spid="3597"/>
                                        </p:tgtEl>
                                      </p:cBhvr>
                                    </p:animEffect>
                                  </p:childTnLst>
                                </p:cTn>
                              </p:par>
                              <p:par>
                                <p:cTn id="24" presetID="10" presetClass="entr" presetSubtype="0" fill="hold" nodeType="withEffect">
                                  <p:stCondLst>
                                    <p:cond delay="0"/>
                                  </p:stCondLst>
                                  <p:childTnLst>
                                    <p:set>
                                      <p:cBhvr>
                                        <p:cTn id="25" dur="1" fill="hold">
                                          <p:stCondLst>
                                            <p:cond delay="0"/>
                                          </p:stCondLst>
                                        </p:cTn>
                                        <p:tgtEl>
                                          <p:spTgt spid="3598"/>
                                        </p:tgtEl>
                                        <p:attrNameLst>
                                          <p:attrName>style.visibility</p:attrName>
                                        </p:attrNameLst>
                                      </p:cBhvr>
                                      <p:to>
                                        <p:strVal val="visible"/>
                                      </p:to>
                                    </p:set>
                                    <p:animEffect transition="in" filter="fade">
                                      <p:cBhvr>
                                        <p:cTn id="26" dur="1000"/>
                                        <p:tgtEl>
                                          <p:spTgt spid="3598"/>
                                        </p:tgtEl>
                                      </p:cBhvr>
                                    </p:animEffect>
                                  </p:childTnLst>
                                </p:cTn>
                              </p:par>
                              <p:par>
                                <p:cTn id="27" presetID="10" presetClass="entr" presetSubtype="0" fill="hold" nodeType="withEffect">
                                  <p:stCondLst>
                                    <p:cond delay="0"/>
                                  </p:stCondLst>
                                  <p:childTnLst>
                                    <p:set>
                                      <p:cBhvr>
                                        <p:cTn id="28" dur="1" fill="hold">
                                          <p:stCondLst>
                                            <p:cond delay="0"/>
                                          </p:stCondLst>
                                        </p:cTn>
                                        <p:tgtEl>
                                          <p:spTgt spid="3599"/>
                                        </p:tgtEl>
                                        <p:attrNameLst>
                                          <p:attrName>style.visibility</p:attrName>
                                        </p:attrNameLst>
                                      </p:cBhvr>
                                      <p:to>
                                        <p:strVal val="visible"/>
                                      </p:to>
                                    </p:set>
                                    <p:animEffect transition="in" filter="fade">
                                      <p:cBhvr>
                                        <p:cTn id="29" dur="1000"/>
                                        <p:tgtEl>
                                          <p:spTgt spid="3599"/>
                                        </p:tgtEl>
                                      </p:cBhvr>
                                    </p:animEffect>
                                  </p:childTnLst>
                                </p:cTn>
                              </p:par>
                              <p:par>
                                <p:cTn id="30" presetID="10" presetClass="entr" presetSubtype="0" fill="hold" nodeType="withEffect">
                                  <p:stCondLst>
                                    <p:cond delay="0"/>
                                  </p:stCondLst>
                                  <p:childTnLst>
                                    <p:set>
                                      <p:cBhvr>
                                        <p:cTn id="31" dur="1" fill="hold">
                                          <p:stCondLst>
                                            <p:cond delay="0"/>
                                          </p:stCondLst>
                                        </p:cTn>
                                        <p:tgtEl>
                                          <p:spTgt spid="3600"/>
                                        </p:tgtEl>
                                        <p:attrNameLst>
                                          <p:attrName>style.visibility</p:attrName>
                                        </p:attrNameLst>
                                      </p:cBhvr>
                                      <p:to>
                                        <p:strVal val="visible"/>
                                      </p:to>
                                    </p:set>
                                    <p:animEffect transition="in" filter="fade">
                                      <p:cBhvr>
                                        <p:cTn id="32" dur="1000"/>
                                        <p:tgtEl>
                                          <p:spTgt spid="3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3994ACB-00E4-9DED-295E-012C68D340EB}"/>
              </a:ext>
            </a:extLst>
          </p:cNvPr>
          <p:cNvSpPr>
            <a:spLocks noGrp="1"/>
          </p:cNvSpPr>
          <p:nvPr>
            <p:ph type="title"/>
          </p:nvPr>
        </p:nvSpPr>
        <p:spPr/>
        <p:txBody>
          <a:bodyPr/>
          <a:lstStyle/>
          <a:p>
            <a:r>
              <a:rPr lang="en-US" sz="3200" dirty="0"/>
              <a:t>KNN (K-Nearest Neighbor) model:</a:t>
            </a:r>
            <a:endParaRPr lang="en-SA" dirty="0"/>
          </a:p>
        </p:txBody>
      </p:sp>
      <p:sp>
        <p:nvSpPr>
          <p:cNvPr id="11" name="Google Shape;3297;p80">
            <a:extLst>
              <a:ext uri="{FF2B5EF4-FFF2-40B4-BE49-F238E27FC236}">
                <a16:creationId xmlns:a16="http://schemas.microsoft.com/office/drawing/2014/main" id="{298FB776-A406-0536-5F2D-03828BC7C0FC}"/>
              </a:ext>
            </a:extLst>
          </p:cNvPr>
          <p:cNvSpPr txBox="1">
            <a:spLocks/>
          </p:cNvSpPr>
          <p:nvPr/>
        </p:nvSpPr>
        <p:spPr>
          <a:xfrm>
            <a:off x="1216165" y="1212593"/>
            <a:ext cx="6711669" cy="3263713"/>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The K-Nearest Neighbors (KNN) algorithm is a popular machine learning technique used for classification and regression tasks. It relies on the idea that similar data points tend to have similar labels or values.</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KNN Algorithm can be used for both classification and regression predictive problems.</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KNN model showed the best results as shown in the next slides.</a:t>
            </a: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p:txBody>
      </p:sp>
    </p:spTree>
    <p:extLst>
      <p:ext uri="{BB962C8B-B14F-4D97-AF65-F5344CB8AC3E}">
        <p14:creationId xmlns:p14="http://schemas.microsoft.com/office/powerpoint/2010/main" val="53241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04"/>
                                        </p:tgtEl>
                                        <p:attrNameLst>
                                          <p:attrName>style.visibility</p:attrName>
                                        </p:attrNameLst>
                                      </p:cBhvr>
                                      <p:to>
                                        <p:strVal val="visible"/>
                                      </p:to>
                                    </p:set>
                                    <p:animEffect transition="in" filter="fade">
                                      <p:cBhvr>
                                        <p:cTn id="11" dur="1000"/>
                                        <p:tgtEl>
                                          <p:spTgt spid="3304"/>
                                        </p:tgtEl>
                                      </p:cBhvr>
                                    </p:animEffect>
                                  </p:childTnLst>
                                </p:cTn>
                              </p:par>
                              <p:par>
                                <p:cTn id="12" presetID="10" presetClass="entr" presetSubtype="0" fill="hold" nodeType="withEffect">
                                  <p:stCondLst>
                                    <p:cond delay="0"/>
                                  </p:stCondLst>
                                  <p:childTnLst>
                                    <p:set>
                                      <p:cBhvr>
                                        <p:cTn id="13" dur="1" fill="hold">
                                          <p:stCondLst>
                                            <p:cond delay="0"/>
                                          </p:stCondLst>
                                        </p:cTn>
                                        <p:tgtEl>
                                          <p:spTgt spid="3305"/>
                                        </p:tgtEl>
                                        <p:attrNameLst>
                                          <p:attrName>style.visibility</p:attrName>
                                        </p:attrNameLst>
                                      </p:cBhvr>
                                      <p:to>
                                        <p:strVal val="visible"/>
                                      </p:to>
                                    </p:set>
                                    <p:animEffect transition="in" filter="fade">
                                      <p:cBhvr>
                                        <p:cTn id="14" dur="1000"/>
                                        <p:tgtEl>
                                          <p:spTgt spid="3305"/>
                                        </p:tgtEl>
                                      </p:cBhvr>
                                    </p:animEffect>
                                  </p:childTnLst>
                                </p:cTn>
                              </p:par>
                              <p:par>
                                <p:cTn id="15" presetID="10" presetClass="entr" presetSubtype="0" fill="hold" nodeType="withEffect">
                                  <p:stCondLst>
                                    <p:cond delay="0"/>
                                  </p:stCondLst>
                                  <p:childTnLst>
                                    <p:set>
                                      <p:cBhvr>
                                        <p:cTn id="16" dur="1" fill="hold">
                                          <p:stCondLst>
                                            <p:cond delay="0"/>
                                          </p:stCondLst>
                                        </p:cTn>
                                        <p:tgtEl>
                                          <p:spTgt spid="3306"/>
                                        </p:tgtEl>
                                        <p:attrNameLst>
                                          <p:attrName>style.visibility</p:attrName>
                                        </p:attrNameLst>
                                      </p:cBhvr>
                                      <p:to>
                                        <p:strVal val="visible"/>
                                      </p:to>
                                    </p:set>
                                    <p:animEffect transition="in" filter="fade">
                                      <p:cBhvr>
                                        <p:cTn id="17" dur="1000"/>
                                        <p:tgtEl>
                                          <p:spTgt spid="3306"/>
                                        </p:tgtEl>
                                      </p:cBhvr>
                                    </p:animEffect>
                                  </p:childTnLst>
                                </p:cTn>
                              </p:par>
                              <p:par>
                                <p:cTn id="18" presetID="10" presetClass="entr" presetSubtype="0" fill="hold" nodeType="withEffect">
                                  <p:stCondLst>
                                    <p:cond delay="0"/>
                                  </p:stCondLst>
                                  <p:childTnLst>
                                    <p:set>
                                      <p:cBhvr>
                                        <p:cTn id="19" dur="1" fill="hold">
                                          <p:stCondLst>
                                            <p:cond delay="0"/>
                                          </p:stCondLst>
                                        </p:cTn>
                                        <p:tgtEl>
                                          <p:spTgt spid="3307"/>
                                        </p:tgtEl>
                                        <p:attrNameLst>
                                          <p:attrName>style.visibility</p:attrName>
                                        </p:attrNameLst>
                                      </p:cBhvr>
                                      <p:to>
                                        <p:strVal val="visible"/>
                                      </p:to>
                                    </p:set>
                                    <p:animEffect transition="in" filter="fade">
                                      <p:cBhvr>
                                        <p:cTn id="20" dur="1000"/>
                                        <p:tgtEl>
                                          <p:spTgt spid="3307"/>
                                        </p:tgtEl>
                                      </p:cBhvr>
                                    </p:animEffect>
                                  </p:childTnLst>
                                </p:cTn>
                              </p:par>
                              <p:par>
                                <p:cTn id="21" presetID="10" presetClass="entr" presetSubtype="0" fill="hold" nodeType="withEffect">
                                  <p:stCondLst>
                                    <p:cond delay="0"/>
                                  </p:stCondLst>
                                  <p:childTnLst>
                                    <p:set>
                                      <p:cBhvr>
                                        <p:cTn id="22" dur="1" fill="hold">
                                          <p:stCondLst>
                                            <p:cond delay="0"/>
                                          </p:stCondLst>
                                        </p:cTn>
                                        <p:tgtEl>
                                          <p:spTgt spid="3308"/>
                                        </p:tgtEl>
                                        <p:attrNameLst>
                                          <p:attrName>style.visibility</p:attrName>
                                        </p:attrNameLst>
                                      </p:cBhvr>
                                      <p:to>
                                        <p:strVal val="visible"/>
                                      </p:to>
                                    </p:set>
                                    <p:animEffect transition="in" filter="fade">
                                      <p:cBhvr>
                                        <p:cTn id="23" dur="1000"/>
                                        <p:tgtEl>
                                          <p:spTgt spid="330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3994ACB-00E4-9DED-295E-012C68D340EB}"/>
              </a:ext>
            </a:extLst>
          </p:cNvPr>
          <p:cNvSpPr>
            <a:spLocks noGrp="1"/>
          </p:cNvSpPr>
          <p:nvPr>
            <p:ph type="title"/>
          </p:nvPr>
        </p:nvSpPr>
        <p:spPr/>
        <p:txBody>
          <a:bodyPr/>
          <a:lstStyle/>
          <a:p>
            <a:r>
              <a:rPr lang="en-US" sz="3200" dirty="0"/>
              <a:t>Why KNN (K-Nearest Neighbor) model?</a:t>
            </a:r>
            <a:endParaRPr lang="en-SA" dirty="0"/>
          </a:p>
        </p:txBody>
      </p:sp>
      <p:sp>
        <p:nvSpPr>
          <p:cNvPr id="11" name="Google Shape;3297;p80">
            <a:extLst>
              <a:ext uri="{FF2B5EF4-FFF2-40B4-BE49-F238E27FC236}">
                <a16:creationId xmlns:a16="http://schemas.microsoft.com/office/drawing/2014/main" id="{298FB776-A406-0536-5F2D-03828BC7C0FC}"/>
              </a:ext>
            </a:extLst>
          </p:cNvPr>
          <p:cNvSpPr txBox="1">
            <a:spLocks/>
          </p:cNvSpPr>
          <p:nvPr/>
        </p:nvSpPr>
        <p:spPr>
          <a:xfrm>
            <a:off x="1216165" y="850605"/>
            <a:ext cx="6711669" cy="3877867"/>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KNN Algorithm can be used for both classification and regression predictive problems. However, it is more widely used in classification problems in the industry. To evaluate any technique, we generally look at 3 important aspects:</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1. Ease of interpreting output</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2. Calculation time</a:t>
            </a:r>
          </a:p>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3. Predictive Power</a:t>
            </a:r>
            <a:br>
              <a:rPr lang="en-US" b="1" dirty="0">
                <a:solidFill>
                  <a:schemeClr val="bg1"/>
                </a:solidFill>
                <a:latin typeface="Bai Jamjuree" pitchFamily="2" charset="-34"/>
                <a:cs typeface="Bai Jamjuree" pitchFamily="2" charset="-34"/>
              </a:rPr>
            </a:br>
            <a:endParaRPr lang="en-US" b="1" dirty="0">
              <a:solidFill>
                <a:schemeClr val="bg1"/>
              </a:solidFill>
              <a:latin typeface="Bai Jamjuree" pitchFamily="2" charset="-34"/>
              <a:cs typeface="Bai Jamjuree" pitchFamily="2" charset="-34"/>
            </a:endParaRPr>
          </a:p>
          <a:p>
            <a:pPr marL="457200" indent="-317500">
              <a:spcBef>
                <a:spcPts val="3200"/>
              </a:spcBef>
              <a:buClr>
                <a:schemeClr val="dk2"/>
              </a:buClr>
              <a:buSzPts val="1400"/>
              <a:buFont typeface="Arial"/>
              <a:buChar char="●"/>
            </a:pPr>
            <a:endParaRPr lang="en-US" b="1" dirty="0">
              <a:solidFill>
                <a:schemeClr val="bg1"/>
              </a:solidFill>
              <a:latin typeface="Bai Jamjuree" pitchFamily="2" charset="-34"/>
              <a:cs typeface="Bai Jamjuree" pitchFamily="2" charset="-34"/>
            </a:endParaRPr>
          </a:p>
        </p:txBody>
      </p:sp>
      <p:pic>
        <p:nvPicPr>
          <p:cNvPr id="2" name="Picture 1">
            <a:extLst>
              <a:ext uri="{FF2B5EF4-FFF2-40B4-BE49-F238E27FC236}">
                <a16:creationId xmlns:a16="http://schemas.microsoft.com/office/drawing/2014/main" id="{0EDD11DC-FB6E-D9F8-58BA-00607690536F}"/>
              </a:ext>
            </a:extLst>
          </p:cNvPr>
          <p:cNvPicPr>
            <a:picLocks noChangeAspect="1"/>
          </p:cNvPicPr>
          <p:nvPr/>
        </p:nvPicPr>
        <p:blipFill>
          <a:blip r:embed="rId4"/>
          <a:stretch>
            <a:fillRect/>
          </a:stretch>
        </p:blipFill>
        <p:spPr>
          <a:xfrm>
            <a:off x="4571999" y="2211676"/>
            <a:ext cx="2530327" cy="1845384"/>
          </a:xfrm>
          <a:prstGeom prst="rect">
            <a:avLst/>
          </a:prstGeom>
        </p:spPr>
      </p:pic>
    </p:spTree>
    <p:extLst>
      <p:ext uri="{BB962C8B-B14F-4D97-AF65-F5344CB8AC3E}">
        <p14:creationId xmlns:p14="http://schemas.microsoft.com/office/powerpoint/2010/main" val="17530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04"/>
                                        </p:tgtEl>
                                        <p:attrNameLst>
                                          <p:attrName>style.visibility</p:attrName>
                                        </p:attrNameLst>
                                      </p:cBhvr>
                                      <p:to>
                                        <p:strVal val="visible"/>
                                      </p:to>
                                    </p:set>
                                    <p:animEffect transition="in" filter="fade">
                                      <p:cBhvr>
                                        <p:cTn id="11" dur="1000"/>
                                        <p:tgtEl>
                                          <p:spTgt spid="3304"/>
                                        </p:tgtEl>
                                      </p:cBhvr>
                                    </p:animEffect>
                                  </p:childTnLst>
                                </p:cTn>
                              </p:par>
                              <p:par>
                                <p:cTn id="12" presetID="10" presetClass="entr" presetSubtype="0" fill="hold" nodeType="withEffect">
                                  <p:stCondLst>
                                    <p:cond delay="0"/>
                                  </p:stCondLst>
                                  <p:childTnLst>
                                    <p:set>
                                      <p:cBhvr>
                                        <p:cTn id="13" dur="1" fill="hold">
                                          <p:stCondLst>
                                            <p:cond delay="0"/>
                                          </p:stCondLst>
                                        </p:cTn>
                                        <p:tgtEl>
                                          <p:spTgt spid="3305"/>
                                        </p:tgtEl>
                                        <p:attrNameLst>
                                          <p:attrName>style.visibility</p:attrName>
                                        </p:attrNameLst>
                                      </p:cBhvr>
                                      <p:to>
                                        <p:strVal val="visible"/>
                                      </p:to>
                                    </p:set>
                                    <p:animEffect transition="in" filter="fade">
                                      <p:cBhvr>
                                        <p:cTn id="14" dur="1000"/>
                                        <p:tgtEl>
                                          <p:spTgt spid="3305"/>
                                        </p:tgtEl>
                                      </p:cBhvr>
                                    </p:animEffect>
                                  </p:childTnLst>
                                </p:cTn>
                              </p:par>
                              <p:par>
                                <p:cTn id="15" presetID="10" presetClass="entr" presetSubtype="0" fill="hold" nodeType="withEffect">
                                  <p:stCondLst>
                                    <p:cond delay="0"/>
                                  </p:stCondLst>
                                  <p:childTnLst>
                                    <p:set>
                                      <p:cBhvr>
                                        <p:cTn id="16" dur="1" fill="hold">
                                          <p:stCondLst>
                                            <p:cond delay="0"/>
                                          </p:stCondLst>
                                        </p:cTn>
                                        <p:tgtEl>
                                          <p:spTgt spid="3306"/>
                                        </p:tgtEl>
                                        <p:attrNameLst>
                                          <p:attrName>style.visibility</p:attrName>
                                        </p:attrNameLst>
                                      </p:cBhvr>
                                      <p:to>
                                        <p:strVal val="visible"/>
                                      </p:to>
                                    </p:set>
                                    <p:animEffect transition="in" filter="fade">
                                      <p:cBhvr>
                                        <p:cTn id="17" dur="1000"/>
                                        <p:tgtEl>
                                          <p:spTgt spid="3306"/>
                                        </p:tgtEl>
                                      </p:cBhvr>
                                    </p:animEffect>
                                  </p:childTnLst>
                                </p:cTn>
                              </p:par>
                              <p:par>
                                <p:cTn id="18" presetID="10" presetClass="entr" presetSubtype="0" fill="hold" nodeType="withEffect">
                                  <p:stCondLst>
                                    <p:cond delay="0"/>
                                  </p:stCondLst>
                                  <p:childTnLst>
                                    <p:set>
                                      <p:cBhvr>
                                        <p:cTn id="19" dur="1" fill="hold">
                                          <p:stCondLst>
                                            <p:cond delay="0"/>
                                          </p:stCondLst>
                                        </p:cTn>
                                        <p:tgtEl>
                                          <p:spTgt spid="3307"/>
                                        </p:tgtEl>
                                        <p:attrNameLst>
                                          <p:attrName>style.visibility</p:attrName>
                                        </p:attrNameLst>
                                      </p:cBhvr>
                                      <p:to>
                                        <p:strVal val="visible"/>
                                      </p:to>
                                    </p:set>
                                    <p:animEffect transition="in" filter="fade">
                                      <p:cBhvr>
                                        <p:cTn id="20" dur="1000"/>
                                        <p:tgtEl>
                                          <p:spTgt spid="3307"/>
                                        </p:tgtEl>
                                      </p:cBhvr>
                                    </p:animEffect>
                                  </p:childTnLst>
                                </p:cTn>
                              </p:par>
                              <p:par>
                                <p:cTn id="21" presetID="10" presetClass="entr" presetSubtype="0" fill="hold" nodeType="withEffect">
                                  <p:stCondLst>
                                    <p:cond delay="0"/>
                                  </p:stCondLst>
                                  <p:childTnLst>
                                    <p:set>
                                      <p:cBhvr>
                                        <p:cTn id="22" dur="1" fill="hold">
                                          <p:stCondLst>
                                            <p:cond delay="0"/>
                                          </p:stCondLst>
                                        </p:cTn>
                                        <p:tgtEl>
                                          <p:spTgt spid="3308"/>
                                        </p:tgtEl>
                                        <p:attrNameLst>
                                          <p:attrName>style.visibility</p:attrName>
                                        </p:attrNameLst>
                                      </p:cBhvr>
                                      <p:to>
                                        <p:strVal val="visible"/>
                                      </p:to>
                                    </p:set>
                                    <p:animEffect transition="in" filter="fade">
                                      <p:cBhvr>
                                        <p:cTn id="23" dur="1000"/>
                                        <p:tgtEl>
                                          <p:spTgt spid="330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3994ACB-00E4-9DED-295E-012C68D340EB}"/>
              </a:ext>
            </a:extLst>
          </p:cNvPr>
          <p:cNvSpPr>
            <a:spLocks noGrp="1"/>
          </p:cNvSpPr>
          <p:nvPr>
            <p:ph type="title"/>
          </p:nvPr>
        </p:nvSpPr>
        <p:spPr/>
        <p:txBody>
          <a:bodyPr/>
          <a:lstStyle/>
          <a:p>
            <a:r>
              <a:rPr lang="en-US" sz="3200" dirty="0"/>
              <a:t>KNN (K-Nearest Neighbor) model</a:t>
            </a:r>
            <a:endParaRPr lang="en-SA" dirty="0"/>
          </a:p>
        </p:txBody>
      </p:sp>
      <p:sp>
        <p:nvSpPr>
          <p:cNvPr id="11" name="Google Shape;3297;p80">
            <a:extLst>
              <a:ext uri="{FF2B5EF4-FFF2-40B4-BE49-F238E27FC236}">
                <a16:creationId xmlns:a16="http://schemas.microsoft.com/office/drawing/2014/main" id="{298FB776-A406-0536-5F2D-03828BC7C0FC}"/>
              </a:ext>
            </a:extLst>
          </p:cNvPr>
          <p:cNvSpPr txBox="1">
            <a:spLocks/>
          </p:cNvSpPr>
          <p:nvPr/>
        </p:nvSpPr>
        <p:spPr>
          <a:xfrm>
            <a:off x="1216165" y="850606"/>
            <a:ext cx="6711669" cy="946296"/>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3200"/>
              </a:spcBef>
              <a:buClr>
                <a:schemeClr val="dk2"/>
              </a:buClr>
              <a:buSzPts val="1400"/>
              <a:buFont typeface="Arial"/>
              <a:buChar char="●"/>
            </a:pPr>
            <a:r>
              <a:rPr lang="en-US" b="1" dirty="0">
                <a:solidFill>
                  <a:schemeClr val="bg1"/>
                </a:solidFill>
                <a:latin typeface="Bai Jamjuree" pitchFamily="2" charset="-34"/>
                <a:cs typeface="Bai Jamjuree" pitchFamily="2" charset="-34"/>
              </a:rPr>
              <a:t>Below is the python code with output:</a:t>
            </a:r>
          </a:p>
          <a:p>
            <a:pPr marL="139700">
              <a:spcBef>
                <a:spcPts val="3200"/>
              </a:spcBef>
              <a:buClr>
                <a:schemeClr val="dk2"/>
              </a:buClr>
              <a:buSzPts val="1400"/>
            </a:pPr>
            <a:endParaRPr lang="en-US" b="1" dirty="0">
              <a:solidFill>
                <a:schemeClr val="bg1"/>
              </a:solidFill>
              <a:latin typeface="Bai Jamjuree" pitchFamily="2" charset="-34"/>
              <a:cs typeface="Bai Jamjuree" pitchFamily="2" charset="-34"/>
            </a:endParaRPr>
          </a:p>
        </p:txBody>
      </p:sp>
      <p:pic>
        <p:nvPicPr>
          <p:cNvPr id="3" name="Content Placeholder 7">
            <a:extLst>
              <a:ext uri="{FF2B5EF4-FFF2-40B4-BE49-F238E27FC236}">
                <a16:creationId xmlns:a16="http://schemas.microsoft.com/office/drawing/2014/main" id="{0AAFA68D-7DD6-AE45-1D4A-7F74CDE22076}"/>
              </a:ext>
            </a:extLst>
          </p:cNvPr>
          <p:cNvPicPr>
            <a:picLocks noChangeAspect="1"/>
          </p:cNvPicPr>
          <p:nvPr/>
        </p:nvPicPr>
        <p:blipFill>
          <a:blip r:embed="rId4"/>
          <a:stretch>
            <a:fillRect/>
          </a:stretch>
        </p:blipFill>
        <p:spPr>
          <a:xfrm>
            <a:off x="1523136" y="1518005"/>
            <a:ext cx="4850658" cy="3489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826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3304"/>
                                        </p:tgtEl>
                                        <p:attrNameLst>
                                          <p:attrName>style.visibility</p:attrName>
                                        </p:attrNameLst>
                                      </p:cBhvr>
                                      <p:to>
                                        <p:strVal val="visible"/>
                                      </p:to>
                                    </p:set>
                                    <p:animEffect transition="in" filter="fade">
                                      <p:cBhvr>
                                        <p:cTn id="11" dur="1000"/>
                                        <p:tgtEl>
                                          <p:spTgt spid="3304"/>
                                        </p:tgtEl>
                                      </p:cBhvr>
                                    </p:animEffect>
                                  </p:childTnLst>
                                </p:cTn>
                              </p:par>
                              <p:par>
                                <p:cTn id="12" presetID="10" presetClass="entr" presetSubtype="0" fill="hold" nodeType="withEffect">
                                  <p:stCondLst>
                                    <p:cond delay="0"/>
                                  </p:stCondLst>
                                  <p:childTnLst>
                                    <p:set>
                                      <p:cBhvr>
                                        <p:cTn id="13" dur="1" fill="hold">
                                          <p:stCondLst>
                                            <p:cond delay="0"/>
                                          </p:stCondLst>
                                        </p:cTn>
                                        <p:tgtEl>
                                          <p:spTgt spid="3305"/>
                                        </p:tgtEl>
                                        <p:attrNameLst>
                                          <p:attrName>style.visibility</p:attrName>
                                        </p:attrNameLst>
                                      </p:cBhvr>
                                      <p:to>
                                        <p:strVal val="visible"/>
                                      </p:to>
                                    </p:set>
                                    <p:animEffect transition="in" filter="fade">
                                      <p:cBhvr>
                                        <p:cTn id="14" dur="1000"/>
                                        <p:tgtEl>
                                          <p:spTgt spid="3305"/>
                                        </p:tgtEl>
                                      </p:cBhvr>
                                    </p:animEffect>
                                  </p:childTnLst>
                                </p:cTn>
                              </p:par>
                              <p:par>
                                <p:cTn id="15" presetID="10" presetClass="entr" presetSubtype="0" fill="hold" nodeType="withEffect">
                                  <p:stCondLst>
                                    <p:cond delay="0"/>
                                  </p:stCondLst>
                                  <p:childTnLst>
                                    <p:set>
                                      <p:cBhvr>
                                        <p:cTn id="16" dur="1" fill="hold">
                                          <p:stCondLst>
                                            <p:cond delay="0"/>
                                          </p:stCondLst>
                                        </p:cTn>
                                        <p:tgtEl>
                                          <p:spTgt spid="3306"/>
                                        </p:tgtEl>
                                        <p:attrNameLst>
                                          <p:attrName>style.visibility</p:attrName>
                                        </p:attrNameLst>
                                      </p:cBhvr>
                                      <p:to>
                                        <p:strVal val="visible"/>
                                      </p:to>
                                    </p:set>
                                    <p:animEffect transition="in" filter="fade">
                                      <p:cBhvr>
                                        <p:cTn id="17" dur="1000"/>
                                        <p:tgtEl>
                                          <p:spTgt spid="3306"/>
                                        </p:tgtEl>
                                      </p:cBhvr>
                                    </p:animEffect>
                                  </p:childTnLst>
                                </p:cTn>
                              </p:par>
                              <p:par>
                                <p:cTn id="18" presetID="10" presetClass="entr" presetSubtype="0" fill="hold" nodeType="withEffect">
                                  <p:stCondLst>
                                    <p:cond delay="0"/>
                                  </p:stCondLst>
                                  <p:childTnLst>
                                    <p:set>
                                      <p:cBhvr>
                                        <p:cTn id="19" dur="1" fill="hold">
                                          <p:stCondLst>
                                            <p:cond delay="0"/>
                                          </p:stCondLst>
                                        </p:cTn>
                                        <p:tgtEl>
                                          <p:spTgt spid="3307"/>
                                        </p:tgtEl>
                                        <p:attrNameLst>
                                          <p:attrName>style.visibility</p:attrName>
                                        </p:attrNameLst>
                                      </p:cBhvr>
                                      <p:to>
                                        <p:strVal val="visible"/>
                                      </p:to>
                                    </p:set>
                                    <p:animEffect transition="in" filter="fade">
                                      <p:cBhvr>
                                        <p:cTn id="20" dur="1000"/>
                                        <p:tgtEl>
                                          <p:spTgt spid="3307"/>
                                        </p:tgtEl>
                                      </p:cBhvr>
                                    </p:animEffect>
                                  </p:childTnLst>
                                </p:cTn>
                              </p:par>
                              <p:par>
                                <p:cTn id="21" presetID="10" presetClass="entr" presetSubtype="0" fill="hold" nodeType="withEffect">
                                  <p:stCondLst>
                                    <p:cond delay="0"/>
                                  </p:stCondLst>
                                  <p:childTnLst>
                                    <p:set>
                                      <p:cBhvr>
                                        <p:cTn id="22" dur="1" fill="hold">
                                          <p:stCondLst>
                                            <p:cond delay="0"/>
                                          </p:stCondLst>
                                        </p:cTn>
                                        <p:tgtEl>
                                          <p:spTgt spid="3308"/>
                                        </p:tgtEl>
                                        <p:attrNameLst>
                                          <p:attrName>style.visibility</p:attrName>
                                        </p:attrNameLst>
                                      </p:cBhvr>
                                      <p:to>
                                        <p:strVal val="visible"/>
                                      </p:to>
                                    </p:set>
                                    <p:animEffect transition="in" filter="fade">
                                      <p:cBhvr>
                                        <p:cTn id="23" dur="1000"/>
                                        <p:tgtEl>
                                          <p:spTgt spid="330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3"/>
        <p:cNvGrpSpPr/>
        <p:nvPr/>
      </p:nvGrpSpPr>
      <p:grpSpPr>
        <a:xfrm>
          <a:off x="0" y="0"/>
          <a:ext cx="0" cy="0"/>
          <a:chOff x="0" y="0"/>
          <a:chExt cx="0" cy="0"/>
        </a:xfrm>
      </p:grpSpPr>
      <p:sp>
        <p:nvSpPr>
          <p:cNvPr id="2944" name="Google Shape;2944;p6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PROJECT ARCHITECTURE</a:t>
            </a:r>
            <a:endParaRPr dirty="0"/>
          </a:p>
        </p:txBody>
      </p:sp>
      <p:grpSp>
        <p:nvGrpSpPr>
          <p:cNvPr id="2945" name="Google Shape;2945;p68"/>
          <p:cNvGrpSpPr/>
          <p:nvPr/>
        </p:nvGrpSpPr>
        <p:grpSpPr>
          <a:xfrm>
            <a:off x="982950" y="1504725"/>
            <a:ext cx="7178094" cy="2492778"/>
            <a:chOff x="982950" y="1504725"/>
            <a:chExt cx="7178094" cy="2492778"/>
          </a:xfrm>
        </p:grpSpPr>
        <p:sp>
          <p:nvSpPr>
            <p:cNvPr id="2946" name="Google Shape;2946;p68"/>
            <p:cNvSpPr/>
            <p:nvPr/>
          </p:nvSpPr>
          <p:spPr>
            <a:xfrm>
              <a:off x="982950"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Question/Problem</a:t>
              </a:r>
              <a:endParaRPr sz="1800" b="1" dirty="0">
                <a:solidFill>
                  <a:srgbClr val="F2F5F4"/>
                </a:solidFill>
                <a:latin typeface="Lexend"/>
                <a:ea typeface="Lexend"/>
                <a:cs typeface="Lexend"/>
                <a:sym typeface="Lexend"/>
              </a:endParaRPr>
            </a:p>
          </p:txBody>
        </p:sp>
        <p:sp>
          <p:nvSpPr>
            <p:cNvPr id="2947" name="Google Shape;2947;p68"/>
            <p:cNvSpPr/>
            <p:nvPr/>
          </p:nvSpPr>
          <p:spPr>
            <a:xfrm>
              <a:off x="991344" y="3424803"/>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Modeling</a:t>
              </a:r>
              <a:endParaRPr sz="2100">
                <a:solidFill>
                  <a:schemeClr val="lt1"/>
                </a:solidFill>
                <a:latin typeface="Aldrich"/>
                <a:ea typeface="Aldrich"/>
                <a:cs typeface="Aldrich"/>
                <a:sym typeface="Aldrich"/>
              </a:endParaRPr>
            </a:p>
          </p:txBody>
        </p:sp>
        <p:sp>
          <p:nvSpPr>
            <p:cNvPr id="2948" name="Google Shape;2948;p68"/>
            <p:cNvSpPr/>
            <p:nvPr/>
          </p:nvSpPr>
          <p:spPr>
            <a:xfrm>
              <a:off x="3427538" y="3424803"/>
              <a:ext cx="22911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lt1"/>
                  </a:solidFill>
                  <a:latin typeface="Aldrich"/>
                  <a:ea typeface="Aldrich"/>
                  <a:cs typeface="Aldrich"/>
                  <a:sym typeface="Aldrich"/>
                </a:rPr>
                <a:t>Interpretation</a:t>
              </a:r>
              <a:endParaRPr sz="2100" dirty="0">
                <a:solidFill>
                  <a:schemeClr val="lt1"/>
                </a:solidFill>
                <a:latin typeface="Aldrich"/>
                <a:ea typeface="Aldrich"/>
                <a:cs typeface="Aldrich"/>
                <a:sym typeface="Aldrich"/>
              </a:endParaRPr>
            </a:p>
          </p:txBody>
        </p:sp>
        <p:sp>
          <p:nvSpPr>
            <p:cNvPr id="2949" name="Google Shape;2949;p68"/>
            <p:cNvSpPr/>
            <p:nvPr/>
          </p:nvSpPr>
          <p:spPr>
            <a:xfrm>
              <a:off x="5862604" y="3424803"/>
              <a:ext cx="22902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Communication</a:t>
              </a:r>
              <a:endParaRPr sz="2100">
                <a:solidFill>
                  <a:schemeClr val="lt1"/>
                </a:solidFill>
                <a:latin typeface="Aldrich"/>
                <a:ea typeface="Aldrich"/>
                <a:cs typeface="Aldrich"/>
                <a:sym typeface="Aldrich"/>
              </a:endParaRPr>
            </a:p>
          </p:txBody>
        </p:sp>
        <p:sp>
          <p:nvSpPr>
            <p:cNvPr id="2950" name="Google Shape;2950;p68"/>
            <p:cNvSpPr/>
            <p:nvPr/>
          </p:nvSpPr>
          <p:spPr>
            <a:xfrm>
              <a:off x="3426960" y="2466381"/>
              <a:ext cx="2292300" cy="572700"/>
            </a:xfrm>
            <a:prstGeom prst="roundRect">
              <a:avLst>
                <a:gd name="adj" fmla="val 0"/>
              </a:avLst>
            </a:prstGeom>
            <a:noFill/>
            <a:ln w="9525" cap="flat" cmpd="sng">
              <a:solidFill>
                <a:schemeClr val="dk2"/>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Decision</a:t>
              </a:r>
              <a:endParaRPr sz="2100">
                <a:solidFill>
                  <a:schemeClr val="lt1"/>
                </a:solidFill>
                <a:latin typeface="Aldrich"/>
                <a:ea typeface="Aldrich"/>
                <a:cs typeface="Aldrich"/>
                <a:sym typeface="Aldrich"/>
              </a:endParaRPr>
            </a:p>
          </p:txBody>
        </p:sp>
        <p:sp>
          <p:nvSpPr>
            <p:cNvPr id="2951" name="Google Shape;2951;p68"/>
            <p:cNvSpPr/>
            <p:nvPr/>
          </p:nvSpPr>
          <p:spPr>
            <a:xfrm>
              <a:off x="3425847"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Data</a:t>
              </a:r>
              <a:endParaRPr sz="1800" b="1">
                <a:solidFill>
                  <a:srgbClr val="F2F5F4"/>
                </a:solidFill>
                <a:latin typeface="Lexend"/>
                <a:ea typeface="Lexend"/>
                <a:cs typeface="Lexend"/>
                <a:sym typeface="Lexend"/>
              </a:endParaRPr>
            </a:p>
          </p:txBody>
        </p:sp>
        <p:sp>
          <p:nvSpPr>
            <p:cNvPr id="2952" name="Google Shape;2952;p68"/>
            <p:cNvSpPr/>
            <p:nvPr/>
          </p:nvSpPr>
          <p:spPr>
            <a:xfrm>
              <a:off x="5868744"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EDA</a:t>
              </a:r>
              <a:endParaRPr sz="1800" b="1">
                <a:solidFill>
                  <a:srgbClr val="F2F5F4"/>
                </a:solidFill>
                <a:latin typeface="Lexend"/>
                <a:ea typeface="Lexend"/>
                <a:cs typeface="Lexend"/>
                <a:sym typeface="Lexend"/>
              </a:endParaRPr>
            </a:p>
          </p:txBody>
        </p:sp>
        <p:cxnSp>
          <p:nvCxnSpPr>
            <p:cNvPr id="2953" name="Google Shape;2953;p68"/>
            <p:cNvCxnSpPr/>
            <p:nvPr/>
          </p:nvCxnSpPr>
          <p:spPr>
            <a:xfrm rot="10800000" flipH="1">
              <a:off x="5719268"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954" name="Google Shape;2954;p68"/>
            <p:cNvCxnSpPr>
              <a:stCxn id="2952" idx="3"/>
              <a:endCxn id="2950" idx="0"/>
            </p:cNvCxnSpPr>
            <p:nvPr/>
          </p:nvCxnSpPr>
          <p:spPr>
            <a:xfrm flipH="1">
              <a:off x="4573044" y="1791075"/>
              <a:ext cx="3588000" cy="675300"/>
            </a:xfrm>
            <a:prstGeom prst="bentConnector4">
              <a:avLst>
                <a:gd name="adj1" fmla="val -6637"/>
                <a:gd name="adj2" fmla="val 71184"/>
              </a:avLst>
            </a:prstGeom>
            <a:noFill/>
            <a:ln w="9525" cap="flat" cmpd="sng">
              <a:solidFill>
                <a:schemeClr val="lt1"/>
              </a:solidFill>
              <a:prstDash val="solid"/>
              <a:round/>
              <a:headEnd type="none" w="med" len="med"/>
              <a:tailEnd type="none" w="med" len="med"/>
            </a:ln>
          </p:spPr>
        </p:cxnSp>
        <p:cxnSp>
          <p:nvCxnSpPr>
            <p:cNvPr id="2955" name="Google Shape;2955;p68"/>
            <p:cNvCxnSpPr>
              <a:stCxn id="2950" idx="2"/>
              <a:endCxn id="2947" idx="1"/>
            </p:cNvCxnSpPr>
            <p:nvPr/>
          </p:nvCxnSpPr>
          <p:spPr>
            <a:xfrm rot="5400000">
              <a:off x="2446260" y="1584231"/>
              <a:ext cx="672000" cy="3581700"/>
            </a:xfrm>
            <a:prstGeom prst="bentConnector4">
              <a:avLst>
                <a:gd name="adj1" fmla="val 28700"/>
                <a:gd name="adj2" fmla="val 106651"/>
              </a:avLst>
            </a:prstGeom>
            <a:noFill/>
            <a:ln w="9525" cap="flat" cmpd="sng">
              <a:solidFill>
                <a:schemeClr val="lt1"/>
              </a:solidFill>
              <a:prstDash val="solid"/>
              <a:round/>
              <a:headEnd type="none" w="med" len="med"/>
              <a:tailEnd type="none" w="med" len="med"/>
            </a:ln>
          </p:spPr>
        </p:cxnSp>
        <p:cxnSp>
          <p:nvCxnSpPr>
            <p:cNvPr id="2956" name="Google Shape;2956;p68"/>
            <p:cNvCxnSpPr/>
            <p:nvPr/>
          </p:nvCxnSpPr>
          <p:spPr>
            <a:xfrm rot="10800000" flipH="1">
              <a:off x="3279972"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957" name="Google Shape;2957;p68"/>
            <p:cNvCxnSpPr/>
            <p:nvPr/>
          </p:nvCxnSpPr>
          <p:spPr>
            <a:xfrm rot="10800000" flipH="1">
              <a:off x="3275247" y="3709866"/>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958" name="Google Shape;2958;p68"/>
            <p:cNvCxnSpPr/>
            <p:nvPr/>
          </p:nvCxnSpPr>
          <p:spPr>
            <a:xfrm rot="10800000" flipH="1">
              <a:off x="5711993" y="3713133"/>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grpSp>
      <p:pic>
        <p:nvPicPr>
          <p:cNvPr id="2959" name="Google Shape;2959;p68"/>
          <p:cNvPicPr preferRelativeResize="0"/>
          <p:nvPr/>
        </p:nvPicPr>
        <p:blipFill rotWithShape="1">
          <a:blip r:embed="rId3">
            <a:alphaModFix/>
          </a:blip>
          <a:srcRect l="-48330" r="48329"/>
          <a:stretch/>
        </p:blipFill>
        <p:spPr>
          <a:xfrm>
            <a:off x="6616489" y="-1431875"/>
            <a:ext cx="2527512" cy="2681250"/>
          </a:xfrm>
          <a:prstGeom prst="rect">
            <a:avLst/>
          </a:prstGeom>
          <a:noFill/>
          <a:ln>
            <a:noFill/>
          </a:ln>
        </p:spPr>
      </p:pic>
      <p:grpSp>
        <p:nvGrpSpPr>
          <p:cNvPr id="2960" name="Google Shape;2960;p68"/>
          <p:cNvGrpSpPr/>
          <p:nvPr/>
        </p:nvGrpSpPr>
        <p:grpSpPr>
          <a:xfrm flipH="1">
            <a:off x="1794888" y="2659658"/>
            <a:ext cx="793256" cy="182899"/>
            <a:chOff x="2685575" y="2835950"/>
            <a:chExt cx="433000" cy="99825"/>
          </a:xfrm>
        </p:grpSpPr>
        <p:sp>
          <p:nvSpPr>
            <p:cNvPr id="2961" name="Google Shape;2961;p6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5" name="Google Shape;2965;p68"/>
          <p:cNvSpPr/>
          <p:nvPr/>
        </p:nvSpPr>
        <p:spPr>
          <a:xfrm flipH="1">
            <a:off x="6813911" y="2473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44"/>
                                        </p:tgtEl>
                                        <p:attrNameLst>
                                          <p:attrName>style.visibility</p:attrName>
                                        </p:attrNameLst>
                                      </p:cBhvr>
                                      <p:to>
                                        <p:strVal val="visible"/>
                                      </p:to>
                                    </p:set>
                                    <p:anim calcmode="lin" valueType="num">
                                      <p:cBhvr additive="base">
                                        <p:cTn id="7" dur="1000"/>
                                        <p:tgtEl>
                                          <p:spTgt spid="2944"/>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965"/>
                                        </p:tgtEl>
                                        <p:attrNameLst>
                                          <p:attrName>style.visibility</p:attrName>
                                        </p:attrNameLst>
                                      </p:cBhvr>
                                      <p:to>
                                        <p:strVal val="visible"/>
                                      </p:to>
                                    </p:set>
                                    <p:anim calcmode="lin" valueType="num">
                                      <p:cBhvr additive="base">
                                        <p:cTn id="10" dur="1000"/>
                                        <p:tgtEl>
                                          <p:spTgt spid="2965"/>
                                        </p:tgtEl>
                                        <p:attrNameLst>
                                          <p:attrName>ppt_w</p:attrName>
                                        </p:attrNameLst>
                                      </p:cBhvr>
                                      <p:tavLst>
                                        <p:tav tm="0">
                                          <p:val>
                                            <p:strVal val="0"/>
                                          </p:val>
                                        </p:tav>
                                        <p:tav tm="100000">
                                          <p:val>
                                            <p:strVal val="#ppt_w"/>
                                          </p:val>
                                        </p:tav>
                                      </p:tavLst>
                                    </p:anim>
                                    <p:anim calcmode="lin" valueType="num">
                                      <p:cBhvr additive="base">
                                        <p:cTn id="11" dur="1000"/>
                                        <p:tgtEl>
                                          <p:spTgt spid="2965"/>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2960"/>
                                        </p:tgtEl>
                                        <p:attrNameLst>
                                          <p:attrName>style.visibility</p:attrName>
                                        </p:attrNameLst>
                                      </p:cBhvr>
                                      <p:to>
                                        <p:strVal val="visible"/>
                                      </p:to>
                                    </p:set>
                                    <p:anim calcmode="lin" valueType="num">
                                      <p:cBhvr additive="base">
                                        <p:cTn id="14" dur="1000"/>
                                        <p:tgtEl>
                                          <p:spTgt spid="2960"/>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945"/>
                                        </p:tgtEl>
                                        <p:attrNameLst>
                                          <p:attrName>style.visibility</p:attrName>
                                        </p:attrNameLst>
                                      </p:cBhvr>
                                      <p:to>
                                        <p:strVal val="visible"/>
                                      </p:to>
                                    </p:set>
                                    <p:animEffect transition="in" filter="fade">
                                      <p:cBhvr>
                                        <p:cTn id="17" dur="1000"/>
                                        <p:tgtEl>
                                          <p:spTgt spid="2945"/>
                                        </p:tgtEl>
                                      </p:cBhvr>
                                    </p:animEffect>
                                  </p:childTnLst>
                                </p:cTn>
                              </p:par>
                              <p:par>
                                <p:cTn id="18" presetID="2" presetClass="entr" presetSubtype="1" fill="hold" nodeType="withEffect">
                                  <p:stCondLst>
                                    <p:cond delay="0"/>
                                  </p:stCondLst>
                                  <p:childTnLst>
                                    <p:set>
                                      <p:cBhvr>
                                        <p:cTn id="19" dur="1" fill="hold">
                                          <p:stCondLst>
                                            <p:cond delay="0"/>
                                          </p:stCondLst>
                                        </p:cTn>
                                        <p:tgtEl>
                                          <p:spTgt spid="2959"/>
                                        </p:tgtEl>
                                        <p:attrNameLst>
                                          <p:attrName>style.visibility</p:attrName>
                                        </p:attrNameLst>
                                      </p:cBhvr>
                                      <p:to>
                                        <p:strVal val="visible"/>
                                      </p:to>
                                    </p:set>
                                    <p:anim calcmode="lin" valueType="num">
                                      <p:cBhvr additive="base">
                                        <p:cTn id="20" dur="1000"/>
                                        <p:tgtEl>
                                          <p:spTgt spid="2959"/>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966"/>
                                        </p:tgtEl>
                                        <p:attrNameLst>
                                          <p:attrName>style.visibility</p:attrName>
                                        </p:attrNameLst>
                                      </p:cBhvr>
                                      <p:to>
                                        <p:strVal val="visible"/>
                                      </p:to>
                                    </p:set>
                                    <p:animEffect transition="in" filter="fade">
                                      <p:cBhvr>
                                        <p:cTn id="23" dur="1000"/>
                                        <p:tgtEl>
                                          <p:spTgt spid="2966"/>
                                        </p:tgtEl>
                                      </p:cBhvr>
                                    </p:animEffect>
                                  </p:childTnLst>
                                </p:cTn>
                              </p:par>
                              <p:par>
                                <p:cTn id="24" presetID="10" presetClass="entr" presetSubtype="0" fill="hold" nodeType="withEffect">
                                  <p:stCondLst>
                                    <p:cond delay="0"/>
                                  </p:stCondLst>
                                  <p:childTnLst>
                                    <p:set>
                                      <p:cBhvr>
                                        <p:cTn id="25" dur="1" fill="hold">
                                          <p:stCondLst>
                                            <p:cond delay="0"/>
                                          </p:stCondLst>
                                        </p:cTn>
                                        <p:tgtEl>
                                          <p:spTgt spid="2967"/>
                                        </p:tgtEl>
                                        <p:attrNameLst>
                                          <p:attrName>style.visibility</p:attrName>
                                        </p:attrNameLst>
                                      </p:cBhvr>
                                      <p:to>
                                        <p:strVal val="visible"/>
                                      </p:to>
                                    </p:set>
                                    <p:animEffect transition="in" filter="fade">
                                      <p:cBhvr>
                                        <p:cTn id="26" dur="1000"/>
                                        <p:tgtEl>
                                          <p:spTgt spid="2967"/>
                                        </p:tgtEl>
                                      </p:cBhvr>
                                    </p:animEffect>
                                  </p:childTnLst>
                                </p:cTn>
                              </p:par>
                              <p:par>
                                <p:cTn id="27" presetID="10" presetClass="entr" presetSubtype="0" fill="hold" nodeType="withEffect">
                                  <p:stCondLst>
                                    <p:cond delay="0"/>
                                  </p:stCondLst>
                                  <p:childTnLst>
                                    <p:set>
                                      <p:cBhvr>
                                        <p:cTn id="28" dur="1" fill="hold">
                                          <p:stCondLst>
                                            <p:cond delay="0"/>
                                          </p:stCondLst>
                                        </p:cTn>
                                        <p:tgtEl>
                                          <p:spTgt spid="2968"/>
                                        </p:tgtEl>
                                        <p:attrNameLst>
                                          <p:attrName>style.visibility</p:attrName>
                                        </p:attrNameLst>
                                      </p:cBhvr>
                                      <p:to>
                                        <p:strVal val="visible"/>
                                      </p:to>
                                    </p:set>
                                    <p:animEffect transition="in" filter="fade">
                                      <p:cBhvr>
                                        <p:cTn id="29" dur="1000"/>
                                        <p:tgtEl>
                                          <p:spTgt spid="2968"/>
                                        </p:tgtEl>
                                      </p:cBhvr>
                                    </p:animEffect>
                                  </p:childTnLst>
                                </p:cTn>
                              </p:par>
                              <p:par>
                                <p:cTn id="30" presetID="10" presetClass="entr" presetSubtype="0" fill="hold" nodeType="withEffect">
                                  <p:stCondLst>
                                    <p:cond delay="0"/>
                                  </p:stCondLst>
                                  <p:childTnLst>
                                    <p:set>
                                      <p:cBhvr>
                                        <p:cTn id="31" dur="1" fill="hold">
                                          <p:stCondLst>
                                            <p:cond delay="0"/>
                                          </p:stCondLst>
                                        </p:cTn>
                                        <p:tgtEl>
                                          <p:spTgt spid="2969"/>
                                        </p:tgtEl>
                                        <p:attrNameLst>
                                          <p:attrName>style.visibility</p:attrName>
                                        </p:attrNameLst>
                                      </p:cBhvr>
                                      <p:to>
                                        <p:strVal val="visible"/>
                                      </p:to>
                                    </p:set>
                                    <p:animEffect transition="in" filter="fade">
                                      <p:cBhvr>
                                        <p:cTn id="32" dur="1000"/>
                                        <p:tgtEl>
                                          <p:spTgt spid="2969"/>
                                        </p:tgtEl>
                                      </p:cBhvr>
                                    </p:animEffect>
                                  </p:childTnLst>
                                </p:cTn>
                              </p:par>
                              <p:par>
                                <p:cTn id="33" presetID="10" presetClass="entr" presetSubtype="0" fill="hold" nodeType="withEffect">
                                  <p:stCondLst>
                                    <p:cond delay="0"/>
                                  </p:stCondLst>
                                  <p:childTnLst>
                                    <p:set>
                                      <p:cBhvr>
                                        <p:cTn id="34" dur="1" fill="hold">
                                          <p:stCondLst>
                                            <p:cond delay="0"/>
                                          </p:stCondLst>
                                        </p:cTn>
                                        <p:tgtEl>
                                          <p:spTgt spid="2970"/>
                                        </p:tgtEl>
                                        <p:attrNameLst>
                                          <p:attrName>style.visibility</p:attrName>
                                        </p:attrNameLst>
                                      </p:cBhvr>
                                      <p:to>
                                        <p:strVal val="visible"/>
                                      </p:to>
                                    </p:set>
                                    <p:animEffect transition="in" filter="fade">
                                      <p:cBhvr>
                                        <p:cTn id="35" dur="1000"/>
                                        <p:tgtEl>
                                          <p:spTgt spid="2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8"/>
        <p:cNvGrpSpPr/>
        <p:nvPr/>
      </p:nvGrpSpPr>
      <p:grpSpPr>
        <a:xfrm>
          <a:off x="0" y="0"/>
          <a:ext cx="0" cy="0"/>
          <a:chOff x="0" y="0"/>
          <a:chExt cx="0" cy="0"/>
        </a:xfrm>
      </p:grpSpPr>
      <p:sp>
        <p:nvSpPr>
          <p:cNvPr id="3639" name="Google Shape;3639;p88"/>
          <p:cNvSpPr txBox="1">
            <a:spLocks noGrp="1"/>
          </p:cNvSpPr>
          <p:nvPr>
            <p:ph type="subTitle" idx="1"/>
          </p:nvPr>
        </p:nvSpPr>
        <p:spPr>
          <a:xfrm>
            <a:off x="713875" y="2355288"/>
            <a:ext cx="3856500" cy="2205482"/>
          </a:xfrm>
          <a:prstGeom prst="rect">
            <a:avLst/>
          </a:prstGeom>
        </p:spPr>
        <p:txBody>
          <a:bodyPr spcFirstLastPara="1" wrap="square" lIns="91425" tIns="91425" rIns="91425" bIns="91425" anchor="t" anchorCtr="0">
            <a:noAutofit/>
          </a:bodyPr>
          <a:lstStyle/>
          <a:p>
            <a:pPr marL="285750" lvl="0" indent="-285750">
              <a:lnSpc>
                <a:spcPct val="150000"/>
              </a:lnSpc>
              <a:buFont typeface="Arial" panose="020B0604020202020204" pitchFamily="34" charset="0"/>
              <a:buChar char="•"/>
            </a:pPr>
            <a:r>
              <a:rPr lang="en-US" sz="1500" b="1" dirty="0"/>
              <a:t>Difficulty finding data</a:t>
            </a:r>
          </a:p>
          <a:p>
            <a:pPr marL="285750" lvl="0" indent="-285750">
              <a:lnSpc>
                <a:spcPct val="150000"/>
              </a:lnSpc>
              <a:buFont typeface="Arial" panose="020B0604020202020204" pitchFamily="34" charset="0"/>
              <a:buChar char="•"/>
            </a:pPr>
            <a:r>
              <a:rPr lang="en-US" sz="1500" b="1" dirty="0"/>
              <a:t>Bias in the data used</a:t>
            </a:r>
          </a:p>
          <a:p>
            <a:pPr marL="285750" lvl="0" indent="-285750">
              <a:lnSpc>
                <a:spcPct val="150000"/>
              </a:lnSpc>
              <a:buFont typeface="Arial" panose="020B0604020202020204" pitchFamily="34" charset="0"/>
              <a:buChar char="•"/>
            </a:pPr>
            <a:r>
              <a:rPr lang="en-US" sz="1500" b="1" dirty="0"/>
              <a:t>Find the appropriate algorithm</a:t>
            </a:r>
          </a:p>
          <a:p>
            <a:pPr marL="285750" lvl="0" indent="-285750">
              <a:lnSpc>
                <a:spcPct val="150000"/>
              </a:lnSpc>
              <a:buFont typeface="Arial" panose="020B0604020202020204" pitchFamily="34" charset="0"/>
              <a:buChar char="•"/>
            </a:pPr>
            <a:r>
              <a:rPr lang="en-US" sz="1500" b="1"/>
              <a:t>Difficulty in cleaning </a:t>
            </a:r>
            <a:r>
              <a:rPr lang="en-US" sz="1500" b="1" dirty="0"/>
              <a:t>data</a:t>
            </a:r>
          </a:p>
        </p:txBody>
      </p:sp>
      <p:sp>
        <p:nvSpPr>
          <p:cNvPr id="3640" name="Google Shape;3640;p88"/>
          <p:cNvSpPr txBox="1">
            <a:spLocks noGrp="1"/>
          </p:cNvSpPr>
          <p:nvPr>
            <p:ph type="title"/>
          </p:nvPr>
        </p:nvSpPr>
        <p:spPr>
          <a:xfrm>
            <a:off x="713750" y="1225788"/>
            <a:ext cx="3367200" cy="636291"/>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Project Challenges</a:t>
            </a:r>
            <a:endParaRPr dirty="0"/>
          </a:p>
        </p:txBody>
      </p:sp>
      <p:pic>
        <p:nvPicPr>
          <p:cNvPr id="3641" name="Google Shape;3641;p88"/>
          <p:cNvPicPr preferRelativeResize="0"/>
          <p:nvPr/>
        </p:nvPicPr>
        <p:blipFill rotWithShape="1">
          <a:blip r:embed="rId3">
            <a:alphaModFix/>
          </a:blip>
          <a:srcRect l="23293" t="872" r="20980"/>
          <a:stretch/>
        </p:blipFill>
        <p:spPr>
          <a:xfrm>
            <a:off x="4883625" y="85050"/>
            <a:ext cx="4172224" cy="4973399"/>
          </a:xfrm>
          <a:prstGeom prst="rect">
            <a:avLst/>
          </a:prstGeom>
          <a:noFill/>
          <a:ln w="9525" cap="flat" cmpd="sng">
            <a:solidFill>
              <a:schemeClr val="dk2"/>
            </a:solidFill>
            <a:prstDash val="solid"/>
            <a:round/>
            <a:headEnd type="none" w="sm" len="sm"/>
            <a:tailEnd type="none" w="sm" len="sm"/>
          </a:ln>
        </p:spPr>
      </p:pic>
      <p:pic>
        <p:nvPicPr>
          <p:cNvPr id="3642" name="Google Shape;3642;p88"/>
          <p:cNvPicPr preferRelativeResize="0"/>
          <p:nvPr/>
        </p:nvPicPr>
        <p:blipFill>
          <a:blip r:embed="rId4">
            <a:alphaModFix/>
          </a:blip>
          <a:stretch>
            <a:fillRect/>
          </a:stretch>
        </p:blipFill>
        <p:spPr>
          <a:xfrm>
            <a:off x="153241" y="4008500"/>
            <a:ext cx="9353213" cy="2681250"/>
          </a:xfrm>
          <a:prstGeom prst="rect">
            <a:avLst/>
          </a:prstGeom>
          <a:noFill/>
          <a:ln>
            <a:noFill/>
          </a:ln>
        </p:spPr>
      </p:pic>
      <p:grpSp>
        <p:nvGrpSpPr>
          <p:cNvPr id="3643" name="Google Shape;3643;p88"/>
          <p:cNvGrpSpPr/>
          <p:nvPr/>
        </p:nvGrpSpPr>
        <p:grpSpPr>
          <a:xfrm flipH="1">
            <a:off x="7912919" y="1278570"/>
            <a:ext cx="289170" cy="284718"/>
            <a:chOff x="426000" y="3302025"/>
            <a:chExt cx="220875" cy="217475"/>
          </a:xfrm>
        </p:grpSpPr>
        <p:sp>
          <p:nvSpPr>
            <p:cNvPr id="3644" name="Google Shape;3644;p8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6" name="Google Shape;3646;p88"/>
          <p:cNvGrpSpPr/>
          <p:nvPr/>
        </p:nvGrpSpPr>
        <p:grpSpPr>
          <a:xfrm flipH="1">
            <a:off x="9148986" y="905775"/>
            <a:ext cx="357454" cy="956304"/>
            <a:chOff x="357713" y="600975"/>
            <a:chExt cx="357454" cy="956304"/>
          </a:xfrm>
        </p:grpSpPr>
        <p:sp>
          <p:nvSpPr>
            <p:cNvPr id="3647" name="Google Shape;3647;p8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8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1" name="Google Shape;3651;p88"/>
          <p:cNvSpPr/>
          <p:nvPr/>
        </p:nvSpPr>
        <p:spPr>
          <a:xfrm flipH="1">
            <a:off x="3663353" y="53823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8"/>
          <p:cNvSpPr/>
          <p:nvPr/>
        </p:nvSpPr>
        <p:spPr>
          <a:xfrm flipH="1">
            <a:off x="5400061" y="3215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3" name="Google Shape;3653;p88"/>
          <p:cNvGrpSpPr/>
          <p:nvPr/>
        </p:nvGrpSpPr>
        <p:grpSpPr>
          <a:xfrm>
            <a:off x="2156438" y="568471"/>
            <a:ext cx="793256" cy="182899"/>
            <a:chOff x="2685575" y="2835950"/>
            <a:chExt cx="433000" cy="99825"/>
          </a:xfrm>
        </p:grpSpPr>
        <p:sp>
          <p:nvSpPr>
            <p:cNvPr id="3654" name="Google Shape;3654;p8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8" name="Google Shape;3658;p8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8">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07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651"/>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3640"/>
                                        </p:tgtEl>
                                        <p:attrNameLst>
                                          <p:attrName>style.visibility</p:attrName>
                                        </p:attrNameLst>
                                      </p:cBhvr>
                                      <p:to>
                                        <p:strVal val="visible"/>
                                      </p:to>
                                    </p:set>
                                    <p:anim calcmode="lin" valueType="num">
                                      <p:cBhvr additive="base">
                                        <p:cTn id="9" dur="1000"/>
                                        <p:tgtEl>
                                          <p:spTgt spid="3640"/>
                                        </p:tgtEl>
                                        <p:attrNameLst>
                                          <p:attrName>ppt_x</p:attrName>
                                        </p:attrNameLst>
                                      </p:cBhvr>
                                      <p:tavLst>
                                        <p:tav tm="0">
                                          <p:val>
                                            <p:strVal val="#ppt_x-1"/>
                                          </p:val>
                                        </p:tav>
                                        <p:tav tm="100000">
                                          <p:val>
                                            <p:strVal val="#ppt_x"/>
                                          </p:val>
                                        </p:tav>
                                      </p:tavLst>
                                    </p:anim>
                                  </p:childTnLst>
                                </p:cTn>
                              </p:par>
                              <p:par>
                                <p:cTn id="10" presetID="10" presetClass="entr" presetSubtype="0" fill="hold" nodeType="withEffect">
                                  <p:stCondLst>
                                    <p:cond delay="0"/>
                                  </p:stCondLst>
                                  <p:childTnLst>
                                    <p:set>
                                      <p:cBhvr>
                                        <p:cTn id="11" dur="1" fill="hold">
                                          <p:stCondLst>
                                            <p:cond delay="0"/>
                                          </p:stCondLst>
                                        </p:cTn>
                                        <p:tgtEl>
                                          <p:spTgt spid="3639"/>
                                        </p:tgtEl>
                                        <p:attrNameLst>
                                          <p:attrName>style.visibility</p:attrName>
                                        </p:attrNameLst>
                                      </p:cBhvr>
                                      <p:to>
                                        <p:strVal val="visible"/>
                                      </p:to>
                                    </p:set>
                                    <p:animEffect transition="in" filter="fade">
                                      <p:cBhvr>
                                        <p:cTn id="12" dur="1000"/>
                                        <p:tgtEl>
                                          <p:spTgt spid="3639"/>
                                        </p:tgtEl>
                                      </p:cBhvr>
                                    </p:animEffect>
                                  </p:childTnLst>
                                </p:cTn>
                              </p:par>
                              <p:par>
                                <p:cTn id="13" presetID="2" presetClass="entr" presetSubtype="2" fill="hold" nodeType="withEffect">
                                  <p:stCondLst>
                                    <p:cond delay="0"/>
                                  </p:stCondLst>
                                  <p:childTnLst>
                                    <p:set>
                                      <p:cBhvr>
                                        <p:cTn id="14" dur="1" fill="hold">
                                          <p:stCondLst>
                                            <p:cond delay="0"/>
                                          </p:stCondLst>
                                        </p:cTn>
                                        <p:tgtEl>
                                          <p:spTgt spid="3642"/>
                                        </p:tgtEl>
                                        <p:attrNameLst>
                                          <p:attrName>style.visibility</p:attrName>
                                        </p:attrNameLst>
                                      </p:cBhvr>
                                      <p:to>
                                        <p:strVal val="visible"/>
                                      </p:to>
                                    </p:set>
                                    <p:anim calcmode="lin" valueType="num">
                                      <p:cBhvr additive="base">
                                        <p:cTn id="15" dur="1000"/>
                                        <p:tgtEl>
                                          <p:spTgt spid="3642"/>
                                        </p:tgtEl>
                                        <p:attrNameLst>
                                          <p:attrName>ppt_x</p:attrName>
                                        </p:attrNameLst>
                                      </p:cBhvr>
                                      <p:tavLst>
                                        <p:tav tm="0">
                                          <p:val>
                                            <p:strVal val="#ppt_x+1"/>
                                          </p:val>
                                        </p:tav>
                                        <p:tav tm="100000">
                                          <p:val>
                                            <p:strVal val="#ppt_x"/>
                                          </p:val>
                                        </p:tav>
                                      </p:tavLst>
                                    </p:anim>
                                  </p:childTnLst>
                                </p:cTn>
                              </p:par>
                              <p:par>
                                <p:cTn id="16" presetID="23" presetClass="entr" presetSubtype="16" fill="hold" nodeType="withEffect">
                                  <p:stCondLst>
                                    <p:cond delay="0"/>
                                  </p:stCondLst>
                                  <p:childTnLst>
                                    <p:set>
                                      <p:cBhvr>
                                        <p:cTn id="17" dur="1" fill="hold">
                                          <p:stCondLst>
                                            <p:cond delay="0"/>
                                          </p:stCondLst>
                                        </p:cTn>
                                        <p:tgtEl>
                                          <p:spTgt spid="3652"/>
                                        </p:tgtEl>
                                        <p:attrNameLst>
                                          <p:attrName>style.visibility</p:attrName>
                                        </p:attrNameLst>
                                      </p:cBhvr>
                                      <p:to>
                                        <p:strVal val="visible"/>
                                      </p:to>
                                    </p:set>
                                    <p:anim calcmode="lin" valueType="num">
                                      <p:cBhvr additive="base">
                                        <p:cTn id="18" dur="1000"/>
                                        <p:tgtEl>
                                          <p:spTgt spid="3652"/>
                                        </p:tgtEl>
                                        <p:attrNameLst>
                                          <p:attrName>ppt_w</p:attrName>
                                        </p:attrNameLst>
                                      </p:cBhvr>
                                      <p:tavLst>
                                        <p:tav tm="0">
                                          <p:val>
                                            <p:strVal val="0"/>
                                          </p:val>
                                        </p:tav>
                                        <p:tav tm="100000">
                                          <p:val>
                                            <p:strVal val="#ppt_w"/>
                                          </p:val>
                                        </p:tav>
                                      </p:tavLst>
                                    </p:anim>
                                    <p:anim calcmode="lin" valueType="num">
                                      <p:cBhvr additive="base">
                                        <p:cTn id="19" dur="1000"/>
                                        <p:tgtEl>
                                          <p:spTgt spid="3652"/>
                                        </p:tgtEl>
                                        <p:attrNameLst>
                                          <p:attrName>ppt_h</p:attrName>
                                        </p:attrNameLst>
                                      </p:cBhvr>
                                      <p:tavLst>
                                        <p:tav tm="0">
                                          <p:val>
                                            <p:strVal val="0"/>
                                          </p:val>
                                        </p:tav>
                                        <p:tav tm="100000">
                                          <p:val>
                                            <p:strVal val="#ppt_h"/>
                                          </p:val>
                                        </p:tav>
                                      </p:tavLst>
                                    </p:anim>
                                  </p:childTnLst>
                                </p:cTn>
                              </p:par>
                              <p:par>
                                <p:cTn id="20" presetID="2" presetClass="entr" presetSubtype="1" fill="hold" nodeType="withEffect">
                                  <p:stCondLst>
                                    <p:cond delay="0"/>
                                  </p:stCondLst>
                                  <p:childTnLst>
                                    <p:set>
                                      <p:cBhvr>
                                        <p:cTn id="21" dur="1" fill="hold">
                                          <p:stCondLst>
                                            <p:cond delay="0"/>
                                          </p:stCondLst>
                                        </p:cTn>
                                        <p:tgtEl>
                                          <p:spTgt spid="3643"/>
                                        </p:tgtEl>
                                        <p:attrNameLst>
                                          <p:attrName>style.visibility</p:attrName>
                                        </p:attrNameLst>
                                      </p:cBhvr>
                                      <p:to>
                                        <p:strVal val="visible"/>
                                      </p:to>
                                    </p:set>
                                    <p:anim calcmode="lin" valueType="num">
                                      <p:cBhvr additive="base">
                                        <p:cTn id="22" dur="1000"/>
                                        <p:tgtEl>
                                          <p:spTgt spid="3643"/>
                                        </p:tgtEl>
                                        <p:attrNameLst>
                                          <p:attrName>ppt_y</p:attrName>
                                        </p:attrNameLst>
                                      </p:cBhvr>
                                      <p:tavLst>
                                        <p:tav tm="0">
                                          <p:val>
                                            <p:strVal val="#ppt_y-1"/>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3641"/>
                                        </p:tgtEl>
                                        <p:attrNameLst>
                                          <p:attrName>style.visibility</p:attrName>
                                        </p:attrNameLst>
                                      </p:cBhvr>
                                      <p:to>
                                        <p:strVal val="visible"/>
                                      </p:to>
                                    </p:set>
                                    <p:anim calcmode="lin" valueType="num">
                                      <p:cBhvr additive="base">
                                        <p:cTn id="25" dur="1000"/>
                                        <p:tgtEl>
                                          <p:spTgt spid="3641"/>
                                        </p:tgtEl>
                                        <p:attrNameLst>
                                          <p:attrName>ppt_y</p:attrName>
                                        </p:attrNameLst>
                                      </p:cBhvr>
                                      <p:tavLst>
                                        <p:tav tm="0">
                                          <p:val>
                                            <p:strVal val="#ppt_y-1"/>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653"/>
                                        </p:tgtEl>
                                        <p:attrNameLst>
                                          <p:attrName>style.visibility</p:attrName>
                                        </p:attrNameLst>
                                      </p:cBhvr>
                                      <p:to>
                                        <p:strVal val="visible"/>
                                      </p:to>
                                    </p:set>
                                    <p:anim calcmode="lin" valueType="num">
                                      <p:cBhvr additive="base">
                                        <p:cTn id="28" dur="1000"/>
                                        <p:tgtEl>
                                          <p:spTgt spid="3653"/>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658"/>
                                        </p:tgtEl>
                                        <p:attrNameLst>
                                          <p:attrName>style.visibility</p:attrName>
                                        </p:attrNameLst>
                                      </p:cBhvr>
                                      <p:to>
                                        <p:strVal val="visible"/>
                                      </p:to>
                                    </p:set>
                                    <p:animEffect transition="in" filter="fade">
                                      <p:cBhvr>
                                        <p:cTn id="31" dur="1000"/>
                                        <p:tgtEl>
                                          <p:spTgt spid="3658"/>
                                        </p:tgtEl>
                                      </p:cBhvr>
                                    </p:animEffect>
                                  </p:childTnLst>
                                </p:cTn>
                              </p:par>
                              <p:par>
                                <p:cTn id="32" presetID="10" presetClass="entr" presetSubtype="0" fill="hold" nodeType="withEffect">
                                  <p:stCondLst>
                                    <p:cond delay="0"/>
                                  </p:stCondLst>
                                  <p:childTnLst>
                                    <p:set>
                                      <p:cBhvr>
                                        <p:cTn id="33" dur="1" fill="hold">
                                          <p:stCondLst>
                                            <p:cond delay="0"/>
                                          </p:stCondLst>
                                        </p:cTn>
                                        <p:tgtEl>
                                          <p:spTgt spid="3659"/>
                                        </p:tgtEl>
                                        <p:attrNameLst>
                                          <p:attrName>style.visibility</p:attrName>
                                        </p:attrNameLst>
                                      </p:cBhvr>
                                      <p:to>
                                        <p:strVal val="visible"/>
                                      </p:to>
                                    </p:set>
                                    <p:animEffect transition="in" filter="fade">
                                      <p:cBhvr>
                                        <p:cTn id="34" dur="1000"/>
                                        <p:tgtEl>
                                          <p:spTgt spid="3659"/>
                                        </p:tgtEl>
                                      </p:cBhvr>
                                    </p:animEffect>
                                  </p:childTnLst>
                                </p:cTn>
                              </p:par>
                              <p:par>
                                <p:cTn id="35" presetID="10" presetClass="entr" presetSubtype="0" fill="hold" nodeType="withEffect">
                                  <p:stCondLst>
                                    <p:cond delay="0"/>
                                  </p:stCondLst>
                                  <p:childTnLst>
                                    <p:set>
                                      <p:cBhvr>
                                        <p:cTn id="36" dur="1" fill="hold">
                                          <p:stCondLst>
                                            <p:cond delay="0"/>
                                          </p:stCondLst>
                                        </p:cTn>
                                        <p:tgtEl>
                                          <p:spTgt spid="3660"/>
                                        </p:tgtEl>
                                        <p:attrNameLst>
                                          <p:attrName>style.visibility</p:attrName>
                                        </p:attrNameLst>
                                      </p:cBhvr>
                                      <p:to>
                                        <p:strVal val="visible"/>
                                      </p:to>
                                    </p:set>
                                    <p:animEffect transition="in" filter="fade">
                                      <p:cBhvr>
                                        <p:cTn id="37" dur="1000"/>
                                        <p:tgtEl>
                                          <p:spTgt spid="3660"/>
                                        </p:tgtEl>
                                      </p:cBhvr>
                                    </p:animEffect>
                                  </p:childTnLst>
                                </p:cTn>
                              </p:par>
                              <p:par>
                                <p:cTn id="38" presetID="10" presetClass="entr" presetSubtype="0" fill="hold" nodeType="withEffect">
                                  <p:stCondLst>
                                    <p:cond delay="0"/>
                                  </p:stCondLst>
                                  <p:childTnLst>
                                    <p:set>
                                      <p:cBhvr>
                                        <p:cTn id="39" dur="1" fill="hold">
                                          <p:stCondLst>
                                            <p:cond delay="0"/>
                                          </p:stCondLst>
                                        </p:cTn>
                                        <p:tgtEl>
                                          <p:spTgt spid="3661"/>
                                        </p:tgtEl>
                                        <p:attrNameLst>
                                          <p:attrName>style.visibility</p:attrName>
                                        </p:attrNameLst>
                                      </p:cBhvr>
                                      <p:to>
                                        <p:strVal val="visible"/>
                                      </p:to>
                                    </p:set>
                                    <p:animEffect transition="in" filter="fade">
                                      <p:cBhvr>
                                        <p:cTn id="40" dur="1000"/>
                                        <p:tgtEl>
                                          <p:spTgt spid="3661"/>
                                        </p:tgtEl>
                                      </p:cBhvr>
                                    </p:animEffect>
                                  </p:childTnLst>
                                </p:cTn>
                              </p:par>
                              <p:par>
                                <p:cTn id="41" presetID="10" presetClass="entr" presetSubtype="0" fill="hold" nodeType="withEffect">
                                  <p:stCondLst>
                                    <p:cond delay="0"/>
                                  </p:stCondLst>
                                  <p:childTnLst>
                                    <p:set>
                                      <p:cBhvr>
                                        <p:cTn id="42" dur="1" fill="hold">
                                          <p:stCondLst>
                                            <p:cond delay="0"/>
                                          </p:stCondLst>
                                        </p:cTn>
                                        <p:tgtEl>
                                          <p:spTgt spid="3662"/>
                                        </p:tgtEl>
                                        <p:attrNameLst>
                                          <p:attrName>style.visibility</p:attrName>
                                        </p:attrNameLst>
                                      </p:cBhvr>
                                      <p:to>
                                        <p:strVal val="visible"/>
                                      </p:to>
                                    </p:set>
                                    <p:animEffect transition="in" filter="fade">
                                      <p:cBhvr>
                                        <p:cTn id="43" dur="1000"/>
                                        <p:tgtEl>
                                          <p:spTgt spid="3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07" name="Google Shape;3007;p71"/>
          <p:cNvSpPr txBox="1">
            <a:spLocks noGrp="1"/>
          </p:cNvSpPr>
          <p:nvPr>
            <p:ph type="title"/>
          </p:nvPr>
        </p:nvSpPr>
        <p:spPr>
          <a:xfrm>
            <a:off x="771678" y="1158391"/>
            <a:ext cx="3396000" cy="371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FUTURE PLAN</a:t>
            </a:r>
            <a:endParaRPr dirty="0"/>
          </a:p>
        </p:txBody>
      </p:sp>
      <p:sp>
        <p:nvSpPr>
          <p:cNvPr id="3008" name="Google Shape;3008;p71"/>
          <p:cNvSpPr txBox="1">
            <a:spLocks noGrp="1"/>
          </p:cNvSpPr>
          <p:nvPr>
            <p:ph type="subTitle" idx="1"/>
          </p:nvPr>
        </p:nvSpPr>
        <p:spPr>
          <a:xfrm>
            <a:off x="771677" y="1651566"/>
            <a:ext cx="4204645" cy="216552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Increasing the attendance rate for appointments by applying the model in real environment.</a:t>
            </a:r>
          </a:p>
          <a:p>
            <a:pPr marL="285750" lvl="0" indent="-285750">
              <a:buFont typeface="Arial" panose="020B0604020202020204" pitchFamily="34" charset="0"/>
              <a:buChar char="•"/>
            </a:pPr>
            <a:r>
              <a:rPr lang="en-US" b="1" dirty="0"/>
              <a:t>Improving the quality of service provided to patients.</a:t>
            </a:r>
          </a:p>
          <a:p>
            <a:pPr marL="285750" lvl="0" indent="-285750">
              <a:buFont typeface="Arial" panose="020B0604020202020204" pitchFamily="34" charset="0"/>
              <a:buChar char="•"/>
            </a:pPr>
            <a:r>
              <a:rPr lang="en-US" b="1" dirty="0"/>
              <a:t>Supporting Vision 2030 through optimal use of resources.</a:t>
            </a:r>
          </a:p>
          <a:p>
            <a:pPr marL="285750" lvl="0" indent="-285750">
              <a:buFont typeface="Arial" panose="020B0604020202020204" pitchFamily="34" charset="0"/>
              <a:buChar char="•"/>
            </a:pPr>
            <a:r>
              <a:rPr lang="en-US" b="1" dirty="0"/>
              <a:t>Improving patient experience</a:t>
            </a:r>
          </a:p>
        </p:txBody>
      </p:sp>
      <p:pic>
        <p:nvPicPr>
          <p:cNvPr id="3009" name="Google Shape;3009;p71"/>
          <p:cNvPicPr preferRelativeResize="0"/>
          <p:nvPr/>
        </p:nvPicPr>
        <p:blipFill rotWithShape="1">
          <a:blip r:embed="rId3">
            <a:alphaModFix/>
          </a:blip>
          <a:srcRect l="16352" r="16352"/>
          <a:stretch/>
        </p:blipFill>
        <p:spPr>
          <a:xfrm>
            <a:off x="4976323" y="1047175"/>
            <a:ext cx="3077012" cy="3049150"/>
          </a:xfrm>
          <a:prstGeom prst="rect">
            <a:avLst/>
          </a:prstGeom>
          <a:noFill/>
          <a:ln w="9525" cap="flat" cmpd="sng">
            <a:solidFill>
              <a:schemeClr val="dk2"/>
            </a:solidFill>
            <a:prstDash val="solid"/>
            <a:round/>
            <a:headEnd type="none" w="sm" len="sm"/>
            <a:tailEnd type="none" w="sm" len="sm"/>
          </a:ln>
        </p:spPr>
      </p:pic>
      <p:sp>
        <p:nvSpPr>
          <p:cNvPr id="3010" name="Google Shape;3010;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1220195-7315-0263-E73A-30E31C6F17AE}"/>
              </a:ext>
            </a:extLst>
          </p:cNvPr>
          <p:cNvPicPr>
            <a:picLocks noChangeAspect="1"/>
          </p:cNvPicPr>
          <p:nvPr/>
        </p:nvPicPr>
        <p:blipFill>
          <a:blip r:embed="rId5"/>
          <a:stretch>
            <a:fillRect/>
          </a:stretch>
        </p:blipFill>
        <p:spPr>
          <a:xfrm>
            <a:off x="8190532" y="113768"/>
            <a:ext cx="824996" cy="554294"/>
          </a:xfrm>
          <a:prstGeom prst="rect">
            <a:avLst/>
          </a:prstGeom>
        </p:spPr>
      </p:pic>
    </p:spTree>
    <p:extLst>
      <p:ext uri="{BB962C8B-B14F-4D97-AF65-F5344CB8AC3E}">
        <p14:creationId xmlns:p14="http://schemas.microsoft.com/office/powerpoint/2010/main" val="183116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09"/>
                                        </p:tgtEl>
                                        <p:attrNameLst>
                                          <p:attrName>style.visibility</p:attrName>
                                        </p:attrNameLst>
                                      </p:cBhvr>
                                      <p:to>
                                        <p:strVal val="visible"/>
                                      </p:to>
                                    </p:set>
                                    <p:anim calcmode="lin" valueType="num">
                                      <p:cBhvr additive="base">
                                        <p:cTn id="7" dur="1000"/>
                                        <p:tgtEl>
                                          <p:spTgt spid="300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07"/>
                                        </p:tgtEl>
                                        <p:attrNameLst>
                                          <p:attrName>style.visibility</p:attrName>
                                        </p:attrNameLst>
                                      </p:cBhvr>
                                      <p:to>
                                        <p:strVal val="visible"/>
                                      </p:to>
                                    </p:set>
                                    <p:anim calcmode="lin" valueType="num">
                                      <p:cBhvr additive="base">
                                        <p:cTn id="10" dur="1000"/>
                                        <p:tgtEl>
                                          <p:spTgt spid="300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08"/>
                                        </p:tgtEl>
                                        <p:attrNameLst>
                                          <p:attrName>style.visibility</p:attrName>
                                        </p:attrNameLst>
                                      </p:cBhvr>
                                      <p:to>
                                        <p:strVal val="visible"/>
                                      </p:to>
                                    </p:set>
                                    <p:animEffect transition="in" filter="fade">
                                      <p:cBhvr>
                                        <p:cTn id="13" dur="1000"/>
                                        <p:tgtEl>
                                          <p:spTgt spid="3008"/>
                                        </p:tgtEl>
                                      </p:cBhvr>
                                    </p:animEffect>
                                  </p:childTnLst>
                                </p:cTn>
                              </p:par>
                              <p:par>
                                <p:cTn id="14" presetID="10" presetClass="entr" presetSubtype="0" fill="hold" nodeType="withEffect">
                                  <p:stCondLst>
                                    <p:cond delay="0"/>
                                  </p:stCondLst>
                                  <p:childTnLst>
                                    <p:set>
                                      <p:cBhvr>
                                        <p:cTn id="15" dur="1" fill="hold">
                                          <p:stCondLst>
                                            <p:cond delay="0"/>
                                          </p:stCondLst>
                                        </p:cTn>
                                        <p:tgtEl>
                                          <p:spTgt spid="3010"/>
                                        </p:tgtEl>
                                        <p:attrNameLst>
                                          <p:attrName>style.visibility</p:attrName>
                                        </p:attrNameLst>
                                      </p:cBhvr>
                                      <p:to>
                                        <p:strVal val="visible"/>
                                      </p:to>
                                    </p:set>
                                    <p:animEffect transition="in" filter="fade">
                                      <p:cBhvr>
                                        <p:cTn id="16" dur="1000"/>
                                        <p:tgtEl>
                                          <p:spTgt spid="3010"/>
                                        </p:tgtEl>
                                      </p:cBhvr>
                                    </p:animEffect>
                                  </p:childTnLst>
                                </p:cTn>
                              </p:par>
                              <p:par>
                                <p:cTn id="17" presetID="10" presetClass="entr" presetSubtype="0" fill="hold" nodeType="withEffect">
                                  <p:stCondLst>
                                    <p:cond delay="0"/>
                                  </p:stCondLst>
                                  <p:childTnLst>
                                    <p:set>
                                      <p:cBhvr>
                                        <p:cTn id="18" dur="1" fill="hold">
                                          <p:stCondLst>
                                            <p:cond delay="0"/>
                                          </p:stCondLst>
                                        </p:cTn>
                                        <p:tgtEl>
                                          <p:spTgt spid="3011"/>
                                        </p:tgtEl>
                                        <p:attrNameLst>
                                          <p:attrName>style.visibility</p:attrName>
                                        </p:attrNameLst>
                                      </p:cBhvr>
                                      <p:to>
                                        <p:strVal val="visible"/>
                                      </p:to>
                                    </p:set>
                                    <p:animEffect transition="in" filter="fade">
                                      <p:cBhvr>
                                        <p:cTn id="19" dur="1000"/>
                                        <p:tgtEl>
                                          <p:spTgt spid="3011"/>
                                        </p:tgtEl>
                                      </p:cBhvr>
                                    </p:animEffect>
                                  </p:childTnLst>
                                </p:cTn>
                              </p:par>
                              <p:par>
                                <p:cTn id="20" presetID="10" presetClass="entr" presetSubtype="0" fill="hold" nodeType="withEffect">
                                  <p:stCondLst>
                                    <p:cond delay="0"/>
                                  </p:stCondLst>
                                  <p:childTnLst>
                                    <p:set>
                                      <p:cBhvr>
                                        <p:cTn id="21" dur="1" fill="hold">
                                          <p:stCondLst>
                                            <p:cond delay="0"/>
                                          </p:stCondLst>
                                        </p:cTn>
                                        <p:tgtEl>
                                          <p:spTgt spid="3012"/>
                                        </p:tgtEl>
                                        <p:attrNameLst>
                                          <p:attrName>style.visibility</p:attrName>
                                        </p:attrNameLst>
                                      </p:cBhvr>
                                      <p:to>
                                        <p:strVal val="visible"/>
                                      </p:to>
                                    </p:set>
                                    <p:animEffect transition="in" filter="fade">
                                      <p:cBhvr>
                                        <p:cTn id="22" dur="1000"/>
                                        <p:tgtEl>
                                          <p:spTgt spid="3012"/>
                                        </p:tgtEl>
                                      </p:cBhvr>
                                    </p:animEffect>
                                  </p:childTnLst>
                                </p:cTn>
                              </p:par>
                              <p:par>
                                <p:cTn id="23" presetID="10" presetClass="entr" presetSubtype="0" fill="hold" nodeType="withEffect">
                                  <p:stCondLst>
                                    <p:cond delay="0"/>
                                  </p:stCondLst>
                                  <p:childTnLst>
                                    <p:set>
                                      <p:cBhvr>
                                        <p:cTn id="24" dur="1" fill="hold">
                                          <p:stCondLst>
                                            <p:cond delay="0"/>
                                          </p:stCondLst>
                                        </p:cTn>
                                        <p:tgtEl>
                                          <p:spTgt spid="3013"/>
                                        </p:tgtEl>
                                        <p:attrNameLst>
                                          <p:attrName>style.visibility</p:attrName>
                                        </p:attrNameLst>
                                      </p:cBhvr>
                                      <p:to>
                                        <p:strVal val="visible"/>
                                      </p:to>
                                    </p:set>
                                    <p:animEffect transition="in" filter="fade">
                                      <p:cBhvr>
                                        <p:cTn id="25" dur="1000"/>
                                        <p:tgtEl>
                                          <p:spTgt spid="3013"/>
                                        </p:tgtEl>
                                      </p:cBhvr>
                                    </p:animEffect>
                                  </p:childTnLst>
                                </p:cTn>
                              </p:par>
                              <p:par>
                                <p:cTn id="26" presetID="10" presetClass="entr" presetSubtype="0" fill="hold" nodeType="withEffect">
                                  <p:stCondLst>
                                    <p:cond delay="0"/>
                                  </p:stCondLst>
                                  <p:childTnLst>
                                    <p:set>
                                      <p:cBhvr>
                                        <p:cTn id="27" dur="1" fill="hold">
                                          <p:stCondLst>
                                            <p:cond delay="0"/>
                                          </p:stCondLst>
                                        </p:cTn>
                                        <p:tgtEl>
                                          <p:spTgt spid="3014"/>
                                        </p:tgtEl>
                                        <p:attrNameLst>
                                          <p:attrName>style.visibility</p:attrName>
                                        </p:attrNameLst>
                                      </p:cBhvr>
                                      <p:to>
                                        <p:strVal val="visible"/>
                                      </p:to>
                                    </p:set>
                                    <p:animEffect transition="in" filter="fade">
                                      <p:cBhvr>
                                        <p:cTn id="28"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76"/>
        <p:cNvGrpSpPr/>
        <p:nvPr/>
      </p:nvGrpSpPr>
      <p:grpSpPr>
        <a:xfrm>
          <a:off x="0" y="0"/>
          <a:ext cx="0" cy="0"/>
          <a:chOff x="0" y="0"/>
          <a:chExt cx="0" cy="0"/>
        </a:xfrm>
      </p:grpSpPr>
      <p:sp>
        <p:nvSpPr>
          <p:cNvPr id="4877" name="Google Shape;4877;p11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PROJECT TEAM</a:t>
            </a:r>
            <a:endParaRPr dirty="0"/>
          </a:p>
        </p:txBody>
      </p:sp>
      <p:sp>
        <p:nvSpPr>
          <p:cNvPr id="4880" name="Google Shape;4880;p112"/>
          <p:cNvSpPr txBox="1">
            <a:spLocks noGrp="1"/>
          </p:cNvSpPr>
          <p:nvPr>
            <p:ph type="subTitle" idx="3"/>
          </p:nvPr>
        </p:nvSpPr>
        <p:spPr>
          <a:xfrm>
            <a:off x="2162759" y="1551800"/>
            <a:ext cx="20991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1" dirty="0"/>
              <a:t>Ali M Alribi</a:t>
            </a:r>
            <a:endParaRPr sz="1300" b="1" dirty="0"/>
          </a:p>
        </p:txBody>
      </p:sp>
      <p:sp>
        <p:nvSpPr>
          <p:cNvPr id="4881" name="Google Shape;4881;p112"/>
          <p:cNvSpPr txBox="1">
            <a:spLocks noGrp="1"/>
          </p:cNvSpPr>
          <p:nvPr>
            <p:ph type="subTitle" idx="4"/>
          </p:nvPr>
        </p:nvSpPr>
        <p:spPr>
          <a:xfrm>
            <a:off x="2162755" y="1888295"/>
            <a:ext cx="2099100" cy="6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t>SFHP - Riyadh</a:t>
            </a:r>
            <a:endParaRPr sz="1300" b="1" dirty="0"/>
          </a:p>
        </p:txBody>
      </p:sp>
      <p:grpSp>
        <p:nvGrpSpPr>
          <p:cNvPr id="4884" name="Google Shape;4884;p112"/>
          <p:cNvGrpSpPr/>
          <p:nvPr/>
        </p:nvGrpSpPr>
        <p:grpSpPr>
          <a:xfrm>
            <a:off x="3373063" y="669580"/>
            <a:ext cx="793256" cy="182899"/>
            <a:chOff x="2685575" y="2835950"/>
            <a:chExt cx="433000" cy="99825"/>
          </a:xfrm>
        </p:grpSpPr>
        <p:sp>
          <p:nvSpPr>
            <p:cNvPr id="4885" name="Google Shape;4885;p11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1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1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1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9" name="Google Shape;4889;p112"/>
          <p:cNvGrpSpPr/>
          <p:nvPr/>
        </p:nvGrpSpPr>
        <p:grpSpPr>
          <a:xfrm>
            <a:off x="5408739" y="-838628"/>
            <a:ext cx="2019176" cy="2019176"/>
            <a:chOff x="1943325" y="-220375"/>
            <a:chExt cx="1298672" cy="1298672"/>
          </a:xfrm>
        </p:grpSpPr>
        <p:sp>
          <p:nvSpPr>
            <p:cNvPr id="4890" name="Google Shape;4890;p11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1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1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1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1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1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1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1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1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1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1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1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1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1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1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1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1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1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1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1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1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1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1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1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1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1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1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1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1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1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1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1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1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1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1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1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1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1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1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1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1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1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1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1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1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1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1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1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8" name="Google Shape;4938;p11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1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1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1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1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64EACFD-2238-48FF-EB26-3A0A714FEB42}"/>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1062467" y="1458960"/>
            <a:ext cx="923134" cy="923134"/>
          </a:xfrm>
          <a:prstGeom prst="rect">
            <a:avLst/>
          </a:prstGeom>
        </p:spPr>
      </p:pic>
      <p:sp>
        <p:nvSpPr>
          <p:cNvPr id="16" name="Google Shape;4880;p112">
            <a:extLst>
              <a:ext uri="{FF2B5EF4-FFF2-40B4-BE49-F238E27FC236}">
                <a16:creationId xmlns:a16="http://schemas.microsoft.com/office/drawing/2014/main" id="{F741697C-F846-1396-F140-9B8028261059}"/>
              </a:ext>
            </a:extLst>
          </p:cNvPr>
          <p:cNvSpPr txBox="1">
            <a:spLocks/>
          </p:cNvSpPr>
          <p:nvPr/>
        </p:nvSpPr>
        <p:spPr>
          <a:xfrm>
            <a:off x="2162755" y="2779574"/>
            <a:ext cx="2099100" cy="44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r>
              <a:rPr lang="en-US" sz="1300" b="1" dirty="0"/>
              <a:t>Saad Al </a:t>
            </a:r>
            <a:r>
              <a:rPr lang="en-US" sz="1300" b="1" dirty="0" err="1"/>
              <a:t>Shamrani</a:t>
            </a:r>
            <a:endParaRPr lang="en-US" sz="1300" b="1" dirty="0"/>
          </a:p>
        </p:txBody>
      </p:sp>
      <p:pic>
        <p:nvPicPr>
          <p:cNvPr id="18" name="Picture 17">
            <a:extLst>
              <a:ext uri="{FF2B5EF4-FFF2-40B4-BE49-F238E27FC236}">
                <a16:creationId xmlns:a16="http://schemas.microsoft.com/office/drawing/2014/main" id="{785C2477-298C-E39D-5267-DB3FE7BA59D9}"/>
              </a:ext>
            </a:extLst>
          </p:cNvPr>
          <p:cNvPicPr>
            <a:picLocks noChangeAspect="1"/>
          </p:cNvPicPr>
          <p:nvPr/>
        </p:nvPicPr>
        <p:blipFill>
          <a:blip r:embed="rId4">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1062463" y="2686734"/>
            <a:ext cx="923134" cy="923134"/>
          </a:xfrm>
          <a:prstGeom prst="rect">
            <a:avLst/>
          </a:prstGeom>
        </p:spPr>
      </p:pic>
      <p:sp>
        <p:nvSpPr>
          <p:cNvPr id="22" name="Google Shape;4880;p112">
            <a:extLst>
              <a:ext uri="{FF2B5EF4-FFF2-40B4-BE49-F238E27FC236}">
                <a16:creationId xmlns:a16="http://schemas.microsoft.com/office/drawing/2014/main" id="{DCFB141B-3515-6F77-FA5F-40161C986D7A}"/>
              </a:ext>
            </a:extLst>
          </p:cNvPr>
          <p:cNvSpPr txBox="1">
            <a:spLocks/>
          </p:cNvSpPr>
          <p:nvPr/>
        </p:nvSpPr>
        <p:spPr>
          <a:xfrm>
            <a:off x="4768991" y="1560086"/>
            <a:ext cx="2099100" cy="44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r>
              <a:rPr lang="en-US" sz="1300" b="1" dirty="0"/>
              <a:t>Ahmed Al Doshi</a:t>
            </a:r>
          </a:p>
        </p:txBody>
      </p:sp>
      <p:sp>
        <p:nvSpPr>
          <p:cNvPr id="23" name="Google Shape;4881;p112">
            <a:extLst>
              <a:ext uri="{FF2B5EF4-FFF2-40B4-BE49-F238E27FC236}">
                <a16:creationId xmlns:a16="http://schemas.microsoft.com/office/drawing/2014/main" id="{CDB0B928-409D-31D2-5827-8872F63C4EA1}"/>
              </a:ext>
            </a:extLst>
          </p:cNvPr>
          <p:cNvSpPr txBox="1">
            <a:spLocks/>
          </p:cNvSpPr>
          <p:nvPr/>
        </p:nvSpPr>
        <p:spPr>
          <a:xfrm>
            <a:off x="4772902" y="1888295"/>
            <a:ext cx="2099100" cy="66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r>
              <a:rPr lang="en-US" sz="1300" b="1" dirty="0"/>
              <a:t>SFHP - Dammam</a:t>
            </a:r>
          </a:p>
        </p:txBody>
      </p:sp>
      <p:pic>
        <p:nvPicPr>
          <p:cNvPr id="24" name="Picture 23">
            <a:extLst>
              <a:ext uri="{FF2B5EF4-FFF2-40B4-BE49-F238E27FC236}">
                <a16:creationId xmlns:a16="http://schemas.microsoft.com/office/drawing/2014/main" id="{543C4E8A-B628-E381-CD39-56554BB6A6AD}"/>
              </a:ext>
            </a:extLst>
          </p:cNvPr>
          <p:cNvPicPr>
            <a:picLocks noChangeAspect="1"/>
          </p:cNvPicPr>
          <p:nvPr/>
        </p:nvPicPr>
        <p:blipFill>
          <a:blip r:embed="rId4">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3668699" y="1467246"/>
            <a:ext cx="923134" cy="923134"/>
          </a:xfrm>
          <a:prstGeom prst="rect">
            <a:avLst/>
          </a:prstGeom>
        </p:spPr>
      </p:pic>
      <p:sp>
        <p:nvSpPr>
          <p:cNvPr id="25" name="Google Shape;4880;p112">
            <a:extLst>
              <a:ext uri="{FF2B5EF4-FFF2-40B4-BE49-F238E27FC236}">
                <a16:creationId xmlns:a16="http://schemas.microsoft.com/office/drawing/2014/main" id="{60BFD8EC-A876-3C2B-B61A-13B8919AAF1B}"/>
              </a:ext>
            </a:extLst>
          </p:cNvPr>
          <p:cNvSpPr txBox="1">
            <a:spLocks/>
          </p:cNvSpPr>
          <p:nvPr/>
        </p:nvSpPr>
        <p:spPr>
          <a:xfrm>
            <a:off x="4768987" y="2787860"/>
            <a:ext cx="2099100" cy="44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r>
              <a:rPr lang="en-US" sz="1300" b="1" dirty="0"/>
              <a:t> Hisham Abu </a:t>
            </a:r>
            <a:r>
              <a:rPr lang="en-US" sz="1300" b="1" dirty="0" err="1"/>
              <a:t>Thiyab</a:t>
            </a:r>
            <a:endParaRPr lang="en-US" sz="1300" b="1" dirty="0"/>
          </a:p>
        </p:txBody>
      </p:sp>
      <p:pic>
        <p:nvPicPr>
          <p:cNvPr id="27" name="Picture 26">
            <a:extLst>
              <a:ext uri="{FF2B5EF4-FFF2-40B4-BE49-F238E27FC236}">
                <a16:creationId xmlns:a16="http://schemas.microsoft.com/office/drawing/2014/main" id="{E0937311-36CC-7818-373B-46C943484F54}"/>
              </a:ext>
            </a:extLst>
          </p:cNvPr>
          <p:cNvPicPr>
            <a:picLocks noChangeAspect="1"/>
          </p:cNvPicPr>
          <p:nvPr/>
        </p:nvPicPr>
        <p:blipFill>
          <a:blip r:embed="rId4">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3668695" y="2695020"/>
            <a:ext cx="923134" cy="923134"/>
          </a:xfrm>
          <a:prstGeom prst="rect">
            <a:avLst/>
          </a:prstGeom>
        </p:spPr>
      </p:pic>
      <p:sp>
        <p:nvSpPr>
          <p:cNvPr id="28" name="Google Shape;4880;p112">
            <a:extLst>
              <a:ext uri="{FF2B5EF4-FFF2-40B4-BE49-F238E27FC236}">
                <a16:creationId xmlns:a16="http://schemas.microsoft.com/office/drawing/2014/main" id="{480A6212-C7B9-A84F-15CD-FD34394A7FB4}"/>
              </a:ext>
            </a:extLst>
          </p:cNvPr>
          <p:cNvSpPr txBox="1">
            <a:spLocks/>
          </p:cNvSpPr>
          <p:nvPr/>
        </p:nvSpPr>
        <p:spPr>
          <a:xfrm>
            <a:off x="7409153" y="1566403"/>
            <a:ext cx="2099100" cy="44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ctr"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r>
              <a:rPr lang="en-US" sz="1300" b="1" dirty="0"/>
              <a:t>Alaa Al </a:t>
            </a:r>
            <a:r>
              <a:rPr lang="en-US" sz="1300" b="1" dirty="0" err="1"/>
              <a:t>Logmani</a:t>
            </a:r>
            <a:endParaRPr lang="en-US" sz="1300" b="1" dirty="0"/>
          </a:p>
        </p:txBody>
      </p:sp>
      <p:pic>
        <p:nvPicPr>
          <p:cNvPr id="30" name="Picture 29">
            <a:extLst>
              <a:ext uri="{FF2B5EF4-FFF2-40B4-BE49-F238E27FC236}">
                <a16:creationId xmlns:a16="http://schemas.microsoft.com/office/drawing/2014/main" id="{A238133C-D4C4-912D-8EA2-90EC4E47838F}"/>
              </a:ext>
            </a:extLst>
          </p:cNvPr>
          <p:cNvPicPr>
            <a:picLocks noChangeAspect="1"/>
          </p:cNvPicPr>
          <p:nvPr/>
        </p:nvPicPr>
        <p:blipFill>
          <a:blip r:embed="rId4">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6308861" y="1473563"/>
            <a:ext cx="923134" cy="923134"/>
          </a:xfrm>
          <a:prstGeom prst="rect">
            <a:avLst/>
          </a:prstGeom>
        </p:spPr>
      </p:pic>
      <p:sp>
        <p:nvSpPr>
          <p:cNvPr id="31" name="TextBox 30">
            <a:extLst>
              <a:ext uri="{FF2B5EF4-FFF2-40B4-BE49-F238E27FC236}">
                <a16:creationId xmlns:a16="http://schemas.microsoft.com/office/drawing/2014/main" id="{5D27A64A-42FE-7B17-35D8-15FFAD9F4289}"/>
              </a:ext>
            </a:extLst>
          </p:cNvPr>
          <p:cNvSpPr txBox="1"/>
          <p:nvPr/>
        </p:nvSpPr>
        <p:spPr>
          <a:xfrm>
            <a:off x="1903224" y="3912781"/>
            <a:ext cx="184731" cy="292388"/>
          </a:xfrm>
          <a:prstGeom prst="rect">
            <a:avLst/>
          </a:prstGeom>
          <a:noFill/>
        </p:spPr>
        <p:txBody>
          <a:bodyPr wrap="none" rtlCol="0">
            <a:spAutoFit/>
          </a:bodyPr>
          <a:lstStyle/>
          <a:p>
            <a:endParaRPr lang="en-SA" sz="1300" b="1" dirty="0"/>
          </a:p>
        </p:txBody>
      </p:sp>
    </p:spTree>
    <p:extLst>
      <p:ext uri="{BB962C8B-B14F-4D97-AF65-F5344CB8AC3E}">
        <p14:creationId xmlns:p14="http://schemas.microsoft.com/office/powerpoint/2010/main" val="292881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4889"/>
                                        </p:tgtEl>
                                        <p:attrNameLst>
                                          <p:attrName>r</p:attrName>
                                        </p:attrNameLst>
                                      </p:cBhvr>
                                    </p:animRot>
                                  </p:childTnLst>
                                </p:cTn>
                              </p:par>
                              <p:par>
                                <p:cTn id="7" presetID="2" presetClass="entr" presetSubtype="2" fill="hold" nodeType="withEffect">
                                  <p:stCondLst>
                                    <p:cond delay="0"/>
                                  </p:stCondLst>
                                  <p:childTnLst>
                                    <p:set>
                                      <p:cBhvr>
                                        <p:cTn id="8" dur="1" fill="hold">
                                          <p:stCondLst>
                                            <p:cond delay="0"/>
                                          </p:stCondLst>
                                        </p:cTn>
                                        <p:tgtEl>
                                          <p:spTgt spid="4884"/>
                                        </p:tgtEl>
                                        <p:attrNameLst>
                                          <p:attrName>style.visibility</p:attrName>
                                        </p:attrNameLst>
                                      </p:cBhvr>
                                      <p:to>
                                        <p:strVal val="visible"/>
                                      </p:to>
                                    </p:set>
                                    <p:anim calcmode="lin" valueType="num">
                                      <p:cBhvr additive="base">
                                        <p:cTn id="9" dur="1000"/>
                                        <p:tgtEl>
                                          <p:spTgt spid="4884"/>
                                        </p:tgtEl>
                                        <p:attrNameLst>
                                          <p:attrName>ppt_x</p:attrName>
                                        </p:attrNameLst>
                                      </p:cBhvr>
                                      <p:tavLst>
                                        <p:tav tm="0">
                                          <p:val>
                                            <p:strVal val="#ppt_x+1"/>
                                          </p:val>
                                        </p:tav>
                                        <p:tav tm="100000">
                                          <p:val>
                                            <p:strVal val="#ppt_x"/>
                                          </p:val>
                                        </p:tav>
                                      </p:tavLst>
                                    </p:anim>
                                  </p:childTnLst>
                                </p:cTn>
                              </p:par>
                              <p:par>
                                <p:cTn id="10" presetID="2" presetClass="entr" presetSubtype="8" fill="hold" nodeType="withEffect">
                                  <p:stCondLst>
                                    <p:cond delay="0"/>
                                  </p:stCondLst>
                                  <p:childTnLst>
                                    <p:set>
                                      <p:cBhvr>
                                        <p:cTn id="11" dur="1" fill="hold">
                                          <p:stCondLst>
                                            <p:cond delay="0"/>
                                          </p:stCondLst>
                                        </p:cTn>
                                        <p:tgtEl>
                                          <p:spTgt spid="4877"/>
                                        </p:tgtEl>
                                        <p:attrNameLst>
                                          <p:attrName>style.visibility</p:attrName>
                                        </p:attrNameLst>
                                      </p:cBhvr>
                                      <p:to>
                                        <p:strVal val="visible"/>
                                      </p:to>
                                    </p:set>
                                    <p:anim calcmode="lin" valueType="num">
                                      <p:cBhvr additive="base">
                                        <p:cTn id="12" dur="1000"/>
                                        <p:tgtEl>
                                          <p:spTgt spid="4877"/>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4880"/>
                                        </p:tgtEl>
                                        <p:attrNameLst>
                                          <p:attrName>style.visibility</p:attrName>
                                        </p:attrNameLst>
                                      </p:cBhvr>
                                      <p:to>
                                        <p:strVal val="visible"/>
                                      </p:to>
                                    </p:set>
                                    <p:animEffect transition="in" filter="fade">
                                      <p:cBhvr>
                                        <p:cTn id="15" dur="1000"/>
                                        <p:tgtEl>
                                          <p:spTgt spid="4880"/>
                                        </p:tgtEl>
                                      </p:cBhvr>
                                    </p:animEffect>
                                  </p:childTnLst>
                                </p:cTn>
                              </p:par>
                              <p:par>
                                <p:cTn id="16" presetID="10" presetClass="entr" presetSubtype="0" fill="hold" nodeType="withEffect">
                                  <p:stCondLst>
                                    <p:cond delay="0"/>
                                  </p:stCondLst>
                                  <p:childTnLst>
                                    <p:set>
                                      <p:cBhvr>
                                        <p:cTn id="17" dur="1" fill="hold">
                                          <p:stCondLst>
                                            <p:cond delay="0"/>
                                          </p:stCondLst>
                                        </p:cTn>
                                        <p:tgtEl>
                                          <p:spTgt spid="4881"/>
                                        </p:tgtEl>
                                        <p:attrNameLst>
                                          <p:attrName>style.visibility</p:attrName>
                                        </p:attrNameLst>
                                      </p:cBhvr>
                                      <p:to>
                                        <p:strVal val="visible"/>
                                      </p:to>
                                    </p:set>
                                    <p:animEffect transition="in" filter="fade">
                                      <p:cBhvr>
                                        <p:cTn id="18" dur="1000"/>
                                        <p:tgtEl>
                                          <p:spTgt spid="4881"/>
                                        </p:tgtEl>
                                      </p:cBhvr>
                                    </p:animEffect>
                                  </p:childTnLst>
                                </p:cTn>
                              </p:par>
                              <p:par>
                                <p:cTn id="19" presetID="10" presetClass="entr" presetSubtype="0" fill="hold" nodeType="withEffect">
                                  <p:stCondLst>
                                    <p:cond delay="0"/>
                                  </p:stCondLst>
                                  <p:childTnLst>
                                    <p:set>
                                      <p:cBhvr>
                                        <p:cTn id="20" dur="1" fill="hold">
                                          <p:stCondLst>
                                            <p:cond delay="0"/>
                                          </p:stCondLst>
                                        </p:cTn>
                                        <p:tgtEl>
                                          <p:spTgt spid="4938"/>
                                        </p:tgtEl>
                                        <p:attrNameLst>
                                          <p:attrName>style.visibility</p:attrName>
                                        </p:attrNameLst>
                                      </p:cBhvr>
                                      <p:to>
                                        <p:strVal val="visible"/>
                                      </p:to>
                                    </p:set>
                                    <p:animEffect transition="in" filter="fade">
                                      <p:cBhvr>
                                        <p:cTn id="21" dur="1000"/>
                                        <p:tgtEl>
                                          <p:spTgt spid="4938"/>
                                        </p:tgtEl>
                                      </p:cBhvr>
                                    </p:animEffect>
                                  </p:childTnLst>
                                </p:cTn>
                              </p:par>
                              <p:par>
                                <p:cTn id="22" presetID="10" presetClass="entr" presetSubtype="0" fill="hold" nodeType="withEffect">
                                  <p:stCondLst>
                                    <p:cond delay="0"/>
                                  </p:stCondLst>
                                  <p:childTnLst>
                                    <p:set>
                                      <p:cBhvr>
                                        <p:cTn id="23" dur="1" fill="hold">
                                          <p:stCondLst>
                                            <p:cond delay="0"/>
                                          </p:stCondLst>
                                        </p:cTn>
                                        <p:tgtEl>
                                          <p:spTgt spid="4939"/>
                                        </p:tgtEl>
                                        <p:attrNameLst>
                                          <p:attrName>style.visibility</p:attrName>
                                        </p:attrNameLst>
                                      </p:cBhvr>
                                      <p:to>
                                        <p:strVal val="visible"/>
                                      </p:to>
                                    </p:set>
                                    <p:animEffect transition="in" filter="fade">
                                      <p:cBhvr>
                                        <p:cTn id="24" dur="1000"/>
                                        <p:tgtEl>
                                          <p:spTgt spid="4939"/>
                                        </p:tgtEl>
                                      </p:cBhvr>
                                    </p:animEffect>
                                  </p:childTnLst>
                                </p:cTn>
                              </p:par>
                              <p:par>
                                <p:cTn id="25" presetID="10" presetClass="entr" presetSubtype="0" fill="hold" nodeType="withEffect">
                                  <p:stCondLst>
                                    <p:cond delay="0"/>
                                  </p:stCondLst>
                                  <p:childTnLst>
                                    <p:set>
                                      <p:cBhvr>
                                        <p:cTn id="26" dur="1" fill="hold">
                                          <p:stCondLst>
                                            <p:cond delay="0"/>
                                          </p:stCondLst>
                                        </p:cTn>
                                        <p:tgtEl>
                                          <p:spTgt spid="4940"/>
                                        </p:tgtEl>
                                        <p:attrNameLst>
                                          <p:attrName>style.visibility</p:attrName>
                                        </p:attrNameLst>
                                      </p:cBhvr>
                                      <p:to>
                                        <p:strVal val="visible"/>
                                      </p:to>
                                    </p:set>
                                    <p:animEffect transition="in" filter="fade">
                                      <p:cBhvr>
                                        <p:cTn id="27" dur="1000"/>
                                        <p:tgtEl>
                                          <p:spTgt spid="4940"/>
                                        </p:tgtEl>
                                      </p:cBhvr>
                                    </p:animEffect>
                                  </p:childTnLst>
                                </p:cTn>
                              </p:par>
                              <p:par>
                                <p:cTn id="28" presetID="10" presetClass="entr" presetSubtype="0" fill="hold" nodeType="withEffect">
                                  <p:stCondLst>
                                    <p:cond delay="0"/>
                                  </p:stCondLst>
                                  <p:childTnLst>
                                    <p:set>
                                      <p:cBhvr>
                                        <p:cTn id="29" dur="1" fill="hold">
                                          <p:stCondLst>
                                            <p:cond delay="0"/>
                                          </p:stCondLst>
                                        </p:cTn>
                                        <p:tgtEl>
                                          <p:spTgt spid="4941"/>
                                        </p:tgtEl>
                                        <p:attrNameLst>
                                          <p:attrName>style.visibility</p:attrName>
                                        </p:attrNameLst>
                                      </p:cBhvr>
                                      <p:to>
                                        <p:strVal val="visible"/>
                                      </p:to>
                                    </p:set>
                                    <p:animEffect transition="in" filter="fade">
                                      <p:cBhvr>
                                        <p:cTn id="30" dur="1000"/>
                                        <p:tgtEl>
                                          <p:spTgt spid="4941"/>
                                        </p:tgtEl>
                                      </p:cBhvr>
                                    </p:animEffect>
                                  </p:childTnLst>
                                </p:cTn>
                              </p:par>
                              <p:par>
                                <p:cTn id="31" presetID="10" presetClass="entr" presetSubtype="0" fill="hold" nodeType="withEffect">
                                  <p:stCondLst>
                                    <p:cond delay="0"/>
                                  </p:stCondLst>
                                  <p:childTnLst>
                                    <p:set>
                                      <p:cBhvr>
                                        <p:cTn id="32" dur="1" fill="hold">
                                          <p:stCondLst>
                                            <p:cond delay="0"/>
                                          </p:stCondLst>
                                        </p:cTn>
                                        <p:tgtEl>
                                          <p:spTgt spid="4942"/>
                                        </p:tgtEl>
                                        <p:attrNameLst>
                                          <p:attrName>style.visibility</p:attrName>
                                        </p:attrNameLst>
                                      </p:cBhvr>
                                      <p:to>
                                        <p:strVal val="visible"/>
                                      </p:to>
                                    </p:set>
                                    <p:animEffect transition="in" filter="fade">
                                      <p:cBhvr>
                                        <p:cTn id="33" dur="1000"/>
                                        <p:tgtEl>
                                          <p:spTgt spid="4942"/>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66"/>
        <p:cNvGrpSpPr/>
        <p:nvPr/>
      </p:nvGrpSpPr>
      <p:grpSpPr>
        <a:xfrm>
          <a:off x="0" y="0"/>
          <a:ext cx="0" cy="0"/>
          <a:chOff x="0" y="0"/>
          <a:chExt cx="0" cy="0"/>
        </a:xfrm>
      </p:grpSpPr>
      <p:sp>
        <p:nvSpPr>
          <p:cNvPr id="3667" name="Google Shape;3667;p89"/>
          <p:cNvSpPr txBox="1">
            <a:spLocks noGrp="1"/>
          </p:cNvSpPr>
          <p:nvPr>
            <p:ph type="title"/>
          </p:nvPr>
        </p:nvSpPr>
        <p:spPr>
          <a:xfrm>
            <a:off x="1189500" y="1573088"/>
            <a:ext cx="6765000" cy="1191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THANK YOU</a:t>
            </a:r>
            <a:endParaRPr dirty="0"/>
          </a:p>
        </p:txBody>
      </p:sp>
      <p:sp>
        <p:nvSpPr>
          <p:cNvPr id="3668" name="Google Shape;3668;p89"/>
          <p:cNvSpPr txBox="1">
            <a:spLocks noGrp="1"/>
          </p:cNvSpPr>
          <p:nvPr>
            <p:ph type="subTitle" idx="1"/>
          </p:nvPr>
        </p:nvSpPr>
        <p:spPr>
          <a:xfrm>
            <a:off x="1189500" y="3008635"/>
            <a:ext cx="67650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T5 Bootcamp Project – 27/02/2024</a:t>
            </a:r>
          </a:p>
        </p:txBody>
      </p:sp>
      <p:cxnSp>
        <p:nvCxnSpPr>
          <p:cNvPr id="3669" name="Google Shape;3669;p89"/>
          <p:cNvCxnSpPr/>
          <p:nvPr/>
        </p:nvCxnSpPr>
        <p:spPr>
          <a:xfrm>
            <a:off x="1700550" y="2858050"/>
            <a:ext cx="5742900" cy="0"/>
          </a:xfrm>
          <a:prstGeom prst="straightConnector1">
            <a:avLst/>
          </a:prstGeom>
          <a:noFill/>
          <a:ln w="9525" cap="flat" cmpd="sng">
            <a:solidFill>
              <a:schemeClr val="lt1"/>
            </a:solidFill>
            <a:prstDash val="solid"/>
            <a:round/>
            <a:headEnd type="none" w="med" len="med"/>
            <a:tailEnd type="none" w="med" len="med"/>
          </a:ln>
        </p:spPr>
      </p:cxnSp>
      <p:sp>
        <p:nvSpPr>
          <p:cNvPr id="3670" name="Google Shape;3670;p89"/>
          <p:cNvSpPr/>
          <p:nvPr/>
        </p:nvSpPr>
        <p:spPr>
          <a:xfrm flipH="1">
            <a:off x="7065361" y="346944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1" name="Google Shape;3671;p89"/>
          <p:cNvGrpSpPr/>
          <p:nvPr/>
        </p:nvGrpSpPr>
        <p:grpSpPr>
          <a:xfrm flipH="1">
            <a:off x="6330913" y="1146283"/>
            <a:ext cx="793256" cy="182899"/>
            <a:chOff x="2685575" y="2835950"/>
            <a:chExt cx="433000" cy="99825"/>
          </a:xfrm>
        </p:grpSpPr>
        <p:sp>
          <p:nvSpPr>
            <p:cNvPr id="3672" name="Google Shape;3672;p8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8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8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8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6" name="Google Shape;3676;p89"/>
          <p:cNvGrpSpPr/>
          <p:nvPr/>
        </p:nvGrpSpPr>
        <p:grpSpPr>
          <a:xfrm flipH="1">
            <a:off x="6181013" y="-1308553"/>
            <a:ext cx="2019176" cy="2019176"/>
            <a:chOff x="1943325" y="-220375"/>
            <a:chExt cx="1298672" cy="1298672"/>
          </a:xfrm>
        </p:grpSpPr>
        <p:sp>
          <p:nvSpPr>
            <p:cNvPr id="3677" name="Google Shape;3677;p8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8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8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8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8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8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8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8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8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8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8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8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8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8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8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8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8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8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8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8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8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25" name="Google Shape;3725;p89"/>
          <p:cNvPicPr preferRelativeResize="0"/>
          <p:nvPr/>
        </p:nvPicPr>
        <p:blipFill>
          <a:blip r:embed="rId3">
            <a:alphaModFix/>
          </a:blip>
          <a:stretch>
            <a:fillRect/>
          </a:stretch>
        </p:blipFill>
        <p:spPr>
          <a:xfrm flipH="1">
            <a:off x="-477236" y="-955750"/>
            <a:ext cx="2527512" cy="2681250"/>
          </a:xfrm>
          <a:prstGeom prst="rect">
            <a:avLst/>
          </a:prstGeom>
          <a:noFill/>
          <a:ln>
            <a:noFill/>
          </a:ln>
        </p:spPr>
      </p:pic>
      <p:sp>
        <p:nvSpPr>
          <p:cNvPr id="3726" name="Google Shape;3726;p89"/>
          <p:cNvSpPr/>
          <p:nvPr/>
        </p:nvSpPr>
        <p:spPr>
          <a:xfrm flipH="1">
            <a:off x="505591" y="27170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9">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676"/>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3670"/>
                                        </p:tgtEl>
                                        <p:attrNameLst>
                                          <p:attrName>style.visibility</p:attrName>
                                        </p:attrNameLst>
                                      </p:cBhvr>
                                      <p:to>
                                        <p:strVal val="visible"/>
                                      </p:to>
                                    </p:set>
                                    <p:anim calcmode="lin" valueType="num">
                                      <p:cBhvr additive="base">
                                        <p:cTn id="9" dur="1000"/>
                                        <p:tgtEl>
                                          <p:spTgt spid="3670"/>
                                        </p:tgtEl>
                                        <p:attrNameLst>
                                          <p:attrName>ppt_w</p:attrName>
                                        </p:attrNameLst>
                                      </p:cBhvr>
                                      <p:tavLst>
                                        <p:tav tm="0">
                                          <p:val>
                                            <p:strVal val="0"/>
                                          </p:val>
                                        </p:tav>
                                        <p:tav tm="100000">
                                          <p:val>
                                            <p:strVal val="#ppt_w"/>
                                          </p:val>
                                        </p:tav>
                                      </p:tavLst>
                                    </p:anim>
                                    <p:anim calcmode="lin" valueType="num">
                                      <p:cBhvr additive="base">
                                        <p:cTn id="10" dur="1000"/>
                                        <p:tgtEl>
                                          <p:spTgt spid="3670"/>
                                        </p:tgtEl>
                                        <p:attrNameLst>
                                          <p:attrName>ppt_h</p:attrName>
                                        </p:attrNameLst>
                                      </p:cBhvr>
                                      <p:tavLst>
                                        <p:tav tm="0">
                                          <p:val>
                                            <p:strVal val="0"/>
                                          </p:val>
                                        </p:tav>
                                        <p:tav tm="100000">
                                          <p:val>
                                            <p:strVal val="#ppt_h"/>
                                          </p:val>
                                        </p:tav>
                                      </p:tavLst>
                                    </p:anim>
                                  </p:childTnLst>
                                </p:cTn>
                              </p:par>
                              <p:par>
                                <p:cTn id="11" presetID="2" presetClass="entr" presetSubtype="2" fill="hold" nodeType="withEffect">
                                  <p:stCondLst>
                                    <p:cond delay="0"/>
                                  </p:stCondLst>
                                  <p:childTnLst>
                                    <p:set>
                                      <p:cBhvr>
                                        <p:cTn id="12" dur="1" fill="hold">
                                          <p:stCondLst>
                                            <p:cond delay="0"/>
                                          </p:stCondLst>
                                        </p:cTn>
                                        <p:tgtEl>
                                          <p:spTgt spid="3669"/>
                                        </p:tgtEl>
                                        <p:attrNameLst>
                                          <p:attrName>style.visibility</p:attrName>
                                        </p:attrNameLst>
                                      </p:cBhvr>
                                      <p:to>
                                        <p:strVal val="visible"/>
                                      </p:to>
                                    </p:set>
                                    <p:anim calcmode="lin" valueType="num">
                                      <p:cBhvr additive="base">
                                        <p:cTn id="13" dur="1000"/>
                                        <p:tgtEl>
                                          <p:spTgt spid="3669"/>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3668"/>
                                        </p:tgtEl>
                                        <p:attrNameLst>
                                          <p:attrName>style.visibility</p:attrName>
                                        </p:attrNameLst>
                                      </p:cBhvr>
                                      <p:to>
                                        <p:strVal val="visible"/>
                                      </p:to>
                                    </p:set>
                                    <p:animEffect transition="in" filter="fade">
                                      <p:cBhvr>
                                        <p:cTn id="16" dur="1000"/>
                                        <p:tgtEl>
                                          <p:spTgt spid="3668"/>
                                        </p:tgtEl>
                                      </p:cBhvr>
                                    </p:animEffect>
                                  </p:childTnLst>
                                </p:cTn>
                              </p:par>
                              <p:par>
                                <p:cTn id="17" presetID="2" presetClass="entr" presetSubtype="1" fill="hold" nodeType="withEffect">
                                  <p:stCondLst>
                                    <p:cond delay="0"/>
                                  </p:stCondLst>
                                  <p:childTnLst>
                                    <p:set>
                                      <p:cBhvr>
                                        <p:cTn id="18" dur="1" fill="hold">
                                          <p:stCondLst>
                                            <p:cond delay="0"/>
                                          </p:stCondLst>
                                        </p:cTn>
                                        <p:tgtEl>
                                          <p:spTgt spid="3667"/>
                                        </p:tgtEl>
                                        <p:attrNameLst>
                                          <p:attrName>style.visibility</p:attrName>
                                        </p:attrNameLst>
                                      </p:cBhvr>
                                      <p:to>
                                        <p:strVal val="visible"/>
                                      </p:to>
                                    </p:set>
                                    <p:anim calcmode="lin" valueType="num">
                                      <p:cBhvr additive="base">
                                        <p:cTn id="19" dur="1000"/>
                                        <p:tgtEl>
                                          <p:spTgt spid="3667"/>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671"/>
                                        </p:tgtEl>
                                        <p:attrNameLst>
                                          <p:attrName>style.visibility</p:attrName>
                                        </p:attrNameLst>
                                      </p:cBhvr>
                                      <p:to>
                                        <p:strVal val="visible"/>
                                      </p:to>
                                    </p:set>
                                    <p:anim calcmode="lin" valueType="num">
                                      <p:cBhvr additive="base">
                                        <p:cTn id="22" dur="1000"/>
                                        <p:tgtEl>
                                          <p:spTgt spid="3671"/>
                                        </p:tgtEl>
                                        <p:attrNameLst>
                                          <p:attrName>ppt_x</p:attrName>
                                        </p:attrNameLst>
                                      </p:cBhvr>
                                      <p:tavLst>
                                        <p:tav tm="0">
                                          <p:val>
                                            <p:strVal val="#ppt_x-1"/>
                                          </p:val>
                                        </p:tav>
                                        <p:tav tm="100000">
                                          <p:val>
                                            <p:strVal val="#ppt_x"/>
                                          </p:val>
                                        </p:tav>
                                      </p:tavLst>
                                    </p:anim>
                                  </p:childTnLst>
                                </p:cTn>
                              </p:par>
                              <p:par>
                                <p:cTn id="23" presetID="8" presetClass="emph" presetSubtype="0" fill="hold" nodeType="withEffect">
                                  <p:stCondLst>
                                    <p:cond delay="0"/>
                                  </p:stCondLst>
                                  <p:childTnLst>
                                    <p:animRot by="-21600000">
                                      <p:cBhvr>
                                        <p:cTn id="24" dur="1000" fill="hold"/>
                                        <p:tgtEl>
                                          <p:spTgt spid="3726"/>
                                        </p:tgtEl>
                                        <p:attrNameLst>
                                          <p:attrName>r</p:attrName>
                                        </p:attrNameLst>
                                      </p:cBhvr>
                                    </p:animRot>
                                  </p:childTnLst>
                                </p:cTn>
                              </p:par>
                              <p:par>
                                <p:cTn id="25" presetID="10" presetClass="entr" presetSubtype="0" fill="hold" nodeType="withEffect">
                                  <p:stCondLst>
                                    <p:cond delay="0"/>
                                  </p:stCondLst>
                                  <p:childTnLst>
                                    <p:set>
                                      <p:cBhvr>
                                        <p:cTn id="26" dur="1" fill="hold">
                                          <p:stCondLst>
                                            <p:cond delay="0"/>
                                          </p:stCondLst>
                                        </p:cTn>
                                        <p:tgtEl>
                                          <p:spTgt spid="3727"/>
                                        </p:tgtEl>
                                        <p:attrNameLst>
                                          <p:attrName>style.visibility</p:attrName>
                                        </p:attrNameLst>
                                      </p:cBhvr>
                                      <p:to>
                                        <p:strVal val="visible"/>
                                      </p:to>
                                    </p:set>
                                    <p:animEffect transition="in" filter="fade">
                                      <p:cBhvr>
                                        <p:cTn id="27" dur="1000"/>
                                        <p:tgtEl>
                                          <p:spTgt spid="3727"/>
                                        </p:tgtEl>
                                      </p:cBhvr>
                                    </p:animEffect>
                                  </p:childTnLst>
                                </p:cTn>
                              </p:par>
                              <p:par>
                                <p:cTn id="28" presetID="10" presetClass="entr" presetSubtype="0" fill="hold" nodeType="withEffect">
                                  <p:stCondLst>
                                    <p:cond delay="0"/>
                                  </p:stCondLst>
                                  <p:childTnLst>
                                    <p:set>
                                      <p:cBhvr>
                                        <p:cTn id="29" dur="1" fill="hold">
                                          <p:stCondLst>
                                            <p:cond delay="0"/>
                                          </p:stCondLst>
                                        </p:cTn>
                                        <p:tgtEl>
                                          <p:spTgt spid="3728"/>
                                        </p:tgtEl>
                                        <p:attrNameLst>
                                          <p:attrName>style.visibility</p:attrName>
                                        </p:attrNameLst>
                                      </p:cBhvr>
                                      <p:to>
                                        <p:strVal val="visible"/>
                                      </p:to>
                                    </p:set>
                                    <p:animEffect transition="in" filter="fade">
                                      <p:cBhvr>
                                        <p:cTn id="30" dur="1000"/>
                                        <p:tgtEl>
                                          <p:spTgt spid="3728"/>
                                        </p:tgtEl>
                                      </p:cBhvr>
                                    </p:animEffect>
                                  </p:childTnLst>
                                </p:cTn>
                              </p:par>
                              <p:par>
                                <p:cTn id="31" presetID="10" presetClass="entr" presetSubtype="0" fill="hold" nodeType="withEffect">
                                  <p:stCondLst>
                                    <p:cond delay="0"/>
                                  </p:stCondLst>
                                  <p:childTnLst>
                                    <p:set>
                                      <p:cBhvr>
                                        <p:cTn id="32" dur="1" fill="hold">
                                          <p:stCondLst>
                                            <p:cond delay="0"/>
                                          </p:stCondLst>
                                        </p:cTn>
                                        <p:tgtEl>
                                          <p:spTgt spid="3729"/>
                                        </p:tgtEl>
                                        <p:attrNameLst>
                                          <p:attrName>style.visibility</p:attrName>
                                        </p:attrNameLst>
                                      </p:cBhvr>
                                      <p:to>
                                        <p:strVal val="visible"/>
                                      </p:to>
                                    </p:set>
                                    <p:animEffect transition="in" filter="fade">
                                      <p:cBhvr>
                                        <p:cTn id="33" dur="1000"/>
                                        <p:tgtEl>
                                          <p:spTgt spid="3729"/>
                                        </p:tgtEl>
                                      </p:cBhvr>
                                    </p:animEffect>
                                  </p:childTnLst>
                                </p:cTn>
                              </p:par>
                              <p:par>
                                <p:cTn id="34" presetID="10" presetClass="entr" presetSubtype="0" fill="hold" nodeType="withEffect">
                                  <p:stCondLst>
                                    <p:cond delay="0"/>
                                  </p:stCondLst>
                                  <p:childTnLst>
                                    <p:set>
                                      <p:cBhvr>
                                        <p:cTn id="35" dur="1" fill="hold">
                                          <p:stCondLst>
                                            <p:cond delay="0"/>
                                          </p:stCondLst>
                                        </p:cTn>
                                        <p:tgtEl>
                                          <p:spTgt spid="3730"/>
                                        </p:tgtEl>
                                        <p:attrNameLst>
                                          <p:attrName>style.visibility</p:attrName>
                                        </p:attrNameLst>
                                      </p:cBhvr>
                                      <p:to>
                                        <p:strVal val="visible"/>
                                      </p:to>
                                    </p:set>
                                    <p:animEffect transition="in" filter="fade">
                                      <p:cBhvr>
                                        <p:cTn id="36" dur="1000"/>
                                        <p:tgtEl>
                                          <p:spTgt spid="3730"/>
                                        </p:tgtEl>
                                      </p:cBhvr>
                                    </p:animEffect>
                                  </p:childTnLst>
                                </p:cTn>
                              </p:par>
                              <p:par>
                                <p:cTn id="37" presetID="10" presetClass="entr" presetSubtype="0" fill="hold" nodeType="withEffect">
                                  <p:stCondLst>
                                    <p:cond delay="0"/>
                                  </p:stCondLst>
                                  <p:childTnLst>
                                    <p:set>
                                      <p:cBhvr>
                                        <p:cTn id="38" dur="1" fill="hold">
                                          <p:stCondLst>
                                            <p:cond delay="0"/>
                                          </p:stCondLst>
                                        </p:cTn>
                                        <p:tgtEl>
                                          <p:spTgt spid="3731"/>
                                        </p:tgtEl>
                                        <p:attrNameLst>
                                          <p:attrName>style.visibility</p:attrName>
                                        </p:attrNameLst>
                                      </p:cBhvr>
                                      <p:to>
                                        <p:strVal val="visible"/>
                                      </p:to>
                                    </p:set>
                                    <p:animEffect transition="in" filter="fade">
                                      <p:cBhvr>
                                        <p:cTn id="39" dur="1000"/>
                                        <p:tgtEl>
                                          <p:spTgt spid="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69"/>
          <p:cNvSpPr txBox="1">
            <a:spLocks noGrp="1"/>
          </p:cNvSpPr>
          <p:nvPr>
            <p:ph type="title"/>
          </p:nvPr>
        </p:nvSpPr>
        <p:spPr>
          <a:xfrm>
            <a:off x="2185650" y="3095408"/>
            <a:ext cx="4772700" cy="473100"/>
          </a:xfrm>
          <a:prstGeom prst="rect">
            <a:avLst/>
          </a:prstGeom>
        </p:spPr>
        <p:txBody>
          <a:bodyPr spcFirstLastPara="1" wrap="square" lIns="91425" tIns="0" rIns="365750" bIns="91425" anchor="t" anchorCtr="0">
            <a:noAutofit/>
          </a:bodyPr>
          <a:lstStyle/>
          <a:p>
            <a:pPr lvl="0">
              <a:buClr>
                <a:schemeClr val="dk1"/>
              </a:buClr>
              <a:buSzPts val="1100"/>
            </a:pPr>
            <a:r>
              <a:rPr lang="en" dirty="0"/>
              <a:t>—</a:t>
            </a:r>
            <a:r>
              <a:rPr lang="en-US" dirty="0"/>
              <a:t>Ronald Coase</a:t>
            </a:r>
            <a:endParaRPr dirty="0"/>
          </a:p>
        </p:txBody>
      </p:sp>
      <p:sp>
        <p:nvSpPr>
          <p:cNvPr id="2976" name="Google Shape;2976;p69"/>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p>
            <a:pPr marL="0" lvl="0" indent="0">
              <a:buClr>
                <a:schemeClr val="dk1"/>
              </a:buClr>
              <a:buSzPts val="1100"/>
            </a:pPr>
            <a:r>
              <a:rPr lang="en" dirty="0"/>
              <a:t>“</a:t>
            </a:r>
            <a:r>
              <a:rPr lang="en-US" dirty="0"/>
              <a:t>if you torture the data long enough it will confess to anything</a:t>
            </a:r>
            <a:r>
              <a:rPr lang="en" dirty="0"/>
              <a:t>.”</a:t>
            </a:r>
            <a:endParaRPr dirty="0"/>
          </a:p>
        </p:txBody>
      </p:sp>
      <p:sp>
        <p:nvSpPr>
          <p:cNvPr id="2977" name="Google Shape;2977;p69"/>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8" name="Google Shape;2978;p69"/>
          <p:cNvGrpSpPr/>
          <p:nvPr/>
        </p:nvGrpSpPr>
        <p:grpSpPr>
          <a:xfrm>
            <a:off x="6622850" y="-2018079"/>
            <a:ext cx="4000413" cy="3175881"/>
            <a:chOff x="5207925" y="-1994879"/>
            <a:chExt cx="4000413" cy="3175881"/>
          </a:xfrm>
        </p:grpSpPr>
        <p:sp>
          <p:nvSpPr>
            <p:cNvPr id="2979" name="Google Shape;2979;p6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69"/>
          <p:cNvGrpSpPr/>
          <p:nvPr/>
        </p:nvGrpSpPr>
        <p:grpSpPr>
          <a:xfrm>
            <a:off x="4580467" y="3925450"/>
            <a:ext cx="1039906" cy="679800"/>
            <a:chOff x="4082325" y="3790650"/>
            <a:chExt cx="1039906" cy="679800"/>
          </a:xfrm>
        </p:grpSpPr>
        <p:sp>
          <p:nvSpPr>
            <p:cNvPr id="2983" name="Google Shape;2983;p6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6" name="Google Shape;2986;p6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76"/>
                                        </p:tgtEl>
                                        <p:attrNameLst>
                                          <p:attrName>style.visibility</p:attrName>
                                        </p:attrNameLst>
                                      </p:cBhvr>
                                      <p:to>
                                        <p:strVal val="visible"/>
                                      </p:to>
                                    </p:set>
                                    <p:anim calcmode="lin" valueType="num">
                                      <p:cBhvr additive="base">
                                        <p:cTn id="7" dur="1000"/>
                                        <p:tgtEl>
                                          <p:spTgt spid="2976"/>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2975"/>
                                        </p:tgtEl>
                                        <p:attrNameLst>
                                          <p:attrName>style.visibility</p:attrName>
                                        </p:attrNameLst>
                                      </p:cBhvr>
                                      <p:to>
                                        <p:strVal val="visible"/>
                                      </p:to>
                                    </p:set>
                                    <p:anim calcmode="lin" valueType="num">
                                      <p:cBhvr additive="base">
                                        <p:cTn id="10" dur="1000"/>
                                        <p:tgtEl>
                                          <p:spTgt spid="297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982"/>
                                        </p:tgtEl>
                                        <p:attrNameLst>
                                          <p:attrName>style.visibility</p:attrName>
                                        </p:attrNameLst>
                                      </p:cBhvr>
                                      <p:to>
                                        <p:strVal val="visible"/>
                                      </p:to>
                                    </p:set>
                                    <p:anim calcmode="lin" valueType="num">
                                      <p:cBhvr additive="base">
                                        <p:cTn id="13" dur="1000"/>
                                        <p:tgtEl>
                                          <p:spTgt spid="2982"/>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986"/>
                                        </p:tgtEl>
                                        <p:attrNameLst>
                                          <p:attrName>style.visibility</p:attrName>
                                        </p:attrNameLst>
                                      </p:cBhvr>
                                      <p:to>
                                        <p:strVal val="visible"/>
                                      </p:to>
                                    </p:set>
                                    <p:animEffect transition="in" filter="fade">
                                      <p:cBhvr>
                                        <p:cTn id="16" dur="1000"/>
                                        <p:tgtEl>
                                          <p:spTgt spid="2986"/>
                                        </p:tgtEl>
                                      </p:cBhvr>
                                    </p:animEffect>
                                  </p:childTnLst>
                                </p:cTn>
                              </p:par>
                              <p:par>
                                <p:cTn id="17" presetID="10" presetClass="entr" presetSubtype="0" fill="hold" nodeType="withEffect">
                                  <p:stCondLst>
                                    <p:cond delay="0"/>
                                  </p:stCondLst>
                                  <p:childTnLst>
                                    <p:set>
                                      <p:cBhvr>
                                        <p:cTn id="18" dur="1" fill="hold">
                                          <p:stCondLst>
                                            <p:cond delay="0"/>
                                          </p:stCondLst>
                                        </p:cTn>
                                        <p:tgtEl>
                                          <p:spTgt spid="2987"/>
                                        </p:tgtEl>
                                        <p:attrNameLst>
                                          <p:attrName>style.visibility</p:attrName>
                                        </p:attrNameLst>
                                      </p:cBhvr>
                                      <p:to>
                                        <p:strVal val="visible"/>
                                      </p:to>
                                    </p:set>
                                    <p:animEffect transition="in" filter="fade">
                                      <p:cBhvr>
                                        <p:cTn id="19" dur="1000"/>
                                        <p:tgtEl>
                                          <p:spTgt spid="2987"/>
                                        </p:tgtEl>
                                      </p:cBhvr>
                                    </p:animEffect>
                                  </p:childTnLst>
                                </p:cTn>
                              </p:par>
                              <p:par>
                                <p:cTn id="20" presetID="10" presetClass="entr" presetSubtype="0" fill="hold" nodeType="withEffect">
                                  <p:stCondLst>
                                    <p:cond delay="0"/>
                                  </p:stCondLst>
                                  <p:childTnLst>
                                    <p:set>
                                      <p:cBhvr>
                                        <p:cTn id="21" dur="1" fill="hold">
                                          <p:stCondLst>
                                            <p:cond delay="0"/>
                                          </p:stCondLst>
                                        </p:cTn>
                                        <p:tgtEl>
                                          <p:spTgt spid="2988"/>
                                        </p:tgtEl>
                                        <p:attrNameLst>
                                          <p:attrName>style.visibility</p:attrName>
                                        </p:attrNameLst>
                                      </p:cBhvr>
                                      <p:to>
                                        <p:strVal val="visible"/>
                                      </p:to>
                                    </p:set>
                                    <p:animEffect transition="in" filter="fade">
                                      <p:cBhvr>
                                        <p:cTn id="22" dur="1000"/>
                                        <p:tgtEl>
                                          <p:spTgt spid="2988"/>
                                        </p:tgtEl>
                                      </p:cBhvr>
                                    </p:animEffect>
                                  </p:childTnLst>
                                </p:cTn>
                              </p:par>
                              <p:par>
                                <p:cTn id="23" presetID="10" presetClass="entr" presetSubtype="0" fill="hold" nodeType="withEffect">
                                  <p:stCondLst>
                                    <p:cond delay="0"/>
                                  </p:stCondLst>
                                  <p:childTnLst>
                                    <p:set>
                                      <p:cBhvr>
                                        <p:cTn id="24" dur="1" fill="hold">
                                          <p:stCondLst>
                                            <p:cond delay="0"/>
                                          </p:stCondLst>
                                        </p:cTn>
                                        <p:tgtEl>
                                          <p:spTgt spid="2989"/>
                                        </p:tgtEl>
                                        <p:attrNameLst>
                                          <p:attrName>style.visibility</p:attrName>
                                        </p:attrNameLst>
                                      </p:cBhvr>
                                      <p:to>
                                        <p:strVal val="visible"/>
                                      </p:to>
                                    </p:set>
                                    <p:animEffect transition="in" filter="fade">
                                      <p:cBhvr>
                                        <p:cTn id="25" dur="1000"/>
                                        <p:tgtEl>
                                          <p:spTgt spid="2989"/>
                                        </p:tgtEl>
                                      </p:cBhvr>
                                    </p:animEffect>
                                  </p:childTnLst>
                                </p:cTn>
                              </p:par>
                              <p:par>
                                <p:cTn id="26" presetID="10" presetClass="entr" presetSubtype="0" fill="hold" nodeType="withEffect">
                                  <p:stCondLst>
                                    <p:cond delay="0"/>
                                  </p:stCondLst>
                                  <p:childTnLst>
                                    <p:set>
                                      <p:cBhvr>
                                        <p:cTn id="27" dur="1" fill="hold">
                                          <p:stCondLst>
                                            <p:cond delay="0"/>
                                          </p:stCondLst>
                                        </p:cTn>
                                        <p:tgtEl>
                                          <p:spTgt spid="2990"/>
                                        </p:tgtEl>
                                        <p:attrNameLst>
                                          <p:attrName>style.visibility</p:attrName>
                                        </p:attrNameLst>
                                      </p:cBhvr>
                                      <p:to>
                                        <p:strVal val="visible"/>
                                      </p:to>
                                    </p:set>
                                    <p:animEffect transition="in" filter="fade">
                                      <p:cBhvr>
                                        <p:cTn id="28" dur="1000"/>
                                        <p:tgtEl>
                                          <p:spTgt spid="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Dataset</a:t>
            </a:r>
            <a:endParaRPr dirty="0"/>
          </a:p>
        </p:txBody>
      </p:sp>
      <p:sp>
        <p:nvSpPr>
          <p:cNvPr id="3061" name="Google Shape;3061;p74"/>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endParaRPr>
          </a:p>
          <a:p>
            <a:pPr lvl="0">
              <a:buClr>
                <a:schemeClr val="dk2"/>
              </a:buClr>
            </a:pPr>
            <a:r>
              <a:rPr lang="en-US" dirty="0"/>
              <a:t>Through searching for data that aligns with the project idea, we explored several platforms providing open-source data and reviewed various datasets to assess their quality and suitability for the project's general concept. We found the suitable data for the project on Kaggle platform and worked on it during this project.</a:t>
            </a:r>
          </a:p>
          <a:p>
            <a:pPr lvl="0">
              <a:buClr>
                <a:schemeClr val="dk2"/>
              </a:buClr>
            </a:pPr>
            <a:endParaRPr lang="en-US" dirty="0"/>
          </a:p>
          <a:p>
            <a:pPr lvl="0">
              <a:buClr>
                <a:schemeClr val="dk2"/>
              </a:buClr>
            </a:pPr>
            <a:r>
              <a:rPr lang="en-US" dirty="0"/>
              <a:t>The data consists of patient appointment bookings for the year 2016 over a period of approximately 8 months in a hospital, which were prepared, cleaned, and analyzed to work on the algorithm idea aimed at developing an artificial intelligence model that predicts the probability of patient attendance for scheduled appointments.</a:t>
            </a:r>
          </a:p>
        </p:txBody>
      </p:sp>
      <p:grpSp>
        <p:nvGrpSpPr>
          <p:cNvPr id="3062" name="Google Shape;3062;p74"/>
          <p:cNvGrpSpPr/>
          <p:nvPr/>
        </p:nvGrpSpPr>
        <p:grpSpPr>
          <a:xfrm>
            <a:off x="5770608" y="2836321"/>
            <a:ext cx="793256" cy="182899"/>
            <a:chOff x="2685575" y="2835950"/>
            <a:chExt cx="433000" cy="99825"/>
          </a:xfrm>
        </p:grpSpPr>
        <p:sp>
          <p:nvSpPr>
            <p:cNvPr id="3063" name="Google Shape;3063;p7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7" name="Google Shape;3067;p74"/>
          <p:cNvSpPr/>
          <p:nvPr/>
        </p:nvSpPr>
        <p:spPr>
          <a:xfrm flipH="1">
            <a:off x="7364390" y="2793364"/>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12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0"/>
                                        </p:tgtEl>
                                        <p:attrNameLst>
                                          <p:attrName>style.visibility</p:attrName>
                                        </p:attrNameLst>
                                      </p:cBhvr>
                                      <p:to>
                                        <p:strVal val="visible"/>
                                      </p:to>
                                    </p:set>
                                    <p:anim calcmode="lin" valueType="num">
                                      <p:cBhvr additive="base">
                                        <p:cTn id="7" dur="1000"/>
                                        <p:tgtEl>
                                          <p:spTgt spid="306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62"/>
                                        </p:tgtEl>
                                        <p:attrNameLst>
                                          <p:attrName>style.visibility</p:attrName>
                                        </p:attrNameLst>
                                      </p:cBhvr>
                                      <p:to>
                                        <p:strVal val="visible"/>
                                      </p:to>
                                    </p:set>
                                    <p:anim calcmode="lin" valueType="num">
                                      <p:cBhvr additive="base">
                                        <p:cTn id="10" dur="1000"/>
                                        <p:tgtEl>
                                          <p:spTgt spid="306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61"/>
                                        </p:tgtEl>
                                        <p:attrNameLst>
                                          <p:attrName>style.visibility</p:attrName>
                                        </p:attrNameLst>
                                      </p:cBhvr>
                                      <p:to>
                                        <p:strVal val="visible"/>
                                      </p:to>
                                    </p:set>
                                    <p:animEffect transition="in" filter="fade">
                                      <p:cBhvr>
                                        <p:cTn id="13" dur="1000"/>
                                        <p:tgtEl>
                                          <p:spTgt spid="3061"/>
                                        </p:tgtEl>
                                      </p:cBhvr>
                                    </p:animEffect>
                                  </p:childTnLst>
                                </p:cTn>
                              </p:par>
                              <p:par>
                                <p:cTn id="14" presetID="8" presetClass="emph" presetSubtype="0" fill="hold" nodeType="withEffect">
                                  <p:stCondLst>
                                    <p:cond delay="0"/>
                                  </p:stCondLst>
                                  <p:childTnLst>
                                    <p:animRot by="-21600000">
                                      <p:cBhvr>
                                        <p:cTn id="15" dur="1000" fill="hold"/>
                                        <p:tgtEl>
                                          <p:spTgt spid="3067"/>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3068"/>
                                        </p:tgtEl>
                                        <p:attrNameLst>
                                          <p:attrName>style.visibility</p:attrName>
                                        </p:attrNameLst>
                                      </p:cBhvr>
                                      <p:to>
                                        <p:strVal val="visible"/>
                                      </p:to>
                                    </p:set>
                                    <p:animEffect transition="in" filter="fade">
                                      <p:cBhvr>
                                        <p:cTn id="18" dur="1000"/>
                                        <p:tgtEl>
                                          <p:spTgt spid="3068"/>
                                        </p:tgtEl>
                                      </p:cBhvr>
                                    </p:animEffect>
                                  </p:childTnLst>
                                </p:cTn>
                              </p:par>
                              <p:par>
                                <p:cTn id="19" presetID="10" presetClass="entr" presetSubtype="0" fill="hold" nodeType="withEffect">
                                  <p:stCondLst>
                                    <p:cond delay="0"/>
                                  </p:stCondLst>
                                  <p:childTnLst>
                                    <p:set>
                                      <p:cBhvr>
                                        <p:cTn id="20" dur="1" fill="hold">
                                          <p:stCondLst>
                                            <p:cond delay="0"/>
                                          </p:stCondLst>
                                        </p:cTn>
                                        <p:tgtEl>
                                          <p:spTgt spid="3069"/>
                                        </p:tgtEl>
                                        <p:attrNameLst>
                                          <p:attrName>style.visibility</p:attrName>
                                        </p:attrNameLst>
                                      </p:cBhvr>
                                      <p:to>
                                        <p:strVal val="visible"/>
                                      </p:to>
                                    </p:set>
                                    <p:animEffect transition="in" filter="fade">
                                      <p:cBhvr>
                                        <p:cTn id="21" dur="1000"/>
                                        <p:tgtEl>
                                          <p:spTgt spid="3069"/>
                                        </p:tgtEl>
                                      </p:cBhvr>
                                    </p:animEffect>
                                  </p:childTnLst>
                                </p:cTn>
                              </p:par>
                              <p:par>
                                <p:cTn id="22" presetID="10" presetClass="entr" presetSubtype="0" fill="hold" nodeType="withEffect">
                                  <p:stCondLst>
                                    <p:cond delay="0"/>
                                  </p:stCondLst>
                                  <p:childTnLst>
                                    <p:set>
                                      <p:cBhvr>
                                        <p:cTn id="23" dur="1" fill="hold">
                                          <p:stCondLst>
                                            <p:cond delay="0"/>
                                          </p:stCondLst>
                                        </p:cTn>
                                        <p:tgtEl>
                                          <p:spTgt spid="3070"/>
                                        </p:tgtEl>
                                        <p:attrNameLst>
                                          <p:attrName>style.visibility</p:attrName>
                                        </p:attrNameLst>
                                      </p:cBhvr>
                                      <p:to>
                                        <p:strVal val="visible"/>
                                      </p:to>
                                    </p:set>
                                    <p:animEffect transition="in" filter="fade">
                                      <p:cBhvr>
                                        <p:cTn id="24" dur="1000"/>
                                        <p:tgtEl>
                                          <p:spTgt spid="3070"/>
                                        </p:tgtEl>
                                      </p:cBhvr>
                                    </p:animEffect>
                                  </p:childTnLst>
                                </p:cTn>
                              </p:par>
                              <p:par>
                                <p:cTn id="25" presetID="10" presetClass="entr" presetSubtype="0" fill="hold" nodeType="withEffect">
                                  <p:stCondLst>
                                    <p:cond delay="0"/>
                                  </p:stCondLst>
                                  <p:childTnLst>
                                    <p:set>
                                      <p:cBhvr>
                                        <p:cTn id="26" dur="1" fill="hold">
                                          <p:stCondLst>
                                            <p:cond delay="0"/>
                                          </p:stCondLst>
                                        </p:cTn>
                                        <p:tgtEl>
                                          <p:spTgt spid="3071"/>
                                        </p:tgtEl>
                                        <p:attrNameLst>
                                          <p:attrName>style.visibility</p:attrName>
                                        </p:attrNameLst>
                                      </p:cBhvr>
                                      <p:to>
                                        <p:strVal val="visible"/>
                                      </p:to>
                                    </p:set>
                                    <p:animEffect transition="in" filter="fade">
                                      <p:cBhvr>
                                        <p:cTn id="27" dur="1000"/>
                                        <p:tgtEl>
                                          <p:spTgt spid="3071"/>
                                        </p:tgtEl>
                                      </p:cBhvr>
                                    </p:animEffect>
                                  </p:childTnLst>
                                </p:cTn>
                              </p:par>
                              <p:par>
                                <p:cTn id="28" presetID="10" presetClass="entr" presetSubtype="0" fill="hold" nodeType="withEffect">
                                  <p:stCondLst>
                                    <p:cond delay="0"/>
                                  </p:stCondLst>
                                  <p:childTnLst>
                                    <p:set>
                                      <p:cBhvr>
                                        <p:cTn id="29" dur="1" fill="hold">
                                          <p:stCondLst>
                                            <p:cond delay="0"/>
                                          </p:stCondLst>
                                        </p:cTn>
                                        <p:tgtEl>
                                          <p:spTgt spid="3072"/>
                                        </p:tgtEl>
                                        <p:attrNameLst>
                                          <p:attrName>style.visibility</p:attrName>
                                        </p:attrNameLst>
                                      </p:cBhvr>
                                      <p:to>
                                        <p:strVal val="visible"/>
                                      </p:to>
                                    </p:set>
                                    <p:animEffect transition="in" filter="fade">
                                      <p:cBhvr>
                                        <p:cTn id="30" dur="1000"/>
                                        <p:tgtEl>
                                          <p:spTgt spid="3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Dataset Cont.</a:t>
            </a:r>
            <a:endParaRPr dirty="0"/>
          </a:p>
        </p:txBody>
      </p:sp>
      <p:sp>
        <p:nvSpPr>
          <p:cNvPr id="3061" name="Google Shape;3061;p74"/>
          <p:cNvSpPr txBox="1">
            <a:spLocks noGrp="1"/>
          </p:cNvSpPr>
          <p:nvPr>
            <p:ph type="body" idx="1"/>
          </p:nvPr>
        </p:nvSpPr>
        <p:spPr>
          <a:xfrm>
            <a:off x="1221000" y="1437595"/>
            <a:ext cx="6702000" cy="13242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endParaRPr>
          </a:p>
          <a:p>
            <a:pPr>
              <a:buClr>
                <a:schemeClr val="dk2"/>
              </a:buClr>
            </a:pPr>
            <a:r>
              <a:rPr lang="en-US" dirty="0"/>
              <a:t>We will utilize advanced data science techniques to clean, preprocess, and extract relevant features from the data, and build a predictive model capable of accurately estimating attendance rates. This model will assist healthcare providers in optimizing appointment scheduling processes, reducing no-show rates, and improving resource allocation.</a:t>
            </a:r>
          </a:p>
          <a:p>
            <a:pPr lvl="0">
              <a:buClr>
                <a:schemeClr val="dk2"/>
              </a:buClr>
            </a:pPr>
            <a:endParaRPr lang="en-US" dirty="0"/>
          </a:p>
        </p:txBody>
      </p:sp>
      <p:grpSp>
        <p:nvGrpSpPr>
          <p:cNvPr id="3062" name="Google Shape;3062;p74"/>
          <p:cNvGrpSpPr/>
          <p:nvPr/>
        </p:nvGrpSpPr>
        <p:grpSpPr>
          <a:xfrm>
            <a:off x="5770608" y="2836321"/>
            <a:ext cx="793256" cy="182899"/>
            <a:chOff x="2685575" y="2835950"/>
            <a:chExt cx="433000" cy="99825"/>
          </a:xfrm>
        </p:grpSpPr>
        <p:sp>
          <p:nvSpPr>
            <p:cNvPr id="3063" name="Google Shape;3063;p7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7" name="Google Shape;3067;p74"/>
          <p:cNvSpPr/>
          <p:nvPr/>
        </p:nvSpPr>
        <p:spPr>
          <a:xfrm flipH="1">
            <a:off x="7364390" y="2793364"/>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96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0"/>
                                        </p:tgtEl>
                                        <p:attrNameLst>
                                          <p:attrName>style.visibility</p:attrName>
                                        </p:attrNameLst>
                                      </p:cBhvr>
                                      <p:to>
                                        <p:strVal val="visible"/>
                                      </p:to>
                                    </p:set>
                                    <p:anim calcmode="lin" valueType="num">
                                      <p:cBhvr additive="base">
                                        <p:cTn id="7" dur="1000"/>
                                        <p:tgtEl>
                                          <p:spTgt spid="306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62"/>
                                        </p:tgtEl>
                                        <p:attrNameLst>
                                          <p:attrName>style.visibility</p:attrName>
                                        </p:attrNameLst>
                                      </p:cBhvr>
                                      <p:to>
                                        <p:strVal val="visible"/>
                                      </p:to>
                                    </p:set>
                                    <p:anim calcmode="lin" valueType="num">
                                      <p:cBhvr additive="base">
                                        <p:cTn id="10" dur="1000"/>
                                        <p:tgtEl>
                                          <p:spTgt spid="306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61"/>
                                        </p:tgtEl>
                                        <p:attrNameLst>
                                          <p:attrName>style.visibility</p:attrName>
                                        </p:attrNameLst>
                                      </p:cBhvr>
                                      <p:to>
                                        <p:strVal val="visible"/>
                                      </p:to>
                                    </p:set>
                                    <p:animEffect transition="in" filter="fade">
                                      <p:cBhvr>
                                        <p:cTn id="13" dur="1000"/>
                                        <p:tgtEl>
                                          <p:spTgt spid="3061"/>
                                        </p:tgtEl>
                                      </p:cBhvr>
                                    </p:animEffect>
                                  </p:childTnLst>
                                </p:cTn>
                              </p:par>
                              <p:par>
                                <p:cTn id="14" presetID="8" presetClass="emph" presetSubtype="0" fill="hold" nodeType="withEffect">
                                  <p:stCondLst>
                                    <p:cond delay="0"/>
                                  </p:stCondLst>
                                  <p:childTnLst>
                                    <p:animRot by="-21600000">
                                      <p:cBhvr>
                                        <p:cTn id="15" dur="1000" fill="hold"/>
                                        <p:tgtEl>
                                          <p:spTgt spid="3067"/>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3068"/>
                                        </p:tgtEl>
                                        <p:attrNameLst>
                                          <p:attrName>style.visibility</p:attrName>
                                        </p:attrNameLst>
                                      </p:cBhvr>
                                      <p:to>
                                        <p:strVal val="visible"/>
                                      </p:to>
                                    </p:set>
                                    <p:animEffect transition="in" filter="fade">
                                      <p:cBhvr>
                                        <p:cTn id="18" dur="1000"/>
                                        <p:tgtEl>
                                          <p:spTgt spid="3068"/>
                                        </p:tgtEl>
                                      </p:cBhvr>
                                    </p:animEffect>
                                  </p:childTnLst>
                                </p:cTn>
                              </p:par>
                              <p:par>
                                <p:cTn id="19" presetID="10" presetClass="entr" presetSubtype="0" fill="hold" nodeType="withEffect">
                                  <p:stCondLst>
                                    <p:cond delay="0"/>
                                  </p:stCondLst>
                                  <p:childTnLst>
                                    <p:set>
                                      <p:cBhvr>
                                        <p:cTn id="20" dur="1" fill="hold">
                                          <p:stCondLst>
                                            <p:cond delay="0"/>
                                          </p:stCondLst>
                                        </p:cTn>
                                        <p:tgtEl>
                                          <p:spTgt spid="3069"/>
                                        </p:tgtEl>
                                        <p:attrNameLst>
                                          <p:attrName>style.visibility</p:attrName>
                                        </p:attrNameLst>
                                      </p:cBhvr>
                                      <p:to>
                                        <p:strVal val="visible"/>
                                      </p:to>
                                    </p:set>
                                    <p:animEffect transition="in" filter="fade">
                                      <p:cBhvr>
                                        <p:cTn id="21" dur="1000"/>
                                        <p:tgtEl>
                                          <p:spTgt spid="3069"/>
                                        </p:tgtEl>
                                      </p:cBhvr>
                                    </p:animEffect>
                                  </p:childTnLst>
                                </p:cTn>
                              </p:par>
                              <p:par>
                                <p:cTn id="22" presetID="10" presetClass="entr" presetSubtype="0" fill="hold" nodeType="withEffect">
                                  <p:stCondLst>
                                    <p:cond delay="0"/>
                                  </p:stCondLst>
                                  <p:childTnLst>
                                    <p:set>
                                      <p:cBhvr>
                                        <p:cTn id="23" dur="1" fill="hold">
                                          <p:stCondLst>
                                            <p:cond delay="0"/>
                                          </p:stCondLst>
                                        </p:cTn>
                                        <p:tgtEl>
                                          <p:spTgt spid="3070"/>
                                        </p:tgtEl>
                                        <p:attrNameLst>
                                          <p:attrName>style.visibility</p:attrName>
                                        </p:attrNameLst>
                                      </p:cBhvr>
                                      <p:to>
                                        <p:strVal val="visible"/>
                                      </p:to>
                                    </p:set>
                                    <p:animEffect transition="in" filter="fade">
                                      <p:cBhvr>
                                        <p:cTn id="24" dur="1000"/>
                                        <p:tgtEl>
                                          <p:spTgt spid="3070"/>
                                        </p:tgtEl>
                                      </p:cBhvr>
                                    </p:animEffect>
                                  </p:childTnLst>
                                </p:cTn>
                              </p:par>
                              <p:par>
                                <p:cTn id="25" presetID="10" presetClass="entr" presetSubtype="0" fill="hold" nodeType="withEffect">
                                  <p:stCondLst>
                                    <p:cond delay="0"/>
                                  </p:stCondLst>
                                  <p:childTnLst>
                                    <p:set>
                                      <p:cBhvr>
                                        <p:cTn id="26" dur="1" fill="hold">
                                          <p:stCondLst>
                                            <p:cond delay="0"/>
                                          </p:stCondLst>
                                        </p:cTn>
                                        <p:tgtEl>
                                          <p:spTgt spid="3071"/>
                                        </p:tgtEl>
                                        <p:attrNameLst>
                                          <p:attrName>style.visibility</p:attrName>
                                        </p:attrNameLst>
                                      </p:cBhvr>
                                      <p:to>
                                        <p:strVal val="visible"/>
                                      </p:to>
                                    </p:set>
                                    <p:animEffect transition="in" filter="fade">
                                      <p:cBhvr>
                                        <p:cTn id="27" dur="1000"/>
                                        <p:tgtEl>
                                          <p:spTgt spid="3071"/>
                                        </p:tgtEl>
                                      </p:cBhvr>
                                    </p:animEffect>
                                  </p:childTnLst>
                                </p:cTn>
                              </p:par>
                              <p:par>
                                <p:cTn id="28" presetID="10" presetClass="entr" presetSubtype="0" fill="hold" nodeType="withEffect">
                                  <p:stCondLst>
                                    <p:cond delay="0"/>
                                  </p:stCondLst>
                                  <p:childTnLst>
                                    <p:set>
                                      <p:cBhvr>
                                        <p:cTn id="29" dur="1" fill="hold">
                                          <p:stCondLst>
                                            <p:cond delay="0"/>
                                          </p:stCondLst>
                                        </p:cTn>
                                        <p:tgtEl>
                                          <p:spTgt spid="3072"/>
                                        </p:tgtEl>
                                        <p:attrNameLst>
                                          <p:attrName>style.visibility</p:attrName>
                                        </p:attrNameLst>
                                      </p:cBhvr>
                                      <p:to>
                                        <p:strVal val="visible"/>
                                      </p:to>
                                    </p:set>
                                    <p:animEffect transition="in" filter="fade">
                                      <p:cBhvr>
                                        <p:cTn id="30" dur="1000"/>
                                        <p:tgtEl>
                                          <p:spTgt spid="3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995" name="Google Shape;2995;p70"/>
          <p:cNvSpPr txBox="1">
            <a:spLocks noGrp="1"/>
          </p:cNvSpPr>
          <p:nvPr>
            <p:ph type="title"/>
          </p:nvPr>
        </p:nvSpPr>
        <p:spPr>
          <a:xfrm>
            <a:off x="4963975" y="1838874"/>
            <a:ext cx="3396300" cy="910809"/>
          </a:xfrm>
          <a:prstGeom prst="rect">
            <a:avLst/>
          </a:prstGeom>
        </p:spPr>
        <p:txBody>
          <a:bodyPr spcFirstLastPara="1" wrap="square" lIns="91425" tIns="0" rIns="155425" bIns="91425" anchor="t" anchorCtr="0">
            <a:noAutofit/>
          </a:bodyPr>
          <a:lstStyle/>
          <a:p>
            <a:r>
              <a:rPr lang="en-US" dirty="0"/>
              <a:t>EDA, Exploration and Visualization</a:t>
            </a:r>
            <a:endParaRPr dirty="0"/>
          </a:p>
        </p:txBody>
      </p:sp>
      <p:sp>
        <p:nvSpPr>
          <p:cNvPr id="2996" name="Google Shape;2996;p70"/>
          <p:cNvSpPr txBox="1">
            <a:spLocks noGrp="1"/>
          </p:cNvSpPr>
          <p:nvPr>
            <p:ph type="subTitle" idx="1"/>
          </p:nvPr>
        </p:nvSpPr>
        <p:spPr>
          <a:xfrm>
            <a:off x="4959292" y="2749684"/>
            <a:ext cx="3396300" cy="1181400"/>
          </a:xfrm>
          <a:prstGeom prst="rect">
            <a:avLst/>
          </a:prstGeom>
        </p:spPr>
        <p:txBody>
          <a:bodyPr spcFirstLastPara="1" wrap="square" lIns="91425" tIns="91425" rIns="155425" bIns="91425" anchor="t" anchorCtr="0">
            <a:noAutofit/>
          </a:bodyPr>
          <a:lstStyle/>
          <a:p>
            <a:pPr marL="0" lvl="0" indent="0"/>
            <a:r>
              <a:rPr lang="en-US" dirty="0"/>
              <a:t>Through the upcoming slides, we will explore and analyze the data, identify relationships between them, and represent them in graphical forms.</a:t>
            </a:r>
            <a:endParaRPr dirty="0"/>
          </a:p>
        </p:txBody>
      </p:sp>
      <p:pic>
        <p:nvPicPr>
          <p:cNvPr id="2997" name="Google Shape;2997;p70"/>
          <p:cNvPicPr preferRelativeResize="0"/>
          <p:nvPr/>
        </p:nvPicPr>
        <p:blipFill rotWithShape="1">
          <a:blip r:embed="rId3">
            <a:alphaModFix/>
          </a:blip>
          <a:srcRect l="33866" t="9616" r="7804"/>
          <a:stretch/>
        </p:blipFill>
        <p:spPr>
          <a:xfrm>
            <a:off x="1097141" y="1047175"/>
            <a:ext cx="3077012" cy="3049149"/>
          </a:xfrm>
          <a:prstGeom prst="rect">
            <a:avLst/>
          </a:prstGeom>
          <a:noFill/>
          <a:ln w="9525" cap="flat" cmpd="sng">
            <a:solidFill>
              <a:schemeClr val="dk2"/>
            </a:solidFill>
            <a:prstDash val="solid"/>
            <a:round/>
            <a:headEnd type="none" w="sm" len="sm"/>
            <a:tailEnd type="none" w="sm" len="sm"/>
          </a:ln>
        </p:spPr>
      </p:pic>
      <p:sp>
        <p:nvSpPr>
          <p:cNvPr id="2998" name="Google Shape;2998;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97"/>
                                        </p:tgtEl>
                                        <p:attrNameLst>
                                          <p:attrName>style.visibility</p:attrName>
                                        </p:attrNameLst>
                                      </p:cBhvr>
                                      <p:to>
                                        <p:strVal val="visible"/>
                                      </p:to>
                                    </p:set>
                                    <p:anim calcmode="lin" valueType="num">
                                      <p:cBhvr additive="base">
                                        <p:cTn id="7" dur="1000"/>
                                        <p:tgtEl>
                                          <p:spTgt spid="299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995"/>
                                        </p:tgtEl>
                                        <p:attrNameLst>
                                          <p:attrName>style.visibility</p:attrName>
                                        </p:attrNameLst>
                                      </p:cBhvr>
                                      <p:to>
                                        <p:strVal val="visible"/>
                                      </p:to>
                                    </p:set>
                                    <p:anim calcmode="lin" valueType="num">
                                      <p:cBhvr additive="base">
                                        <p:cTn id="10" dur="1000"/>
                                        <p:tgtEl>
                                          <p:spTgt spid="2995"/>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996"/>
                                        </p:tgtEl>
                                        <p:attrNameLst>
                                          <p:attrName>style.visibility</p:attrName>
                                        </p:attrNameLst>
                                      </p:cBhvr>
                                      <p:to>
                                        <p:strVal val="visible"/>
                                      </p:to>
                                    </p:set>
                                    <p:animEffect transition="in" filter="fade">
                                      <p:cBhvr>
                                        <p:cTn id="13" dur="1000"/>
                                        <p:tgtEl>
                                          <p:spTgt spid="2996"/>
                                        </p:tgtEl>
                                      </p:cBhvr>
                                    </p:animEffect>
                                  </p:childTnLst>
                                </p:cTn>
                              </p:par>
                              <p:par>
                                <p:cTn id="14" presetID="10" presetClass="entr" presetSubtype="0" fill="hold" nodeType="withEffect">
                                  <p:stCondLst>
                                    <p:cond delay="0"/>
                                  </p:stCondLst>
                                  <p:childTnLst>
                                    <p:set>
                                      <p:cBhvr>
                                        <p:cTn id="15" dur="1" fill="hold">
                                          <p:stCondLst>
                                            <p:cond delay="0"/>
                                          </p:stCondLst>
                                        </p:cTn>
                                        <p:tgtEl>
                                          <p:spTgt spid="3000"/>
                                        </p:tgtEl>
                                        <p:attrNameLst>
                                          <p:attrName>style.visibility</p:attrName>
                                        </p:attrNameLst>
                                      </p:cBhvr>
                                      <p:to>
                                        <p:strVal val="visible"/>
                                      </p:to>
                                    </p:set>
                                    <p:animEffect transition="in" filter="fade">
                                      <p:cBhvr>
                                        <p:cTn id="16" dur="1000"/>
                                        <p:tgtEl>
                                          <p:spTgt spid="3000"/>
                                        </p:tgtEl>
                                      </p:cBhvr>
                                    </p:animEffect>
                                  </p:childTnLst>
                                </p:cTn>
                              </p:par>
                              <p:par>
                                <p:cTn id="17" presetID="10" presetClass="entr" presetSubtype="0" fill="hold" nodeType="withEffect">
                                  <p:stCondLst>
                                    <p:cond delay="0"/>
                                  </p:stCondLst>
                                  <p:childTnLst>
                                    <p:set>
                                      <p:cBhvr>
                                        <p:cTn id="18" dur="1" fill="hold">
                                          <p:stCondLst>
                                            <p:cond delay="0"/>
                                          </p:stCondLst>
                                        </p:cTn>
                                        <p:tgtEl>
                                          <p:spTgt spid="2998"/>
                                        </p:tgtEl>
                                        <p:attrNameLst>
                                          <p:attrName>style.visibility</p:attrName>
                                        </p:attrNameLst>
                                      </p:cBhvr>
                                      <p:to>
                                        <p:strVal val="visible"/>
                                      </p:to>
                                    </p:set>
                                    <p:animEffect transition="in" filter="fade">
                                      <p:cBhvr>
                                        <p:cTn id="19" dur="1000"/>
                                        <p:tgtEl>
                                          <p:spTgt spid="2998"/>
                                        </p:tgtEl>
                                      </p:cBhvr>
                                    </p:animEffect>
                                  </p:childTnLst>
                                </p:cTn>
                              </p:par>
                              <p:par>
                                <p:cTn id="20" presetID="10" presetClass="entr" presetSubtype="0" fill="hold" nodeType="withEffect">
                                  <p:stCondLst>
                                    <p:cond delay="0"/>
                                  </p:stCondLst>
                                  <p:childTnLst>
                                    <p:set>
                                      <p:cBhvr>
                                        <p:cTn id="21" dur="1" fill="hold">
                                          <p:stCondLst>
                                            <p:cond delay="0"/>
                                          </p:stCondLst>
                                        </p:cTn>
                                        <p:tgtEl>
                                          <p:spTgt spid="2999"/>
                                        </p:tgtEl>
                                        <p:attrNameLst>
                                          <p:attrName>style.visibility</p:attrName>
                                        </p:attrNameLst>
                                      </p:cBhvr>
                                      <p:to>
                                        <p:strVal val="visible"/>
                                      </p:to>
                                    </p:set>
                                    <p:animEffect transition="in" filter="fade">
                                      <p:cBhvr>
                                        <p:cTn id="22" dur="1000"/>
                                        <p:tgtEl>
                                          <p:spTgt spid="2999"/>
                                        </p:tgtEl>
                                      </p:cBhvr>
                                    </p:animEffect>
                                  </p:childTnLst>
                                </p:cTn>
                              </p:par>
                              <p:par>
                                <p:cTn id="23" presetID="10" presetClass="entr" presetSubtype="0" fill="hold" nodeType="withEffect">
                                  <p:stCondLst>
                                    <p:cond delay="0"/>
                                  </p:stCondLst>
                                  <p:childTnLst>
                                    <p:set>
                                      <p:cBhvr>
                                        <p:cTn id="24" dur="1" fill="hold">
                                          <p:stCondLst>
                                            <p:cond delay="0"/>
                                          </p:stCondLst>
                                        </p:cTn>
                                        <p:tgtEl>
                                          <p:spTgt spid="3000"/>
                                        </p:tgtEl>
                                        <p:attrNameLst>
                                          <p:attrName>style.visibility</p:attrName>
                                        </p:attrNameLst>
                                      </p:cBhvr>
                                      <p:to>
                                        <p:strVal val="visible"/>
                                      </p:to>
                                    </p:set>
                                    <p:animEffect transition="in" filter="fade">
                                      <p:cBhvr>
                                        <p:cTn id="25" dur="1000"/>
                                        <p:tgtEl>
                                          <p:spTgt spid="3000"/>
                                        </p:tgtEl>
                                      </p:cBhvr>
                                    </p:animEffect>
                                  </p:childTnLst>
                                </p:cTn>
                              </p:par>
                              <p:par>
                                <p:cTn id="26" presetID="10" presetClass="entr" presetSubtype="0" fill="hold" nodeType="withEffect">
                                  <p:stCondLst>
                                    <p:cond delay="0"/>
                                  </p:stCondLst>
                                  <p:childTnLst>
                                    <p:set>
                                      <p:cBhvr>
                                        <p:cTn id="27" dur="1" fill="hold">
                                          <p:stCondLst>
                                            <p:cond delay="0"/>
                                          </p:stCondLst>
                                        </p:cTn>
                                        <p:tgtEl>
                                          <p:spTgt spid="3001"/>
                                        </p:tgtEl>
                                        <p:attrNameLst>
                                          <p:attrName>style.visibility</p:attrName>
                                        </p:attrNameLst>
                                      </p:cBhvr>
                                      <p:to>
                                        <p:strVal val="visible"/>
                                      </p:to>
                                    </p:set>
                                    <p:animEffect transition="in" filter="fade">
                                      <p:cBhvr>
                                        <p:cTn id="28" dur="1000"/>
                                        <p:tgtEl>
                                          <p:spTgt spid="3001"/>
                                        </p:tgtEl>
                                      </p:cBhvr>
                                    </p:animEffect>
                                  </p:childTnLst>
                                </p:cTn>
                              </p:par>
                              <p:par>
                                <p:cTn id="29" presetID="10" presetClass="entr" presetSubtype="0" fill="hold" nodeType="withEffect">
                                  <p:stCondLst>
                                    <p:cond delay="0"/>
                                  </p:stCondLst>
                                  <p:childTnLst>
                                    <p:set>
                                      <p:cBhvr>
                                        <p:cTn id="30" dur="1" fill="hold">
                                          <p:stCondLst>
                                            <p:cond delay="0"/>
                                          </p:stCondLst>
                                        </p:cTn>
                                        <p:tgtEl>
                                          <p:spTgt spid="3002"/>
                                        </p:tgtEl>
                                        <p:attrNameLst>
                                          <p:attrName>style.visibility</p:attrName>
                                        </p:attrNameLst>
                                      </p:cBhvr>
                                      <p:to>
                                        <p:strVal val="visible"/>
                                      </p:to>
                                    </p:set>
                                    <p:animEffect transition="in" filter="fade">
                                      <p:cBhvr>
                                        <p:cTn id="31" dur="1000"/>
                                        <p:tgtEl>
                                          <p:spTgt spid="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p>
            <a:pPr lvl="0" algn="ctr"/>
            <a:r>
              <a:rPr lang="en-US" b="1" dirty="0"/>
              <a:t>Show/</a:t>
            </a:r>
            <a:r>
              <a:rPr lang="en-US" b="1" dirty="0" err="1"/>
              <a:t>NoShow</a:t>
            </a:r>
            <a:endParaRPr b="1"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01</a:t>
            </a:r>
            <a:endParaRPr dirty="0"/>
          </a:p>
        </p:txBody>
      </p:sp>
      <p:sp>
        <p:nvSpPr>
          <p:cNvPr id="3315" name="Google Shape;3315;p81"/>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p>
            <a:pPr marL="0" lvl="0" indent="0">
              <a:spcAft>
                <a:spcPts val="1600"/>
              </a:spcAft>
            </a:pPr>
            <a:r>
              <a:rPr lang="en-US" dirty="0"/>
              <a:t>EDA, Exploration and Visualization</a:t>
            </a:r>
            <a:endParaRPr dirty="0"/>
          </a:p>
        </p:txBody>
      </p:sp>
      <p:cxnSp>
        <p:nvCxnSpPr>
          <p:cNvPr id="3316" name="Google Shape;3316;p81"/>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315"/>
                                        </p:tgtEl>
                                        <p:attrNameLst>
                                          <p:attrName>style.visibility</p:attrName>
                                        </p:attrNameLst>
                                      </p:cBhvr>
                                      <p:to>
                                        <p:strVal val="visible"/>
                                      </p:to>
                                    </p:set>
                                    <p:animEffect transition="in" filter="fade">
                                      <p:cBhvr>
                                        <p:cTn id="19" dur="1000"/>
                                        <p:tgtEl>
                                          <p:spTgt spid="3315"/>
                                        </p:tgtEl>
                                      </p:cBhvr>
                                    </p:animEffect>
                                  </p:childTnLst>
                                </p:cTn>
                              </p:par>
                              <p:par>
                                <p:cTn id="20" presetID="8" presetClass="emph" presetSubtype="0" fill="hold" nodeType="withEffect">
                                  <p:stCondLst>
                                    <p:cond delay="0"/>
                                  </p:stCondLst>
                                  <p:childTnLst>
                                    <p:animRot by="-21600000">
                                      <p:cBhvr>
                                        <p:cTn id="21" dur="1000" fill="hold"/>
                                        <p:tgtEl>
                                          <p:spTgt spid="3317"/>
                                        </p:tgtEl>
                                        <p:attrNameLst>
                                          <p:attrName>r</p:attrName>
                                        </p:attrNameLst>
                                      </p:cBhvr>
                                    </p:animRot>
                                  </p:childTnLst>
                                </p:cTn>
                              </p:par>
                              <p:par>
                                <p:cTn id="22" presetID="10" presetClass="entr" presetSubtype="0" fill="hold" nodeType="withEffect">
                                  <p:stCondLst>
                                    <p:cond delay="0"/>
                                  </p:stCondLst>
                                  <p:childTnLst>
                                    <p:set>
                                      <p:cBhvr>
                                        <p:cTn id="23" dur="1" fill="hold">
                                          <p:stCondLst>
                                            <p:cond delay="0"/>
                                          </p:stCondLst>
                                        </p:cTn>
                                        <p:tgtEl>
                                          <p:spTgt spid="3335"/>
                                        </p:tgtEl>
                                        <p:attrNameLst>
                                          <p:attrName>style.visibility</p:attrName>
                                        </p:attrNameLst>
                                      </p:cBhvr>
                                      <p:to>
                                        <p:strVal val="visible"/>
                                      </p:to>
                                    </p:set>
                                    <p:animEffect transition="in" filter="fade">
                                      <p:cBhvr>
                                        <p:cTn id="24" dur="1000"/>
                                        <p:tgtEl>
                                          <p:spTgt spid="3335"/>
                                        </p:tgtEl>
                                      </p:cBhvr>
                                    </p:animEffect>
                                  </p:childTnLst>
                                </p:cTn>
                              </p:par>
                              <p:par>
                                <p:cTn id="25" presetID="10" presetClass="entr" presetSubtype="0" fill="hold" nodeType="withEffect">
                                  <p:stCondLst>
                                    <p:cond delay="0"/>
                                  </p:stCondLst>
                                  <p:childTnLst>
                                    <p:set>
                                      <p:cBhvr>
                                        <p:cTn id="26" dur="1" fill="hold">
                                          <p:stCondLst>
                                            <p:cond delay="0"/>
                                          </p:stCondLst>
                                        </p:cTn>
                                        <p:tgtEl>
                                          <p:spTgt spid="3336"/>
                                        </p:tgtEl>
                                        <p:attrNameLst>
                                          <p:attrName>style.visibility</p:attrName>
                                        </p:attrNameLst>
                                      </p:cBhvr>
                                      <p:to>
                                        <p:strVal val="visible"/>
                                      </p:to>
                                    </p:set>
                                    <p:animEffect transition="in" filter="fade">
                                      <p:cBhvr>
                                        <p:cTn id="27" dur="1000"/>
                                        <p:tgtEl>
                                          <p:spTgt spid="3336"/>
                                        </p:tgtEl>
                                      </p:cBhvr>
                                    </p:animEffect>
                                  </p:childTnLst>
                                </p:cTn>
                              </p:par>
                              <p:par>
                                <p:cTn id="28" presetID="10" presetClass="entr" presetSubtype="0" fill="hold" nodeType="withEffect">
                                  <p:stCondLst>
                                    <p:cond delay="0"/>
                                  </p:stCondLst>
                                  <p:childTnLst>
                                    <p:set>
                                      <p:cBhvr>
                                        <p:cTn id="29" dur="1" fill="hold">
                                          <p:stCondLst>
                                            <p:cond delay="0"/>
                                          </p:stCondLst>
                                        </p:cTn>
                                        <p:tgtEl>
                                          <p:spTgt spid="3337"/>
                                        </p:tgtEl>
                                        <p:attrNameLst>
                                          <p:attrName>style.visibility</p:attrName>
                                        </p:attrNameLst>
                                      </p:cBhvr>
                                      <p:to>
                                        <p:strVal val="visible"/>
                                      </p:to>
                                    </p:set>
                                    <p:animEffect transition="in" filter="fade">
                                      <p:cBhvr>
                                        <p:cTn id="30" dur="1000"/>
                                        <p:tgtEl>
                                          <p:spTgt spid="3337"/>
                                        </p:tgtEl>
                                      </p:cBhvr>
                                    </p:animEffect>
                                  </p:childTnLst>
                                </p:cTn>
                              </p:par>
                              <p:par>
                                <p:cTn id="31" presetID="10" presetClass="entr" presetSubtype="0" fill="hold" nodeType="withEffect">
                                  <p:stCondLst>
                                    <p:cond delay="0"/>
                                  </p:stCondLst>
                                  <p:childTnLst>
                                    <p:set>
                                      <p:cBhvr>
                                        <p:cTn id="32" dur="1" fill="hold">
                                          <p:stCondLst>
                                            <p:cond delay="0"/>
                                          </p:stCondLst>
                                        </p:cTn>
                                        <p:tgtEl>
                                          <p:spTgt spid="3338"/>
                                        </p:tgtEl>
                                        <p:attrNameLst>
                                          <p:attrName>style.visibility</p:attrName>
                                        </p:attrNameLst>
                                      </p:cBhvr>
                                      <p:to>
                                        <p:strVal val="visible"/>
                                      </p:to>
                                    </p:set>
                                    <p:animEffect transition="in" filter="fade">
                                      <p:cBhvr>
                                        <p:cTn id="33" dur="1000"/>
                                        <p:tgtEl>
                                          <p:spTgt spid="3338"/>
                                        </p:tgtEl>
                                      </p:cBhvr>
                                    </p:animEffect>
                                  </p:childTnLst>
                                </p:cTn>
                              </p:par>
                              <p:par>
                                <p:cTn id="34" presetID="10" presetClass="entr" presetSubtype="0" fill="hold" nodeType="withEffect">
                                  <p:stCondLst>
                                    <p:cond delay="0"/>
                                  </p:stCondLst>
                                  <p:childTnLst>
                                    <p:set>
                                      <p:cBhvr>
                                        <p:cTn id="35" dur="1" fill="hold">
                                          <p:stCondLst>
                                            <p:cond delay="0"/>
                                          </p:stCondLst>
                                        </p:cTn>
                                        <p:tgtEl>
                                          <p:spTgt spid="3339"/>
                                        </p:tgtEl>
                                        <p:attrNameLst>
                                          <p:attrName>style.visibility</p:attrName>
                                        </p:attrNameLst>
                                      </p:cBhvr>
                                      <p:to>
                                        <p:strVal val="visible"/>
                                      </p:to>
                                    </p:set>
                                    <p:animEffect transition="in" filter="fade">
                                      <p:cBhvr>
                                        <p:cTn id="36"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1138</Words>
  <Application>Microsoft Macintosh PowerPoint</Application>
  <PresentationFormat>On-screen Show (16:9)</PresentationFormat>
  <Paragraphs>133</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Aldrich</vt:lpstr>
      <vt:lpstr>Anaheim</vt:lpstr>
      <vt:lpstr>Arial</vt:lpstr>
      <vt:lpstr>Bai Jamjuree</vt:lpstr>
      <vt:lpstr>Lexend</vt:lpstr>
      <vt:lpstr>Data Science Project Proposal XL by Slidesgo</vt:lpstr>
      <vt:lpstr>Utilizing Data Science and AI to Predict Patient Attendance in Hospital Appointments</vt:lpstr>
      <vt:lpstr>ABOUT THE PROJECT</vt:lpstr>
      <vt:lpstr>ABOUT THE PROJECT CONT.</vt:lpstr>
      <vt:lpstr>PROJECT ARCHITECTURE</vt:lpstr>
      <vt:lpstr>—Ronald Coase</vt:lpstr>
      <vt:lpstr>Dataset</vt:lpstr>
      <vt:lpstr>Dataset Cont.</vt:lpstr>
      <vt:lpstr>EDA, Exploration and Visualization</vt:lpstr>
      <vt:lpstr>Show/NoShow</vt:lpstr>
      <vt:lpstr>EDA, Exploration and Visualization</vt:lpstr>
      <vt:lpstr>Gender</vt:lpstr>
      <vt:lpstr>EDA, Exploration and Visualization</vt:lpstr>
      <vt:lpstr>EDA, Exploration and Visualization</vt:lpstr>
      <vt:lpstr>EDA, Exploration and Visualization</vt:lpstr>
      <vt:lpstr>Hypertension</vt:lpstr>
      <vt:lpstr>EDA, Exploration and Visualization</vt:lpstr>
      <vt:lpstr>Age</vt:lpstr>
      <vt:lpstr>EDA, Exploration and Visualization</vt:lpstr>
      <vt:lpstr>Diabetes</vt:lpstr>
      <vt:lpstr>EDA, Exploration and Visualization</vt:lpstr>
      <vt:lpstr>No of Appointments  by Age</vt:lpstr>
      <vt:lpstr>EDA, Exploration and Visualization</vt:lpstr>
      <vt:lpstr>Neighbourhood</vt:lpstr>
      <vt:lpstr>EDA, Exploration and Visualization</vt:lpstr>
      <vt:lpstr>Handicap</vt:lpstr>
      <vt:lpstr>EDA, Exploration and Visualization</vt:lpstr>
      <vt:lpstr>SMSReceived</vt:lpstr>
      <vt:lpstr>EDA, Exploration and Visualization</vt:lpstr>
      <vt:lpstr>Waiting_Time</vt:lpstr>
      <vt:lpstr>EDA, Exploration and Visualization</vt:lpstr>
      <vt:lpstr>AppointmentDay_DOW</vt:lpstr>
      <vt:lpstr>EDA, Exploration and Visualization</vt:lpstr>
      <vt:lpstr>EDA, Exploration and Visualization</vt:lpstr>
      <vt:lpstr>Models</vt:lpstr>
      <vt:lpstr>Models</vt:lpstr>
      <vt:lpstr>K-Nearest Neighbor Model</vt:lpstr>
      <vt:lpstr>KNN (K-Nearest Neighbor) model:</vt:lpstr>
      <vt:lpstr>Why KNN (K-Nearest Neighbor) model?</vt:lpstr>
      <vt:lpstr>KNN (K-Nearest Neighbor) model</vt:lpstr>
      <vt:lpstr>Project Challenges</vt:lpstr>
      <vt:lpstr>FUTURE PLAN</vt:lpstr>
      <vt:lpstr>PROJECT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Data Science and AI to Predict Patient Attendance in Hospital Appointments</dc:title>
  <cp:lastModifiedBy>Ali Mohammed Alrabae</cp:lastModifiedBy>
  <cp:revision>47</cp:revision>
  <dcterms:modified xsi:type="dcterms:W3CDTF">2024-02-27T06:47:25Z</dcterms:modified>
</cp:coreProperties>
</file>