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72" r:id="rId3"/>
    <p:sldId id="256" r:id="rId4"/>
    <p:sldId id="257" r:id="rId5"/>
    <p:sldId id="258" r:id="rId6"/>
    <p:sldId id="259" r:id="rId7"/>
    <p:sldId id="265" r:id="rId8"/>
    <p:sldId id="263" r:id="rId9"/>
    <p:sldId id="264" r:id="rId10"/>
    <p:sldId id="260" r:id="rId11"/>
    <p:sldId id="261" r:id="rId12"/>
    <p:sldId id="269" r:id="rId13"/>
    <p:sldId id="268" r:id="rId14"/>
    <p:sldId id="267"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3" autoAdjust="0"/>
    <p:restoredTop sz="84950" autoAdjust="0"/>
  </p:normalViewPr>
  <p:slideViewPr>
    <p:cSldViewPr snapToGrid="0">
      <p:cViewPr varScale="1">
        <p:scale>
          <a:sx n="97" d="100"/>
          <a:sy n="97" d="100"/>
        </p:scale>
        <p:origin x="1080"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63F28-802E-45C0-94DD-C3F1CB7A69FE}"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DE1AA-EBA0-48A4-82E7-8E0AD25EAF1F}" type="slidenum">
              <a:rPr lang="en-US" smtClean="0"/>
              <a:t>‹#›</a:t>
            </a:fld>
            <a:endParaRPr lang="en-US"/>
          </a:p>
        </p:txBody>
      </p:sp>
    </p:spTree>
    <p:extLst>
      <p:ext uri="{BB962C8B-B14F-4D97-AF65-F5344CB8AC3E}">
        <p14:creationId xmlns:p14="http://schemas.microsoft.com/office/powerpoint/2010/main" val="41177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numeric attributes, average was calculated to replace the missing values,</a:t>
            </a:r>
          </a:p>
          <a:p>
            <a:r>
              <a:rPr lang="en-US" dirty="0"/>
              <a:t>And for the factors and characters, mode was used. </a:t>
            </a:r>
          </a:p>
        </p:txBody>
      </p:sp>
      <p:sp>
        <p:nvSpPr>
          <p:cNvPr id="4" name="Slide Number Placeholder 3"/>
          <p:cNvSpPr>
            <a:spLocks noGrp="1"/>
          </p:cNvSpPr>
          <p:nvPr>
            <p:ph type="sldNum" sz="quarter" idx="10"/>
          </p:nvPr>
        </p:nvSpPr>
        <p:spPr/>
        <p:txBody>
          <a:bodyPr/>
          <a:lstStyle/>
          <a:p>
            <a:fld id="{ECDDE1AA-EBA0-48A4-82E7-8E0AD25EAF1F}" type="slidenum">
              <a:rPr lang="en-US" smtClean="0"/>
              <a:t>2</a:t>
            </a:fld>
            <a:endParaRPr lang="en-US"/>
          </a:p>
        </p:txBody>
      </p:sp>
    </p:spTree>
    <p:extLst>
      <p:ext uri="{BB962C8B-B14F-4D97-AF65-F5344CB8AC3E}">
        <p14:creationId xmlns:p14="http://schemas.microsoft.com/office/powerpoint/2010/main" val="230078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R rated movies are the most frequent across the database they don’t have the highest gross. A company might want to consider that.</a:t>
            </a:r>
          </a:p>
          <a:p>
            <a:r>
              <a:rPr lang="en-US" dirty="0"/>
              <a:t>Overall PG-13, R and PG have significant summation of gross and that is due to the frequency of such types</a:t>
            </a:r>
          </a:p>
        </p:txBody>
      </p:sp>
      <p:sp>
        <p:nvSpPr>
          <p:cNvPr id="4" name="Slide Number Placeholder 3"/>
          <p:cNvSpPr>
            <a:spLocks noGrp="1"/>
          </p:cNvSpPr>
          <p:nvPr>
            <p:ph type="sldNum" sz="quarter" idx="10"/>
          </p:nvPr>
        </p:nvSpPr>
        <p:spPr/>
        <p:txBody>
          <a:bodyPr/>
          <a:lstStyle/>
          <a:p>
            <a:fld id="{ECDDE1AA-EBA0-48A4-82E7-8E0AD25EAF1F}" type="slidenum">
              <a:rPr lang="en-US" smtClean="0"/>
              <a:t>11</a:t>
            </a:fld>
            <a:endParaRPr lang="en-US"/>
          </a:p>
        </p:txBody>
      </p:sp>
    </p:spTree>
    <p:extLst>
      <p:ext uri="{BB962C8B-B14F-4D97-AF65-F5344CB8AC3E}">
        <p14:creationId xmlns:p14="http://schemas.microsoft.com/office/powerpoint/2010/main" val="12015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12</a:t>
            </a:fld>
            <a:endParaRPr lang="en-US"/>
          </a:p>
        </p:txBody>
      </p:sp>
    </p:spTree>
    <p:extLst>
      <p:ext uri="{BB962C8B-B14F-4D97-AF65-F5344CB8AC3E}">
        <p14:creationId xmlns:p14="http://schemas.microsoft.com/office/powerpoint/2010/main" val="1791301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studying the correlation of these variables:</a:t>
            </a:r>
          </a:p>
          <a:p>
            <a:r>
              <a:rPr lang="en-US" sz="1200" kern="1200" dirty="0">
                <a:solidFill>
                  <a:schemeClr val="tx1"/>
                </a:solidFill>
                <a:effectLst/>
                <a:latin typeface="+mn-lt"/>
                <a:ea typeface="+mn-ea"/>
                <a:cs typeface="+mn-cs"/>
              </a:rPr>
              <a:t>We notice that color, </a:t>
            </a:r>
            <a:r>
              <a:rPr lang="en-US" sz="1200" kern="1200" dirty="0" err="1">
                <a:solidFill>
                  <a:schemeClr val="tx1"/>
                </a:solidFill>
                <a:effectLst/>
                <a:latin typeface="+mn-lt"/>
                <a:ea typeface="+mn-ea"/>
                <a:cs typeface="+mn-cs"/>
              </a:rPr>
              <a:t>title_year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facenumber_in_poster</a:t>
            </a:r>
            <a:r>
              <a:rPr lang="en-US" sz="1200" kern="1200" dirty="0">
                <a:solidFill>
                  <a:schemeClr val="tx1"/>
                </a:solidFill>
                <a:effectLst/>
                <a:latin typeface="+mn-lt"/>
                <a:ea typeface="+mn-ea"/>
                <a:cs typeface="+mn-cs"/>
              </a:rPr>
              <a:t> and actor_3_facebook_likes all have negative weights. Duration on the other hand is an important coefficient in determining the rating of a movie. Also, the p value of the model is small which makes the model significant</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14</a:t>
            </a:fld>
            <a:endParaRPr lang="en-US"/>
          </a:p>
        </p:txBody>
      </p:sp>
    </p:spTree>
    <p:extLst>
      <p:ext uri="{BB962C8B-B14F-4D97-AF65-F5344CB8AC3E}">
        <p14:creationId xmlns:p14="http://schemas.microsoft.com/office/powerpoint/2010/main" val="289795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15</a:t>
            </a:fld>
            <a:endParaRPr lang="en-US"/>
          </a:p>
        </p:txBody>
      </p:sp>
    </p:spTree>
    <p:extLst>
      <p:ext uri="{BB962C8B-B14F-4D97-AF65-F5344CB8AC3E}">
        <p14:creationId xmlns:p14="http://schemas.microsoft.com/office/powerpoint/2010/main" val="3329816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16</a:t>
            </a:fld>
            <a:endParaRPr lang="en-US"/>
          </a:p>
        </p:txBody>
      </p:sp>
    </p:spTree>
    <p:extLst>
      <p:ext uri="{BB962C8B-B14F-4D97-AF65-F5344CB8AC3E}">
        <p14:creationId xmlns:p14="http://schemas.microsoft.com/office/powerpoint/2010/main" val="334276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Movies having rating larger than 8.0 are listed in the IMDB top 250, these are excellent movies, based on wins and nominations</a:t>
            </a:r>
          </a:p>
          <a:p>
            <a:r>
              <a:rPr lang="en-US" sz="1200" b="0" i="0" kern="1200" dirty="0">
                <a:solidFill>
                  <a:schemeClr val="tx1"/>
                </a:solidFill>
                <a:effectLst/>
                <a:latin typeface="+mn-lt"/>
                <a:ea typeface="+mn-ea"/>
                <a:cs typeface="+mn-cs"/>
              </a:rPr>
              <a:t>Movies with rating from 6.0 to 8.0 are still good movies and interesting to watch. However, Movies with rating from 1 to 5~6 are sometimes considered bad, in one way or the other. We may want to avoid such movies.</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3</a:t>
            </a:fld>
            <a:endParaRPr lang="en-US"/>
          </a:p>
        </p:txBody>
      </p:sp>
    </p:spTree>
    <p:extLst>
      <p:ext uri="{BB962C8B-B14F-4D97-AF65-F5344CB8AC3E}">
        <p14:creationId xmlns:p14="http://schemas.microsoft.com/office/powerpoint/2010/main" val="141877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USA and UK are the most occurring countries in the dataset in terms of movie production for the past 100 years. Surprisingly their median is not the highest among the other countries Some developing countries, such as Egypt, Iran and Argentine, have higher median for IMDB score despite the lower number of produced movies.</a:t>
            </a:r>
          </a:p>
          <a:p>
            <a:r>
              <a:rPr lang="en-US" sz="1200" b="0" i="0" kern="1200" dirty="0">
                <a:solidFill>
                  <a:schemeClr val="tx1"/>
                </a:solidFill>
                <a:effectLst/>
                <a:latin typeface="+mn-lt"/>
                <a:ea typeface="+mn-ea"/>
                <a:cs typeface="+mn-cs"/>
              </a:rPr>
              <a:t>Conc: Production rate of movies isn’t necessarily a measure of how good movies are?</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4</a:t>
            </a:fld>
            <a:endParaRPr lang="en-US"/>
          </a:p>
        </p:txBody>
      </p:sp>
    </p:spTree>
    <p:extLst>
      <p:ext uri="{BB962C8B-B14F-4D97-AF65-F5344CB8AC3E}">
        <p14:creationId xmlns:p14="http://schemas.microsoft.com/office/powerpoint/2010/main" val="82327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number of movies produced increases yearly since the 1906s. This makes sense because the evolution of filming industry is connected to the development of science and technology, anybody may make a startup company for production with very low cost and start producing a movie but the result would be a drop in the ratings of such movies if inexperienced people are working on it.</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5</a:t>
            </a:fld>
            <a:endParaRPr lang="en-US"/>
          </a:p>
        </p:txBody>
      </p:sp>
    </p:spTree>
    <p:extLst>
      <p:ext uri="{BB962C8B-B14F-4D97-AF65-F5344CB8AC3E}">
        <p14:creationId xmlns:p14="http://schemas.microsoft.com/office/powerpoint/2010/main" val="3183033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impact of social media can be used to evaluate or make an assessment for an event. From the plot we can see that there is correlation between the Facebook likes of a movie and the IMDB score. Conc: There are many high rated movies having high Facebook likes.</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6</a:t>
            </a:fld>
            <a:endParaRPr lang="en-US"/>
          </a:p>
        </p:txBody>
      </p:sp>
    </p:spTree>
    <p:extLst>
      <p:ext uri="{BB962C8B-B14F-4D97-AF65-F5344CB8AC3E}">
        <p14:creationId xmlns:p14="http://schemas.microsoft.com/office/powerpoint/2010/main" val="233198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"actor_1_facebook_likes“ is strongly correlated to the “</a:t>
            </a:r>
            <a:r>
              <a:rPr lang="en-US" sz="1200" b="0" i="0" kern="1200" dirty="0" err="1">
                <a:solidFill>
                  <a:schemeClr val="tx1"/>
                </a:solidFill>
                <a:effectLst/>
                <a:latin typeface="+mn-lt"/>
                <a:ea typeface="+mn-ea"/>
                <a:cs typeface="+mn-cs"/>
              </a:rPr>
              <a:t>cast_total_facebook_likes</a:t>
            </a:r>
            <a:r>
              <a:rPr lang="en-US" sz="1200" b="0" i="0" kern="1200" dirty="0">
                <a:solidFill>
                  <a:schemeClr val="tx1"/>
                </a:solidFill>
                <a:effectLst/>
                <a:latin typeface="+mn-lt"/>
                <a:ea typeface="+mn-ea"/>
                <a:cs typeface="+mn-cs"/>
              </a:rPr>
              <a:t>”, similarly “actor2” and “actor3”</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num_critic_for_reviews</a:t>
            </a:r>
            <a:r>
              <a:rPr lang="en-US" sz="1200" b="0" i="0" kern="1200" dirty="0">
                <a:solidFill>
                  <a:schemeClr val="tx1"/>
                </a:solidFill>
                <a:effectLst/>
                <a:latin typeface="+mn-lt"/>
                <a:ea typeface="+mn-ea"/>
                <a:cs typeface="+mn-cs"/>
              </a:rPr>
              <a:t>” is strongly correlated to “</a:t>
            </a:r>
            <a:r>
              <a:rPr lang="en-US" sz="1200" b="0" i="0" kern="1200" dirty="0" err="1">
                <a:solidFill>
                  <a:schemeClr val="tx1"/>
                </a:solidFill>
                <a:effectLst/>
                <a:latin typeface="+mn-lt"/>
                <a:ea typeface="+mn-ea"/>
                <a:cs typeface="+mn-cs"/>
              </a:rPr>
              <a:t>movie_facebook_likes</a:t>
            </a:r>
            <a:r>
              <a:rPr lang="en-US" sz="1200" b="0" i="0" kern="1200" dirty="0">
                <a:solidFill>
                  <a:schemeClr val="tx1"/>
                </a:solidFill>
                <a:effectLst/>
                <a:latin typeface="+mn-lt"/>
                <a:ea typeface="+mn-ea"/>
                <a:cs typeface="+mn-cs"/>
              </a:rPr>
              <a:t>”, which means that a popular movie on Facebook may attract many critics.</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movie_facebook_likes</a:t>
            </a:r>
            <a:r>
              <a:rPr lang="en-US" sz="1200" b="0" i="0" kern="1200" dirty="0">
                <a:solidFill>
                  <a:schemeClr val="tx1"/>
                </a:solidFill>
                <a:effectLst/>
                <a:latin typeface="+mn-lt"/>
                <a:ea typeface="+mn-ea"/>
                <a:cs typeface="+mn-cs"/>
              </a:rPr>
              <a:t>” is again correlated to “</a:t>
            </a:r>
            <a:r>
              <a:rPr lang="en-US" sz="1200" b="0" i="0" kern="1200" dirty="0" err="1">
                <a:solidFill>
                  <a:schemeClr val="tx1"/>
                </a:solidFill>
                <a:effectLst/>
                <a:latin typeface="+mn-lt"/>
                <a:ea typeface="+mn-ea"/>
                <a:cs typeface="+mn-cs"/>
              </a:rPr>
              <a:t>num_voted_users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“gross” is also strongly correlated to the ”</a:t>
            </a:r>
            <a:r>
              <a:rPr lang="en-US" sz="1200" b="0" i="0" kern="1200" dirty="0" err="1">
                <a:solidFill>
                  <a:schemeClr val="tx1"/>
                </a:solidFill>
                <a:effectLst/>
                <a:latin typeface="+mn-lt"/>
                <a:ea typeface="+mn-ea"/>
                <a:cs typeface="+mn-cs"/>
              </a:rPr>
              <a:t>num_voted_users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Now for 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is slightly correlated </a:t>
            </a:r>
            <a:r>
              <a:rPr lang="en-US" sz="1200" b="0" i="0" kern="1200" dirty="0" err="1">
                <a:solidFill>
                  <a:schemeClr val="tx1"/>
                </a:solidFill>
                <a:effectLst/>
                <a:latin typeface="+mn-lt"/>
                <a:ea typeface="+mn-ea"/>
                <a:cs typeface="+mn-cs"/>
              </a:rPr>
              <a:t>correlated</a:t>
            </a:r>
            <a:r>
              <a:rPr lang="en-US" sz="1200" b="0" i="0" kern="1200" dirty="0">
                <a:solidFill>
                  <a:schemeClr val="tx1"/>
                </a:solidFill>
                <a:effectLst/>
                <a:latin typeface="+mn-lt"/>
                <a:ea typeface="+mn-ea"/>
                <a:cs typeface="+mn-cs"/>
              </a:rPr>
              <a:t> to "</a:t>
            </a:r>
            <a:r>
              <a:rPr lang="en-US" sz="1200" b="0" i="0" kern="1200" dirty="0" err="1">
                <a:solidFill>
                  <a:schemeClr val="tx1"/>
                </a:solidFill>
                <a:effectLst/>
                <a:latin typeface="+mn-lt"/>
                <a:ea typeface="+mn-ea"/>
                <a:cs typeface="+mn-cs"/>
              </a:rPr>
              <a:t>director_facebook_likes</a:t>
            </a:r>
            <a:r>
              <a:rPr lang="en-US" sz="1200" b="0" i="0" kern="1200" dirty="0">
                <a:solidFill>
                  <a:schemeClr val="tx1"/>
                </a:solidFill>
                <a:effectLst/>
                <a:latin typeface="+mn-lt"/>
                <a:ea typeface="+mn-ea"/>
                <a:cs typeface="+mn-cs"/>
              </a:rPr>
              <a:t>", which means that a well known director may affect the rating of a movie. Same goes for actors(1,2,3)</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is positively correlated to "duration". Which means that highly rated moves tend to be long.</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is negatively correlated to "</a:t>
            </a:r>
            <a:r>
              <a:rPr lang="en-US" sz="1200" b="0" i="0" kern="1200" dirty="0" err="1">
                <a:solidFill>
                  <a:schemeClr val="tx1"/>
                </a:solidFill>
                <a:effectLst/>
                <a:latin typeface="+mn-lt"/>
                <a:ea typeface="+mn-ea"/>
                <a:cs typeface="+mn-cs"/>
              </a:rPr>
              <a:t>face_number_in_poster</a:t>
            </a:r>
            <a:r>
              <a:rPr lang="en-US" sz="1200" b="0" i="0" kern="1200" dirty="0">
                <a:solidFill>
                  <a:schemeClr val="tx1"/>
                </a:solidFill>
                <a:effectLst/>
                <a:latin typeface="+mn-lt"/>
                <a:ea typeface="+mn-ea"/>
                <a:cs typeface="+mn-cs"/>
              </a:rPr>
              <a:t>". So it might not be a good idea to have a movie poster with many faces.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imdb_score</a:t>
            </a:r>
            <a:r>
              <a:rPr lang="en-US" sz="1200" b="0" i="0" kern="1200" dirty="0">
                <a:solidFill>
                  <a:schemeClr val="tx1"/>
                </a:solidFill>
                <a:effectLst/>
                <a:latin typeface="+mn-lt"/>
                <a:ea typeface="+mn-ea"/>
                <a:cs typeface="+mn-cs"/>
              </a:rPr>
              <a:t>" There might be a very slight correlation with "budget”. Investing a lot of money in a movie won’t necessarily make it highly rated.</a:t>
            </a:r>
          </a:p>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7</a:t>
            </a:fld>
            <a:endParaRPr lang="en-US"/>
          </a:p>
        </p:txBody>
      </p:sp>
    </p:spTree>
    <p:extLst>
      <p:ext uri="{BB962C8B-B14F-4D97-AF65-F5344CB8AC3E}">
        <p14:creationId xmlns:p14="http://schemas.microsoft.com/office/powerpoint/2010/main" val="338597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observe that the average rating for all genres is the same #except for Reality-TV or Game - Show, so a production company might want to think twice,</a:t>
            </a:r>
          </a:p>
          <a:p>
            <a:r>
              <a:rPr lang="en-US" dirty="0"/>
              <a:t>#before investing in one of these</a:t>
            </a:r>
          </a:p>
        </p:txBody>
      </p:sp>
      <p:sp>
        <p:nvSpPr>
          <p:cNvPr id="4" name="Slide Number Placeholder 3"/>
          <p:cNvSpPr>
            <a:spLocks noGrp="1"/>
          </p:cNvSpPr>
          <p:nvPr>
            <p:ph type="sldNum" sz="quarter" idx="10"/>
          </p:nvPr>
        </p:nvSpPr>
        <p:spPr/>
        <p:txBody>
          <a:bodyPr/>
          <a:lstStyle/>
          <a:p>
            <a:fld id="{ECDDE1AA-EBA0-48A4-82E7-8E0AD25EAF1F}" type="slidenum">
              <a:rPr lang="en-US" smtClean="0"/>
              <a:t>8</a:t>
            </a:fld>
            <a:endParaRPr lang="en-US"/>
          </a:p>
        </p:txBody>
      </p:sp>
    </p:spTree>
    <p:extLst>
      <p:ext uri="{BB962C8B-B14F-4D97-AF65-F5344CB8AC3E}">
        <p14:creationId xmlns:p14="http://schemas.microsoft.com/office/powerpoint/2010/main" val="290972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Adventure movies have the highest gross although they are not the most frequent genre. So a production company may be interested to invest in one of those. </a:t>
            </a:r>
          </a:p>
          <a:p>
            <a:r>
              <a:rPr lang="en-US" dirty="0"/>
              <a:t>Its also visible that movies Drama, Comedy, Action and Adventure genres dominate the gross from the rest.</a:t>
            </a:r>
          </a:p>
          <a:p>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9</a:t>
            </a:fld>
            <a:endParaRPr lang="en-US"/>
          </a:p>
        </p:txBody>
      </p:sp>
    </p:spTree>
    <p:extLst>
      <p:ext uri="{BB962C8B-B14F-4D97-AF65-F5344CB8AC3E}">
        <p14:creationId xmlns:p14="http://schemas.microsoft.com/office/powerpoint/2010/main" val="6425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R, PG-13 and PG rated movies are the most frequent across the dataset they tend to have the least average IMDB Score among other ratings, and that may support the previous claiming of how the rapid development of science and technology affected the filming industry</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 (general audiences):</a:t>
            </a:r>
          </a:p>
          <a:p>
            <a:r>
              <a:rPr lang="en-US" sz="1200" b="1" i="0" kern="1200" dirty="0">
                <a:solidFill>
                  <a:schemeClr val="tx1"/>
                </a:solidFill>
                <a:effectLst/>
                <a:latin typeface="+mn-lt"/>
                <a:ea typeface="+mn-ea"/>
                <a:cs typeface="+mn-cs"/>
              </a:rPr>
              <a:t>PG (parental guidance): Parental Guidance Suggested</a:t>
            </a:r>
          </a:p>
          <a:p>
            <a:r>
              <a:rPr lang="en-US" sz="1200" b="1" i="0" kern="1200" dirty="0">
                <a:solidFill>
                  <a:schemeClr val="tx1"/>
                </a:solidFill>
                <a:effectLst/>
                <a:latin typeface="+mn-lt"/>
                <a:ea typeface="+mn-ea"/>
                <a:cs typeface="+mn-cs"/>
              </a:rPr>
              <a:t>PG (parental guidance for under 13) Parents Strongly Cautioned</a:t>
            </a:r>
          </a:p>
          <a:p>
            <a:r>
              <a:rPr lang="en-US" sz="1200" b="1" i="0" kern="1200" dirty="0">
                <a:solidFill>
                  <a:schemeClr val="tx1"/>
                </a:solidFill>
                <a:effectLst/>
                <a:latin typeface="+mn-lt"/>
                <a:ea typeface="+mn-ea"/>
                <a:cs typeface="+mn-cs"/>
              </a:rPr>
              <a:t>R (restricted): </a:t>
            </a:r>
            <a:r>
              <a:rPr lang="en-US" sz="1200" b="0" i="0" kern="1200" dirty="0">
                <a:solidFill>
                  <a:schemeClr val="tx1"/>
                </a:solidFill>
                <a:effectLst/>
                <a:latin typeface="+mn-lt"/>
                <a:ea typeface="+mn-ea"/>
                <a:cs typeface="+mn-cs"/>
              </a:rPr>
              <a:t>No one under 17 admitted without an accompanying parent or guardian</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Unrated: </a:t>
            </a:r>
            <a:r>
              <a:rPr lang="en-US" sz="1200" b="0" i="0" kern="1200" dirty="0">
                <a:solidFill>
                  <a:schemeClr val="tx1"/>
                </a:solidFill>
                <a:effectLst/>
                <a:latin typeface="+mn-lt"/>
                <a:ea typeface="+mn-ea"/>
                <a:cs typeface="+mn-cs"/>
              </a:rPr>
              <a:t>Typically reserved for previews of films not yet officially rated </a:t>
            </a:r>
          </a:p>
          <a:p>
            <a:r>
              <a:rPr lang="en-US" sz="1200" b="1" i="0" kern="1200" dirty="0">
                <a:solidFill>
                  <a:schemeClr val="tx1"/>
                </a:solidFill>
                <a:effectLst/>
                <a:latin typeface="+mn-lt"/>
                <a:ea typeface="+mn-ea"/>
                <a:cs typeface="+mn-cs"/>
              </a:rPr>
              <a:t>X-rated(NC-17)</a:t>
            </a:r>
            <a:r>
              <a:rPr lang="en-US" sz="1200" b="0" i="0" kern="1200" dirty="0">
                <a:solidFill>
                  <a:schemeClr val="tx1"/>
                </a:solidFill>
                <a:effectLst/>
                <a:latin typeface="+mn-lt"/>
                <a:ea typeface="+mn-ea"/>
                <a:cs typeface="+mn-cs"/>
              </a:rPr>
              <a:t>:  intended for adults only</a:t>
            </a:r>
          </a:p>
          <a:p>
            <a:r>
              <a:rPr lang="en-US" sz="1200" b="0" i="0" kern="1200" dirty="0">
                <a:solidFill>
                  <a:schemeClr val="tx1"/>
                </a:solidFill>
                <a:effectLst/>
                <a:latin typeface="+mn-lt"/>
                <a:ea typeface="+mn-ea"/>
                <a:cs typeface="+mn-cs"/>
              </a:rPr>
              <a:t>TV-Y: appropriate for all children</a:t>
            </a:r>
          </a:p>
          <a:p>
            <a:r>
              <a:rPr lang="en-US" sz="1200" b="0" i="0" kern="1200" dirty="0">
                <a:solidFill>
                  <a:schemeClr val="tx1"/>
                </a:solidFill>
                <a:effectLst/>
                <a:latin typeface="+mn-lt"/>
                <a:ea typeface="+mn-ea"/>
                <a:cs typeface="+mn-cs"/>
              </a:rPr>
              <a:t>TV-Y7: appropriate for children more than 7 years old</a:t>
            </a:r>
            <a:endParaRPr lang="en-US" dirty="0"/>
          </a:p>
        </p:txBody>
      </p:sp>
      <p:sp>
        <p:nvSpPr>
          <p:cNvPr id="4" name="Slide Number Placeholder 3"/>
          <p:cNvSpPr>
            <a:spLocks noGrp="1"/>
          </p:cNvSpPr>
          <p:nvPr>
            <p:ph type="sldNum" sz="quarter" idx="10"/>
          </p:nvPr>
        </p:nvSpPr>
        <p:spPr/>
        <p:txBody>
          <a:bodyPr/>
          <a:lstStyle/>
          <a:p>
            <a:fld id="{ECDDE1AA-EBA0-48A4-82E7-8E0AD25EAF1F}" type="slidenum">
              <a:rPr lang="en-US" smtClean="0"/>
              <a:t>10</a:t>
            </a:fld>
            <a:endParaRPr lang="en-US"/>
          </a:p>
        </p:txBody>
      </p:sp>
    </p:spTree>
    <p:extLst>
      <p:ext uri="{BB962C8B-B14F-4D97-AF65-F5344CB8AC3E}">
        <p14:creationId xmlns:p14="http://schemas.microsoft.com/office/powerpoint/2010/main" val="97485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9E59-BE92-48EF-BC9E-36D77F953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880EA-6979-4FF2-B9A5-FAC7B989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5227F-847A-4B30-8806-24A07B59DDC1}"/>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5" name="Footer Placeholder 4">
            <a:extLst>
              <a:ext uri="{FF2B5EF4-FFF2-40B4-BE49-F238E27FC236}">
                <a16:creationId xmlns:a16="http://schemas.microsoft.com/office/drawing/2014/main" id="{125BB50E-4385-4096-A8B1-D7B4E810A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68FFD-98F0-45B6-986A-E5F76B597A20}"/>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429065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1100-857C-423F-AF19-8A08020FF9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68F93B-4B17-431C-9258-FA9FFA2962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8BCC5-F926-4841-A62B-10CFA22560CB}"/>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5" name="Footer Placeholder 4">
            <a:extLst>
              <a:ext uri="{FF2B5EF4-FFF2-40B4-BE49-F238E27FC236}">
                <a16:creationId xmlns:a16="http://schemas.microsoft.com/office/drawing/2014/main" id="{AC86F532-F3BC-4B3F-AC92-48BB8058C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B2128-7DA8-4D86-AFC1-0EE8926E3D2D}"/>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163766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5A5608-6E85-40C4-82D1-FAB3A9B80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5A829-EFAA-49A7-8A40-9550894B43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92A04-37F4-49BC-A80F-CC9F1B5A3404}"/>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5" name="Footer Placeholder 4">
            <a:extLst>
              <a:ext uri="{FF2B5EF4-FFF2-40B4-BE49-F238E27FC236}">
                <a16:creationId xmlns:a16="http://schemas.microsoft.com/office/drawing/2014/main" id="{C666E8E3-E88D-490A-934A-0EBBC42A2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C652-E275-4CBF-A6AB-7D149BCDD30B}"/>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4301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8921-154C-4EC1-AD90-83EE5856D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E9350-93BA-4BB4-AA0E-2B95A978A6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A5132-9C48-4190-8D5A-453D81DB1A73}"/>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5" name="Footer Placeholder 4">
            <a:extLst>
              <a:ext uri="{FF2B5EF4-FFF2-40B4-BE49-F238E27FC236}">
                <a16:creationId xmlns:a16="http://schemas.microsoft.com/office/drawing/2014/main" id="{E52207D7-4DB9-4109-AC74-7CF8A90C6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79C00-5321-464B-9B48-29654A759D7E}"/>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243705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6249-D796-41FE-B867-F40D6A99A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483B25-7827-403D-98FD-278A32888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B02DBC-706A-407A-87C0-34FDAAE8FBC6}"/>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5" name="Footer Placeholder 4">
            <a:extLst>
              <a:ext uri="{FF2B5EF4-FFF2-40B4-BE49-F238E27FC236}">
                <a16:creationId xmlns:a16="http://schemas.microsoft.com/office/drawing/2014/main" id="{33F5E171-F98B-49C8-A5E1-EF7D0F1AF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27413-A258-4C9B-A7B0-FA553D2D98CA}"/>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310159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4221-A68D-446A-A2B3-B34C7BABC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C55D6-15E5-42D2-926E-18BA0F7910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70259-070D-4E0F-A18C-1F326FCD82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D98D32-AEA2-4F64-B3B2-5661B6006700}"/>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6" name="Footer Placeholder 5">
            <a:extLst>
              <a:ext uri="{FF2B5EF4-FFF2-40B4-BE49-F238E27FC236}">
                <a16:creationId xmlns:a16="http://schemas.microsoft.com/office/drawing/2014/main" id="{AF6F8BAF-A0C6-4885-BFAD-C9BCB7869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600F-6075-4E8D-B692-98E6A402B800}"/>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424414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883C-73C5-4D63-BEFC-AD3DB6CB9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D31698-6D4E-47AA-912A-D91D3F012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091A92-55D6-483D-9DB3-23CEC74331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98CD3A-C994-4225-804E-E96C313F7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2E2EED-64A7-43F9-A353-7173F93C7F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41F93-D2D5-4413-B841-071A6B856D58}"/>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8" name="Footer Placeholder 7">
            <a:extLst>
              <a:ext uri="{FF2B5EF4-FFF2-40B4-BE49-F238E27FC236}">
                <a16:creationId xmlns:a16="http://schemas.microsoft.com/office/drawing/2014/main" id="{3A61CFE4-8043-4DD9-A268-C42BB57AB7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B3BEB9-A555-46CC-8F40-885FD2E87606}"/>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333198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D699-2AA0-4911-AA67-EDCF386741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834EA6-3B30-4281-B162-03BDBA782B05}"/>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4" name="Footer Placeholder 3">
            <a:extLst>
              <a:ext uri="{FF2B5EF4-FFF2-40B4-BE49-F238E27FC236}">
                <a16:creationId xmlns:a16="http://schemas.microsoft.com/office/drawing/2014/main" id="{E6F1DE26-F21F-4481-B78C-AECFA57FE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1F7B6E-EA48-4E92-BB1C-DD11BA64BE15}"/>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70198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26121-C7D5-40D3-92B9-D03DD55DF345}"/>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3" name="Footer Placeholder 2">
            <a:extLst>
              <a:ext uri="{FF2B5EF4-FFF2-40B4-BE49-F238E27FC236}">
                <a16:creationId xmlns:a16="http://schemas.microsoft.com/office/drawing/2014/main" id="{6FE977F9-1835-4778-B6A5-970665A75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32140-326F-415A-95F3-4490BA72E998}"/>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206382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8CE-A9D3-4F52-A38E-EB4F7E50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D1766-347F-49E8-9F07-2DE265BF0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2D96F1-6366-40EC-8A15-6A49B79B6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32DB33-841F-44FB-A65D-875EB164E9F7}"/>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6" name="Footer Placeholder 5">
            <a:extLst>
              <a:ext uri="{FF2B5EF4-FFF2-40B4-BE49-F238E27FC236}">
                <a16:creationId xmlns:a16="http://schemas.microsoft.com/office/drawing/2014/main" id="{3E8C4421-3A2A-4269-AF45-2758EFF08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DF742-F11B-40BE-90D4-949ECF8F62FC}"/>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89941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B52-7D1E-429E-B99D-C74669ACB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BE2F86-29C0-4B10-9C20-41F4F25A7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E2E4A-BD9A-4C99-8BC5-3BCA9C4787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66169B-871D-469B-B727-61C63AD1173F}"/>
              </a:ext>
            </a:extLst>
          </p:cNvPr>
          <p:cNvSpPr>
            <a:spLocks noGrp="1"/>
          </p:cNvSpPr>
          <p:nvPr>
            <p:ph type="dt" sz="half" idx="10"/>
          </p:nvPr>
        </p:nvSpPr>
        <p:spPr/>
        <p:txBody>
          <a:bodyPr/>
          <a:lstStyle/>
          <a:p>
            <a:fld id="{7617F1FC-466C-45FF-BC36-ECBFF60B2FCA}" type="datetimeFigureOut">
              <a:rPr lang="en-US" smtClean="0"/>
              <a:t>10/27/2020</a:t>
            </a:fld>
            <a:endParaRPr lang="en-US"/>
          </a:p>
        </p:txBody>
      </p:sp>
      <p:sp>
        <p:nvSpPr>
          <p:cNvPr id="6" name="Footer Placeholder 5">
            <a:extLst>
              <a:ext uri="{FF2B5EF4-FFF2-40B4-BE49-F238E27FC236}">
                <a16:creationId xmlns:a16="http://schemas.microsoft.com/office/drawing/2014/main" id="{0B9C0D0A-C4D8-4EBD-9F53-755F7737E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2C51-80DF-4AD1-BD63-D349E86A9FF8}"/>
              </a:ext>
            </a:extLst>
          </p:cNvPr>
          <p:cNvSpPr>
            <a:spLocks noGrp="1"/>
          </p:cNvSpPr>
          <p:nvPr>
            <p:ph type="sldNum" sz="quarter" idx="12"/>
          </p:nvPr>
        </p:nvSpPr>
        <p:spPr/>
        <p:txBody>
          <a:bodyPr/>
          <a:lstStyle/>
          <a:p>
            <a:fld id="{6EB8C1A6-B78B-48AE-BF02-32CE588AD997}" type="slidenum">
              <a:rPr lang="en-US" smtClean="0"/>
              <a:t>‹#›</a:t>
            </a:fld>
            <a:endParaRPr lang="en-US"/>
          </a:p>
        </p:txBody>
      </p:sp>
    </p:spTree>
    <p:extLst>
      <p:ext uri="{BB962C8B-B14F-4D97-AF65-F5344CB8AC3E}">
        <p14:creationId xmlns:p14="http://schemas.microsoft.com/office/powerpoint/2010/main" val="322648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7B631-6CB9-45CC-AC2A-65856F8CE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AF09C-48BE-4C19-9109-7F0161AF7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B9CC-849C-4D22-A5BF-A43AECE04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7F1FC-466C-45FF-BC36-ECBFF60B2FCA}" type="datetimeFigureOut">
              <a:rPr lang="en-US" smtClean="0"/>
              <a:t>10/27/2020</a:t>
            </a:fld>
            <a:endParaRPr lang="en-US"/>
          </a:p>
        </p:txBody>
      </p:sp>
      <p:sp>
        <p:nvSpPr>
          <p:cNvPr id="5" name="Footer Placeholder 4">
            <a:extLst>
              <a:ext uri="{FF2B5EF4-FFF2-40B4-BE49-F238E27FC236}">
                <a16:creationId xmlns:a16="http://schemas.microsoft.com/office/drawing/2014/main" id="{8C5232B5-221C-4C4E-8E47-07E236F7F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48B5A9-36FD-4B4E-AFB6-50EFDE5A0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8C1A6-B78B-48AE-BF02-32CE588AD997}" type="slidenum">
              <a:rPr lang="en-US" smtClean="0"/>
              <a:t>‹#›</a:t>
            </a:fld>
            <a:endParaRPr lang="en-US"/>
          </a:p>
        </p:txBody>
      </p:sp>
    </p:spTree>
    <p:extLst>
      <p:ext uri="{BB962C8B-B14F-4D97-AF65-F5344CB8AC3E}">
        <p14:creationId xmlns:p14="http://schemas.microsoft.com/office/powerpoint/2010/main" val="276370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8EBF-DEC4-453E-B049-1FA029869B03}"/>
              </a:ext>
            </a:extLst>
          </p:cNvPr>
          <p:cNvSpPr>
            <a:spLocks noGrp="1"/>
          </p:cNvSpPr>
          <p:nvPr>
            <p:ph type="ctrTitle"/>
          </p:nvPr>
        </p:nvSpPr>
        <p:spPr>
          <a:xfrm>
            <a:off x="1524000" y="2285999"/>
            <a:ext cx="9144000" cy="1754315"/>
          </a:xfrm>
        </p:spPr>
        <p:txBody>
          <a:bodyPr>
            <a:normAutofit/>
          </a:bodyPr>
          <a:lstStyle/>
          <a:p>
            <a:r>
              <a:rPr lang="en-US" sz="4000" dirty="0"/>
              <a:t>Exploratory Data Analysis </a:t>
            </a:r>
            <a:br>
              <a:rPr lang="en-US" sz="4000" dirty="0"/>
            </a:br>
            <a:r>
              <a:rPr lang="en-US" sz="4000" dirty="0"/>
              <a:t>of Movies Database </a:t>
            </a:r>
            <a:br>
              <a:rPr lang="en-US" sz="4000" dirty="0"/>
            </a:br>
            <a:endParaRPr lang="en-US" sz="4000" dirty="0"/>
          </a:p>
        </p:txBody>
      </p:sp>
      <p:sp>
        <p:nvSpPr>
          <p:cNvPr id="3" name="Subtitle 2">
            <a:extLst>
              <a:ext uri="{FF2B5EF4-FFF2-40B4-BE49-F238E27FC236}">
                <a16:creationId xmlns:a16="http://schemas.microsoft.com/office/drawing/2014/main" id="{3B1B1199-54D6-4FD6-9646-3E7E1FE1FE7B}"/>
              </a:ext>
            </a:extLst>
          </p:cNvPr>
          <p:cNvSpPr>
            <a:spLocks noGrp="1"/>
          </p:cNvSpPr>
          <p:nvPr>
            <p:ph type="subTitle" idx="1"/>
          </p:nvPr>
        </p:nvSpPr>
        <p:spPr>
          <a:xfrm>
            <a:off x="1524000" y="4379278"/>
            <a:ext cx="9144000" cy="1655762"/>
          </a:xfrm>
        </p:spPr>
        <p:txBody>
          <a:bodyPr/>
          <a:lstStyle/>
          <a:p>
            <a:r>
              <a:rPr lang="en-US" dirty="0"/>
              <a:t>Student: Hesham Said Ahmed</a:t>
            </a:r>
            <a:br>
              <a:rPr lang="en-US" dirty="0"/>
            </a:br>
            <a:r>
              <a:rPr lang="en-US" dirty="0"/>
              <a:t>By supervision of:</a:t>
            </a:r>
            <a:br>
              <a:rPr lang="en-US" dirty="0"/>
            </a:br>
            <a:r>
              <a:rPr lang="en-US" dirty="0"/>
              <a:t>Prof. </a:t>
            </a:r>
            <a:r>
              <a:rPr lang="en-US" dirty="0" err="1"/>
              <a:t>Sherine</a:t>
            </a:r>
            <a:r>
              <a:rPr lang="en-US" dirty="0"/>
              <a:t> Rady</a:t>
            </a:r>
            <a:br>
              <a:rPr lang="en-US" dirty="0"/>
            </a:br>
            <a:r>
              <a:rPr lang="en-US" dirty="0"/>
              <a:t>TA. Mariam </a:t>
            </a:r>
            <a:r>
              <a:rPr lang="en-US" dirty="0" err="1"/>
              <a:t>Hassanein</a:t>
            </a:r>
            <a:r>
              <a:rPr lang="en-US" dirty="0"/>
              <a:t> </a:t>
            </a:r>
          </a:p>
          <a:p>
            <a:endParaRPr lang="en-US" dirty="0"/>
          </a:p>
        </p:txBody>
      </p:sp>
      <p:pic>
        <p:nvPicPr>
          <p:cNvPr id="7" name="Picture 6">
            <a:extLst>
              <a:ext uri="{FF2B5EF4-FFF2-40B4-BE49-F238E27FC236}">
                <a16:creationId xmlns:a16="http://schemas.microsoft.com/office/drawing/2014/main" id="{D75888D1-C0DE-4B14-BE5D-90D583D6039C}"/>
              </a:ext>
            </a:extLst>
          </p:cNvPr>
          <p:cNvPicPr/>
          <p:nvPr/>
        </p:nvPicPr>
        <p:blipFill>
          <a:blip r:embed="rId2">
            <a:extLst>
              <a:ext uri="{28A0092B-C50C-407E-A947-70E740481C1C}">
                <a14:useLocalDpi xmlns:a14="http://schemas.microsoft.com/office/drawing/2010/main" val="0"/>
              </a:ext>
            </a:extLst>
          </a:blip>
          <a:stretch>
            <a:fillRect/>
          </a:stretch>
        </p:blipFill>
        <p:spPr>
          <a:xfrm>
            <a:off x="10384536" y="217487"/>
            <a:ext cx="1371600" cy="1238250"/>
          </a:xfrm>
          <a:prstGeom prst="rect">
            <a:avLst/>
          </a:prstGeom>
        </p:spPr>
      </p:pic>
      <p:sp>
        <p:nvSpPr>
          <p:cNvPr id="8" name="Subtitle 2">
            <a:extLst>
              <a:ext uri="{FF2B5EF4-FFF2-40B4-BE49-F238E27FC236}">
                <a16:creationId xmlns:a16="http://schemas.microsoft.com/office/drawing/2014/main" id="{D32FAE20-7357-4F61-A2F9-508A5E07014E}"/>
              </a:ext>
            </a:extLst>
          </p:cNvPr>
          <p:cNvSpPr txBox="1">
            <a:spLocks/>
          </p:cNvSpPr>
          <p:nvPr/>
        </p:nvSpPr>
        <p:spPr>
          <a:xfrm>
            <a:off x="10072116" y="1538669"/>
            <a:ext cx="1996440" cy="1238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Ain Shams University</a:t>
            </a:r>
          </a:p>
          <a:p>
            <a:r>
              <a:rPr lang="en-US" sz="1100" dirty="0"/>
              <a:t>Faculty of Computer and Information Science</a:t>
            </a:r>
          </a:p>
          <a:p>
            <a:r>
              <a:rPr lang="en-US" sz="1100" dirty="0"/>
              <a:t>Software Engineering Department</a:t>
            </a:r>
          </a:p>
        </p:txBody>
      </p:sp>
    </p:spTree>
    <p:extLst>
      <p:ext uri="{BB962C8B-B14F-4D97-AF65-F5344CB8AC3E}">
        <p14:creationId xmlns:p14="http://schemas.microsoft.com/office/powerpoint/2010/main" val="21143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403693C-2012-4F6A-9C3E-2DBC1B169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814222"/>
            <a:ext cx="5730240" cy="5092683"/>
          </a:xfrm>
          <a:prstGeom prst="rect">
            <a:avLst/>
          </a:prstGeom>
        </p:spPr>
      </p:pic>
      <p:pic>
        <p:nvPicPr>
          <p:cNvPr id="3" name="Picture 2">
            <a:extLst>
              <a:ext uri="{FF2B5EF4-FFF2-40B4-BE49-F238E27FC236}">
                <a16:creationId xmlns:a16="http://schemas.microsoft.com/office/drawing/2014/main" id="{30626673-B168-4CB0-80B9-48C5B00B0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88" y="929666"/>
            <a:ext cx="5730240" cy="4861797"/>
          </a:xfrm>
          <a:prstGeom prst="rect">
            <a:avLst/>
          </a:prstGeom>
        </p:spPr>
      </p:pic>
    </p:spTree>
    <p:extLst>
      <p:ext uri="{BB962C8B-B14F-4D97-AF65-F5344CB8AC3E}">
        <p14:creationId xmlns:p14="http://schemas.microsoft.com/office/powerpoint/2010/main" val="59292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4735E5EE-C595-43FB-9B3B-BF5A0F29C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497" y="945351"/>
            <a:ext cx="6228457" cy="5535467"/>
          </a:xfrm>
          <a:prstGeom prst="rect">
            <a:avLst/>
          </a:prstGeom>
        </p:spPr>
      </p:pic>
      <p:pic>
        <p:nvPicPr>
          <p:cNvPr id="4" name="Picture 3">
            <a:extLst>
              <a:ext uri="{FF2B5EF4-FFF2-40B4-BE49-F238E27FC236}">
                <a16:creationId xmlns:a16="http://schemas.microsoft.com/office/drawing/2014/main" id="{69864FCF-83C2-4DBB-BF33-4A3F11D29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46" y="1166744"/>
            <a:ext cx="5730240" cy="5092683"/>
          </a:xfrm>
          <a:prstGeom prst="rect">
            <a:avLst/>
          </a:prstGeom>
        </p:spPr>
      </p:pic>
    </p:spTree>
    <p:extLst>
      <p:ext uri="{BB962C8B-B14F-4D97-AF65-F5344CB8AC3E}">
        <p14:creationId xmlns:p14="http://schemas.microsoft.com/office/powerpoint/2010/main" val="25423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EE459C-A09A-4FB1-B397-82EF8C79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25" y="350746"/>
            <a:ext cx="7150828" cy="6507253"/>
          </a:xfrm>
          <a:prstGeom prst="rect">
            <a:avLst/>
          </a:prstGeom>
        </p:spPr>
      </p:pic>
      <p:sp>
        <p:nvSpPr>
          <p:cNvPr id="2" name="Title 1">
            <a:extLst>
              <a:ext uri="{FF2B5EF4-FFF2-40B4-BE49-F238E27FC236}">
                <a16:creationId xmlns:a16="http://schemas.microsoft.com/office/drawing/2014/main" id="{9529A20A-E1BF-4208-91D8-67CDA3ABE80A}"/>
              </a:ext>
            </a:extLst>
          </p:cNvPr>
          <p:cNvSpPr>
            <a:spLocks noGrp="1"/>
          </p:cNvSpPr>
          <p:nvPr>
            <p:ph type="title"/>
          </p:nvPr>
        </p:nvSpPr>
        <p:spPr>
          <a:xfrm>
            <a:off x="838200" y="365126"/>
            <a:ext cx="10515600" cy="792556"/>
          </a:xfrm>
        </p:spPr>
        <p:txBody>
          <a:bodyPr>
            <a:normAutofit/>
          </a:bodyPr>
          <a:lstStyle/>
          <a:p>
            <a:pPr algn="ctr"/>
            <a:r>
              <a:rPr lang="en-US" sz="2200" dirty="0"/>
              <a:t>Correlogram of Numeric Variables</a:t>
            </a:r>
          </a:p>
        </p:txBody>
      </p:sp>
      <p:sp>
        <p:nvSpPr>
          <p:cNvPr id="6" name="Title 1">
            <a:extLst>
              <a:ext uri="{FF2B5EF4-FFF2-40B4-BE49-F238E27FC236}">
                <a16:creationId xmlns:a16="http://schemas.microsoft.com/office/drawing/2014/main" id="{283E9CA9-8C2D-4648-A43F-BB68B4971FF9}"/>
              </a:ext>
            </a:extLst>
          </p:cNvPr>
          <p:cNvSpPr txBox="1">
            <a:spLocks/>
          </p:cNvSpPr>
          <p:nvPr/>
        </p:nvSpPr>
        <p:spPr>
          <a:xfrm rot="5400000">
            <a:off x="7911742" y="4360406"/>
            <a:ext cx="2517646" cy="439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t>Correlation</a:t>
            </a:r>
          </a:p>
        </p:txBody>
      </p:sp>
    </p:spTree>
    <p:extLst>
      <p:ext uri="{BB962C8B-B14F-4D97-AF65-F5344CB8AC3E}">
        <p14:creationId xmlns:p14="http://schemas.microsoft.com/office/powerpoint/2010/main" val="232723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48B2-CDB4-4D0B-8D39-F98F023D0ECB}"/>
              </a:ext>
            </a:extLst>
          </p:cNvPr>
          <p:cNvSpPr>
            <a:spLocks noGrp="1"/>
          </p:cNvSpPr>
          <p:nvPr>
            <p:ph type="title"/>
          </p:nvPr>
        </p:nvSpPr>
        <p:spPr/>
        <p:txBody>
          <a:bodyPr/>
          <a:lstStyle/>
          <a:p>
            <a:r>
              <a:rPr lang="en-US" dirty="0"/>
              <a:t>Prediction of Movie Ratings</a:t>
            </a:r>
          </a:p>
        </p:txBody>
      </p:sp>
      <p:sp>
        <p:nvSpPr>
          <p:cNvPr id="3" name="Content Placeholder 2">
            <a:extLst>
              <a:ext uri="{FF2B5EF4-FFF2-40B4-BE49-F238E27FC236}">
                <a16:creationId xmlns:a16="http://schemas.microsoft.com/office/drawing/2014/main" id="{15B4A09D-D1DD-471D-A0C2-3039B105C0E8}"/>
              </a:ext>
            </a:extLst>
          </p:cNvPr>
          <p:cNvSpPr>
            <a:spLocks noGrp="1"/>
          </p:cNvSpPr>
          <p:nvPr>
            <p:ph idx="1"/>
          </p:nvPr>
        </p:nvSpPr>
        <p:spPr/>
        <p:txBody>
          <a:bodyPr>
            <a:normAutofit/>
          </a:bodyPr>
          <a:lstStyle/>
          <a:p>
            <a:pPr marL="0" indent="0">
              <a:buNone/>
            </a:pPr>
            <a:r>
              <a:rPr lang="en-US" sz="3200" dirty="0"/>
              <a:t>Choice of predictors:</a:t>
            </a:r>
          </a:p>
          <a:p>
            <a:r>
              <a:rPr lang="en-US" dirty="0"/>
              <a:t>Some attributes won’t be selected to fit the linear regression model, because they won’t be available before the release of a movie. </a:t>
            </a:r>
          </a:p>
          <a:p>
            <a:r>
              <a:rPr lang="en-US" dirty="0"/>
              <a:t>These attributes include: gross, </a:t>
            </a:r>
            <a:r>
              <a:rPr lang="en-US" dirty="0" err="1"/>
              <a:t>movie_facebook_likes</a:t>
            </a:r>
            <a:r>
              <a:rPr lang="en-US" dirty="0"/>
              <a:t>, </a:t>
            </a:r>
            <a:r>
              <a:rPr lang="en-US" dirty="0" err="1"/>
              <a:t>num_voted_users</a:t>
            </a:r>
            <a:r>
              <a:rPr lang="en-US" dirty="0"/>
              <a:t>_ and </a:t>
            </a:r>
            <a:r>
              <a:rPr lang="en-US" dirty="0" err="1"/>
              <a:t>num_critic_for_reviews</a:t>
            </a:r>
            <a:endParaRPr lang="en-US" dirty="0"/>
          </a:p>
          <a:p>
            <a:r>
              <a:rPr lang="en-US" dirty="0"/>
              <a:t>Other excluded attributes are.</a:t>
            </a:r>
          </a:p>
          <a:p>
            <a:pPr lvl="1"/>
            <a:r>
              <a:rPr lang="en-US" dirty="0" err="1"/>
              <a:t>cast_total_facebook_likes</a:t>
            </a:r>
            <a:r>
              <a:rPr lang="en-US" dirty="0"/>
              <a:t>, because it correlates strongly with the actor_1_facebook_likes, and that might bring up the collinearity problem, where one predictor can be linearly predicted by other predictors.</a:t>
            </a:r>
          </a:p>
          <a:p>
            <a:pPr lvl="1"/>
            <a:r>
              <a:rPr lang="en-US" dirty="0"/>
              <a:t>Actors(1,2,3) names, </a:t>
            </a:r>
            <a:r>
              <a:rPr lang="en-US" dirty="0" err="1"/>
              <a:t>Movie_URL</a:t>
            </a:r>
            <a:r>
              <a:rPr lang="en-US" dirty="0"/>
              <a:t>, Director Names</a:t>
            </a:r>
          </a:p>
        </p:txBody>
      </p:sp>
    </p:spTree>
    <p:extLst>
      <p:ext uri="{BB962C8B-B14F-4D97-AF65-F5344CB8AC3E}">
        <p14:creationId xmlns:p14="http://schemas.microsoft.com/office/powerpoint/2010/main" val="239629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A55B-8DE4-4D2F-A474-53318B704CF6}"/>
              </a:ext>
            </a:extLst>
          </p:cNvPr>
          <p:cNvSpPr>
            <a:spLocks noGrp="1"/>
          </p:cNvSpPr>
          <p:nvPr>
            <p:ph type="title"/>
          </p:nvPr>
        </p:nvSpPr>
        <p:spPr>
          <a:xfrm>
            <a:off x="838200" y="369115"/>
            <a:ext cx="10515600" cy="1170571"/>
          </a:xfrm>
        </p:spPr>
        <p:txBody>
          <a:bodyPr/>
          <a:lstStyle/>
          <a:p>
            <a:r>
              <a:rPr lang="en-US" dirty="0"/>
              <a:t>Prediction of Movie Ratings(Cont.)</a:t>
            </a:r>
          </a:p>
        </p:txBody>
      </p:sp>
      <p:pic>
        <p:nvPicPr>
          <p:cNvPr id="4" name="Picture 3">
            <a:extLst>
              <a:ext uri="{FF2B5EF4-FFF2-40B4-BE49-F238E27FC236}">
                <a16:creationId xmlns:a16="http://schemas.microsoft.com/office/drawing/2014/main" id="{E425A07C-6C44-4490-97F0-3DB60BE29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476" y="1206046"/>
            <a:ext cx="8229139" cy="5465016"/>
          </a:xfrm>
          <a:prstGeom prst="rect">
            <a:avLst/>
          </a:prstGeom>
        </p:spPr>
      </p:pic>
    </p:spTree>
    <p:extLst>
      <p:ext uri="{BB962C8B-B14F-4D97-AF65-F5344CB8AC3E}">
        <p14:creationId xmlns:p14="http://schemas.microsoft.com/office/powerpoint/2010/main" val="102624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8F9035-7FE0-4A83-BF92-3E6565EBD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421" y="1034479"/>
            <a:ext cx="6082381" cy="5817929"/>
          </a:xfrm>
          <a:prstGeom prst="rect">
            <a:avLst/>
          </a:prstGeom>
        </p:spPr>
      </p:pic>
      <p:sp>
        <p:nvSpPr>
          <p:cNvPr id="6" name="Title 1">
            <a:extLst>
              <a:ext uri="{FF2B5EF4-FFF2-40B4-BE49-F238E27FC236}">
                <a16:creationId xmlns:a16="http://schemas.microsoft.com/office/drawing/2014/main" id="{7806026F-3F98-4D4D-93BE-D70D316D2B79}"/>
              </a:ext>
            </a:extLst>
          </p:cNvPr>
          <p:cNvSpPr>
            <a:spLocks noGrp="1"/>
          </p:cNvSpPr>
          <p:nvPr>
            <p:ph type="title"/>
          </p:nvPr>
        </p:nvSpPr>
        <p:spPr>
          <a:xfrm>
            <a:off x="838200" y="932054"/>
            <a:ext cx="10515600" cy="607186"/>
          </a:xfrm>
        </p:spPr>
        <p:txBody>
          <a:bodyPr>
            <a:normAutofit/>
          </a:bodyPr>
          <a:lstStyle/>
          <a:p>
            <a:pPr algn="ctr"/>
            <a:r>
              <a:rPr lang="en-US" sz="2200" b="1" dirty="0"/>
              <a:t>Directors with most number of produced movies</a:t>
            </a:r>
          </a:p>
        </p:txBody>
      </p:sp>
      <p:sp>
        <p:nvSpPr>
          <p:cNvPr id="4" name="Title 1">
            <a:extLst>
              <a:ext uri="{FF2B5EF4-FFF2-40B4-BE49-F238E27FC236}">
                <a16:creationId xmlns:a16="http://schemas.microsoft.com/office/drawing/2014/main" id="{3C27FA92-363F-450A-BD82-6B098885CE8C}"/>
              </a:ext>
            </a:extLst>
          </p:cNvPr>
          <p:cNvSpPr txBox="1">
            <a:spLocks/>
          </p:cNvSpPr>
          <p:nvPr/>
        </p:nvSpPr>
        <p:spPr>
          <a:xfrm>
            <a:off x="493999" y="376081"/>
            <a:ext cx="5958840" cy="6071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b="1" dirty="0"/>
              <a:t>More Visualizations</a:t>
            </a:r>
          </a:p>
        </p:txBody>
      </p:sp>
    </p:spTree>
    <p:extLst>
      <p:ext uri="{BB962C8B-B14F-4D97-AF65-F5344CB8AC3E}">
        <p14:creationId xmlns:p14="http://schemas.microsoft.com/office/powerpoint/2010/main" val="214257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65D3C74-35B5-4B18-B9D1-ACC46F6D8C5B}"/>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23744" y="832104"/>
            <a:ext cx="6748272" cy="5705856"/>
          </a:xfrm>
          <a:prstGeom prst="rect">
            <a:avLst/>
          </a:prstGeom>
          <a:noFill/>
          <a:ln>
            <a:noFill/>
          </a:ln>
        </p:spPr>
      </p:pic>
    </p:spTree>
    <p:extLst>
      <p:ext uri="{BB962C8B-B14F-4D97-AF65-F5344CB8AC3E}">
        <p14:creationId xmlns:p14="http://schemas.microsoft.com/office/powerpoint/2010/main" val="48592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CFAF-6EE8-4B9A-8F55-272346736F34}"/>
              </a:ext>
            </a:extLst>
          </p:cNvPr>
          <p:cNvSpPr>
            <a:spLocks noGrp="1"/>
          </p:cNvSpPr>
          <p:nvPr>
            <p:ph type="title"/>
          </p:nvPr>
        </p:nvSpPr>
        <p:spPr/>
        <p:txBody>
          <a:bodyPr/>
          <a:lstStyle/>
          <a:p>
            <a:r>
              <a:rPr lang="en-US" dirty="0"/>
              <a:t>Preprocessing</a:t>
            </a:r>
          </a:p>
        </p:txBody>
      </p:sp>
      <p:pic>
        <p:nvPicPr>
          <p:cNvPr id="5" name="Content Placeholder 4">
            <a:extLst>
              <a:ext uri="{FF2B5EF4-FFF2-40B4-BE49-F238E27FC236}">
                <a16:creationId xmlns:a16="http://schemas.microsoft.com/office/drawing/2014/main" id="{81B27665-D81E-4A21-89FD-957C70DABB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63624"/>
            <a:ext cx="10515600" cy="4791455"/>
          </a:xfrm>
        </p:spPr>
      </p:pic>
    </p:spTree>
    <p:extLst>
      <p:ext uri="{BB962C8B-B14F-4D97-AF65-F5344CB8AC3E}">
        <p14:creationId xmlns:p14="http://schemas.microsoft.com/office/powerpoint/2010/main" val="152226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9858A5-AE98-409B-B5AE-C1CEA76F9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192" y="810757"/>
            <a:ext cx="6597606" cy="5871510"/>
          </a:xfrm>
          <a:prstGeom prst="rect">
            <a:avLst/>
          </a:prstGeom>
        </p:spPr>
      </p:pic>
      <p:sp>
        <p:nvSpPr>
          <p:cNvPr id="4" name="Title 1">
            <a:extLst>
              <a:ext uri="{FF2B5EF4-FFF2-40B4-BE49-F238E27FC236}">
                <a16:creationId xmlns:a16="http://schemas.microsoft.com/office/drawing/2014/main" id="{857450C3-8C06-4CED-B1F3-F0D4F5C6BDF3}"/>
              </a:ext>
            </a:extLst>
          </p:cNvPr>
          <p:cNvSpPr txBox="1">
            <a:spLocks/>
          </p:cNvSpPr>
          <p:nvPr/>
        </p:nvSpPr>
        <p:spPr>
          <a:xfrm>
            <a:off x="838200" y="365125"/>
            <a:ext cx="3706368" cy="5858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dirty="0"/>
              <a:t>EDA</a:t>
            </a:r>
          </a:p>
        </p:txBody>
      </p:sp>
    </p:spTree>
    <p:extLst>
      <p:ext uri="{BB962C8B-B14F-4D97-AF65-F5344CB8AC3E}">
        <p14:creationId xmlns:p14="http://schemas.microsoft.com/office/powerpoint/2010/main" val="341736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00477-9B6B-4C73-A09C-479B4510B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94" y="505954"/>
            <a:ext cx="11442583" cy="5846091"/>
          </a:xfrm>
          <a:prstGeom prst="rect">
            <a:avLst/>
          </a:prstGeom>
        </p:spPr>
      </p:pic>
    </p:spTree>
    <p:extLst>
      <p:ext uri="{BB962C8B-B14F-4D97-AF65-F5344CB8AC3E}">
        <p14:creationId xmlns:p14="http://schemas.microsoft.com/office/powerpoint/2010/main" val="405544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238F09-4966-4CC7-8B77-10A0F90B7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35" y="484398"/>
            <a:ext cx="11621730" cy="5889204"/>
          </a:xfrm>
          <a:prstGeom prst="rect">
            <a:avLst/>
          </a:prstGeom>
        </p:spPr>
      </p:pic>
    </p:spTree>
    <p:extLst>
      <p:ext uri="{BB962C8B-B14F-4D97-AF65-F5344CB8AC3E}">
        <p14:creationId xmlns:p14="http://schemas.microsoft.com/office/powerpoint/2010/main" val="3092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717F09-547E-41C0-BACC-D386960D82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2748" y="314378"/>
            <a:ext cx="7983975" cy="6291963"/>
          </a:xfrm>
        </p:spPr>
      </p:pic>
    </p:spTree>
    <p:extLst>
      <p:ext uri="{BB962C8B-B14F-4D97-AF65-F5344CB8AC3E}">
        <p14:creationId xmlns:p14="http://schemas.microsoft.com/office/powerpoint/2010/main" val="189337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EE459C-A09A-4FB1-B397-82EF8C79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225" y="350746"/>
            <a:ext cx="7150828" cy="6507253"/>
          </a:xfrm>
          <a:prstGeom prst="rect">
            <a:avLst/>
          </a:prstGeom>
        </p:spPr>
      </p:pic>
      <p:sp>
        <p:nvSpPr>
          <p:cNvPr id="2" name="Title 1">
            <a:extLst>
              <a:ext uri="{FF2B5EF4-FFF2-40B4-BE49-F238E27FC236}">
                <a16:creationId xmlns:a16="http://schemas.microsoft.com/office/drawing/2014/main" id="{9529A20A-E1BF-4208-91D8-67CDA3ABE80A}"/>
              </a:ext>
            </a:extLst>
          </p:cNvPr>
          <p:cNvSpPr>
            <a:spLocks noGrp="1"/>
          </p:cNvSpPr>
          <p:nvPr>
            <p:ph type="title"/>
          </p:nvPr>
        </p:nvSpPr>
        <p:spPr>
          <a:xfrm>
            <a:off x="838200" y="365126"/>
            <a:ext cx="10515600" cy="792556"/>
          </a:xfrm>
        </p:spPr>
        <p:txBody>
          <a:bodyPr>
            <a:normAutofit/>
          </a:bodyPr>
          <a:lstStyle/>
          <a:p>
            <a:pPr algn="ctr"/>
            <a:r>
              <a:rPr lang="en-US" sz="2200" dirty="0"/>
              <a:t>Correlogram of Numeric Variables</a:t>
            </a:r>
          </a:p>
        </p:txBody>
      </p:sp>
      <p:sp>
        <p:nvSpPr>
          <p:cNvPr id="6" name="Title 1">
            <a:extLst>
              <a:ext uri="{FF2B5EF4-FFF2-40B4-BE49-F238E27FC236}">
                <a16:creationId xmlns:a16="http://schemas.microsoft.com/office/drawing/2014/main" id="{283E9CA9-8C2D-4648-A43F-BB68B4971FF9}"/>
              </a:ext>
            </a:extLst>
          </p:cNvPr>
          <p:cNvSpPr txBox="1">
            <a:spLocks/>
          </p:cNvSpPr>
          <p:nvPr/>
        </p:nvSpPr>
        <p:spPr>
          <a:xfrm rot="5400000">
            <a:off x="7911742" y="4360406"/>
            <a:ext cx="2517646" cy="439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t>Correlation</a:t>
            </a:r>
          </a:p>
        </p:txBody>
      </p:sp>
    </p:spTree>
    <p:extLst>
      <p:ext uri="{BB962C8B-B14F-4D97-AF65-F5344CB8AC3E}">
        <p14:creationId xmlns:p14="http://schemas.microsoft.com/office/powerpoint/2010/main" val="31593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CB8E6-D8F8-4AAC-8461-1B0F9D439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23" y="964196"/>
            <a:ext cx="5455074" cy="5104391"/>
          </a:xfrm>
          <a:prstGeom prst="rect">
            <a:avLst/>
          </a:prstGeom>
        </p:spPr>
      </p:pic>
      <p:pic>
        <p:nvPicPr>
          <p:cNvPr id="8" name="Picture 7">
            <a:extLst>
              <a:ext uri="{FF2B5EF4-FFF2-40B4-BE49-F238E27FC236}">
                <a16:creationId xmlns:a16="http://schemas.microsoft.com/office/drawing/2014/main" id="{9D4959E2-64EA-4532-9D70-6E1A64DA8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997" y="592285"/>
            <a:ext cx="5911062" cy="5476302"/>
          </a:xfrm>
          <a:prstGeom prst="rect">
            <a:avLst/>
          </a:prstGeom>
        </p:spPr>
      </p:pic>
    </p:spTree>
    <p:extLst>
      <p:ext uri="{BB962C8B-B14F-4D97-AF65-F5344CB8AC3E}">
        <p14:creationId xmlns:p14="http://schemas.microsoft.com/office/powerpoint/2010/main" val="123299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6CC6C1-EC43-458E-820C-6752893D6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0" y="806792"/>
            <a:ext cx="6298344" cy="5450074"/>
          </a:xfrm>
          <a:prstGeom prst="rect">
            <a:avLst/>
          </a:prstGeom>
        </p:spPr>
      </p:pic>
      <p:pic>
        <p:nvPicPr>
          <p:cNvPr id="4" name="Picture 3">
            <a:extLst>
              <a:ext uri="{FF2B5EF4-FFF2-40B4-BE49-F238E27FC236}">
                <a16:creationId xmlns:a16="http://schemas.microsoft.com/office/drawing/2014/main" id="{79D18988-77E4-430B-8DE6-6D7D27F9A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752" y="989150"/>
            <a:ext cx="5699708" cy="5333299"/>
          </a:xfrm>
          <a:prstGeom prst="rect">
            <a:avLst/>
          </a:prstGeom>
        </p:spPr>
      </p:pic>
    </p:spTree>
    <p:extLst>
      <p:ext uri="{BB962C8B-B14F-4D97-AF65-F5344CB8AC3E}">
        <p14:creationId xmlns:p14="http://schemas.microsoft.com/office/powerpoint/2010/main" val="2888850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3236</TotalTime>
  <Words>1054</Words>
  <Application>Microsoft Office PowerPoint</Application>
  <PresentationFormat>Widescreen</PresentationFormat>
  <Paragraphs>70</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Exploratory Data Analysis  of Movies Database  </vt:lpstr>
      <vt:lpstr>Preprocessing</vt:lpstr>
      <vt:lpstr>PowerPoint Presentation</vt:lpstr>
      <vt:lpstr>PowerPoint Presentation</vt:lpstr>
      <vt:lpstr>PowerPoint Presentation</vt:lpstr>
      <vt:lpstr>PowerPoint Presentation</vt:lpstr>
      <vt:lpstr>Correlogram of Numeric Variables</vt:lpstr>
      <vt:lpstr>PowerPoint Presentation</vt:lpstr>
      <vt:lpstr>PowerPoint Presentation</vt:lpstr>
      <vt:lpstr>PowerPoint Presentation</vt:lpstr>
      <vt:lpstr>PowerPoint Presentation</vt:lpstr>
      <vt:lpstr>Correlogram of Numeric Variables</vt:lpstr>
      <vt:lpstr>Prediction of Movie Ratings</vt:lpstr>
      <vt:lpstr>Prediction of Movie Ratings(Cont.)</vt:lpstr>
      <vt:lpstr>Directors with most number of produced movies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Echo</dc:creator>
  <cp:lastModifiedBy>Hesham Sa'eed</cp:lastModifiedBy>
  <cp:revision>48</cp:revision>
  <dcterms:created xsi:type="dcterms:W3CDTF">2018-04-24T14:38:34Z</dcterms:created>
  <dcterms:modified xsi:type="dcterms:W3CDTF">2020-10-27T18:02:01Z</dcterms:modified>
</cp:coreProperties>
</file>