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60" r:id="rId5"/>
    <p:sldId id="261" r:id="rId6"/>
    <p:sldId id="262" r:id="rId7"/>
    <p:sldId id="259" r:id="rId8"/>
    <p:sldId id="263" r:id="rId9"/>
    <p:sldId id="264" r:id="rId10"/>
    <p:sldId id="265" r:id="rId11"/>
    <p:sldId id="266" r:id="rId12"/>
    <p:sldId id="267" r:id="rId13"/>
    <p:sldId id="268" r:id="rId14"/>
    <p:sldId id="272" r:id="rId15"/>
    <p:sldId id="269" r:id="rId16"/>
    <p:sldId id="271" r:id="rId17"/>
    <p:sldId id="273" r:id="rId18"/>
    <p:sldId id="274" r:id="rId19"/>
    <p:sldId id="275" r:id="rId20"/>
    <p:sldId id="276" r:id="rId21"/>
    <p:sldId id="277" r:id="rId22"/>
    <p:sldId id="278" r:id="rId23"/>
    <p:sldId id="281"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262227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2652058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12026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982425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130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1562256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3995398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4017597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1069079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2E2341-988D-4751-B8C6-B9E132FE8919}"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2897766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2E2341-988D-4751-B8C6-B9E132FE8919}"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1923532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2E2341-988D-4751-B8C6-B9E132FE8919}" type="datetimeFigureOut">
              <a:rPr lang="en-US" smtClean="0"/>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2651464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2E2341-988D-4751-B8C6-B9E132FE8919}" type="datetimeFigureOut">
              <a:rPr lang="en-US" smtClean="0"/>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261717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2E2341-988D-4751-B8C6-B9E132FE8919}" type="datetimeFigureOut">
              <a:rPr lang="en-US" smtClean="0"/>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581954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2E2341-988D-4751-B8C6-B9E132FE8919}"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410430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2E2341-988D-4751-B8C6-B9E132FE8919}" type="datetimeFigureOut">
              <a:rPr lang="en-US" smtClean="0"/>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A84841-FC59-400B-877A-27C83126DE20}" type="slidenum">
              <a:rPr lang="en-US" smtClean="0"/>
              <a:t>‹#›</a:t>
            </a:fld>
            <a:endParaRPr lang="en-US"/>
          </a:p>
        </p:txBody>
      </p:sp>
    </p:spTree>
    <p:extLst>
      <p:ext uri="{BB962C8B-B14F-4D97-AF65-F5344CB8AC3E}">
        <p14:creationId xmlns:p14="http://schemas.microsoft.com/office/powerpoint/2010/main" val="2500037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2E2341-988D-4751-B8C6-B9E132FE8919}" type="datetimeFigureOut">
              <a:rPr lang="en-US" smtClean="0"/>
              <a:t>11/18/2024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5A84841-FC59-400B-877A-27C83126DE20}" type="slidenum">
              <a:rPr lang="en-US" smtClean="0"/>
              <a:t>‹#›</a:t>
            </a:fld>
            <a:endParaRPr lang="en-US"/>
          </a:p>
        </p:txBody>
      </p:sp>
    </p:spTree>
    <p:extLst>
      <p:ext uri="{BB962C8B-B14F-4D97-AF65-F5344CB8AC3E}">
        <p14:creationId xmlns:p14="http://schemas.microsoft.com/office/powerpoint/2010/main" val="361058483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BA0C-EE60-1066-6A17-692F0FB497D3}"/>
              </a:ext>
            </a:extLst>
          </p:cNvPr>
          <p:cNvSpPr>
            <a:spLocks noGrp="1"/>
          </p:cNvSpPr>
          <p:nvPr>
            <p:ph type="ctrTitle"/>
          </p:nvPr>
        </p:nvSpPr>
        <p:spPr/>
        <p:txBody>
          <a:bodyPr>
            <a:normAutofit/>
          </a:bodyPr>
          <a:lstStyle/>
          <a:p>
            <a:pPr algn="l"/>
            <a:r>
              <a:rPr lang="en-US" sz="6000" b="1" kern="100" dirty="0">
                <a:effectLst/>
                <a:latin typeface="Calibri" panose="020F0502020204030204" pitchFamily="34" charset="0"/>
                <a:ea typeface="Calibri" panose="020F0502020204030204" pitchFamily="34" charset="0"/>
                <a:cs typeface="Arial" panose="020B0604020202020204" pitchFamily="34" charset="0"/>
              </a:rPr>
              <a:t>Use Case Diagram </a:t>
            </a:r>
            <a:endParaRPr lang="en-US" dirty="0"/>
          </a:p>
        </p:txBody>
      </p:sp>
      <p:sp>
        <p:nvSpPr>
          <p:cNvPr id="3" name="Subtitle 2">
            <a:extLst>
              <a:ext uri="{FF2B5EF4-FFF2-40B4-BE49-F238E27FC236}">
                <a16:creationId xmlns:a16="http://schemas.microsoft.com/office/drawing/2014/main" id="{59DAD3CD-D052-6E58-1890-1BFB9A6BF923}"/>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6852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0EF21-F304-DEFB-BF87-5F1EAC7689D8}"/>
              </a:ext>
            </a:extLst>
          </p:cNvPr>
          <p:cNvSpPr>
            <a:spLocks noGrp="1"/>
          </p:cNvSpPr>
          <p:nvPr>
            <p:ph idx="1"/>
          </p:nvPr>
        </p:nvSpPr>
        <p:spPr/>
        <p:txBody>
          <a:bodyPr>
            <a:normAutofit/>
          </a:bodyPr>
          <a:lstStyle/>
          <a:p>
            <a:r>
              <a:rPr lang="en-US" sz="2400" dirty="0">
                <a:effectLst/>
                <a:latin typeface="Calibri" panose="020F0502020204030204" pitchFamily="34" charset="0"/>
                <a:ea typeface="Calibri" panose="020F0502020204030204" pitchFamily="34" charset="0"/>
                <a:cs typeface="Arial" panose="020B0604020202020204" pitchFamily="34" charset="0"/>
              </a:rPr>
              <a:t>Actor has a responsibility toward the system (inputs), and Actor has expectations from the system (outputs).</a:t>
            </a:r>
            <a:endParaRPr lang="en-US" sz="4000" dirty="0"/>
          </a:p>
          <a:p>
            <a:endParaRPr lang="en-US" sz="2400" dirty="0"/>
          </a:p>
        </p:txBody>
      </p:sp>
      <p:sp>
        <p:nvSpPr>
          <p:cNvPr id="5" name="Title 1">
            <a:extLst>
              <a:ext uri="{FF2B5EF4-FFF2-40B4-BE49-F238E27FC236}">
                <a16:creationId xmlns:a16="http://schemas.microsoft.com/office/drawing/2014/main" id="{01379A48-4107-E2B8-C05E-A99BD81178E4}"/>
              </a:ext>
            </a:extLst>
          </p:cNvPr>
          <p:cNvSpPr>
            <a:spLocks noGrp="1"/>
          </p:cNvSpPr>
          <p:nvPr>
            <p:ph type="title"/>
          </p:nvPr>
        </p:nvSpPr>
        <p:spPr>
          <a:xfrm>
            <a:off x="677863" y="609600"/>
            <a:ext cx="8596312" cy="1320800"/>
          </a:xfrm>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Actors</a:t>
            </a:r>
            <a:endParaRPr lang="en-US" dirty="0"/>
          </a:p>
        </p:txBody>
      </p:sp>
      <p:pic>
        <p:nvPicPr>
          <p:cNvPr id="6" name="Picture 5">
            <a:extLst>
              <a:ext uri="{FF2B5EF4-FFF2-40B4-BE49-F238E27FC236}">
                <a16:creationId xmlns:a16="http://schemas.microsoft.com/office/drawing/2014/main" id="{1CFBE418-103A-FBDA-33F4-19689FC6C872}"/>
              </a:ext>
            </a:extLst>
          </p:cNvPr>
          <p:cNvPicPr>
            <a:picLocks noChangeAspect="1"/>
          </p:cNvPicPr>
          <p:nvPr/>
        </p:nvPicPr>
        <p:blipFill>
          <a:blip r:embed="rId2"/>
          <a:stretch>
            <a:fillRect/>
          </a:stretch>
        </p:blipFill>
        <p:spPr>
          <a:xfrm>
            <a:off x="1708879" y="2986863"/>
            <a:ext cx="6655987" cy="3284688"/>
          </a:xfrm>
          <a:prstGeom prst="rect">
            <a:avLst/>
          </a:prstGeom>
        </p:spPr>
      </p:pic>
    </p:spTree>
    <p:extLst>
      <p:ext uri="{BB962C8B-B14F-4D97-AF65-F5344CB8AC3E}">
        <p14:creationId xmlns:p14="http://schemas.microsoft.com/office/powerpoint/2010/main" val="2940215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762B-DAB2-52F5-6B79-DFB565FE13C0}"/>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Use Cases</a:t>
            </a:r>
            <a:r>
              <a:rPr lang="en-US" kern="100" dirty="0">
                <a:latin typeface="Calibri" panose="020F0502020204030204" pitchFamily="34" charset="0"/>
                <a:ea typeface="Calibri" panose="020F0502020204030204" pitchFamily="34" charset="0"/>
                <a:cs typeface="Arial" panose="020B0604020202020204" pitchFamily="34" charset="0"/>
              </a:rPr>
              <a:t/>
            </a:r>
            <a:br>
              <a:rPr lang="en-US" kern="100" dirty="0">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53596F6F-62B8-273A-FA7A-6FFA26998EB7}"/>
              </a:ext>
            </a:extLst>
          </p:cNvPr>
          <p:cNvSpPr>
            <a:spLocks noGrp="1"/>
          </p:cNvSpPr>
          <p:nvPr>
            <p:ph idx="1"/>
          </p:nvPr>
        </p:nvSpPr>
        <p:spPr>
          <a:xfrm>
            <a:off x="677334" y="1633928"/>
            <a:ext cx="8596668" cy="4841823"/>
          </a:xfrm>
        </p:spPr>
        <p:txBody>
          <a:bodyPr>
            <a:normAutofit lnSpcReduction="10000"/>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Use cases are like scenes in the play. They represent specific things your system can do. In the online shopping system, examples of use cases could be “Place Order,” “Track Delivery,” or “Update Product Information”.</a:t>
            </a:r>
            <a:r>
              <a:rPr lang="en-US" sz="2400" i="1" kern="100" dirty="0">
                <a:effectLst/>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Use cases are represented by ovals.</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System function (process - automated or manual)</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Named by verb + Noun (or Noun Phrase).</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i.e. Do something</a:t>
            </a:r>
          </a:p>
          <a:p>
            <a:r>
              <a:rPr lang="en-US" sz="2400" dirty="0">
                <a:effectLst/>
                <a:latin typeface="Calibri" panose="020F0502020204030204" pitchFamily="34" charset="0"/>
                <a:ea typeface="Calibri" panose="020F0502020204030204" pitchFamily="34" charset="0"/>
                <a:cs typeface="Arial" panose="020B0604020202020204" pitchFamily="34" charset="0"/>
              </a:rPr>
              <a:t>Each Actor must be linked to a use case, while some use cases may not be linked to actors.</a:t>
            </a:r>
            <a:endParaRPr lang="en-US" sz="2400" dirty="0"/>
          </a:p>
        </p:txBody>
      </p:sp>
    </p:spTree>
    <p:extLst>
      <p:ext uri="{BB962C8B-B14F-4D97-AF65-F5344CB8AC3E}">
        <p14:creationId xmlns:p14="http://schemas.microsoft.com/office/powerpoint/2010/main" val="315131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9515401-10B9-873A-B66C-FC69E60070CF}"/>
              </a:ext>
            </a:extLst>
          </p:cNvPr>
          <p:cNvPicPr>
            <a:picLocks noGrp="1" noChangeAspect="1"/>
          </p:cNvPicPr>
          <p:nvPr>
            <p:ph idx="1"/>
          </p:nvPr>
        </p:nvPicPr>
        <p:blipFill>
          <a:blip r:embed="rId2"/>
          <a:stretch>
            <a:fillRect/>
          </a:stretch>
        </p:blipFill>
        <p:spPr>
          <a:xfrm>
            <a:off x="1302930" y="1930400"/>
            <a:ext cx="7856059" cy="3843253"/>
          </a:xfrm>
          <a:prstGeom prst="rect">
            <a:avLst/>
          </a:prstGeom>
        </p:spPr>
      </p:pic>
      <p:sp>
        <p:nvSpPr>
          <p:cNvPr id="5" name="Title 1">
            <a:extLst>
              <a:ext uri="{FF2B5EF4-FFF2-40B4-BE49-F238E27FC236}">
                <a16:creationId xmlns:a16="http://schemas.microsoft.com/office/drawing/2014/main" id="{EBB4EF42-D036-D4BB-883E-CA7E2567F43E}"/>
              </a:ext>
            </a:extLst>
          </p:cNvPr>
          <p:cNvSpPr>
            <a:spLocks noGrp="1"/>
          </p:cNvSpPr>
          <p:nvPr>
            <p:ph type="title"/>
          </p:nvPr>
        </p:nvSpPr>
        <p:spPr>
          <a:xfrm>
            <a:off x="677863" y="609600"/>
            <a:ext cx="8596312" cy="1320800"/>
          </a:xfrm>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Use Cases</a:t>
            </a:r>
            <a:r>
              <a:rPr lang="en-US" kern="100" dirty="0">
                <a:latin typeface="Calibri" panose="020F0502020204030204" pitchFamily="34" charset="0"/>
                <a:ea typeface="Calibri" panose="020F0502020204030204" pitchFamily="34" charset="0"/>
                <a:cs typeface="Arial" panose="020B0604020202020204" pitchFamily="34" charset="0"/>
              </a:rPr>
              <a:t/>
            </a:r>
            <a:br>
              <a:rPr lang="en-US" kern="100" dirty="0">
                <a:latin typeface="Calibri" panose="020F0502020204030204" pitchFamily="34" charset="0"/>
                <a:ea typeface="Calibri" panose="020F0502020204030204" pitchFamily="34" charset="0"/>
                <a:cs typeface="Arial" panose="020B0604020202020204" pitchFamily="34" charset="0"/>
              </a:rPr>
            </a:br>
            <a:endParaRPr lang="en-US" dirty="0"/>
          </a:p>
        </p:txBody>
      </p:sp>
    </p:spTree>
    <p:extLst>
      <p:ext uri="{BB962C8B-B14F-4D97-AF65-F5344CB8AC3E}">
        <p14:creationId xmlns:p14="http://schemas.microsoft.com/office/powerpoint/2010/main" val="2575011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3D2D-1DC7-DA3A-9256-F0A5915AA749}"/>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System Boundary</a:t>
            </a:r>
            <a:endParaRPr lang="en-US" dirty="0"/>
          </a:p>
        </p:txBody>
      </p:sp>
      <p:sp>
        <p:nvSpPr>
          <p:cNvPr id="3" name="Content Placeholder 2">
            <a:extLst>
              <a:ext uri="{FF2B5EF4-FFF2-40B4-BE49-F238E27FC236}">
                <a16:creationId xmlns:a16="http://schemas.microsoft.com/office/drawing/2014/main" id="{7BECCF6F-242C-675C-CF0C-6CD64DB83DB6}"/>
              </a:ext>
            </a:extLst>
          </p:cNvPr>
          <p:cNvSpPr>
            <a:spLocks noGrp="1"/>
          </p:cNvSpPr>
          <p:nvPr>
            <p:ph idx="1"/>
          </p:nvPr>
        </p:nvSpPr>
        <p:spPr>
          <a:xfrm>
            <a:off x="677334" y="1484027"/>
            <a:ext cx="8596668" cy="5201586"/>
          </a:xfrm>
        </p:spPr>
        <p:txBody>
          <a:bodyPr>
            <a:normAutofit fontScale="92500"/>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 system boundary is a visual representation of the scope or limits of the system you are modeling.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It defines what is inside the system and what is outside.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 boundary helps to establish a clear distinction between the elements that are part of the system and those that are external to it.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 system boundary is typically represented by a rectangular box that surrounds all the use cases of the system.</a:t>
            </a:r>
          </a:p>
          <a:p>
            <a:pPr>
              <a:lnSpc>
                <a:spcPct val="107000"/>
              </a:lnSpc>
              <a:spcAft>
                <a:spcPts val="800"/>
              </a:spcAft>
            </a:pPr>
            <a:r>
              <a:rPr lang="en-US" sz="2400" i="1" kern="100" dirty="0">
                <a:effectLst/>
                <a:latin typeface="Calibri" panose="020F0502020204030204" pitchFamily="34" charset="0"/>
                <a:ea typeface="Calibri" panose="020F0502020204030204" pitchFamily="34" charset="0"/>
                <a:cs typeface="Arial" panose="020B0604020202020204" pitchFamily="34" charset="0"/>
              </a:rPr>
              <a:t>The purpose of system boundary is to clearly outlines the boundaries of the system, indicating which components are internal to the system and which are external actors or entities interacting with the system.</a:t>
            </a:r>
            <a:endParaRPr lang="en-US" sz="2400" dirty="0"/>
          </a:p>
        </p:txBody>
      </p:sp>
    </p:spTree>
    <p:extLst>
      <p:ext uri="{BB962C8B-B14F-4D97-AF65-F5344CB8AC3E}">
        <p14:creationId xmlns:p14="http://schemas.microsoft.com/office/powerpoint/2010/main" val="2336867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FAAE1D-7B72-4905-45FA-5E458E049FF2}"/>
              </a:ext>
            </a:extLst>
          </p:cNvPr>
          <p:cNvSpPr>
            <a:spLocks noGrp="1"/>
          </p:cNvSpPr>
          <p:nvPr>
            <p:ph idx="1"/>
          </p:nvPr>
        </p:nvSpPr>
        <p:spPr>
          <a:xfrm>
            <a:off x="677334" y="1795489"/>
            <a:ext cx="8596668" cy="4245874"/>
          </a:xfrm>
        </p:spPr>
        <p:txBody>
          <a:bodyPr>
            <a:normAutofit/>
          </a:bodyPr>
          <a:lstStyle/>
          <a:p>
            <a:r>
              <a:rPr lang="en-US" sz="2400" kern="100" dirty="0">
                <a:effectLst/>
                <a:latin typeface="Calibri" panose="020F0502020204030204" pitchFamily="34" charset="0"/>
                <a:ea typeface="Calibri" panose="020F0502020204030204" pitchFamily="34" charset="0"/>
                <a:cs typeface="Arial" panose="020B0604020202020204" pitchFamily="34" charset="0"/>
              </a:rPr>
              <a:t>For large and complex systems, each module may be the system boundary.</a:t>
            </a:r>
          </a:p>
          <a:p>
            <a:r>
              <a:rPr lang="en-US" sz="2400" kern="100" dirty="0">
                <a:effectLst/>
                <a:latin typeface="Calibri" panose="020F0502020204030204" pitchFamily="34" charset="0"/>
                <a:ea typeface="Calibri" panose="020F0502020204030204" pitchFamily="34" charset="0"/>
                <a:cs typeface="Arial" panose="020B0604020202020204" pitchFamily="34" charset="0"/>
              </a:rPr>
              <a:t>For example, for an ERP system for an organization, each of the modules such as personnel, payroll, accounting, etc. can form a system boundary for use cases specific to each of these business functions.</a:t>
            </a:r>
          </a:p>
          <a:p>
            <a:r>
              <a:rPr lang="en-US" sz="2400" dirty="0">
                <a:effectLst/>
                <a:latin typeface="Calibri" panose="020F0502020204030204" pitchFamily="34" charset="0"/>
                <a:ea typeface="Calibri" panose="020F0502020204030204" pitchFamily="34" charset="0"/>
                <a:cs typeface="Arial" panose="020B0604020202020204" pitchFamily="34" charset="0"/>
              </a:rPr>
              <a:t>The entire system can span all of these modules depicting the overall system boundary.</a:t>
            </a:r>
          </a:p>
        </p:txBody>
      </p:sp>
      <p:sp>
        <p:nvSpPr>
          <p:cNvPr id="4" name="Title 1">
            <a:extLst>
              <a:ext uri="{FF2B5EF4-FFF2-40B4-BE49-F238E27FC236}">
                <a16:creationId xmlns:a16="http://schemas.microsoft.com/office/drawing/2014/main" id="{63CAFD3A-D5EE-8FE5-C7EB-BE3D732B3F58}"/>
              </a:ext>
            </a:extLst>
          </p:cNvPr>
          <p:cNvSpPr>
            <a:spLocks noGrp="1"/>
          </p:cNvSpPr>
          <p:nvPr>
            <p:ph type="title"/>
          </p:nvPr>
        </p:nvSpPr>
        <p:spPr>
          <a:xfrm>
            <a:off x="677690" y="474688"/>
            <a:ext cx="8596312" cy="1320800"/>
          </a:xfrm>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System Boundary</a:t>
            </a:r>
            <a:endParaRPr lang="en-US" dirty="0"/>
          </a:p>
        </p:txBody>
      </p:sp>
    </p:spTree>
    <p:extLst>
      <p:ext uri="{BB962C8B-B14F-4D97-AF65-F5344CB8AC3E}">
        <p14:creationId xmlns:p14="http://schemas.microsoft.com/office/powerpoint/2010/main" val="182285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6E468-EB40-B41E-2696-4EC260252EC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5452C68-5ADF-4A13-DA2C-4A0943D7192A}"/>
              </a:ext>
            </a:extLst>
          </p:cNvPr>
          <p:cNvPicPr>
            <a:picLocks noGrp="1" noChangeAspect="1"/>
          </p:cNvPicPr>
          <p:nvPr>
            <p:ph idx="1"/>
          </p:nvPr>
        </p:nvPicPr>
        <p:blipFill>
          <a:blip r:embed="rId2"/>
          <a:stretch>
            <a:fillRect/>
          </a:stretch>
        </p:blipFill>
        <p:spPr>
          <a:xfrm>
            <a:off x="1244185" y="1930400"/>
            <a:ext cx="8224918" cy="3896014"/>
          </a:xfrm>
          <a:prstGeom prst="rect">
            <a:avLst/>
          </a:prstGeom>
        </p:spPr>
      </p:pic>
    </p:spTree>
    <p:extLst>
      <p:ext uri="{BB962C8B-B14F-4D97-AF65-F5344CB8AC3E}">
        <p14:creationId xmlns:p14="http://schemas.microsoft.com/office/powerpoint/2010/main" val="302331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8E0E7-6CE4-403E-0F66-D5EAF262C93B}"/>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Use Case Diagram Relationships</a:t>
            </a:r>
            <a:endParaRPr lang="en-US" dirty="0"/>
          </a:p>
        </p:txBody>
      </p:sp>
      <p:sp>
        <p:nvSpPr>
          <p:cNvPr id="3" name="Content Placeholder 2">
            <a:extLst>
              <a:ext uri="{FF2B5EF4-FFF2-40B4-BE49-F238E27FC236}">
                <a16:creationId xmlns:a16="http://schemas.microsoft.com/office/drawing/2014/main" id="{AD0E77F5-CE22-14D3-F215-4CABBC2422BB}"/>
              </a:ext>
            </a:extLst>
          </p:cNvPr>
          <p:cNvSpPr>
            <a:spLocks noGrp="1"/>
          </p:cNvSpPr>
          <p:nvPr>
            <p:ph idx="1"/>
          </p:nvPr>
        </p:nvSpPr>
        <p:spPr>
          <a:xfrm>
            <a:off x="677334" y="1618938"/>
            <a:ext cx="9336096" cy="4961743"/>
          </a:xfrm>
        </p:spPr>
        <p:txBody>
          <a:bodyPr>
            <a:normAutofit/>
          </a:bodyPr>
          <a:lstStyle/>
          <a:p>
            <a:pPr marL="514350" marR="0" indent="-514350">
              <a:lnSpc>
                <a:spcPct val="107000"/>
              </a:lnSpc>
              <a:spcAft>
                <a:spcPts val="800"/>
              </a:spcAft>
              <a:buAutoNum type="arabicPeriod"/>
            </a:pPr>
            <a:r>
              <a:rPr lang="en-US" sz="3000" b="1" kern="100" dirty="0">
                <a:effectLst/>
                <a:latin typeface="Calibri" panose="020F0502020204030204" pitchFamily="34" charset="0"/>
                <a:ea typeface="Calibri" panose="020F0502020204030204" pitchFamily="34" charset="0"/>
                <a:cs typeface="Arial" panose="020B0604020202020204" pitchFamily="34" charset="0"/>
              </a:rPr>
              <a:t>Association Relationship</a:t>
            </a:r>
          </a:p>
          <a:p>
            <a:pPr marL="0" marR="0" indent="0">
              <a:lnSpc>
                <a:spcPct val="107000"/>
              </a:lnSpc>
              <a:spcAft>
                <a:spcPts val="800"/>
              </a:spcAft>
              <a:buNone/>
            </a:pPr>
            <a:endParaRPr lang="en-US" sz="100" kern="1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a:t>
            </a:r>
            <a:r>
              <a:rPr lang="en-US" sz="2400" b="1" kern="100" dirty="0">
                <a:effectLst/>
                <a:latin typeface="Calibri" panose="020F0502020204030204" pitchFamily="34" charset="0"/>
                <a:ea typeface="Calibri" panose="020F0502020204030204" pitchFamily="34" charset="0"/>
                <a:cs typeface="Arial" panose="020B0604020202020204" pitchFamily="34" charset="0"/>
              </a:rPr>
              <a:t> </a:t>
            </a:r>
            <a:r>
              <a:rPr lang="en-US" sz="2400" kern="100" dirty="0">
                <a:effectLst/>
                <a:latin typeface="Calibri" panose="020F0502020204030204" pitchFamily="34" charset="0"/>
                <a:ea typeface="Calibri" panose="020F0502020204030204" pitchFamily="34" charset="0"/>
                <a:cs typeface="Arial" panose="020B0604020202020204" pitchFamily="34" charset="0"/>
              </a:rPr>
              <a:t>Association Relationship represents a communication or interaction between an actor and a use case. </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It is depicted by a line connecting the actor to the use case.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This relationship signifies that the actor is involved in the functionality described by the use case.</a:t>
            </a:r>
          </a:p>
        </p:txBody>
      </p:sp>
    </p:spTree>
    <p:extLst>
      <p:ext uri="{BB962C8B-B14F-4D97-AF65-F5344CB8AC3E}">
        <p14:creationId xmlns:p14="http://schemas.microsoft.com/office/powerpoint/2010/main" val="4254211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B3BD-0757-BFEC-5E51-A621ED81AD1A}"/>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Association Relationship</a:t>
            </a:r>
            <a:endParaRPr lang="en-US" dirty="0"/>
          </a:p>
        </p:txBody>
      </p:sp>
      <p:sp>
        <p:nvSpPr>
          <p:cNvPr id="3" name="Content Placeholder 2">
            <a:extLst>
              <a:ext uri="{FF2B5EF4-FFF2-40B4-BE49-F238E27FC236}">
                <a16:creationId xmlns:a16="http://schemas.microsoft.com/office/drawing/2014/main" id="{2B38D4C2-2236-A874-9E2E-2C52F903F0E6}"/>
              </a:ext>
            </a:extLst>
          </p:cNvPr>
          <p:cNvSpPr>
            <a:spLocks noGrp="1"/>
          </p:cNvSpPr>
          <p:nvPr>
            <p:ph idx="1"/>
          </p:nvPr>
        </p:nvSpPr>
        <p:spPr>
          <a:xfrm>
            <a:off x="677334" y="1716259"/>
            <a:ext cx="8596668" cy="4325104"/>
          </a:xfrm>
        </p:spPr>
        <p:txBody>
          <a:bodyPr>
            <a:normAutofit/>
          </a:bodyPr>
          <a:lstStyle/>
          <a:p>
            <a:pPr marL="0" marR="0">
              <a:lnSpc>
                <a:spcPct val="107000"/>
              </a:lnSpc>
              <a:spcAft>
                <a:spcPts val="800"/>
              </a:spcAft>
            </a:pPr>
            <a:r>
              <a:rPr lang="en-US" sz="2400" b="1" i="1" kern="100" dirty="0">
                <a:effectLst/>
                <a:latin typeface="Calibri" panose="020F0502020204030204" pitchFamily="34" charset="0"/>
                <a:ea typeface="Calibri" panose="020F0502020204030204" pitchFamily="34" charset="0"/>
                <a:cs typeface="Arial" panose="020B0604020202020204" pitchFamily="34" charset="0"/>
              </a:rPr>
              <a:t>Example: Online Banking System</a:t>
            </a:r>
            <a:endParaRPr lang="en-US" sz="24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Arial" panose="020B0604020202020204" pitchFamily="34" charset="0"/>
              </a:rPr>
              <a:t>Actor:</a:t>
            </a:r>
            <a:r>
              <a:rPr lang="en-US" sz="2400" kern="100" dirty="0">
                <a:effectLst/>
                <a:latin typeface="Calibri" panose="020F0502020204030204" pitchFamily="34" charset="0"/>
                <a:ea typeface="Calibri" panose="020F0502020204030204" pitchFamily="34" charset="0"/>
                <a:cs typeface="Arial" panose="020B0604020202020204" pitchFamily="34" charset="0"/>
              </a:rPr>
              <a:t> Customer</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Arial" panose="020B0604020202020204" pitchFamily="34" charset="0"/>
              </a:rPr>
              <a:t>Use Case:</a:t>
            </a:r>
            <a:r>
              <a:rPr lang="en-US" sz="2400" kern="100" dirty="0">
                <a:effectLst/>
                <a:latin typeface="Calibri" panose="020F0502020204030204" pitchFamily="34" charset="0"/>
                <a:ea typeface="Calibri" panose="020F0502020204030204" pitchFamily="34" charset="0"/>
                <a:cs typeface="Arial" panose="020B0604020202020204" pitchFamily="34" charset="0"/>
              </a:rPr>
              <a:t> Transfer Funds</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b="1" kern="100" dirty="0">
                <a:effectLst/>
                <a:latin typeface="Calibri" panose="020F0502020204030204" pitchFamily="34" charset="0"/>
                <a:ea typeface="Calibri" panose="020F0502020204030204" pitchFamily="34" charset="0"/>
                <a:cs typeface="Arial" panose="020B0604020202020204" pitchFamily="34" charset="0"/>
              </a:rPr>
              <a:t>Association:</a:t>
            </a:r>
            <a:r>
              <a:rPr lang="en-US" sz="2400" kern="100" dirty="0">
                <a:effectLst/>
                <a:latin typeface="Calibri" panose="020F0502020204030204" pitchFamily="34" charset="0"/>
                <a:ea typeface="Calibri" panose="020F0502020204030204" pitchFamily="34" charset="0"/>
                <a:cs typeface="Arial" panose="020B0604020202020204" pitchFamily="34" charset="0"/>
              </a:rPr>
              <a:t> A line connecting the “Customer” actor to the “Transfer Funds” use case, indicating the customer’s involvement in the funds transfer process.</a:t>
            </a:r>
          </a:p>
          <a:p>
            <a:endParaRPr lang="en-US" sz="2400" dirty="0"/>
          </a:p>
        </p:txBody>
      </p:sp>
    </p:spTree>
    <p:extLst>
      <p:ext uri="{BB962C8B-B14F-4D97-AF65-F5344CB8AC3E}">
        <p14:creationId xmlns:p14="http://schemas.microsoft.com/office/powerpoint/2010/main" val="3250918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6BF1-5B18-A8E6-F53A-FF5C4AF75A2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45BDC36-C076-5703-B161-94FBFF2C199D}"/>
              </a:ext>
            </a:extLst>
          </p:cNvPr>
          <p:cNvPicPr>
            <a:picLocks noGrp="1" noChangeAspect="1"/>
          </p:cNvPicPr>
          <p:nvPr>
            <p:ph idx="1"/>
          </p:nvPr>
        </p:nvPicPr>
        <p:blipFill>
          <a:blip r:embed="rId2"/>
          <a:stretch>
            <a:fillRect/>
          </a:stretch>
        </p:blipFill>
        <p:spPr>
          <a:xfrm>
            <a:off x="724470" y="2160588"/>
            <a:ext cx="8503098" cy="3881437"/>
          </a:xfrm>
          <a:prstGeom prst="rect">
            <a:avLst/>
          </a:prstGeom>
        </p:spPr>
      </p:pic>
    </p:spTree>
    <p:extLst>
      <p:ext uri="{BB962C8B-B14F-4D97-AF65-F5344CB8AC3E}">
        <p14:creationId xmlns:p14="http://schemas.microsoft.com/office/powerpoint/2010/main" val="3106682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74FAF-4200-B8E4-BE04-972C15F9B33A}"/>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2. Include Relationship</a:t>
            </a:r>
            <a:endParaRPr lang="en-US" dirty="0"/>
          </a:p>
        </p:txBody>
      </p:sp>
      <p:sp>
        <p:nvSpPr>
          <p:cNvPr id="3" name="Content Placeholder 2">
            <a:extLst>
              <a:ext uri="{FF2B5EF4-FFF2-40B4-BE49-F238E27FC236}">
                <a16:creationId xmlns:a16="http://schemas.microsoft.com/office/drawing/2014/main" id="{8B4E6E34-811E-4058-AAB7-1F3E935B814F}"/>
              </a:ext>
            </a:extLst>
          </p:cNvPr>
          <p:cNvSpPr>
            <a:spLocks noGrp="1"/>
          </p:cNvSpPr>
          <p:nvPr>
            <p:ph idx="1"/>
          </p:nvPr>
        </p:nvSpPr>
        <p:spPr>
          <a:xfrm>
            <a:off x="677334" y="1659988"/>
            <a:ext cx="8596668" cy="4797961"/>
          </a:xfrm>
        </p:spPr>
        <p:txBody>
          <a:bodyPr>
            <a:normAutofit/>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 Include Relationship indicates that a use case includes the functionality of another use case. It is denoted by a dashed arrow pointing from the including use case to the included use case. This relationship promotes modular and reusable design.</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 include relationship adds additional functionality not specified in the base use case. The &lt;&lt;Include&gt;&gt; relationship is used to include common behavior from an included use case into a base use case in order to support the reuse of common behavior.</a:t>
            </a:r>
          </a:p>
        </p:txBody>
      </p:sp>
    </p:spTree>
    <p:extLst>
      <p:ext uri="{BB962C8B-B14F-4D97-AF65-F5344CB8AC3E}">
        <p14:creationId xmlns:p14="http://schemas.microsoft.com/office/powerpoint/2010/main" val="207969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ECBD4-AFFA-4F94-81B2-403B68EB7614}"/>
              </a:ext>
            </a:extLst>
          </p:cNvPr>
          <p:cNvSpPr>
            <a:spLocks noGrp="1"/>
          </p:cNvSpPr>
          <p:nvPr>
            <p:ph type="title"/>
          </p:nvPr>
        </p:nvSpPr>
        <p:spPr/>
        <p:txBody>
          <a:bodyPr>
            <a:normAutofit/>
          </a:bodyPr>
          <a:lstStyle/>
          <a:p>
            <a:pPr algn="ctr"/>
            <a:r>
              <a:rPr lang="en-US" b="1" kern="100" dirty="0">
                <a:latin typeface="Calibri" panose="020F0502020204030204" pitchFamily="34" charset="0"/>
                <a:ea typeface="Calibri" panose="020F0502020204030204" pitchFamily="34" charset="0"/>
                <a:cs typeface="Arial" panose="020B0604020202020204" pitchFamily="34" charset="0"/>
              </a:rPr>
              <a:t>Use Case Diagram </a:t>
            </a:r>
            <a:r>
              <a:rPr lang="en-US" kern="100" dirty="0">
                <a:latin typeface="Calibri" panose="020F0502020204030204" pitchFamily="34" charset="0"/>
                <a:ea typeface="Calibri" panose="020F0502020204030204" pitchFamily="34" charset="0"/>
                <a:cs typeface="Arial" panose="020B0604020202020204" pitchFamily="34" charset="0"/>
              </a:rPr>
              <a:t/>
            </a:r>
            <a:br>
              <a:rPr lang="en-US" kern="100" dirty="0">
                <a:latin typeface="Calibri" panose="020F0502020204030204" pitchFamily="34" charset="0"/>
                <a:ea typeface="Calibri" panose="020F0502020204030204" pitchFamily="34" charset="0"/>
                <a:cs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496A104B-2565-9370-D735-4AF17F68DF84}"/>
              </a:ext>
            </a:extLst>
          </p:cNvPr>
          <p:cNvSpPr>
            <a:spLocks noGrp="1"/>
          </p:cNvSpPr>
          <p:nvPr>
            <p:ph idx="1"/>
          </p:nvPr>
        </p:nvSpPr>
        <p:spPr>
          <a:xfrm>
            <a:off x="677333" y="1443039"/>
            <a:ext cx="9295341" cy="5172074"/>
          </a:xfrm>
        </p:spPr>
        <p:txBody>
          <a:bodyPr>
            <a:normAutofit/>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A Use Case Diagram is a visual representation that illustrates the interactions between users (actors) and a system.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It captures the functional requirements of a system, showing how different users involve with various use cases, or specific functionalities, within the system.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Use case diagrams provide a high-level overview of a system’s behavior, making them useful for stakeholders, developers, and analysts to understand how a system is intended to operate from the user’s perspective, and how different processes relate to one another.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They are crucial for defining system scope and requirements.</a:t>
            </a:r>
          </a:p>
          <a:p>
            <a:endParaRPr lang="en-US" sz="4000" dirty="0"/>
          </a:p>
        </p:txBody>
      </p:sp>
    </p:spTree>
    <p:extLst>
      <p:ext uri="{BB962C8B-B14F-4D97-AF65-F5344CB8AC3E}">
        <p14:creationId xmlns:p14="http://schemas.microsoft.com/office/powerpoint/2010/main" val="2453084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8A32D64-4A4A-0DBC-8BAE-716F3273606A}"/>
              </a:ext>
            </a:extLst>
          </p:cNvPr>
          <p:cNvPicPr>
            <a:picLocks noGrp="1" noChangeAspect="1"/>
          </p:cNvPicPr>
          <p:nvPr>
            <p:ph idx="1"/>
          </p:nvPr>
        </p:nvPicPr>
        <p:blipFill>
          <a:blip r:embed="rId2"/>
          <a:stretch>
            <a:fillRect/>
          </a:stretch>
        </p:blipFill>
        <p:spPr>
          <a:xfrm>
            <a:off x="1635991" y="2933699"/>
            <a:ext cx="6468011" cy="3380509"/>
          </a:xfrm>
          <a:prstGeom prst="rect">
            <a:avLst/>
          </a:prstGeom>
        </p:spPr>
      </p:pic>
      <p:sp>
        <p:nvSpPr>
          <p:cNvPr id="6" name="TextBox 5">
            <a:extLst>
              <a:ext uri="{FF2B5EF4-FFF2-40B4-BE49-F238E27FC236}">
                <a16:creationId xmlns:a16="http://schemas.microsoft.com/office/drawing/2014/main" id="{2445D097-CCE6-A120-7731-5DAEC42FABDD}"/>
              </a:ext>
            </a:extLst>
          </p:cNvPr>
          <p:cNvSpPr txBox="1"/>
          <p:nvPr/>
        </p:nvSpPr>
        <p:spPr>
          <a:xfrm>
            <a:off x="624409" y="886691"/>
            <a:ext cx="8596668" cy="1929503"/>
          </a:xfrm>
          <a:prstGeom prst="rect">
            <a:avLst/>
          </a:prstGeom>
          <a:noFill/>
        </p:spPr>
        <p:txBody>
          <a:bodyPr wrap="square">
            <a:spAutoFit/>
          </a:bodyPr>
          <a:lstStyle/>
          <a:p>
            <a:pPr marL="0" marR="0">
              <a:lnSpc>
                <a:spcPct val="107000"/>
              </a:lnSpc>
              <a:spcAft>
                <a:spcPts val="800"/>
              </a:spcAft>
            </a:pPr>
            <a:r>
              <a:rPr lang="en-US" sz="2000" b="1" i="1" kern="100" dirty="0">
                <a:effectLst/>
                <a:latin typeface="Calibri" panose="020F0502020204030204" pitchFamily="34" charset="0"/>
                <a:ea typeface="Calibri" panose="020F0502020204030204" pitchFamily="34" charset="0"/>
                <a:cs typeface="Arial" panose="020B0604020202020204" pitchFamily="34" charset="0"/>
              </a:rPr>
              <a:t>Example: Social Media Posting</a:t>
            </a: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Calibri" panose="020F0502020204030204" pitchFamily="34" charset="0"/>
                <a:ea typeface="Calibri" panose="020F0502020204030204" pitchFamily="34" charset="0"/>
                <a:cs typeface="Arial" panose="020B0604020202020204" pitchFamily="34" charset="0"/>
              </a:rPr>
              <a:t>Use Cases:</a:t>
            </a:r>
            <a:r>
              <a:rPr lang="en-US" sz="2000" kern="100" dirty="0">
                <a:effectLst/>
                <a:latin typeface="Calibri" panose="020F0502020204030204" pitchFamily="34" charset="0"/>
                <a:ea typeface="Calibri" panose="020F0502020204030204" pitchFamily="34" charset="0"/>
                <a:cs typeface="Arial" panose="020B0604020202020204" pitchFamily="34" charset="0"/>
              </a:rPr>
              <a:t> Compose Post, Add Image</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Calibri" panose="020F0502020204030204" pitchFamily="34" charset="0"/>
                <a:ea typeface="Calibri" panose="020F0502020204030204" pitchFamily="34" charset="0"/>
                <a:cs typeface="Arial" panose="020B0604020202020204" pitchFamily="34" charset="0"/>
              </a:rPr>
              <a:t>Include Relationship:</a:t>
            </a:r>
            <a:r>
              <a:rPr lang="en-US" sz="2000" kern="100" dirty="0">
                <a:effectLst/>
                <a:latin typeface="Calibri" panose="020F0502020204030204" pitchFamily="34" charset="0"/>
                <a:ea typeface="Calibri" panose="020F0502020204030204" pitchFamily="34" charset="0"/>
                <a:cs typeface="Arial" panose="020B0604020202020204" pitchFamily="34" charset="0"/>
              </a:rPr>
              <a:t> The “Compose Post” use case includes the functionality of “Add Image.” Therefore, composing a post includes the action of adding an image.</a:t>
            </a:r>
          </a:p>
        </p:txBody>
      </p:sp>
    </p:spTree>
    <p:extLst>
      <p:ext uri="{BB962C8B-B14F-4D97-AF65-F5344CB8AC3E}">
        <p14:creationId xmlns:p14="http://schemas.microsoft.com/office/powerpoint/2010/main" val="2613728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8AEC-48B8-AF15-130B-5E754AF3E9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0A893C3-0B50-C396-1CB4-F3A0F5A7B309}"/>
              </a:ext>
            </a:extLst>
          </p:cNvPr>
          <p:cNvSpPr>
            <a:spLocks noGrp="1"/>
          </p:cNvSpPr>
          <p:nvPr>
            <p:ph idx="1"/>
          </p:nvPr>
        </p:nvSpPr>
        <p:spPr>
          <a:xfrm>
            <a:off x="677334" y="1003301"/>
            <a:ext cx="8596668" cy="5038062"/>
          </a:xfrm>
        </p:spPr>
        <p:txBody>
          <a:bodyPr/>
          <a:lstStyle/>
          <a:p>
            <a:endParaRPr lang="en-US" dirty="0"/>
          </a:p>
        </p:txBody>
      </p:sp>
      <p:pic>
        <p:nvPicPr>
          <p:cNvPr id="4" name="Picture 3" descr="Use Case Diagram Include Example">
            <a:extLst>
              <a:ext uri="{FF2B5EF4-FFF2-40B4-BE49-F238E27FC236}">
                <a16:creationId xmlns:a16="http://schemas.microsoft.com/office/drawing/2014/main" id="{CB6B6F7A-160F-B6FA-539A-E6A8EBC01C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5800" y="2490787"/>
            <a:ext cx="6350000" cy="2696013"/>
          </a:xfrm>
          <a:prstGeom prst="rect">
            <a:avLst/>
          </a:prstGeom>
          <a:noFill/>
          <a:ln>
            <a:noFill/>
          </a:ln>
        </p:spPr>
      </p:pic>
    </p:spTree>
    <p:extLst>
      <p:ext uri="{BB962C8B-B14F-4D97-AF65-F5344CB8AC3E}">
        <p14:creationId xmlns:p14="http://schemas.microsoft.com/office/powerpoint/2010/main" val="2288452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8DFA4-47AC-DD4F-ED7A-92BF2DF18081}"/>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3. Extend Relationship</a:t>
            </a:r>
            <a:endParaRPr lang="en-US" dirty="0"/>
          </a:p>
        </p:txBody>
      </p:sp>
      <p:sp>
        <p:nvSpPr>
          <p:cNvPr id="3" name="Content Placeholder 2">
            <a:extLst>
              <a:ext uri="{FF2B5EF4-FFF2-40B4-BE49-F238E27FC236}">
                <a16:creationId xmlns:a16="http://schemas.microsoft.com/office/drawing/2014/main" id="{0D1C573F-871B-4A7E-25B7-123E67FC2993}"/>
              </a:ext>
            </a:extLst>
          </p:cNvPr>
          <p:cNvSpPr>
            <a:spLocks noGrp="1"/>
          </p:cNvSpPr>
          <p:nvPr>
            <p:ph idx="1"/>
          </p:nvPr>
        </p:nvSpPr>
        <p:spPr>
          <a:xfrm>
            <a:off x="677334" y="1411941"/>
            <a:ext cx="8596668" cy="4719918"/>
          </a:xfrm>
        </p:spPr>
        <p:txBody>
          <a:bodyPr>
            <a:normAutofit/>
          </a:bodyPr>
          <a:lstStyle/>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 Extend Relationship illustrates that a use case can be extended by another use case under specific conditions.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It is represented by a dashed arrow with the keyword “extend.” This relationship is useful for handling optional or exceptional behavior.</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 extend relationships are important because they show optional functionality or system behavior.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 &lt;&lt;extend&gt;&gt; relationship is used to include optional behavior from an extending use case in an extended use case.</a:t>
            </a:r>
          </a:p>
        </p:txBody>
      </p:sp>
    </p:spTree>
    <p:extLst>
      <p:ext uri="{BB962C8B-B14F-4D97-AF65-F5344CB8AC3E}">
        <p14:creationId xmlns:p14="http://schemas.microsoft.com/office/powerpoint/2010/main" val="1319542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318B-E69E-6D87-0058-87E52E2BA80F}"/>
              </a:ext>
            </a:extLst>
          </p:cNvPr>
          <p:cNvSpPr>
            <a:spLocks noGrp="1"/>
          </p:cNvSpPr>
          <p:nvPr>
            <p:ph type="title"/>
          </p:nvPr>
        </p:nvSpPr>
        <p:spPr/>
        <p:txBody>
          <a:bodyPr/>
          <a:lstStyle/>
          <a:p>
            <a:r>
              <a:rPr lang="en-US" b="1" i="1" kern="100" dirty="0">
                <a:latin typeface="Calibri" panose="020F0502020204030204" pitchFamily="34" charset="0"/>
                <a:ea typeface="Calibri" panose="020F0502020204030204" pitchFamily="34" charset="0"/>
                <a:cs typeface="Arial" panose="020B0604020202020204" pitchFamily="34" charset="0"/>
              </a:rPr>
              <a:t>Example: Flight Booking System</a:t>
            </a:r>
            <a:endParaRPr lang="en-US" dirty="0"/>
          </a:p>
        </p:txBody>
      </p:sp>
      <p:sp>
        <p:nvSpPr>
          <p:cNvPr id="3" name="Content Placeholder 2">
            <a:extLst>
              <a:ext uri="{FF2B5EF4-FFF2-40B4-BE49-F238E27FC236}">
                <a16:creationId xmlns:a16="http://schemas.microsoft.com/office/drawing/2014/main" id="{DFBECB14-BCEA-23F6-C28E-04B0471126E7}"/>
              </a:ext>
            </a:extLst>
          </p:cNvPr>
          <p:cNvSpPr>
            <a:spLocks noGrp="1"/>
          </p:cNvSpPr>
          <p:nvPr>
            <p:ph idx="1"/>
          </p:nvPr>
        </p:nvSpPr>
        <p:spPr>
          <a:xfrm>
            <a:off x="677334" y="1721225"/>
            <a:ext cx="8596668" cy="4320138"/>
          </a:xfrm>
        </p:spPr>
        <p:txBody>
          <a:bodyPr>
            <a:normAutofit/>
          </a:body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Calibri" panose="020F0502020204030204" pitchFamily="34" charset="0"/>
                <a:ea typeface="Calibri" panose="020F0502020204030204" pitchFamily="34" charset="0"/>
                <a:cs typeface="Arial" panose="020B0604020202020204" pitchFamily="34" charset="0"/>
              </a:rPr>
              <a:t>Use Cases:</a:t>
            </a:r>
            <a:r>
              <a:rPr lang="en-US" sz="2000" kern="100" dirty="0">
                <a:effectLst/>
                <a:latin typeface="Calibri" panose="020F0502020204030204" pitchFamily="34" charset="0"/>
                <a:ea typeface="Calibri" panose="020F0502020204030204" pitchFamily="34" charset="0"/>
                <a:cs typeface="Arial" panose="020B0604020202020204" pitchFamily="34" charset="0"/>
              </a:rPr>
              <a:t> Book Flight, Select Seat</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kern="100" dirty="0">
                <a:effectLst/>
                <a:latin typeface="Calibri" panose="020F0502020204030204" pitchFamily="34" charset="0"/>
                <a:ea typeface="Calibri" panose="020F0502020204030204" pitchFamily="34" charset="0"/>
                <a:cs typeface="Arial" panose="020B0604020202020204" pitchFamily="34" charset="0"/>
              </a:rPr>
              <a:t>Extend Relationship:</a:t>
            </a:r>
            <a:r>
              <a:rPr lang="en-US" sz="2000" kern="100" dirty="0">
                <a:effectLst/>
                <a:latin typeface="Calibri" panose="020F0502020204030204" pitchFamily="34" charset="0"/>
                <a:ea typeface="Calibri" panose="020F0502020204030204" pitchFamily="34" charset="0"/>
                <a:cs typeface="Arial" panose="020B0604020202020204" pitchFamily="34" charset="0"/>
              </a:rPr>
              <a:t> The “Select Seat” use case may extend the “Book Flight” use case when the user wants to choose a specific seat, but it is an optional step.</a:t>
            </a:r>
          </a:p>
          <a:p>
            <a:pPr marL="342900" marR="0" lvl="0" indent="-342900">
              <a:lnSpc>
                <a:spcPct val="107000"/>
              </a:lnSpc>
              <a:spcAft>
                <a:spcPts val="800"/>
              </a:spcAft>
              <a:buSzPts val="1000"/>
              <a:buFont typeface="Symbol" panose="05050102010706020507" pitchFamily="18" charset="2"/>
              <a:buChar char=""/>
              <a:tabLst>
                <a:tab pos="457200" algn="l"/>
              </a:tabLst>
            </a:pPr>
            <a:endParaRPr lang="en-US" sz="2000" kern="100" dirty="0">
              <a:effectLst/>
              <a:latin typeface="Calibri" panose="020F0502020204030204" pitchFamily="34" charset="0"/>
              <a:ea typeface="Calibri" panose="020F0502020204030204" pitchFamily="34" charset="0"/>
              <a:cs typeface="Arial" panose="020B0604020202020204" pitchFamily="34" charset="0"/>
            </a:endParaRPr>
          </a:p>
          <a:p>
            <a:endParaRPr lang="en-US" sz="2000" dirty="0"/>
          </a:p>
        </p:txBody>
      </p:sp>
      <p:pic>
        <p:nvPicPr>
          <p:cNvPr id="4" name="Content Placeholder 3">
            <a:extLst>
              <a:ext uri="{FF2B5EF4-FFF2-40B4-BE49-F238E27FC236}">
                <a16:creationId xmlns:a16="http://schemas.microsoft.com/office/drawing/2014/main" id="{2F47B7EC-4A4C-CC73-9EFA-47BFDE9B7383}"/>
              </a:ext>
            </a:extLst>
          </p:cNvPr>
          <p:cNvPicPr>
            <a:picLocks noChangeAspect="1"/>
          </p:cNvPicPr>
          <p:nvPr/>
        </p:nvPicPr>
        <p:blipFill>
          <a:blip r:embed="rId2"/>
          <a:stretch>
            <a:fillRect/>
          </a:stretch>
        </p:blipFill>
        <p:spPr>
          <a:xfrm>
            <a:off x="2043952" y="3215270"/>
            <a:ext cx="6858001" cy="3303330"/>
          </a:xfrm>
          <a:prstGeom prst="rect">
            <a:avLst/>
          </a:prstGeom>
        </p:spPr>
      </p:pic>
    </p:spTree>
    <p:extLst>
      <p:ext uri="{BB962C8B-B14F-4D97-AF65-F5344CB8AC3E}">
        <p14:creationId xmlns:p14="http://schemas.microsoft.com/office/powerpoint/2010/main" val="1743978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0EBE-9496-111B-186A-00497BA658EB}"/>
              </a:ext>
            </a:extLst>
          </p:cNvPr>
          <p:cNvSpPr>
            <a:spLocks noGrp="1"/>
          </p:cNvSpPr>
          <p:nvPr>
            <p:ph type="title"/>
          </p:nvPr>
        </p:nvSpPr>
        <p:spPr/>
        <p:txBody>
          <a:bodyPr/>
          <a:lstStyle/>
          <a:p>
            <a:r>
              <a:rPr lang="en-US" dirty="0"/>
              <a:t>Another Example</a:t>
            </a:r>
          </a:p>
        </p:txBody>
      </p:sp>
      <p:pic>
        <p:nvPicPr>
          <p:cNvPr id="4" name="Content Placeholder 3" descr="Use Case Diagram Extend Example">
            <a:extLst>
              <a:ext uri="{FF2B5EF4-FFF2-40B4-BE49-F238E27FC236}">
                <a16:creationId xmlns:a16="http://schemas.microsoft.com/office/drawing/2014/main" id="{63E30697-9996-DD9A-8156-9254A4226F5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7334" y="2460812"/>
            <a:ext cx="9355370" cy="1323531"/>
          </a:xfrm>
          <a:prstGeom prst="rect">
            <a:avLst/>
          </a:prstGeom>
          <a:noFill/>
          <a:ln>
            <a:noFill/>
          </a:ln>
        </p:spPr>
      </p:pic>
    </p:spTree>
    <p:extLst>
      <p:ext uri="{BB962C8B-B14F-4D97-AF65-F5344CB8AC3E}">
        <p14:creationId xmlns:p14="http://schemas.microsoft.com/office/powerpoint/2010/main" val="103135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F54A-B9EE-7CA8-F21D-602FFA497234}"/>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What is a Use Case Diagram in UML?</a:t>
            </a:r>
            <a:endParaRPr lang="en-US" dirty="0"/>
          </a:p>
        </p:txBody>
      </p:sp>
      <p:sp>
        <p:nvSpPr>
          <p:cNvPr id="3" name="Content Placeholder 2">
            <a:extLst>
              <a:ext uri="{FF2B5EF4-FFF2-40B4-BE49-F238E27FC236}">
                <a16:creationId xmlns:a16="http://schemas.microsoft.com/office/drawing/2014/main" id="{A31C03AB-D93A-2D43-F5F5-C22CE9008BF4}"/>
              </a:ext>
            </a:extLst>
          </p:cNvPr>
          <p:cNvSpPr>
            <a:spLocks noGrp="1"/>
          </p:cNvSpPr>
          <p:nvPr>
            <p:ph idx="1"/>
          </p:nvPr>
        </p:nvSpPr>
        <p:spPr>
          <a:xfrm>
            <a:off x="677334" y="1778001"/>
            <a:ext cx="8596668" cy="4263362"/>
          </a:xfrm>
        </p:spPr>
        <p:txBody>
          <a:bodyPr>
            <a:normAutofit/>
          </a:bodyPr>
          <a:lstStyle/>
          <a:p>
            <a:pPr>
              <a:lnSpc>
                <a:spcPct val="107000"/>
              </a:lnSpc>
              <a:spcAft>
                <a:spcPts val="800"/>
              </a:spcAft>
            </a:pPr>
            <a:r>
              <a:rPr lang="en-US" sz="2800" kern="100" dirty="0">
                <a:effectLst/>
                <a:latin typeface="Calibri" panose="020F0502020204030204" pitchFamily="34" charset="0"/>
                <a:ea typeface="Calibri" panose="020F0502020204030204" pitchFamily="34" charset="0"/>
                <a:cs typeface="Arial" panose="020B0604020202020204" pitchFamily="34" charset="0"/>
              </a:rPr>
              <a:t>A Use Case Diagram is a type of Unified Modeling Language (UML) diagram that represents the interaction between actors (users or external systems) and a system under consideration to achieve specific goals. </a:t>
            </a:r>
          </a:p>
          <a:p>
            <a:pPr>
              <a:lnSpc>
                <a:spcPct val="107000"/>
              </a:lnSpc>
              <a:spcAft>
                <a:spcPts val="800"/>
              </a:spcAft>
            </a:pPr>
            <a:r>
              <a:rPr lang="en-US" sz="2800" kern="100" dirty="0">
                <a:effectLst/>
                <a:latin typeface="Calibri" panose="020F0502020204030204" pitchFamily="34" charset="0"/>
                <a:ea typeface="Calibri" panose="020F0502020204030204" pitchFamily="34" charset="0"/>
                <a:cs typeface="Arial" panose="020B0604020202020204" pitchFamily="34" charset="0"/>
              </a:rPr>
              <a:t>It provides a high-level view of the system’s functionality by illustrating the various ways users can interact with it.</a:t>
            </a:r>
          </a:p>
          <a:p>
            <a:endParaRPr lang="en-US" sz="2800" dirty="0"/>
          </a:p>
        </p:txBody>
      </p:sp>
    </p:spTree>
    <p:extLst>
      <p:ext uri="{BB962C8B-B14F-4D97-AF65-F5344CB8AC3E}">
        <p14:creationId xmlns:p14="http://schemas.microsoft.com/office/powerpoint/2010/main" val="84217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2226A-CC3A-324E-62A5-254FB794209A}"/>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Purpose of Use Case Diagram</a:t>
            </a:r>
            <a:endParaRPr lang="en-US" b="1" dirty="0"/>
          </a:p>
        </p:txBody>
      </p:sp>
      <p:sp>
        <p:nvSpPr>
          <p:cNvPr id="3" name="Content Placeholder 2">
            <a:extLst>
              <a:ext uri="{FF2B5EF4-FFF2-40B4-BE49-F238E27FC236}">
                <a16:creationId xmlns:a16="http://schemas.microsoft.com/office/drawing/2014/main" id="{3A66AC22-E05B-75EE-2799-93013D846C54}"/>
              </a:ext>
            </a:extLst>
          </p:cNvPr>
          <p:cNvSpPr>
            <a:spLocks noGrp="1"/>
          </p:cNvSpPr>
          <p:nvPr>
            <p:ph idx="1"/>
          </p:nvPr>
        </p:nvSpPr>
        <p:spPr>
          <a:xfrm>
            <a:off x="677334" y="1649186"/>
            <a:ext cx="8596668" cy="4599214"/>
          </a:xfrm>
        </p:spPr>
        <p:txBody>
          <a:bodyPr>
            <a:normAutofit/>
          </a:bodyPr>
          <a:lstStyle/>
          <a:p>
            <a:pPr marL="0" marR="0" indent="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Arial" panose="020B0604020202020204" pitchFamily="34" charset="0"/>
              </a:rPr>
              <a:t>Use case diagrams are typically developed in the early stage of development and people often apply use case modeling for the following purposes:</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Specify the context of a system</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Capture the requirements of a system</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Validate a systems architecture</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Drive implementation and generate test cases</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Developed by analysts together with domain experts</a:t>
            </a:r>
          </a:p>
          <a:p>
            <a:endParaRPr lang="en-US" sz="2400" dirty="0"/>
          </a:p>
        </p:txBody>
      </p:sp>
    </p:spTree>
    <p:extLst>
      <p:ext uri="{BB962C8B-B14F-4D97-AF65-F5344CB8AC3E}">
        <p14:creationId xmlns:p14="http://schemas.microsoft.com/office/powerpoint/2010/main" val="166235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9EB99-D44C-D7B7-C8EB-E5403076DC0F}"/>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When to apply Use Case Diagram?</a:t>
            </a:r>
            <a:endParaRPr lang="en-US" dirty="0"/>
          </a:p>
        </p:txBody>
      </p:sp>
      <p:sp>
        <p:nvSpPr>
          <p:cNvPr id="3" name="Content Placeholder 2">
            <a:extLst>
              <a:ext uri="{FF2B5EF4-FFF2-40B4-BE49-F238E27FC236}">
                <a16:creationId xmlns:a16="http://schemas.microsoft.com/office/drawing/2014/main" id="{14990114-D0BA-37B1-20A1-2A6134C0CE5C}"/>
              </a:ext>
            </a:extLst>
          </p:cNvPr>
          <p:cNvSpPr>
            <a:spLocks noGrp="1"/>
          </p:cNvSpPr>
          <p:nvPr>
            <p:ph idx="1"/>
          </p:nvPr>
        </p:nvSpPr>
        <p:spPr>
          <a:xfrm>
            <a:off x="677334" y="1485900"/>
            <a:ext cx="8596668" cy="5067299"/>
          </a:xfrm>
        </p:spPr>
        <p:txBody>
          <a:bodyPr>
            <a:noAutofit/>
          </a:bodyPr>
          <a:lstStyle/>
          <a:p>
            <a:pPr marL="0" marR="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Arial" panose="020B0604020202020204" pitchFamily="34" charset="0"/>
              </a:rPr>
              <a:t>Use case diagrams are useful in several situations. Here’s when you should consider using them:</a:t>
            </a:r>
          </a:p>
          <a:p>
            <a:pPr>
              <a:lnSpc>
                <a:spcPct val="107000"/>
              </a:lnSpc>
              <a:spcAft>
                <a:spcPts val="800"/>
              </a:spcAft>
              <a:buSzPts val="1000"/>
              <a:tabLst>
                <a:tab pos="457200" algn="l"/>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When you need to gather and clarify user requirements, use case diagrams help visualize how different users interact with the system.</a:t>
            </a:r>
          </a:p>
          <a:p>
            <a:pPr>
              <a:lnSpc>
                <a:spcPct val="107000"/>
              </a:lnSpc>
              <a:spcAft>
                <a:spcPts val="800"/>
              </a:spcAft>
              <a:buSzPts val="1000"/>
              <a:tabLst>
                <a:tab pos="457200" algn="l"/>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If you’re working with diverse groups, including non-technical stakeholders, these diagrams provide a clear and simple way to convey system functionality.</a:t>
            </a:r>
          </a:p>
          <a:p>
            <a:pPr>
              <a:lnSpc>
                <a:spcPct val="107000"/>
              </a:lnSpc>
              <a:spcAft>
                <a:spcPts val="800"/>
              </a:spcAft>
              <a:buSzPts val="1000"/>
              <a:tabLst>
                <a:tab pos="457200" algn="l"/>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During the system design phase, use case diagrams help outline user interactions and plan features, ensuring that the design aligns with user needs.</a:t>
            </a:r>
          </a:p>
          <a:p>
            <a:pPr>
              <a:lnSpc>
                <a:spcPct val="107000"/>
              </a:lnSpc>
              <a:spcAft>
                <a:spcPts val="800"/>
              </a:spcAft>
              <a:buSzPts val="1000"/>
              <a:tabLst>
                <a:tab pos="457200" algn="l"/>
              </a:tabLst>
            </a:pPr>
            <a:r>
              <a:rPr lang="en-US" sz="2000" kern="100" dirty="0">
                <a:effectLst/>
                <a:latin typeface="Calibri" panose="020F0502020204030204" pitchFamily="34" charset="0"/>
                <a:ea typeface="Calibri" panose="020F0502020204030204" pitchFamily="34" charset="0"/>
                <a:cs typeface="Arial" panose="020B0604020202020204" pitchFamily="34" charset="0"/>
              </a:rPr>
              <a:t>When defining what is included in the system versus what is external, use case diagrams help clarify these boundaries.</a:t>
            </a:r>
          </a:p>
        </p:txBody>
      </p:sp>
    </p:spTree>
    <p:extLst>
      <p:ext uri="{BB962C8B-B14F-4D97-AF65-F5344CB8AC3E}">
        <p14:creationId xmlns:p14="http://schemas.microsoft.com/office/powerpoint/2010/main" val="170984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885A-3292-2993-94C5-FC5646FC871A}"/>
              </a:ext>
            </a:extLst>
          </p:cNvPr>
          <p:cNvSpPr>
            <a:spLocks noGrp="1"/>
          </p:cNvSpPr>
          <p:nvPr>
            <p:ph type="title"/>
          </p:nvPr>
        </p:nvSpPr>
        <p:spPr/>
        <p:txBody>
          <a:bodyPr/>
          <a:lstStyle/>
          <a:p>
            <a:r>
              <a:rPr lang="en-US" sz="1800" kern="0" spc="10" dirty="0">
                <a:solidFill>
                  <a:srgbClr val="737C85"/>
                </a:solidFill>
                <a:effectLst/>
                <a:latin typeface="Open Sans" panose="020B0606030504020204" pitchFamily="34" charset="0"/>
                <a:ea typeface="Times New Roman" panose="02020603050405020304" pitchFamily="18" charset="0"/>
                <a:cs typeface="Arial" panose="020B0604020202020204" pitchFamily="34" charset="0"/>
              </a:rPr>
              <a:t>A standard form of use case diagram is defined in the Unified Modeling Language as shown in the Use Case Diagram example below:</a:t>
            </a:r>
            <a:endParaRPr lang="en-US" dirty="0"/>
          </a:p>
        </p:txBody>
      </p:sp>
      <p:pic>
        <p:nvPicPr>
          <p:cNvPr id="5" name="Content Placeholder 4" descr="Use Case Diagram at a glance">
            <a:extLst>
              <a:ext uri="{FF2B5EF4-FFF2-40B4-BE49-F238E27FC236}">
                <a16:creationId xmlns:a16="http://schemas.microsoft.com/office/drawing/2014/main" id="{26CD36AC-A8B4-D751-E822-7C9D144BA19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42319" y="1803400"/>
            <a:ext cx="6865672" cy="4012406"/>
          </a:xfrm>
          <a:prstGeom prst="rect">
            <a:avLst/>
          </a:prstGeom>
          <a:noFill/>
          <a:ln>
            <a:noFill/>
          </a:ln>
        </p:spPr>
      </p:pic>
    </p:spTree>
    <p:extLst>
      <p:ext uri="{BB962C8B-B14F-4D97-AF65-F5344CB8AC3E}">
        <p14:creationId xmlns:p14="http://schemas.microsoft.com/office/powerpoint/2010/main" val="1301170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8B8C1-E12F-941F-B3F4-6F079FC70062}"/>
              </a:ext>
            </a:extLst>
          </p:cNvPr>
          <p:cNvSpPr>
            <a:spLocks noGrp="1"/>
          </p:cNvSpPr>
          <p:nvPr>
            <p:ph type="title"/>
          </p:nvPr>
        </p:nvSpPr>
        <p:spPr>
          <a:xfrm>
            <a:off x="677334" y="609599"/>
            <a:ext cx="9366076" cy="2388433"/>
          </a:xfrm>
        </p:spPr>
        <p:txBody>
          <a:bodyPr>
            <a:noAutofit/>
          </a:bodyPr>
          <a:lstStyle/>
          <a:p>
            <a:pPr marL="0" marR="0">
              <a:lnSpc>
                <a:spcPct val="107000"/>
              </a:lnSpc>
              <a:spcAft>
                <a:spcPts val="800"/>
              </a:spcAft>
            </a:pPr>
            <a:r>
              <a:rPr lang="en-US" sz="3200" b="1" kern="100" dirty="0">
                <a:effectLst/>
                <a:latin typeface="Calibri" panose="020F0502020204030204" pitchFamily="34" charset="0"/>
                <a:ea typeface="Calibri" panose="020F0502020204030204" pitchFamily="34" charset="0"/>
                <a:cs typeface="Arial" panose="020B0604020202020204" pitchFamily="34" charset="0"/>
              </a:rPr>
              <a:t>Use Case Diagram Notations</a:t>
            </a:r>
            <a:br>
              <a:rPr lang="en-US" sz="3200" b="1" kern="100" dirty="0">
                <a:effectLst/>
                <a:latin typeface="Calibri" panose="020F0502020204030204" pitchFamily="34" charset="0"/>
                <a:ea typeface="Calibri" panose="020F0502020204030204" pitchFamily="34" charset="0"/>
                <a:cs typeface="Arial" panose="020B0604020202020204" pitchFamily="34" charset="0"/>
              </a:rPr>
            </a:br>
            <a:r>
              <a:rPr lang="en-US" sz="900" kern="100" dirty="0">
                <a:effectLst/>
                <a:latin typeface="Calibri" panose="020F0502020204030204" pitchFamily="34" charset="0"/>
                <a:ea typeface="Calibri" panose="020F0502020204030204" pitchFamily="34" charset="0"/>
                <a:cs typeface="Arial" panose="020B0604020202020204" pitchFamily="34" charset="0"/>
              </a:rPr>
              <a:t/>
            </a:r>
            <a:br>
              <a:rPr lang="en-US" sz="900" kern="100" dirty="0">
                <a:effectLst/>
                <a:latin typeface="Calibri" panose="020F0502020204030204" pitchFamily="34" charset="0"/>
                <a:ea typeface="Calibri" panose="020F0502020204030204" pitchFamily="34" charset="0"/>
                <a:cs typeface="Arial" panose="020B0604020202020204" pitchFamily="34" charset="0"/>
              </a:rPr>
            </a:br>
            <a:r>
              <a:rPr lang="en-US" sz="2400" kern="100" dirty="0">
                <a:effectLst/>
                <a:latin typeface="Calibri" panose="020F0502020204030204" pitchFamily="34" charset="0"/>
                <a:ea typeface="Calibri" panose="020F0502020204030204" pitchFamily="34" charset="0"/>
                <a:cs typeface="Arial" panose="020B0604020202020204" pitchFamily="34" charset="0"/>
              </a:rPr>
              <a:t>UML notations provide a visual language that enables software developers, designers, and other stakeholders to communicate and document system designs, architectures, and behaviors in a consistent and understandable manner.</a:t>
            </a:r>
            <a:endParaRPr lang="en-US" sz="4400" dirty="0"/>
          </a:p>
        </p:txBody>
      </p:sp>
      <p:pic>
        <p:nvPicPr>
          <p:cNvPr id="4" name="Content Placeholder 3">
            <a:extLst>
              <a:ext uri="{FF2B5EF4-FFF2-40B4-BE49-F238E27FC236}">
                <a16:creationId xmlns:a16="http://schemas.microsoft.com/office/drawing/2014/main" id="{ADBE28A4-0B6B-290F-0C3F-56EF363BF287}"/>
              </a:ext>
            </a:extLst>
          </p:cNvPr>
          <p:cNvPicPr>
            <a:picLocks noGrp="1" noChangeAspect="1"/>
          </p:cNvPicPr>
          <p:nvPr>
            <p:ph idx="1"/>
          </p:nvPr>
        </p:nvPicPr>
        <p:blipFill>
          <a:blip r:embed="rId2"/>
          <a:stretch>
            <a:fillRect/>
          </a:stretch>
        </p:blipFill>
        <p:spPr>
          <a:xfrm>
            <a:off x="1785658" y="3179346"/>
            <a:ext cx="6926542" cy="3326305"/>
          </a:xfrm>
          <a:prstGeom prst="rect">
            <a:avLst/>
          </a:prstGeom>
        </p:spPr>
      </p:pic>
    </p:spTree>
    <p:extLst>
      <p:ext uri="{BB962C8B-B14F-4D97-AF65-F5344CB8AC3E}">
        <p14:creationId xmlns:p14="http://schemas.microsoft.com/office/powerpoint/2010/main" val="64102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53C4-5378-EBF4-C4EB-272F2149F411}"/>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Actors</a:t>
            </a:r>
            <a:endParaRPr lang="en-US" dirty="0"/>
          </a:p>
        </p:txBody>
      </p:sp>
      <p:sp>
        <p:nvSpPr>
          <p:cNvPr id="3" name="Content Placeholder 2">
            <a:extLst>
              <a:ext uri="{FF2B5EF4-FFF2-40B4-BE49-F238E27FC236}">
                <a16:creationId xmlns:a16="http://schemas.microsoft.com/office/drawing/2014/main" id="{D668CCD5-8519-1A2F-71CC-6352620ADA68}"/>
              </a:ext>
            </a:extLst>
          </p:cNvPr>
          <p:cNvSpPr>
            <a:spLocks noGrp="1"/>
          </p:cNvSpPr>
          <p:nvPr>
            <p:ph idx="1"/>
          </p:nvPr>
        </p:nvSpPr>
        <p:spPr/>
        <p:txBody>
          <a:bodyPr>
            <a:normAutofit/>
          </a:bodyPr>
          <a:lstStyle/>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Actors are external entities that interact with the system.</a:t>
            </a:r>
          </a:p>
          <a:p>
            <a:pPr marL="0" marR="0">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These can include users, other systems, or hardware devices.</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In the context of a Use Case Diagram, actors initiate use cases and receive the outcomes. </a:t>
            </a:r>
          </a:p>
          <a:p>
            <a:pPr>
              <a:lnSpc>
                <a:spcPct val="107000"/>
              </a:lnSpc>
              <a:spcAft>
                <a:spcPts val="800"/>
              </a:spcAft>
            </a:pPr>
            <a:r>
              <a:rPr lang="en-US" sz="2400" kern="100" dirty="0">
                <a:effectLst/>
                <a:latin typeface="Calibri" panose="020F0502020204030204" pitchFamily="34" charset="0"/>
                <a:ea typeface="Calibri" panose="020F0502020204030204" pitchFamily="34" charset="0"/>
                <a:cs typeface="Arial" panose="020B0604020202020204" pitchFamily="34" charset="0"/>
              </a:rPr>
              <a:t>Proper identification and understanding of actors are crucial for accurately modeling system behavior.</a:t>
            </a:r>
          </a:p>
        </p:txBody>
      </p:sp>
    </p:spTree>
    <p:extLst>
      <p:ext uri="{BB962C8B-B14F-4D97-AF65-F5344CB8AC3E}">
        <p14:creationId xmlns:p14="http://schemas.microsoft.com/office/powerpoint/2010/main" val="4258479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3E181-2CC3-FBF9-399B-4674DA9647E7}"/>
              </a:ext>
            </a:extLst>
          </p:cNvPr>
          <p:cNvSpPr>
            <a:spLocks noGrp="1"/>
          </p:cNvSpPr>
          <p:nvPr>
            <p:ph type="title"/>
          </p:nvPr>
        </p:nvSpPr>
        <p:spPr/>
        <p:txBody>
          <a:bodyPr/>
          <a:lstStyle/>
          <a:p>
            <a:r>
              <a:rPr lang="en-US" b="1" kern="100" dirty="0">
                <a:latin typeface="Calibri" panose="020F0502020204030204" pitchFamily="34" charset="0"/>
                <a:ea typeface="Calibri" panose="020F0502020204030204" pitchFamily="34" charset="0"/>
                <a:cs typeface="Arial" panose="020B0604020202020204" pitchFamily="34" charset="0"/>
              </a:rPr>
              <a:t>Actors</a:t>
            </a:r>
            <a:endParaRPr lang="en-US" dirty="0"/>
          </a:p>
        </p:txBody>
      </p:sp>
      <p:sp>
        <p:nvSpPr>
          <p:cNvPr id="3" name="Content Placeholder 2">
            <a:extLst>
              <a:ext uri="{FF2B5EF4-FFF2-40B4-BE49-F238E27FC236}">
                <a16:creationId xmlns:a16="http://schemas.microsoft.com/office/drawing/2014/main" id="{09483AA4-762A-EF14-E50A-7C72436C7B21}"/>
              </a:ext>
            </a:extLst>
          </p:cNvPr>
          <p:cNvSpPr>
            <a:spLocks noGrp="1"/>
          </p:cNvSpPr>
          <p:nvPr>
            <p:ph idx="1"/>
          </p:nvPr>
        </p:nvSpPr>
        <p:spPr>
          <a:xfrm>
            <a:off x="532954" y="1214203"/>
            <a:ext cx="9582595" cy="5441430"/>
          </a:xfrm>
        </p:spPr>
        <p:txBody>
          <a:bodyPr>
            <a:normAutofit/>
          </a:bodyPr>
          <a:lstStyle/>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Someone interacts with use case (system function).</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Named by noun.</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Actor plays a role in the business</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Similar to the concept of user, but a user can play different roles</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For example:</a:t>
            </a:r>
          </a:p>
          <a:p>
            <a:pPr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A prof. can be instructor and also researcher</a:t>
            </a:r>
          </a:p>
          <a:p>
            <a:pPr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plays 2 roles with two systems</a:t>
            </a:r>
          </a:p>
          <a:p>
            <a:pPr>
              <a:lnSpc>
                <a:spcPct val="107000"/>
              </a:lnSpc>
              <a:spcAft>
                <a:spcPts val="800"/>
              </a:spcAft>
              <a:buSzPts val="1000"/>
              <a:tabLst>
                <a:tab pos="457200" algn="l"/>
              </a:tabLst>
            </a:pPr>
            <a:r>
              <a:rPr lang="en-US" sz="2400" kern="100" dirty="0">
                <a:effectLst/>
                <a:latin typeface="Calibri" panose="020F0502020204030204" pitchFamily="34" charset="0"/>
                <a:ea typeface="Calibri" panose="020F0502020204030204" pitchFamily="34" charset="0"/>
                <a:cs typeface="Arial" panose="020B0604020202020204" pitchFamily="34" charset="0"/>
              </a:rPr>
              <a:t>Actor triggers use case(s).</a:t>
            </a:r>
          </a:p>
        </p:txBody>
      </p:sp>
    </p:spTree>
    <p:extLst>
      <p:ext uri="{BB962C8B-B14F-4D97-AF65-F5344CB8AC3E}">
        <p14:creationId xmlns:p14="http://schemas.microsoft.com/office/powerpoint/2010/main" val="13233011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264</TotalTime>
  <Words>1213</Words>
  <Application>Microsoft Office PowerPoint</Application>
  <PresentationFormat>Widescreen</PresentationFormat>
  <Paragraphs>84</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Open Sans</vt:lpstr>
      <vt:lpstr>Symbol</vt:lpstr>
      <vt:lpstr>Times New Roman</vt:lpstr>
      <vt:lpstr>Trebuchet MS</vt:lpstr>
      <vt:lpstr>Wingdings 3</vt:lpstr>
      <vt:lpstr>Facet</vt:lpstr>
      <vt:lpstr>Use Case Diagram </vt:lpstr>
      <vt:lpstr>Use Case Diagram  </vt:lpstr>
      <vt:lpstr>What is a Use Case Diagram in UML?</vt:lpstr>
      <vt:lpstr>Purpose of Use Case Diagram</vt:lpstr>
      <vt:lpstr>When to apply Use Case Diagram?</vt:lpstr>
      <vt:lpstr>A standard form of use case diagram is defined in the Unified Modeling Language as shown in the Use Case Diagram example below:</vt:lpstr>
      <vt:lpstr>Use Case Diagram Notations  UML notations provide a visual language that enables software developers, designers, and other stakeholders to communicate and document system designs, architectures, and behaviors in a consistent and understandable manner.</vt:lpstr>
      <vt:lpstr>Actors</vt:lpstr>
      <vt:lpstr>Actors</vt:lpstr>
      <vt:lpstr>Actors</vt:lpstr>
      <vt:lpstr>Use Cases </vt:lpstr>
      <vt:lpstr>Use Cases </vt:lpstr>
      <vt:lpstr>System Boundary</vt:lpstr>
      <vt:lpstr>System Boundary</vt:lpstr>
      <vt:lpstr>PowerPoint Presentation</vt:lpstr>
      <vt:lpstr>Use Case Diagram Relationships</vt:lpstr>
      <vt:lpstr>Association Relationship</vt:lpstr>
      <vt:lpstr>PowerPoint Presentation</vt:lpstr>
      <vt:lpstr>2. Include Relationship</vt:lpstr>
      <vt:lpstr>PowerPoint Presentation</vt:lpstr>
      <vt:lpstr>PowerPoint Presentation</vt:lpstr>
      <vt:lpstr>3. Extend Relationship</vt:lpstr>
      <vt:lpstr>Example: Flight Booking System</vt:lpstr>
      <vt:lpstr>Another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Diagram </dc:title>
  <dc:creator>Israa Kamal</dc:creator>
  <cp:lastModifiedBy>Israa Wahbi Kamal</cp:lastModifiedBy>
  <cp:revision>3</cp:revision>
  <dcterms:created xsi:type="dcterms:W3CDTF">2024-11-17T21:27:57Z</dcterms:created>
  <dcterms:modified xsi:type="dcterms:W3CDTF">2024-11-18T11:31:25Z</dcterms:modified>
</cp:coreProperties>
</file>