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4"/>
  </p:notesMasterIdLst>
  <p:handoutMasterIdLst>
    <p:handoutMasterId r:id="rId15"/>
  </p:handoutMasterIdLst>
  <p:sldIdLst>
    <p:sldId id="290" r:id="rId5"/>
    <p:sldId id="291" r:id="rId6"/>
    <p:sldId id="295" r:id="rId7"/>
    <p:sldId id="273" r:id="rId8"/>
    <p:sldId id="292" r:id="rId9"/>
    <p:sldId id="258" r:id="rId10"/>
    <p:sldId id="278" r:id="rId11"/>
    <p:sldId id="293" r:id="rId12"/>
    <p:sldId id="28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65" d="100"/>
          <a:sy n="65" d="100"/>
        </p:scale>
        <p:origin x="66" y="246"/>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12/22/2021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301560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408885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256151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9958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12/22/2021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1" y="2091263"/>
            <a:ext cx="8829781" cy="2461504"/>
          </a:xfrm>
        </p:spPr>
        <p:txBody>
          <a:bodyPr>
            <a:normAutofit/>
          </a:bodyPr>
          <a:lstStyle/>
          <a:p>
            <a:r>
              <a:rPr lang="en-US" dirty="0"/>
              <a:t>ONLINE EDUCATION</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dirty="0">
                <a:solidFill>
                  <a:schemeClr val="tx2">
                    <a:lumMod val="90000"/>
                  </a:schemeClr>
                </a:solidFill>
              </a:rPr>
              <a:t>Learn, Improve, and Develop</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GETTING STARTED</a:t>
            </a:r>
          </a:p>
        </p:txBody>
      </p:sp>
      <p:sp>
        <p:nvSpPr>
          <p:cNvPr id="3" name="TextBox 2">
            <a:extLst>
              <a:ext uri="{FF2B5EF4-FFF2-40B4-BE49-F238E27FC236}">
                <a16:creationId xmlns:a16="http://schemas.microsoft.com/office/drawing/2014/main" id="{C6874BD2-0E23-4D84-AF01-BE28D7E12BF7}"/>
              </a:ext>
            </a:extLst>
          </p:cNvPr>
          <p:cNvSpPr txBox="1"/>
          <p:nvPr/>
        </p:nvSpPr>
        <p:spPr>
          <a:xfrm>
            <a:off x="1223319" y="1865870"/>
            <a:ext cx="10058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this presentation we would produce a recommendation and some instructions of how we can improve the online education that depends on the information technology as a base of the process to get the main goal that is the world plan these days to get an effective online environment to enable students to obtain their suitable education.</a:t>
            </a:r>
          </a:p>
          <a:p>
            <a:pPr marL="285750" indent="-285750">
              <a:buFont typeface="Arial" panose="020B0604020202020204" pitchFamily="34" charset="0"/>
              <a:buChar char="•"/>
            </a:pPr>
            <a:r>
              <a:rPr lang="en-US" dirty="0"/>
              <a:t>We have looked at the experiment of using online studying during the period of COVID-19 to see what we got and what is the problems we faced to improve the infrastructure of the online education environment to get online education effective and efficient way.</a:t>
            </a:r>
          </a:p>
          <a:p>
            <a:pPr marL="285750" indent="-285750">
              <a:buFont typeface="Arial" panose="020B0604020202020204" pitchFamily="34" charset="0"/>
              <a:buChar char="•"/>
            </a:pPr>
            <a:r>
              <a:rPr lang="en-US" dirty="0"/>
              <a:t> To see where we are in this topic, we asked users (students) about their experiment of the online infrastructure in the period of COVID-19 that to get involve the user in the development process and know what is the user experience about online studying, we have done that by preparing multiple questions that related to our objective and used the responses to have a starting point.</a:t>
            </a:r>
          </a:p>
        </p:txBody>
      </p:sp>
    </p:spTree>
    <p:extLst>
      <p:ext uri="{BB962C8B-B14F-4D97-AF65-F5344CB8AC3E}">
        <p14:creationId xmlns:p14="http://schemas.microsoft.com/office/powerpoint/2010/main" val="277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99128" y="304732"/>
            <a:ext cx="10058400" cy="1371600"/>
          </a:xfrm>
        </p:spPr>
        <p:txBody>
          <a:bodyPr vert="horz" lIns="91440" tIns="45720" rIns="91440" bIns="45720" rtlCol="0" anchor="ctr">
            <a:normAutofit/>
          </a:bodyPr>
          <a:lstStyle/>
          <a:p>
            <a:r>
              <a:rPr lang="en-US" dirty="0">
                <a:solidFill>
                  <a:schemeClr val="bg2">
                    <a:lumMod val="50000"/>
                  </a:schemeClr>
                </a:solidFill>
              </a:rPr>
              <a:t>PLAN</a:t>
            </a:r>
          </a:p>
        </p:txBody>
      </p:sp>
      <p:sp>
        <p:nvSpPr>
          <p:cNvPr id="3" name="TextBox 2">
            <a:extLst>
              <a:ext uri="{FF2B5EF4-FFF2-40B4-BE49-F238E27FC236}">
                <a16:creationId xmlns:a16="http://schemas.microsoft.com/office/drawing/2014/main" id="{C096EA54-B42A-4B18-A16F-6726DD5142C2}"/>
              </a:ext>
            </a:extLst>
          </p:cNvPr>
          <p:cNvSpPr txBox="1"/>
          <p:nvPr/>
        </p:nvSpPr>
        <p:spPr>
          <a:xfrm>
            <a:off x="1198691" y="1258940"/>
            <a:ext cx="8859795" cy="646331"/>
          </a:xfrm>
          <a:prstGeom prst="rect">
            <a:avLst/>
          </a:prstGeom>
          <a:noFill/>
        </p:spPr>
        <p:txBody>
          <a:bodyPr wrap="square" rtlCol="0">
            <a:spAutoFit/>
          </a:bodyPr>
          <a:lstStyle/>
          <a:p>
            <a:pPr lvl="1"/>
            <a:r>
              <a:rPr lang="en-US" dirty="0"/>
              <a:t>After our survey, which included a large group of students from all over Jordan, we devised a set of tips that will help in developing the educational system. </a:t>
            </a:r>
          </a:p>
        </p:txBody>
      </p:sp>
      <p:pic>
        <p:nvPicPr>
          <p:cNvPr id="8" name="Picture 7">
            <a:extLst>
              <a:ext uri="{FF2B5EF4-FFF2-40B4-BE49-F238E27FC236}">
                <a16:creationId xmlns:a16="http://schemas.microsoft.com/office/drawing/2014/main" id="{49E7494B-CE9F-405C-9A6B-FF1168FA16BB}"/>
              </a:ext>
            </a:extLst>
          </p:cNvPr>
          <p:cNvPicPr>
            <a:picLocks noChangeAspect="1"/>
          </p:cNvPicPr>
          <p:nvPr/>
        </p:nvPicPr>
        <p:blipFill>
          <a:blip r:embed="rId3"/>
          <a:stretch>
            <a:fillRect/>
          </a:stretch>
        </p:blipFill>
        <p:spPr>
          <a:xfrm>
            <a:off x="990369" y="2807276"/>
            <a:ext cx="2476846" cy="1991003"/>
          </a:xfrm>
          <a:prstGeom prst="rect">
            <a:avLst/>
          </a:prstGeom>
        </p:spPr>
      </p:pic>
      <p:pic>
        <p:nvPicPr>
          <p:cNvPr id="10" name="Picture 9">
            <a:extLst>
              <a:ext uri="{FF2B5EF4-FFF2-40B4-BE49-F238E27FC236}">
                <a16:creationId xmlns:a16="http://schemas.microsoft.com/office/drawing/2014/main" id="{1B5BFEF7-EFEE-4275-8D1D-D79D6EE1E0C9}"/>
              </a:ext>
            </a:extLst>
          </p:cNvPr>
          <p:cNvPicPr>
            <a:picLocks noChangeAspect="1"/>
          </p:cNvPicPr>
          <p:nvPr/>
        </p:nvPicPr>
        <p:blipFill>
          <a:blip r:embed="rId4"/>
          <a:stretch>
            <a:fillRect/>
          </a:stretch>
        </p:blipFill>
        <p:spPr>
          <a:xfrm>
            <a:off x="1794934" y="4798279"/>
            <a:ext cx="867716" cy="800212"/>
          </a:xfrm>
          <a:prstGeom prst="rect">
            <a:avLst/>
          </a:prstGeom>
        </p:spPr>
      </p:pic>
      <p:sp>
        <p:nvSpPr>
          <p:cNvPr id="13" name="TextBox 12">
            <a:extLst>
              <a:ext uri="{FF2B5EF4-FFF2-40B4-BE49-F238E27FC236}">
                <a16:creationId xmlns:a16="http://schemas.microsoft.com/office/drawing/2014/main" id="{1C32106B-E51B-431E-B204-4D9B6E1CCDE6}"/>
              </a:ext>
            </a:extLst>
          </p:cNvPr>
          <p:cNvSpPr txBox="1"/>
          <p:nvPr/>
        </p:nvSpPr>
        <p:spPr>
          <a:xfrm>
            <a:off x="129123" y="2096269"/>
            <a:ext cx="3657253" cy="646331"/>
          </a:xfrm>
          <a:prstGeom prst="rect">
            <a:avLst/>
          </a:prstGeom>
          <a:noFill/>
        </p:spPr>
        <p:txBody>
          <a:bodyPr wrap="square">
            <a:spAutoFit/>
          </a:bodyPr>
          <a:lstStyle/>
          <a:p>
            <a:pPr algn="r"/>
            <a:r>
              <a:rPr lang="ar-JO" b="0" i="0" dirty="0">
                <a:solidFill>
                  <a:srgbClr val="202124"/>
                </a:solidFill>
                <a:effectLst/>
                <a:latin typeface="Google Sans"/>
              </a:rPr>
              <a:t>ما هو نظام التعلم الذي تود ان تستخدمه في مسيرتك الأكاديمية؟</a:t>
            </a:r>
            <a:endParaRPr lang="en-US" dirty="0"/>
          </a:p>
        </p:txBody>
      </p:sp>
      <p:pic>
        <p:nvPicPr>
          <p:cNvPr id="14" name="Picture 13">
            <a:extLst>
              <a:ext uri="{FF2B5EF4-FFF2-40B4-BE49-F238E27FC236}">
                <a16:creationId xmlns:a16="http://schemas.microsoft.com/office/drawing/2014/main" id="{451687FA-B2B4-4C80-905A-9F387A5E6206}"/>
              </a:ext>
            </a:extLst>
          </p:cNvPr>
          <p:cNvPicPr>
            <a:picLocks noChangeAspect="1"/>
          </p:cNvPicPr>
          <p:nvPr/>
        </p:nvPicPr>
        <p:blipFill>
          <a:blip r:embed="rId5"/>
          <a:stretch>
            <a:fillRect/>
          </a:stretch>
        </p:blipFill>
        <p:spPr>
          <a:xfrm>
            <a:off x="4511398" y="2807276"/>
            <a:ext cx="2143424" cy="2067213"/>
          </a:xfrm>
          <a:prstGeom prst="rect">
            <a:avLst/>
          </a:prstGeom>
        </p:spPr>
      </p:pic>
      <p:pic>
        <p:nvPicPr>
          <p:cNvPr id="16" name="Picture 15">
            <a:extLst>
              <a:ext uri="{FF2B5EF4-FFF2-40B4-BE49-F238E27FC236}">
                <a16:creationId xmlns:a16="http://schemas.microsoft.com/office/drawing/2014/main" id="{0E199D4A-09CB-4E4C-AC36-C206CD8E6684}"/>
              </a:ext>
            </a:extLst>
          </p:cNvPr>
          <p:cNvPicPr>
            <a:picLocks noChangeAspect="1"/>
          </p:cNvPicPr>
          <p:nvPr/>
        </p:nvPicPr>
        <p:blipFill>
          <a:blip r:embed="rId6"/>
          <a:stretch>
            <a:fillRect/>
          </a:stretch>
        </p:blipFill>
        <p:spPr>
          <a:xfrm>
            <a:off x="5128850" y="4874489"/>
            <a:ext cx="999478" cy="800211"/>
          </a:xfrm>
          <a:prstGeom prst="rect">
            <a:avLst/>
          </a:prstGeom>
        </p:spPr>
      </p:pic>
      <p:sp>
        <p:nvSpPr>
          <p:cNvPr id="19" name="TextBox 18">
            <a:extLst>
              <a:ext uri="{FF2B5EF4-FFF2-40B4-BE49-F238E27FC236}">
                <a16:creationId xmlns:a16="http://schemas.microsoft.com/office/drawing/2014/main" id="{BF141A4A-F434-47A8-8E4B-E31C8A2D7106}"/>
              </a:ext>
            </a:extLst>
          </p:cNvPr>
          <p:cNvSpPr txBox="1"/>
          <p:nvPr/>
        </p:nvSpPr>
        <p:spPr>
          <a:xfrm>
            <a:off x="3732174" y="2089073"/>
            <a:ext cx="3657253" cy="646331"/>
          </a:xfrm>
          <a:prstGeom prst="rect">
            <a:avLst/>
          </a:prstGeom>
          <a:noFill/>
        </p:spPr>
        <p:txBody>
          <a:bodyPr wrap="square">
            <a:spAutoFit/>
          </a:bodyPr>
          <a:lstStyle/>
          <a:p>
            <a:pPr algn="r"/>
            <a:r>
              <a:rPr lang="ar-JO" b="0" i="0" dirty="0">
                <a:solidFill>
                  <a:srgbClr val="202124"/>
                </a:solidFill>
                <a:effectLst/>
                <a:latin typeface="Google Sans"/>
              </a:rPr>
              <a:t>ما هو رأيك في النظرة المستقبلية للتوجه للتعلم عن بعد بشكل كامل؟</a:t>
            </a:r>
            <a:endParaRPr lang="en-US" dirty="0"/>
          </a:p>
        </p:txBody>
      </p:sp>
      <p:pic>
        <p:nvPicPr>
          <p:cNvPr id="20" name="Picture 19">
            <a:extLst>
              <a:ext uri="{FF2B5EF4-FFF2-40B4-BE49-F238E27FC236}">
                <a16:creationId xmlns:a16="http://schemas.microsoft.com/office/drawing/2014/main" id="{AC95151E-6006-41C2-BD3B-8D0C534F2F3D}"/>
              </a:ext>
            </a:extLst>
          </p:cNvPr>
          <p:cNvPicPr>
            <a:picLocks noChangeAspect="1"/>
          </p:cNvPicPr>
          <p:nvPr/>
        </p:nvPicPr>
        <p:blipFill>
          <a:blip r:embed="rId7"/>
          <a:stretch>
            <a:fillRect/>
          </a:stretch>
        </p:blipFill>
        <p:spPr>
          <a:xfrm>
            <a:off x="7488021" y="2786214"/>
            <a:ext cx="4270973" cy="2748799"/>
          </a:xfrm>
          <a:prstGeom prst="rect">
            <a:avLst/>
          </a:prstGeom>
        </p:spPr>
      </p:pic>
      <p:sp>
        <p:nvSpPr>
          <p:cNvPr id="23" name="TextBox 22">
            <a:extLst>
              <a:ext uri="{FF2B5EF4-FFF2-40B4-BE49-F238E27FC236}">
                <a16:creationId xmlns:a16="http://schemas.microsoft.com/office/drawing/2014/main" id="{54802068-5A3D-4B9A-9684-FFD35C401858}"/>
              </a:ext>
            </a:extLst>
          </p:cNvPr>
          <p:cNvSpPr txBox="1"/>
          <p:nvPr/>
        </p:nvSpPr>
        <p:spPr>
          <a:xfrm>
            <a:off x="7668995" y="2051056"/>
            <a:ext cx="4028388" cy="646331"/>
          </a:xfrm>
          <a:prstGeom prst="rect">
            <a:avLst/>
          </a:prstGeom>
          <a:noFill/>
        </p:spPr>
        <p:txBody>
          <a:bodyPr wrap="square">
            <a:spAutoFit/>
          </a:bodyPr>
          <a:lstStyle/>
          <a:p>
            <a:pPr algn="r"/>
            <a:r>
              <a:rPr lang="ar-JO" b="0" i="0" dirty="0">
                <a:solidFill>
                  <a:srgbClr val="202124"/>
                </a:solidFill>
                <a:effectLst/>
                <a:latin typeface="Google Sans"/>
              </a:rPr>
              <a:t>ما هي طرق التعلم التي تمكن من فهم التخصص بطريقه افضل؟</a:t>
            </a:r>
            <a:endParaRPr lang="en-US" dirty="0"/>
          </a:p>
        </p:txBody>
      </p:sp>
      <p:sp>
        <p:nvSpPr>
          <p:cNvPr id="4" name="TextBox 3">
            <a:extLst>
              <a:ext uri="{FF2B5EF4-FFF2-40B4-BE49-F238E27FC236}">
                <a16:creationId xmlns:a16="http://schemas.microsoft.com/office/drawing/2014/main" id="{F96383A2-4454-4148-B237-2FBFE8352293}"/>
              </a:ext>
            </a:extLst>
          </p:cNvPr>
          <p:cNvSpPr txBox="1"/>
          <p:nvPr/>
        </p:nvSpPr>
        <p:spPr>
          <a:xfrm>
            <a:off x="2548289" y="5955958"/>
            <a:ext cx="8213066" cy="369332"/>
          </a:xfrm>
          <a:prstGeom prst="rect">
            <a:avLst/>
          </a:prstGeom>
          <a:noFill/>
        </p:spPr>
        <p:txBody>
          <a:bodyPr wrap="square" rtlCol="0">
            <a:spAutoFit/>
          </a:bodyPr>
          <a:lstStyle/>
          <a:p>
            <a:r>
              <a:rPr lang="en-US" dirty="0"/>
              <a:t>The questionnaire survey link: https://forms.gle/7CKXTvjEYijACR3D8</a:t>
            </a:r>
          </a:p>
        </p:txBody>
      </p:sp>
    </p:spTree>
    <p:extLst>
      <p:ext uri="{BB962C8B-B14F-4D97-AF65-F5344CB8AC3E}">
        <p14:creationId xmlns:p14="http://schemas.microsoft.com/office/powerpoint/2010/main" val="4046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angle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Young man is writing">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Rectangle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a:lnSpc>
                <a:spcPct val="90000"/>
              </a:lnSpc>
            </a:pPr>
            <a:r>
              <a:rPr lang="en-US" sz="4800" dirty="0">
                <a:solidFill>
                  <a:schemeClr val="bg2">
                    <a:lumMod val="50000"/>
                  </a:schemeClr>
                </a:solidFill>
              </a:rPr>
              <a:t>Society’s view of e-learning</a:t>
            </a: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774043" y="2538920"/>
            <a:ext cx="4602152" cy="3480066"/>
          </a:xfrm>
        </p:spPr>
        <p:txBody>
          <a:bodyPr vert="horz" lIns="91440" tIns="45720" rIns="91440" bIns="45720" rtlCol="0">
            <a:normAutofit/>
          </a:bodyPr>
          <a:lstStyle/>
          <a:p>
            <a:pPr>
              <a:lnSpc>
                <a:spcPct val="100000"/>
              </a:lnSpc>
            </a:pPr>
            <a:r>
              <a:rPr lang="en-US" dirty="0">
                <a:solidFill>
                  <a:schemeClr val="bg2">
                    <a:lumMod val="50000"/>
                  </a:schemeClr>
                </a:solidFill>
              </a:rPr>
              <a:t>E-learning was rejected by the local community as a result of the sudden change in social habits, which has always been based on face-to-face learning in universities, and now to change this idea needs time and make permanent and continuous improvements in e-learning systems that must be able to provide continuous guidance to the student in a way The student does not need a technical background in computers or dealing with towers, enough to be an easy and smooth gateway to involve into the e-learning process.</a:t>
            </a:r>
          </a:p>
        </p:txBody>
      </p:sp>
    </p:spTree>
    <p:extLst>
      <p:ext uri="{BB962C8B-B14F-4D97-AF65-F5344CB8AC3E}">
        <p14:creationId xmlns:p14="http://schemas.microsoft.com/office/powerpoint/2010/main" val="138679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7670"/>
            <a:ext cx="11725200" cy="6362659"/>
          </a:xfr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dirty="0">
                <a:solidFill>
                  <a:schemeClr val="bg2">
                    <a:lumMod val="50000"/>
                  </a:schemeClr>
                </a:solidFill>
              </a:rPr>
              <a:t>How to learn in E-learning?</a:t>
            </a:r>
          </a:p>
        </p:txBody>
      </p:sp>
      <p:pic>
        <p:nvPicPr>
          <p:cNvPr id="15" name="Picture Placeholder 14" descr="Man and woman discuss something">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852488" y="2107518"/>
            <a:ext cx="5243512" cy="3739927"/>
          </a:xfrm>
        </p:spPr>
      </p:pic>
      <p:sp>
        <p:nvSpPr>
          <p:cNvPr id="4" name="Content Placeholder 3">
            <a:extLst>
              <a:ext uri="{FF2B5EF4-FFF2-40B4-BE49-F238E27FC236}">
                <a16:creationId xmlns:a16="http://schemas.microsoft.com/office/drawing/2014/main" id="{F870D31D-B535-47EA-81A8-9F8BD67C4513}"/>
              </a:ext>
            </a:extLst>
          </p:cNvPr>
          <p:cNvSpPr>
            <a:spLocks noGrp="1"/>
          </p:cNvSpPr>
          <p:nvPr>
            <p:ph sz="half" idx="2"/>
          </p:nvPr>
        </p:nvSpPr>
        <p:spPr/>
        <p:txBody>
          <a:bodyPr/>
          <a:lstStyle/>
          <a:p>
            <a:pPr marL="0" indent="0">
              <a:buNone/>
            </a:pPr>
            <a:r>
              <a:rPr lang="en-US" dirty="0"/>
              <a:t>It is obvious that online education has different characteristics than face-to-face education, and this leads to different methods that the student must take into account while dealing with the material in its digital form, and statistics show that the student prefers self-education that depends on research and self-work, to merge two types of educations in an efficient way, we need to improve the philosophy of education that is based on self-study and that makes e-learning more simple than the traditional way of teaching.</a:t>
            </a:r>
          </a:p>
        </p:txBody>
      </p:sp>
    </p:spTree>
    <p:extLst>
      <p:ext uri="{BB962C8B-B14F-4D97-AF65-F5344CB8AC3E}">
        <p14:creationId xmlns:p14="http://schemas.microsoft.com/office/powerpoint/2010/main" val="91261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0" name="Rectangle 1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Students discuss something">
            <a:extLst>
              <a:ext uri="{FF2B5EF4-FFF2-40B4-BE49-F238E27FC236}">
                <a16:creationId xmlns:a16="http://schemas.microsoft.com/office/drawing/2014/main" id="{1EF7692A-5CA9-4710-B9F3-81C8F9C643AC}"/>
              </a:ext>
            </a:extLst>
          </p:cNvPr>
          <p:cNvPicPr>
            <a:picLocks noGrp="1" noChangeAspect="1"/>
          </p:cNvPicPr>
          <p:nvPr>
            <p:ph sz="half"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1"/>
            <a:ext cx="12191998" cy="6857999"/>
          </a:xfrm>
          <a:prstGeom prst="rect">
            <a:avLst/>
          </a:prstGeom>
        </p:spPr>
      </p:pic>
      <p:sp>
        <p:nvSpPr>
          <p:cNvPr id="22" name="Rectangle 2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769BAC94-6EE6-4C8D-8140-D4B8F6CFD4D4}"/>
              </a:ext>
            </a:extLst>
          </p:cNvPr>
          <p:cNvSpPr>
            <a:spLocks noGrp="1"/>
          </p:cNvSpPr>
          <p:nvPr>
            <p:ph type="title"/>
          </p:nvPr>
        </p:nvSpPr>
        <p:spPr>
          <a:xfrm>
            <a:off x="6846137" y="727626"/>
            <a:ext cx="4602152" cy="1718225"/>
          </a:xfrm>
        </p:spPr>
        <p:txBody>
          <a:bodyPr vert="horz" lIns="91440" tIns="45720" rIns="91440" bIns="45720" rtlCol="0" anchor="ctr">
            <a:normAutofit/>
          </a:bodyPr>
          <a:lstStyle/>
          <a:p>
            <a:r>
              <a:rPr lang="en-US" sz="4800" dirty="0">
                <a:solidFill>
                  <a:schemeClr val="bg2">
                    <a:lumMod val="50000"/>
                  </a:schemeClr>
                </a:solidFill>
              </a:rPr>
              <a:t>Courses material</a:t>
            </a:r>
            <a:endParaRPr lang="en-US" dirty="0">
              <a:solidFill>
                <a:schemeClr val="bg2">
                  <a:lumMod val="50000"/>
                </a:schemeClr>
              </a:solidFill>
            </a:endParaRPr>
          </a:p>
        </p:txBody>
      </p:sp>
      <p:sp>
        <p:nvSpPr>
          <p:cNvPr id="9" name="Content Placeholder 8">
            <a:extLst>
              <a:ext uri="{FF2B5EF4-FFF2-40B4-BE49-F238E27FC236}">
                <a16:creationId xmlns:a16="http://schemas.microsoft.com/office/drawing/2014/main" id="{2352AEF0-6B6A-4BB0-A115-57B4A69831F0}"/>
              </a:ext>
            </a:extLst>
          </p:cNvPr>
          <p:cNvSpPr>
            <a:spLocks noGrp="1"/>
          </p:cNvSpPr>
          <p:nvPr>
            <p:ph sz="half" idx="2"/>
          </p:nvPr>
        </p:nvSpPr>
        <p:spPr>
          <a:xfrm>
            <a:off x="6846137" y="2538920"/>
            <a:ext cx="4400983" cy="3480066"/>
          </a:xfrm>
        </p:spPr>
        <p:txBody>
          <a:bodyPr vert="horz" lIns="91440" tIns="45720" rIns="91440" bIns="45720" rtlCol="0">
            <a:normAutofit fontScale="92500" lnSpcReduction="10000"/>
          </a:bodyPr>
          <a:lstStyle/>
          <a:p>
            <a:pPr marL="0" indent="0">
              <a:lnSpc>
                <a:spcPct val="100000"/>
              </a:lnSpc>
              <a:spcBef>
                <a:spcPts val="900"/>
              </a:spcBef>
              <a:buClr>
                <a:schemeClr val="accent1"/>
              </a:buClr>
              <a:buNone/>
            </a:pPr>
            <a:r>
              <a:rPr lang="en-US" sz="1800" dirty="0">
                <a:solidFill>
                  <a:schemeClr val="bg2">
                    <a:lumMod val="50000"/>
                  </a:schemeClr>
                </a:solidFill>
              </a:rPr>
              <a:t>To reach efficient e-learning that contains all academic standards, some modifications must be made to the study materials. We found from the statistics that everyone agreed that there is a relatively large free time in the case of using e-learning. Therefore, we recommend developing the study materials so that they rely more on research and practical application and not on memorization. Only because research, conclusion</a:t>
            </a:r>
            <a:r>
              <a:rPr lang="ar-JO" sz="1800" dirty="0">
                <a:solidFill>
                  <a:schemeClr val="bg2">
                    <a:lumMod val="50000"/>
                  </a:schemeClr>
                </a:solidFill>
              </a:rPr>
              <a:t>,</a:t>
            </a:r>
            <a:r>
              <a:rPr lang="en-US" sz="1800" dirty="0">
                <a:solidFill>
                  <a:schemeClr val="bg2">
                    <a:lumMod val="50000"/>
                  </a:schemeClr>
                </a:solidFill>
              </a:rPr>
              <a:t> and practical application need time, which we will get as a result of saving time in e-learning. This time can be used in studying materials through practical application, which adds pleasure </a:t>
            </a:r>
            <a:r>
              <a:rPr lang="ar-JO" sz="1800" dirty="0">
                <a:solidFill>
                  <a:schemeClr val="bg2">
                    <a:lumMod val="50000"/>
                  </a:schemeClr>
                </a:solidFill>
              </a:rPr>
              <a:t>to</a:t>
            </a:r>
            <a:r>
              <a:rPr lang="en-US" sz="1800" dirty="0">
                <a:solidFill>
                  <a:schemeClr val="bg2">
                    <a:lumMod val="50000"/>
                  </a:schemeClr>
                </a:solidFill>
              </a:rPr>
              <a:t> learning and does not be boring.</a:t>
            </a:r>
          </a:p>
        </p:txBody>
      </p:sp>
    </p:spTree>
    <p:extLst>
      <p:ext uri="{BB962C8B-B14F-4D97-AF65-F5344CB8AC3E}">
        <p14:creationId xmlns:p14="http://schemas.microsoft.com/office/powerpoint/2010/main" val="382240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2" name="Rectangle 21">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Young man with the laptop">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4" name="Rectangle 23">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7064082" y="642594"/>
            <a:ext cx="4472921" cy="1371600"/>
          </a:xfrm>
          <a:prstGeom prst="rect">
            <a:avLst/>
          </a:prstGeom>
        </p:spPr>
        <p:txBody>
          <a:bodyPr vert="horz" lIns="91440" tIns="45720" rIns="91440" bIns="45720" rtlCol="0" anchor="ctr">
            <a:normAutofit fontScale="90000"/>
          </a:bodyPr>
          <a:lstStyle/>
          <a:p>
            <a:pPr>
              <a:lnSpc>
                <a:spcPct val="90000"/>
              </a:lnSpc>
            </a:pPr>
            <a:r>
              <a:rPr lang="en-US" sz="4800" dirty="0">
                <a:solidFill>
                  <a:schemeClr val="bg2">
                    <a:lumMod val="50000"/>
                  </a:schemeClr>
                </a:solidFill>
              </a:rPr>
              <a:t>Internet connection</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64082" y="2103120"/>
            <a:ext cx="4336421" cy="3931920"/>
          </a:xfrm>
        </p:spPr>
        <p:txBody>
          <a:bodyPr vert="horz" lIns="91440" tIns="45720" rIns="91440" bIns="45720" rtlCol="0">
            <a:normAutofit/>
          </a:bodyPr>
          <a:lstStyle/>
          <a:p>
            <a:pPr>
              <a:lnSpc>
                <a:spcPct val="100000"/>
              </a:lnSpc>
            </a:pPr>
            <a:r>
              <a:rPr lang="en-US" dirty="0">
                <a:solidFill>
                  <a:schemeClr val="bg2">
                    <a:lumMod val="50000"/>
                  </a:schemeClr>
                </a:solidFill>
              </a:rPr>
              <a:t>The widespread idea is “In cities, the Internet is strong around the clock.” Statistics have shown that this idea is not correct, and the problem of the Internet is widespread in cities, and remote villages so many students faced a big problem in online education because of the internet in their residential area, to reduce the impact of this problem</a:t>
            </a:r>
            <a:r>
              <a:rPr lang="ar-JO" dirty="0">
                <a:solidFill>
                  <a:schemeClr val="bg2">
                    <a:lumMod val="50000"/>
                  </a:schemeClr>
                </a:solidFill>
              </a:rPr>
              <a:t> </a:t>
            </a:r>
            <a:r>
              <a:rPr lang="en-US" dirty="0">
                <a:solidFill>
                  <a:schemeClr val="bg2">
                    <a:lumMod val="50000"/>
                  </a:schemeClr>
                </a:solidFill>
              </a:rPr>
              <a:t>we suggest using the learning system in offline lectures by recorded the lectures and then upload them on the system</a:t>
            </a:r>
            <a:r>
              <a:rPr lang="ar-JO" dirty="0">
                <a:solidFill>
                  <a:schemeClr val="bg2">
                    <a:lumMod val="50000"/>
                  </a:schemeClr>
                </a:solidFill>
              </a:rPr>
              <a:t> </a:t>
            </a:r>
            <a:r>
              <a:rPr lang="en-US" dirty="0">
                <a:solidFill>
                  <a:schemeClr val="bg2">
                    <a:lumMod val="50000"/>
                  </a:schemeClr>
                </a:solidFill>
              </a:rPr>
              <a:t>by following this method, you will contribute to reducing the time that the student needs to connect to the network.</a:t>
            </a:r>
          </a:p>
        </p:txBody>
      </p:sp>
    </p:spTree>
    <p:extLst>
      <p:ext uri="{BB962C8B-B14F-4D97-AF65-F5344CB8AC3E}">
        <p14:creationId xmlns:p14="http://schemas.microsoft.com/office/powerpoint/2010/main" val="5201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357950" y="1171977"/>
            <a:ext cx="4633415" cy="1287887"/>
          </a:xfrm>
        </p:spPr>
        <p:txBody>
          <a:bodyPr>
            <a:normAutofit fontScale="90000"/>
          </a:bodyPr>
          <a:lstStyle/>
          <a:p>
            <a:r>
              <a:rPr lang="en-US" dirty="0">
                <a:solidFill>
                  <a:schemeClr val="tx1"/>
                </a:solidFill>
              </a:rPr>
              <a:t>Technical point of view</a:t>
            </a:r>
          </a:p>
        </p:txBody>
      </p:sp>
      <p:sp>
        <p:nvSpPr>
          <p:cNvPr id="16" name="Content Placeholder 15">
            <a:extLst>
              <a:ext uri="{FF2B5EF4-FFF2-40B4-BE49-F238E27FC236}">
                <a16:creationId xmlns:a16="http://schemas.microsoft.com/office/drawing/2014/main" id="{E88F70F9-BF03-458B-85E9-14F5321281D0}"/>
              </a:ext>
            </a:extLst>
          </p:cNvPr>
          <p:cNvSpPr>
            <a:spLocks noGrp="1"/>
          </p:cNvSpPr>
          <p:nvPr>
            <p:ph sz="half" idx="13"/>
          </p:nvPr>
        </p:nvSpPr>
        <p:spPr>
          <a:xfrm>
            <a:off x="1357950" y="2484131"/>
            <a:ext cx="4471658" cy="3201892"/>
          </a:xfrm>
        </p:spPr>
        <p:txBody>
          <a:bodyPr>
            <a:normAutofit fontScale="92500" lnSpcReduction="20000"/>
          </a:bodyPr>
          <a:lstStyle/>
          <a:p>
            <a:r>
              <a:rPr lang="en-US" dirty="0">
                <a:solidFill>
                  <a:schemeClr val="tx1"/>
                </a:solidFill>
              </a:rPr>
              <a:t>In light of the wide technological development these days, which is evident through the statistics, </a:t>
            </a:r>
            <a:r>
              <a:rPr lang="ar-JO" dirty="0">
                <a:solidFill>
                  <a:schemeClr val="tx1"/>
                </a:solidFill>
              </a:rPr>
              <a:t>those</a:t>
            </a:r>
            <a:r>
              <a:rPr lang="en-US" dirty="0">
                <a:solidFill>
                  <a:schemeClr val="tx1"/>
                </a:solidFill>
              </a:rPr>
              <a:t> modern technological means are sufficient to provide good e-education, which has achieved customer satisfaction, as Microsoft Teams program was taken 5 out of 5, but through our endeavor to provide a comprehensive electronic environment for all operations, we recommend providing A complete educational system that contains all the requirements of teaching, communication, interaction and presentation of exams, all of the procedures as one component that connected with each other which will reduce the conflict of going from system to another system.</a:t>
            </a:r>
            <a:endParaRPr lang="ru-RU" dirty="0">
              <a:solidFill>
                <a:schemeClr val="tx1"/>
              </a:solidFill>
            </a:endParaRPr>
          </a:p>
        </p:txBody>
      </p:sp>
      <p:pic>
        <p:nvPicPr>
          <p:cNvPr id="20" name="Picture Placeholder 19" descr="People with laptops">
            <a:extLst>
              <a:ext uri="{FF2B5EF4-FFF2-40B4-BE49-F238E27FC236}">
                <a16:creationId xmlns:a16="http://schemas.microsoft.com/office/drawing/2014/main" id="{207ED264-415A-4EAC-861D-E08C035154A9}"/>
              </a:ext>
            </a:extLst>
          </p:cNvPr>
          <p:cNvPicPr>
            <a:picLocks noGrp="1" noChangeAspect="1"/>
          </p:cNvPicPr>
          <p:nvPr>
            <p:ph type="pic" sz="quarter" idx="14"/>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0"/>
            <a:ext cx="12192000" cy="6858000"/>
          </a:xfrm>
        </p:spPr>
      </p:pic>
    </p:spTree>
    <p:extLst>
      <p:ext uri="{BB962C8B-B14F-4D97-AF65-F5344CB8AC3E}">
        <p14:creationId xmlns:p14="http://schemas.microsoft.com/office/powerpoint/2010/main" val="985813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429000"/>
            <a:ext cx="4775075" cy="1453896"/>
          </a:xfrm>
        </p:spPr>
        <p:txBody>
          <a:bodyPr vert="horz" lIns="91440" tIns="45720" rIns="91440" bIns="45720" rtlCol="0">
            <a:normAutofit/>
          </a:bodyPr>
          <a:lstStyle/>
          <a:p>
            <a:pPr algn="ctr">
              <a:lnSpc>
                <a:spcPct val="90000"/>
              </a:lnSpc>
              <a:spcBef>
                <a:spcPts val="0"/>
              </a:spcBef>
              <a:spcAft>
                <a:spcPts val="600"/>
              </a:spcAft>
            </a:pPr>
            <a:r>
              <a:rPr lang="en-US" sz="1500" spc="80" dirty="0">
                <a:solidFill>
                  <a:schemeClr val="tx1">
                    <a:lumMod val="75000"/>
                  </a:schemeClr>
                </a:solidFill>
              </a:rPr>
              <a:t>Hesham Mousa</a:t>
            </a:r>
          </a:p>
          <a:p>
            <a:pPr algn="ctr">
              <a:lnSpc>
                <a:spcPct val="90000"/>
              </a:lnSpc>
              <a:spcBef>
                <a:spcPts val="0"/>
              </a:spcBef>
              <a:spcAft>
                <a:spcPts val="600"/>
              </a:spcAft>
            </a:pPr>
            <a:r>
              <a:rPr lang="en-US" sz="1500" spc="80" dirty="0">
                <a:solidFill>
                  <a:schemeClr val="tx1">
                    <a:lumMod val="75000"/>
                  </a:schemeClr>
                </a:solidFill>
              </a:rPr>
              <a:t>Ahmad Ataya</a:t>
            </a:r>
          </a:p>
          <a:p>
            <a:pPr algn="ctr">
              <a:lnSpc>
                <a:spcPct val="90000"/>
              </a:lnSpc>
              <a:spcBef>
                <a:spcPts val="0"/>
              </a:spcBef>
              <a:spcAft>
                <a:spcPts val="600"/>
              </a:spcAft>
            </a:pPr>
            <a:r>
              <a:rPr lang="en-US" sz="1500" spc="80" dirty="0">
                <a:solidFill>
                  <a:schemeClr val="tx1">
                    <a:lumMod val="75000"/>
                  </a:schemeClr>
                </a:solidFill>
              </a:rPr>
              <a:t>Abdallah Abu Arab</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3.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231</TotalTime>
  <Words>810</Words>
  <Application>Microsoft Office PowerPoint</Application>
  <PresentationFormat>Widescreen</PresentationFormat>
  <Paragraphs>35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Google Sans</vt:lpstr>
      <vt:lpstr>SavonVTI</vt:lpstr>
      <vt:lpstr>ONLINE EDUCATION</vt:lpstr>
      <vt:lpstr>GETTING STARTED</vt:lpstr>
      <vt:lpstr>PLAN</vt:lpstr>
      <vt:lpstr>Society’s view of e-learning</vt:lpstr>
      <vt:lpstr>How to learn in E-learning?</vt:lpstr>
      <vt:lpstr>Courses material</vt:lpstr>
      <vt:lpstr>Internet connection</vt:lpstr>
      <vt:lpstr>Technical point of 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EDUCATION</dc:title>
  <dc:creator>hesham al-kiswani</dc:creator>
  <cp:lastModifiedBy>hesham al-kiswani</cp:lastModifiedBy>
  <cp:revision>4</cp:revision>
  <dcterms:created xsi:type="dcterms:W3CDTF">2021-12-21T20:20:33Z</dcterms:created>
  <dcterms:modified xsi:type="dcterms:W3CDTF">2021-12-22T13:56:13Z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