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67" r:id="rId4"/>
    <p:sldId id="268" r:id="rId5"/>
    <p:sldId id="269" r:id="rId6"/>
    <p:sldId id="291" r:id="rId7"/>
    <p:sldId id="259" r:id="rId8"/>
    <p:sldId id="294" r:id="rId9"/>
    <p:sldId id="292" r:id="rId10"/>
    <p:sldId id="260" r:id="rId11"/>
    <p:sldId id="270" r:id="rId12"/>
    <p:sldId id="272" r:id="rId13"/>
    <p:sldId id="295" r:id="rId14"/>
    <p:sldId id="296" r:id="rId15"/>
    <p:sldId id="261" r:id="rId16"/>
    <p:sldId id="273" r:id="rId17"/>
    <p:sldId id="305" r:id="rId18"/>
    <p:sldId id="276" r:id="rId19"/>
    <p:sldId id="299" r:id="rId20"/>
    <p:sldId id="301" r:id="rId21"/>
    <p:sldId id="304" r:id="rId22"/>
    <p:sldId id="300" r:id="rId23"/>
    <p:sldId id="262" r:id="rId24"/>
    <p:sldId id="279" r:id="rId25"/>
    <p:sldId id="303" r:id="rId26"/>
    <p:sldId id="302" r:id="rId27"/>
    <p:sldId id="281" r:id="rId28"/>
    <p:sldId id="280" r:id="rId29"/>
    <p:sldId id="263" r:id="rId30"/>
    <p:sldId id="287" r:id="rId31"/>
    <p:sldId id="288" r:id="rId32"/>
    <p:sldId id="306" r:id="rId33"/>
    <p:sldId id="266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4079C-C1C9-4A4F-B891-AFCD7CFB9FB0}" v="3" dt="2019-04-15T03:16:49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/>
    <p:restoredTop sz="76103"/>
  </p:normalViewPr>
  <p:slideViewPr>
    <p:cSldViewPr snapToGrid="0" snapToObjects="1">
      <p:cViewPr varScale="1">
        <p:scale>
          <a:sx n="55" d="100"/>
          <a:sy n="55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ham Baraka" userId="673e535d7e3aafbd" providerId="LiveId" clId="{5324079C-C1C9-4A4F-B891-AFCD7CFB9FB0}"/>
    <pc:docChg chg="custSel addSld modSld">
      <pc:chgData name="Hesham Baraka" userId="673e535d7e3aafbd" providerId="LiveId" clId="{5324079C-C1C9-4A4F-B891-AFCD7CFB9FB0}" dt="2019-04-15T03:18:43.993" v="20" actId="208"/>
      <pc:docMkLst>
        <pc:docMk/>
      </pc:docMkLst>
      <pc:sldChg chg="addSp delSp modSp add">
        <pc:chgData name="Hesham Baraka" userId="673e535d7e3aafbd" providerId="LiveId" clId="{5324079C-C1C9-4A4F-B891-AFCD7CFB9FB0}" dt="2019-04-15T03:18:43.993" v="20" actId="208"/>
        <pc:sldMkLst>
          <pc:docMk/>
          <pc:sldMk cId="3210814911" sldId="306"/>
        </pc:sldMkLst>
        <pc:spChg chg="mod">
          <ac:chgData name="Hesham Baraka" userId="673e535d7e3aafbd" providerId="LiveId" clId="{5324079C-C1C9-4A4F-B891-AFCD7CFB9FB0}" dt="2019-04-15T03:17:40.712" v="18" actId="20577"/>
          <ac:spMkLst>
            <pc:docMk/>
            <pc:sldMk cId="3210814911" sldId="306"/>
            <ac:spMk id="2" creationId="{9850DF2B-F377-4907-AD32-5634145DEFC4}"/>
          </ac:spMkLst>
        </pc:spChg>
        <pc:spChg chg="del">
          <ac:chgData name="Hesham Baraka" userId="673e535d7e3aafbd" providerId="LiveId" clId="{5324079C-C1C9-4A4F-B891-AFCD7CFB9FB0}" dt="2019-04-15T03:15:04.314" v="1" actId="931"/>
          <ac:spMkLst>
            <pc:docMk/>
            <pc:sldMk cId="3210814911" sldId="306"/>
            <ac:spMk id="3" creationId="{182BD473-097B-4A66-B628-B515BED51F03}"/>
          </ac:spMkLst>
        </pc:spChg>
        <pc:picChg chg="add mod">
          <ac:chgData name="Hesham Baraka" userId="673e535d7e3aafbd" providerId="LiveId" clId="{5324079C-C1C9-4A4F-B891-AFCD7CFB9FB0}" dt="2019-04-15T03:18:43.993" v="20" actId="208"/>
          <ac:picMkLst>
            <pc:docMk/>
            <pc:sldMk cId="3210814911" sldId="306"/>
            <ac:picMk id="5" creationId="{8761D276-F33B-4588-B3F5-E0ECF14F06F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clark\Box%20Sync\mclark\Term%20Project\Term%20Project-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clark\Box%20Sync\mclark\Term%20Project\Term%20Project-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clark\Box%20Sync\mclark\Term%20Project\Term%20Project-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clark\Box%20Sync\mclark\Term%20Project\Term%20Project-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nji\OneDrive\&#25991;&#26723;\School\3250%20Intro%20to%20Data%20Science\Assignment\Project\Data\dat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Total Robbery Count</a:t>
            </a:r>
          </a:p>
        </c:rich>
      </c:tx>
      <c:layout>
        <c:manualLayout>
          <c:xMode val="edge"/>
          <c:yMode val="edge"/>
          <c:x val="0.37457082807858155"/>
          <c:y val="3.94007367235773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'Overall by year'!$B$1</c:f>
              <c:strCache>
                <c:ptCount val="1"/>
                <c:pt idx="0">
                  <c:v>Count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'Overall by year'!$A$2:$A$6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xVal>
          <c:yVal>
            <c:numRef>
              <c:f>'Overall by year'!$B$2:$B$6</c:f>
              <c:numCache>
                <c:formatCode>General</c:formatCode>
                <c:ptCount val="5"/>
                <c:pt idx="0">
                  <c:v>3585</c:v>
                </c:pt>
                <c:pt idx="1">
                  <c:v>3464</c:v>
                </c:pt>
                <c:pt idx="2">
                  <c:v>3613</c:v>
                </c:pt>
                <c:pt idx="3">
                  <c:v>3901</c:v>
                </c:pt>
                <c:pt idx="4">
                  <c:v>3522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0D-EF41-9476-E449EC9D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823135"/>
        <c:axId val="1270501759"/>
      </c:scatterChart>
      <c:valAx>
        <c:axId val="1267823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501759"/>
        <c:crosses val="autoZero"/>
        <c:crossBetween val="midCat"/>
      </c:valAx>
      <c:valAx>
        <c:axId val="12705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8231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/>
              <a:t>Toronto Robbery by Type</a:t>
            </a:r>
          </a:p>
          <a:p>
            <a:pPr>
              <a:defRPr sz="1500"/>
            </a:pPr>
            <a:r>
              <a:rPr lang="en-US" sz="1500"/>
              <a:t>Most Common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'Type over time'!$B$1</c:f>
              <c:strCache>
                <c:ptCount val="1"/>
                <c:pt idx="0">
                  <c:v>Mugging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'Type over time'!$A$2:$A$6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time'!$B$2:$B$6</c:f>
              <c:numCache>
                <c:formatCode>General</c:formatCode>
                <c:ptCount val="5"/>
                <c:pt idx="0">
                  <c:v>1269</c:v>
                </c:pt>
                <c:pt idx="1">
                  <c:v>1214</c:v>
                </c:pt>
                <c:pt idx="2">
                  <c:v>1177</c:v>
                </c:pt>
                <c:pt idx="3">
                  <c:v>1208</c:v>
                </c:pt>
                <c:pt idx="4">
                  <c:v>1008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A-AB40-BF26-FA59781A59FC}"/>
            </c:ext>
          </c:extLst>
        </c:ser>
        <c:ser>
          <c:idx val="1"/>
          <c:order val="1"/>
          <c:tx>
            <c:strRef>
              <c:f>'Type over time'!$C$1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'Type over time'!$A$2:$A$6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time'!$C$2:$C$6</c:f>
              <c:numCache>
                <c:formatCode>General</c:formatCode>
                <c:ptCount val="5"/>
                <c:pt idx="0">
                  <c:v>603</c:v>
                </c:pt>
                <c:pt idx="1">
                  <c:v>546</c:v>
                </c:pt>
                <c:pt idx="2">
                  <c:v>562</c:v>
                </c:pt>
                <c:pt idx="3">
                  <c:v>659</c:v>
                </c:pt>
                <c:pt idx="4">
                  <c:v>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A-AB40-BF26-FA59781A59FC}"/>
            </c:ext>
          </c:extLst>
        </c:ser>
        <c:ser>
          <c:idx val="2"/>
          <c:order val="2"/>
          <c:tx>
            <c:strRef>
              <c:f>'Type over time'!$D$1</c:f>
              <c:strCache>
                <c:ptCount val="1"/>
                <c:pt idx="0">
                  <c:v>With Weapon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'Type over time'!$A$2:$A$6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time'!$D$2:$D$6</c:f>
              <c:numCache>
                <c:formatCode>General</c:formatCode>
                <c:ptCount val="5"/>
                <c:pt idx="0">
                  <c:v>534</c:v>
                </c:pt>
                <c:pt idx="1">
                  <c:v>551</c:v>
                </c:pt>
                <c:pt idx="2">
                  <c:v>595</c:v>
                </c:pt>
                <c:pt idx="3">
                  <c:v>625</c:v>
                </c:pt>
                <c:pt idx="4">
                  <c:v>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A-AB40-BF26-FA59781A59FC}"/>
            </c:ext>
          </c:extLst>
        </c:ser>
        <c:ser>
          <c:idx val="3"/>
          <c:order val="3"/>
          <c:tx>
            <c:strRef>
              <c:f>'Type over time'!$E$1</c:f>
              <c:strCache>
                <c:ptCount val="1"/>
                <c:pt idx="0">
                  <c:v>Business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'Type over time'!$A$2:$A$6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time'!$E$2:$E$6</c:f>
              <c:numCache>
                <c:formatCode>General</c:formatCode>
                <c:ptCount val="5"/>
                <c:pt idx="0">
                  <c:v>274</c:v>
                </c:pt>
                <c:pt idx="1">
                  <c:v>337</c:v>
                </c:pt>
                <c:pt idx="2">
                  <c:v>405</c:v>
                </c:pt>
                <c:pt idx="3">
                  <c:v>460</c:v>
                </c:pt>
                <c:pt idx="4">
                  <c:v>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5A-AB40-BF26-FA59781A59FC}"/>
            </c:ext>
          </c:extLst>
        </c:ser>
        <c:ser>
          <c:idx val="4"/>
          <c:order val="4"/>
          <c:tx>
            <c:strRef>
              <c:f>'Type over time'!$F$1</c:f>
              <c:strCache>
                <c:ptCount val="1"/>
                <c:pt idx="0">
                  <c:v>Swarming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'Type over time'!$A$2:$A$6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time'!$F$2:$F$6</c:f>
              <c:numCache>
                <c:formatCode>General</c:formatCode>
                <c:ptCount val="5"/>
                <c:pt idx="0">
                  <c:v>376</c:v>
                </c:pt>
                <c:pt idx="1">
                  <c:v>339</c:v>
                </c:pt>
                <c:pt idx="2">
                  <c:v>307</c:v>
                </c:pt>
                <c:pt idx="3">
                  <c:v>381</c:v>
                </c:pt>
                <c:pt idx="4">
                  <c:v>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5A-AB40-BF26-FA59781A5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5386175"/>
        <c:axId val="1325750671"/>
      </c:lineChart>
      <c:catAx>
        <c:axId val="1305386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750671"/>
        <c:crosses val="autoZero"/>
        <c:auto val="1"/>
        <c:lblAlgn val="ctr"/>
        <c:lblOffset val="100"/>
        <c:noMultiLvlLbl val="0"/>
      </c:catAx>
      <c:valAx>
        <c:axId val="132575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Number</a:t>
                </a:r>
                <a:r>
                  <a:rPr lang="en-US" sz="1500" baseline="0"/>
                  <a:t> of Occurances</a:t>
                </a:r>
                <a:endParaRPr lang="en-US" sz="1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38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Toronto Robbery</a:t>
            </a:r>
            <a:r>
              <a:rPr lang="en-US" sz="1500" baseline="0" dirty="0"/>
              <a:t> by Type</a:t>
            </a:r>
          </a:p>
          <a:p>
            <a:pPr>
              <a:defRPr sz="1500"/>
            </a:pPr>
            <a:r>
              <a:rPr lang="en-US" sz="1500" baseline="0" dirty="0"/>
              <a:t>Middle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'Type over time_middle'!$B$1</c:f>
              <c:strCache>
                <c:ptCount val="1"/>
                <c:pt idx="0">
                  <c:v>Purse snatch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'Type over time_middle'!$A$2:$A$6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time_middle'!$B$2:$B$6</c:f>
              <c:numCache>
                <c:formatCode>General</c:formatCode>
                <c:ptCount val="5"/>
                <c:pt idx="0">
                  <c:v>176</c:v>
                </c:pt>
                <c:pt idx="1">
                  <c:v>140</c:v>
                </c:pt>
                <c:pt idx="2">
                  <c:v>146</c:v>
                </c:pt>
                <c:pt idx="3">
                  <c:v>139</c:v>
                </c:pt>
                <c:pt idx="4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7-AD4F-BDE1-5713D9BF326A}"/>
            </c:ext>
          </c:extLst>
        </c:ser>
        <c:ser>
          <c:idx val="1"/>
          <c:order val="1"/>
          <c:tx>
            <c:strRef>
              <c:f>'Type over time_middle'!$C$1</c:f>
              <c:strCache>
                <c:ptCount val="1"/>
                <c:pt idx="0">
                  <c:v>Home invasion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'Type over time_middle'!$A$2:$A$6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time_middle'!$C$2:$C$6</c:f>
              <c:numCache>
                <c:formatCode>General</c:formatCode>
                <c:ptCount val="5"/>
                <c:pt idx="0">
                  <c:v>134</c:v>
                </c:pt>
                <c:pt idx="1">
                  <c:v>142</c:v>
                </c:pt>
                <c:pt idx="2">
                  <c:v>181</c:v>
                </c:pt>
                <c:pt idx="3">
                  <c:v>139</c:v>
                </c:pt>
                <c:pt idx="4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47-AD4F-BDE1-5713D9BF326A}"/>
            </c:ext>
          </c:extLst>
        </c:ser>
        <c:ser>
          <c:idx val="2"/>
          <c:order val="2"/>
          <c:tx>
            <c:strRef>
              <c:f>'Type over time_middle'!$D$1</c:f>
              <c:strCache>
                <c:ptCount val="1"/>
                <c:pt idx="0">
                  <c:v>Financial institution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'Type over time_middle'!$A$2:$A$6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time_middle'!$D$2:$D$6</c:f>
              <c:numCache>
                <c:formatCode>General</c:formatCode>
                <c:ptCount val="5"/>
                <c:pt idx="0">
                  <c:v>114</c:v>
                </c:pt>
                <c:pt idx="1">
                  <c:v>99</c:v>
                </c:pt>
                <c:pt idx="2">
                  <c:v>100</c:v>
                </c:pt>
                <c:pt idx="3">
                  <c:v>127</c:v>
                </c:pt>
                <c:pt idx="4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47-AD4F-BDE1-5713D9BF3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254783"/>
        <c:axId val="1278626047"/>
      </c:lineChart>
      <c:catAx>
        <c:axId val="1278254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626047"/>
        <c:crosses val="autoZero"/>
        <c:auto val="1"/>
        <c:lblAlgn val="ctr"/>
        <c:lblOffset val="100"/>
        <c:noMultiLvlLbl val="0"/>
      </c:catAx>
      <c:valAx>
        <c:axId val="127862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Number of Occurances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254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249579824676788"/>
          <c:y val="0.41288602440856581"/>
          <c:w val="0.16621571996641646"/>
          <c:h val="0.311441542464590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/>
              <a:t>Toronto Robbery by Type</a:t>
            </a:r>
          </a:p>
          <a:p>
            <a:pPr>
              <a:defRPr sz="1500"/>
            </a:pPr>
            <a:r>
              <a:rPr lang="en-US" sz="1500"/>
              <a:t>Least Common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'Type over time_least'!$B$1</c:f>
              <c:strCache>
                <c:ptCount val="1"/>
                <c:pt idx="0">
                  <c:v>Vehicle jacking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'Type over time_least'!$A$2:$A$6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time_least'!$B$2:$B$6</c:f>
              <c:numCache>
                <c:formatCode>General</c:formatCode>
                <c:ptCount val="5"/>
                <c:pt idx="0">
                  <c:v>19</c:v>
                </c:pt>
                <c:pt idx="1">
                  <c:v>25</c:v>
                </c:pt>
                <c:pt idx="2">
                  <c:v>59</c:v>
                </c:pt>
                <c:pt idx="3">
                  <c:v>63</c:v>
                </c:pt>
                <c:pt idx="4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5D-9A41-9720-002E0BF8BC95}"/>
            </c:ext>
          </c:extLst>
        </c:ser>
        <c:ser>
          <c:idx val="1"/>
          <c:order val="1"/>
          <c:tx>
            <c:strRef>
              <c:f>'Type over time_least'!$C$1</c:f>
              <c:strCache>
                <c:ptCount val="1"/>
                <c:pt idx="0">
                  <c:v>Taxi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'Type over time_least'!$A$2:$A$6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time_least'!$C$2:$C$6</c:f>
              <c:numCache>
                <c:formatCode>General</c:formatCode>
                <c:ptCount val="5"/>
                <c:pt idx="0">
                  <c:v>42</c:v>
                </c:pt>
                <c:pt idx="1">
                  <c:v>31</c:v>
                </c:pt>
                <c:pt idx="2">
                  <c:v>38</c:v>
                </c:pt>
                <c:pt idx="3">
                  <c:v>48</c:v>
                </c:pt>
                <c:pt idx="4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5D-9A41-9720-002E0BF8BC95}"/>
            </c:ext>
          </c:extLst>
        </c:ser>
        <c:ser>
          <c:idx val="2"/>
          <c:order val="2"/>
          <c:tx>
            <c:strRef>
              <c:f>'Type over time_least'!$D$1</c:f>
              <c:strCache>
                <c:ptCount val="1"/>
                <c:pt idx="0">
                  <c:v>Delivery person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'Type over time_least'!$A$2:$A$6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time_least'!$D$2:$D$6</c:f>
              <c:numCache>
                <c:formatCode>General</c:formatCode>
                <c:ptCount val="5"/>
                <c:pt idx="0">
                  <c:v>22</c:v>
                </c:pt>
                <c:pt idx="1">
                  <c:v>24</c:v>
                </c:pt>
                <c:pt idx="2">
                  <c:v>29</c:v>
                </c:pt>
                <c:pt idx="3">
                  <c:v>37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5D-9A41-9720-002E0BF8BC95}"/>
            </c:ext>
          </c:extLst>
        </c:ser>
        <c:ser>
          <c:idx val="3"/>
          <c:order val="3"/>
          <c:tx>
            <c:strRef>
              <c:f>'Type over time_least'!$E$1</c:f>
              <c:strCache>
                <c:ptCount val="1"/>
                <c:pt idx="0">
                  <c:v>ATM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'Type over time_least'!$A$2:$A$6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time_least'!$E$2:$E$6</c:f>
              <c:numCache>
                <c:formatCode>General</c:formatCode>
                <c:ptCount val="5"/>
                <c:pt idx="0">
                  <c:v>13</c:v>
                </c:pt>
                <c:pt idx="1">
                  <c:v>11</c:v>
                </c:pt>
                <c:pt idx="2">
                  <c:v>9</c:v>
                </c:pt>
                <c:pt idx="3">
                  <c:v>14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5D-9A41-9720-002E0BF8BC95}"/>
            </c:ext>
          </c:extLst>
        </c:ser>
        <c:ser>
          <c:idx val="4"/>
          <c:order val="4"/>
          <c:tx>
            <c:strRef>
              <c:f>'Type over time_least'!$F$1</c:f>
              <c:strCache>
                <c:ptCount val="1"/>
                <c:pt idx="0">
                  <c:v>Armoured Car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'Type over time_least'!$A$2:$A$6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'Type over time_least'!$F$2:$F$6</c:f>
              <c:numCache>
                <c:formatCode>General</c:formatCode>
                <c:ptCount val="5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5D-9A41-9720-002E0BF8B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3492319"/>
        <c:axId val="1306059727"/>
      </c:lineChart>
      <c:catAx>
        <c:axId val="1303492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59727"/>
        <c:crosses val="autoZero"/>
        <c:auto val="1"/>
        <c:lblAlgn val="ctr"/>
        <c:lblOffset val="100"/>
        <c:noMultiLvlLbl val="0"/>
      </c:catAx>
      <c:valAx>
        <c:axId val="130605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Number</a:t>
                </a:r>
                <a:r>
                  <a:rPr lang="en-US" sz="1500" baseline="0"/>
                  <a:t> of Occurances</a:t>
                </a:r>
                <a:endParaRPr lang="en-US" sz="1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492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[dates.csv]Sheet1!PivotTable2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Sheet1!$G$4:$G$5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Sheet1!$F$6:$F$19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(blank)</c:v>
                </c:pt>
              </c:strCache>
            </c:strRef>
          </c:cat>
          <c:val>
            <c:numRef>
              <c:f>Sheet1!$G$6:$G$19</c:f>
              <c:numCache>
                <c:formatCode>General</c:formatCode>
                <c:ptCount val="13"/>
                <c:pt idx="0">
                  <c:v>260</c:v>
                </c:pt>
                <c:pt idx="1">
                  <c:v>275</c:v>
                </c:pt>
                <c:pt idx="2">
                  <c:v>288</c:v>
                </c:pt>
                <c:pt idx="3">
                  <c:v>286</c:v>
                </c:pt>
                <c:pt idx="4">
                  <c:v>363</c:v>
                </c:pt>
                <c:pt idx="5">
                  <c:v>284</c:v>
                </c:pt>
                <c:pt idx="6">
                  <c:v>305</c:v>
                </c:pt>
                <c:pt idx="7">
                  <c:v>240</c:v>
                </c:pt>
                <c:pt idx="8">
                  <c:v>343</c:v>
                </c:pt>
                <c:pt idx="9">
                  <c:v>413</c:v>
                </c:pt>
                <c:pt idx="10">
                  <c:v>282</c:v>
                </c:pt>
                <c:pt idx="11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26-6044-8807-2209A42D6D13}"/>
            </c:ext>
          </c:extLst>
        </c:ser>
        <c:ser>
          <c:idx val="1"/>
          <c:order val="1"/>
          <c:tx>
            <c:strRef>
              <c:f>Sheet1!$H$4:$H$5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Sheet1!$F$6:$F$19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(blank)</c:v>
                </c:pt>
              </c:strCache>
            </c:strRef>
          </c:cat>
          <c:val>
            <c:numRef>
              <c:f>Sheet1!$H$6:$H$19</c:f>
              <c:numCache>
                <c:formatCode>General</c:formatCode>
                <c:ptCount val="13"/>
                <c:pt idx="0">
                  <c:v>286</c:v>
                </c:pt>
                <c:pt idx="1">
                  <c:v>197</c:v>
                </c:pt>
                <c:pt idx="2">
                  <c:v>265</c:v>
                </c:pt>
                <c:pt idx="3">
                  <c:v>280</c:v>
                </c:pt>
                <c:pt idx="4">
                  <c:v>317</c:v>
                </c:pt>
                <c:pt idx="5">
                  <c:v>287</c:v>
                </c:pt>
                <c:pt idx="6">
                  <c:v>287</c:v>
                </c:pt>
                <c:pt idx="7">
                  <c:v>324</c:v>
                </c:pt>
                <c:pt idx="8">
                  <c:v>288</c:v>
                </c:pt>
                <c:pt idx="9">
                  <c:v>306</c:v>
                </c:pt>
                <c:pt idx="10">
                  <c:v>317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26-6044-8807-2209A42D6D13}"/>
            </c:ext>
          </c:extLst>
        </c:ser>
        <c:ser>
          <c:idx val="2"/>
          <c:order val="2"/>
          <c:tx>
            <c:strRef>
              <c:f>Sheet1!$I$4:$I$5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Sheet1!$F$6:$F$19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(blank)</c:v>
                </c:pt>
              </c:strCache>
            </c:strRef>
          </c:cat>
          <c:val>
            <c:numRef>
              <c:f>Sheet1!$I$6:$I$19</c:f>
              <c:numCache>
                <c:formatCode>General</c:formatCode>
                <c:ptCount val="13"/>
                <c:pt idx="0">
                  <c:v>260</c:v>
                </c:pt>
                <c:pt idx="1">
                  <c:v>288</c:v>
                </c:pt>
                <c:pt idx="2">
                  <c:v>259</c:v>
                </c:pt>
                <c:pt idx="3">
                  <c:v>305</c:v>
                </c:pt>
                <c:pt idx="4">
                  <c:v>308</c:v>
                </c:pt>
                <c:pt idx="5">
                  <c:v>320</c:v>
                </c:pt>
                <c:pt idx="6">
                  <c:v>360</c:v>
                </c:pt>
                <c:pt idx="7">
                  <c:v>320</c:v>
                </c:pt>
                <c:pt idx="8">
                  <c:v>270</c:v>
                </c:pt>
                <c:pt idx="9">
                  <c:v>321</c:v>
                </c:pt>
                <c:pt idx="10">
                  <c:v>329</c:v>
                </c:pt>
                <c:pt idx="11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26-6044-8807-2209A42D6D13}"/>
            </c:ext>
          </c:extLst>
        </c:ser>
        <c:ser>
          <c:idx val="3"/>
          <c:order val="3"/>
          <c:tx>
            <c:strRef>
              <c:f>Sheet1!$J$4:$J$5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Sheet1!$F$6:$F$19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(blank)</c:v>
                </c:pt>
              </c:strCache>
            </c:strRef>
          </c:cat>
          <c:val>
            <c:numRef>
              <c:f>Sheet1!$J$6:$J$19</c:f>
              <c:numCache>
                <c:formatCode>General</c:formatCode>
                <c:ptCount val="13"/>
                <c:pt idx="0">
                  <c:v>323</c:v>
                </c:pt>
                <c:pt idx="1">
                  <c:v>270</c:v>
                </c:pt>
                <c:pt idx="2">
                  <c:v>272</c:v>
                </c:pt>
                <c:pt idx="3">
                  <c:v>325</c:v>
                </c:pt>
                <c:pt idx="4">
                  <c:v>341</c:v>
                </c:pt>
                <c:pt idx="5">
                  <c:v>354</c:v>
                </c:pt>
                <c:pt idx="6">
                  <c:v>363</c:v>
                </c:pt>
                <c:pt idx="7">
                  <c:v>317</c:v>
                </c:pt>
                <c:pt idx="8">
                  <c:v>324</c:v>
                </c:pt>
                <c:pt idx="9">
                  <c:v>375</c:v>
                </c:pt>
                <c:pt idx="10">
                  <c:v>356</c:v>
                </c:pt>
                <c:pt idx="11">
                  <c:v>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26-6044-8807-2209A42D6D13}"/>
            </c:ext>
          </c:extLst>
        </c:ser>
        <c:ser>
          <c:idx val="4"/>
          <c:order val="4"/>
          <c:tx>
            <c:strRef>
              <c:f>Sheet1!$K$4:$K$5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Sheet1!$F$6:$F$19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(blank)</c:v>
                </c:pt>
              </c:strCache>
            </c:strRef>
          </c:cat>
          <c:val>
            <c:numRef>
              <c:f>Sheet1!$K$6:$K$19</c:f>
              <c:numCache>
                <c:formatCode>General</c:formatCode>
                <c:ptCount val="13"/>
                <c:pt idx="0">
                  <c:v>326</c:v>
                </c:pt>
                <c:pt idx="1">
                  <c:v>283</c:v>
                </c:pt>
                <c:pt idx="2">
                  <c:v>357</c:v>
                </c:pt>
                <c:pt idx="3">
                  <c:v>231</c:v>
                </c:pt>
                <c:pt idx="4">
                  <c:v>266</c:v>
                </c:pt>
                <c:pt idx="5">
                  <c:v>268</c:v>
                </c:pt>
                <c:pt idx="6">
                  <c:v>283</c:v>
                </c:pt>
                <c:pt idx="7">
                  <c:v>307</c:v>
                </c:pt>
                <c:pt idx="8">
                  <c:v>293</c:v>
                </c:pt>
                <c:pt idx="9">
                  <c:v>299</c:v>
                </c:pt>
                <c:pt idx="10">
                  <c:v>331</c:v>
                </c:pt>
                <c:pt idx="11">
                  <c:v>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6-6044-8807-2209A42D6D13}"/>
            </c:ext>
          </c:extLst>
        </c:ser>
        <c:ser>
          <c:idx val="5"/>
          <c:order val="5"/>
          <c:tx>
            <c:strRef>
              <c:f>Sheet1!$L$4:$L$5</c:f>
              <c:strCache>
                <c:ptCount val="1"/>
                <c:pt idx="0">
                  <c:v>(blank)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Sheet1!$F$6:$F$19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(blank)</c:v>
                </c:pt>
              </c:strCache>
            </c:strRef>
          </c:cat>
          <c:val>
            <c:numRef>
              <c:f>Sheet1!$L$6:$L$19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6-6044-8807-2209A42D6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0766584"/>
        <c:axId val="730764664"/>
      </c:lineChart>
      <c:catAx>
        <c:axId val="73076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64664"/>
        <c:crosses val="autoZero"/>
        <c:auto val="1"/>
        <c:lblAlgn val="ctr"/>
        <c:lblOffset val="100"/>
        <c:noMultiLvlLbl val="0"/>
      </c:catAx>
      <c:valAx>
        <c:axId val="7307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6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4FF4-526E-1A47-870E-E746F43EA3D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5D0-451D-5D48-842C-85450547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safest-countries-in-the-world-2018-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in.gov.on.ca/en/economy/demographics/projections/" TargetMode="External"/><Relationship Id="rId5" Type="http://schemas.openxmlformats.org/officeDocument/2006/relationships/hyperlink" Target="https://www12.statcan.gc.ca/census-recensement/2016/as-sa/fogs-spg/Facts-csd-eng.cfm?LANG=Eng&amp;GK=CSD&amp;GC=3520005" TargetMode="External"/><Relationship Id="rId4" Type="http://schemas.openxmlformats.org/officeDocument/2006/relationships/hyperlink" Target="https://dkf1ato8y5dsg.cloudfront.net/uploads/5/82/safe-cities-index-2017-eng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Martin, W.  “The 31 safest countries in the world.” Business Insider, 27 June 2018.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https://www.businessinsider.com/safest-countries-in-the-world-2018-6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“Safe Cities Index 2017”. The Economist Intelligence Unit. 2017.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https://dkf1ato8y5dsg.cloudfront.net/uploads/5/82/safe-cities-index-2017-eng.pdf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“Focus on Geography Series, 2016 Census – Toronto, CSD.” Statistics Canada, 2016.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https://www12.statcan.gc.ca/census-recensement/2016/as-sa/fogs-spg/Facts-csd-eng.cfm?LANG=Eng&amp;GK=CSD&amp;GC=3520005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“Ontario Population Projections Update, 2017-2041.” The Ontario Ministry of Finance, 2017.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https://www.fin.gov.on.ca/en/economy/demographics/projections/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5D0-451D-5D48-842C-854505478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5D0-451D-5D48-842C-854505478D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5D0-451D-5D48-842C-854505478D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1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5D0-451D-5D48-842C-854505478D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5D0-451D-5D48-842C-854505478D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4DA803-918A-C444-86C8-9CA429C7D6C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CCF4CC9-8DA2-EB46-9D04-7B584D64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40B8-4417-704D-976B-A3D631479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Robbery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413D4-F846-CC49-994D-1EC90B7B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326517"/>
          </a:xfrm>
        </p:spPr>
        <p:txBody>
          <a:bodyPr>
            <a:normAutofit/>
          </a:bodyPr>
          <a:lstStyle/>
          <a:p>
            <a:r>
              <a:rPr lang="en-US" b="1" dirty="0"/>
              <a:t>Group 5</a:t>
            </a:r>
          </a:p>
          <a:p>
            <a:r>
              <a:rPr lang="en-CA" sz="1800" b="1" cap="all" dirty="0"/>
              <a:t>Baraka, </a:t>
            </a:r>
            <a:r>
              <a:rPr lang="en-CA" sz="1800" b="1" cap="all" dirty="0" err="1"/>
              <a:t>hesham</a:t>
            </a:r>
            <a:r>
              <a:rPr lang="en-CA" sz="1800" b="1" cap="all" dirty="0"/>
              <a:t> //  </a:t>
            </a:r>
            <a:r>
              <a:rPr lang="en-CA" sz="1800" b="1" cap="all" dirty="0" err="1"/>
              <a:t>clark</a:t>
            </a:r>
            <a:r>
              <a:rPr lang="en-CA" sz="1800" b="1" cap="all" dirty="0"/>
              <a:t>, </a:t>
            </a:r>
            <a:r>
              <a:rPr lang="en-CA" sz="1800" b="1" cap="all" dirty="0" err="1"/>
              <a:t>maggie</a:t>
            </a:r>
            <a:r>
              <a:rPr lang="en-CA" sz="1800" b="1" cap="all" dirty="0"/>
              <a:t> (</a:t>
            </a:r>
            <a:r>
              <a:rPr lang="en-CA" sz="1800" b="1" cap="all" dirty="0" err="1"/>
              <a:t>margaret</a:t>
            </a:r>
            <a:r>
              <a:rPr lang="en-CA" sz="1800" b="1" cap="all" dirty="0"/>
              <a:t>) // </a:t>
            </a:r>
            <a:r>
              <a:rPr lang="en-CA" sz="1800" b="1" cap="all" dirty="0" err="1"/>
              <a:t>jin</a:t>
            </a:r>
            <a:r>
              <a:rPr lang="en-CA" sz="1800" b="1" cap="all" dirty="0"/>
              <a:t>, </a:t>
            </a:r>
            <a:r>
              <a:rPr lang="en-CA" sz="1800" b="1" cap="all" dirty="0" err="1"/>
              <a:t>jiaying</a:t>
            </a:r>
            <a:r>
              <a:rPr lang="en-CA" sz="1800" b="1" cap="all" dirty="0"/>
              <a:t> // Lewis, Phillip // </a:t>
            </a:r>
            <a:r>
              <a:rPr lang="en-CA" sz="1800" b="1" cap="all" dirty="0" err="1"/>
              <a:t>rudani</a:t>
            </a:r>
            <a:r>
              <a:rPr lang="en-CA" sz="1800" b="1" cap="all" dirty="0"/>
              <a:t>, </a:t>
            </a:r>
            <a:r>
              <a:rPr lang="en-CA" sz="1800" b="1" cap="all" dirty="0" err="1"/>
              <a:t>sandipkumar</a:t>
            </a:r>
            <a:r>
              <a:rPr lang="en-CA" sz="1800" b="1" cap="all" dirty="0"/>
              <a:t> // Tu, </a:t>
            </a:r>
            <a:r>
              <a:rPr lang="en-CA" sz="1800" b="1" cap="all" dirty="0" err="1"/>
              <a:t>Yuxi</a:t>
            </a:r>
            <a:r>
              <a:rPr lang="en-CA" sz="1800" b="1" cap="all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12FED-2AB0-D141-B7D2-1C00A186A9B9}"/>
              </a:ext>
            </a:extLst>
          </p:cNvPr>
          <p:cNvSpPr txBox="1"/>
          <p:nvPr/>
        </p:nvSpPr>
        <p:spPr>
          <a:xfrm>
            <a:off x="9272016" y="1883664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 of Toronto</a:t>
            </a:r>
          </a:p>
          <a:p>
            <a:r>
              <a:rPr lang="en-US" dirty="0"/>
              <a:t>SCS 3250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A8B6D-8178-074A-8FCC-F6D2E9173B7E}"/>
              </a:ext>
            </a:extLst>
          </p:cNvPr>
          <p:cNvSpPr txBox="1"/>
          <p:nvPr/>
        </p:nvSpPr>
        <p:spPr>
          <a:xfrm>
            <a:off x="9540240" y="975282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April 17,</a:t>
            </a:r>
          </a:p>
          <a:p>
            <a:pPr algn="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2458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679F-0642-3A4A-B68F-DF984D6E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36D2-3DFB-CA4B-8D96-5B79104A7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3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5EA0-2130-6348-B616-33B9301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robbery is most common?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81E266-0A7D-DE43-AC18-521CBD0FD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84390"/>
              </p:ext>
            </p:extLst>
          </p:nvPr>
        </p:nvGraphicFramePr>
        <p:xfrm>
          <a:off x="4163437" y="1357301"/>
          <a:ext cx="6712085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657">
                  <a:extLst>
                    <a:ext uri="{9D8B030D-6E8A-4147-A177-3AD203B41FA5}">
                      <a16:colId xmlns:a16="http://schemas.microsoft.com/office/drawing/2014/main" val="2821165618"/>
                    </a:ext>
                  </a:extLst>
                </a:gridCol>
                <a:gridCol w="2591082">
                  <a:extLst>
                    <a:ext uri="{9D8B030D-6E8A-4147-A177-3AD203B41FA5}">
                      <a16:colId xmlns:a16="http://schemas.microsoft.com/office/drawing/2014/main" val="1552256390"/>
                    </a:ext>
                  </a:extLst>
                </a:gridCol>
                <a:gridCol w="2895346">
                  <a:extLst>
                    <a:ext uri="{9D8B030D-6E8A-4147-A177-3AD203B41FA5}">
                      <a16:colId xmlns:a16="http://schemas.microsoft.com/office/drawing/2014/main" val="1703972361"/>
                    </a:ext>
                  </a:extLst>
                </a:gridCol>
              </a:tblGrid>
              <a:tr h="48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Ranking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Robbery Type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No. of Robberies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(2014 – 2018)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40569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tx1"/>
                          </a:solidFill>
                          <a:effectLst/>
                        </a:rPr>
                        <a:t>Mugging</a:t>
                      </a:r>
                      <a:endParaRPr lang="en-CA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rgbClr val="FF0000"/>
                          </a:solidFill>
                          <a:effectLst/>
                        </a:rPr>
                        <a:t>5876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2366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Other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2926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1139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3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With weapon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2904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945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4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Business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1983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4863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Swarming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1688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77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Purse snatching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735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71275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7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Home invasion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726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50177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8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Financial institution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565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56278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9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Vehicle jacking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235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49544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Taxi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203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43322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11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Delivery person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155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43192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12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ATM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65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80517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13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Armoured car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24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60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6FEB-E335-2C49-98FF-145B2EAD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robbery rates by type change over time?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8CA87B-E0A6-E94E-8BF1-089E95CD6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616981"/>
              </p:ext>
            </p:extLst>
          </p:nvPr>
        </p:nvGraphicFramePr>
        <p:xfrm>
          <a:off x="3560323" y="1123837"/>
          <a:ext cx="8112868" cy="486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138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6FEB-E335-2C49-98FF-145B2EAD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robbery rates by type change over time?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3159A6-76AE-C446-BE58-8CFDC57A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202351"/>
              </p:ext>
            </p:extLst>
          </p:nvPr>
        </p:nvGraphicFramePr>
        <p:xfrm>
          <a:off x="3618689" y="1360678"/>
          <a:ext cx="7875284" cy="459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793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6FEB-E335-2C49-98FF-145B2EAD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robbery rates by type change over time?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2E461B-A4E6-9549-A273-2C577FC6F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873778"/>
              </p:ext>
            </p:extLst>
          </p:nvPr>
        </p:nvGraphicFramePr>
        <p:xfrm>
          <a:off x="3756565" y="922506"/>
          <a:ext cx="7819349" cy="5011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544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3047-9D39-6144-B305-77005FFF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7B24-9C27-E544-A0D5-31C60D7B6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month is a robbery most likely to occur?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Least likely?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B5B625-617E-C74F-9AC0-79C4F2C71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15236"/>
              </p:ext>
            </p:extLst>
          </p:nvPr>
        </p:nvGraphicFramePr>
        <p:xfrm>
          <a:off x="3852154" y="1123837"/>
          <a:ext cx="7315199" cy="5043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2994">
                  <a:extLst>
                    <a:ext uri="{9D8B030D-6E8A-4147-A177-3AD203B41FA5}">
                      <a16:colId xmlns:a16="http://schemas.microsoft.com/office/drawing/2014/main" val="1333003221"/>
                    </a:ext>
                  </a:extLst>
                </a:gridCol>
                <a:gridCol w="839533">
                  <a:extLst>
                    <a:ext uri="{9D8B030D-6E8A-4147-A177-3AD203B41FA5}">
                      <a16:colId xmlns:a16="http://schemas.microsoft.com/office/drawing/2014/main" val="3890923196"/>
                    </a:ext>
                  </a:extLst>
                </a:gridCol>
                <a:gridCol w="839533">
                  <a:extLst>
                    <a:ext uri="{9D8B030D-6E8A-4147-A177-3AD203B41FA5}">
                      <a16:colId xmlns:a16="http://schemas.microsoft.com/office/drawing/2014/main" val="3062559271"/>
                    </a:ext>
                  </a:extLst>
                </a:gridCol>
                <a:gridCol w="839533">
                  <a:extLst>
                    <a:ext uri="{9D8B030D-6E8A-4147-A177-3AD203B41FA5}">
                      <a16:colId xmlns:a16="http://schemas.microsoft.com/office/drawing/2014/main" val="3671742319"/>
                    </a:ext>
                  </a:extLst>
                </a:gridCol>
                <a:gridCol w="839533">
                  <a:extLst>
                    <a:ext uri="{9D8B030D-6E8A-4147-A177-3AD203B41FA5}">
                      <a16:colId xmlns:a16="http://schemas.microsoft.com/office/drawing/2014/main" val="761277015"/>
                    </a:ext>
                  </a:extLst>
                </a:gridCol>
                <a:gridCol w="839533">
                  <a:extLst>
                    <a:ext uri="{9D8B030D-6E8A-4147-A177-3AD203B41FA5}">
                      <a16:colId xmlns:a16="http://schemas.microsoft.com/office/drawing/2014/main" val="3571081749"/>
                    </a:ext>
                  </a:extLst>
                </a:gridCol>
                <a:gridCol w="1484540">
                  <a:extLst>
                    <a:ext uri="{9D8B030D-6E8A-4147-A177-3AD203B41FA5}">
                      <a16:colId xmlns:a16="http://schemas.microsoft.com/office/drawing/2014/main" val="3616878541"/>
                    </a:ext>
                  </a:extLst>
                </a:gridCol>
              </a:tblGrid>
              <a:tr h="654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Month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2014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2015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Total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105602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January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260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260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1455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43318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February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275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197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288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270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283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1313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685179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March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265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259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272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357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1441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10022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April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305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325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231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1427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4355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May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363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317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308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341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266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1595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77214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June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284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354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268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1513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6236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July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305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360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363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1598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962269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August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240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324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317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307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1508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976675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September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343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270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324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293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1518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234776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bg1"/>
                          </a:solidFill>
                          <a:effectLst/>
                        </a:rPr>
                        <a:t>October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413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306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321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375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299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rgbClr val="FF0000"/>
                          </a:solidFill>
                          <a:effectLst/>
                        </a:rPr>
                        <a:t>1714</a:t>
                      </a:r>
                      <a:endParaRPr lang="en-CA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484062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bg1"/>
                          </a:solidFill>
                          <a:effectLst/>
                        </a:rPr>
                        <a:t>November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282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317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329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356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331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rgbClr val="FF0000"/>
                          </a:solidFill>
                          <a:effectLst/>
                        </a:rPr>
                        <a:t>1615</a:t>
                      </a:r>
                      <a:endParaRPr lang="en-CA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763025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December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246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310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273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281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278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1388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58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15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month is a robbery most likely to occur?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Least likely?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E62230-9FA6-7840-B31A-666467712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217559"/>
              </p:ext>
            </p:extLst>
          </p:nvPr>
        </p:nvGraphicFramePr>
        <p:xfrm>
          <a:off x="3795823" y="1373682"/>
          <a:ext cx="81533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47FC3B-96BA-604E-BC9A-33825F378C0F}"/>
              </a:ext>
            </a:extLst>
          </p:cNvPr>
          <p:cNvSpPr txBox="1"/>
          <p:nvPr/>
        </p:nvSpPr>
        <p:spPr>
          <a:xfrm>
            <a:off x="6241105" y="5725020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3B6D4-801B-1941-963C-214982FAED3A}"/>
              </a:ext>
            </a:extLst>
          </p:cNvPr>
          <p:cNvSpPr txBox="1"/>
          <p:nvPr/>
        </p:nvSpPr>
        <p:spPr>
          <a:xfrm rot="16200000">
            <a:off x="2083501" y="3545286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BF871-065E-9A4A-B061-5F2529F6D31F}"/>
              </a:ext>
            </a:extLst>
          </p:cNvPr>
          <p:cNvSpPr txBox="1"/>
          <p:nvPr/>
        </p:nvSpPr>
        <p:spPr>
          <a:xfrm>
            <a:off x="6241105" y="1102125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Robberies by month</a:t>
            </a:r>
          </a:p>
        </p:txBody>
      </p:sp>
    </p:spTree>
    <p:extLst>
      <p:ext uri="{BB962C8B-B14F-4D97-AF65-F5344CB8AC3E}">
        <p14:creationId xmlns:p14="http://schemas.microsoft.com/office/powerpoint/2010/main" val="315933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what day of week is a robbery most likely to occur?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Least likely?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0C5531-1100-5946-A827-3BDBB987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16756"/>
              </p:ext>
            </p:extLst>
          </p:nvPr>
        </p:nvGraphicFramePr>
        <p:xfrm>
          <a:off x="4006959" y="2059502"/>
          <a:ext cx="7337981" cy="4059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951">
                  <a:extLst>
                    <a:ext uri="{9D8B030D-6E8A-4147-A177-3AD203B41FA5}">
                      <a16:colId xmlns:a16="http://schemas.microsoft.com/office/drawing/2014/main" val="97638223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511874607"/>
                    </a:ext>
                  </a:extLst>
                </a:gridCol>
                <a:gridCol w="867968">
                  <a:extLst>
                    <a:ext uri="{9D8B030D-6E8A-4147-A177-3AD203B41FA5}">
                      <a16:colId xmlns:a16="http://schemas.microsoft.com/office/drawing/2014/main" val="2788308214"/>
                    </a:ext>
                  </a:extLst>
                </a:gridCol>
                <a:gridCol w="1048283">
                  <a:extLst>
                    <a:ext uri="{9D8B030D-6E8A-4147-A177-3AD203B41FA5}">
                      <a16:colId xmlns:a16="http://schemas.microsoft.com/office/drawing/2014/main" val="3671167835"/>
                    </a:ext>
                  </a:extLst>
                </a:gridCol>
                <a:gridCol w="1048283">
                  <a:extLst>
                    <a:ext uri="{9D8B030D-6E8A-4147-A177-3AD203B41FA5}">
                      <a16:colId xmlns:a16="http://schemas.microsoft.com/office/drawing/2014/main" val="3699529237"/>
                    </a:ext>
                  </a:extLst>
                </a:gridCol>
                <a:gridCol w="1048283">
                  <a:extLst>
                    <a:ext uri="{9D8B030D-6E8A-4147-A177-3AD203B41FA5}">
                      <a16:colId xmlns:a16="http://schemas.microsoft.com/office/drawing/2014/main" val="4054668419"/>
                    </a:ext>
                  </a:extLst>
                </a:gridCol>
                <a:gridCol w="1048283">
                  <a:extLst>
                    <a:ext uri="{9D8B030D-6E8A-4147-A177-3AD203B41FA5}">
                      <a16:colId xmlns:a16="http://schemas.microsoft.com/office/drawing/2014/main" val="1899265245"/>
                    </a:ext>
                  </a:extLst>
                </a:gridCol>
              </a:tblGrid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Day of Week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2014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2015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2016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2017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2018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Total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57130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Sunday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476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472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491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555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477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2471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513473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Monday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479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415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491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542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505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2432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536017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Tuesday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512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512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465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528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513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2530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8005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Wednesday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530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486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522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514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491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2543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851241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Thursday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490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527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497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494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508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2516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07588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Friday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546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567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526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661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521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2821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842300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Saturday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552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485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621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607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507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2772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01860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5BAFB3-8A98-E24F-9A34-4B37163FFBD7}"/>
              </a:ext>
            </a:extLst>
          </p:cNvPr>
          <p:cNvSpPr txBox="1">
            <a:spLocks/>
          </p:cNvSpPr>
          <p:nvPr/>
        </p:nvSpPr>
        <p:spPr>
          <a:xfrm>
            <a:off x="3868737" y="1123837"/>
            <a:ext cx="7614426" cy="151758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Most robberies occurred late at night (8:00 – 11:00 PM) and early in the morning (00:00 – 6:00 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3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weather do most robberies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6C78-B02B-E14A-B7C5-39C394E7EF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4048" y="1734884"/>
            <a:ext cx="7945876" cy="3990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6AE4C-B8C2-3F49-9513-B3E56CB6F38D}"/>
              </a:ext>
            </a:extLst>
          </p:cNvPr>
          <p:cNvSpPr txBox="1"/>
          <p:nvPr/>
        </p:nvSpPr>
        <p:spPr>
          <a:xfrm>
            <a:off x="6241105" y="5725020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(</a:t>
            </a:r>
            <a:r>
              <a:rPr lang="en-US" baseline="30000" dirty="0"/>
              <a:t>o </a:t>
            </a:r>
            <a:r>
              <a:rPr lang="en-US" dirty="0"/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FBB66-3D38-9443-8B77-E9E00213D32D}"/>
              </a:ext>
            </a:extLst>
          </p:cNvPr>
          <p:cNvSpPr txBox="1"/>
          <p:nvPr/>
        </p:nvSpPr>
        <p:spPr>
          <a:xfrm rot="16200000">
            <a:off x="2083501" y="3545286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243E6-921F-024E-8623-A0D386D8270C}"/>
              </a:ext>
            </a:extLst>
          </p:cNvPr>
          <p:cNvSpPr txBox="1"/>
          <p:nvPr/>
        </p:nvSpPr>
        <p:spPr>
          <a:xfrm>
            <a:off x="6241105" y="1365552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Robberies by temperature</a:t>
            </a:r>
          </a:p>
        </p:txBody>
      </p:sp>
    </p:spTree>
    <p:extLst>
      <p:ext uri="{BB962C8B-B14F-4D97-AF65-F5344CB8AC3E}">
        <p14:creationId xmlns:p14="http://schemas.microsoft.com/office/powerpoint/2010/main" val="109047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0214-B1AC-4C48-89C6-9DA15EE3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1B31-A78C-AB4D-B12E-AB94A32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weather do most robberies happen?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6AE4C-B8C2-3F49-9513-B3E56CB6F38D}"/>
              </a:ext>
            </a:extLst>
          </p:cNvPr>
          <p:cNvSpPr txBox="1"/>
          <p:nvPr/>
        </p:nvSpPr>
        <p:spPr>
          <a:xfrm>
            <a:off x="6241105" y="5725020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rain (mm)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FBB66-3D38-9443-8B77-E9E00213D32D}"/>
              </a:ext>
            </a:extLst>
          </p:cNvPr>
          <p:cNvSpPr txBox="1"/>
          <p:nvPr/>
        </p:nvSpPr>
        <p:spPr>
          <a:xfrm rot="16200000">
            <a:off x="2083501" y="3545286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243E6-921F-024E-8623-A0D386D8270C}"/>
              </a:ext>
            </a:extLst>
          </p:cNvPr>
          <p:cNvSpPr txBox="1"/>
          <p:nvPr/>
        </p:nvSpPr>
        <p:spPr>
          <a:xfrm>
            <a:off x="6241105" y="1365552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Robberies by volume of rain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2E93B-680F-E344-8CF8-B7129B3B43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7817" y="1734884"/>
            <a:ext cx="7820527" cy="39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weather do most robberies happen?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6AE4C-B8C2-3F49-9513-B3E56CB6F38D}"/>
              </a:ext>
            </a:extLst>
          </p:cNvPr>
          <p:cNvSpPr txBox="1"/>
          <p:nvPr/>
        </p:nvSpPr>
        <p:spPr>
          <a:xfrm>
            <a:off x="6241105" y="5725020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snow (cm)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FBB66-3D38-9443-8B77-E9E00213D32D}"/>
              </a:ext>
            </a:extLst>
          </p:cNvPr>
          <p:cNvSpPr txBox="1"/>
          <p:nvPr/>
        </p:nvSpPr>
        <p:spPr>
          <a:xfrm rot="16200000">
            <a:off x="2083501" y="3545286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243E6-921F-024E-8623-A0D386D8270C}"/>
              </a:ext>
            </a:extLst>
          </p:cNvPr>
          <p:cNvSpPr txBox="1"/>
          <p:nvPr/>
        </p:nvSpPr>
        <p:spPr>
          <a:xfrm>
            <a:off x="6241105" y="1365552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Robberies by volume of snow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F743AC2-DBAE-434A-ACB1-80611487CD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443" y="1864965"/>
            <a:ext cx="7879085" cy="37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weather do most robberies happen?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6AE4C-B8C2-3F49-9513-B3E56CB6F38D}"/>
              </a:ext>
            </a:extLst>
          </p:cNvPr>
          <p:cNvSpPr txBox="1"/>
          <p:nvPr/>
        </p:nvSpPr>
        <p:spPr>
          <a:xfrm>
            <a:off x="6241105" y="5725020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Snow coverage (cm)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FBB66-3D38-9443-8B77-E9E00213D32D}"/>
              </a:ext>
            </a:extLst>
          </p:cNvPr>
          <p:cNvSpPr txBox="1"/>
          <p:nvPr/>
        </p:nvSpPr>
        <p:spPr>
          <a:xfrm rot="16200000">
            <a:off x="2083501" y="3545286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243E6-921F-024E-8623-A0D386D8270C}"/>
              </a:ext>
            </a:extLst>
          </p:cNvPr>
          <p:cNvSpPr txBox="1"/>
          <p:nvPr/>
        </p:nvSpPr>
        <p:spPr>
          <a:xfrm>
            <a:off x="6241105" y="1365552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Robberies by snow coverage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FE5D4-C79B-B34E-BADE-D3F1E9DB7A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5990" y="1734884"/>
            <a:ext cx="7924481" cy="39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68EC-16E4-0448-ADE9-8EAE162F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9770-042C-C04B-B440-E8D9C8C7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what </a:t>
            </a:r>
            <a:r>
              <a:rPr lang="en-US" sz="3200" dirty="0" err="1"/>
              <a:t>neighbourhoods</a:t>
            </a:r>
            <a:r>
              <a:rPr lang="en-US" sz="3200" dirty="0"/>
              <a:t> do most robberies occur?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Least?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7927C3-747B-0244-82CD-B2143240B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12238"/>
              </p:ext>
            </p:extLst>
          </p:nvPr>
        </p:nvGraphicFramePr>
        <p:xfrm>
          <a:off x="3640138" y="922133"/>
          <a:ext cx="7896865" cy="500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683">
                  <a:extLst>
                    <a:ext uri="{9D8B030D-6E8A-4147-A177-3AD203B41FA5}">
                      <a16:colId xmlns:a16="http://schemas.microsoft.com/office/drawing/2014/main" val="3621256935"/>
                    </a:ext>
                  </a:extLst>
                </a:gridCol>
                <a:gridCol w="3037460">
                  <a:extLst>
                    <a:ext uri="{9D8B030D-6E8A-4147-A177-3AD203B41FA5}">
                      <a16:colId xmlns:a16="http://schemas.microsoft.com/office/drawing/2014/main" val="1000735529"/>
                    </a:ext>
                  </a:extLst>
                </a:gridCol>
                <a:gridCol w="602389">
                  <a:extLst>
                    <a:ext uri="{9D8B030D-6E8A-4147-A177-3AD203B41FA5}">
                      <a16:colId xmlns:a16="http://schemas.microsoft.com/office/drawing/2014/main" val="749845734"/>
                    </a:ext>
                  </a:extLst>
                </a:gridCol>
                <a:gridCol w="2770653">
                  <a:extLst>
                    <a:ext uri="{9D8B030D-6E8A-4147-A177-3AD203B41FA5}">
                      <a16:colId xmlns:a16="http://schemas.microsoft.com/office/drawing/2014/main" val="3133379717"/>
                    </a:ext>
                  </a:extLst>
                </a:gridCol>
                <a:gridCol w="476680">
                  <a:extLst>
                    <a:ext uri="{9D8B030D-6E8A-4147-A177-3AD203B41FA5}">
                      <a16:colId xmlns:a16="http://schemas.microsoft.com/office/drawing/2014/main" val="3767865777"/>
                    </a:ext>
                  </a:extLst>
                </a:gridCol>
              </a:tblGrid>
              <a:tr h="6672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Ranking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Neighbourhoods with Most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Robberies (2014-2018)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Neighbourhoods with Least Robberies (2014-2018)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29046"/>
                  </a:ext>
                </a:extLst>
              </a:tr>
              <a:tr h="667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Church-Yonge Corridor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903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Bridle Path-Sunnybrook-York Mills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113340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Moss Park           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628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Yonge-St.Clair     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372066"/>
                  </a:ext>
                </a:extLst>
              </a:tr>
              <a:tr h="667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Mount Olive-Silverstone-Jamestown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460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Lambton Baby Point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312136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Woburn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429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Forest Hill South 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938898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West Humber-Clairville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375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Lawrence Park North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075698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York University Heights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370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Bayview Woods-Steeles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994361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Kensington-Chinatown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367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Humewood-Cedarvale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21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930745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8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Bendale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346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Henry Farm        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23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470748"/>
                  </a:ext>
                </a:extLst>
              </a:tr>
              <a:tr h="333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9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West Hill           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322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Broadview North       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24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59960"/>
                  </a:ext>
                </a:extLst>
              </a:tr>
              <a:tr h="667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10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Dovercourt-Wallace Emerson-Junction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316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Centennial Scarborough               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25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70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45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590F4-3F78-1645-96D4-0FA6842F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8" y="42530"/>
            <a:ext cx="11008473" cy="66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Neighbourhood</a:t>
            </a:r>
            <a:r>
              <a:rPr lang="en-US" sz="3200" dirty="0"/>
              <a:t> analysis: What are the profiles of </a:t>
            </a:r>
            <a:r>
              <a:rPr lang="en-US" sz="3200" dirty="0" err="1"/>
              <a:t>neighbourhoods</a:t>
            </a:r>
            <a:r>
              <a:rPr lang="en-US" sz="3200" dirty="0"/>
              <a:t> with the most and least  robberies?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63CC6-9306-7046-83EE-AE9CDA177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04318"/>
              </p:ext>
            </p:extLst>
          </p:nvPr>
        </p:nvGraphicFramePr>
        <p:xfrm>
          <a:off x="3873717" y="611437"/>
          <a:ext cx="7872317" cy="6097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998">
                  <a:extLst>
                    <a:ext uri="{9D8B030D-6E8A-4147-A177-3AD203B41FA5}">
                      <a16:colId xmlns:a16="http://schemas.microsoft.com/office/drawing/2014/main" val="4276830545"/>
                    </a:ext>
                  </a:extLst>
                </a:gridCol>
                <a:gridCol w="1000345">
                  <a:extLst>
                    <a:ext uri="{9D8B030D-6E8A-4147-A177-3AD203B41FA5}">
                      <a16:colId xmlns:a16="http://schemas.microsoft.com/office/drawing/2014/main" val="2908452495"/>
                    </a:ext>
                  </a:extLst>
                </a:gridCol>
                <a:gridCol w="990130">
                  <a:extLst>
                    <a:ext uri="{9D8B030D-6E8A-4147-A177-3AD203B41FA5}">
                      <a16:colId xmlns:a16="http://schemas.microsoft.com/office/drawing/2014/main" val="3163284123"/>
                    </a:ext>
                  </a:extLst>
                </a:gridCol>
                <a:gridCol w="836895">
                  <a:extLst>
                    <a:ext uri="{9D8B030D-6E8A-4147-A177-3AD203B41FA5}">
                      <a16:colId xmlns:a16="http://schemas.microsoft.com/office/drawing/2014/main" val="2969077562"/>
                    </a:ext>
                  </a:extLst>
                </a:gridCol>
                <a:gridCol w="1103288">
                  <a:extLst>
                    <a:ext uri="{9D8B030D-6E8A-4147-A177-3AD203B41FA5}">
                      <a16:colId xmlns:a16="http://schemas.microsoft.com/office/drawing/2014/main" val="1997894609"/>
                    </a:ext>
                  </a:extLst>
                </a:gridCol>
                <a:gridCol w="1327245">
                  <a:extLst>
                    <a:ext uri="{9D8B030D-6E8A-4147-A177-3AD203B41FA5}">
                      <a16:colId xmlns:a16="http://schemas.microsoft.com/office/drawing/2014/main" val="753246385"/>
                    </a:ext>
                  </a:extLst>
                </a:gridCol>
                <a:gridCol w="996416">
                  <a:extLst>
                    <a:ext uri="{9D8B030D-6E8A-4147-A177-3AD203B41FA5}">
                      <a16:colId xmlns:a16="http://schemas.microsoft.com/office/drawing/2014/main" val="3440175262"/>
                    </a:ext>
                  </a:extLst>
                </a:gridCol>
              </a:tblGrid>
              <a:tr h="866522"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Neighbourhood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Population Count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% Household Income &gt; $200K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% Visible minority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% With  Bachelor degree or above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Unemployment</a:t>
                      </a:r>
                      <a:endParaRPr lang="en-CA" sz="1600" b="0" dirty="0">
                        <a:effectLst/>
                      </a:endParaRPr>
                    </a:p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Rate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</a:rPr>
                        <a:t>% Movers (mobility status 1 year ago)</a:t>
                      </a:r>
                      <a:endParaRPr lang="en-CA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203718"/>
                  </a:ext>
                </a:extLst>
              </a:tr>
              <a:tr h="473918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Church-Yonge Corridor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31340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41%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58%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9%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27%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18251"/>
                  </a:ext>
                </a:extLst>
              </a:tr>
              <a:tr h="236959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Moss Park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20506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7%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43%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7%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23%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51558"/>
                  </a:ext>
                </a:extLst>
              </a:tr>
              <a:tr h="710877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Mount Olive-Silverstone-Jamestown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32954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87%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17%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550891"/>
                  </a:ext>
                </a:extLst>
              </a:tr>
              <a:tr h="236959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Woburn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53485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76%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25%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11%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816259"/>
                  </a:ext>
                </a:extLst>
              </a:tr>
              <a:tr h="473918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West Humber-Clairville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33312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82%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22%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71170"/>
                  </a:ext>
                </a:extLst>
              </a:tr>
              <a:tr h="236959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80568"/>
                  </a:ext>
                </a:extLst>
              </a:tr>
              <a:tr h="710877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Bridle Path-Sunnybrook-York Mills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9266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53%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62%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8%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846730"/>
                  </a:ext>
                </a:extLst>
              </a:tr>
              <a:tr h="472649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Yonge-</a:t>
                      </a:r>
                      <a:r>
                        <a:rPr lang="en-CA" sz="1400" dirty="0" err="1">
                          <a:effectLst/>
                        </a:rPr>
                        <a:t>St.Clair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12528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21%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61%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19%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14949"/>
                  </a:ext>
                </a:extLst>
              </a:tr>
              <a:tr h="473918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Lambton Baby Point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7985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21%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24%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47%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8%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077116"/>
                  </a:ext>
                </a:extLst>
              </a:tr>
              <a:tr h="708972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Forest Hill South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10732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17%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60%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13%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885828"/>
                  </a:ext>
                </a:extLst>
              </a:tr>
              <a:tr h="473918">
                <a:tc>
                  <a:txBody>
                    <a:bodyPr/>
                    <a:lstStyle/>
                    <a:p>
                      <a:pPr marL="19050" algn="l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Lawrence Park North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14607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37%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21%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62%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6%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9%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335174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9394EE71-A0CA-144E-9CAD-A14B9365A9B5}"/>
              </a:ext>
            </a:extLst>
          </p:cNvPr>
          <p:cNvSpPr/>
          <p:nvPr/>
        </p:nvSpPr>
        <p:spPr>
          <a:xfrm>
            <a:off x="3840989" y="1446029"/>
            <a:ext cx="7905045" cy="489098"/>
          </a:xfrm>
          <a:prstGeom prst="frame">
            <a:avLst>
              <a:gd name="adj1" fmla="val 2744"/>
            </a:avLst>
          </a:prstGeom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604870F-84D8-9841-9BA6-B00ECF60F4DC}"/>
              </a:ext>
            </a:extLst>
          </p:cNvPr>
          <p:cNvSpPr/>
          <p:nvPr/>
        </p:nvSpPr>
        <p:spPr>
          <a:xfrm>
            <a:off x="3873717" y="3850824"/>
            <a:ext cx="7872317" cy="699911"/>
          </a:xfrm>
          <a:prstGeom prst="frame">
            <a:avLst>
              <a:gd name="adj1" fmla="val 2744"/>
            </a:avLst>
          </a:prstGeom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0A66E-601A-AE41-B1C1-92BE83F3F2DE}"/>
              </a:ext>
            </a:extLst>
          </p:cNvPr>
          <p:cNvSpPr txBox="1"/>
          <p:nvPr/>
        </p:nvSpPr>
        <p:spPr>
          <a:xfrm rot="16200000">
            <a:off x="2113170" y="2378263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MOST ROBBERIES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24CF9-2359-094E-932C-3EA5101F4A75}"/>
              </a:ext>
            </a:extLst>
          </p:cNvPr>
          <p:cNvSpPr txBox="1"/>
          <p:nvPr/>
        </p:nvSpPr>
        <p:spPr>
          <a:xfrm rot="16200000">
            <a:off x="2096806" y="5026717"/>
            <a:ext cx="31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LEAST ROBBERIES</a:t>
            </a:r>
          </a:p>
        </p:txBody>
      </p:sp>
    </p:spTree>
    <p:extLst>
      <p:ext uri="{BB962C8B-B14F-4D97-AF65-F5344CB8AC3E}">
        <p14:creationId xmlns:p14="http://schemas.microsoft.com/office/powerpoint/2010/main" val="358142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correlation between robbery and income level of the area?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959CD-8388-B94F-A122-52134F0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46" y="1123837"/>
            <a:ext cx="8728953" cy="48341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1FC6A-8E02-C64E-AD06-DC085DBAA72C}"/>
              </a:ext>
            </a:extLst>
          </p:cNvPr>
          <p:cNvSpPr/>
          <p:nvPr/>
        </p:nvSpPr>
        <p:spPr>
          <a:xfrm>
            <a:off x="11595370" y="661481"/>
            <a:ext cx="739302" cy="462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D0D5-0870-AD45-893A-8F413B95FB5F}"/>
              </a:ext>
            </a:extLst>
          </p:cNvPr>
          <p:cNvSpPr/>
          <p:nvPr/>
        </p:nvSpPr>
        <p:spPr>
          <a:xfrm>
            <a:off x="11504577" y="5726813"/>
            <a:ext cx="739302" cy="462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what location types do most and least robberies occur?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632253-C63B-B446-A225-58D6C7D8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3961"/>
              </p:ext>
            </p:extLst>
          </p:nvPr>
        </p:nvGraphicFramePr>
        <p:xfrm>
          <a:off x="3677055" y="1644267"/>
          <a:ext cx="8054504" cy="3560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130">
                  <a:extLst>
                    <a:ext uri="{9D8B030D-6E8A-4147-A177-3AD203B41FA5}">
                      <a16:colId xmlns:a16="http://schemas.microsoft.com/office/drawing/2014/main" val="3546784904"/>
                    </a:ext>
                  </a:extLst>
                </a:gridCol>
                <a:gridCol w="1342130">
                  <a:extLst>
                    <a:ext uri="{9D8B030D-6E8A-4147-A177-3AD203B41FA5}">
                      <a16:colId xmlns:a16="http://schemas.microsoft.com/office/drawing/2014/main" val="1265808960"/>
                    </a:ext>
                  </a:extLst>
                </a:gridCol>
                <a:gridCol w="1342130">
                  <a:extLst>
                    <a:ext uri="{9D8B030D-6E8A-4147-A177-3AD203B41FA5}">
                      <a16:colId xmlns:a16="http://schemas.microsoft.com/office/drawing/2014/main" val="1688298663"/>
                    </a:ext>
                  </a:extLst>
                </a:gridCol>
                <a:gridCol w="1342130">
                  <a:extLst>
                    <a:ext uri="{9D8B030D-6E8A-4147-A177-3AD203B41FA5}">
                      <a16:colId xmlns:a16="http://schemas.microsoft.com/office/drawing/2014/main" val="2583087126"/>
                    </a:ext>
                  </a:extLst>
                </a:gridCol>
                <a:gridCol w="1342992">
                  <a:extLst>
                    <a:ext uri="{9D8B030D-6E8A-4147-A177-3AD203B41FA5}">
                      <a16:colId xmlns:a16="http://schemas.microsoft.com/office/drawing/2014/main" val="3166866586"/>
                    </a:ext>
                  </a:extLst>
                </a:gridCol>
                <a:gridCol w="1342992">
                  <a:extLst>
                    <a:ext uri="{9D8B030D-6E8A-4147-A177-3AD203B41FA5}">
                      <a16:colId xmlns:a16="http://schemas.microsoft.com/office/drawing/2014/main" val="3242701242"/>
                    </a:ext>
                  </a:extLst>
                </a:gridCol>
              </a:tblGrid>
              <a:tr h="593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Year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House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Apartment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Outside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Other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Commercial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9812171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2014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2175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336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317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80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677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046516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2015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2032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342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227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103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760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953050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2016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2085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293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290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125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820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05435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2017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2128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351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337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126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959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749707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2018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1875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311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296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92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948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60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0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7EFC-C609-C34A-8D44-4829828F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744F-6C48-714D-A1A8-ACD3BE4CE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10E6-2211-3D46-8402-095E5E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Toronto: </a:t>
            </a:r>
            <a:br>
              <a:rPr lang="en-US" dirty="0"/>
            </a:br>
            <a:r>
              <a:rPr lang="en-US" dirty="0"/>
              <a:t>A Changing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389B-C283-5041-BF8C-821BD380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Canada ranked 6</a:t>
            </a:r>
            <a:r>
              <a:rPr lang="en-US" baseline="30000" dirty="0"/>
              <a:t>th</a:t>
            </a:r>
            <a:r>
              <a:rPr lang="en-US" dirty="0"/>
              <a:t> safest country in the world [1]</a:t>
            </a:r>
          </a:p>
          <a:p>
            <a:r>
              <a:rPr lang="en-US" dirty="0"/>
              <a:t>Toronto ranked 4</a:t>
            </a:r>
            <a:r>
              <a:rPr lang="en-US" baseline="30000" dirty="0"/>
              <a:t>th</a:t>
            </a:r>
            <a:r>
              <a:rPr lang="en-US" dirty="0"/>
              <a:t> safest city [2]</a:t>
            </a:r>
          </a:p>
          <a:p>
            <a:endParaRPr lang="en-US" dirty="0"/>
          </a:p>
          <a:p>
            <a:r>
              <a:rPr lang="en-US" dirty="0"/>
              <a:t>Toronto is rapidly changing:</a:t>
            </a:r>
          </a:p>
          <a:p>
            <a:pPr lvl="1"/>
            <a:r>
              <a:rPr lang="en-US" dirty="0"/>
              <a:t>4.5% increase in population from 2011 to 2016 [3]</a:t>
            </a:r>
          </a:p>
          <a:p>
            <a:pPr lvl="1"/>
            <a:r>
              <a:rPr lang="en-US" dirty="0"/>
              <a:t>GTA expected to account for 65% of Ontario immigration by  [4]</a:t>
            </a:r>
          </a:p>
          <a:p>
            <a:pPr lvl="1"/>
            <a:r>
              <a:rPr lang="en-US" dirty="0"/>
              <a:t>Housing affordability decreasing</a:t>
            </a:r>
          </a:p>
          <a:p>
            <a:pPr lvl="1"/>
            <a:r>
              <a:rPr lang="en-US" dirty="0"/>
              <a:t>Gentrification increasing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40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police divisions respond to the most robberies?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4CB878-4232-2D47-84E9-C9A509EFB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81622"/>
              </p:ext>
            </p:extLst>
          </p:nvPr>
        </p:nvGraphicFramePr>
        <p:xfrm>
          <a:off x="3912780" y="893134"/>
          <a:ext cx="4742121" cy="579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935">
                  <a:extLst>
                    <a:ext uri="{9D8B030D-6E8A-4147-A177-3AD203B41FA5}">
                      <a16:colId xmlns:a16="http://schemas.microsoft.com/office/drawing/2014/main" val="3510452833"/>
                    </a:ext>
                  </a:extLst>
                </a:gridCol>
                <a:gridCol w="3027186">
                  <a:extLst>
                    <a:ext uri="{9D8B030D-6E8A-4147-A177-3AD203B41FA5}">
                      <a16:colId xmlns:a16="http://schemas.microsoft.com/office/drawing/2014/main" val="1918106380"/>
                    </a:ext>
                  </a:extLst>
                </a:gridCol>
              </a:tblGrid>
              <a:tr h="55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Division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No. of Robberies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(2014-2018)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67796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D51 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rgbClr val="FF0000"/>
                          </a:solidFill>
                          <a:effectLst/>
                        </a:rPr>
                        <a:t>1774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537632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D43 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1572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836852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D41  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1428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577537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D23 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1422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542818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D31 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1402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733801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D42 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1242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36566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D14 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1173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43747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D32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1019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336673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D12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997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968867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D52 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930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4267427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D22 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885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306531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D11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788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676973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D55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781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663114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D54 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730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001258"/>
                  </a:ext>
                </a:extLst>
              </a:tr>
              <a:tr h="28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D13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682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28952"/>
                  </a:ext>
                </a:extLst>
              </a:tr>
              <a:tr h="275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D33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645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384174"/>
                  </a:ext>
                </a:extLst>
              </a:tr>
              <a:tr h="22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D53 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607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0080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1EBBE-DE75-8C42-B009-F803AEF2488E}"/>
              </a:ext>
            </a:extLst>
          </p:cNvPr>
          <p:cNvSpPr txBox="1"/>
          <p:nvPr/>
        </p:nvSpPr>
        <p:spPr>
          <a:xfrm>
            <a:off x="8931349" y="1754702"/>
            <a:ext cx="2771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D51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Church-Yonge Corridor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North St. Jamestown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Moss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Cabbagetown-Sotuh</a:t>
            </a:r>
            <a:r>
              <a:rPr lang="en-CA" dirty="0"/>
              <a:t> St.-Jamestown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D53: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Bridle Path-Sunnybrook-York Mills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Yonge-</a:t>
            </a:r>
            <a:r>
              <a:rPr lang="en-CA" dirty="0" err="1"/>
              <a:t>St.Clair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Forest Hill South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Rosedale-Moore Park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6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FA6-6724-2641-96F2-F0E087B1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long do people wait to report a robbery?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497DF5-505A-E540-9B6B-F773DC7E0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79639"/>
              </p:ext>
            </p:extLst>
          </p:nvPr>
        </p:nvGraphicFramePr>
        <p:xfrm>
          <a:off x="6337005" y="907973"/>
          <a:ext cx="4976037" cy="517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487">
                  <a:extLst>
                    <a:ext uri="{9D8B030D-6E8A-4147-A177-3AD203B41FA5}">
                      <a16:colId xmlns:a16="http://schemas.microsoft.com/office/drawing/2014/main" val="637170030"/>
                    </a:ext>
                  </a:extLst>
                </a:gridCol>
                <a:gridCol w="2131550">
                  <a:extLst>
                    <a:ext uri="{9D8B030D-6E8A-4147-A177-3AD203B41FA5}">
                      <a16:colId xmlns:a16="http://schemas.microsoft.com/office/drawing/2014/main" val="3533728423"/>
                    </a:ext>
                  </a:extLst>
                </a:gridCol>
              </a:tblGrid>
              <a:tr h="937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Robbery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Type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Mean Reported Hours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4566768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With weapon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11.98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966711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Financial institution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17.03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137853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Armoured car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4.37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924154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Home invasion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14.35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909736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Vehicle jacking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1.95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463916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Purse snatching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23.42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65072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Taxi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5.89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01370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Delivery person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6.65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098909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Swarming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24.47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574634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ATM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11.73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580444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Mugging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19.72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131019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Business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12.5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94403"/>
                  </a:ext>
                </a:extLst>
              </a:tr>
              <a:tr h="32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Other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38.85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5156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1C5717-03F8-6543-B47D-62B8FFB0AE84}"/>
              </a:ext>
            </a:extLst>
          </p:cNvPr>
          <p:cNvSpPr txBox="1"/>
          <p:nvPr/>
        </p:nvSpPr>
        <p:spPr>
          <a:xfrm>
            <a:off x="3678865" y="1528845"/>
            <a:ext cx="2658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“0 Hours time difference” = 10942 out of 18085 total robberies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2 hours of occurrence: 1156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4 hours of occurrence: 332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6 hours of occurrence: 105 reported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40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DF2B-F377-4907-AD32-5634145D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Plotting Divisions responding to Robberies in Toronto using the original data set including the location of the Robbery given in the Original data set Lat &amp; Long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1D276-F33B-4588-B3F5-E0ECF14F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88564"/>
            <a:ext cx="7315200" cy="4271347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10814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CB3F-E3CE-6B4A-9D35-4E351D87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452C1-84E5-814A-9BF6-E457029F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6A31B4-F875-424B-8E56-A3DF83D5F29F}"/>
              </a:ext>
            </a:extLst>
          </p:cNvPr>
          <p:cNvSpPr txBox="1">
            <a:spLocks/>
          </p:cNvSpPr>
          <p:nvPr/>
        </p:nvSpPr>
        <p:spPr>
          <a:xfrm>
            <a:off x="1127051" y="1310675"/>
            <a:ext cx="10057417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 to conclude if Toronto’s safety (with respect to robbery) has significantly changed over the past 5 years</a:t>
            </a:r>
          </a:p>
          <a:p>
            <a:endParaRPr lang="en-US" dirty="0"/>
          </a:p>
          <a:p>
            <a:r>
              <a:rPr lang="en-US" dirty="0"/>
              <a:t>Most robberies occur:</a:t>
            </a:r>
          </a:p>
          <a:p>
            <a:pPr lvl="1"/>
            <a:r>
              <a:rPr lang="en-US" dirty="0"/>
              <a:t>By Mugging</a:t>
            </a:r>
          </a:p>
          <a:p>
            <a:pPr lvl="1"/>
            <a:r>
              <a:rPr lang="en-US" dirty="0"/>
              <a:t>During October and November</a:t>
            </a:r>
          </a:p>
          <a:p>
            <a:pPr lvl="2"/>
            <a:r>
              <a:rPr lang="en-US" dirty="0"/>
              <a:t>Between 0 – 10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  <a:p>
            <a:pPr lvl="2"/>
            <a:r>
              <a:rPr lang="en-US" dirty="0"/>
              <a:t>Little rain or snow</a:t>
            </a:r>
          </a:p>
          <a:p>
            <a:pPr lvl="1"/>
            <a:r>
              <a:rPr lang="en-US" dirty="0"/>
              <a:t>Friday and Saturday – late in evening/early in morning</a:t>
            </a:r>
          </a:p>
          <a:p>
            <a:pPr lvl="1"/>
            <a:r>
              <a:rPr lang="en-US" dirty="0"/>
              <a:t>In densely populated neighborhoods with less wealth and high mobility status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Are reported soon after occurrence 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2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BE56-9CE1-8248-BE0E-C972D1D4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B8A5-B9B6-AB41-85A6-4193CF52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08300"/>
          </a:xfrm>
        </p:spPr>
        <p:txBody>
          <a:bodyPr/>
          <a:lstStyle/>
          <a:p>
            <a:r>
              <a:rPr lang="en-US" dirty="0"/>
              <a:t>Is citizen safety in Toronto changing?</a:t>
            </a:r>
          </a:p>
          <a:p>
            <a:endParaRPr lang="en-US" dirty="0"/>
          </a:p>
          <a:p>
            <a:r>
              <a:rPr lang="en-US" dirty="0"/>
              <a:t>Evaluate recent robbery data as a proxy for safety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D5A78-1DEA-424E-9D10-D7B625CAF273}"/>
              </a:ext>
            </a:extLst>
          </p:cNvPr>
          <p:cNvSpPr txBox="1"/>
          <p:nvPr/>
        </p:nvSpPr>
        <p:spPr>
          <a:xfrm>
            <a:off x="4059077" y="2407298"/>
            <a:ext cx="6935581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“343 Every one commits robbery who:</a:t>
            </a:r>
          </a:p>
          <a:p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steals, and for the purpose of extorting whatever is stolen or to prevent or overcome resistance to the stealing, </a:t>
            </a:r>
            <a:r>
              <a:rPr lang="en-CA" dirty="0">
                <a:solidFill>
                  <a:srgbClr val="FF0000"/>
                </a:solidFill>
              </a:rPr>
              <a:t>uses violence or threats of violence </a:t>
            </a:r>
            <a:r>
              <a:rPr lang="en-CA" dirty="0"/>
              <a:t>to a person or property;</a:t>
            </a:r>
          </a:p>
          <a:p>
            <a:r>
              <a:rPr lang="en-CA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steals from any person and, at the time he steals or immediately before or immediately thereafter, </a:t>
            </a:r>
            <a:r>
              <a:rPr lang="en-CA" dirty="0">
                <a:solidFill>
                  <a:srgbClr val="FF0000"/>
                </a:solidFill>
              </a:rPr>
              <a:t>wounds, beats, strikes </a:t>
            </a:r>
            <a:r>
              <a:rPr lang="en-CA" dirty="0"/>
              <a:t>or uses any </a:t>
            </a:r>
            <a:r>
              <a:rPr lang="en-CA" dirty="0">
                <a:solidFill>
                  <a:srgbClr val="FF0000"/>
                </a:solidFill>
              </a:rPr>
              <a:t>personal violence </a:t>
            </a:r>
            <a:r>
              <a:rPr lang="en-CA" dirty="0"/>
              <a:t>to that person;</a:t>
            </a:r>
          </a:p>
          <a:p>
            <a:r>
              <a:rPr lang="en-CA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assaults</a:t>
            </a:r>
            <a:r>
              <a:rPr lang="en-CA" dirty="0"/>
              <a:t> any person with intent to steal from him; or</a:t>
            </a:r>
          </a:p>
          <a:p>
            <a:r>
              <a:rPr lang="en-CA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steals from any person </a:t>
            </a:r>
            <a:r>
              <a:rPr lang="en-CA" dirty="0">
                <a:solidFill>
                  <a:srgbClr val="FF0000"/>
                </a:solidFill>
              </a:rPr>
              <a:t>while armed with an offensive weapon </a:t>
            </a:r>
            <a:r>
              <a:rPr lang="en-CA" dirty="0"/>
              <a:t>or </a:t>
            </a:r>
            <a:r>
              <a:rPr lang="en-CA" dirty="0">
                <a:solidFill>
                  <a:srgbClr val="FF0000"/>
                </a:solidFill>
              </a:rPr>
              <a:t>imitation</a:t>
            </a:r>
            <a:r>
              <a:rPr lang="en-CA" dirty="0"/>
              <a:t> thereof.”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C66E-0D2A-D341-B52E-A670AB62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05B5-3246-C84D-83EF-94DE2CBF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54190"/>
          </a:xfrm>
        </p:spPr>
        <p:txBody>
          <a:bodyPr/>
          <a:lstStyle/>
          <a:p>
            <a:r>
              <a:rPr lang="en-CA" dirty="0"/>
              <a:t>Toronto Police Robbery dataset: data captured from 2014 - 2018</a:t>
            </a:r>
          </a:p>
          <a:p>
            <a:r>
              <a:rPr lang="en-CA" dirty="0"/>
              <a:t>29 variables and 18,128 records</a:t>
            </a:r>
          </a:p>
          <a:p>
            <a:pPr lvl="1"/>
            <a:r>
              <a:rPr lang="en-CA" dirty="0"/>
              <a:t>Largely clean – 100% rows populated</a:t>
            </a:r>
          </a:p>
          <a:p>
            <a:r>
              <a:rPr lang="en-CA" dirty="0"/>
              <a:t>13 OOTB features and 20 engineered features</a:t>
            </a:r>
          </a:p>
          <a:p>
            <a:pPr marL="502920" lvl="1" indent="0">
              <a:buNone/>
            </a:pP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1B168E-4AE8-EE47-B471-4F3583593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96891"/>
              </p:ext>
            </p:extLst>
          </p:nvPr>
        </p:nvGraphicFramePr>
        <p:xfrm>
          <a:off x="3627336" y="2547458"/>
          <a:ext cx="7987490" cy="4067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2221">
                  <a:extLst>
                    <a:ext uri="{9D8B030D-6E8A-4147-A177-3AD203B41FA5}">
                      <a16:colId xmlns:a16="http://schemas.microsoft.com/office/drawing/2014/main" val="2225815947"/>
                    </a:ext>
                  </a:extLst>
                </a:gridCol>
                <a:gridCol w="4455269">
                  <a:extLst>
                    <a:ext uri="{9D8B030D-6E8A-4147-A177-3AD203B41FA5}">
                      <a16:colId xmlns:a16="http://schemas.microsoft.com/office/drawing/2014/main" val="889569653"/>
                    </a:ext>
                  </a:extLst>
                </a:gridCol>
              </a:tblGrid>
              <a:tr h="3856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OOTB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Engineered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76888"/>
                  </a:ext>
                </a:extLst>
              </a:tr>
              <a:tr h="3681694">
                <a:tc>
                  <a:txBody>
                    <a:bodyPr/>
                    <a:lstStyle/>
                    <a:p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offence,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reportedyear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reportedmonth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reportedday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reporteddayofyear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reporteddayofweek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occurrenceyear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occurrencemonth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occurrenceday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occurrencedayofyear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occurrencedayofweek</a:t>
                      </a:r>
                      <a:r>
                        <a:rPr lang="en-CA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neighbourhood, </a:t>
                      </a:r>
                      <a:r>
                        <a:rPr lang="en-CA" sz="1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premisetype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Occurrence_TimeOfDayCategory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Occurrence_SkyLightCategory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Reported_TimeOfDayCategory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Reported_SkyLightCategory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Occurred_PostalCode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Occurred_FSA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PopulationCount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PopulationDensity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PopulationCount_AgeCohort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Occurred_TimeOfMonth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Occurred_IsHoliday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Occurred_CalendarQuarter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Reported_TimeOfWeek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Reported_TimeOfMonth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Reported_IsHoliday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Reported_CalendarQuarter</a:t>
                      </a:r>
                      <a:r>
                        <a:rPr lang="en-CA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Reported_After_Occurrence_WEEKS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Reported_After_Occurrence_DAYS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Reported_After_Occurrence_HOURS</a:t>
                      </a:r>
                      <a:r>
                        <a:rPr lang="en-CA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6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Reported_After_Occurrence_MINUTES</a:t>
                      </a:r>
                      <a:r>
                        <a:rPr lang="en-CA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0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C66E-0D2A-D341-B52E-A670AB62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05B5-3246-C84D-83EF-94DE2CBF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SQL and Python</a:t>
            </a:r>
          </a:p>
          <a:p>
            <a:r>
              <a:rPr lang="en-US" dirty="0"/>
              <a:t>Data augmentation: </a:t>
            </a:r>
          </a:p>
          <a:p>
            <a:pPr lvl="1"/>
            <a:r>
              <a:rPr lang="en-US" dirty="0"/>
              <a:t>Robbery</a:t>
            </a:r>
          </a:p>
          <a:p>
            <a:pPr lvl="1"/>
            <a:r>
              <a:rPr lang="en-US" dirty="0"/>
              <a:t>Dates &amp; Forward Sortation Area (FSA)</a:t>
            </a:r>
          </a:p>
          <a:p>
            <a:pPr lvl="1"/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Data normalization: 6 subsets: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Robbery data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Offences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Dates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Neighbourhood</a:t>
            </a:r>
            <a:endParaRPr lang="en-CA" baseline="30000" dirty="0"/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Premise Types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Time of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A15A-E4E2-8C47-AE90-8EF02375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84AB-D91E-5641-B223-21797DB21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A15A-E4E2-8C47-AE90-8EF02375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Overall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84AB-D91E-5641-B223-21797DB21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5EA0-2130-6348-B616-33B9301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total robberies per year increasing?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40F054-E0D3-6742-8ACF-DC9B291F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967412"/>
              </p:ext>
            </p:extLst>
          </p:nvPr>
        </p:nvGraphicFramePr>
        <p:xfrm>
          <a:off x="3929972" y="1123836"/>
          <a:ext cx="7587577" cy="4601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76AE00-7BCC-5D45-98A7-F88C58FA06FF}"/>
              </a:ext>
            </a:extLst>
          </p:cNvPr>
          <p:cNvSpPr txBox="1"/>
          <p:nvPr/>
        </p:nvSpPr>
        <p:spPr>
          <a:xfrm>
            <a:off x="7412477" y="5894962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DC016-4705-C148-BF04-26C35F328D56}"/>
              </a:ext>
            </a:extLst>
          </p:cNvPr>
          <p:cNvSpPr txBox="1"/>
          <p:nvPr/>
        </p:nvSpPr>
        <p:spPr>
          <a:xfrm rot="16200000">
            <a:off x="3044914" y="3239760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5516366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{BC706FE8-D991-BB46-9845-EEB714F8E94D}tf10001124</Template>
  <TotalTime>693</TotalTime>
  <Words>1401</Words>
  <Application>Microsoft Office PowerPoint</Application>
  <PresentationFormat>Widescreen</PresentationFormat>
  <Paragraphs>576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Wingdings 2</vt:lpstr>
      <vt:lpstr>Frame</vt:lpstr>
      <vt:lpstr>Toronto Robbery Analysis</vt:lpstr>
      <vt:lpstr>Background</vt:lpstr>
      <vt:lpstr>Toronto:  A Changing City</vt:lpstr>
      <vt:lpstr>Objective of Analysis</vt:lpstr>
      <vt:lpstr>Data Preparation &amp; Cleaning</vt:lpstr>
      <vt:lpstr>Data Preparation &amp; Cleaning</vt:lpstr>
      <vt:lpstr>Analysis</vt:lpstr>
      <vt:lpstr>Analysis – Overall Count</vt:lpstr>
      <vt:lpstr>Are total robberies per year increasing?</vt:lpstr>
      <vt:lpstr>Analysis - Type</vt:lpstr>
      <vt:lpstr>What type of robbery is most common?</vt:lpstr>
      <vt:lpstr>Do robbery rates by type change over time?</vt:lpstr>
      <vt:lpstr>Do robbery rates by type change over time?</vt:lpstr>
      <vt:lpstr>Do robbery rates by type change over time?</vt:lpstr>
      <vt:lpstr>Analysis - Time</vt:lpstr>
      <vt:lpstr>In what month is a robbery most likely to occur?  Least likely?</vt:lpstr>
      <vt:lpstr>In what month is a robbery most likely to occur?  Least likely?</vt:lpstr>
      <vt:lpstr>On what day of week is a robbery most likely to occur?   Least likely?</vt:lpstr>
      <vt:lpstr>In what weather do most robberies happen?</vt:lpstr>
      <vt:lpstr>In what weather do most robberies happen?</vt:lpstr>
      <vt:lpstr>In what weather do most robberies happen?</vt:lpstr>
      <vt:lpstr>In what weather do most robberies happen?</vt:lpstr>
      <vt:lpstr>Analysis - Location</vt:lpstr>
      <vt:lpstr>In what neighbourhoods do most robberies occur?  Least?</vt:lpstr>
      <vt:lpstr>PowerPoint Presentation</vt:lpstr>
      <vt:lpstr>Neighbourhood analysis: What are the profiles of neighbourhoods with the most and least  robberies? </vt:lpstr>
      <vt:lpstr>What is the correlation between robbery and income level of the area? </vt:lpstr>
      <vt:lpstr>In what location types do most and least robberies occur? </vt:lpstr>
      <vt:lpstr>Analysis - Response</vt:lpstr>
      <vt:lpstr>Which police divisions respond to the most robberies? </vt:lpstr>
      <vt:lpstr>How long do people wait to report a robbery? </vt:lpstr>
      <vt:lpstr>Plotting Divisions responding to Robberies in Toronto using the original data set including the location of the Robbery given in the Original data set Lat &amp; Long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Robbery Analysis</dc:title>
  <dc:creator>Microsoft Office User</dc:creator>
  <cp:lastModifiedBy>Hesham Baraka</cp:lastModifiedBy>
  <cp:revision>18</cp:revision>
  <dcterms:created xsi:type="dcterms:W3CDTF">2019-04-03T23:59:01Z</dcterms:created>
  <dcterms:modified xsi:type="dcterms:W3CDTF">2019-04-15T03:18:48Z</dcterms:modified>
</cp:coreProperties>
</file>