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3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4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6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7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8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9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6" r:id="rId9"/>
    <p:sldId id="258" r:id="rId10"/>
    <p:sldId id="257" r:id="rId11"/>
    <p:sldId id="265" r:id="rId12"/>
    <p:sldId id="266" r:id="rId13"/>
    <p:sldId id="260" r:id="rId14"/>
    <p:sldId id="259" r:id="rId15"/>
    <p:sldId id="262" r:id="rId16"/>
    <p:sldId id="263" r:id="rId17"/>
    <p:sldId id="264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3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7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Sri lanka</c:v>
                </c:pt>
                <c:pt idx="1">
                  <c:v>Urban</c:v>
                </c:pt>
                <c:pt idx="2">
                  <c:v>Rural</c:v>
                </c:pt>
                <c:pt idx="3">
                  <c:v>Estate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0.16868944078838585</c:v>
                </c:pt>
                <c:pt idx="1">
                  <c:v>0.24479513261716893</c:v>
                </c:pt>
                <c:pt idx="2">
                  <c:v>0.13090973160274857</c:v>
                </c:pt>
                <c:pt idx="3">
                  <c:v>0.11028592647604901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59353008"/>
        <c:axId val="-2059350288"/>
      </c:barChart>
      <c:catAx>
        <c:axId val="-2059353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0288"/>
        <c:crosses val="autoZero"/>
        <c:auto val="1"/>
        <c:lblAlgn val="ctr"/>
        <c:lblOffset val="100"/>
        <c:noMultiLvlLbl val="0"/>
      </c:catAx>
      <c:valAx>
        <c:axId val="-205935028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300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3.7914691943127963E-3</c:v>
                </c:pt>
                <c:pt idx="1">
                  <c:v>1.2E-2</c:v>
                </c:pt>
                <c:pt idx="2">
                  <c:v>4.8687552921253173E-2</c:v>
                </c:pt>
                <c:pt idx="3">
                  <c:v>0.21172387196297723</c:v>
                </c:pt>
                <c:pt idx="4">
                  <c:v>0.41091314031180398</c:v>
                </c:pt>
                <c:pt idx="5">
                  <c:v>0.39066937119675454</c:v>
                </c:pt>
                <c:pt idx="6">
                  <c:v>0.30051607780865425</c:v>
                </c:pt>
                <c:pt idx="7">
                  <c:v>0.23020753266717908</c:v>
                </c:pt>
                <c:pt idx="8">
                  <c:v>0.14527845036319612</c:v>
                </c:pt>
                <c:pt idx="9">
                  <c:v>6.0860707919531451E-2</c:v>
                </c:pt>
                <c:pt idx="10">
                  <c:v>2.4144869215291749E-2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06945264"/>
        <c:axId val="-2009568624"/>
      </c:barChart>
      <c:catAx>
        <c:axId val="-190694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8624"/>
        <c:crosses val="autoZero"/>
        <c:auto val="1"/>
        <c:lblAlgn val="ctr"/>
        <c:lblOffset val="100"/>
        <c:noMultiLvlLbl val="0"/>
      </c:catAx>
      <c:valAx>
        <c:axId val="-20095686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4526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91828720476666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(Grade 7- GCE O/L) or equivalent</c:v>
                </c:pt>
                <c:pt idx="2">
                  <c:v>Other</c:v>
                </c:pt>
                <c:pt idx="3">
                  <c:v>Primary (Grade 1-6)</c:v>
                </c:pt>
                <c:pt idx="4">
                  <c:v>( GCE A/L) or equivalent</c:v>
                </c:pt>
                <c:pt idx="5">
                  <c:v>Diploma/Degree/MSc/Phd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6.9735006973500697E-3</c:v>
                </c:pt>
                <c:pt idx="1">
                  <c:v>2.559087204563977E-2</c:v>
                </c:pt>
                <c:pt idx="2">
                  <c:v>2.7322404371584699E-2</c:v>
                </c:pt>
                <c:pt idx="3">
                  <c:v>3.54251012145749E-2</c:v>
                </c:pt>
                <c:pt idx="4">
                  <c:v>0.13976643210061387</c:v>
                </c:pt>
                <c:pt idx="5">
                  <c:v>0.38081321473951718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09565360"/>
        <c:axId val="-2009571344"/>
      </c:barChart>
      <c:catAx>
        <c:axId val="-200956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71344"/>
        <c:crosses val="autoZero"/>
        <c:auto val="1"/>
        <c:lblAlgn val="ctr"/>
        <c:lblOffset val="100"/>
        <c:noMultiLvlLbl val="0"/>
      </c:catAx>
      <c:valAx>
        <c:axId val="-20095713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536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Freelance Cyber worker</c:v>
                </c:pt>
                <c:pt idx="2">
                  <c:v>Casual laborer/Daily paid</c:v>
                </c:pt>
                <c:pt idx="3">
                  <c:v>Unemployed</c:v>
                </c:pt>
                <c:pt idx="4">
                  <c:v>Other own account worker ( craft level</c:v>
                </c:pt>
                <c:pt idx="5">
                  <c:v>other</c:v>
                </c:pt>
                <c:pt idx="6">
                  <c:v>Self Employed</c:v>
                </c:pt>
                <c:pt idx="7">
                  <c:v>Government &amp; Semi-government Employee</c:v>
                </c:pt>
                <c:pt idx="8">
                  <c:v>Entrepreneur</c:v>
                </c:pt>
                <c:pt idx="9">
                  <c:v>Private sector employee</c:v>
                </c:pt>
                <c:pt idx="10">
                  <c:v>Migrant workers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7.6536312849162014E-2</c:v>
                </c:pt>
                <c:pt idx="1">
                  <c:v>9.6774193548387094E-2</c:v>
                </c:pt>
                <c:pt idx="2">
                  <c:v>0.10588235294117647</c:v>
                </c:pt>
                <c:pt idx="3">
                  <c:v>0.11415999511092098</c:v>
                </c:pt>
                <c:pt idx="4">
                  <c:v>0.125</c:v>
                </c:pt>
                <c:pt idx="5">
                  <c:v>0.15354713313896987</c:v>
                </c:pt>
                <c:pt idx="6">
                  <c:v>0.19307770614183917</c:v>
                </c:pt>
                <c:pt idx="7">
                  <c:v>0.27811590367822175</c:v>
                </c:pt>
                <c:pt idx="8">
                  <c:v>0.3595505617977528</c:v>
                </c:pt>
                <c:pt idx="9">
                  <c:v>0.41084053417124899</c:v>
                </c:pt>
                <c:pt idx="10">
                  <c:v>0.41463414634146339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01878080"/>
        <c:axId val="-1901876448"/>
      </c:barChart>
      <c:catAx>
        <c:axId val="-190187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1876448"/>
        <c:crosses val="autoZero"/>
        <c:auto val="1"/>
        <c:lblAlgn val="ctr"/>
        <c:lblOffset val="100"/>
        <c:noMultiLvlLbl val="0"/>
      </c:catAx>
      <c:valAx>
        <c:axId val="-190187644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187808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Certificate</c:v>
                </c:pt>
                <c:pt idx="1">
                  <c:v>Degree</c:v>
                </c:pt>
                <c:pt idx="2">
                  <c:v>Diploma</c:v>
                </c:pt>
                <c:pt idx="3">
                  <c:v>Informal</c:v>
                </c:pt>
                <c:pt idx="4">
                  <c:v>Post-graduate</c:v>
                </c:pt>
                <c:pt idx="5">
                  <c:v>School Curriculum</c:v>
                </c:pt>
                <c:pt idx="6">
                  <c:v>No Literacy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3.3698204305697942E-2</c:v>
                </c:pt>
                <c:pt idx="1">
                  <c:v>7.9367703958464232E-4</c:v>
                </c:pt>
                <c:pt idx="2">
                  <c:v>1.002017262475611E-2</c:v>
                </c:pt>
                <c:pt idx="3">
                  <c:v>0.14702867158305499</c:v>
                </c:pt>
                <c:pt idx="4">
                  <c:v>1.9841925989616058E-4</c:v>
                </c:pt>
                <c:pt idx="5">
                  <c:v>7.6490624689969908E-2</c:v>
                </c:pt>
                <c:pt idx="6">
                  <c:v>0.73177023049704026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-2004697040"/>
        <c:axId val="-2004702480"/>
      </c:barChart>
      <c:catAx>
        <c:axId val="-20046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702480"/>
        <c:crosses val="autoZero"/>
        <c:auto val="1"/>
        <c:lblAlgn val="ctr"/>
        <c:lblOffset val="100"/>
        <c:noMultiLvlLbl val="0"/>
      </c:catAx>
      <c:valAx>
        <c:axId val="-200470248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697040"/>
        <c:crosses val="autoZero"/>
        <c:crossBetween val="between"/>
        <c:majorUnit val="0.1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1932367149758456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3.8032338874971532E-2</c:v>
                </c:pt>
                <c:pt idx="1">
                  <c:v>4.2398688217381117E-2</c:v>
                </c:pt>
                <c:pt idx="2">
                  <c:v>2.9707112970711297E-2</c:v>
                </c:pt>
                <c:pt idx="3">
                  <c:v>2.0961329960245755E-2</c:v>
                </c:pt>
                <c:pt idx="4">
                  <c:v>3.1185031185031187E-3</c:v>
                </c:pt>
                <c:pt idx="5">
                  <c:v>3.7716352363730304E-2</c:v>
                </c:pt>
                <c:pt idx="6">
                  <c:v>2.2152519113899236E-2</c:v>
                </c:pt>
                <c:pt idx="7">
                  <c:v>4.9904030710172742E-2</c:v>
                </c:pt>
                <c:pt idx="8">
                  <c:v>5.0261475886112725E-2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Sheet1!$C$2:$C$10</c:f>
              <c:numCache>
                <c:formatCode>0.0%</c:formatCode>
                <c:ptCount val="9"/>
                <c:pt idx="0">
                  <c:v>1.8219084491004327E-3</c:v>
                </c:pt>
                <c:pt idx="1">
                  <c:v>9.3698758491449988E-4</c:v>
                </c:pt>
                <c:pt idx="2">
                  <c:v>2.9288702928870294E-3</c:v>
                </c:pt>
                <c:pt idx="3">
                  <c:v>3.6140224069389231E-4</c:v>
                </c:pt>
                <c:pt idx="4">
                  <c:v>0</c:v>
                </c:pt>
                <c:pt idx="5">
                  <c:v>0</c:v>
                </c:pt>
                <c:pt idx="6">
                  <c:v>1.9603999215840032E-4</c:v>
                </c:pt>
                <c:pt idx="7">
                  <c:v>4.7984644913627637E-4</c:v>
                </c:pt>
                <c:pt idx="8">
                  <c:v>5.8105752469494478E-4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Sheet1!$D$2:$D$10</c:f>
              <c:numCache>
                <c:formatCode>0.0%</c:formatCode>
                <c:ptCount val="9"/>
                <c:pt idx="0">
                  <c:v>8.4263265770895008E-3</c:v>
                </c:pt>
                <c:pt idx="1">
                  <c:v>6.3246661981728744E-3</c:v>
                </c:pt>
                <c:pt idx="2">
                  <c:v>2.0083682008368201E-2</c:v>
                </c:pt>
                <c:pt idx="3">
                  <c:v>8.6736537766534151E-3</c:v>
                </c:pt>
                <c:pt idx="4">
                  <c:v>0</c:v>
                </c:pt>
                <c:pt idx="5">
                  <c:v>8.524928958925343E-3</c:v>
                </c:pt>
                <c:pt idx="6">
                  <c:v>1.744755930209763E-2</c:v>
                </c:pt>
                <c:pt idx="7">
                  <c:v>6.7178502879078695E-3</c:v>
                </c:pt>
                <c:pt idx="8">
                  <c:v>9.0063916327716449E-3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>
                  <c:v>0.24960145752675927</c:v>
                </c:pt>
                <c:pt idx="1">
                  <c:v>0.21503865073787773</c:v>
                </c:pt>
                <c:pt idx="2">
                  <c:v>0.20209205020920501</c:v>
                </c:pt>
                <c:pt idx="3">
                  <c:v>0.28044813877846042</c:v>
                </c:pt>
                <c:pt idx="4">
                  <c:v>0.20218295218295218</c:v>
                </c:pt>
                <c:pt idx="5">
                  <c:v>0.11960733660552829</c:v>
                </c:pt>
                <c:pt idx="6">
                  <c:v>3.4699078612036853E-2</c:v>
                </c:pt>
                <c:pt idx="7">
                  <c:v>3.4069097888675626E-2</c:v>
                </c:pt>
                <c:pt idx="8">
                  <c:v>2.1208599651365484E-2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Sheet1!$F$2:$F$10</c:f>
              <c:numCache>
                <c:formatCode>0.0%</c:formatCode>
                <c:ptCount val="9"/>
                <c:pt idx="0">
                  <c:v>4.5547711227510819E-4</c:v>
                </c:pt>
                <c:pt idx="1">
                  <c:v>2.3424689622862497E-4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7.7499354172048571E-4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Sheet1!$G$2:$G$10</c:f>
              <c:numCache>
                <c:formatCode>0.0%</c:formatCode>
                <c:ptCount val="9"/>
                <c:pt idx="0">
                  <c:v>0.153723525392849</c:v>
                </c:pt>
                <c:pt idx="1">
                  <c:v>0.10705083157648161</c:v>
                </c:pt>
                <c:pt idx="2">
                  <c:v>8.4100418410041844E-2</c:v>
                </c:pt>
                <c:pt idx="3">
                  <c:v>2.7466570292735814E-2</c:v>
                </c:pt>
                <c:pt idx="4">
                  <c:v>0.11850311850311851</c:v>
                </c:pt>
                <c:pt idx="5">
                  <c:v>6.4066132782226809E-2</c:v>
                </c:pt>
                <c:pt idx="6">
                  <c:v>6.684963732601451E-2</c:v>
                </c:pt>
                <c:pt idx="7">
                  <c:v>1.6314779270633396E-2</c:v>
                </c:pt>
                <c:pt idx="8">
                  <c:v>1.5398024404416037E-2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Sheet1!$H$2:$H$10</c:f>
              <c:numCache>
                <c:formatCode>0.0%</c:formatCode>
                <c:ptCount val="9"/>
                <c:pt idx="0">
                  <c:v>0.54793896606695514</c:v>
                </c:pt>
                <c:pt idx="1">
                  <c:v>0.62801592878894352</c:v>
                </c:pt>
                <c:pt idx="2">
                  <c:v>0.66108786610878656</c:v>
                </c:pt>
                <c:pt idx="3">
                  <c:v>0.66208890495121064</c:v>
                </c:pt>
                <c:pt idx="4">
                  <c:v>0.67619542619542616</c:v>
                </c:pt>
                <c:pt idx="5">
                  <c:v>0.76931025574786882</c:v>
                </c:pt>
                <c:pt idx="6">
                  <c:v>0.85865516565379341</c:v>
                </c:pt>
                <c:pt idx="7">
                  <c:v>0.8925143953934741</c:v>
                </c:pt>
                <c:pt idx="8">
                  <c:v>0.90354445090063917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9352464"/>
        <c:axId val="-2059357360"/>
      </c:barChart>
      <c:catAx>
        <c:axId val="-20593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7360"/>
        <c:crosses val="autoZero"/>
        <c:auto val="1"/>
        <c:lblAlgn val="ctr"/>
        <c:lblOffset val="100"/>
        <c:noMultiLvlLbl val="0"/>
      </c:catAx>
      <c:valAx>
        <c:axId val="-20593573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1.4500000000000001E-2</c:v>
                </c:pt>
                <c:pt idx="3">
                  <c:v>7.0999999999999994E-2</c:v>
                </c:pt>
                <c:pt idx="4">
                  <c:v>0.1275</c:v>
                </c:pt>
                <c:pt idx="5">
                  <c:v>0.112</c:v>
                </c:pt>
                <c:pt idx="6">
                  <c:v>8.3500000000000005E-2</c:v>
                </c:pt>
                <c:pt idx="7">
                  <c:v>4.1500000000000002E-2</c:v>
                </c:pt>
                <c:pt idx="8">
                  <c:v>4.3499999999999997E-2</c:v>
                </c:pt>
                <c:pt idx="9">
                  <c:v>8.9999999999999993E-3</c:v>
                </c:pt>
                <c:pt idx="10">
                  <c:v>6.0000000000000001E-3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3.0000000000000001E-3</c:v>
                </c:pt>
                <c:pt idx="5">
                  <c:v>3.0000000000000001E-3</c:v>
                </c:pt>
                <c:pt idx="6">
                  <c:v>2E-3</c:v>
                </c:pt>
                <c:pt idx="7">
                  <c:v>1E-3</c:v>
                </c:pt>
                <c:pt idx="8">
                  <c:v>1.5E-3</c:v>
                </c:pt>
                <c:pt idx="9">
                  <c:v>1.5E-3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5.0000000000000001E-4</c:v>
                </c:pt>
                <c:pt idx="2">
                  <c:v>5.0000000000000001E-4</c:v>
                </c:pt>
                <c:pt idx="3">
                  <c:v>1.15E-2</c:v>
                </c:pt>
                <c:pt idx="4">
                  <c:v>4.7500000000000001E-2</c:v>
                </c:pt>
                <c:pt idx="5">
                  <c:v>0.04</c:v>
                </c:pt>
                <c:pt idx="6">
                  <c:v>2.0500000000000001E-2</c:v>
                </c:pt>
                <c:pt idx="7">
                  <c:v>1.4500000000000001E-2</c:v>
                </c:pt>
                <c:pt idx="8">
                  <c:v>1.2500000000000001E-2</c:v>
                </c:pt>
                <c:pt idx="9">
                  <c:v>3.5000000000000001E-3</c:v>
                </c:pt>
                <c:pt idx="10">
                  <c:v>5.0000000000000001E-4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Sheet1!$E$2:$E$12</c:f>
              <c:numCache>
                <c:formatCode>0.0%</c:formatCode>
                <c:ptCount val="11"/>
                <c:pt idx="0">
                  <c:v>3.0000000000000001E-3</c:v>
                </c:pt>
                <c:pt idx="1">
                  <c:v>3.4000000000000002E-2</c:v>
                </c:pt>
                <c:pt idx="2">
                  <c:v>0.14949999999999999</c:v>
                </c:pt>
                <c:pt idx="3">
                  <c:v>0.32200000000000001</c:v>
                </c:pt>
                <c:pt idx="4">
                  <c:v>0.377</c:v>
                </c:pt>
                <c:pt idx="5">
                  <c:v>0.29799999999999999</c:v>
                </c:pt>
                <c:pt idx="6">
                  <c:v>0.29049999999999998</c:v>
                </c:pt>
                <c:pt idx="7">
                  <c:v>0.24099999999999999</c:v>
                </c:pt>
                <c:pt idx="8">
                  <c:v>0.29299999999999998</c:v>
                </c:pt>
                <c:pt idx="9">
                  <c:v>0.14050000000000001</c:v>
                </c:pt>
                <c:pt idx="10">
                  <c:v>7.4499999999999997E-2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Sheet1!$F$2:$F$12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0</c:v>
                </c:pt>
                <c:pt idx="6">
                  <c:v>5.0000000000000001E-4</c:v>
                </c:pt>
                <c:pt idx="7">
                  <c:v>5.0000000000000001E-4</c:v>
                </c:pt>
                <c:pt idx="8">
                  <c:v>1E-3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Sheet1!$G$2:$G$12</c:f>
              <c:numCache>
                <c:formatCode>0.0%</c:formatCode>
                <c:ptCount val="11"/>
                <c:pt idx="0">
                  <c:v>1E-3</c:v>
                </c:pt>
                <c:pt idx="1">
                  <c:v>3.7999999999999999E-2</c:v>
                </c:pt>
                <c:pt idx="2">
                  <c:v>0.1905</c:v>
                </c:pt>
                <c:pt idx="3">
                  <c:v>0.27350000000000002</c:v>
                </c:pt>
                <c:pt idx="4">
                  <c:v>0.19650000000000001</c:v>
                </c:pt>
                <c:pt idx="5">
                  <c:v>0.13550000000000001</c:v>
                </c:pt>
                <c:pt idx="6">
                  <c:v>8.8999999999999996E-2</c:v>
                </c:pt>
                <c:pt idx="7">
                  <c:v>0.08</c:v>
                </c:pt>
                <c:pt idx="8">
                  <c:v>9.1999999999999998E-2</c:v>
                </c:pt>
                <c:pt idx="9">
                  <c:v>3.4000000000000002E-2</c:v>
                </c:pt>
                <c:pt idx="10">
                  <c:v>2.6499999999999999E-2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Sheet1!$H$2:$H$12</c:f>
              <c:numCache>
                <c:formatCode>0.0%</c:formatCode>
                <c:ptCount val="11"/>
                <c:pt idx="0">
                  <c:v>0.52349999999999997</c:v>
                </c:pt>
                <c:pt idx="1">
                  <c:v>0.92649999999999999</c:v>
                </c:pt>
                <c:pt idx="2">
                  <c:v>0.82599999999999996</c:v>
                </c:pt>
                <c:pt idx="3">
                  <c:v>0.61799999999999999</c:v>
                </c:pt>
                <c:pt idx="4">
                  <c:v>0.59499999999999997</c:v>
                </c:pt>
                <c:pt idx="5">
                  <c:v>0.64400000000000002</c:v>
                </c:pt>
                <c:pt idx="6">
                  <c:v>0.77349999999999997</c:v>
                </c:pt>
                <c:pt idx="7">
                  <c:v>0.92249999999999999</c:v>
                </c:pt>
                <c:pt idx="8">
                  <c:v>1.8280000000000001</c:v>
                </c:pt>
                <c:pt idx="9">
                  <c:v>1.7749999999999999</c:v>
                </c:pt>
                <c:pt idx="10">
                  <c:v>1.6319999999999999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9560464"/>
        <c:axId val="-2009559920"/>
      </c:barChart>
      <c:catAx>
        <c:axId val="-200956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59920"/>
        <c:crosses val="autoZero"/>
        <c:auto val="1"/>
        <c:lblAlgn val="ctr"/>
        <c:lblOffset val="100"/>
        <c:noMultiLvlLbl val="0"/>
      </c:catAx>
      <c:valAx>
        <c:axId val="-20095599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0.99442119944211993</c:v>
                </c:pt>
                <c:pt idx="1">
                  <c:v>0.93471659919028338</c:v>
                </c:pt>
                <c:pt idx="2">
                  <c:v>0.92567237163814176</c:v>
                </c:pt>
                <c:pt idx="3">
                  <c:v>0.74816589309776915</c:v>
                </c:pt>
                <c:pt idx="4">
                  <c:v>0.47229987293519693</c:v>
                </c:pt>
                <c:pt idx="5">
                  <c:v>0.97267759562841527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5643375617795705E-2"/>
                  <c:y val="6.8181818181818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1.3947001394700139E-3</c:v>
                </c:pt>
                <c:pt idx="1">
                  <c:v>1.568825910931174E-2</c:v>
                </c:pt>
                <c:pt idx="2">
                  <c:v>2.8687856560717196E-2</c:v>
                </c:pt>
                <c:pt idx="3">
                  <c:v>8.9758945949992508E-2</c:v>
                </c:pt>
                <c:pt idx="4">
                  <c:v>0.11499364675984752</c:v>
                </c:pt>
                <c:pt idx="5">
                  <c:v>5.4644808743169399E-3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5.0607287449392713E-4</c:v>
                </c:pt>
                <c:pt idx="2">
                  <c:v>1.6299918500407498E-4</c:v>
                </c:pt>
                <c:pt idx="3">
                  <c:v>1.4972301242701004E-4</c:v>
                </c:pt>
                <c:pt idx="4">
                  <c:v>2.5412960609911054E-4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6076508546132423E-2"/>
                  <c:y val="1.51515151515151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2.7894002789400278E-3</c:v>
                </c:pt>
                <c:pt idx="1">
                  <c:v>3.4412955465587043E-2</c:v>
                </c:pt>
                <c:pt idx="2">
                  <c:v>4.3357783211083946E-2</c:v>
                </c:pt>
                <c:pt idx="3">
                  <c:v>0.14126366222488396</c:v>
                </c:pt>
                <c:pt idx="4">
                  <c:v>0.28208386277001268</c:v>
                </c:pt>
                <c:pt idx="5">
                  <c:v>1.6393442622950821E-2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0</c:v>
                </c:pt>
                <c:pt idx="1">
                  <c:v>3.0364372469635628E-3</c:v>
                </c:pt>
                <c:pt idx="2">
                  <c:v>0</c:v>
                </c:pt>
                <c:pt idx="3">
                  <c:v>3.5184907920347355E-3</c:v>
                </c:pt>
                <c:pt idx="4">
                  <c:v>3.176620076238882E-2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0</c:v>
                </c:pt>
                <c:pt idx="1">
                  <c:v>5.0607287449392713E-4</c:v>
                </c:pt>
                <c:pt idx="2">
                  <c:v>0</c:v>
                </c:pt>
                <c:pt idx="3">
                  <c:v>0</c:v>
                </c:pt>
                <c:pt idx="4">
                  <c:v>2.9224904701397711E-3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1.3947001394700139E-3</c:v>
                </c:pt>
                <c:pt idx="1">
                  <c:v>1.1133603238866396E-2</c:v>
                </c:pt>
                <c:pt idx="2">
                  <c:v>2.1189894050529746E-3</c:v>
                </c:pt>
                <c:pt idx="3">
                  <c:v>1.7143284922892649E-2</c:v>
                </c:pt>
                <c:pt idx="4">
                  <c:v>9.5679796696315114E-2</c:v>
                </c:pt>
                <c:pt idx="5">
                  <c:v>5.4644808743169399E-3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9570800"/>
        <c:axId val="-2009563728"/>
      </c:barChart>
      <c:catAx>
        <c:axId val="-200957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3728"/>
        <c:crosses val="autoZero"/>
        <c:auto val="1"/>
        <c:lblAlgn val="ctr"/>
        <c:lblOffset val="100"/>
        <c:noMultiLvlLbl val="0"/>
      </c:catAx>
      <c:valAx>
        <c:axId val="-200956372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7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6.7039106145251395E-3</c:v>
                </c:pt>
                <c:pt idx="1">
                  <c:v>4.1522491349480972E-3</c:v>
                </c:pt>
                <c:pt idx="2">
                  <c:v>3.3707865168539325E-2</c:v>
                </c:pt>
                <c:pt idx="3">
                  <c:v>0</c:v>
                </c:pt>
                <c:pt idx="4">
                  <c:v>7.0653612066684301E-2</c:v>
                </c:pt>
                <c:pt idx="5">
                  <c:v>6.5040650406504072E-2</c:v>
                </c:pt>
                <c:pt idx="6">
                  <c:v>3.0126336248785229E-2</c:v>
                </c:pt>
                <c:pt idx="7">
                  <c:v>0.25</c:v>
                </c:pt>
                <c:pt idx="8">
                  <c:v>7.2270227808326787E-2</c:v>
                </c:pt>
                <c:pt idx="9">
                  <c:v>2.002035968781812E-2</c:v>
                </c:pt>
                <c:pt idx="10">
                  <c:v>2.7134388559555092E-2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3.1754432389521038E-3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2.3566378633150041E-3</c:v>
                </c:pt>
                <c:pt idx="9">
                  <c:v>0</c:v>
                </c:pt>
                <c:pt idx="10">
                  <c:v>3.6668092648047424E-4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5.5865921787709492E-4</c:v>
                </c:pt>
                <c:pt idx="1">
                  <c:v>2.7681660899653978E-3</c:v>
                </c:pt>
                <c:pt idx="2">
                  <c:v>2.8089887640449437E-2</c:v>
                </c:pt>
                <c:pt idx="3">
                  <c:v>0</c:v>
                </c:pt>
                <c:pt idx="4">
                  <c:v>2.2228102672664726E-2</c:v>
                </c:pt>
                <c:pt idx="5">
                  <c:v>2.4390243902439025E-2</c:v>
                </c:pt>
                <c:pt idx="6">
                  <c:v>1.0689990281827016E-2</c:v>
                </c:pt>
                <c:pt idx="7">
                  <c:v>0.125</c:v>
                </c:pt>
                <c:pt idx="8">
                  <c:v>1.9245875883739199E-2</c:v>
                </c:pt>
                <c:pt idx="9">
                  <c:v>6.1079063454360363E-3</c:v>
                </c:pt>
                <c:pt idx="10">
                  <c:v>7.7614129438367046E-3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Sheet1!$E$2:$E$12</c:f>
              <c:numCache>
                <c:formatCode>0.0%</c:formatCode>
                <c:ptCount val="11"/>
                <c:pt idx="0">
                  <c:v>3.9106145251396648E-2</c:v>
                </c:pt>
                <c:pt idx="1">
                  <c:v>0.10242214532871972</c:v>
                </c:pt>
                <c:pt idx="2">
                  <c:v>0.2752808988764045</c:v>
                </c:pt>
                <c:pt idx="3">
                  <c:v>9.6774193548387094E-2</c:v>
                </c:pt>
                <c:pt idx="4">
                  <c:v>0.20640381053188675</c:v>
                </c:pt>
                <c:pt idx="5">
                  <c:v>0.30081300813008133</c:v>
                </c:pt>
                <c:pt idx="6">
                  <c:v>0.12925170068027211</c:v>
                </c:pt>
                <c:pt idx="7">
                  <c:v>0.125</c:v>
                </c:pt>
                <c:pt idx="8">
                  <c:v>0.31932443047918302</c:v>
                </c:pt>
                <c:pt idx="9">
                  <c:v>0.11842551747539871</c:v>
                </c:pt>
                <c:pt idx="10">
                  <c:v>0.12607712522153638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Sheet1!$F$2:$F$12</c:f>
              <c:numCache>
                <c:formatCode>0.0%</c:formatCode>
                <c:ptCount val="11"/>
                <c:pt idx="0">
                  <c:v>0</c:v>
                </c:pt>
                <c:pt idx="1">
                  <c:v>6.9204152249134946E-4</c:v>
                </c:pt>
                <c:pt idx="2">
                  <c:v>0</c:v>
                </c:pt>
                <c:pt idx="3">
                  <c:v>0</c:v>
                </c:pt>
                <c:pt idx="4">
                  <c:v>5.2924053982535059E-4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1.8334046324023712E-4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Sheet1!$G$2:$G$12</c:f>
              <c:numCache>
                <c:formatCode>0.0%</c:formatCode>
                <c:ptCount val="11"/>
                <c:pt idx="0">
                  <c:v>1.899441340782123E-2</c:v>
                </c:pt>
                <c:pt idx="1">
                  <c:v>4.7058823529411764E-2</c:v>
                </c:pt>
                <c:pt idx="2">
                  <c:v>2.8089887640449437E-2</c:v>
                </c:pt>
                <c:pt idx="3">
                  <c:v>3.2258064516129031E-2</c:v>
                </c:pt>
                <c:pt idx="4">
                  <c:v>9.0764752580047625E-2</c:v>
                </c:pt>
                <c:pt idx="5">
                  <c:v>6.5040650406504072E-2</c:v>
                </c:pt>
                <c:pt idx="6">
                  <c:v>3.5957240038872691E-2</c:v>
                </c:pt>
                <c:pt idx="7">
                  <c:v>0</c:v>
                </c:pt>
                <c:pt idx="8">
                  <c:v>0.10369206598586017</c:v>
                </c:pt>
                <c:pt idx="9">
                  <c:v>6.3115032236172375E-2</c:v>
                </c:pt>
                <c:pt idx="10">
                  <c:v>8.3542137749801376E-2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Sheet1!$H$2:$H$12</c:f>
              <c:numCache>
                <c:formatCode>0.0%</c:formatCode>
                <c:ptCount val="11"/>
                <c:pt idx="0">
                  <c:v>0.93463687150837993</c:v>
                </c:pt>
                <c:pt idx="1">
                  <c:v>0.8429065743944637</c:v>
                </c:pt>
                <c:pt idx="2">
                  <c:v>0.6348314606741573</c:v>
                </c:pt>
                <c:pt idx="3">
                  <c:v>0.87096774193548387</c:v>
                </c:pt>
                <c:pt idx="4">
                  <c:v>0.60624503836993915</c:v>
                </c:pt>
                <c:pt idx="5">
                  <c:v>0.54471544715447151</c:v>
                </c:pt>
                <c:pt idx="6">
                  <c:v>0.793974732750243</c:v>
                </c:pt>
                <c:pt idx="7">
                  <c:v>0.5</c:v>
                </c:pt>
                <c:pt idx="8">
                  <c:v>0.48311076197957581</c:v>
                </c:pt>
                <c:pt idx="9">
                  <c:v>0.79233118425517479</c:v>
                </c:pt>
                <c:pt idx="10">
                  <c:v>0.7549349141355497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9561552"/>
        <c:axId val="-2009557200"/>
      </c:barChart>
      <c:catAx>
        <c:axId val="-2009561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57200"/>
        <c:crosses val="autoZero"/>
        <c:auto val="1"/>
        <c:lblAlgn val="ctr"/>
        <c:lblOffset val="100"/>
        <c:noMultiLvlLbl val="0"/>
      </c:catAx>
      <c:valAx>
        <c:axId val="-20095572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 Other</c:v>
                </c:pt>
                <c:pt idx="1">
                  <c:v> Have access to facilities elsewhere</c:v>
                </c:pt>
                <c:pt idx="2">
                  <c:v> Socio Cultural reasons</c:v>
                </c:pt>
                <c:pt idx="3">
                  <c:v> Quality of services are low in the area</c:v>
                </c:pt>
                <c:pt idx="4">
                  <c:v> Privacy/security reasons</c:v>
                </c:pt>
                <c:pt idx="5">
                  <c:v> Availability of alternative options</c:v>
                </c:pt>
                <c:pt idx="6">
                  <c:v> Services are not available in the area</c:v>
                </c:pt>
                <c:pt idx="7">
                  <c:v> Lack of knowledge and skills</c:v>
                </c:pt>
                <c:pt idx="8">
                  <c:v> Cost of services too high</c:v>
                </c:pt>
                <c:pt idx="9">
                  <c:v> Facilities are not necessary</c:v>
                </c:pt>
                <c:pt idx="10">
                  <c:v> Cost of equipment too high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1.2848709341358953E-2</c:v>
                </c:pt>
                <c:pt idx="1">
                  <c:v>1.7594629007987035E-2</c:v>
                </c:pt>
                <c:pt idx="2">
                  <c:v>4.9542771154068757E-2</c:v>
                </c:pt>
                <c:pt idx="3">
                  <c:v>5.1626345641856697E-2</c:v>
                </c:pt>
                <c:pt idx="4">
                  <c:v>8.1722421576571364E-2</c:v>
                </c:pt>
                <c:pt idx="5">
                  <c:v>8.8667669869197829E-2</c:v>
                </c:pt>
                <c:pt idx="6">
                  <c:v>0.15105915036462553</c:v>
                </c:pt>
                <c:pt idx="7">
                  <c:v>0.16309758073851141</c:v>
                </c:pt>
                <c:pt idx="8">
                  <c:v>0.31137863178608638</c:v>
                </c:pt>
                <c:pt idx="9">
                  <c:v>0.42666975344368563</c:v>
                </c:pt>
                <c:pt idx="10">
                  <c:v>0.5611760620442181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-2004695952"/>
        <c:axId val="-2004705200"/>
      </c:barChart>
      <c:catAx>
        <c:axId val="-200469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705200"/>
        <c:crosses val="autoZero"/>
        <c:auto val="1"/>
        <c:lblAlgn val="ctr"/>
        <c:lblOffset val="100"/>
        <c:noMultiLvlLbl val="0"/>
      </c:catAx>
      <c:valAx>
        <c:axId val="-2004705200"/>
        <c:scaling>
          <c:orientation val="minMax"/>
          <c:max val="1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695952"/>
        <c:crosses val="autoZero"/>
        <c:crossBetween val="between"/>
        <c:majorUnit val="0.2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Mullaitivu</c:v>
                </c:pt>
                <c:pt idx="1">
                  <c:v>Jaffna</c:v>
                </c:pt>
                <c:pt idx="2">
                  <c:v>Vavuniya</c:v>
                </c:pt>
                <c:pt idx="3">
                  <c:v>Batticaloa</c:v>
                </c:pt>
                <c:pt idx="4">
                  <c:v>Ampara</c:v>
                </c:pt>
                <c:pt idx="5">
                  <c:v>Mannar</c:v>
                </c:pt>
                <c:pt idx="6">
                  <c:v>Trincomalee</c:v>
                </c:pt>
                <c:pt idx="7">
                  <c:v>Kilinochchi</c:v>
                </c:pt>
                <c:pt idx="8">
                  <c:v>Matara</c:v>
                </c:pt>
                <c:pt idx="9">
                  <c:v>Kalutara</c:v>
                </c:pt>
                <c:pt idx="10">
                  <c:v>Kegalle</c:v>
                </c:pt>
                <c:pt idx="11">
                  <c:v>Anuradhapura</c:v>
                </c:pt>
                <c:pt idx="12">
                  <c:v>Kurunegala</c:v>
                </c:pt>
                <c:pt idx="13">
                  <c:v>Gampaha</c:v>
                </c:pt>
                <c:pt idx="14">
                  <c:v>Moneragala</c:v>
                </c:pt>
                <c:pt idx="15">
                  <c:v>Galle</c:v>
                </c:pt>
                <c:pt idx="16">
                  <c:v>Matale</c:v>
                </c:pt>
                <c:pt idx="17">
                  <c:v>Rathnapura</c:v>
                </c:pt>
                <c:pt idx="18">
                  <c:v>Polonnaruwa</c:v>
                </c:pt>
                <c:pt idx="19">
                  <c:v>Nuwara Eliya</c:v>
                </c:pt>
                <c:pt idx="20">
                  <c:v>Badulla</c:v>
                </c:pt>
                <c:pt idx="21">
                  <c:v>Kandy</c:v>
                </c:pt>
                <c:pt idx="22">
                  <c:v>Colombo</c:v>
                </c:pt>
                <c:pt idx="23">
                  <c:v>Puttalam</c:v>
                </c:pt>
                <c:pt idx="24">
                  <c:v>Hambantota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2.7129679869777537E-4</c:v>
                </c:pt>
                <c:pt idx="1">
                  <c:v>5.4259359739555074E-4</c:v>
                </c:pt>
                <c:pt idx="2">
                  <c:v>8.1389039609332605E-4</c:v>
                </c:pt>
                <c:pt idx="3">
                  <c:v>3.7981551817688553E-3</c:v>
                </c:pt>
                <c:pt idx="4">
                  <c:v>1.410743353228432E-2</c:v>
                </c:pt>
                <c:pt idx="5">
                  <c:v>1.4650027129679871E-2</c:v>
                </c:pt>
                <c:pt idx="6">
                  <c:v>1.6277807921866522E-2</c:v>
                </c:pt>
                <c:pt idx="7">
                  <c:v>2.0075963103635377E-2</c:v>
                </c:pt>
                <c:pt idx="8">
                  <c:v>2.6587086272381984E-2</c:v>
                </c:pt>
                <c:pt idx="9">
                  <c:v>3.1470428648941944E-2</c:v>
                </c:pt>
                <c:pt idx="10">
                  <c:v>3.553988062940857E-2</c:v>
                </c:pt>
                <c:pt idx="11">
                  <c:v>3.8795442213781881E-2</c:v>
                </c:pt>
                <c:pt idx="12">
                  <c:v>4.1779706999457406E-2</c:v>
                </c:pt>
                <c:pt idx="13">
                  <c:v>4.5849158979924039E-2</c:v>
                </c:pt>
                <c:pt idx="14">
                  <c:v>4.6120455778621811E-2</c:v>
                </c:pt>
                <c:pt idx="15">
                  <c:v>4.693434617471514E-2</c:v>
                </c:pt>
                <c:pt idx="16">
                  <c:v>5.561584373304395E-2</c:v>
                </c:pt>
                <c:pt idx="17">
                  <c:v>5.7243624525230602E-2</c:v>
                </c:pt>
                <c:pt idx="18">
                  <c:v>6.4568638090070532E-2</c:v>
                </c:pt>
                <c:pt idx="19">
                  <c:v>6.6196418882257191E-2</c:v>
                </c:pt>
                <c:pt idx="20">
                  <c:v>6.9451980466630495E-2</c:v>
                </c:pt>
                <c:pt idx="21">
                  <c:v>6.9723277265328273E-2</c:v>
                </c:pt>
                <c:pt idx="22">
                  <c:v>7.2164948453608241E-2</c:v>
                </c:pt>
                <c:pt idx="23">
                  <c:v>8.0303852414541507E-2</c:v>
                </c:pt>
                <c:pt idx="24">
                  <c:v>8.111774281063483E-2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09561008"/>
        <c:axId val="-2009571888"/>
      </c:barChart>
      <c:catAx>
        <c:axId val="-200956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71888"/>
        <c:crosses val="autoZero"/>
        <c:auto val="1"/>
        <c:lblAlgn val="ctr"/>
        <c:lblOffset val="100"/>
        <c:tickLblSkip val="1"/>
        <c:noMultiLvlLbl val="0"/>
      </c:catAx>
      <c:valAx>
        <c:axId val="-200957188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56100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Eastern Province</c:v>
                </c:pt>
                <c:pt idx="1">
                  <c:v>Northern Province</c:v>
                </c:pt>
                <c:pt idx="2">
                  <c:v>Central Province</c:v>
                </c:pt>
                <c:pt idx="3">
                  <c:v>North Western Province</c:v>
                </c:pt>
                <c:pt idx="4">
                  <c:v>Sabaragamuwa Province</c:v>
                </c:pt>
                <c:pt idx="5">
                  <c:v>Uva Province</c:v>
                </c:pt>
                <c:pt idx="6">
                  <c:v>Southern Province</c:v>
                </c:pt>
                <c:pt idx="7">
                  <c:v>North Central Province</c:v>
                </c:pt>
                <c:pt idx="8">
                  <c:v>Western Province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3.4863451481696686E-2</c:v>
                </c:pt>
                <c:pt idx="1">
                  <c:v>7.253479709860812E-2</c:v>
                </c:pt>
                <c:pt idx="2">
                  <c:v>8.1890984241797984E-2</c:v>
                </c:pt>
                <c:pt idx="3">
                  <c:v>9.3964582580412001E-2</c:v>
                </c:pt>
                <c:pt idx="4">
                  <c:v>9.7489539748953968E-2</c:v>
                </c:pt>
                <c:pt idx="5">
                  <c:v>9.9792099792099798E-2</c:v>
                </c:pt>
                <c:pt idx="6">
                  <c:v>0.11712344811431248</c:v>
                </c:pt>
                <c:pt idx="7">
                  <c:v>0.11900191938579655</c:v>
                </c:pt>
                <c:pt idx="8">
                  <c:v>0.16898200865406512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59354096"/>
        <c:axId val="-2059349744"/>
      </c:barChart>
      <c:catAx>
        <c:axId val="-205935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49744"/>
        <c:crosses val="autoZero"/>
        <c:auto val="1"/>
        <c:lblAlgn val="ctr"/>
        <c:lblOffset val="100"/>
        <c:noMultiLvlLbl val="0"/>
      </c:catAx>
      <c:valAx>
        <c:axId val="-20593497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409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422763098230504"/>
                  <c:y val="-4.4054559752691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152110456130418"/>
                  <c:y val="-0.108254919507190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618556601952011"/>
                  <c:y val="5.89256175936220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3605070232044896E-2"/>
                  <c:y val="8.1558740316909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64237966804798E-2"/>
                  <c:y val="0.118174381502472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0.53213938636679159</c:v>
                </c:pt>
                <c:pt idx="1">
                  <c:v>0.17013744273219492</c:v>
                </c:pt>
                <c:pt idx="2">
                  <c:v>0.12154657781479938</c:v>
                </c:pt>
                <c:pt idx="3">
                  <c:v>0.10561571567402471</c:v>
                </c:pt>
                <c:pt idx="4">
                  <c:v>7.056087741218936E-2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0.11185755283068093</c:v>
                </c:pt>
                <c:pt idx="1">
                  <c:v>7.9967360261117906E-2</c:v>
                </c:pt>
                <c:pt idx="2">
                  <c:v>3.9406053683609367E-2</c:v>
                </c:pt>
                <c:pt idx="3">
                  <c:v>7.7555044364114367E-2</c:v>
                </c:pt>
                <c:pt idx="4">
                  <c:v>2.5086079685194294E-2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0.61394469084268199</c:v>
                </c:pt>
                <c:pt idx="1">
                  <c:v>0.50367197062423497</c:v>
                </c:pt>
                <c:pt idx="2">
                  <c:v>0.604797258709309</c:v>
                </c:pt>
                <c:pt idx="3">
                  <c:v>0.46072954321393361</c:v>
                </c:pt>
                <c:pt idx="4">
                  <c:v>0.40039350713231675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0.27419775632663712</c:v>
                </c:pt>
                <c:pt idx="1">
                  <c:v>0.41636066911464709</c:v>
                </c:pt>
                <c:pt idx="2">
                  <c:v>0.35579668760708166</c:v>
                </c:pt>
                <c:pt idx="3">
                  <c:v>0.46171541242195202</c:v>
                </c:pt>
                <c:pt idx="4">
                  <c:v>0.57452041318248892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07492800"/>
        <c:axId val="-2007503680"/>
      </c:barChart>
      <c:catAx>
        <c:axId val="-200749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503680"/>
        <c:crosses val="autoZero"/>
        <c:auto val="1"/>
        <c:lblAlgn val="ctr"/>
        <c:lblOffset val="100"/>
        <c:noMultiLvlLbl val="0"/>
      </c:catAx>
      <c:valAx>
        <c:axId val="-200750368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49280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Desktop_Laptop_Tablet_Usage_HO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745070955541393E-2"/>
                  <c:y val="-7.1807944411691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1.1805374380380903E-2</c:v>
                </c:pt>
                <c:pt idx="1">
                  <c:v>0.24214606283149734</c:v>
                </c:pt>
                <c:pt idx="2">
                  <c:v>8.5665334094802967E-2</c:v>
                </c:pt>
                <c:pt idx="3">
                  <c:v>0.3269799539927703</c:v>
                </c:pt>
                <c:pt idx="4">
                  <c:v>1.2484013772749631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Smart_Phone_usage_HO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5350101365058991E-3"/>
                  <c:y val="-3.86658162216800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700202730118264E-3"/>
                  <c:y val="-1.9332908110839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5350101365059132E-3"/>
                  <c:y val="-3.0380284174177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6.8940777458909475E-2</c:v>
                </c:pt>
                <c:pt idx="1">
                  <c:v>0.45960832313341493</c:v>
                </c:pt>
                <c:pt idx="2">
                  <c:v>0.30354083380925184</c:v>
                </c:pt>
                <c:pt idx="3">
                  <c:v>1.5842918172855736</c:v>
                </c:pt>
                <c:pt idx="4">
                  <c:v>1.6807673389080178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of Internet_usage_HO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1.950169579963475E-2</c:v>
                </c:pt>
                <c:pt idx="1">
                  <c:v>0.29416564667482659</c:v>
                </c:pt>
                <c:pt idx="2">
                  <c:v>0.13106796116504854</c:v>
                </c:pt>
                <c:pt idx="3">
                  <c:v>1.2786723627998686</c:v>
                </c:pt>
                <c:pt idx="4">
                  <c:v>1.4623708804722086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of maxSocConnect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Sheet1!$E$2:$E$6</c:f>
              <c:numCache>
                <c:formatCode>0.00</c:formatCode>
                <c:ptCount val="5"/>
                <c:pt idx="0">
                  <c:v>1.0071093138533787</c:v>
                </c:pt>
                <c:pt idx="1">
                  <c:v>1.4218686250509995</c:v>
                </c:pt>
                <c:pt idx="2">
                  <c:v>1.0185608223872074</c:v>
                </c:pt>
                <c:pt idx="3">
                  <c:v>6.7193558987840944</c:v>
                </c:pt>
                <c:pt idx="4">
                  <c:v>6.9262174126906046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Average of countSocialNetwork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Sheet1!$F$2:$F$6</c:f>
              <c:numCache>
                <c:formatCode>0.00</c:formatCode>
                <c:ptCount val="5"/>
                <c:pt idx="0">
                  <c:v>5.4004696060527005E-2</c:v>
                </c:pt>
                <c:pt idx="1">
                  <c:v>0.76968584251325989</c:v>
                </c:pt>
                <c:pt idx="2">
                  <c:v>0.4774414620217019</c:v>
                </c:pt>
                <c:pt idx="3">
                  <c:v>3.9461058166283274</c:v>
                </c:pt>
                <c:pt idx="4">
                  <c:v>5.4136743728480079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7491168"/>
        <c:axId val="-1865647872"/>
      </c:barChart>
      <c:catAx>
        <c:axId val="-20074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47872"/>
        <c:crosses val="autoZero"/>
        <c:auto val="1"/>
        <c:lblAlgn val="ctr"/>
        <c:lblOffset val="100"/>
        <c:noMultiLvlLbl val="0"/>
      </c:catAx>
      <c:valAx>
        <c:axId val="-186564787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4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totSkills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3.945995303939473E-2</c:v>
                </c:pt>
                <c:pt idx="1">
                  <c:v>2.9047327621379031</c:v>
                </c:pt>
                <c:pt idx="2">
                  <c:v>0.21416333523700742</c:v>
                </c:pt>
                <c:pt idx="3">
                  <c:v>2.3720013144922776</c:v>
                </c:pt>
                <c:pt idx="4">
                  <c:v>8.1795376291195279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maxICTLit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6.8484216018784242E-3</c:v>
                </c:pt>
                <c:pt idx="1">
                  <c:v>4.621583027335781</c:v>
                </c:pt>
                <c:pt idx="2">
                  <c:v>3.8549400342661334E-2</c:v>
                </c:pt>
                <c:pt idx="3">
                  <c:v>3.5461715412421952</c:v>
                </c:pt>
                <c:pt idx="4">
                  <c:v>3.0462370880472207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65662560"/>
        <c:axId val="-1865656576"/>
      </c:barChart>
      <c:catAx>
        <c:axId val="-186566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6576"/>
        <c:crosses val="autoZero"/>
        <c:auto val="1"/>
        <c:lblAlgn val="ctr"/>
        <c:lblOffset val="100"/>
        <c:noMultiLvlLbl val="0"/>
      </c:catAx>
      <c:valAx>
        <c:axId val="-186565657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6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06055743082818E-2"/>
          <c:y val="2.326641762154185E-2"/>
          <c:w val="0.9198064707848469"/>
          <c:h val="0.810967912002585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Employed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0.37842421080093919</c:v>
                </c:pt>
                <c:pt idx="1">
                  <c:v>0.35128518971848233</c:v>
                </c:pt>
                <c:pt idx="2">
                  <c:v>0.41033695031410622</c:v>
                </c:pt>
                <c:pt idx="3">
                  <c:v>0.62208347025961219</c:v>
                </c:pt>
                <c:pt idx="4">
                  <c:v>0.60108214461387111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Household work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6.9327156969033979E-2"/>
                  <c:y val="-1.1205927671031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9.2355857031046179E-2</c:v>
                </c:pt>
                <c:pt idx="1">
                  <c:v>3.8351693186454511E-2</c:v>
                </c:pt>
                <c:pt idx="2">
                  <c:v>0.11536264991433466</c:v>
                </c:pt>
                <c:pt idx="3">
                  <c:v>4.3378245152809726E-2</c:v>
                </c:pt>
                <c:pt idx="4">
                  <c:v>1.2297097884899164E-2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Migrated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1.4349073832507176E-3</c:v>
                </c:pt>
                <c:pt idx="1">
                  <c:v>1.4279885760913912E-3</c:v>
                </c:pt>
                <c:pt idx="2">
                  <c:v>1.7133066818960593E-3</c:v>
                </c:pt>
                <c:pt idx="3">
                  <c:v>7.8869536641472237E-3</c:v>
                </c:pt>
                <c:pt idx="4">
                  <c:v>4.9188391539596657E-3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2.3480302635011741E-3</c:v>
                </c:pt>
                <c:pt idx="1">
                  <c:v>6.1199510403916763E-4</c:v>
                </c:pt>
                <c:pt idx="2">
                  <c:v>4.5688178183894918E-3</c:v>
                </c:pt>
                <c:pt idx="3">
                  <c:v>3.9434768320736118E-3</c:v>
                </c:pt>
                <c:pt idx="4">
                  <c:v>1.4756517461878996E-3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Retired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6.3549893888281042E-2"/>
                  <c:y val="-2.8014819177577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7772630807528425E-2"/>
                  <c:y val="-5.322815643739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2.7785024784763891E-2</c:v>
                </c:pt>
                <c:pt idx="1">
                  <c:v>2.1623827009383926E-2</c:v>
                </c:pt>
                <c:pt idx="2">
                  <c:v>2.6270702455739578E-2</c:v>
                </c:pt>
                <c:pt idx="3">
                  <c:v>7.8869536641472237E-3</c:v>
                </c:pt>
                <c:pt idx="4">
                  <c:v>7.3782587309394985E-3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0.20499608661622751</c:v>
                </c:pt>
                <c:pt idx="1">
                  <c:v>0.37331701346389229</c:v>
                </c:pt>
                <c:pt idx="2">
                  <c:v>0.19674471730439749</c:v>
                </c:pt>
                <c:pt idx="3">
                  <c:v>0.12849162011173185</c:v>
                </c:pt>
                <c:pt idx="4">
                  <c:v>0.23905558288243975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Unable to work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Sheet1!$B$8:$F$8</c:f>
              <c:numCache>
                <c:formatCode>0%</c:formatCode>
                <c:ptCount val="5"/>
                <c:pt idx="0">
                  <c:v>2.3023741194886514E-2</c:v>
                </c:pt>
                <c:pt idx="1">
                  <c:v>1.6319869441044472E-3</c:v>
                </c:pt>
                <c:pt idx="2">
                  <c:v>1.5419760137064536E-2</c:v>
                </c:pt>
                <c:pt idx="3">
                  <c:v>2.9576076240552087E-3</c:v>
                </c:pt>
                <c:pt idx="4">
                  <c:v>1.4756517461878996E-3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Unemployed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Sheet1!$B$9:$F$9</c:f>
              <c:numCache>
                <c:formatCode>0%</c:formatCode>
                <c:ptCount val="5"/>
                <c:pt idx="0">
                  <c:v>0.26963214192538482</c:v>
                </c:pt>
                <c:pt idx="1">
                  <c:v>0.21175030599755199</c:v>
                </c:pt>
                <c:pt idx="2">
                  <c:v>0.22958309537407195</c:v>
                </c:pt>
                <c:pt idx="3">
                  <c:v>0.1833716726914229</c:v>
                </c:pt>
                <c:pt idx="4">
                  <c:v>0.132316773241515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865658752"/>
        <c:axId val="-1865668000"/>
      </c:barChart>
      <c:catAx>
        <c:axId val="-18656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68000"/>
        <c:crosses val="autoZero"/>
        <c:auto val="1"/>
        <c:lblAlgn val="ctr"/>
        <c:lblOffset val="100"/>
        <c:noMultiLvlLbl val="0"/>
      </c:catAx>
      <c:valAx>
        <c:axId val="-186566800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Certificate level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0.12914166449256456</c:v>
                </c:pt>
                <c:pt idx="1">
                  <c:v>0.36189310485516119</c:v>
                </c:pt>
                <c:pt idx="2">
                  <c:v>0.18989149057681329</c:v>
                </c:pt>
                <c:pt idx="3">
                  <c:v>0.4400262898455472</c:v>
                </c:pt>
                <c:pt idx="4">
                  <c:v>0.62567634038366948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Higher studies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7.6963214192538485E-3</c:v>
                </c:pt>
                <c:pt idx="1">
                  <c:v>3.9167686658506728E-2</c:v>
                </c:pt>
                <c:pt idx="2">
                  <c:v>1.5134209023415191E-2</c:v>
                </c:pt>
                <c:pt idx="3">
                  <c:v>4.1735129806112388E-2</c:v>
                </c:pt>
                <c:pt idx="4">
                  <c:v>0.16920806689621248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 Schooling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2.1849726063135923E-2</c:v>
                </c:pt>
                <c:pt idx="1">
                  <c:v>1.0199918400652795E-3</c:v>
                </c:pt>
                <c:pt idx="2">
                  <c:v>2.4557395773843516E-2</c:v>
                </c:pt>
                <c:pt idx="3">
                  <c:v>1.9717384160368059E-3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2.2828072006261415E-3</c:v>
                </c:pt>
                <c:pt idx="1">
                  <c:v>0</c:v>
                </c:pt>
                <c:pt idx="2">
                  <c:v>3.7121644774414627E-3</c:v>
                </c:pt>
                <c:pt idx="3">
                  <c:v>1.3144922773578706E-3</c:v>
                </c:pt>
                <c:pt idx="4">
                  <c:v>9.8376783079193305E-4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Primary Education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4.8069397338899034E-2</c:v>
                </c:pt>
                <c:pt idx="1">
                  <c:v>1.9175846593227255E-2</c:v>
                </c:pt>
                <c:pt idx="2">
                  <c:v>4.42604226156482E-2</c:v>
                </c:pt>
                <c:pt idx="3">
                  <c:v>1.5445284258954979E-2</c:v>
                </c:pt>
                <c:pt idx="4">
                  <c:v>1.9183472700442697E-2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School Education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0.79096008348552049</c:v>
                </c:pt>
                <c:pt idx="1">
                  <c:v>0.57874337005303955</c:v>
                </c:pt>
                <c:pt idx="2">
                  <c:v>0.72244431753283833</c:v>
                </c:pt>
                <c:pt idx="3">
                  <c:v>0.49950706539599082</c:v>
                </c:pt>
                <c:pt idx="4">
                  <c:v>0.18494835218888339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865678336"/>
        <c:axId val="-1865671264"/>
      </c:barChart>
      <c:catAx>
        <c:axId val="-186567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71264"/>
        <c:crosses val="autoZero"/>
        <c:auto val="1"/>
        <c:lblAlgn val="ctr"/>
        <c:lblOffset val="100"/>
        <c:noMultiLvlLbl val="0"/>
      </c:catAx>
      <c:valAx>
        <c:axId val="-1865671264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Central Province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0.13429428645969216</c:v>
                </c:pt>
                <c:pt idx="1">
                  <c:v>0.11036311709506325</c:v>
                </c:pt>
                <c:pt idx="2">
                  <c:v>0.18389491719017703</c:v>
                </c:pt>
                <c:pt idx="3">
                  <c:v>8.9385474860335185E-2</c:v>
                </c:pt>
                <c:pt idx="4">
                  <c:v>6.3944909001475647E-2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Eastern Province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0.11616227498043308</c:v>
                </c:pt>
                <c:pt idx="1">
                  <c:v>2.7335781313749492E-2</c:v>
                </c:pt>
                <c:pt idx="2">
                  <c:v>0.22901199314677329</c:v>
                </c:pt>
                <c:pt idx="3">
                  <c:v>8.4127505750903719E-2</c:v>
                </c:pt>
                <c:pt idx="4">
                  <c:v>9.3949827840629607E-2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 Central Province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6.470127837203235E-2</c:v>
                </c:pt>
                <c:pt idx="1">
                  <c:v>4.5083639330885356E-2</c:v>
                </c:pt>
                <c:pt idx="2">
                  <c:v>0.10508280982295831</c:v>
                </c:pt>
                <c:pt idx="3">
                  <c:v>6.309562931317779E-2</c:v>
                </c:pt>
                <c:pt idx="4">
                  <c:v>0.11903590752582391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North Western Province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8.4594312548917291E-2</c:v>
                </c:pt>
                <c:pt idx="1">
                  <c:v>0.1036311709506324</c:v>
                </c:pt>
                <c:pt idx="2">
                  <c:v>9.1376356367789832E-2</c:v>
                </c:pt>
                <c:pt idx="3">
                  <c:v>0.12520538941833717</c:v>
                </c:pt>
                <c:pt idx="4">
                  <c:v>5.9026069847515988E-2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Northern Province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0.18014609966084008</c:v>
                </c:pt>
                <c:pt idx="1">
                  <c:v>0.10424316605467157</c:v>
                </c:pt>
                <c:pt idx="2">
                  <c:v>0.23729297544260422</c:v>
                </c:pt>
                <c:pt idx="3">
                  <c:v>0.17778508051265199</c:v>
                </c:pt>
                <c:pt idx="4">
                  <c:v>0.11706837186424006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Sabaragamuwa Province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9.0986172710670499E-2</c:v>
                </c:pt>
                <c:pt idx="1">
                  <c:v>0.1109751121991024</c:v>
                </c:pt>
                <c:pt idx="2">
                  <c:v>8.8520845231296399E-3</c:v>
                </c:pt>
                <c:pt idx="3">
                  <c:v>6.9996713769306607E-2</c:v>
                </c:pt>
                <c:pt idx="4">
                  <c:v>6.7388096409247422E-2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Southern Province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Sheet1!$B$8:$F$8</c:f>
              <c:numCache>
                <c:formatCode>0%</c:formatCode>
                <c:ptCount val="5"/>
                <c:pt idx="0">
                  <c:v>0.14068614662144535</c:v>
                </c:pt>
                <c:pt idx="1">
                  <c:v>0.18237454100367198</c:v>
                </c:pt>
                <c:pt idx="2">
                  <c:v>7.1958880639634501E-2</c:v>
                </c:pt>
                <c:pt idx="3">
                  <c:v>0.1534669733815314</c:v>
                </c:pt>
                <c:pt idx="4">
                  <c:v>0.1603541564190851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Uva Province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Sheet1!$B$9:$F$9</c:f>
              <c:numCache>
                <c:formatCode>0%</c:formatCode>
                <c:ptCount val="5"/>
                <c:pt idx="0">
                  <c:v>7.2006261414036002E-2</c:v>
                </c:pt>
                <c:pt idx="1">
                  <c:v>8.9555283557731541E-2</c:v>
                </c:pt>
                <c:pt idx="2">
                  <c:v>1.2849800114220444E-2</c:v>
                </c:pt>
                <c:pt idx="3">
                  <c:v>3.2533683864607296E-2</c:v>
                </c:pt>
                <c:pt idx="4">
                  <c:v>5.7058534185932118E-2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Western Province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Sheet1!$B$10:$F$10</c:f>
              <c:numCache>
                <c:formatCode>0%</c:formatCode>
                <c:ptCount val="5"/>
                <c:pt idx="0">
                  <c:v>0.11642316723193322</c:v>
                </c:pt>
                <c:pt idx="1">
                  <c:v>0.22643818849449204</c:v>
                </c:pt>
                <c:pt idx="2">
                  <c:v>5.9680182752712738E-2</c:v>
                </c:pt>
                <c:pt idx="3">
                  <c:v>0.20440354912914888</c:v>
                </c:pt>
                <c:pt idx="4">
                  <c:v>0.26217412690605019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865652224"/>
        <c:axId val="-1865654400"/>
      </c:barChart>
      <c:catAx>
        <c:axId val="-186565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4400"/>
        <c:crosses val="autoZero"/>
        <c:auto val="1"/>
        <c:lblAlgn val="ctr"/>
        <c:lblOffset val="100"/>
        <c:noMultiLvlLbl val="0"/>
      </c:catAx>
      <c:valAx>
        <c:axId val="-18656544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Facilities are not necessary  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0.34430604982206403</c:v>
                </c:pt>
                <c:pt idx="1">
                  <c:v>0.46738513896766876</c:v>
                </c:pt>
                <c:pt idx="2">
                  <c:v>0.28100263852242746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Cost of equipment too high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6.2277580071174376E-3</c:v>
                </c:pt>
                <c:pt idx="1">
                  <c:v>0.21100397050482134</c:v>
                </c:pt>
                <c:pt idx="2">
                  <c:v>0.12928759894459102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Lack of knowledge and skills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5.3380782918149468E-3</c:v>
                </c:pt>
                <c:pt idx="1">
                  <c:v>3.5734543391945546E-2</c:v>
                </c:pt>
                <c:pt idx="2">
                  <c:v>7.7836411609498682E-2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Availability of alternative options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1.7793594306049821E-3</c:v>
                </c:pt>
                <c:pt idx="1">
                  <c:v>2.2121384004537718E-2</c:v>
                </c:pt>
                <c:pt idx="2">
                  <c:v>6.1345646437994714E-2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Privacy/security reasons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1.7793594306049821E-3</c:v>
                </c:pt>
                <c:pt idx="1">
                  <c:v>3.4032898468519569E-3</c:v>
                </c:pt>
                <c:pt idx="2">
                  <c:v>6.5963060686015824E-3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Cost of services too high 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0.44217081850533807</c:v>
                </c:pt>
                <c:pt idx="1">
                  <c:v>8.6783891094724896E-2</c:v>
                </c:pt>
                <c:pt idx="2">
                  <c:v>0.30013192612137202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Services are not available in the area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2.1352313167259787E-2</c:v>
                </c:pt>
                <c:pt idx="1">
                  <c:v>4.0839478162223483E-2</c:v>
                </c:pt>
                <c:pt idx="2">
                  <c:v>6.0026385224274413E-2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Socio Cultural reasons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3.5587188612099642E-3</c:v>
                </c:pt>
                <c:pt idx="1">
                  <c:v>1.1344299489506524E-3</c:v>
                </c:pt>
                <c:pt idx="2">
                  <c:v>1.5831134564643801E-2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0.10587188612099645</c:v>
                </c:pt>
                <c:pt idx="1">
                  <c:v>9.8128190584231417E-2</c:v>
                </c:pt>
                <c:pt idx="2">
                  <c:v>3.5620052770448551E-2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Quality of services are low in the area 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Sheet1!$B$11:$D$11</c:f>
              <c:numCache>
                <c:formatCode>0%</c:formatCode>
                <c:ptCount val="3"/>
                <c:pt idx="0">
                  <c:v>6.494661921708185E-2</c:v>
                </c:pt>
                <c:pt idx="1">
                  <c:v>3.1764038570618262E-2</c:v>
                </c:pt>
                <c:pt idx="2">
                  <c:v>2.9023746701846966E-2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Have access to facilities elsewhere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Sheet1!$B$12:$D$12</c:f>
              <c:numCache>
                <c:formatCode>0%</c:formatCode>
                <c:ptCount val="3"/>
                <c:pt idx="0">
                  <c:v>2.6690391459074734E-3</c:v>
                </c:pt>
                <c:pt idx="1">
                  <c:v>1.7016449234259785E-3</c:v>
                </c:pt>
                <c:pt idx="2">
                  <c:v>3.2981530343007912E-3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865647328"/>
        <c:axId val="-1865667456"/>
      </c:barChart>
      <c:catAx>
        <c:axId val="-18656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67456"/>
        <c:crosses val="autoZero"/>
        <c:auto val="1"/>
        <c:lblAlgn val="ctr"/>
        <c:lblOffset val="100"/>
        <c:noMultiLvlLbl val="0"/>
      </c:catAx>
      <c:valAx>
        <c:axId val="-18656674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Ampara</c:v>
                </c:pt>
                <c:pt idx="1">
                  <c:v>Moneragala</c:v>
                </c:pt>
                <c:pt idx="2">
                  <c:v>Trincomalee</c:v>
                </c:pt>
                <c:pt idx="3">
                  <c:v>Rathnapura</c:v>
                </c:pt>
                <c:pt idx="4">
                  <c:v>Mullaitivu</c:v>
                </c:pt>
                <c:pt idx="5">
                  <c:v>Vavuniya</c:v>
                </c:pt>
                <c:pt idx="6">
                  <c:v>Batticaloa</c:v>
                </c:pt>
                <c:pt idx="7">
                  <c:v>Mannar</c:v>
                </c:pt>
                <c:pt idx="8">
                  <c:v>Nuwara Eliya</c:v>
                </c:pt>
                <c:pt idx="9">
                  <c:v>Kurunegala</c:v>
                </c:pt>
                <c:pt idx="10">
                  <c:v>Kandy</c:v>
                </c:pt>
                <c:pt idx="11">
                  <c:v>Anuradhapura</c:v>
                </c:pt>
                <c:pt idx="12">
                  <c:v>Matale</c:v>
                </c:pt>
                <c:pt idx="13">
                  <c:v>Matara</c:v>
                </c:pt>
                <c:pt idx="14">
                  <c:v>Colombo</c:v>
                </c:pt>
                <c:pt idx="15">
                  <c:v>Jaffna</c:v>
                </c:pt>
                <c:pt idx="16">
                  <c:v>Kilinochchi</c:v>
                </c:pt>
                <c:pt idx="17">
                  <c:v>Puttalam</c:v>
                </c:pt>
                <c:pt idx="18">
                  <c:v>Hambantota</c:v>
                </c:pt>
                <c:pt idx="19">
                  <c:v>Galle</c:v>
                </c:pt>
                <c:pt idx="20">
                  <c:v>Polonnaruwa</c:v>
                </c:pt>
                <c:pt idx="21">
                  <c:v>Kegalle</c:v>
                </c:pt>
                <c:pt idx="22">
                  <c:v>Badulla</c:v>
                </c:pt>
                <c:pt idx="23">
                  <c:v>Kalutara</c:v>
                </c:pt>
                <c:pt idx="24">
                  <c:v>Gampaha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2.0512820512820513E-2</c:v>
                </c:pt>
                <c:pt idx="1">
                  <c:v>2.7372262773722629E-2</c:v>
                </c:pt>
                <c:pt idx="2">
                  <c:v>2.8499580888516344E-2</c:v>
                </c:pt>
                <c:pt idx="3">
                  <c:v>4.0740740740740744E-2</c:v>
                </c:pt>
                <c:pt idx="4">
                  <c:v>4.3137254901960784E-2</c:v>
                </c:pt>
                <c:pt idx="5">
                  <c:v>4.4701986754966887E-2</c:v>
                </c:pt>
                <c:pt idx="6">
                  <c:v>5.7460611677479144E-2</c:v>
                </c:pt>
                <c:pt idx="7">
                  <c:v>5.95703125E-2</c:v>
                </c:pt>
                <c:pt idx="8">
                  <c:v>6.717984604618614E-2</c:v>
                </c:pt>
                <c:pt idx="9">
                  <c:v>7.7373211963589081E-2</c:v>
                </c:pt>
                <c:pt idx="10">
                  <c:v>8.8173547935619309E-2</c:v>
                </c:pt>
                <c:pt idx="11">
                  <c:v>9.197860962566845E-2</c:v>
                </c:pt>
                <c:pt idx="12">
                  <c:v>9.3780848963474828E-2</c:v>
                </c:pt>
                <c:pt idx="13">
                  <c:v>9.8954143201930814E-2</c:v>
                </c:pt>
                <c:pt idx="14">
                  <c:v>0.10423452768729642</c:v>
                </c:pt>
                <c:pt idx="15">
                  <c:v>0.10537634408602151</c:v>
                </c:pt>
                <c:pt idx="16">
                  <c:v>0.10562180579216354</c:v>
                </c:pt>
                <c:pt idx="17">
                  <c:v>0.11472742066720912</c:v>
                </c:pt>
                <c:pt idx="18">
                  <c:v>0.11613406079501169</c:v>
                </c:pt>
                <c:pt idx="19">
                  <c:v>0.13080895008605853</c:v>
                </c:pt>
                <c:pt idx="20">
                  <c:v>0.14099216710182769</c:v>
                </c:pt>
                <c:pt idx="21">
                  <c:v>0.17115384615384616</c:v>
                </c:pt>
                <c:pt idx="22">
                  <c:v>0.19565217391304349</c:v>
                </c:pt>
                <c:pt idx="23">
                  <c:v>0.20310391363022942</c:v>
                </c:pt>
                <c:pt idx="24">
                  <c:v>0.20451237263464336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59359536"/>
        <c:axId val="-2059358992"/>
      </c:barChart>
      <c:catAx>
        <c:axId val="-205935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8992"/>
        <c:crosses val="autoZero"/>
        <c:auto val="1"/>
        <c:lblAlgn val="ctr"/>
        <c:lblOffset val="100"/>
        <c:tickLblSkip val="1"/>
        <c:noMultiLvlLbl val="0"/>
      </c:catAx>
      <c:valAx>
        <c:axId val="-205935899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953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chemeClr val="tx1"/>
                </a:solidFill>
              </a:rPr>
              <a:t>Avg_ICT_Usage_Central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AVG_ICT_USAGE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Kandy</c:v>
                </c:pt>
                <c:pt idx="1">
                  <c:v>Matale</c:v>
                </c:pt>
                <c:pt idx="2">
                  <c:v>Nuwara Eliya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1.2596618357487941</c:v>
                </c:pt>
                <c:pt idx="1">
                  <c:v>1.0562655307064324</c:v>
                </c:pt>
                <c:pt idx="2">
                  <c:v>0.85694549108264428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65672352"/>
        <c:axId val="-1865662016"/>
      </c:lineChart>
      <c:catAx>
        <c:axId val="-186567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62016"/>
        <c:crosses val="autoZero"/>
        <c:auto val="1"/>
        <c:lblAlgn val="ctr"/>
        <c:lblOffset val="100"/>
        <c:noMultiLvlLbl val="0"/>
      </c:catAx>
      <c:valAx>
        <c:axId val="-1865662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7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chemeClr val="tx1"/>
                </a:solidFill>
              </a:rPr>
              <a:t>Avg_ICT_Usage_Southern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1.4876353975066341</c:v>
                </c:pt>
                <c:pt idx="1">
                  <c:v>0.96555915721231689</c:v>
                </c:pt>
                <c:pt idx="2">
                  <c:v>1.1470349309504411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65652768"/>
        <c:axId val="-1865657120"/>
      </c:lineChart>
      <c:catAx>
        <c:axId val="-186565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7120"/>
        <c:crosses val="autoZero"/>
        <c:auto val="1"/>
        <c:lblAlgn val="ctr"/>
        <c:lblOffset val="100"/>
        <c:noMultiLvlLbl val="0"/>
      </c:catAx>
      <c:valAx>
        <c:axId val="-1865657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565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Sri lanka</c:v>
                </c:pt>
                <c:pt idx="1">
                  <c:v>Urban</c:v>
                </c:pt>
                <c:pt idx="2">
                  <c:v>Rural</c:v>
                </c:pt>
                <c:pt idx="3">
                  <c:v>Estate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0.16868944078838585</c:v>
                </c:pt>
                <c:pt idx="1">
                  <c:v>0.24479513261716893</c:v>
                </c:pt>
                <c:pt idx="2">
                  <c:v>0.13090973160274857</c:v>
                </c:pt>
                <c:pt idx="3">
                  <c:v>0.11028592647604901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59356816"/>
        <c:axId val="-2059356272"/>
      </c:barChart>
      <c:catAx>
        <c:axId val="-205935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6272"/>
        <c:crosses val="autoZero"/>
        <c:auto val="1"/>
        <c:lblAlgn val="ctr"/>
        <c:lblOffset val="100"/>
        <c:noMultiLvlLbl val="0"/>
      </c:catAx>
      <c:valAx>
        <c:axId val="-20593562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35681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Eastern Province</c:v>
                </c:pt>
                <c:pt idx="1">
                  <c:v>Uva Province</c:v>
                </c:pt>
                <c:pt idx="2">
                  <c:v>Central Province</c:v>
                </c:pt>
                <c:pt idx="3">
                  <c:v>Northern Province</c:v>
                </c:pt>
                <c:pt idx="4">
                  <c:v>Sabaragamuwa Province</c:v>
                </c:pt>
                <c:pt idx="5">
                  <c:v>North Western Province</c:v>
                </c:pt>
                <c:pt idx="6">
                  <c:v>North Central Province</c:v>
                </c:pt>
                <c:pt idx="7">
                  <c:v>Southern Province</c:v>
                </c:pt>
                <c:pt idx="8">
                  <c:v>Western Province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9.3840790238233579E-2</c:v>
                </c:pt>
                <c:pt idx="1">
                  <c:v>0.12993762993762994</c:v>
                </c:pt>
                <c:pt idx="2">
                  <c:v>0.13149057091190908</c:v>
                </c:pt>
                <c:pt idx="3">
                  <c:v>0.13487551460497943</c:v>
                </c:pt>
                <c:pt idx="4">
                  <c:v>0.17322175732217573</c:v>
                </c:pt>
                <c:pt idx="5">
                  <c:v>0.18250813155041562</c:v>
                </c:pt>
                <c:pt idx="6">
                  <c:v>0.1933781190019194</c:v>
                </c:pt>
                <c:pt idx="7">
                  <c:v>0.20988521902084797</c:v>
                </c:pt>
                <c:pt idx="8">
                  <c:v>0.2534730129810977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04698672"/>
        <c:axId val="-2004692688"/>
      </c:barChart>
      <c:catAx>
        <c:axId val="-200469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692688"/>
        <c:crosses val="autoZero"/>
        <c:auto val="1"/>
        <c:lblAlgn val="ctr"/>
        <c:lblOffset val="100"/>
        <c:noMultiLvlLbl val="0"/>
      </c:catAx>
      <c:valAx>
        <c:axId val="-200469268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698672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Jaffna</c:v>
                </c:pt>
                <c:pt idx="1">
                  <c:v>Ampara</c:v>
                </c:pt>
                <c:pt idx="2">
                  <c:v>Batticaloa</c:v>
                </c:pt>
                <c:pt idx="3">
                  <c:v>Moneragala</c:v>
                </c:pt>
                <c:pt idx="4">
                  <c:v>Nuwara Eliya</c:v>
                </c:pt>
                <c:pt idx="5">
                  <c:v>Mullaitivu</c:v>
                </c:pt>
                <c:pt idx="6">
                  <c:v>Matale</c:v>
                </c:pt>
                <c:pt idx="7">
                  <c:v>Vavuniya</c:v>
                </c:pt>
                <c:pt idx="8">
                  <c:v>Puttalam</c:v>
                </c:pt>
                <c:pt idx="9">
                  <c:v>Rathnapura</c:v>
                </c:pt>
                <c:pt idx="10">
                  <c:v>Anuradhapura</c:v>
                </c:pt>
                <c:pt idx="11">
                  <c:v>Kilinochchi</c:v>
                </c:pt>
                <c:pt idx="12">
                  <c:v>Trincomalee</c:v>
                </c:pt>
                <c:pt idx="13">
                  <c:v>Hambantota</c:v>
                </c:pt>
                <c:pt idx="14">
                  <c:v>Kandy</c:v>
                </c:pt>
                <c:pt idx="15">
                  <c:v>Gampaha</c:v>
                </c:pt>
                <c:pt idx="16">
                  <c:v>Badulla</c:v>
                </c:pt>
                <c:pt idx="17">
                  <c:v>Kegalle</c:v>
                </c:pt>
                <c:pt idx="18">
                  <c:v>Matara</c:v>
                </c:pt>
                <c:pt idx="19">
                  <c:v>Polonnaruwa</c:v>
                </c:pt>
                <c:pt idx="20">
                  <c:v>Kurunegala</c:v>
                </c:pt>
                <c:pt idx="21">
                  <c:v>Galle</c:v>
                </c:pt>
                <c:pt idx="22">
                  <c:v>Mannar</c:v>
                </c:pt>
                <c:pt idx="23">
                  <c:v>Colombo</c:v>
                </c:pt>
                <c:pt idx="24">
                  <c:v>Kalutara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7.526881720430108E-3</c:v>
                </c:pt>
                <c:pt idx="1">
                  <c:v>4.3589743589743588E-2</c:v>
                </c:pt>
                <c:pt idx="2">
                  <c:v>5.8387395736793329E-2</c:v>
                </c:pt>
                <c:pt idx="3">
                  <c:v>8.0291970802919707E-2</c:v>
                </c:pt>
                <c:pt idx="4">
                  <c:v>9.0972708187543744E-2</c:v>
                </c:pt>
                <c:pt idx="5">
                  <c:v>0.10457516339869281</c:v>
                </c:pt>
                <c:pt idx="6">
                  <c:v>0.1125370187561698</c:v>
                </c:pt>
                <c:pt idx="7">
                  <c:v>0.12334437086092716</c:v>
                </c:pt>
                <c:pt idx="8">
                  <c:v>0.12693246541903988</c:v>
                </c:pt>
                <c:pt idx="9">
                  <c:v>0.15111111111111111</c:v>
                </c:pt>
                <c:pt idx="10">
                  <c:v>0.16042780748663102</c:v>
                </c:pt>
                <c:pt idx="11">
                  <c:v>0.16524701873935263</c:v>
                </c:pt>
                <c:pt idx="12">
                  <c:v>0.17518860016764459</c:v>
                </c:pt>
                <c:pt idx="13">
                  <c:v>0.17926734216679657</c:v>
                </c:pt>
                <c:pt idx="14">
                  <c:v>0.18544436668999301</c:v>
                </c:pt>
                <c:pt idx="15">
                  <c:v>0.19068413391557495</c:v>
                </c:pt>
                <c:pt idx="16">
                  <c:v>0.19565217391304349</c:v>
                </c:pt>
                <c:pt idx="17">
                  <c:v>0.20192307692307693</c:v>
                </c:pt>
                <c:pt idx="18">
                  <c:v>0.2075623491552695</c:v>
                </c:pt>
                <c:pt idx="19">
                  <c:v>0.22019147084421237</c:v>
                </c:pt>
                <c:pt idx="20">
                  <c:v>0.22691807542262679</c:v>
                </c:pt>
                <c:pt idx="21">
                  <c:v>0.23407917383820998</c:v>
                </c:pt>
                <c:pt idx="22">
                  <c:v>0.251953125</c:v>
                </c:pt>
                <c:pt idx="23">
                  <c:v>0.2781758957654723</c:v>
                </c:pt>
                <c:pt idx="24">
                  <c:v>0.28609986504723345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04706288"/>
        <c:axId val="-2004699760"/>
      </c:barChart>
      <c:catAx>
        <c:axId val="-200470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699760"/>
        <c:crosses val="autoZero"/>
        <c:auto val="1"/>
        <c:lblAlgn val="ctr"/>
        <c:lblOffset val="100"/>
        <c:tickLblSkip val="1"/>
        <c:noMultiLvlLbl val="0"/>
      </c:catAx>
      <c:valAx>
        <c:axId val="-200469976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706288"/>
        <c:crosses val="autoZero"/>
        <c:crossBetween val="between"/>
        <c:majorUnit val="0.1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2.843601895734597E-3</c:v>
                </c:pt>
                <c:pt idx="1">
                  <c:v>2.75E-2</c:v>
                </c:pt>
                <c:pt idx="2">
                  <c:v>0.11727349703640982</c:v>
                </c:pt>
                <c:pt idx="3">
                  <c:v>0.18704203625144619</c:v>
                </c:pt>
                <c:pt idx="4">
                  <c:v>0.20898292501855975</c:v>
                </c:pt>
                <c:pt idx="5">
                  <c:v>0.18174442190669371</c:v>
                </c:pt>
                <c:pt idx="6">
                  <c:v>0.14291385470424772</c:v>
                </c:pt>
                <c:pt idx="7">
                  <c:v>0.10338201383551114</c:v>
                </c:pt>
                <c:pt idx="8">
                  <c:v>7.2198987453224742E-2</c:v>
                </c:pt>
                <c:pt idx="9">
                  <c:v>3.6414565826330535E-2</c:v>
                </c:pt>
                <c:pt idx="10">
                  <c:v>1.4659384880712849E-2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06950160"/>
        <c:axId val="-1906949616"/>
      </c:barChart>
      <c:catAx>
        <c:axId val="-190695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49616"/>
        <c:crosses val="autoZero"/>
        <c:auto val="1"/>
        <c:lblAlgn val="ctr"/>
        <c:lblOffset val="100"/>
        <c:noMultiLvlLbl val="0"/>
      </c:catAx>
      <c:valAx>
        <c:axId val="-190694961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5016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91828720476666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Other</c:v>
                </c:pt>
                <c:pt idx="2">
                  <c:v>Primary (Grade 1-6)</c:v>
                </c:pt>
                <c:pt idx="3">
                  <c:v>(Grade 7- GCE O/L) or equivalent</c:v>
                </c:pt>
                <c:pt idx="4">
                  <c:v>( GCE A/L) or equivalent</c:v>
                </c:pt>
                <c:pt idx="5">
                  <c:v>Diploma/Degree/MSc/Phd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7.486150621350502E-5</c:v>
                </c:pt>
                <c:pt idx="1">
                  <c:v>1.4972301242701004E-4</c:v>
                </c:pt>
                <c:pt idx="2">
                  <c:v>5.0157209163048362E-3</c:v>
                </c:pt>
                <c:pt idx="3">
                  <c:v>1.0181164845036682E-2</c:v>
                </c:pt>
                <c:pt idx="4">
                  <c:v>5.9964066477017519E-2</c:v>
                </c:pt>
                <c:pt idx="5">
                  <c:v>0.1478514747716724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06951248"/>
        <c:axId val="-1906947984"/>
      </c:barChart>
      <c:catAx>
        <c:axId val="-1906951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47984"/>
        <c:crosses val="autoZero"/>
        <c:auto val="1"/>
        <c:lblAlgn val="ctr"/>
        <c:lblOffset val="100"/>
        <c:noMultiLvlLbl val="0"/>
      </c:catAx>
      <c:valAx>
        <c:axId val="-190694798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5124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Freelance Cyber worker</c:v>
                </c:pt>
                <c:pt idx="1">
                  <c:v>Other own account worker ( craft level</c:v>
                </c:pt>
                <c:pt idx="2">
                  <c:v>Casual laborer/Daily paid</c:v>
                </c:pt>
                <c:pt idx="3">
                  <c:v>Agriculture &amp; Fisheries worker</c:v>
                </c:pt>
                <c:pt idx="4">
                  <c:v>Self Employed</c:v>
                </c:pt>
                <c:pt idx="5">
                  <c:v>Unemployed</c:v>
                </c:pt>
                <c:pt idx="6">
                  <c:v>other</c:v>
                </c:pt>
                <c:pt idx="7">
                  <c:v>Entrepreneur</c:v>
                </c:pt>
                <c:pt idx="8">
                  <c:v>Government &amp; Semi-government Employee</c:v>
                </c:pt>
                <c:pt idx="9">
                  <c:v>Private sector employee</c:v>
                </c:pt>
                <c:pt idx="10">
                  <c:v>Migrant workers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1.1764705882352941E-2</c:v>
                </c:pt>
                <c:pt idx="3">
                  <c:v>1.5083798882681564E-2</c:v>
                </c:pt>
                <c:pt idx="4">
                  <c:v>7.1937563624024425E-2</c:v>
                </c:pt>
                <c:pt idx="5">
                  <c:v>8.5131088431216764E-2</c:v>
                </c:pt>
                <c:pt idx="6">
                  <c:v>8.8435374149659865E-2</c:v>
                </c:pt>
                <c:pt idx="7">
                  <c:v>0.15730337078651685</c:v>
                </c:pt>
                <c:pt idx="8">
                  <c:v>0.18047102408044458</c:v>
                </c:pt>
                <c:pt idx="9">
                  <c:v>0.19913589945011784</c:v>
                </c:pt>
                <c:pt idx="10">
                  <c:v>0.2032520325203252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06943088"/>
        <c:axId val="-1906958320"/>
      </c:barChart>
      <c:catAx>
        <c:axId val="-190694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58320"/>
        <c:crosses val="autoZero"/>
        <c:auto val="1"/>
        <c:lblAlgn val="ctr"/>
        <c:lblOffset val="100"/>
        <c:noMultiLvlLbl val="0"/>
      </c:catAx>
      <c:valAx>
        <c:axId val="-190695832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94308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54CB-CA09-44EC-8E97-1BE793C6331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EB504-CD0A-44D0-8A70-32FBB5E0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 1 have higher number of people compared t the other clusters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</a:t>
            </a:r>
            <a:r>
              <a:rPr lang="en-US" baseline="0" dirty="0" smtClean="0"/>
              <a:t> belongs to the rural area while higher number of people in cluster 5 belongs to the urban area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have higher ICT usage compared to the people in Cluster 1 and 2 and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also have high ICT literacy compared to the cluster 1 and 3. But people in cluster 2 also have good ICT literacy even they do not have good ICT usage.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percentage of the people in cluster 4 and 5 are employed while unemployed percentage is lower. But  unemployed percentage of the cluster 1 ,2,3 is higher </a:t>
            </a:r>
            <a:r>
              <a:rPr lang="en-US" baseline="0" dirty="0" err="1" smtClean="0"/>
              <a:t>compated</a:t>
            </a:r>
            <a:r>
              <a:rPr lang="en-US" baseline="0" dirty="0" smtClean="0"/>
              <a:t> to the 4 and 5. This may be a </a:t>
            </a:r>
            <a:r>
              <a:rPr lang="en-US" baseline="0" dirty="0" err="1" smtClean="0"/>
              <a:t>reasn</a:t>
            </a:r>
            <a:r>
              <a:rPr lang="en-US" baseline="0" dirty="0" smtClean="0"/>
              <a:t> for lower ICT usage and Literacy in cluster 1 and 2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are belongs to the northern ,central and southern provinces,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9591-CA56-408B-87CC-56995047821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26950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ICT Usage and Literacy in Sri Lanka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286348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Survey - National Survey on ICT Access and Usage by Households and Individuals 2017</a:t>
            </a:r>
          </a:p>
          <a:p>
            <a:r>
              <a:rPr lang="en-US" dirty="0"/>
              <a:t>By ICTA (Information and Communication technology Agency of Sri Lanka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Group 1 – Data Science Group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8202" y="4818581"/>
            <a:ext cx="4726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Perera </a:t>
            </a:r>
            <a:r>
              <a:rPr lang="en-US" dirty="0"/>
              <a:t>K.A.H.P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D.A.D.N.P </a:t>
            </a:r>
            <a:r>
              <a:rPr lang="en-US" dirty="0"/>
              <a:t>De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Chathuranga</a:t>
            </a:r>
            <a:r>
              <a:rPr lang="en-US" dirty="0" smtClean="0"/>
              <a:t> N.A.H.W.S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W.A.D.N.S </a:t>
            </a:r>
            <a:r>
              <a:rPr lang="en-US" dirty="0" err="1" smtClean="0"/>
              <a:t>Wijesuriya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Internet Accessible Individuals by Sector, Province &amp; District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077038"/>
              </p:ext>
            </p:extLst>
          </p:nvPr>
        </p:nvGraphicFramePr>
        <p:xfrm>
          <a:off x="1226994" y="1254269"/>
          <a:ext cx="4384097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166528"/>
              </p:ext>
            </p:extLst>
          </p:nvPr>
        </p:nvGraphicFramePr>
        <p:xfrm>
          <a:off x="311729" y="3789651"/>
          <a:ext cx="4727863" cy="324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650389"/>
              </p:ext>
            </p:extLst>
          </p:nvPr>
        </p:nvGraphicFramePr>
        <p:xfrm>
          <a:off x="6023264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85503" y="6058968"/>
            <a:ext cx="595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Uva</a:t>
            </a:r>
            <a:r>
              <a:rPr lang="en-US" sz="1200" dirty="0" smtClean="0"/>
              <a:t> </a:t>
            </a:r>
            <a:r>
              <a:rPr lang="en-US" sz="1200" dirty="0"/>
              <a:t>and Eastern Province have the lowest percentage of individuals who have internet facility. When looking at the district level </a:t>
            </a:r>
            <a:r>
              <a:rPr lang="en-US" sz="1200" dirty="0" err="1"/>
              <a:t>Batticaloa</a:t>
            </a:r>
            <a:r>
              <a:rPr lang="en-US" sz="1200" dirty="0"/>
              <a:t>, </a:t>
            </a:r>
            <a:r>
              <a:rPr lang="en-US" sz="1200" dirty="0" err="1"/>
              <a:t>Ampara</a:t>
            </a:r>
            <a:r>
              <a:rPr lang="en-US" sz="1200" dirty="0"/>
              <a:t> and Jaffna districts are the districts are in the lower internet facility group.</a:t>
            </a:r>
          </a:p>
        </p:txBody>
      </p:sp>
    </p:spTree>
    <p:extLst>
      <p:ext uri="{BB962C8B-B14F-4D97-AF65-F5344CB8AC3E}">
        <p14:creationId xmlns:p14="http://schemas.microsoft.com/office/powerpoint/2010/main" val="38617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computer </a:t>
            </a:r>
            <a:r>
              <a:rPr lang="en-US" sz="2400" b="1" dirty="0" smtClean="0"/>
              <a:t>used </a:t>
            </a:r>
            <a:r>
              <a:rPr lang="en-US" sz="2400" b="1" dirty="0" smtClean="0"/>
              <a:t>Individuals by </a:t>
            </a:r>
            <a:r>
              <a:rPr lang="en-US" sz="2400" b="1" dirty="0" smtClean="0"/>
              <a:t>Age, Education Level &amp; Employee Types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622014"/>
              </p:ext>
            </p:extLst>
          </p:nvPr>
        </p:nvGraphicFramePr>
        <p:xfrm>
          <a:off x="453271" y="1219099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415734"/>
              </p:ext>
            </p:extLst>
          </p:nvPr>
        </p:nvGraphicFramePr>
        <p:xfrm>
          <a:off x="3771899" y="1380394"/>
          <a:ext cx="3235569" cy="467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016034"/>
              </p:ext>
            </p:extLst>
          </p:nvPr>
        </p:nvGraphicFramePr>
        <p:xfrm>
          <a:off x="7639518" y="1239615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740" y="6144426"/>
            <a:ext cx="408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</a:t>
            </a:r>
            <a:r>
              <a:rPr lang="en-US" sz="1200" dirty="0"/>
              <a:t>looking at Age You individuals whose age between Age 20-24 are using the computer and internet facilities most compared to other age groups.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4292" y="6052092"/>
            <a:ext cx="4201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</a:t>
            </a:r>
            <a:r>
              <a:rPr lang="en-US" sz="1200" dirty="0"/>
              <a:t>looking at the education level </a:t>
            </a:r>
            <a:r>
              <a:rPr lang="en-US" sz="1200" dirty="0" err="1"/>
              <a:t>Phd</a:t>
            </a:r>
            <a:r>
              <a:rPr lang="en-US" sz="1200" dirty="0"/>
              <a:t>/Degree and diploma holders have the computer and internet facilities than other groups. Only 6% of the A/L has the computer facilities and 14% of them have the internet facility.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5614" y="6005925"/>
            <a:ext cx="358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Migrant </a:t>
            </a:r>
            <a:r>
              <a:rPr lang="en-US" sz="1200" dirty="0"/>
              <a:t>Workers and Private Sector employees have computer facilities and internet facilities than </a:t>
            </a:r>
            <a:r>
              <a:rPr lang="en-US" sz="1200" dirty="0" smtClean="0"/>
              <a:t>other employee </a:t>
            </a:r>
            <a:r>
              <a:rPr lang="en-US" sz="1200" dirty="0"/>
              <a:t>segments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 Percentage of </a:t>
            </a:r>
            <a:r>
              <a:rPr lang="en-US" sz="2400" b="1" dirty="0"/>
              <a:t>Internet Accessible Individuals by </a:t>
            </a:r>
            <a:r>
              <a:rPr lang="en-US" sz="2400" b="1" dirty="0" smtClean="0"/>
              <a:t>Age, Education Level &amp; Employee Types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48667"/>
              </p:ext>
            </p:extLst>
          </p:nvPr>
        </p:nvGraphicFramePr>
        <p:xfrm>
          <a:off x="453271" y="1219099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01267"/>
              </p:ext>
            </p:extLst>
          </p:nvPr>
        </p:nvGraphicFramePr>
        <p:xfrm>
          <a:off x="3771899" y="1380394"/>
          <a:ext cx="3235569" cy="467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25343"/>
              </p:ext>
            </p:extLst>
          </p:nvPr>
        </p:nvGraphicFramePr>
        <p:xfrm>
          <a:off x="7639518" y="1239615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07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Sri Lanka</a:t>
            </a:r>
            <a:endParaRPr lang="en-US" sz="2400" b="1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082836"/>
              </p:ext>
            </p:extLst>
          </p:nvPr>
        </p:nvGraphicFramePr>
        <p:xfrm>
          <a:off x="1721425" y="1163783"/>
          <a:ext cx="8326583" cy="503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40608" y="810492"/>
            <a:ext cx="905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73</a:t>
            </a:r>
            <a:r>
              <a:rPr lang="en-US" sz="1200" dirty="0"/>
              <a:t>% of the individuals have no ICT literacy and 15% of the individuals who have ICT literacy are also from Informal learning.</a:t>
            </a:r>
          </a:p>
        </p:txBody>
      </p:sp>
    </p:spTree>
    <p:extLst>
      <p:ext uri="{BB962C8B-B14F-4D97-AF65-F5344CB8AC3E}">
        <p14:creationId xmlns:p14="http://schemas.microsoft.com/office/powerpoint/2010/main" val="4258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Province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17556"/>
              </p:ext>
            </p:extLst>
          </p:nvPr>
        </p:nvGraphicFramePr>
        <p:xfrm>
          <a:off x="838200" y="1425789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931492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Higher </a:t>
            </a:r>
            <a:r>
              <a:rPr lang="en-US" sz="1200" dirty="0"/>
              <a:t>percentage of individuals have informal literacy in Western and North Western provinces. Western province have the higher percentage of individuals who learned ICT from school curriculum.</a:t>
            </a:r>
          </a:p>
        </p:txBody>
      </p:sp>
    </p:spTree>
    <p:extLst>
      <p:ext uri="{BB962C8B-B14F-4D97-AF65-F5344CB8AC3E}">
        <p14:creationId xmlns:p14="http://schemas.microsoft.com/office/powerpoint/2010/main" val="938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</a:t>
            </a:r>
            <a:r>
              <a:rPr lang="en-US" sz="2400" b="1" dirty="0" smtClean="0"/>
              <a:t>Age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275236"/>
              </p:ext>
            </p:extLst>
          </p:nvPr>
        </p:nvGraphicFramePr>
        <p:xfrm>
          <a:off x="838200" y="1312397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922945"/>
            <a:ext cx="1030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~40</a:t>
            </a:r>
            <a:r>
              <a:rPr lang="en-US" sz="1200" dirty="0"/>
              <a:t>% of the individuals in the age group </a:t>
            </a:r>
            <a:r>
              <a:rPr lang="en-US" sz="1200" dirty="0" smtClean="0"/>
              <a:t>20-24 &amp; 25-29  </a:t>
            </a:r>
            <a:r>
              <a:rPr lang="en-US" sz="1200" dirty="0"/>
              <a:t>have some </a:t>
            </a:r>
            <a:r>
              <a:rPr lang="en-US" sz="1200" dirty="0" smtClean="0"/>
              <a:t>ICT literacy which significantly higher than other age groups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47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</a:t>
            </a:r>
            <a:r>
              <a:rPr lang="en-US" sz="2400" b="1" dirty="0" smtClean="0"/>
              <a:t>Education Level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04823"/>
              </p:ext>
            </p:extLst>
          </p:nvPr>
        </p:nvGraphicFramePr>
        <p:xfrm>
          <a:off x="838200" y="1436567"/>
          <a:ext cx="10955482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8584" y="810492"/>
            <a:ext cx="968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More than 50% of the individuals have some ICT Literacy in Diploma/Degree/MSc/</a:t>
            </a:r>
            <a:r>
              <a:rPr lang="en-US" sz="1200" dirty="0" err="1" smtClean="0"/>
              <a:t>Phd</a:t>
            </a:r>
            <a:r>
              <a:rPr lang="en-US" sz="1200" dirty="0" smtClean="0"/>
              <a:t> education qualified group. ~25% of the AL students have some ICT Literacy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097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</a:t>
            </a:r>
            <a:r>
              <a:rPr lang="en-US" sz="2400" b="1" dirty="0" smtClean="0"/>
              <a:t>Employee Type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731741"/>
              </p:ext>
            </p:extLst>
          </p:nvPr>
        </p:nvGraphicFramePr>
        <p:xfrm>
          <a:off x="665018" y="1408188"/>
          <a:ext cx="10688782" cy="536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917" y="810492"/>
            <a:ext cx="943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Privet Sector Employees have high informal ICT Literacy and School Curriculum Literacy compared to other employee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45" y="344344"/>
            <a:ext cx="589511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/>
              <a:t>Reasons for not availability of facilities</a:t>
            </a:r>
            <a:endParaRPr lang="en-US" sz="2400" b="1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32565"/>
              </p:ext>
            </p:extLst>
          </p:nvPr>
        </p:nvGraphicFramePr>
        <p:xfrm>
          <a:off x="314326" y="1163782"/>
          <a:ext cx="5920219" cy="5340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212040"/>
              </p:ext>
            </p:extLst>
          </p:nvPr>
        </p:nvGraphicFramePr>
        <p:xfrm>
          <a:off x="6677891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296890" y="344344"/>
            <a:ext cx="5895110" cy="44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Respondents who respond Facilities </a:t>
            </a:r>
            <a:r>
              <a:rPr lang="en-US" sz="2400" b="1" dirty="0"/>
              <a:t>are not necessary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40" y="789710"/>
            <a:ext cx="1102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reason for not availability of Facilities is Equipment cost is too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89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 and Analyze User </a:t>
            </a:r>
            <a:r>
              <a:rPr lang="en-US" dirty="0"/>
              <a:t>G</a:t>
            </a:r>
            <a:r>
              <a:rPr lang="en-US" dirty="0" smtClean="0"/>
              <a:t>roups </a:t>
            </a:r>
            <a:r>
              <a:rPr lang="en-US" dirty="0"/>
              <a:t>A</a:t>
            </a:r>
            <a:r>
              <a:rPr lang="en-US" dirty="0" smtClean="0"/>
              <a:t>ccording to the ICT literacy and Usage using Segmentation based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 literacy is </a:t>
            </a:r>
            <a:r>
              <a:rPr lang="en-US" dirty="0"/>
              <a:t>using digital technology, communications tools, and/or networks to access, manage, integrate, evaluate, and create information in order to function in a knowledge society. </a:t>
            </a:r>
            <a:endParaRPr lang="en-US" dirty="0" smtClean="0"/>
          </a:p>
          <a:p>
            <a:r>
              <a:rPr lang="en-US" dirty="0"/>
              <a:t>A person (aged 5-69) is considered as a computer literate person if he/she could use computer on his/her own. 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Literate population expressed as a percentage to the total population, </a:t>
            </a:r>
            <a:r>
              <a:rPr lang="en-US" dirty="0" smtClean="0"/>
              <a:t>within </a:t>
            </a:r>
            <a:r>
              <a:rPr lang="en-US" dirty="0"/>
              <a:t>the respective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234268" cy="760290"/>
          </a:xfrm>
        </p:spPr>
        <p:txBody>
          <a:bodyPr/>
          <a:lstStyle/>
          <a:p>
            <a:pPr algn="ctr"/>
            <a:r>
              <a:rPr lang="en-US" dirty="0" smtClean="0"/>
              <a:t>Variables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91" y="13613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ICT Usage </a:t>
            </a:r>
          </a:p>
          <a:p>
            <a:pPr marL="0" indent="0">
              <a:buNone/>
            </a:pPr>
            <a:r>
              <a:rPr lang="en-US" dirty="0" smtClean="0"/>
              <a:t>1.Desktop/Laptop/Tablet Usage </a:t>
            </a:r>
          </a:p>
          <a:p>
            <a:pPr marL="0" indent="0">
              <a:buNone/>
            </a:pPr>
            <a:r>
              <a:rPr lang="en-US" dirty="0" smtClean="0"/>
              <a:t>2. Smart Phone usage</a:t>
            </a:r>
          </a:p>
          <a:p>
            <a:pPr marL="0" indent="0">
              <a:buNone/>
            </a:pPr>
            <a:r>
              <a:rPr lang="en-US" dirty="0" smtClean="0"/>
              <a:t>3. Internet usage </a:t>
            </a:r>
          </a:p>
          <a:p>
            <a:pPr marL="0" indent="0">
              <a:buNone/>
            </a:pPr>
            <a:r>
              <a:rPr lang="en-US" dirty="0" smtClean="0"/>
              <a:t>4. Social connectivity. (ex. chat </a:t>
            </a:r>
            <a:r>
              <a:rPr lang="en-US" dirty="0"/>
              <a:t>S</a:t>
            </a:r>
            <a:r>
              <a:rPr lang="en-US" dirty="0" smtClean="0"/>
              <a:t>ites, blogging, managing web sites..</a:t>
            </a:r>
            <a:r>
              <a:rPr lang="en-US" dirty="0" err="1" smtClean="0"/>
              <a:t>etc</a:t>
            </a:r>
            <a:r>
              <a:rPr lang="en-US" dirty="0" smtClean="0"/>
              <a:t>..)</a:t>
            </a:r>
          </a:p>
          <a:p>
            <a:pPr marL="0" indent="0">
              <a:buNone/>
            </a:pPr>
            <a:r>
              <a:rPr lang="en-US" dirty="0" smtClean="0"/>
              <a:t>5. Social Media usage (</a:t>
            </a:r>
            <a:r>
              <a:rPr lang="en-US" dirty="0" err="1" smtClean="0"/>
              <a:t>Whatsap,viber</a:t>
            </a:r>
            <a:r>
              <a:rPr lang="en-US" dirty="0" smtClean="0"/>
              <a:t>, </a:t>
            </a:r>
            <a:r>
              <a:rPr lang="en-US" dirty="0" err="1" smtClean="0"/>
              <a:t>skype</a:t>
            </a:r>
            <a:r>
              <a:rPr lang="en-US" dirty="0" smtClean="0"/>
              <a:t>, </a:t>
            </a:r>
            <a:r>
              <a:rPr lang="en-US" dirty="0" err="1" smtClean="0"/>
              <a:t>insta</a:t>
            </a:r>
            <a:r>
              <a:rPr lang="en-US" dirty="0" smtClean="0"/>
              <a:t>….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ICT Literacy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Skills from mentioned 15 skills </a:t>
            </a:r>
          </a:p>
          <a:p>
            <a:pPr marL="514350" indent="-514350">
              <a:buAutoNum type="arabicPeriod"/>
            </a:pPr>
            <a:r>
              <a:rPr lang="en-US" dirty="0" smtClean="0"/>
              <a:t>Highest ICT Education Level </a:t>
            </a:r>
          </a:p>
        </p:txBody>
      </p:sp>
    </p:spTree>
    <p:extLst>
      <p:ext uri="{BB962C8B-B14F-4D97-AF65-F5344CB8AC3E}">
        <p14:creationId xmlns:p14="http://schemas.microsoft.com/office/powerpoint/2010/main" val="22717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52" y="140042"/>
            <a:ext cx="9712569" cy="436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Approach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4" y="728344"/>
            <a:ext cx="11878994" cy="61296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Cluster analysis  using mentioned variables. </a:t>
            </a:r>
          </a:p>
          <a:p>
            <a:r>
              <a:rPr lang="en-US" dirty="0" smtClean="0"/>
              <a:t> Steps :</a:t>
            </a:r>
          </a:p>
          <a:p>
            <a:pPr marL="0" indent="0">
              <a:buNone/>
            </a:pPr>
            <a:r>
              <a:rPr lang="en-US" dirty="0" smtClean="0"/>
              <a:t>   1. Check data set is able to cluster (Using Hopkins statistics)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Hopkins statistics : 0.1465195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2. Select best Algorithm to cluster (Connectivity, Dunn, Silhouette indexes)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" y="2911566"/>
            <a:ext cx="4059120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85" y="2911566"/>
            <a:ext cx="3901801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45" y="2911566"/>
            <a:ext cx="3892200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3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0871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Approach –CNTD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0" y="1065969"/>
            <a:ext cx="11387797" cy="5644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Select the number of clusters.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 smtClean="0"/>
              <a:t>. Hierarchical clustering Approach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3" y="1065969"/>
            <a:ext cx="4488110" cy="2462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" y="4054816"/>
            <a:ext cx="4038954" cy="265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3" y="4026480"/>
            <a:ext cx="3812729" cy="2683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3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 Distribution Percentage of Individuals by Cluster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07743242"/>
              </p:ext>
            </p:extLst>
          </p:nvPr>
        </p:nvGraphicFramePr>
        <p:xfrm>
          <a:off x="2234223" y="1782129"/>
          <a:ext cx="5722815" cy="44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2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Distribution by Sector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49752868"/>
              </p:ext>
            </p:extLst>
          </p:nvPr>
        </p:nvGraphicFramePr>
        <p:xfrm>
          <a:off x="1852638" y="1837593"/>
          <a:ext cx="7185855" cy="444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0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ICT </a:t>
            </a:r>
            <a:r>
              <a:rPr lang="en-US" dirty="0" smtClean="0"/>
              <a:t>Usage Distribution by Cluster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4105312937"/>
              </p:ext>
            </p:extLst>
          </p:nvPr>
        </p:nvGraphicFramePr>
        <p:xfrm>
          <a:off x="2066192" y="1793631"/>
          <a:ext cx="8273561" cy="459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80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ICT </a:t>
            </a:r>
            <a:r>
              <a:rPr lang="en-US" dirty="0" smtClean="0"/>
              <a:t>Literacy Distribution by Cluster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96685912"/>
              </p:ext>
            </p:extLst>
          </p:nvPr>
        </p:nvGraphicFramePr>
        <p:xfrm>
          <a:off x="1358900" y="1816100"/>
          <a:ext cx="7531100" cy="436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16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688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Employment </a:t>
            </a:r>
            <a:r>
              <a:rPr lang="en-US" dirty="0" smtClean="0"/>
              <a:t>Status by Cluster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58780898"/>
              </p:ext>
            </p:extLst>
          </p:nvPr>
        </p:nvGraphicFramePr>
        <p:xfrm>
          <a:off x="1441155" y="1811214"/>
          <a:ext cx="8793091" cy="453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2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Education Level  </a:t>
            </a:r>
            <a:r>
              <a:rPr lang="en-US" dirty="0" smtClean="0"/>
              <a:t>by Cluster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14924581"/>
              </p:ext>
            </p:extLst>
          </p:nvPr>
        </p:nvGraphicFramePr>
        <p:xfrm>
          <a:off x="1695938" y="1767253"/>
          <a:ext cx="7703039" cy="482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Distribution by </a:t>
            </a:r>
            <a:r>
              <a:rPr lang="en-US" dirty="0" smtClean="0"/>
              <a:t>Provinces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21770615"/>
              </p:ext>
            </p:extLst>
          </p:nvPr>
        </p:nvGraphicFramePr>
        <p:xfrm>
          <a:off x="1958293" y="1638221"/>
          <a:ext cx="7937737" cy="483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analysis is done </a:t>
            </a:r>
            <a:r>
              <a:rPr lang="en-US" dirty="0"/>
              <a:t>to take an overall idea of the present ICT literacy distribution.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identify specific segments that government should address in order to improve ICT development in Sri Lanka. </a:t>
            </a: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Information provided at the right time, is very important to guide the government effort in right direction and to take necessary actions.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also be contributed to study demand patterns for internet providers and progress the ICT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767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Reason </a:t>
            </a:r>
            <a:r>
              <a:rPr lang="en-US" dirty="0" smtClean="0"/>
              <a:t>for not Availability of ICT facility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29632312"/>
              </p:ext>
            </p:extLst>
          </p:nvPr>
        </p:nvGraphicFramePr>
        <p:xfrm>
          <a:off x="1231899" y="1777525"/>
          <a:ext cx="9202515" cy="451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7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Areas </a:t>
            </a:r>
            <a:r>
              <a:rPr lang="en-US" dirty="0" smtClean="0"/>
              <a:t>to consider when implementing ICT related </a:t>
            </a:r>
            <a:r>
              <a:rPr lang="en-US" dirty="0" smtClean="0"/>
              <a:t>Activities in </a:t>
            </a:r>
            <a:r>
              <a:rPr lang="en-US" dirty="0" smtClean="0"/>
              <a:t>Sri Lanka: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45666120"/>
              </p:ext>
            </p:extLst>
          </p:nvPr>
        </p:nvGraphicFramePr>
        <p:xfrm>
          <a:off x="691660" y="1721661"/>
          <a:ext cx="4863106" cy="433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240757652"/>
              </p:ext>
            </p:extLst>
          </p:nvPr>
        </p:nvGraphicFramePr>
        <p:xfrm>
          <a:off x="6025570" y="1718297"/>
          <a:ext cx="4972868" cy="43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75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Conclusions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People in cluster 1,2 seems to be lower ICT usage compared to the people in cluster 4 and 5 </a:t>
            </a:r>
          </a:p>
          <a:p>
            <a:pPr marL="0" indent="0">
              <a:buNone/>
            </a:pPr>
            <a:r>
              <a:rPr lang="en-US" dirty="0" smtClean="0"/>
              <a:t>Possible reasons: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 Higher number of people in Cluster 1 belongs to the rural areas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Maximum Education level in cluster 1 is school education.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 There is higher percentage of unemployed people  in cluster 1.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  Many people in cluster 1 belongs to the </a:t>
            </a:r>
            <a:r>
              <a:rPr lang="en-US" dirty="0"/>
              <a:t>N</a:t>
            </a:r>
            <a:r>
              <a:rPr lang="en-US" dirty="0" smtClean="0"/>
              <a:t>orthern, Southern  and Central provinces </a:t>
            </a:r>
          </a:p>
          <a:p>
            <a:pPr marL="0" indent="0">
              <a:buNone/>
            </a:pPr>
            <a:r>
              <a:rPr lang="en-US" dirty="0" smtClean="0"/>
              <a:t>   5. Reason for not availability of ICT facility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Northern province :Facilities are not necessary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Central and southern Provinces : cost of service is too high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629" y="2502704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925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Preparation of 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- National Survey on ICT Access and Usage by Households and Individuals </a:t>
            </a:r>
            <a:r>
              <a:rPr lang="en-US" dirty="0" smtClean="0"/>
              <a:t>2017 By </a:t>
            </a:r>
            <a:r>
              <a:rPr lang="en-US" dirty="0"/>
              <a:t>ICTA (Information and Communication technology Agency of Sri Lanka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– 8941 Households from all 25 districts. Sample of more than 300 Households from one district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Individual Usage Data – 30,239 Individuals from 8,941 Households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Analysis were done according to following feature categories</a:t>
            </a:r>
          </a:p>
          <a:p>
            <a:pPr lvl="1"/>
            <a:r>
              <a:rPr lang="en-US" dirty="0" smtClean="0"/>
              <a:t>User Profiling features</a:t>
            </a:r>
          </a:p>
          <a:p>
            <a:pPr lvl="1"/>
            <a:r>
              <a:rPr lang="en-US" dirty="0" smtClean="0"/>
              <a:t>ICT usage and literacy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Profiling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Level of Education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Employment Type</a:t>
            </a:r>
          </a:p>
          <a:p>
            <a:r>
              <a:rPr lang="en-US" dirty="0" smtClean="0"/>
              <a:t>Geographic</a:t>
            </a:r>
            <a:endParaRPr lang="en-US" dirty="0"/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Location Urban/Rural/Estate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999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ICT Usage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ICT Usage </a:t>
            </a:r>
            <a:endParaRPr lang="en-US" dirty="0" smtClean="0"/>
          </a:p>
          <a:p>
            <a:pPr lvl="1" fontAlgn="base"/>
            <a:r>
              <a:rPr lang="en-US" sz="2400" dirty="0" smtClean="0"/>
              <a:t>Number </a:t>
            </a:r>
            <a:r>
              <a:rPr lang="en-US" sz="2400" dirty="0"/>
              <a:t>of Desktop/Lap Top/ Tablet Devices -</a:t>
            </a:r>
            <a:r>
              <a:rPr lang="en-US" sz="2400" dirty="0" smtClean="0"/>
              <a:t>3.1</a:t>
            </a:r>
          </a:p>
          <a:p>
            <a:pPr lvl="1" fontAlgn="base"/>
            <a:r>
              <a:rPr lang="en-US" dirty="0"/>
              <a:t>Number of Smart Phones (Excluded Conventional Phones but can add after discussion) -3.1</a:t>
            </a:r>
          </a:p>
          <a:p>
            <a:pPr lvl="1" fontAlgn="base"/>
            <a:r>
              <a:rPr lang="en-US" dirty="0"/>
              <a:t>Internet Usage (Yes/No) -3.1</a:t>
            </a:r>
          </a:p>
          <a:p>
            <a:pPr lvl="1" fontAlgn="base"/>
            <a:r>
              <a:rPr lang="en-US" dirty="0"/>
              <a:t>Excluded 3.2 Since content is same as 3.1 only difference is Home vs. Outside</a:t>
            </a:r>
          </a:p>
          <a:p>
            <a:pPr lvl="1" fontAlgn="base"/>
            <a:r>
              <a:rPr lang="en-US" dirty="0"/>
              <a:t>Maximum Frequency of Internet Facilities-3.3 </a:t>
            </a:r>
          </a:p>
          <a:p>
            <a:pPr lvl="1" fontAlgn="base"/>
            <a:r>
              <a:rPr lang="en-US" dirty="0"/>
              <a:t>Maximum Frequency of Socially connected Activities. -3.4 -</a:t>
            </a:r>
            <a:r>
              <a:rPr lang="en-US" dirty="0" err="1"/>
              <a:t>maxSocConnect</a:t>
            </a:r>
            <a:endParaRPr lang="en-US" dirty="0"/>
          </a:p>
          <a:p>
            <a:pPr lvl="1" fontAlgn="base"/>
            <a:r>
              <a:rPr lang="en-US" dirty="0"/>
              <a:t>Summation of socially connected Activities – </a:t>
            </a:r>
            <a:r>
              <a:rPr lang="en-US" dirty="0" err="1"/>
              <a:t>sumSocConnect</a:t>
            </a:r>
            <a:endParaRPr lang="en-US" dirty="0"/>
          </a:p>
          <a:p>
            <a:pPr lvl="1" fontAlgn="base"/>
            <a:r>
              <a:rPr lang="en-US" dirty="0"/>
              <a:t>Total Number of Social Media Facilities used -3.5 – </a:t>
            </a:r>
            <a:r>
              <a:rPr lang="en-US" dirty="0" err="1"/>
              <a:t>countSocNetwork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ICT Literacy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ICT </a:t>
            </a:r>
            <a:r>
              <a:rPr lang="en-US" dirty="0" smtClean="0"/>
              <a:t>Literacy</a:t>
            </a:r>
          </a:p>
          <a:p>
            <a:pPr lvl="1" fontAlgn="base"/>
            <a:r>
              <a:rPr lang="en-US" sz="2400" dirty="0" smtClean="0"/>
              <a:t>Total </a:t>
            </a:r>
            <a:r>
              <a:rPr lang="en-US" sz="2400" dirty="0"/>
              <a:t>Number of Skills out of 15 Skills. 4.1 – </a:t>
            </a:r>
            <a:r>
              <a:rPr lang="en-US" sz="2400" dirty="0" err="1"/>
              <a:t>totSkills</a:t>
            </a:r>
            <a:r>
              <a:rPr lang="en-US" sz="2400" dirty="0"/>
              <a:t> </a:t>
            </a:r>
          </a:p>
          <a:p>
            <a:pPr lvl="1" fontAlgn="base"/>
            <a:r>
              <a:rPr lang="en-US" dirty="0"/>
              <a:t>Maximum ICT Education Qualification. 4.2 -</a:t>
            </a:r>
            <a:r>
              <a:rPr lang="en-US" dirty="0" err="1"/>
              <a:t>maxICTLit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Descriptive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computer </a:t>
            </a:r>
            <a:r>
              <a:rPr lang="en-US" sz="2400" b="1" dirty="0" smtClean="0"/>
              <a:t>used</a:t>
            </a:r>
            <a:r>
              <a:rPr lang="en-US" sz="2400" b="1" dirty="0" smtClean="0"/>
              <a:t> </a:t>
            </a:r>
            <a:r>
              <a:rPr lang="en-US" sz="2400" b="1" dirty="0" smtClean="0"/>
              <a:t>Individuals by Sector, Province &amp; District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1227"/>
              </p:ext>
            </p:extLst>
          </p:nvPr>
        </p:nvGraphicFramePr>
        <p:xfrm>
          <a:off x="1226994" y="1254269"/>
          <a:ext cx="4384097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461050"/>
              </p:ext>
            </p:extLst>
          </p:nvPr>
        </p:nvGraphicFramePr>
        <p:xfrm>
          <a:off x="311729" y="3789651"/>
          <a:ext cx="4727863" cy="324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575588"/>
              </p:ext>
            </p:extLst>
          </p:nvPr>
        </p:nvGraphicFramePr>
        <p:xfrm>
          <a:off x="6023264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0583" y="6093152"/>
            <a:ext cx="598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Northern </a:t>
            </a:r>
            <a:r>
              <a:rPr lang="en-US" sz="1200" dirty="0"/>
              <a:t>and Eastern Province have the lowest percentage of individuals who have computer facility. When looking at the district level </a:t>
            </a:r>
            <a:r>
              <a:rPr lang="en-US" sz="1200" dirty="0" err="1"/>
              <a:t>Trincomalee</a:t>
            </a:r>
            <a:r>
              <a:rPr lang="en-US" sz="1200" dirty="0"/>
              <a:t>, </a:t>
            </a:r>
            <a:r>
              <a:rPr lang="en-US" sz="1200" dirty="0" err="1"/>
              <a:t>Moneragala</a:t>
            </a:r>
            <a:r>
              <a:rPr lang="en-US" sz="1200" dirty="0"/>
              <a:t> and </a:t>
            </a:r>
            <a:r>
              <a:rPr lang="en-US" sz="1200" dirty="0" err="1"/>
              <a:t>Amapara</a:t>
            </a:r>
            <a:r>
              <a:rPr lang="en-US" sz="1200" dirty="0"/>
              <a:t> districts are the districts are in the lower computer facility group.</a:t>
            </a:r>
          </a:p>
        </p:txBody>
      </p:sp>
    </p:spTree>
    <p:extLst>
      <p:ext uri="{BB962C8B-B14F-4D97-AF65-F5344CB8AC3E}">
        <p14:creationId xmlns:p14="http://schemas.microsoft.com/office/powerpoint/2010/main" val="2981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1481</Words>
  <Application>Microsoft Office PowerPoint</Application>
  <PresentationFormat>Widescreen</PresentationFormat>
  <Paragraphs>238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ICT Usage and Literacy in Sri Lanka</vt:lpstr>
      <vt:lpstr>Introduction</vt:lpstr>
      <vt:lpstr>Objectives</vt:lpstr>
      <vt:lpstr>Preparation of the Dataset</vt:lpstr>
      <vt:lpstr>User Profiling</vt:lpstr>
      <vt:lpstr>ICT Usage features</vt:lpstr>
      <vt:lpstr>ICT Literacy features</vt:lpstr>
      <vt:lpstr>Descriptive Analysis</vt:lpstr>
      <vt:lpstr> Percentage of computer used Individuals by Sector, Province &amp; District</vt:lpstr>
      <vt:lpstr> Percentage of Internet Accessible Individuals by Sector, Province &amp; District</vt:lpstr>
      <vt:lpstr> Percentage of computer used Individuals by Age, Education Level &amp; Employee Types</vt:lpstr>
      <vt:lpstr> Percentage of Internet Accessible Individuals by Age, Education Level &amp; Employee Types</vt:lpstr>
      <vt:lpstr> ICT Literacy Distribution Sri Lanka</vt:lpstr>
      <vt:lpstr> ICT Literacy Distribution by Province</vt:lpstr>
      <vt:lpstr> ICT Literacy Distribution by Age</vt:lpstr>
      <vt:lpstr> ICT Literacy Distribution by Education Level</vt:lpstr>
      <vt:lpstr> ICT Literacy Distribution by Employee Type</vt:lpstr>
      <vt:lpstr> Reasons for not availability of facilities</vt:lpstr>
      <vt:lpstr>Detect and Analyze User Groups According to the ICT literacy and Usage using Segmentation based approach </vt:lpstr>
      <vt:lpstr>Variables Used </vt:lpstr>
      <vt:lpstr>Approach </vt:lpstr>
      <vt:lpstr>Approach –CNTD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Heshan Perera</dc:creator>
  <cp:lastModifiedBy>Heshan Perera</cp:lastModifiedBy>
  <cp:revision>33</cp:revision>
  <dcterms:created xsi:type="dcterms:W3CDTF">2019-03-21T17:49:06Z</dcterms:created>
  <dcterms:modified xsi:type="dcterms:W3CDTF">2019-03-22T21:26:45Z</dcterms:modified>
</cp:coreProperties>
</file>