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7023100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91">
          <p15:clr>
            <a:srgbClr val="A4A3A4"/>
          </p15:clr>
        </p15:guide>
        <p15:guide id="2" orient="horz" pos="2990">
          <p15:clr>
            <a:srgbClr val="A4A3A4"/>
          </p15:clr>
        </p15:guide>
        <p15:guide id="3" orient="horz" pos="899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orient="horz" pos="684">
          <p15:clr>
            <a:srgbClr val="A4A3A4"/>
          </p15:clr>
        </p15:guide>
        <p15:guide id="6" pos="5549">
          <p15:clr>
            <a:srgbClr val="A4A3A4"/>
          </p15:clr>
        </p15:guide>
        <p15:guide id="7" pos="2882">
          <p15:clr>
            <a:srgbClr val="A4A3A4"/>
          </p15:clr>
        </p15:guide>
        <p15:guide id="8" pos="202">
          <p15:clr>
            <a:srgbClr val="A4A3A4"/>
          </p15:clr>
        </p15:guide>
        <p15:guide id="9" pos="4219">
          <p15:clr>
            <a:srgbClr val="A4A3A4"/>
          </p15:clr>
        </p15:guide>
        <p15:guide id="10" pos="3104">
          <p15:clr>
            <a:srgbClr val="A4A3A4"/>
          </p15:clr>
        </p15:guide>
        <p15:guide id="11" pos="2682">
          <p15:clr>
            <a:srgbClr val="A4A3A4"/>
          </p15:clr>
        </p15:guide>
        <p15:guide id="12" pos="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91" orient="horz"/>
        <p:guide pos="2990" orient="horz"/>
        <p:guide pos="899" orient="horz"/>
        <p:guide pos="368" orient="horz"/>
        <p:guide pos="684" orient="horz"/>
        <p:guide pos="5549"/>
        <p:guide pos="2882"/>
        <p:guide pos="202"/>
        <p:guide pos="4219"/>
        <p:guide pos="3104"/>
        <p:guide pos="2682"/>
        <p:guide pos="9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9575" y="698500"/>
            <a:ext cx="62039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409575" y="698500"/>
            <a:ext cx="62039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 txBox="1"/>
          <p:nvPr>
            <p:ph idx="12" type="sldNum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c0492d50c_0_8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c0492d50c_0_8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1c0492d50c_0_8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bca7aaf4e_0_0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bca7aaf4e_0_0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1bca7aaf4e_0_0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66b74df6e_0_1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66b74df6e_0_1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d66b74df6e_0_1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66b74df6e_0_9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66b74df6e_0_9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d66b74df6e_0_9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bca7aaf4e_0_11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bca7aaf4e_0_11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1bca7aaf4e_0_11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669faf5ec_0_22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669faf5ec_0_22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d669faf5ec_0_22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66b74df6e_7_24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66b74df6e_7_24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d66b74df6e_7_24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66b74df6e_7_7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d66b74df6e_7_7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d66b74df6e_7_7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bca7aaf4e_0_23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bca7aaf4e_0_23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1bca7aaf4e_0_23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bca7aaf4e_0_35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bca7aaf4e_0_35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1bca7aaf4e_0_35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409575" y="698500"/>
            <a:ext cx="62039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b6d6aa48c_3_7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b6d6aa48c_3_7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1b6d6aa48c_3_7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b6d6aa48c_4_2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b6d6aa48c_4_2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1b6d6aa48c_4_2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c0492d50c_0_24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c0492d50c_0_24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1c0492d50c_0_24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669faf5ec_0_0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669faf5ec_0_0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d669faf5ec_0_0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b6d6aa48c_4_11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b6d6aa48c_4_11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1b6d6aa48c_4_11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bbe069ffe_0_8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bbe069ffe_0_8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1bbe069ffe_0_8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c0492d50c_0_1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c0492d50c_0_1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1c0492d50c_0_1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2371988"/>
            <a:ext cx="9144000" cy="2782206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16322" y="2662273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41489" y="4384549"/>
            <a:ext cx="8315851" cy="45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3175" y="233341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675" y="617606"/>
            <a:ext cx="3665627" cy="822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hoto">
  <p:cSld name="2_Phot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-1" y="0"/>
            <a:ext cx="9144001" cy="4792905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224416" y="202610"/>
            <a:ext cx="8324645" cy="39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2" name="Google Shape;72;p11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223838" y="767299"/>
            <a:ext cx="5113337" cy="1902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/>
          <p:nvPr/>
        </p:nvSpPr>
        <p:spPr>
          <a:xfrm>
            <a:off x="-1" y="4546603"/>
            <a:ext cx="9144001" cy="613019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3/25/2024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941" y="4682198"/>
            <a:ext cx="1597287" cy="35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>
            <p:ph idx="2" type="pic"/>
          </p:nvPr>
        </p:nvSpPr>
        <p:spPr>
          <a:xfrm>
            <a:off x="0" y="0"/>
            <a:ext cx="9144000" cy="4735116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2"/>
          <p:cNvSpPr txBox="1"/>
          <p:nvPr>
            <p:ph type="title"/>
          </p:nvPr>
        </p:nvSpPr>
        <p:spPr>
          <a:xfrm>
            <a:off x="220253" y="320612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2"/>
          <p:cNvSpPr/>
          <p:nvPr/>
        </p:nvSpPr>
        <p:spPr>
          <a:xfrm>
            <a:off x="-1" y="4546603"/>
            <a:ext cx="9144001" cy="613019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3/25/2024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941" y="4682198"/>
            <a:ext cx="1597287" cy="35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2371988"/>
            <a:ext cx="9144000" cy="2771512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3175" y="233341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3"/>
          <p:cNvSpPr txBox="1"/>
          <p:nvPr/>
        </p:nvSpPr>
        <p:spPr>
          <a:xfrm>
            <a:off x="214255" y="562085"/>
            <a:ext cx="8315851" cy="724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585A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  <a:t>Divider Slide 1</a:t>
            </a:r>
            <a:br>
              <a:rPr b="1" i="0" lang="en-US" sz="4000" u="none" cap="none" strike="noStrike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  <a:t>Two Lines Max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3/25/2024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941" y="4682198"/>
            <a:ext cx="1597287" cy="35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1"/>
            <a:ext cx="9144000" cy="4779168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type="ctrTitle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4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3/25/2024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-1" y="4546603"/>
            <a:ext cx="9144001" cy="613019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3/25/2024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941" y="4682198"/>
            <a:ext cx="1597287" cy="35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4881" l="3331" r="3331" t="18761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ctrTitle"/>
          </p:nvPr>
        </p:nvSpPr>
        <p:spPr>
          <a:xfrm>
            <a:off x="0" y="954412"/>
            <a:ext cx="9144000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0" y="2500263"/>
            <a:ext cx="9144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4578" y="3944337"/>
            <a:ext cx="3434841" cy="770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42406964439-e46ab8eff7c4.jpg"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ctrTitle"/>
          </p:nvPr>
        </p:nvSpPr>
        <p:spPr>
          <a:xfrm>
            <a:off x="216322" y="1938892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241489" y="3580411"/>
            <a:ext cx="8315851" cy="45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88" y="4350106"/>
            <a:ext cx="2419355" cy="54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/Bullets">
  <p:cSld name="Content w/Bulle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-1" y="4546603"/>
            <a:ext cx="9144001" cy="613019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24416" y="202610"/>
            <a:ext cx="8324645" cy="39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941" y="4682198"/>
            <a:ext cx="1597287" cy="35852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2" type="body"/>
          </p:nvPr>
        </p:nvSpPr>
        <p:spPr>
          <a:xfrm>
            <a:off x="224416" y="788979"/>
            <a:ext cx="62579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>
            <p:ph idx="2" type="pic"/>
          </p:nvPr>
        </p:nvSpPr>
        <p:spPr>
          <a:xfrm>
            <a:off x="4572000" y="596898"/>
            <a:ext cx="4572000" cy="4138219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224416" y="202609"/>
            <a:ext cx="8324645" cy="394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224416" y="781050"/>
            <a:ext cx="6257925" cy="2085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/>
          <p:nvPr/>
        </p:nvSpPr>
        <p:spPr>
          <a:xfrm>
            <a:off x="-1" y="4546603"/>
            <a:ext cx="9144001" cy="613019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3/25/2024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/>
          </a:p>
        </p:txBody>
      </p:sp>
      <p:sp>
        <p:nvSpPr>
          <p:cNvPr id="43" name="Google Shape;43;p6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941" y="4682198"/>
            <a:ext cx="1597287" cy="35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hoto">
  <p:cSld name="3_Phot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>
            <p:ph idx="2" type="pic"/>
          </p:nvPr>
        </p:nvSpPr>
        <p:spPr>
          <a:xfrm>
            <a:off x="-1" y="596898"/>
            <a:ext cx="4572000" cy="4138219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224416" y="202609"/>
            <a:ext cx="8324645" cy="394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815282" y="774693"/>
            <a:ext cx="4074718" cy="209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/>
          <p:nvPr/>
        </p:nvSpPr>
        <p:spPr>
          <a:xfrm>
            <a:off x="-1" y="4546603"/>
            <a:ext cx="9144001" cy="613019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3/25/2024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/>
          </a:p>
        </p:txBody>
      </p:sp>
      <p:sp>
        <p:nvSpPr>
          <p:cNvPr id="53" name="Google Shape;53;p7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941" y="4682198"/>
            <a:ext cx="1597287" cy="35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ctrTitle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-1" y="4546603"/>
            <a:ext cx="9144001" cy="613019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3/25/2024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941" y="4682198"/>
            <a:ext cx="1597287" cy="35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4881" l="3331" r="3331" t="18761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970" y="1997348"/>
            <a:ext cx="5118055" cy="11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D6001C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12970" y="1997348"/>
            <a:ext cx="5118055" cy="11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ctrTitle"/>
          </p:nvPr>
        </p:nvSpPr>
        <p:spPr>
          <a:xfrm>
            <a:off x="0" y="954412"/>
            <a:ext cx="9144000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lang="en-US" sz="3000"/>
              <a:t>PAwBRoFL : Exploring Performance Aware Byzantine-Robust Federated Learning</a:t>
            </a:r>
            <a:endParaRPr sz="2700"/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3175" y="2593028"/>
            <a:ext cx="9144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CSCI 6962 Fall 2024 Group Project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Heshan Fernando, Zhengjie Xiong, Aarnav Patel, Shane Stoll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Technical foundations (Cont.)</a:t>
            </a:r>
            <a:endParaRPr b="1" sz="2200"/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b="1"/>
          </a:p>
        </p:txBody>
      </p:sp>
      <p:sp>
        <p:nvSpPr>
          <p:cNvPr id="185" name="Google Shape;185;p24"/>
          <p:cNvSpPr txBox="1"/>
          <p:nvPr>
            <p:ph idx="2" type="body"/>
          </p:nvPr>
        </p:nvSpPr>
        <p:spPr>
          <a:xfrm>
            <a:off x="224416" y="788979"/>
            <a:ext cx="62580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25" y="704625"/>
            <a:ext cx="7217112" cy="38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6406950" y="3241375"/>
            <a:ext cx="28359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(Lin et al. (2024))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b="1" lang="en-US" sz="2200"/>
              <a:t>Methodology</a:t>
            </a:r>
            <a:endParaRPr b="1" sz="2200"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25" y="640301"/>
            <a:ext cx="8324700" cy="3862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b="1" lang="en-US" sz="2200"/>
              <a:t>Methodology (Cont.)</a:t>
            </a:r>
            <a:endParaRPr b="1" sz="2200"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1060"/>
            <a:ext cx="8839199" cy="329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b="1" lang="en-US" sz="2200"/>
              <a:t>Methodology (Cont.)</a:t>
            </a:r>
            <a:endParaRPr b="1" sz="2200"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225" y="625863"/>
            <a:ext cx="6551105" cy="38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b="1" lang="en-US" sz="2200"/>
              <a:t>Experimental Setup</a:t>
            </a:r>
            <a:endParaRPr b="1" sz="2200"/>
          </a:p>
        </p:txBody>
      </p:sp>
      <p:sp>
        <p:nvSpPr>
          <p:cNvPr id="215" name="Google Shape;215;p28"/>
          <p:cNvSpPr txBox="1"/>
          <p:nvPr>
            <p:ph idx="2" type="body"/>
          </p:nvPr>
        </p:nvSpPr>
        <p:spPr>
          <a:xfrm>
            <a:off x="224425" y="781050"/>
            <a:ext cx="7489500" cy="355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/>
              <a:t>Utilizated MNist &amp; </a:t>
            </a:r>
            <a:r>
              <a:rPr lang="en-US" sz="1400"/>
              <a:t>Fashion MNist Datasets evenly spread across 100 Clients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/>
              <a:t>Attack Type: Distributed Backdoor Attack</a:t>
            </a:r>
            <a:endParaRPr sz="1400"/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varied in both number of malicious clients, as well as aggressiveness of attacks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/>
              <a:t>Evaluation Metrics:</a:t>
            </a:r>
            <a:endParaRPr sz="1400"/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Test Accuracy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Attack Success Rates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Client Optimality Gap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The difference between the theoretically best achievable value had there been no attacks, and current model’s performance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/>
              <a:t>3 scenarios:  No attack, Attack w/ No Regret,  Attack w/ Filtering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b="1" lang="en-US" sz="2200"/>
              <a:t>Results (MNIST)</a:t>
            </a:r>
            <a:endParaRPr b="1" sz="2200"/>
          </a:p>
        </p:txBody>
      </p:sp>
      <p:sp>
        <p:nvSpPr>
          <p:cNvPr id="222" name="Google Shape;222;p29"/>
          <p:cNvSpPr txBox="1"/>
          <p:nvPr/>
        </p:nvSpPr>
        <p:spPr>
          <a:xfrm>
            <a:off x="41425" y="157347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Top Row: test accuracy performance (HIGH)</a:t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Middle row: Attack success rate (LOW)</a:t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Bottom row: maximum local optimality gap (LOW)</a:t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>
              <a:solidFill>
                <a:schemeClr val="dk1"/>
              </a:solidFill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0" y="603550"/>
            <a:ext cx="288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vanilla Fed Learning (solid blue), </a:t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vanilla BR Fed Learning (solid black),</a:t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PAwBRoFL method (dashed yellow with circle marker).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>
              <a:solidFill>
                <a:schemeClr val="dk1"/>
              </a:solidFill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19025" y="2816150"/>
            <a:ext cx="2525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000" y="633338"/>
            <a:ext cx="6260999" cy="3876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b="1" lang="en-US" sz="2200"/>
              <a:t>Results (Fashion-MNIST)</a:t>
            </a:r>
            <a:endParaRPr b="1" sz="2200"/>
          </a:p>
        </p:txBody>
      </p:sp>
      <p:sp>
        <p:nvSpPr>
          <p:cNvPr id="232" name="Google Shape;232;p30"/>
          <p:cNvSpPr txBox="1"/>
          <p:nvPr/>
        </p:nvSpPr>
        <p:spPr>
          <a:xfrm>
            <a:off x="41425" y="157347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Top Row: test accuracy performance (HIGH)</a:t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Middle row: Attack success rate (LOW)</a:t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Bottom row: maximum local optimality gap (LOW)</a:t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>
              <a:solidFill>
                <a:schemeClr val="dk1"/>
              </a:solidFill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0" y="603550"/>
            <a:ext cx="288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vanilla Fed Learning (solid blue), </a:t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vanilla BR Fed Learning (solid black),</a:t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PAwBRoFL method (dashed yellow with circle marker).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>
              <a:solidFill>
                <a:schemeClr val="dk1"/>
              </a:solidFill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19025" y="2816150"/>
            <a:ext cx="2525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775" y="624475"/>
            <a:ext cx="6135226" cy="39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b="1" lang="en-US" sz="2200"/>
              <a:t>Results (Fashion-MNIST)</a:t>
            </a:r>
            <a:endParaRPr b="1" sz="2200"/>
          </a:p>
        </p:txBody>
      </p:sp>
      <p:sp>
        <p:nvSpPr>
          <p:cNvPr id="242" name="Google Shape;242;p31"/>
          <p:cNvSpPr txBox="1"/>
          <p:nvPr/>
        </p:nvSpPr>
        <p:spPr>
          <a:xfrm>
            <a:off x="41425" y="157347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Top Row: test accuracy performance (HIGH)</a:t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Middle row: Attack success rate (LOW)</a:t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Bottom row: maximum local optimality gap (LOW)</a:t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>
              <a:solidFill>
                <a:schemeClr val="dk1"/>
              </a:solidFill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0" y="603550"/>
            <a:ext cx="288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vanilla Fed Learning (solid blue), </a:t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vanilla BR Fed Learning (solid black),</a:t>
            </a:r>
            <a:endParaRPr b="1"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>
                <a:solidFill>
                  <a:schemeClr val="dk1"/>
                </a:solidFill>
              </a:rPr>
              <a:t>PAwBRoFL method (dashed yellow with circle marker).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>
              <a:solidFill>
                <a:schemeClr val="dk1"/>
              </a:solidFill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19025" y="2816150"/>
            <a:ext cx="2525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675" y="631150"/>
            <a:ext cx="6193302" cy="388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b="1" lang="en-US" sz="2200"/>
              <a:t>Discussion</a:t>
            </a:r>
            <a:endParaRPr b="1" sz="2200"/>
          </a:p>
        </p:txBody>
      </p:sp>
      <p:sp>
        <p:nvSpPr>
          <p:cNvPr id="252" name="Google Shape;252;p32"/>
          <p:cNvSpPr txBox="1"/>
          <p:nvPr>
            <p:ph idx="2" type="body"/>
          </p:nvPr>
        </p:nvSpPr>
        <p:spPr>
          <a:xfrm>
            <a:off x="224425" y="788975"/>
            <a:ext cx="7063200" cy="345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PAwBRoFL gives a basic foundation for integrating performance awareness with Byzantine robustness in FL setting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PAwBRoFL’s performance varies between datasets</a:t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Hyper-parameter tuning?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Dynamic temperature parameterization?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Exploring other metrics of performance (EX: Validation loss gap, gradient norm) would be interesting future work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b="1" lang="en-US" sz="2200"/>
              <a:t>References</a:t>
            </a:r>
            <a:endParaRPr b="1" sz="2200"/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" y="1280924"/>
            <a:ext cx="6500642" cy="6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75" y="2402550"/>
            <a:ext cx="6594826" cy="1616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988" y="1887639"/>
            <a:ext cx="6594826" cy="483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549" y="635475"/>
            <a:ext cx="6486749" cy="6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/>
        </p:nvSpPr>
        <p:spPr>
          <a:xfrm>
            <a:off x="421075" y="4104725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report for complete list of reference.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224416" y="202610"/>
            <a:ext cx="8324645" cy="39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</a:pPr>
            <a:r>
              <a:rPr b="1" lang="en-US" sz="2200"/>
              <a:t>Content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224425" y="798933"/>
            <a:ext cx="71832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Introduction</a:t>
            </a:r>
            <a:endParaRPr sz="2000">
              <a:solidFill>
                <a:schemeClr val="dk1"/>
              </a:solidFill>
            </a:endParaRPr>
          </a:p>
          <a:p>
            <a:pPr indent="-2254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Motivation</a:t>
            </a:r>
            <a:endParaRPr sz="2000">
              <a:solidFill>
                <a:schemeClr val="dk1"/>
              </a:solidFill>
            </a:endParaRPr>
          </a:p>
          <a:p>
            <a:pPr indent="-2254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Proposed Framework</a:t>
            </a:r>
            <a:endParaRPr sz="2000">
              <a:solidFill>
                <a:schemeClr val="dk1"/>
              </a:solidFill>
            </a:endParaRPr>
          </a:p>
          <a:p>
            <a:pPr indent="-2254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Related Work</a:t>
            </a:r>
            <a:endParaRPr sz="2000">
              <a:solidFill>
                <a:schemeClr val="dk1"/>
              </a:solidFill>
            </a:endParaRPr>
          </a:p>
          <a:p>
            <a:pPr indent="-2254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Technical Foundations</a:t>
            </a:r>
            <a:endParaRPr sz="2000">
              <a:solidFill>
                <a:schemeClr val="dk1"/>
              </a:solidFill>
            </a:endParaRPr>
          </a:p>
          <a:p>
            <a:pPr indent="-2254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Methodology</a:t>
            </a:r>
            <a:endParaRPr sz="2000">
              <a:solidFill>
                <a:schemeClr val="dk1"/>
              </a:solidFill>
            </a:endParaRPr>
          </a:p>
          <a:p>
            <a:pPr indent="-2254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Experimental Setup</a:t>
            </a:r>
            <a:endParaRPr sz="2000">
              <a:solidFill>
                <a:schemeClr val="dk1"/>
              </a:solidFill>
            </a:endParaRPr>
          </a:p>
          <a:p>
            <a:pPr indent="-2254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Results</a:t>
            </a:r>
            <a:endParaRPr sz="2000">
              <a:solidFill>
                <a:schemeClr val="dk1"/>
              </a:solidFill>
            </a:endParaRPr>
          </a:p>
          <a:p>
            <a:pPr indent="-2254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Discussion</a:t>
            </a:r>
            <a:endParaRPr sz="2000">
              <a:solidFill>
                <a:schemeClr val="dk1"/>
              </a:solidFill>
            </a:endParaRPr>
          </a:p>
          <a:p>
            <a:pPr indent="-2254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</a:rPr>
              <a:t>References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200"/>
              <a:t>Introduction</a:t>
            </a:r>
            <a:endParaRPr b="1" sz="2200"/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7" name="Google Shape;127;p17"/>
          <p:cNvSpPr txBox="1"/>
          <p:nvPr>
            <p:ph idx="2" type="body"/>
          </p:nvPr>
        </p:nvSpPr>
        <p:spPr>
          <a:xfrm>
            <a:off x="224425" y="788975"/>
            <a:ext cx="8062200" cy="327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27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1800"/>
              <a:buFont typeface="Noto Sans Symbols"/>
              <a:buChar char="▪"/>
            </a:pPr>
            <a:r>
              <a:rPr lang="en-US" sz="1800"/>
              <a:t>What is Federated Learning (FL)?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-US" sz="1800"/>
              <a:t>Decentralized ML training; data remains to local devices.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-US" sz="1800"/>
              <a:t>Key advantages: Enhanced privacy and reduced data transfer.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127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1800"/>
              <a:buFont typeface="Noto Sans Symbols"/>
              <a:buChar char="▪"/>
            </a:pPr>
            <a:r>
              <a:rPr lang="en-US" sz="1800"/>
              <a:t>Challenges in </a:t>
            </a:r>
            <a:r>
              <a:rPr lang="en-US" sz="1800"/>
              <a:t>FL: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-US" sz="1800"/>
              <a:t>Vulnerable to Byzantine adversaries: malicious or unreliable clients corrupting updates.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127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1800"/>
              <a:buFont typeface="Noto Sans Symbols"/>
              <a:buChar char="▪"/>
            </a:pPr>
            <a:r>
              <a:rPr lang="en-US" sz="1800"/>
              <a:t>Our objective: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-US" sz="1800"/>
              <a:t>Introduce </a:t>
            </a:r>
            <a:r>
              <a:rPr b="1" lang="en-US" sz="1800"/>
              <a:t>PAwBRoFL</a:t>
            </a:r>
            <a:r>
              <a:rPr lang="en-US" sz="1800"/>
              <a:t>: Integrating performance-awareness into Byzantine-robust FL.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b="1" lang="en-US" sz="2200"/>
              <a:t>Motivation</a:t>
            </a:r>
            <a:endParaRPr b="1" sz="2200"/>
          </a:p>
        </p:txBody>
      </p:sp>
      <p:sp>
        <p:nvSpPr>
          <p:cNvPr id="134" name="Google Shape;134;p18"/>
          <p:cNvSpPr txBox="1"/>
          <p:nvPr>
            <p:ph idx="2" type="body"/>
          </p:nvPr>
        </p:nvSpPr>
        <p:spPr>
          <a:xfrm>
            <a:off x="224425" y="788975"/>
            <a:ext cx="8281500" cy="304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27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1800"/>
              <a:buFont typeface="Noto Sans Symbols"/>
              <a:buChar char="▪"/>
            </a:pPr>
            <a:r>
              <a:rPr lang="en-US" sz="1800"/>
              <a:t>Byzantine adversaries can: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-US" sz="1800"/>
              <a:t>Disrupt global models through malicious updates.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-US" sz="1800"/>
              <a:t>Lead to performance degradation across clients.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127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1800"/>
              <a:buFont typeface="Noto Sans Symbols"/>
              <a:buChar char="▪"/>
            </a:pPr>
            <a:r>
              <a:rPr lang="en-US" sz="1800"/>
              <a:t>Current Limitations: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-US" sz="1800"/>
              <a:t>Existing Byzantine-robust methods focus solely on attack resistance.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-US" sz="1800"/>
              <a:t>Lack of client performance-awareness in global model updates.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b="1" lang="en-US" sz="2200"/>
              <a:t>Related work (Byzantine)</a:t>
            </a:r>
            <a:endParaRPr b="1" sz="2200"/>
          </a:p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224426" y="788975"/>
            <a:ext cx="5011800" cy="34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700"/>
              <a:t>3 main strategies to counter Byzantine attacks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64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Redundancy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Ensure that malicious clients effects are minor compared to good clients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Trusting a few select clients each iteration</a:t>
            </a:r>
            <a:endParaRPr baseline="-25000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Compare gradients to known non-adversarial data/clients</a:t>
            </a:r>
            <a:r>
              <a:rPr baseline="-25000" lang="en-US" sz="1700"/>
              <a:t>[2]</a:t>
            </a:r>
            <a:endParaRPr baseline="-25000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-US" sz="1700"/>
              <a:t>Robust Aggregation Algorithms</a:t>
            </a:r>
            <a:endParaRPr sz="1700"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300" y="631301"/>
            <a:ext cx="3069000" cy="25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31750" y="4141150"/>
            <a:ext cx="6353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[1]Lingjiao Chen, Hongyi Wang, Zachary Charles, and Dimitris Papailiopoulos. Draco: Byzantine-resilient distributed training via redundant gradients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/>
              <a:t>[2] Nikola Konstantinov and Christoph Lampert. Robust learning from untrusted sources, 2019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44" name="Google Shape;144;p19"/>
          <p:cNvSpPr txBox="1"/>
          <p:nvPr/>
        </p:nvSpPr>
        <p:spPr>
          <a:xfrm>
            <a:off x="5685750" y="3043975"/>
            <a:ext cx="31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Spreading gradient updates across different clients to reduce the impact of an adversarial client</a:t>
            </a:r>
            <a:r>
              <a:rPr baseline="-25000" lang="en-US" sz="1000">
                <a:solidFill>
                  <a:schemeClr val="dk1"/>
                </a:solidFill>
              </a:rPr>
              <a:t>[1]</a:t>
            </a:r>
            <a:endParaRPr baseline="-25000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b="1" lang="en-US" sz="2200"/>
              <a:t>Related work (Performance Awareness)</a:t>
            </a:r>
            <a:endParaRPr b="1" sz="2200"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325" y="1256500"/>
            <a:ext cx="3416100" cy="25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>
            <p:ph idx="2" type="body"/>
          </p:nvPr>
        </p:nvSpPr>
        <p:spPr>
          <a:xfrm>
            <a:off x="224426" y="788975"/>
            <a:ext cx="5011800" cy="34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64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In this project, "performance awareness" refers to the process of optimizing the worst-performing objective among a set of objectives to be optimized (details provided later) (</a:t>
            </a:r>
            <a:r>
              <a:rPr lang="en-US" sz="1700"/>
              <a:t>Lin et al. 2024)</a:t>
            </a:r>
            <a:r>
              <a:rPr lang="en-US" sz="1700"/>
              <a:t>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-US" sz="1700"/>
              <a:t>In federated learning, some studies aggregate model parameters based on client performance metrics like 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-US" sz="1700"/>
              <a:t>Quality (Deng et al., 2021)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-US" sz="1700"/>
              <a:t>Computing power (Seo et al., 2022), 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but these performance concepts are beyond the scope of this project.</a:t>
            </a:r>
            <a:endParaRPr sz="17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53" name="Google Shape;153;p20"/>
          <p:cNvSpPr txBox="1"/>
          <p:nvPr/>
        </p:nvSpPr>
        <p:spPr>
          <a:xfrm>
            <a:off x="1053300" y="4300275"/>
            <a:ext cx="80907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Image from Lin, Xi, et al. "Smooth Tchebycheff Scalarization for Multi-Objective Optimization." arXiv preprint arXiv:2402.19078(2024).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b="1" lang="en-US" sz="2200"/>
              <a:t>Proposed Framework</a:t>
            </a:r>
            <a:endParaRPr b="1" sz="2200"/>
          </a:p>
        </p:txBody>
      </p:sp>
      <p:sp>
        <p:nvSpPr>
          <p:cNvPr id="160" name="Google Shape;160;p21"/>
          <p:cNvSpPr txBox="1"/>
          <p:nvPr>
            <p:ph idx="2" type="body"/>
          </p:nvPr>
        </p:nvSpPr>
        <p:spPr>
          <a:xfrm>
            <a:off x="224425" y="788975"/>
            <a:ext cx="38445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27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1800"/>
              <a:buFont typeface="Noto Sans Symbols"/>
              <a:buChar char="▪"/>
            </a:pPr>
            <a:r>
              <a:rPr lang="en-US" sz="1800"/>
              <a:t>PAwBRoFL: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lang="en-US" sz="1800"/>
              <a:t>Combines </a:t>
            </a:r>
            <a:r>
              <a:rPr b="1" lang="en-US" sz="1800"/>
              <a:t>performance awareness</a:t>
            </a:r>
            <a:r>
              <a:rPr lang="en-US" sz="1800"/>
              <a:t> with </a:t>
            </a:r>
            <a:r>
              <a:rPr b="1" lang="en-US" sz="1800"/>
              <a:t>Byzantine robustness</a:t>
            </a:r>
            <a:endParaRPr b="1" sz="1800"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775" y="715813"/>
            <a:ext cx="5196124" cy="371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Technical foundations</a:t>
            </a:r>
            <a:endParaRPr b="1" sz="2200"/>
          </a:p>
        </p:txBody>
      </p:sp>
      <p:sp>
        <p:nvSpPr>
          <p:cNvPr id="168" name="Google Shape;168;p22"/>
          <p:cNvSpPr txBox="1"/>
          <p:nvPr>
            <p:ph idx="2" type="body"/>
          </p:nvPr>
        </p:nvSpPr>
        <p:spPr>
          <a:xfrm>
            <a:off x="224425" y="788975"/>
            <a:ext cx="8324700" cy="335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27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1800"/>
              <a:buFont typeface="Noto Sans Symbols"/>
              <a:buChar char="▪"/>
            </a:pPr>
            <a:r>
              <a:rPr lang="en-US" sz="1800"/>
              <a:t>Model poisoning and attack: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</a:pPr>
            <a:r>
              <a:rPr b="1" lang="en-US" sz="1800"/>
              <a:t>Distributed Backdoor Attack </a:t>
            </a:r>
            <a:r>
              <a:rPr lang="en-US" sz="1800"/>
              <a:t>(DBA) Xie et al. (2019)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400" y="1454352"/>
            <a:ext cx="6929200" cy="26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b="1" lang="en-US" sz="2200"/>
              <a:t>Technical foundations (</a:t>
            </a:r>
            <a:r>
              <a:rPr b="1" lang="en-US" sz="2200"/>
              <a:t>Cont.)</a:t>
            </a:r>
            <a:endParaRPr b="1" sz="2200"/>
          </a:p>
        </p:txBody>
      </p:sp>
      <p:sp>
        <p:nvSpPr>
          <p:cNvPr id="176" name="Google Shape;176;p23"/>
          <p:cNvSpPr txBox="1"/>
          <p:nvPr>
            <p:ph idx="2" type="body"/>
          </p:nvPr>
        </p:nvSpPr>
        <p:spPr>
          <a:xfrm>
            <a:off x="224425" y="788975"/>
            <a:ext cx="41679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27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1800"/>
              <a:buFont typeface="Noto Sans Symbols"/>
              <a:buChar char="▪"/>
            </a:pPr>
            <a:r>
              <a:rPr lang="en-US" sz="1800"/>
              <a:t>Robust Aggregation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</a:pPr>
            <a:r>
              <a:rPr b="1" lang="en-US" sz="1600"/>
              <a:t>No-Regret Algorithm </a:t>
            </a:r>
            <a:endParaRPr b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Hopkins et al. (2020)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</a:pPr>
            <a:r>
              <a:rPr b="1" lang="en-US" sz="1600"/>
              <a:t>Filtering Algorithm</a:t>
            </a:r>
            <a:endParaRPr b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Diakonikolas et al. (2017)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575" y="661500"/>
            <a:ext cx="5416850" cy="36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5091200" y="4205175"/>
            <a:ext cx="22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From Zhu et al. (2023)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2015TemplateColors">
      <a:dk1>
        <a:srgbClr val="000000"/>
      </a:dk1>
      <a:lt1>
        <a:srgbClr val="FFFFFF"/>
      </a:lt1>
      <a:dk2>
        <a:srgbClr val="323232"/>
      </a:dk2>
      <a:lt2>
        <a:srgbClr val="EEECE1"/>
      </a:lt2>
      <a:accent1>
        <a:srgbClr val="D00016"/>
      </a:accent1>
      <a:accent2>
        <a:srgbClr val="32323C"/>
      </a:accent2>
      <a:accent3>
        <a:srgbClr val="B9B5AD"/>
      </a:accent3>
      <a:accent4>
        <a:srgbClr val="325A9C"/>
      </a:accent4>
      <a:accent5>
        <a:srgbClr val="EFE793"/>
      </a:accent5>
      <a:accent6>
        <a:srgbClr val="2F3C6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