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4"/>
  </p:notesMasterIdLst>
  <p:sldIdLst>
    <p:sldId id="258" r:id="rId5"/>
    <p:sldId id="293" r:id="rId6"/>
    <p:sldId id="267" r:id="rId7"/>
    <p:sldId id="268" r:id="rId8"/>
    <p:sldId id="269" r:id="rId9"/>
    <p:sldId id="270" r:id="rId10"/>
    <p:sldId id="294" r:id="rId11"/>
    <p:sldId id="271" r:id="rId12"/>
    <p:sldId id="281" r:id="rId13"/>
    <p:sldId id="272" r:id="rId14"/>
    <p:sldId id="286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2022-02-27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4C23-F199-4CE6-80C4-617F1A359B4E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8FFC-5407-44F5-9D70-C437C128B46E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3B69-267A-4433-8CFF-F35779948751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DB7F-CB11-4FC7-9C1D-99210221394A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9536-878E-416F-B943-36694D7D0B01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7F5-360A-441C-8444-1948B10EF827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259-3261-4DDA-A0D0-EF7E70942829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A6DB-308A-447E-8237-2A27DD04F493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18D-5010-4CFB-98B7-B6E64189E634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3BC9-DA39-454C-96DB-43751959D440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F20B-60A3-45B0-B11C-FFEC2D2BD536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F914-E110-4460-9612-C9ED755A12FE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766C-11DA-4ECF-AC20-9878532D873C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E903-3BA4-4C94-B207-48A4367F0753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881-E31B-42D6-AD0C-245C17DF5213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0863-3D0C-4DAB-A236-FE265978C4D3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8A29-4C32-4EF0-AFD9-DC99625C09EE}" type="datetime1">
              <a:rPr lang="en-US" smtClean="0"/>
              <a:t>2022-02-27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4607" y="4174879"/>
            <a:ext cx="6112077" cy="106404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T49</a:t>
            </a: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6C5D5-C7BA-454D-B12F-EBDC909C66AC}"/>
              </a:ext>
            </a:extLst>
          </p:cNvPr>
          <p:cNvSpPr/>
          <p:nvPr/>
        </p:nvSpPr>
        <p:spPr>
          <a:xfrm>
            <a:off x="3955807" y="3173943"/>
            <a:ext cx="484700" cy="335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174" y="1619075"/>
            <a:ext cx="8930941" cy="23894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AUTOMOBILE SHOP MANAGEMENT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F154-3856-4D1B-B543-664D23F4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08E31-10F5-44B9-AC3A-3EB998C3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2B1BDB-536C-4EDC-90E5-1027F92A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879" y="648779"/>
            <a:ext cx="5131183" cy="62092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60C8A-DAD1-4C06-954F-6C641E353B35}"/>
              </a:ext>
            </a:extLst>
          </p:cNvPr>
          <p:cNvSpPr txBox="1"/>
          <p:nvPr/>
        </p:nvSpPr>
        <p:spPr>
          <a:xfrm>
            <a:off x="2128903" y="187114"/>
            <a:ext cx="646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AUTOMOBILE SHOP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026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DB47-9A7C-4AC5-BC0F-F30E2F9C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414" y="2768600"/>
            <a:ext cx="4423172" cy="132080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C05-681A-4EF6-A3B5-BA9DAA69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24D6-8998-47A4-B230-1922666F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01.Vehicle Sale Management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93FD-44E3-4F31-990E-D2C67943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4" y="1491204"/>
            <a:ext cx="10837333" cy="48076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function is mainly aims to managing all the used vehicle  sales. </a:t>
            </a:r>
          </a:p>
          <a:p>
            <a:pPr>
              <a:lnSpc>
                <a:spcPct val="170000"/>
              </a:lnSpc>
            </a:pPr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can leave a bid for a preferred vehicles.</a:t>
            </a:r>
          </a:p>
          <a:p>
            <a:pPr algn="just">
              <a:lnSpc>
                <a:spcPct val="170000"/>
              </a:lnSpc>
              <a:spcBef>
                <a:spcPts val="15"/>
              </a:spcBef>
            </a:pP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Through this function ,</a:t>
            </a:r>
          </a:p>
          <a:p>
            <a:pPr lvl="2" indent="-342900">
              <a:lnSpc>
                <a:spcPct val="170000"/>
              </a:lnSpc>
              <a:spcBef>
                <a:spcPts val="0"/>
              </a:spcBef>
              <a:buSzPts val="1200"/>
              <a:buFont typeface="Symbol" panose="05050102010706020507" pitchFamily="18" charset="2"/>
              <a:buChar char=""/>
              <a:tabLst>
                <a:tab pos="533400" algn="l"/>
                <a:tab pos="534035" algn="l"/>
              </a:tabLst>
            </a:pPr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Admin</a:t>
            </a: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can add vehicle details </a:t>
            </a:r>
            <a:r>
              <a:rPr lang="en-US" sz="2900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to </a:t>
            </a: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the</a:t>
            </a:r>
            <a:r>
              <a:rPr lang="en-US" sz="29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system.</a:t>
            </a:r>
          </a:p>
          <a:p>
            <a:pPr marR="368935" lvl="2" indent="-342900">
              <a:lnSpc>
                <a:spcPct val="170000"/>
              </a:lnSpc>
              <a:spcBef>
                <a:spcPts val="10"/>
              </a:spcBef>
              <a:buSzPts val="1200"/>
              <a:buFont typeface="Symbol" panose="05050102010706020507" pitchFamily="18" charset="2"/>
              <a:buChar char=""/>
              <a:tabLst>
                <a:tab pos="533400" algn="l"/>
                <a:tab pos="534035" algn="l"/>
              </a:tabLst>
            </a:pP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It will display the vehicle details and the user as well as the admin can retrieve</a:t>
            </a:r>
            <a:r>
              <a:rPr lang="en-US" sz="2900" spc="-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vehicle details once</a:t>
            </a:r>
            <a:r>
              <a:rPr lang="en-US" sz="29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searched.</a:t>
            </a:r>
          </a:p>
          <a:p>
            <a:pPr lvl="2" indent="-342900">
              <a:lnSpc>
                <a:spcPct val="170000"/>
              </a:lnSpc>
              <a:spcBef>
                <a:spcPts val="0"/>
              </a:spcBef>
              <a:buSzPts val="1200"/>
              <a:buFont typeface="Symbol" panose="05050102010706020507" pitchFamily="18" charset="2"/>
              <a:buChar char=""/>
              <a:tabLst>
                <a:tab pos="533400" algn="l"/>
                <a:tab pos="534035" algn="l"/>
              </a:tabLst>
            </a:pPr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Admin </a:t>
            </a: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can update vehicle</a:t>
            </a:r>
            <a:r>
              <a:rPr lang="en-US" sz="29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details.	</a:t>
            </a:r>
          </a:p>
          <a:p>
            <a:pPr lvl="2" indent="-342900">
              <a:lnSpc>
                <a:spcPct val="170000"/>
              </a:lnSpc>
              <a:spcBef>
                <a:spcPts val="20"/>
              </a:spcBef>
              <a:buSzPts val="1200"/>
              <a:buFont typeface="Symbol" panose="05050102010706020507" pitchFamily="18" charset="2"/>
              <a:buChar char=""/>
              <a:tabLst>
                <a:tab pos="533400" algn="l"/>
                <a:tab pos="534035" algn="l"/>
              </a:tabLst>
            </a:pP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Admin can remove vehicles and their</a:t>
            </a:r>
            <a:r>
              <a:rPr lang="en-US" sz="2900" spc="6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details.</a:t>
            </a:r>
          </a:p>
          <a:p>
            <a:pPr lvl="2" indent="-342900">
              <a:lnSpc>
                <a:spcPct val="170000"/>
              </a:lnSpc>
              <a:spcBef>
                <a:spcPts val="0"/>
              </a:spcBef>
              <a:buSzPts val="1200"/>
              <a:buFont typeface="Symbol" panose="05050102010706020507" pitchFamily="18" charset="2"/>
              <a:buChar char=""/>
              <a:tabLst>
                <a:tab pos="533400" algn="l"/>
                <a:tab pos="534035" algn="l"/>
              </a:tabLst>
            </a:pP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Admin can generate the monthly reports on customer responses for each vehicle.  </a:t>
            </a:r>
          </a:p>
          <a:p>
            <a:pPr lvl="2" indent="-342900">
              <a:lnSpc>
                <a:spcPct val="170000"/>
              </a:lnSpc>
              <a:spcBef>
                <a:spcPts val="0"/>
              </a:spcBef>
              <a:buSzPts val="1200"/>
              <a:buFont typeface="Symbol" panose="05050102010706020507" pitchFamily="18" charset="2"/>
              <a:buChar char=""/>
              <a:tabLst>
                <a:tab pos="533400" algn="l"/>
                <a:tab pos="534035" algn="l"/>
              </a:tabLst>
            </a:pPr>
            <a:r>
              <a:rPr lang="en-US" sz="2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Sell vehicle details are forward to finance management department.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552C-023C-499D-9F19-BD836B59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DB32-1D90-4F43-9FD2-6B49B971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02. Employee Management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B4BB-18EB-410E-B6E2-A4B5CF54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030"/>
            <a:ext cx="9655386" cy="40137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function manage all basic information and attendance of an employee.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information based on details such as Employee ID, NIC, Job role, basic salary, etc. It also manages employee attendance, leaves and unpaid leaves.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Through this function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Admin can Update, Delete, and Search employee details.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monthly reports on employee attendance.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Employee attendance details are forward to the finance management department.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0067-61BE-4ACC-BA38-D374F1C3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8C28-A935-4D99-B0F0-EC3FD03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03. Warranty  Management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2E01-FFF0-4DE7-B8A9-C917346E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310"/>
            <a:ext cx="9523679" cy="44233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function mainly aims to generate a warranty certification for injectors.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customer claims the warranty, those details will also be managed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Warranty claim will be based on details such as Warranty ID, customer name, email, contact number, Technician details, repairing details, etc., claim details and warranty details will appear to admin.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Through this function,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Should be able to generate a PDF for each relevant warranty certificate.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Update warranty status validity and extend the warranty certificate.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Admin can delete expired warranty certificate.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Generate monthly reports for on all warranty claims.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Get details from spare parts management department.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5611C-8DFE-478A-952A-1B3FD2ED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61C4-3C23-43A9-8B6C-4D30ACF2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56" y="592822"/>
            <a:ext cx="9599180" cy="9121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04.Online Reservation Management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DB2D-2BF3-45AF-A527-CBE2B5EE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56" y="1774695"/>
            <a:ext cx="9397843" cy="399693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Customers can place an online reservation for maintenance in this function.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Online reservations are based on customer name, vehicle number, vehicle model, manufactured Year, preferred date, and time.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this function,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Online reservation confirmation details will be sent to the customer's email address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Customers can be updated or delete their reservations.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Search reservation by vehicle number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Reservation will be forward to maintain department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reservation details are forwarded to the maintenance management unit.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15965-D403-4D63-A2A4-AAC36D2C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1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B854-5821-4512-9ACF-454241B9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05565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05. Customer Care Management 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5821-2BBA-43A0-800A-E4AEAA99A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3418"/>
            <a:ext cx="9582402" cy="3880773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all customer feedback and emergency contact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 will be based on customer name, email, feedback massage, and ratings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this function,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 will be contacted by the admin via email.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can update and delete their feedback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for customer emergency massages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monthly reports on customer feedback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6EE3A-4E31-4446-B5E0-59303DF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14BA-6CEC-4D66-A481-8A7A8A2F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06. Finance Management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4B22-6BDB-460E-926A-9E6249E0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305"/>
            <a:ext cx="9800516" cy="388077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function helps the owner to maintain financial records of the business.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finance management based on details such as salary information, discount details. Finance details will be sent to the admin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Through this function,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Admin can generate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calculate the profit, Bill data can be updated and deleted bill items. Search for billing information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Admin can calculate the total expenses, total income &amp; the net profit periodically.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can get Employee details and attendance from employee management department.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C8D80-C34B-417E-8DF8-B4C9AC9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B6CB-DF1F-4C77-BAAD-A9C72732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6600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07. Spare Parts Management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C26A-8EBE-4A24-96F8-1FCEFC51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817"/>
            <a:ext cx="9364288" cy="388077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function helps the admin to manage the spare parts stocks in the shop.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Users can view spare parts products in the shop.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this function,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Customer can view products and request them from the shop.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Admin can view buying and selling activities.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Admin can update, delete and add new spare part items.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Admin can generate report based on the available stocks in the shop. 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2D148-34D0-404C-85EB-20CD12B6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D7DA-7A28-4197-91C2-4A0B1B2E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08. </a:t>
            </a: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Maintain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Management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42F4-2C88-4289-9886-E305745E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748"/>
            <a:ext cx="9238454" cy="5137833"/>
          </a:xfrm>
        </p:spPr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vehicle maintenance by this function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maintenance is done based on details such as vehicle number, vehicle model, vehicle condition, etc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Through this function,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Admin can add reviews of old, new and upcoming vehicles.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Admin can update the reviews posted.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Admin can delete the reviews posted.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Admin can generate report based on the reviewed vehicles.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Online reservation maintenance status will be sent to the customer Admin can assign technicians, update and delete maintain details. Search for Maintenance vehicles details.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monthly reports on completed maintenance.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Online reservation details are coming from the maintenance management unit.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4033E-B44E-404C-9081-B222DBF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A1A34C-C309-4BDC-9010-1D3D04B6D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8113"/>
              </p:ext>
            </p:extLst>
          </p:nvPr>
        </p:nvGraphicFramePr>
        <p:xfrm>
          <a:off x="2299317" y="463840"/>
          <a:ext cx="6539883" cy="537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232">
                  <a:extLst>
                    <a:ext uri="{9D8B030D-6E8A-4147-A177-3AD203B41FA5}">
                      <a16:colId xmlns:a16="http://schemas.microsoft.com/office/drawing/2014/main" val="747488783"/>
                    </a:ext>
                  </a:extLst>
                </a:gridCol>
                <a:gridCol w="3690643">
                  <a:extLst>
                    <a:ext uri="{9D8B030D-6E8A-4147-A177-3AD203B41FA5}">
                      <a16:colId xmlns:a16="http://schemas.microsoft.com/office/drawing/2014/main" val="677168908"/>
                    </a:ext>
                  </a:extLst>
                </a:gridCol>
                <a:gridCol w="2262008">
                  <a:extLst>
                    <a:ext uri="{9D8B030D-6E8A-4147-A177-3AD203B41FA5}">
                      <a16:colId xmlns:a16="http://schemas.microsoft.com/office/drawing/2014/main" val="3081371806"/>
                    </a:ext>
                  </a:extLst>
                </a:gridCol>
              </a:tblGrid>
              <a:tr h="4886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 with Initials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Registration Number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981134"/>
                  </a:ext>
                </a:extLst>
              </a:tr>
              <a:tr h="61037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18135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Kumara K.V.Y.S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IT20299620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782517"/>
                  </a:ext>
                </a:extLst>
              </a:tr>
              <a:tr h="610376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Madushanka H.M.A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IT20610616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207795"/>
                  </a:ext>
                </a:extLst>
              </a:tr>
              <a:tr h="610376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3.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Madhuranga B.D.H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IT20611910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406814"/>
                  </a:ext>
                </a:extLst>
              </a:tr>
              <a:tr h="610376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Withanage P.W.E.L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IT20600334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8152758"/>
                  </a:ext>
                </a:extLst>
              </a:tr>
              <a:tr h="610376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Dilshan K.S.S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IT20107246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961722"/>
                  </a:ext>
                </a:extLst>
              </a:tr>
              <a:tr h="610376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Ashen A.V.S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IT20603472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194507"/>
                  </a:ext>
                </a:extLst>
              </a:tr>
              <a:tr h="610376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Karunathilaka A.G.G.N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IT20604462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417272"/>
                  </a:ext>
                </a:extLst>
              </a:tr>
              <a:tr h="610376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Lakshana W.N.R.A.S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IT20126056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27204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75FCC-8ACF-4955-8ECC-205148A4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780" y="6088711"/>
            <a:ext cx="365760" cy="5025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657-EA63-4C95-966F-FC31CCE5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A1CB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AND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05E93-2CF3-4B15-B6D4-C8FBF1F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81E9-F99B-4604-B053-69781846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672" y="542488"/>
            <a:ext cx="8596668" cy="1320800"/>
          </a:xfrm>
        </p:spPr>
        <p:txBody>
          <a:bodyPr/>
          <a:lstStyle/>
          <a:p>
            <a:r>
              <a:rPr lang="en-US" sz="3600" dirty="0">
                <a:solidFill>
                  <a:srgbClr val="A1CB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And Technologies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45C5-8A69-4B32-80D6-6E01C2E6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46" y="1556369"/>
            <a:ext cx="11075642" cy="42318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React js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 React is the JavaScript framework that we use to develop the front end of the web application.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Node js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we use nodejs as our backend javascript runtime environment.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Express js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js is the framework that we use to develop the backend API of the application.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MongoDB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MongoDB is the database program used for our web application.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GitHub platform will be used for version control and collaboration with members.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ReduxTool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redux tool used for manage state in the web application.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Firebase Storage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firebase storage used for uploading files and images.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FAF2-412E-4A45-8BBA-EA49C726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6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8952-2CB4-409D-B705-CAB51DB6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567" y="2768600"/>
            <a:ext cx="6297710" cy="1320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A1CB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FE891-3742-4268-A8A3-F6343A38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6AE1-6423-4329-996D-413E7CF3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53" y="235943"/>
            <a:ext cx="6584251" cy="638611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042C2-BB89-44F1-832A-58634EB0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74B5CD-1940-4DC8-8227-28CFD5FC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15" y="194029"/>
            <a:ext cx="6713802" cy="64699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ED676-9B7D-47A6-9ADD-769C46DE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DA9BD-618B-401A-9CCB-0452F01E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53" y="232133"/>
            <a:ext cx="6736664" cy="63937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3925-7506-46C9-A798-B0E95FC0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9A0BB4-A4F9-4EF6-BEB0-0E9CADB0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7" y="310931"/>
            <a:ext cx="6683319" cy="616511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B0A1-2A32-49F6-9936-91EC57A6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F0A883-A14C-4E7B-9C01-A0D98E9F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44" y="2768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PROJECT MANAGEMENT PLAN </a:t>
            </a:r>
            <a:b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solidFill>
                <a:srgbClr val="A1CB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35648-DC66-4DA0-AF85-E1FBE692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E4EBD-06C9-42ED-81AB-8C50F73E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086" y="870357"/>
            <a:ext cx="11275949" cy="511728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AAA7-3642-4C2F-8440-61E5123F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DC08-C810-4309-9C96-FE7B8FAA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709" y="2768600"/>
            <a:ext cx="6092581" cy="132080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56589-1887-4617-BBDD-942561DB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936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7C1C06-8C04-4DFD-8CAF-46054BCCAF54}"/>
              </a:ext>
            </a:extLst>
          </p:cNvPr>
          <p:cNvSpPr txBox="1"/>
          <p:nvPr/>
        </p:nvSpPr>
        <p:spPr>
          <a:xfrm>
            <a:off x="1744911" y="1728132"/>
            <a:ext cx="77849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Client Introduction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Benefits of the proposed solution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System overview diagram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Tools and Technologies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 distribution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Project management plan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23ADF-9BE0-4B8B-85F1-690DB6F54D38}"/>
              </a:ext>
            </a:extLst>
          </p:cNvPr>
          <p:cNvSpPr txBox="1"/>
          <p:nvPr/>
        </p:nvSpPr>
        <p:spPr>
          <a:xfrm>
            <a:off x="1744911" y="427298"/>
            <a:ext cx="8011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A1CB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D5EDA-4110-4BD7-AB7E-EA672778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A562-A912-48E5-8F11-B4263611A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228366"/>
            <a:ext cx="7766936" cy="1646302"/>
          </a:xfrm>
        </p:spPr>
        <p:txBody>
          <a:bodyPr/>
          <a:lstStyle/>
          <a:p>
            <a:pPr algn="ctr"/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37E1F-425A-4526-8AB9-73B974FD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66A7-992A-4BCA-8962-BD06991B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39" y="676712"/>
            <a:ext cx="8596668" cy="107658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7F3E-FB1A-4BA0-B67C-986B054D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Gallage Motors is an accepted growing automobile service station in Sri Lanka. The main service here is the installation of vehicle injectors.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 provided services such as-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Finding and betting a vehicle as a customer choice.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Full vehicle inspection &amp; vehicle Maintenances are done by  professional technicians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Finding &amp; Requesting genuine spare parts.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FE235-49C8-4059-ACE1-D84908CB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E5DD-7E4E-44D5-9C03-17AD2FD11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883" y="332422"/>
            <a:ext cx="3976381" cy="620786"/>
          </a:xfrm>
        </p:spPr>
        <p:txBody>
          <a:bodyPr/>
          <a:lstStyle/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8B61C-9D28-48DE-B06D-D40F43C7B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05" y="1356910"/>
            <a:ext cx="9885183" cy="460115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client has a problem issuing a hard copy of the warranty certificate to the customer.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client wants to make an online shop to sell the vehicles and spare parts.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current system, the client handles the financial details manually. It is time-consuming and difficult to handle.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inconvenience to customers who come to get maintenance services</a:t>
            </a:r>
            <a:r>
              <a:rPr lang="en-US" sz="2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a system for customers to submit ideas and suggestions about themselves.</a:t>
            </a:r>
            <a:r>
              <a:rPr lang="en-US" sz="2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algn="l"/>
            <a:endParaRPr lang="en-US" sz="2000" dirty="0">
              <a:effectLst/>
              <a:ea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75BE7-AB4B-4E4E-AE3D-9E2B0362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08A99-E360-472A-A20D-BE2CA3BF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878338C-2243-49E9-8049-E05B5C97573A}"/>
              </a:ext>
            </a:extLst>
          </p:cNvPr>
          <p:cNvSpPr txBox="1">
            <a:spLocks/>
          </p:cNvSpPr>
          <p:nvPr/>
        </p:nvSpPr>
        <p:spPr>
          <a:xfrm>
            <a:off x="1087148" y="937878"/>
            <a:ext cx="3976381" cy="620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4E512-4FF1-4E78-8E64-24DD37982BD8}"/>
              </a:ext>
            </a:extLst>
          </p:cNvPr>
          <p:cNvSpPr txBox="1"/>
          <p:nvPr/>
        </p:nvSpPr>
        <p:spPr>
          <a:xfrm>
            <a:off x="1087147" y="2274838"/>
            <a:ext cx="82965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an interface to issue warranty and generate pdf to warranty.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an interface to the customer to interact with online shop &amp; admin can also manage an online shop.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an interface to manage the company database.</a:t>
            </a:r>
          </a:p>
        </p:txBody>
      </p:sp>
    </p:spTree>
    <p:extLst>
      <p:ext uri="{BB962C8B-B14F-4D97-AF65-F5344CB8AC3E}">
        <p14:creationId xmlns:p14="http://schemas.microsoft.com/office/powerpoint/2010/main" val="10365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2A4C-4084-4E5B-8CC1-5E16AC7A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39250"/>
            <a:ext cx="8596668" cy="9326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Benefits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CAA6-9084-4871-A139-90551355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265960"/>
            <a:ext cx="9473345" cy="33872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the wasting time of managing the company.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client can easily generate a new warranty certificate and print a hard copy and issue a warranty to the customer.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can find information and request data about the vehicles and spare parts through the shops.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2528B-F33B-40D9-B076-372ACB0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4BDA-E2A9-4AD2-B56F-3207075D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SYSTEM OVERVIEW DIAGRAM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65BDB-7CD6-4940-98C7-8F37A662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1264</Words>
  <Application>Microsoft Office PowerPoint</Application>
  <PresentationFormat>Widescreen</PresentationFormat>
  <Paragraphs>188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AUTOMOBILE SHOP MANAGEMENT SYSTEM</vt:lpstr>
      <vt:lpstr>PowerPoint Presentation</vt:lpstr>
      <vt:lpstr>PowerPoint Presentation</vt:lpstr>
      <vt:lpstr>INTRODUCTION</vt:lpstr>
      <vt:lpstr>Client Introduction</vt:lpstr>
      <vt:lpstr>Problem Statement</vt:lpstr>
      <vt:lpstr>PowerPoint Presentation</vt:lpstr>
      <vt:lpstr>Benefits of the system</vt:lpstr>
      <vt:lpstr>SYSTEM OVERVIEW DIAGRAM </vt:lpstr>
      <vt:lpstr>PowerPoint Presentation</vt:lpstr>
      <vt:lpstr>FUNCTIONS</vt:lpstr>
      <vt:lpstr>01.Vehicle Sale Management Function</vt:lpstr>
      <vt:lpstr>02. Employee Management Function</vt:lpstr>
      <vt:lpstr>03. Warranty  Management Function </vt:lpstr>
      <vt:lpstr>04.Online Reservation Management Function </vt:lpstr>
      <vt:lpstr>05. Customer Care Management  Function</vt:lpstr>
      <vt:lpstr>06. Finance Management Function</vt:lpstr>
      <vt:lpstr>07. Spare Parts Management Function</vt:lpstr>
      <vt:lpstr>08. Maintain Management Function</vt:lpstr>
      <vt:lpstr>TOOLS AND TECHNOLOGIES</vt:lpstr>
      <vt:lpstr>Tools And Technologies</vt:lpstr>
      <vt:lpstr>WORK DISTRIBUTION</vt:lpstr>
      <vt:lpstr>PowerPoint Presentation</vt:lpstr>
      <vt:lpstr>PowerPoint Presentation</vt:lpstr>
      <vt:lpstr>PowerPoint Presentation</vt:lpstr>
      <vt:lpstr>PowerPoint Presentation</vt:lpstr>
      <vt:lpstr>PROJECT MANAGEMENT PLAN 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2022-02-20T13:05:18Z</dcterms:created>
  <dcterms:modified xsi:type="dcterms:W3CDTF">2022-02-27T09:01:31Z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