
<file path=[Content_Types].xml><?xml version="1.0" encoding="utf-8"?>
<Types xmlns="http://schemas.openxmlformats.org/package/2006/content-types">
  <Default Extension="jpeg" ContentType="image/jpeg"/>
  <Default Extension="jpg" ContentType="image/jpeg"/>
  <Default Extension="jpg_800w_800h_4e"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83"/>
  </p:notesMasterIdLst>
  <p:sldIdLst>
    <p:sldId id="2308" r:id="rId3"/>
    <p:sldId id="2311" r:id="rId4"/>
    <p:sldId id="2985" r:id="rId5"/>
    <p:sldId id="2986" r:id="rId6"/>
    <p:sldId id="2312" r:id="rId7"/>
    <p:sldId id="2987" r:id="rId8"/>
    <p:sldId id="2641" r:id="rId9"/>
    <p:sldId id="2642" r:id="rId10"/>
    <p:sldId id="2528" r:id="rId11"/>
    <p:sldId id="2484" r:id="rId12"/>
    <p:sldId id="2383" r:id="rId13"/>
    <p:sldId id="2384" r:id="rId14"/>
    <p:sldId id="2385" r:id="rId15"/>
    <p:sldId id="2386" r:id="rId16"/>
    <p:sldId id="2387" r:id="rId17"/>
    <p:sldId id="2388" r:id="rId18"/>
    <p:sldId id="2389" r:id="rId19"/>
    <p:sldId id="2390" r:id="rId20"/>
    <p:sldId id="2391" r:id="rId21"/>
    <p:sldId id="2392" r:id="rId22"/>
    <p:sldId id="2573" r:id="rId23"/>
    <p:sldId id="2574" r:id="rId24"/>
    <p:sldId id="2575" r:id="rId25"/>
    <p:sldId id="2576" r:id="rId26"/>
    <p:sldId id="2577" r:id="rId27"/>
    <p:sldId id="2578" r:id="rId28"/>
    <p:sldId id="2579" r:id="rId29"/>
    <p:sldId id="2580" r:id="rId30"/>
    <p:sldId id="2581" r:id="rId31"/>
    <p:sldId id="2393" r:id="rId32"/>
    <p:sldId id="2394" r:id="rId33"/>
    <p:sldId id="2395" r:id="rId34"/>
    <p:sldId id="2396" r:id="rId35"/>
    <p:sldId id="2397" r:id="rId36"/>
    <p:sldId id="2830" r:id="rId37"/>
    <p:sldId id="2832" r:id="rId38"/>
    <p:sldId id="2833" r:id="rId39"/>
    <p:sldId id="2972" r:id="rId40"/>
    <p:sldId id="2834" r:id="rId41"/>
    <p:sldId id="2971" r:id="rId42"/>
    <p:sldId id="2993" r:id="rId43"/>
    <p:sldId id="1098" r:id="rId44"/>
    <p:sldId id="1099" r:id="rId45"/>
    <p:sldId id="1351" r:id="rId46"/>
    <p:sldId id="2186" r:id="rId47"/>
    <p:sldId id="2988" r:id="rId48"/>
    <p:sldId id="2615" r:id="rId49"/>
    <p:sldId id="2616" r:id="rId50"/>
    <p:sldId id="2617" r:id="rId51"/>
    <p:sldId id="2618" r:id="rId52"/>
    <p:sldId id="2619" r:id="rId53"/>
    <p:sldId id="2989" r:id="rId54"/>
    <p:sldId id="2216" r:id="rId55"/>
    <p:sldId id="2611" r:id="rId56"/>
    <p:sldId id="2612" r:id="rId57"/>
    <p:sldId id="2613" r:id="rId58"/>
    <p:sldId id="1576" r:id="rId59"/>
    <p:sldId id="2991" r:id="rId60"/>
    <p:sldId id="2992" r:id="rId61"/>
    <p:sldId id="2074" r:id="rId62"/>
    <p:sldId id="2215" r:id="rId63"/>
    <p:sldId id="2342" r:id="rId64"/>
    <p:sldId id="2343" r:id="rId65"/>
    <p:sldId id="2344" r:id="rId66"/>
    <p:sldId id="2345" r:id="rId67"/>
    <p:sldId id="2994" r:id="rId68"/>
    <p:sldId id="2346" r:id="rId69"/>
    <p:sldId id="2347" r:id="rId70"/>
    <p:sldId id="2348" r:id="rId71"/>
    <p:sldId id="2349" r:id="rId72"/>
    <p:sldId id="2350" r:id="rId73"/>
    <p:sldId id="2351" r:id="rId74"/>
    <p:sldId id="2352" r:id="rId75"/>
    <p:sldId id="2353" r:id="rId76"/>
    <p:sldId id="2354" r:id="rId77"/>
    <p:sldId id="2355" r:id="rId78"/>
    <p:sldId id="2356" r:id="rId79"/>
    <p:sldId id="2357" r:id="rId80"/>
    <p:sldId id="2358" r:id="rId81"/>
    <p:sldId id="2359" r:id="rId82"/>
    <p:sldId id="2360" r:id="rId83"/>
    <p:sldId id="2361" r:id="rId84"/>
    <p:sldId id="2362" r:id="rId85"/>
    <p:sldId id="2363" r:id="rId86"/>
    <p:sldId id="1776" r:id="rId87"/>
    <p:sldId id="2195" r:id="rId88"/>
    <p:sldId id="2196" r:id="rId89"/>
    <p:sldId id="2197" r:id="rId90"/>
    <p:sldId id="2198" r:id="rId91"/>
    <p:sldId id="2199" r:id="rId92"/>
    <p:sldId id="2200" r:id="rId93"/>
    <p:sldId id="2201" r:id="rId94"/>
    <p:sldId id="2202" r:id="rId95"/>
    <p:sldId id="2203" r:id="rId96"/>
    <p:sldId id="2204" r:id="rId97"/>
    <p:sldId id="2205" r:id="rId98"/>
    <p:sldId id="2206" r:id="rId99"/>
    <p:sldId id="2207" r:id="rId100"/>
    <p:sldId id="2208" r:id="rId101"/>
    <p:sldId id="2209" r:id="rId102"/>
    <p:sldId id="2210" r:id="rId103"/>
    <p:sldId id="2211" r:id="rId104"/>
    <p:sldId id="2212" r:id="rId105"/>
    <p:sldId id="2213" r:id="rId106"/>
    <p:sldId id="1800" r:id="rId107"/>
    <p:sldId id="2996" r:id="rId108"/>
    <p:sldId id="2585" r:id="rId109"/>
    <p:sldId id="2997" r:id="rId110"/>
    <p:sldId id="2998" r:id="rId111"/>
    <p:sldId id="2413" r:id="rId112"/>
    <p:sldId id="2999" r:id="rId113"/>
    <p:sldId id="3000" r:id="rId114"/>
    <p:sldId id="1269" r:id="rId115"/>
    <p:sldId id="2421" r:id="rId116"/>
    <p:sldId id="1828" r:id="rId117"/>
    <p:sldId id="3001" r:id="rId118"/>
    <p:sldId id="2290" r:id="rId119"/>
    <p:sldId id="2291" r:id="rId120"/>
    <p:sldId id="2292" r:id="rId121"/>
    <p:sldId id="2293" r:id="rId122"/>
    <p:sldId id="1856" r:id="rId123"/>
    <p:sldId id="1857" r:id="rId124"/>
    <p:sldId id="2369" r:id="rId125"/>
    <p:sldId id="2289" r:id="rId126"/>
    <p:sldId id="2274" r:id="rId127"/>
    <p:sldId id="2275" r:id="rId128"/>
    <p:sldId id="2276" r:id="rId129"/>
    <p:sldId id="2277" r:id="rId130"/>
    <p:sldId id="2278" r:id="rId131"/>
    <p:sldId id="2280" r:id="rId132"/>
    <p:sldId id="2281" r:id="rId133"/>
    <p:sldId id="2368" r:id="rId134"/>
    <p:sldId id="2261" r:id="rId135"/>
    <p:sldId id="2367" r:id="rId136"/>
    <p:sldId id="2294" r:id="rId137"/>
    <p:sldId id="2268" r:id="rId138"/>
    <p:sldId id="2328" r:id="rId139"/>
    <p:sldId id="2329" r:id="rId140"/>
    <p:sldId id="2295" r:id="rId141"/>
    <p:sldId id="2640" r:id="rId142"/>
    <p:sldId id="3002" r:id="rId143"/>
    <p:sldId id="2297" r:id="rId144"/>
    <p:sldId id="2341" r:id="rId145"/>
    <p:sldId id="2330" r:id="rId146"/>
    <p:sldId id="2335" r:id="rId147"/>
    <p:sldId id="2336" r:id="rId148"/>
    <p:sldId id="2337" r:id="rId149"/>
    <p:sldId id="2338" r:id="rId150"/>
    <p:sldId id="2339" r:id="rId151"/>
    <p:sldId id="2365" r:id="rId152"/>
    <p:sldId id="2414" r:id="rId153"/>
    <p:sldId id="2300" r:id="rId154"/>
    <p:sldId id="2301" r:id="rId155"/>
    <p:sldId id="2302" r:id="rId156"/>
    <p:sldId id="2303" r:id="rId157"/>
    <p:sldId id="2304" r:id="rId158"/>
    <p:sldId id="285" r:id="rId159"/>
    <p:sldId id="286" r:id="rId160"/>
    <p:sldId id="287" r:id="rId161"/>
    <p:sldId id="664" r:id="rId162"/>
    <p:sldId id="2092" r:id="rId163"/>
    <p:sldId id="665" r:id="rId164"/>
    <p:sldId id="952" r:id="rId165"/>
    <p:sldId id="288" r:id="rId166"/>
    <p:sldId id="2470" r:id="rId167"/>
    <p:sldId id="2471" r:id="rId168"/>
    <p:sldId id="2472" r:id="rId169"/>
    <p:sldId id="2473" r:id="rId170"/>
    <p:sldId id="2474" r:id="rId171"/>
    <p:sldId id="2475" r:id="rId172"/>
    <p:sldId id="2476" r:id="rId173"/>
    <p:sldId id="2477" r:id="rId174"/>
    <p:sldId id="290" r:id="rId175"/>
    <p:sldId id="2376" r:id="rId176"/>
    <p:sldId id="291" r:id="rId177"/>
    <p:sldId id="292" r:id="rId178"/>
    <p:sldId id="1700" r:id="rId179"/>
    <p:sldId id="2478" r:id="rId180"/>
    <p:sldId id="1702" r:id="rId181"/>
    <p:sldId id="666" r:id="rId182"/>
    <p:sldId id="661" r:id="rId183"/>
    <p:sldId id="662" r:id="rId184"/>
    <p:sldId id="294" r:id="rId185"/>
    <p:sldId id="295" r:id="rId186"/>
    <p:sldId id="663" r:id="rId187"/>
    <p:sldId id="2087" r:id="rId188"/>
    <p:sldId id="2458" r:id="rId189"/>
    <p:sldId id="2459" r:id="rId190"/>
    <p:sldId id="2460" r:id="rId191"/>
    <p:sldId id="2461" r:id="rId192"/>
    <p:sldId id="2643" r:id="rId193"/>
    <p:sldId id="2647" r:id="rId194"/>
    <p:sldId id="2648" r:id="rId195"/>
    <p:sldId id="2462" r:id="rId196"/>
    <p:sldId id="2463" r:id="rId197"/>
    <p:sldId id="2464" r:id="rId198"/>
    <p:sldId id="2465" r:id="rId199"/>
    <p:sldId id="2466" r:id="rId200"/>
    <p:sldId id="2467" r:id="rId201"/>
    <p:sldId id="2468" r:id="rId202"/>
    <p:sldId id="2469" r:id="rId203"/>
    <p:sldId id="763" r:id="rId204"/>
    <p:sldId id="1539" r:id="rId205"/>
    <p:sldId id="1542" r:id="rId206"/>
    <p:sldId id="1543" r:id="rId207"/>
    <p:sldId id="1544" r:id="rId208"/>
    <p:sldId id="1545" r:id="rId209"/>
    <p:sldId id="1546" r:id="rId210"/>
    <p:sldId id="1547" r:id="rId211"/>
    <p:sldId id="1550" r:id="rId212"/>
    <p:sldId id="1566" r:id="rId213"/>
    <p:sldId id="1573" r:id="rId214"/>
    <p:sldId id="2220" r:id="rId215"/>
    <p:sldId id="1574" r:id="rId216"/>
    <p:sldId id="2221" r:id="rId217"/>
    <p:sldId id="1583" r:id="rId218"/>
    <p:sldId id="1575" r:id="rId219"/>
    <p:sldId id="2437" r:id="rId220"/>
    <p:sldId id="2225" r:id="rId221"/>
    <p:sldId id="2226" r:id="rId222"/>
    <p:sldId id="2054" r:id="rId223"/>
    <p:sldId id="2055" r:id="rId224"/>
    <p:sldId id="2056" r:id="rId225"/>
    <p:sldId id="2494" r:id="rId226"/>
    <p:sldId id="2495" r:id="rId227"/>
    <p:sldId id="2984" r:id="rId228"/>
    <p:sldId id="2762" r:id="rId229"/>
    <p:sldId id="2982" r:id="rId230"/>
    <p:sldId id="2983" r:id="rId231"/>
    <p:sldId id="2445" r:id="rId232"/>
    <p:sldId id="2446" r:id="rId233"/>
    <p:sldId id="2447" r:id="rId234"/>
    <p:sldId id="2448" r:id="rId235"/>
    <p:sldId id="2451" r:id="rId236"/>
    <p:sldId id="2452" r:id="rId237"/>
    <p:sldId id="2453" r:id="rId238"/>
    <p:sldId id="2454" r:id="rId239"/>
    <p:sldId id="2455" r:id="rId240"/>
    <p:sldId id="2456" r:id="rId241"/>
    <p:sldId id="2457" r:id="rId242"/>
    <p:sldId id="770" r:id="rId243"/>
    <p:sldId id="772" r:id="rId244"/>
    <p:sldId id="773" r:id="rId245"/>
    <p:sldId id="1008" r:id="rId246"/>
    <p:sldId id="775" r:id="rId247"/>
    <p:sldId id="1009" r:id="rId248"/>
    <p:sldId id="1274" r:id="rId249"/>
    <p:sldId id="1275" r:id="rId250"/>
    <p:sldId id="1276" r:id="rId251"/>
    <p:sldId id="1871" r:id="rId252"/>
    <p:sldId id="1859" r:id="rId253"/>
    <p:sldId id="1860" r:id="rId254"/>
    <p:sldId id="1861" r:id="rId255"/>
    <p:sldId id="1867" r:id="rId256"/>
    <p:sldId id="1868" r:id="rId257"/>
    <p:sldId id="1869" r:id="rId258"/>
    <p:sldId id="2143" r:id="rId259"/>
    <p:sldId id="3003" r:id="rId260"/>
    <p:sldId id="1872" r:id="rId261"/>
    <p:sldId id="1873" r:id="rId262"/>
    <p:sldId id="2132" r:id="rId263"/>
    <p:sldId id="2133" r:id="rId264"/>
    <p:sldId id="2269" r:id="rId265"/>
    <p:sldId id="2270" r:id="rId266"/>
    <p:sldId id="2271" r:id="rId267"/>
    <p:sldId id="2272" r:id="rId268"/>
    <p:sldId id="2134" r:id="rId269"/>
    <p:sldId id="2135" r:id="rId270"/>
    <p:sldId id="2124" r:id="rId271"/>
    <p:sldId id="2125" r:id="rId272"/>
    <p:sldId id="2126" r:id="rId273"/>
    <p:sldId id="2127" r:id="rId274"/>
    <p:sldId id="2106" r:id="rId275"/>
    <p:sldId id="2107" r:id="rId276"/>
    <p:sldId id="2108" r:id="rId277"/>
    <p:sldId id="2110" r:id="rId278"/>
    <p:sldId id="2111" r:id="rId279"/>
    <p:sldId id="2112" r:id="rId280"/>
    <p:sldId id="1297" r:id="rId281"/>
    <p:sldId id="1298" r:id="rId28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1" autoAdjust="0"/>
    <p:restoredTop sz="86433" autoAdjust="0"/>
  </p:normalViewPr>
  <p:slideViewPr>
    <p:cSldViewPr>
      <p:cViewPr varScale="1">
        <p:scale>
          <a:sx n="66" d="100"/>
          <a:sy n="66" d="100"/>
        </p:scale>
        <p:origin x="53" y="158"/>
      </p:cViewPr>
      <p:guideLst>
        <p:guide orient="horz" pos="2160"/>
        <p:guide pos="2880"/>
      </p:guideLst>
    </p:cSldViewPr>
  </p:slideViewPr>
  <p:outlineViewPr>
    <p:cViewPr>
      <p:scale>
        <a:sx n="33" d="100"/>
        <a:sy n="33" d="100"/>
      </p:scale>
      <p:origin x="0" y="12618"/>
    </p:cViewPr>
    <p:sldLst>
      <p:sld r:id="rId1" collapse="1"/>
      <p:sld r:id="rId2" collapse="1"/>
    </p:sldLst>
  </p:outlineViewPr>
  <p:notesTextViewPr>
    <p:cViewPr>
      <p:scale>
        <a:sx n="100" d="100"/>
        <a:sy n="100" d="100"/>
      </p:scale>
      <p:origin x="0" y="0"/>
    </p:cViewPr>
  </p:notesTextViewPr>
  <p:sorterViewPr>
    <p:cViewPr varScale="1">
      <p:scale>
        <a:sx n="1" d="1"/>
        <a:sy n="1" d="1"/>
      </p:scale>
      <p:origin x="0" y="-57318"/>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notesMaster" Target="notesMasters/notesMaster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presProps" Target="presProps.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viewProps" Target="view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theme" Target="theme/theme1.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tableStyles" Target="tableStyles.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s>
</file>

<file path=ppt/_rels/viewProps.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slide" Target="slides/slide1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87395" name="Rectangle 2051"/>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67940"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7" name="Rectangle 205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7398" name="Rectangle 205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87399" name="Rectangle 205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20FE6BBA-95F2-48E2-BF7E-B0C6FE36BE49}" type="slidenum">
              <a:rPr lang="en-US" altLang="zh-CN"/>
              <a:pPr>
                <a:defRPr/>
              </a:pPr>
              <a:t>‹#›</a:t>
            </a:fld>
            <a:endParaRPr lang="en-US" altLang="zh-CN"/>
          </a:p>
        </p:txBody>
      </p:sp>
    </p:spTree>
    <p:extLst>
      <p:ext uri="{BB962C8B-B14F-4D97-AF65-F5344CB8AC3E}">
        <p14:creationId xmlns:p14="http://schemas.microsoft.com/office/powerpoint/2010/main" val="4047311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8</a:t>
            </a:fld>
            <a:endParaRPr lang="en-US" altLang="zh-CN"/>
          </a:p>
        </p:txBody>
      </p:sp>
    </p:spTree>
    <p:extLst>
      <p:ext uri="{BB962C8B-B14F-4D97-AF65-F5344CB8AC3E}">
        <p14:creationId xmlns:p14="http://schemas.microsoft.com/office/powerpoint/2010/main" val="2776940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BCD</a:t>
            </a:r>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242</a:t>
            </a:fld>
            <a:endParaRPr lang="en-US" altLang="zh-CN"/>
          </a:p>
        </p:txBody>
      </p:sp>
    </p:spTree>
    <p:extLst>
      <p:ext uri="{BB962C8B-B14F-4D97-AF65-F5344CB8AC3E}">
        <p14:creationId xmlns:p14="http://schemas.microsoft.com/office/powerpoint/2010/main" val="395014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243</a:t>
            </a:fld>
            <a:endParaRPr lang="en-US" altLang="zh-CN"/>
          </a:p>
        </p:txBody>
      </p:sp>
    </p:spTree>
    <p:extLst>
      <p:ext uri="{BB962C8B-B14F-4D97-AF65-F5344CB8AC3E}">
        <p14:creationId xmlns:p14="http://schemas.microsoft.com/office/powerpoint/2010/main" val="236086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244</a:t>
            </a:fld>
            <a:endParaRPr lang="en-US" altLang="zh-CN"/>
          </a:p>
        </p:txBody>
      </p:sp>
    </p:spTree>
    <p:extLst>
      <p:ext uri="{BB962C8B-B14F-4D97-AF65-F5344CB8AC3E}">
        <p14:creationId xmlns:p14="http://schemas.microsoft.com/office/powerpoint/2010/main" val="61867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245</a:t>
            </a:fld>
            <a:endParaRPr lang="en-US" altLang="zh-CN"/>
          </a:p>
        </p:txBody>
      </p:sp>
    </p:spTree>
    <p:extLst>
      <p:ext uri="{BB962C8B-B14F-4D97-AF65-F5344CB8AC3E}">
        <p14:creationId xmlns:p14="http://schemas.microsoft.com/office/powerpoint/2010/main" val="229524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246</a:t>
            </a:fld>
            <a:endParaRPr lang="en-US" altLang="zh-CN"/>
          </a:p>
        </p:txBody>
      </p:sp>
    </p:spTree>
    <p:extLst>
      <p:ext uri="{BB962C8B-B14F-4D97-AF65-F5344CB8AC3E}">
        <p14:creationId xmlns:p14="http://schemas.microsoft.com/office/powerpoint/2010/main" val="181097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1487B-17F7-4E44-8CA3-ADA420E5A785}" type="slidenum">
              <a:rPr lang="zh-CN" altLang="en-US">
                <a:solidFill>
                  <a:prstClr val="black"/>
                </a:solidFill>
              </a:rPr>
              <a:pPr/>
              <a:t>251</a:t>
            </a:fld>
            <a:endParaRPr lang="zh-CN" altLang="en-US">
              <a:solidFill>
                <a:prstClr val="black"/>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ltLang="zh-CN" dirty="0"/>
              <a:t>In an introductory legal research course in Int’l law, public international law (treaties, UN conventions, EU treaties/conventions) will be emphasized.  However, private international legal issues are just as prevalent and important for business relations worldwide, international contractual negotiations, and globalization of commerce, so these will also be touched upon in this course in the last lecture and within the context of the laws of other nations and resolution(s) to disputes in other nations (</a:t>
            </a:r>
            <a:r>
              <a:rPr lang="en-US" altLang="zh-CN" dirty="0" err="1"/>
              <a:t>stat’y</a:t>
            </a:r>
            <a:r>
              <a:rPr lang="en-US" altLang="zh-CN" dirty="0"/>
              <a:t> law, caselaw, regs, CISG).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41</a:t>
            </a:fld>
            <a:endParaRPr lang="en-US" altLang="zh-CN"/>
          </a:p>
        </p:txBody>
      </p:sp>
    </p:spTree>
    <p:extLst>
      <p:ext uri="{BB962C8B-B14F-4D97-AF65-F5344CB8AC3E}">
        <p14:creationId xmlns:p14="http://schemas.microsoft.com/office/powerpoint/2010/main" val="15084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50</a:t>
            </a:fld>
            <a:endParaRPr lang="en-US" altLang="zh-CN"/>
          </a:p>
        </p:txBody>
      </p:sp>
    </p:spTree>
    <p:extLst>
      <p:ext uri="{BB962C8B-B14F-4D97-AF65-F5344CB8AC3E}">
        <p14:creationId xmlns:p14="http://schemas.microsoft.com/office/powerpoint/2010/main" val="381473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80</a:t>
            </a:fld>
            <a:endParaRPr lang="en-US" altLang="zh-CN"/>
          </a:p>
        </p:txBody>
      </p:sp>
    </p:spTree>
    <p:extLst>
      <p:ext uri="{BB962C8B-B14F-4D97-AF65-F5344CB8AC3E}">
        <p14:creationId xmlns:p14="http://schemas.microsoft.com/office/powerpoint/2010/main" val="312653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115</a:t>
            </a:fld>
            <a:endParaRPr lang="en-US" altLang="zh-CN"/>
          </a:p>
        </p:txBody>
      </p:sp>
    </p:spTree>
    <p:extLst>
      <p:ext uri="{BB962C8B-B14F-4D97-AF65-F5344CB8AC3E}">
        <p14:creationId xmlns:p14="http://schemas.microsoft.com/office/powerpoint/2010/main" val="2943845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民事行为和民事法律行为（民法典已经不再使用民事行为和民事关系的概念）民法典</a:t>
            </a:r>
            <a:r>
              <a:rPr lang="en-US" altLang="zh-CN" dirty="0"/>
              <a:t>133</a:t>
            </a:r>
            <a:r>
              <a:rPr lang="zh-CN" altLang="en-US" dirty="0"/>
              <a:t>条 民事法律行为是民事主体通过意思表示设立、变更、终止民事法律关系的行为</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0FE6BBA-95F2-48E2-BF7E-B0C6FE36BE49}" type="slidenum">
              <a:rPr lang="en-US" altLang="zh-CN" smtClean="0">
                <a:solidFill>
                  <a:prstClr val="black"/>
                </a:solidFill>
              </a:rPr>
              <a:pPr>
                <a:defRPr/>
              </a:pPr>
              <a:t>123</a:t>
            </a:fld>
            <a:endParaRPr lang="en-US" altLang="zh-CN">
              <a:solidFill>
                <a:prstClr val="black"/>
              </a:solidFill>
            </a:endParaRPr>
          </a:p>
        </p:txBody>
      </p:sp>
    </p:spTree>
    <p:extLst>
      <p:ext uri="{BB962C8B-B14F-4D97-AF65-F5344CB8AC3E}">
        <p14:creationId xmlns:p14="http://schemas.microsoft.com/office/powerpoint/2010/main" val="114207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124</a:t>
            </a:fld>
            <a:endParaRPr lang="en-US" altLang="zh-CN"/>
          </a:p>
        </p:txBody>
      </p:sp>
    </p:spTree>
    <p:extLst>
      <p:ext uri="{BB962C8B-B14F-4D97-AF65-F5344CB8AC3E}">
        <p14:creationId xmlns:p14="http://schemas.microsoft.com/office/powerpoint/2010/main" val="3536283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0FE6BBA-95F2-48E2-BF7E-B0C6FE36BE49}" type="slidenum">
              <a:rPr lang="en-US" altLang="zh-CN" smtClean="0"/>
              <a:pPr>
                <a:defRPr/>
              </a:pPr>
              <a:t>156</a:t>
            </a:fld>
            <a:endParaRPr lang="en-US" altLang="zh-CN"/>
          </a:p>
        </p:txBody>
      </p:sp>
    </p:spTree>
    <p:extLst>
      <p:ext uri="{BB962C8B-B14F-4D97-AF65-F5344CB8AC3E}">
        <p14:creationId xmlns:p14="http://schemas.microsoft.com/office/powerpoint/2010/main" val="102604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charset="-122"/>
              </a:defRPr>
            </a:lvl1pPr>
            <a:lvl2pPr marL="742950" indent="-285750" eaLnBrk="0" hangingPunct="0">
              <a:spcBef>
                <a:spcPct val="30000"/>
              </a:spcBef>
              <a:defRPr kumimoji="1" sz="1200">
                <a:solidFill>
                  <a:schemeClr val="tx1"/>
                </a:solidFill>
                <a:latin typeface="Times New Roman" pitchFamily="18" charset="0"/>
                <a:ea typeface="宋体" charset="-122"/>
              </a:defRPr>
            </a:lvl2pPr>
            <a:lvl3pPr marL="1143000" indent="-228600" eaLnBrk="0" hangingPunct="0">
              <a:spcBef>
                <a:spcPct val="30000"/>
              </a:spcBef>
              <a:defRPr kumimoji="1" sz="1200">
                <a:solidFill>
                  <a:schemeClr val="tx1"/>
                </a:solidFill>
                <a:latin typeface="Times New Roman" pitchFamily="18" charset="0"/>
                <a:ea typeface="宋体" charset="-122"/>
              </a:defRPr>
            </a:lvl3pPr>
            <a:lvl4pPr marL="1600200" indent="-228600" eaLnBrk="0" hangingPunct="0">
              <a:spcBef>
                <a:spcPct val="30000"/>
              </a:spcBef>
              <a:defRPr kumimoji="1" sz="1200">
                <a:solidFill>
                  <a:schemeClr val="tx1"/>
                </a:solidFill>
                <a:latin typeface="Times New Roman" pitchFamily="18" charset="0"/>
                <a:ea typeface="宋体" charset="-122"/>
              </a:defRPr>
            </a:lvl4pPr>
            <a:lvl5pPr marL="2057400" indent="-228600" eaLnBrk="0" hangingPunct="0">
              <a:spcBef>
                <a:spcPct val="30000"/>
              </a:spcBef>
              <a:defRPr kumimoji="1"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charset="-122"/>
              </a:defRPr>
            </a:lvl9pPr>
          </a:lstStyle>
          <a:p>
            <a:pPr eaLnBrk="1" hangingPunct="1">
              <a:spcBef>
                <a:spcPct val="0"/>
              </a:spcBef>
            </a:pPr>
            <a:fld id="{DA0F0384-3A3C-4450-955F-E9E70D4A94F5}" type="slidenum">
              <a:rPr lang="en-US" altLang="zh-CN" smtClean="0"/>
              <a:pPr eaLnBrk="1" hangingPunct="1">
                <a:spcBef>
                  <a:spcPct val="0"/>
                </a:spcBef>
              </a:pPr>
              <a:t>177</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122"/>
              </a:rPr>
              <a:t>1973</a:t>
            </a:r>
            <a:r>
              <a:rPr lang="zh-CN" altLang="en-US">
                <a:ea typeface="宋体" charset="-122"/>
              </a:rPr>
              <a:t>年</a:t>
            </a:r>
            <a:r>
              <a:rPr lang="en-US" altLang="zh-CN">
                <a:ea typeface="宋体" charset="-122"/>
              </a:rPr>
              <a:t>《</a:t>
            </a:r>
            <a:r>
              <a:rPr lang="zh-CN" altLang="en-US">
                <a:ea typeface="宋体" charset="-122"/>
              </a:rPr>
              <a:t>海牙产品责任法律适用公约</a:t>
            </a:r>
            <a:r>
              <a:rPr lang="en-US" altLang="zh-CN">
                <a:ea typeface="宋体" charset="-122"/>
              </a:rPr>
              <a:t>》</a:t>
            </a:r>
            <a:r>
              <a:rPr lang="zh-CN" altLang="en-US">
                <a:ea typeface="宋体" charset="-122"/>
              </a:rPr>
              <a:t>第</a:t>
            </a:r>
            <a:r>
              <a:rPr lang="en-US" altLang="zh-CN">
                <a:ea typeface="宋体" charset="-122"/>
              </a:rPr>
              <a:t>4</a:t>
            </a:r>
            <a:r>
              <a:rPr lang="zh-CN" altLang="en-US">
                <a:ea typeface="宋体" charset="-122"/>
              </a:rPr>
              <a:t>条：产品责任适用侵害行为地国家的法律，如果该国同时又是直接遭受损害人惯常居所地、直接遭受损害人取得产品的地方或被请求承担责任人主营业所所在地。第</a:t>
            </a:r>
            <a:r>
              <a:rPr lang="en-US" altLang="zh-CN">
                <a:ea typeface="宋体" charset="-122"/>
              </a:rPr>
              <a:t>5</a:t>
            </a:r>
            <a:r>
              <a:rPr lang="zh-CN" altLang="en-US">
                <a:ea typeface="宋体" charset="-122"/>
              </a:rPr>
              <a:t>条规定：尽管有第</a:t>
            </a:r>
            <a:r>
              <a:rPr lang="en-US" altLang="zh-CN">
                <a:ea typeface="宋体" charset="-122"/>
              </a:rPr>
              <a:t>4</a:t>
            </a:r>
            <a:r>
              <a:rPr lang="zh-CN" altLang="en-US">
                <a:ea typeface="宋体" charset="-122"/>
              </a:rPr>
              <a:t>条规定适用的法律仍为直接遭受损害人惯常居所地国家的法律，如果该国同时又直接遭受损害人取得产品的地方或者被请求承担责任人主营业所所在地。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FD2B20-2184-48CC-A80E-D2F07841BEC7}" type="slidenum">
              <a:rPr lang="en-US" altLang="zh-CN"/>
              <a:pPr>
                <a:defRPr/>
              </a:pPr>
              <a:t>‹#›</a:t>
            </a:fld>
            <a:endParaRPr lang="en-US" altLang="zh-CN"/>
          </a:p>
        </p:txBody>
      </p:sp>
    </p:spTree>
    <p:extLst>
      <p:ext uri="{BB962C8B-B14F-4D97-AF65-F5344CB8AC3E}">
        <p14:creationId xmlns:p14="http://schemas.microsoft.com/office/powerpoint/2010/main" val="290831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6115199-0C17-4341-8C99-7D8348026A8D}" type="slidenum">
              <a:rPr lang="en-US" altLang="zh-CN"/>
              <a:pPr>
                <a:defRPr/>
              </a:pPr>
              <a:t>‹#›</a:t>
            </a:fld>
            <a:endParaRPr lang="en-US" altLang="zh-CN"/>
          </a:p>
        </p:txBody>
      </p:sp>
    </p:spTree>
    <p:extLst>
      <p:ext uri="{BB962C8B-B14F-4D97-AF65-F5344CB8AC3E}">
        <p14:creationId xmlns:p14="http://schemas.microsoft.com/office/powerpoint/2010/main" val="267354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BFF805-5889-400D-9D65-A345B6387DF0}" type="slidenum">
              <a:rPr lang="en-US" altLang="zh-CN"/>
              <a:pPr>
                <a:defRPr/>
              </a:pPr>
              <a:t>‹#›</a:t>
            </a:fld>
            <a:endParaRPr lang="en-US" altLang="zh-CN"/>
          </a:p>
        </p:txBody>
      </p:sp>
    </p:spTree>
    <p:extLst>
      <p:ext uri="{BB962C8B-B14F-4D97-AF65-F5344CB8AC3E}">
        <p14:creationId xmlns:p14="http://schemas.microsoft.com/office/powerpoint/2010/main" val="244086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55C97F1-005A-4865-8414-8C996464A2E0}" type="slidenum">
              <a:rPr lang="en-US" altLang="zh-CN"/>
              <a:pPr>
                <a:defRPr/>
              </a:pPr>
              <a:t>‹#›</a:t>
            </a:fld>
            <a:endParaRPr lang="en-US" altLang="zh-CN"/>
          </a:p>
        </p:txBody>
      </p:sp>
    </p:spTree>
    <p:extLst>
      <p:ext uri="{BB962C8B-B14F-4D97-AF65-F5344CB8AC3E}">
        <p14:creationId xmlns:p14="http://schemas.microsoft.com/office/powerpoint/2010/main" val="239237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1026"/>
          <p:cNvGrpSpPr>
            <a:grpSpLocks/>
          </p:cNvGrpSpPr>
          <p:nvPr/>
        </p:nvGrpSpPr>
        <p:grpSpPr bwMode="auto">
          <a:xfrm>
            <a:off x="0" y="-19050"/>
            <a:ext cx="9144000" cy="6877050"/>
            <a:chOff x="0" y="-12"/>
            <a:chExt cx="5760" cy="4332"/>
          </a:xfrm>
        </p:grpSpPr>
        <p:sp>
          <p:nvSpPr>
            <p:cNvPr id="5" name="Rectangle 1027"/>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zh-CN" altLang="en-US" sz="2800">
                <a:solidFill>
                  <a:srgbClr val="000000"/>
                </a:solidFill>
                <a:ea typeface="宋体"/>
              </a:endParaRPr>
            </a:p>
          </p:txBody>
        </p:sp>
        <p:grpSp>
          <p:nvGrpSpPr>
            <p:cNvPr id="6" name="Group 1028"/>
            <p:cNvGrpSpPr>
              <a:grpSpLocks/>
            </p:cNvGrpSpPr>
            <p:nvPr userDrawn="1"/>
          </p:nvGrpSpPr>
          <p:grpSpPr bwMode="auto">
            <a:xfrm>
              <a:off x="-1261" y="-157"/>
              <a:ext cx="7021" cy="1190"/>
              <a:chOff x="-1261" y="-154"/>
              <a:chExt cx="7021" cy="1190"/>
            </a:xfrm>
          </p:grpSpPr>
          <p:sp>
            <p:nvSpPr>
              <p:cNvPr id="8" name="Freeform 1029"/>
              <p:cNvSpPr>
                <a:spLocks/>
              </p:cNvSpPr>
              <p:nvPr userDrawn="1"/>
            </p:nvSpPr>
            <p:spPr bwMode="ltGray">
              <a:xfrm>
                <a:off x="0" y="4"/>
                <a:ext cx="5760" cy="1032"/>
              </a:xfrm>
              <a:custGeom>
                <a:avLst/>
                <a:gdLst>
                  <a:gd name="T0" fmla="*/ 2853334 w 4848"/>
                  <a:gd name="T1" fmla="*/ 2147483647 h 432"/>
                  <a:gd name="T2" fmla="*/ 0 w 4848"/>
                  <a:gd name="T3" fmla="*/ 2147483647 h 432"/>
                  <a:gd name="T4" fmla="*/ 0 w 4848"/>
                  <a:gd name="T5" fmla="*/ 0 h 432"/>
                  <a:gd name="T6" fmla="*/ 2853334 w 4848"/>
                  <a:gd name="T7" fmla="*/ 0 h 432"/>
                  <a:gd name="T8" fmla="*/ 2853334 w 4848"/>
                  <a:gd name="T9" fmla="*/ 2147483647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grpSp>
            <p:nvGrpSpPr>
              <p:cNvPr id="9" name="Group 1030"/>
              <p:cNvGrpSpPr>
                <a:grpSpLocks/>
              </p:cNvGrpSpPr>
              <p:nvPr userDrawn="1"/>
            </p:nvGrpSpPr>
            <p:grpSpPr bwMode="auto">
              <a:xfrm>
                <a:off x="333" y="-9"/>
                <a:ext cx="5176" cy="1044"/>
                <a:chOff x="333" y="-9"/>
                <a:chExt cx="5176" cy="1044"/>
              </a:xfrm>
            </p:grpSpPr>
            <p:sp>
              <p:nvSpPr>
                <p:cNvPr id="38" name="Freeform 1031"/>
                <p:cNvSpPr>
                  <a:spLocks/>
                </p:cNvSpPr>
                <p:nvPr userDrawn="1"/>
              </p:nvSpPr>
              <p:spPr bwMode="ltGray">
                <a:xfrm>
                  <a:off x="3230" y="949"/>
                  <a:ext cx="17" cy="20"/>
                </a:xfrm>
                <a:custGeom>
                  <a:avLst/>
                  <a:gdLst>
                    <a:gd name="T0" fmla="*/ 507 w 15"/>
                    <a:gd name="T1" fmla="*/ 3 h 23"/>
                    <a:gd name="T2" fmla="*/ 1524 w 15"/>
                    <a:gd name="T3" fmla="*/ 3 h 23"/>
                    <a:gd name="T4" fmla="*/ 1345 w 15"/>
                    <a:gd name="T5" fmla="*/ 3 h 23"/>
                    <a:gd name="T6" fmla="*/ 507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39" name="Freeform 1032"/>
                <p:cNvSpPr>
                  <a:spLocks/>
                </p:cNvSpPr>
                <p:nvPr userDrawn="1"/>
              </p:nvSpPr>
              <p:spPr bwMode="ltGray">
                <a:xfrm>
                  <a:off x="3406" y="1015"/>
                  <a:ext cx="21" cy="20"/>
                </a:xfrm>
                <a:custGeom>
                  <a:avLst/>
                  <a:gdLst>
                    <a:gd name="T0" fmla="*/ 3 w 20"/>
                    <a:gd name="T1" fmla="*/ 3 h 23"/>
                    <a:gd name="T2" fmla="*/ 75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0" name="Freeform 1033"/>
                <p:cNvSpPr>
                  <a:spLocks/>
                </p:cNvSpPr>
                <p:nvPr userDrawn="1"/>
              </p:nvSpPr>
              <p:spPr bwMode="ltGray">
                <a:xfrm>
                  <a:off x="2909" y="908"/>
                  <a:ext cx="31" cy="34"/>
                </a:xfrm>
                <a:custGeom>
                  <a:avLst/>
                  <a:gdLst>
                    <a:gd name="T0" fmla="*/ 61 w 30"/>
                    <a:gd name="T1" fmla="*/ 2 h 42"/>
                    <a:gd name="T2" fmla="*/ 8 w 30"/>
                    <a:gd name="T3" fmla="*/ 2 h 42"/>
                    <a:gd name="T4" fmla="*/ 0 w 30"/>
                    <a:gd name="T5" fmla="*/ 2 h 42"/>
                    <a:gd name="T6" fmla="*/ 61 w 30"/>
                    <a:gd name="T7" fmla="*/ 2 h 42"/>
                    <a:gd name="T8" fmla="*/ 96 w 30"/>
                    <a:gd name="T9" fmla="*/ 2 h 42"/>
                    <a:gd name="T10" fmla="*/ 90 w 30"/>
                    <a:gd name="T11" fmla="*/ 2 h 42"/>
                    <a:gd name="T12" fmla="*/ 6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1" name="Freeform 1034"/>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2" name="Freeform 1035"/>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3" name="Freeform 1036"/>
                <p:cNvSpPr>
                  <a:spLocks/>
                </p:cNvSpPr>
                <p:nvPr userDrawn="1"/>
              </p:nvSpPr>
              <p:spPr bwMode="ltGray">
                <a:xfrm>
                  <a:off x="2375" y="952"/>
                  <a:ext cx="68" cy="39"/>
                </a:xfrm>
                <a:custGeom>
                  <a:avLst/>
                  <a:gdLst>
                    <a:gd name="T0" fmla="*/ 0 w 69"/>
                    <a:gd name="T1" fmla="*/ 2 h 47"/>
                    <a:gd name="T2" fmla="*/ 18 w 69"/>
                    <a:gd name="T3" fmla="*/ 2 h 47"/>
                    <a:gd name="T4" fmla="*/ 34 w 69"/>
                    <a:gd name="T5" fmla="*/ 1 h 47"/>
                    <a:gd name="T6" fmla="*/ 34 w 69"/>
                    <a:gd name="T7" fmla="*/ 2 h 47"/>
                    <a:gd name="T8" fmla="*/ 34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4" name="Freeform 1037"/>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2 h 277"/>
                    <a:gd name="T10" fmla="*/ 122 w 355"/>
                    <a:gd name="T11" fmla="*/ 2 h 277"/>
                    <a:gd name="T12" fmla="*/ 136 w 355"/>
                    <a:gd name="T13" fmla="*/ 2 h 277"/>
                    <a:gd name="T14" fmla="*/ 148 w 355"/>
                    <a:gd name="T15" fmla="*/ 2 h 277"/>
                    <a:gd name="T16" fmla="*/ 154 w 355"/>
                    <a:gd name="T17" fmla="*/ 2 h 277"/>
                    <a:gd name="T18" fmla="*/ 176 w 355"/>
                    <a:gd name="T19" fmla="*/ 2 h 277"/>
                    <a:gd name="T20" fmla="*/ 170 w 355"/>
                    <a:gd name="T21" fmla="*/ 2 h 277"/>
                    <a:gd name="T22" fmla="*/ 177 w 355"/>
                    <a:gd name="T23" fmla="*/ 2 h 277"/>
                    <a:gd name="T24" fmla="*/ 177 w 355"/>
                    <a:gd name="T25" fmla="*/ 2 h 277"/>
                    <a:gd name="T26" fmla="*/ 179 w 355"/>
                    <a:gd name="T27" fmla="*/ 2 h 277"/>
                    <a:gd name="T28" fmla="*/ 199 w 355"/>
                    <a:gd name="T29" fmla="*/ 2 h 277"/>
                    <a:gd name="T30" fmla="*/ 217 w 355"/>
                    <a:gd name="T31" fmla="*/ 2 h 277"/>
                    <a:gd name="T32" fmla="*/ 235 w 355"/>
                    <a:gd name="T33" fmla="*/ 2 h 277"/>
                    <a:gd name="T34" fmla="*/ 259 w 355"/>
                    <a:gd name="T35" fmla="*/ 2 h 277"/>
                    <a:gd name="T36" fmla="*/ 277 w 355"/>
                    <a:gd name="T37" fmla="*/ 2 h 277"/>
                    <a:gd name="T38" fmla="*/ 315 w 355"/>
                    <a:gd name="T39" fmla="*/ 2 h 277"/>
                    <a:gd name="T40" fmla="*/ 305 w 355"/>
                    <a:gd name="T41" fmla="*/ 2 h 277"/>
                    <a:gd name="T42" fmla="*/ 285 w 355"/>
                    <a:gd name="T43" fmla="*/ 2 h 277"/>
                    <a:gd name="T44" fmla="*/ 263 w 355"/>
                    <a:gd name="T45" fmla="*/ 2 h 277"/>
                    <a:gd name="T46" fmla="*/ 251 w 355"/>
                    <a:gd name="T47" fmla="*/ 2 h 277"/>
                    <a:gd name="T48" fmla="*/ 215 w 355"/>
                    <a:gd name="T49" fmla="*/ 2 h 277"/>
                    <a:gd name="T50" fmla="*/ 197 w 355"/>
                    <a:gd name="T51" fmla="*/ 2 h 277"/>
                    <a:gd name="T52" fmla="*/ 172 w 355"/>
                    <a:gd name="T53" fmla="*/ 2 h 277"/>
                    <a:gd name="T54" fmla="*/ 160 w 355"/>
                    <a:gd name="T55" fmla="*/ 2 h 277"/>
                    <a:gd name="T56" fmla="*/ 126 w 355"/>
                    <a:gd name="T57" fmla="*/ 2 h 277"/>
                    <a:gd name="T58" fmla="*/ 108 w 355"/>
                    <a:gd name="T59" fmla="*/ 2 h 277"/>
                    <a:gd name="T60" fmla="*/ 94 w 355"/>
                    <a:gd name="T61" fmla="*/ 2 h 277"/>
                    <a:gd name="T62" fmla="*/ 68 w 355"/>
                    <a:gd name="T63" fmla="*/ 2 h 277"/>
                    <a:gd name="T64" fmla="*/ 64 w 355"/>
                    <a:gd name="T65" fmla="*/ 2 h 277"/>
                    <a:gd name="T66" fmla="*/ 58 w 355"/>
                    <a:gd name="T67" fmla="*/ 2 h 277"/>
                    <a:gd name="T68" fmla="*/ 54 w 355"/>
                    <a:gd name="T69" fmla="*/ 2 h 277"/>
                    <a:gd name="T70" fmla="*/ 38 w 355"/>
                    <a:gd name="T71" fmla="*/ 2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5" name="Freeform 1038"/>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117 w 156"/>
                    <a:gd name="T7" fmla="*/ 2 h 206"/>
                    <a:gd name="T8" fmla="*/ 143 w 156"/>
                    <a:gd name="T9" fmla="*/ 2 h 206"/>
                    <a:gd name="T10" fmla="*/ 149 w 156"/>
                    <a:gd name="T11" fmla="*/ 2 h 206"/>
                    <a:gd name="T12" fmla="*/ 161 w 156"/>
                    <a:gd name="T13" fmla="*/ 0 h 206"/>
                    <a:gd name="T14" fmla="*/ 187 w 156"/>
                    <a:gd name="T15" fmla="*/ 2 h 206"/>
                    <a:gd name="T16" fmla="*/ 183 w 156"/>
                    <a:gd name="T17" fmla="*/ 2 h 206"/>
                    <a:gd name="T18" fmla="*/ 163 w 156"/>
                    <a:gd name="T19" fmla="*/ 2 h 206"/>
                    <a:gd name="T20" fmla="*/ 169 w 156"/>
                    <a:gd name="T21" fmla="*/ 2 h 206"/>
                    <a:gd name="T22" fmla="*/ 179 w 156"/>
                    <a:gd name="T23" fmla="*/ 2 h 206"/>
                    <a:gd name="T24" fmla="*/ 183 w 156"/>
                    <a:gd name="T25" fmla="*/ 2 h 206"/>
                    <a:gd name="T26" fmla="*/ 165 w 156"/>
                    <a:gd name="T27" fmla="*/ 2 h 206"/>
                    <a:gd name="T28" fmla="*/ 153 w 156"/>
                    <a:gd name="T29" fmla="*/ 2 h 206"/>
                    <a:gd name="T30" fmla="*/ 141 w 156"/>
                    <a:gd name="T31" fmla="*/ 2 h 206"/>
                    <a:gd name="T32" fmla="*/ 137 w 156"/>
                    <a:gd name="T33" fmla="*/ 2 h 206"/>
                    <a:gd name="T34" fmla="*/ 125 w 156"/>
                    <a:gd name="T35" fmla="*/ 2 h 206"/>
                    <a:gd name="T36" fmla="*/ 119 w 156"/>
                    <a:gd name="T37" fmla="*/ 2 h 206"/>
                    <a:gd name="T38" fmla="*/ 76 w 156"/>
                    <a:gd name="T39" fmla="*/ 2 h 206"/>
                    <a:gd name="T40" fmla="*/ 72 w 156"/>
                    <a:gd name="T41" fmla="*/ 2 h 206"/>
                    <a:gd name="T42" fmla="*/ 60 w 156"/>
                    <a:gd name="T43" fmla="*/ 2 h 206"/>
                    <a:gd name="T44" fmla="*/ 42 w 156"/>
                    <a:gd name="T45" fmla="*/ 2 h 206"/>
                    <a:gd name="T46" fmla="*/ 28 w 156"/>
                    <a:gd name="T47" fmla="*/ 2 h 206"/>
                    <a:gd name="T48" fmla="*/ 10 w 156"/>
                    <a:gd name="T49" fmla="*/ 2 h 206"/>
                    <a:gd name="T50" fmla="*/ 4 w 156"/>
                    <a:gd name="T51" fmla="*/ 2 h 206"/>
                    <a:gd name="T52" fmla="*/ 0 w 156"/>
                    <a:gd name="T53" fmla="*/ 2 h 206"/>
                    <a:gd name="T54" fmla="*/ 20 w 156"/>
                    <a:gd name="T55" fmla="*/ 2 h 206"/>
                    <a:gd name="T56" fmla="*/ 32 w 156"/>
                    <a:gd name="T57" fmla="*/ 2 h 206"/>
                    <a:gd name="T58" fmla="*/ 34 w 156"/>
                    <a:gd name="T59" fmla="*/ 2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6" name="Freeform 1039"/>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109 w 109"/>
                    <a:gd name="T7" fmla="*/ 3 h 38"/>
                    <a:gd name="T8" fmla="*/ 127 w 109"/>
                    <a:gd name="T9" fmla="*/ 0 h 38"/>
                    <a:gd name="T10" fmla="*/ 113 w 109"/>
                    <a:gd name="T11" fmla="*/ 3 h 38"/>
                    <a:gd name="T12" fmla="*/ 97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7" name="Freeform 1040"/>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38 w 76"/>
                    <a:gd name="T7" fmla="*/ 2 h 104"/>
                    <a:gd name="T8" fmla="*/ 38 w 76"/>
                    <a:gd name="T9" fmla="*/ 2 h 104"/>
                    <a:gd name="T10" fmla="*/ 38 w 76"/>
                    <a:gd name="T11" fmla="*/ 2 h 104"/>
                    <a:gd name="T12" fmla="*/ 38 w 76"/>
                    <a:gd name="T13" fmla="*/ 2 h 104"/>
                    <a:gd name="T14" fmla="*/ 38 w 76"/>
                    <a:gd name="T15" fmla="*/ 2 h 104"/>
                    <a:gd name="T16" fmla="*/ 34 w 76"/>
                    <a:gd name="T17" fmla="*/ 2 h 104"/>
                    <a:gd name="T18" fmla="*/ 22 w 76"/>
                    <a:gd name="T19" fmla="*/ 2 h 104"/>
                    <a:gd name="T20" fmla="*/ 28 w 76"/>
                    <a:gd name="T21" fmla="*/ 2 h 104"/>
                    <a:gd name="T22" fmla="*/ 30 w 76"/>
                    <a:gd name="T23" fmla="*/ 2 h 104"/>
                    <a:gd name="T24" fmla="*/ 20 w 76"/>
                    <a:gd name="T25" fmla="*/ 2 h 104"/>
                    <a:gd name="T26" fmla="*/ 12 w 76"/>
                    <a:gd name="T27" fmla="*/ 2 h 104"/>
                    <a:gd name="T28" fmla="*/ 8 w 76"/>
                    <a:gd name="T29" fmla="*/ 2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8" name="Freeform 1041"/>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49" name="Freeform 1042"/>
                <p:cNvSpPr>
                  <a:spLocks/>
                </p:cNvSpPr>
                <p:nvPr userDrawn="1"/>
              </p:nvSpPr>
              <p:spPr bwMode="ltGray">
                <a:xfrm>
                  <a:off x="2506" y="869"/>
                  <a:ext cx="47" cy="24"/>
                </a:xfrm>
                <a:custGeom>
                  <a:avLst/>
                  <a:gdLst>
                    <a:gd name="T0" fmla="*/ 7 w 49"/>
                    <a:gd name="T1" fmla="*/ 0 h 29"/>
                    <a:gd name="T2" fmla="*/ 12 w 49"/>
                    <a:gd name="T3" fmla="*/ 0 h 29"/>
                    <a:gd name="T4" fmla="*/ 12 w 49"/>
                    <a:gd name="T5" fmla="*/ 2 h 29"/>
                    <a:gd name="T6" fmla="*/ 12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0" name="Freeform 1043"/>
                <p:cNvSpPr>
                  <a:spLocks/>
                </p:cNvSpPr>
                <p:nvPr userDrawn="1"/>
              </p:nvSpPr>
              <p:spPr bwMode="ltGray">
                <a:xfrm>
                  <a:off x="2555" y="832"/>
                  <a:ext cx="61" cy="42"/>
                </a:xfrm>
                <a:custGeom>
                  <a:avLst/>
                  <a:gdLst>
                    <a:gd name="T0" fmla="*/ 21 w 61"/>
                    <a:gd name="T1" fmla="*/ 4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4 h 48"/>
                    <a:gd name="T18" fmla="*/ 23 w 61"/>
                    <a:gd name="T19" fmla="*/ 4 h 48"/>
                    <a:gd name="T20" fmla="*/ 21 w 61"/>
                    <a:gd name="T21" fmla="*/ 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1" name="Freeform 1044"/>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2 h 182"/>
                    <a:gd name="T12" fmla="*/ 24 w 286"/>
                    <a:gd name="T13" fmla="*/ 2 h 182"/>
                    <a:gd name="T14" fmla="*/ 30 w 286"/>
                    <a:gd name="T15" fmla="*/ 2 h 182"/>
                    <a:gd name="T16" fmla="*/ 48 w 286"/>
                    <a:gd name="T17" fmla="*/ 2 h 182"/>
                    <a:gd name="T18" fmla="*/ 70 w 286"/>
                    <a:gd name="T19" fmla="*/ 2 h 182"/>
                    <a:gd name="T20" fmla="*/ 88 w 286"/>
                    <a:gd name="T21" fmla="*/ 2 h 182"/>
                    <a:gd name="T22" fmla="*/ 106 w 286"/>
                    <a:gd name="T23" fmla="*/ 2 h 182"/>
                    <a:gd name="T24" fmla="*/ 104 w 286"/>
                    <a:gd name="T25" fmla="*/ 2 h 182"/>
                    <a:gd name="T26" fmla="*/ 98 w 286"/>
                    <a:gd name="T27" fmla="*/ 2 h 182"/>
                    <a:gd name="T28" fmla="*/ 122 w 286"/>
                    <a:gd name="T29" fmla="*/ 2 h 182"/>
                    <a:gd name="T30" fmla="*/ 140 w 286"/>
                    <a:gd name="T31" fmla="*/ 2 h 182"/>
                    <a:gd name="T32" fmla="*/ 168 w 286"/>
                    <a:gd name="T33" fmla="*/ 2 h 182"/>
                    <a:gd name="T34" fmla="*/ 174 w 286"/>
                    <a:gd name="T35" fmla="*/ 2 h 182"/>
                    <a:gd name="T36" fmla="*/ 168 w 286"/>
                    <a:gd name="T37" fmla="*/ 2 h 182"/>
                    <a:gd name="T38" fmla="*/ 178 w 286"/>
                    <a:gd name="T39" fmla="*/ 2 h 182"/>
                    <a:gd name="T40" fmla="*/ 186 w 286"/>
                    <a:gd name="T41" fmla="*/ 2 h 182"/>
                    <a:gd name="T42" fmla="*/ 202 w 286"/>
                    <a:gd name="T43" fmla="*/ 2 h 182"/>
                    <a:gd name="T44" fmla="*/ 214 w 286"/>
                    <a:gd name="T45" fmla="*/ 2 h 182"/>
                    <a:gd name="T46" fmla="*/ 244 w 286"/>
                    <a:gd name="T47" fmla="*/ 2 h 182"/>
                    <a:gd name="T48" fmla="*/ 262 w 286"/>
                    <a:gd name="T49" fmla="*/ 2 h 182"/>
                    <a:gd name="T50" fmla="*/ 284 w 286"/>
                    <a:gd name="T51" fmla="*/ 2 h 182"/>
                    <a:gd name="T52" fmla="*/ 268 w 286"/>
                    <a:gd name="T53" fmla="*/ 2 h 182"/>
                    <a:gd name="T54" fmla="*/ 256 w 286"/>
                    <a:gd name="T55" fmla="*/ 2 h 182"/>
                    <a:gd name="T56" fmla="*/ 250 w 286"/>
                    <a:gd name="T57" fmla="*/ 2 h 182"/>
                    <a:gd name="T58" fmla="*/ 248 w 286"/>
                    <a:gd name="T59" fmla="*/ 2 h 182"/>
                    <a:gd name="T60" fmla="*/ 236 w 286"/>
                    <a:gd name="T61" fmla="*/ 2 h 182"/>
                    <a:gd name="T62" fmla="*/ 240 w 286"/>
                    <a:gd name="T63" fmla="*/ 2 h 182"/>
                    <a:gd name="T64" fmla="*/ 220 w 286"/>
                    <a:gd name="T65" fmla="*/ 2 h 182"/>
                    <a:gd name="T66" fmla="*/ 210 w 286"/>
                    <a:gd name="T67" fmla="*/ 2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2" name="Freeform 1045"/>
                <p:cNvSpPr>
                  <a:spLocks/>
                </p:cNvSpPr>
                <p:nvPr userDrawn="1"/>
              </p:nvSpPr>
              <p:spPr bwMode="ltGray">
                <a:xfrm>
                  <a:off x="2820" y="866"/>
                  <a:ext cx="78" cy="64"/>
                </a:xfrm>
                <a:custGeom>
                  <a:avLst/>
                  <a:gdLst>
                    <a:gd name="T0" fmla="*/ 1 w 78"/>
                    <a:gd name="T1" fmla="*/ 2 h 78"/>
                    <a:gd name="T2" fmla="*/ 27 w 78"/>
                    <a:gd name="T3" fmla="*/ 2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2 h 78"/>
                    <a:gd name="T18" fmla="*/ 9 w 78"/>
                    <a:gd name="T19" fmla="*/ 2 h 78"/>
                    <a:gd name="T20" fmla="*/ 3 w 78"/>
                    <a:gd name="T21" fmla="*/ 2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3" name="Freeform 1046"/>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4" name="Freeform 1047"/>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5" name="Freeform 1048"/>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6" name="Freeform 1049"/>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7" name="Freeform 1050"/>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2 h 80"/>
                    <a:gd name="T14" fmla="*/ 54 w 80"/>
                    <a:gd name="T15" fmla="*/ 2 h 80"/>
                    <a:gd name="T16" fmla="*/ 48 w 80"/>
                    <a:gd name="T17" fmla="*/ 2 h 80"/>
                    <a:gd name="T18" fmla="*/ 32 w 80"/>
                    <a:gd name="T19" fmla="*/ 2 h 80"/>
                    <a:gd name="T20" fmla="*/ 38 w 80"/>
                    <a:gd name="T21" fmla="*/ 2 h 80"/>
                    <a:gd name="T22" fmla="*/ 30 w 80"/>
                    <a:gd name="T23" fmla="*/ 2 h 80"/>
                    <a:gd name="T24" fmla="*/ 20 w 80"/>
                    <a:gd name="T25" fmla="*/ 2 h 80"/>
                    <a:gd name="T26" fmla="*/ 8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8" name="Freeform 1051"/>
                <p:cNvSpPr>
                  <a:spLocks/>
                </p:cNvSpPr>
                <p:nvPr userDrawn="1"/>
              </p:nvSpPr>
              <p:spPr bwMode="ltGray">
                <a:xfrm>
                  <a:off x="2391" y="541"/>
                  <a:ext cx="94" cy="142"/>
                </a:xfrm>
                <a:custGeom>
                  <a:avLst/>
                  <a:gdLst>
                    <a:gd name="T0" fmla="*/ 14 w 94"/>
                    <a:gd name="T1" fmla="*/ 2 h 174"/>
                    <a:gd name="T2" fmla="*/ 26 w 94"/>
                    <a:gd name="T3" fmla="*/ 2 h 174"/>
                    <a:gd name="T4" fmla="*/ 32 w 94"/>
                    <a:gd name="T5" fmla="*/ 2 h 174"/>
                    <a:gd name="T6" fmla="*/ 52 w 94"/>
                    <a:gd name="T7" fmla="*/ 2 h 174"/>
                    <a:gd name="T8" fmla="*/ 46 w 94"/>
                    <a:gd name="T9" fmla="*/ 2 h 174"/>
                    <a:gd name="T10" fmla="*/ 66 w 94"/>
                    <a:gd name="T11" fmla="*/ 2 h 174"/>
                    <a:gd name="T12" fmla="*/ 76 w 94"/>
                    <a:gd name="T13" fmla="*/ 2 h 174"/>
                    <a:gd name="T14" fmla="*/ 58 w 94"/>
                    <a:gd name="T15" fmla="*/ 2 h 174"/>
                    <a:gd name="T16" fmla="*/ 74 w 94"/>
                    <a:gd name="T17" fmla="*/ 2 h 174"/>
                    <a:gd name="T18" fmla="*/ 84 w 94"/>
                    <a:gd name="T19" fmla="*/ 2 h 174"/>
                    <a:gd name="T20" fmla="*/ 82 w 94"/>
                    <a:gd name="T21" fmla="*/ 2 h 174"/>
                    <a:gd name="T22" fmla="*/ 60 w 94"/>
                    <a:gd name="T23" fmla="*/ 2 h 174"/>
                    <a:gd name="T24" fmla="*/ 50 w 94"/>
                    <a:gd name="T25" fmla="*/ 2 h 174"/>
                    <a:gd name="T26" fmla="*/ 34 w 94"/>
                    <a:gd name="T27" fmla="*/ 2 h 174"/>
                    <a:gd name="T28" fmla="*/ 30 w 94"/>
                    <a:gd name="T29" fmla="*/ 2 h 174"/>
                    <a:gd name="T30" fmla="*/ 42 w 94"/>
                    <a:gd name="T31" fmla="*/ 2 h 174"/>
                    <a:gd name="T32" fmla="*/ 30 w 94"/>
                    <a:gd name="T33" fmla="*/ 0 h 174"/>
                    <a:gd name="T34" fmla="*/ 18 w 94"/>
                    <a:gd name="T35" fmla="*/ 2 h 174"/>
                    <a:gd name="T36" fmla="*/ 4 w 94"/>
                    <a:gd name="T37" fmla="*/ 2 h 174"/>
                    <a:gd name="T38" fmla="*/ 14 w 94"/>
                    <a:gd name="T39" fmla="*/ 2 h 174"/>
                    <a:gd name="T40" fmla="*/ 14 w 94"/>
                    <a:gd name="T41" fmla="*/ 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59" name="Freeform 1052"/>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0" name="Freeform 1053"/>
                <p:cNvSpPr>
                  <a:spLocks/>
                </p:cNvSpPr>
                <p:nvPr userDrawn="1"/>
              </p:nvSpPr>
              <p:spPr bwMode="ltGray">
                <a:xfrm>
                  <a:off x="2349" y="654"/>
                  <a:ext cx="45" cy="41"/>
                </a:xfrm>
                <a:custGeom>
                  <a:avLst/>
                  <a:gdLst>
                    <a:gd name="T0" fmla="*/ 0 w 43"/>
                    <a:gd name="T1" fmla="*/ 2 h 50"/>
                    <a:gd name="T2" fmla="*/ 110 w 43"/>
                    <a:gd name="T3" fmla="*/ 2 h 50"/>
                    <a:gd name="T4" fmla="*/ 195 w 43"/>
                    <a:gd name="T5" fmla="*/ 0 h 50"/>
                    <a:gd name="T6" fmla="*/ 120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1" name="Freeform 1054"/>
                <p:cNvSpPr>
                  <a:spLocks/>
                </p:cNvSpPr>
                <p:nvPr userDrawn="1"/>
              </p:nvSpPr>
              <p:spPr bwMode="ltGray">
                <a:xfrm>
                  <a:off x="4808" y="597"/>
                  <a:ext cx="701" cy="438"/>
                </a:xfrm>
                <a:custGeom>
                  <a:avLst/>
                  <a:gdLst>
                    <a:gd name="T0" fmla="*/ 50325853 w 471"/>
                    <a:gd name="T1" fmla="*/ 2147483647 h 281"/>
                    <a:gd name="T2" fmla="*/ 59293552 w 471"/>
                    <a:gd name="T3" fmla="*/ 2147483647 h 281"/>
                    <a:gd name="T4" fmla="*/ 54438030 w 471"/>
                    <a:gd name="T5" fmla="*/ 2147483647 h 281"/>
                    <a:gd name="T6" fmla="*/ 39839177 w 471"/>
                    <a:gd name="T7" fmla="*/ 2147483647 h 281"/>
                    <a:gd name="T8" fmla="*/ 9575392 w 471"/>
                    <a:gd name="T9" fmla="*/ 2147483647 h 281"/>
                    <a:gd name="T10" fmla="*/ 0 w 471"/>
                    <a:gd name="T11" fmla="*/ 2147483647 h 281"/>
                    <a:gd name="T12" fmla="*/ 29767135 w 471"/>
                    <a:gd name="T13" fmla="*/ 2147483647 h 281"/>
                    <a:gd name="T14" fmla="*/ 14251273 w 471"/>
                    <a:gd name="T15" fmla="*/ 2147483647 h 281"/>
                    <a:gd name="T16" fmla="*/ 4322772 w 471"/>
                    <a:gd name="T17" fmla="*/ 2147483647 h 281"/>
                    <a:gd name="T18" fmla="*/ 69926549 w 471"/>
                    <a:gd name="T19" fmla="*/ 1628045088 h 281"/>
                    <a:gd name="T20" fmla="*/ 107223616 w 471"/>
                    <a:gd name="T21" fmla="*/ 1308299502 h 281"/>
                    <a:gd name="T22" fmla="*/ 104073271 w 471"/>
                    <a:gd name="T23" fmla="*/ 949502493 h 281"/>
                    <a:gd name="T24" fmla="*/ 59293552 w 471"/>
                    <a:gd name="T25" fmla="*/ 580982332 h 281"/>
                    <a:gd name="T26" fmla="*/ 50059002 w 471"/>
                    <a:gd name="T27" fmla="*/ 436243489 h 281"/>
                    <a:gd name="T28" fmla="*/ 64234059 w 471"/>
                    <a:gd name="T29" fmla="*/ 486296748 h 281"/>
                    <a:gd name="T30" fmla="*/ 117490550 w 471"/>
                    <a:gd name="T31" fmla="*/ 480850695 h 281"/>
                    <a:gd name="T32" fmla="*/ 156659153 w 471"/>
                    <a:gd name="T33" fmla="*/ 147583949 h 281"/>
                    <a:gd name="T34" fmla="*/ 201609896 w 471"/>
                    <a:gd name="T35" fmla="*/ 0 h 281"/>
                    <a:gd name="T36" fmla="*/ 215937359 w 471"/>
                    <a:gd name="T37" fmla="*/ 28474940 h 281"/>
                    <a:gd name="T38" fmla="*/ 226186537 w 471"/>
                    <a:gd name="T39" fmla="*/ 121933311 h 281"/>
                    <a:gd name="T40" fmla="*/ 240649118 w 471"/>
                    <a:gd name="T41" fmla="*/ 69182842 h 281"/>
                    <a:gd name="T42" fmla="*/ 270237082 w 471"/>
                    <a:gd name="T43" fmla="*/ 107836601 h 281"/>
                    <a:gd name="T44" fmla="*/ 284680711 w 471"/>
                    <a:gd name="T45" fmla="*/ 121933311 h 281"/>
                    <a:gd name="T46" fmla="*/ 347016396 w 471"/>
                    <a:gd name="T47" fmla="*/ 190059752 h 281"/>
                    <a:gd name="T48" fmla="*/ 381083875 w 471"/>
                    <a:gd name="T49" fmla="*/ 321746762 h 281"/>
                    <a:gd name="T50" fmla="*/ 410881028 w 471"/>
                    <a:gd name="T51" fmla="*/ 230041885 h 281"/>
                    <a:gd name="T52" fmla="*/ 423696769 w 471"/>
                    <a:gd name="T53" fmla="*/ 190059752 h 281"/>
                    <a:gd name="T54" fmla="*/ 478323818 w 471"/>
                    <a:gd name="T55" fmla="*/ 190059752 h 281"/>
                    <a:gd name="T56" fmla="*/ 517159939 w 471"/>
                    <a:gd name="T57" fmla="*/ 436243489 h 281"/>
                    <a:gd name="T58" fmla="*/ 567175788 w 471"/>
                    <a:gd name="T59" fmla="*/ 799198675 h 281"/>
                    <a:gd name="T60" fmla="*/ 601377483 w 471"/>
                    <a:gd name="T61" fmla="*/ 949502493 h 281"/>
                    <a:gd name="T62" fmla="*/ 630597527 w 471"/>
                    <a:gd name="T63" fmla="*/ 921133811 h 281"/>
                    <a:gd name="T64" fmla="*/ 662530077 w 471"/>
                    <a:gd name="T65" fmla="*/ 876639243 h 281"/>
                    <a:gd name="T66" fmla="*/ 711900205 w 471"/>
                    <a:gd name="T67" fmla="*/ 967772472 h 281"/>
                    <a:gd name="T68" fmla="*/ 734994468 w 471"/>
                    <a:gd name="T69" fmla="*/ 1096866563 h 281"/>
                    <a:gd name="T70" fmla="*/ 755501826 w 471"/>
                    <a:gd name="T71" fmla="*/ 1218477618 h 281"/>
                    <a:gd name="T72" fmla="*/ 780214194 w 471"/>
                    <a:gd name="T73" fmla="*/ 1508485205 h 281"/>
                    <a:gd name="T74" fmla="*/ 789620033 w 471"/>
                    <a:gd name="T75" fmla="*/ 1628045088 h 281"/>
                    <a:gd name="T76" fmla="*/ 793874207 w 471"/>
                    <a:gd name="T77" fmla="*/ 1698494849 h 281"/>
                    <a:gd name="T78" fmla="*/ 760019545 w 471"/>
                    <a:gd name="T79" fmla="*/ 1919081460 h 281"/>
                    <a:gd name="T80" fmla="*/ 789620033 w 471"/>
                    <a:gd name="T81" fmla="*/ 1915942887 h 281"/>
                    <a:gd name="T82" fmla="*/ 839519469 w 471"/>
                    <a:gd name="T83" fmla="*/ 2106161779 h 281"/>
                    <a:gd name="T84" fmla="*/ 893639436 w 471"/>
                    <a:gd name="T85" fmla="*/ 2129886640 h 281"/>
                    <a:gd name="T86" fmla="*/ 932807275 w 471"/>
                    <a:gd name="T87" fmla="*/ 2147483647 h 281"/>
                    <a:gd name="T88" fmla="*/ 938532625 w 471"/>
                    <a:gd name="T89" fmla="*/ 2147483647 h 281"/>
                    <a:gd name="T90" fmla="*/ 938532625 w 471"/>
                    <a:gd name="T91" fmla="*/ 2147483647 h 281"/>
                    <a:gd name="T92" fmla="*/ 965993495 w 471"/>
                    <a:gd name="T93" fmla="*/ 2147483647 h 281"/>
                    <a:gd name="T94" fmla="*/ 981813499 w 471"/>
                    <a:gd name="T95" fmla="*/ 2147483647 h 281"/>
                    <a:gd name="T96" fmla="*/ 1077221607 w 471"/>
                    <a:gd name="T97" fmla="*/ 2147483647 h 281"/>
                    <a:gd name="T98" fmla="*/ 1096060251 w 471"/>
                    <a:gd name="T99" fmla="*/ 2147483647 h 281"/>
                    <a:gd name="T100" fmla="*/ 1140874753 w 471"/>
                    <a:gd name="T101" fmla="*/ 2147483647 h 281"/>
                    <a:gd name="T102" fmla="*/ 1155135161 w 471"/>
                    <a:gd name="T103" fmla="*/ 2147483647 h 281"/>
                    <a:gd name="T104" fmla="*/ 1106729822 w 471"/>
                    <a:gd name="T105" fmla="*/ 2147483647 h 281"/>
                    <a:gd name="T106" fmla="*/ 1066623221 w 471"/>
                    <a:gd name="T107" fmla="*/ 2147483647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2" name="Freeform 1055"/>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2 h 844"/>
                    <a:gd name="T8" fmla="*/ 586 w 984"/>
                    <a:gd name="T9" fmla="*/ 2 h 844"/>
                    <a:gd name="T10" fmla="*/ 606 w 984"/>
                    <a:gd name="T11" fmla="*/ 2 h 844"/>
                    <a:gd name="T12" fmla="*/ 642 w 984"/>
                    <a:gd name="T13" fmla="*/ 2 h 844"/>
                    <a:gd name="T14" fmla="*/ 682 w 984"/>
                    <a:gd name="T15" fmla="*/ 2 h 844"/>
                    <a:gd name="T16" fmla="*/ 706 w 984"/>
                    <a:gd name="T17" fmla="*/ 2 h 844"/>
                    <a:gd name="T18" fmla="*/ 762 w 984"/>
                    <a:gd name="T19" fmla="*/ 2 h 844"/>
                    <a:gd name="T20" fmla="*/ 798 w 984"/>
                    <a:gd name="T21" fmla="*/ 2 h 844"/>
                    <a:gd name="T22" fmla="*/ 798 w 984"/>
                    <a:gd name="T23" fmla="*/ 2 h 844"/>
                    <a:gd name="T24" fmla="*/ 790 w 984"/>
                    <a:gd name="T25" fmla="*/ 2 h 844"/>
                    <a:gd name="T26" fmla="*/ 766 w 984"/>
                    <a:gd name="T27" fmla="*/ 2 h 844"/>
                    <a:gd name="T28" fmla="*/ 762 w 984"/>
                    <a:gd name="T29" fmla="*/ 2 h 844"/>
                    <a:gd name="T30" fmla="*/ 802 w 984"/>
                    <a:gd name="T31" fmla="*/ 2 h 844"/>
                    <a:gd name="T32" fmla="*/ 786 w 984"/>
                    <a:gd name="T33" fmla="*/ 2 h 844"/>
                    <a:gd name="T34" fmla="*/ 830 w 984"/>
                    <a:gd name="T35" fmla="*/ 2 h 844"/>
                    <a:gd name="T36" fmla="*/ 854 w 984"/>
                    <a:gd name="T37" fmla="*/ 2 h 844"/>
                    <a:gd name="T38" fmla="*/ 830 w 984"/>
                    <a:gd name="T39" fmla="*/ 2 h 844"/>
                    <a:gd name="T40" fmla="*/ 746 w 984"/>
                    <a:gd name="T41" fmla="*/ 2 h 844"/>
                    <a:gd name="T42" fmla="*/ 678 w 984"/>
                    <a:gd name="T43" fmla="*/ 2 h 844"/>
                    <a:gd name="T44" fmla="*/ 590 w 984"/>
                    <a:gd name="T45" fmla="*/ 2 h 844"/>
                    <a:gd name="T46" fmla="*/ 642 w 984"/>
                    <a:gd name="T47" fmla="*/ 2 h 844"/>
                    <a:gd name="T48" fmla="*/ 710 w 984"/>
                    <a:gd name="T49" fmla="*/ 2 h 844"/>
                    <a:gd name="T50" fmla="*/ 738 w 984"/>
                    <a:gd name="T51" fmla="*/ 2 h 844"/>
                    <a:gd name="T52" fmla="*/ 774 w 984"/>
                    <a:gd name="T53" fmla="*/ 2 h 844"/>
                    <a:gd name="T54" fmla="*/ 766 w 984"/>
                    <a:gd name="T55" fmla="*/ 2 h 844"/>
                    <a:gd name="T56" fmla="*/ 802 w 984"/>
                    <a:gd name="T57" fmla="*/ 2 h 844"/>
                    <a:gd name="T58" fmla="*/ 838 w 984"/>
                    <a:gd name="T59" fmla="*/ 2 h 844"/>
                    <a:gd name="T60" fmla="*/ 922 w 984"/>
                    <a:gd name="T61" fmla="*/ 2 h 844"/>
                    <a:gd name="T62" fmla="*/ 942 w 984"/>
                    <a:gd name="T63" fmla="*/ 2 h 844"/>
                    <a:gd name="T64" fmla="*/ 874 w 984"/>
                    <a:gd name="T65" fmla="*/ 2 h 844"/>
                    <a:gd name="T66" fmla="*/ 830 w 984"/>
                    <a:gd name="T67" fmla="*/ 2 h 844"/>
                    <a:gd name="T68" fmla="*/ 778 w 984"/>
                    <a:gd name="T69" fmla="*/ 2 h 844"/>
                    <a:gd name="T70" fmla="*/ 702 w 984"/>
                    <a:gd name="T71" fmla="*/ 2 h 844"/>
                    <a:gd name="T72" fmla="*/ 614 w 984"/>
                    <a:gd name="T73" fmla="*/ 2 h 844"/>
                    <a:gd name="T74" fmla="*/ 506 w 984"/>
                    <a:gd name="T75" fmla="*/ 2 h 844"/>
                    <a:gd name="T76" fmla="*/ 462 w 984"/>
                    <a:gd name="T77" fmla="*/ 2 h 844"/>
                    <a:gd name="T78" fmla="*/ 430 w 984"/>
                    <a:gd name="T79" fmla="*/ 2 h 844"/>
                    <a:gd name="T80" fmla="*/ 382 w 984"/>
                    <a:gd name="T81" fmla="*/ 2 h 844"/>
                    <a:gd name="T82" fmla="*/ 342 w 984"/>
                    <a:gd name="T83" fmla="*/ 2 h 844"/>
                    <a:gd name="T84" fmla="*/ 354 w 984"/>
                    <a:gd name="T85" fmla="*/ 2 h 844"/>
                    <a:gd name="T86" fmla="*/ 418 w 984"/>
                    <a:gd name="T87" fmla="*/ 2 h 844"/>
                    <a:gd name="T88" fmla="*/ 422 w 984"/>
                    <a:gd name="T89" fmla="*/ 2 h 844"/>
                    <a:gd name="T90" fmla="*/ 394 w 984"/>
                    <a:gd name="T91" fmla="*/ 2 h 844"/>
                    <a:gd name="T92" fmla="*/ 354 w 984"/>
                    <a:gd name="T93" fmla="*/ 2 h 844"/>
                    <a:gd name="T94" fmla="*/ 314 w 984"/>
                    <a:gd name="T95" fmla="*/ 2 h 844"/>
                    <a:gd name="T96" fmla="*/ 266 w 984"/>
                    <a:gd name="T97" fmla="*/ 2 h 844"/>
                    <a:gd name="T98" fmla="*/ 210 w 984"/>
                    <a:gd name="T99" fmla="*/ 2 h 844"/>
                    <a:gd name="T100" fmla="*/ 154 w 984"/>
                    <a:gd name="T101" fmla="*/ 2 h 844"/>
                    <a:gd name="T102" fmla="*/ 66 w 984"/>
                    <a:gd name="T103" fmla="*/ 2 h 844"/>
                    <a:gd name="T104" fmla="*/ 34 w 984"/>
                    <a:gd name="T105" fmla="*/ 2 h 844"/>
                    <a:gd name="T106" fmla="*/ 46 w 984"/>
                    <a:gd name="T107" fmla="*/ 2 h 844"/>
                    <a:gd name="T108" fmla="*/ 102 w 984"/>
                    <a:gd name="T109" fmla="*/ 2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3" name="Freeform 1056"/>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4" name="Freeform 1057"/>
                <p:cNvSpPr>
                  <a:spLocks/>
                </p:cNvSpPr>
                <p:nvPr userDrawn="1"/>
              </p:nvSpPr>
              <p:spPr bwMode="ltGray">
                <a:xfrm>
                  <a:off x="3549" y="475"/>
                  <a:ext cx="38" cy="29"/>
                </a:xfrm>
                <a:custGeom>
                  <a:avLst/>
                  <a:gdLst>
                    <a:gd name="T0" fmla="*/ 0 w 36"/>
                    <a:gd name="T1" fmla="*/ 2 h 37"/>
                    <a:gd name="T2" fmla="*/ 93 w 36"/>
                    <a:gd name="T3" fmla="*/ 1 h 37"/>
                    <a:gd name="T4" fmla="*/ 266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5" name="Freeform 1058"/>
                <p:cNvSpPr>
                  <a:spLocks/>
                </p:cNvSpPr>
                <p:nvPr userDrawn="1"/>
              </p:nvSpPr>
              <p:spPr bwMode="ltGray">
                <a:xfrm>
                  <a:off x="4686" y="394"/>
                  <a:ext cx="171" cy="81"/>
                </a:xfrm>
                <a:custGeom>
                  <a:avLst/>
                  <a:gdLst>
                    <a:gd name="T0" fmla="*/ 0 w 170"/>
                    <a:gd name="T1" fmla="*/ 3 h 96"/>
                    <a:gd name="T2" fmla="*/ 28 w 170"/>
                    <a:gd name="T3" fmla="*/ 3 h 96"/>
                    <a:gd name="T4" fmla="*/ 56 w 170"/>
                    <a:gd name="T5" fmla="*/ 3 h 96"/>
                    <a:gd name="T6" fmla="*/ 80 w 170"/>
                    <a:gd name="T7" fmla="*/ 3 h 96"/>
                    <a:gd name="T8" fmla="*/ 64 w 170"/>
                    <a:gd name="T9" fmla="*/ 3 h 96"/>
                    <a:gd name="T10" fmla="*/ 161 w 170"/>
                    <a:gd name="T11" fmla="*/ 3 h 96"/>
                    <a:gd name="T12" fmla="*/ 197 w 170"/>
                    <a:gd name="T13" fmla="*/ 3 h 96"/>
                    <a:gd name="T14" fmla="*/ 153 w 170"/>
                    <a:gd name="T15" fmla="*/ 3 h 96"/>
                    <a:gd name="T16" fmla="*/ 125 w 170"/>
                    <a:gd name="T17" fmla="*/ 3 h 96"/>
                    <a:gd name="T18" fmla="*/ 76 w 170"/>
                    <a:gd name="T19" fmla="*/ 3 h 96"/>
                    <a:gd name="T20" fmla="*/ 24 w 170"/>
                    <a:gd name="T21" fmla="*/ 3 h 96"/>
                    <a:gd name="T22" fmla="*/ 0 w 170"/>
                    <a:gd name="T23" fmla="*/ 3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6" name="Freeform 1059"/>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7" name="Freeform 1060"/>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8" name="Freeform 1061"/>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69" name="Freeform 1062"/>
                <p:cNvSpPr>
                  <a:spLocks/>
                </p:cNvSpPr>
                <p:nvPr userDrawn="1"/>
              </p:nvSpPr>
              <p:spPr bwMode="ltGray">
                <a:xfrm>
                  <a:off x="5054" y="507"/>
                  <a:ext cx="45" cy="66"/>
                </a:xfrm>
                <a:custGeom>
                  <a:avLst/>
                  <a:gdLst>
                    <a:gd name="T0" fmla="*/ 4 w 44"/>
                    <a:gd name="T1" fmla="*/ 2 h 80"/>
                    <a:gd name="T2" fmla="*/ 20 w 44"/>
                    <a:gd name="T3" fmla="*/ 2 h 80"/>
                    <a:gd name="T4" fmla="*/ 61 w 44"/>
                    <a:gd name="T5" fmla="*/ 2 h 80"/>
                    <a:gd name="T6" fmla="*/ 80 w 44"/>
                    <a:gd name="T7" fmla="*/ 2 h 80"/>
                    <a:gd name="T8" fmla="*/ 61 w 44"/>
                    <a:gd name="T9" fmla="*/ 2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0" name="Freeform 1063"/>
                <p:cNvSpPr>
                  <a:spLocks/>
                </p:cNvSpPr>
                <p:nvPr userDrawn="1"/>
              </p:nvSpPr>
              <p:spPr bwMode="ltGray">
                <a:xfrm>
                  <a:off x="4260" y="6"/>
                  <a:ext cx="480" cy="100"/>
                </a:xfrm>
                <a:custGeom>
                  <a:avLst/>
                  <a:gdLst>
                    <a:gd name="T0" fmla="*/ 510438631 w 323"/>
                    <a:gd name="T1" fmla="*/ 20044578 h 64"/>
                    <a:gd name="T2" fmla="*/ 535459564 w 323"/>
                    <a:gd name="T3" fmla="*/ 119474995 h 64"/>
                    <a:gd name="T4" fmla="*/ 545108448 w 323"/>
                    <a:gd name="T5" fmla="*/ 0 h 64"/>
                    <a:gd name="T6" fmla="*/ 615534448 w 323"/>
                    <a:gd name="T7" fmla="*/ 0 h 64"/>
                    <a:gd name="T8" fmla="*/ 667262202 w 323"/>
                    <a:gd name="T9" fmla="*/ 257497598 h 64"/>
                    <a:gd name="T10" fmla="*/ 738956054 w 323"/>
                    <a:gd name="T11" fmla="*/ 150815192 h 64"/>
                    <a:gd name="T12" fmla="*/ 728811556 w 323"/>
                    <a:gd name="T13" fmla="*/ 424481711 h 64"/>
                    <a:gd name="T14" fmla="*/ 690864630 w 323"/>
                    <a:gd name="T15" fmla="*/ 690347664 h 64"/>
                    <a:gd name="T16" fmla="*/ 683352211 w 323"/>
                    <a:gd name="T17" fmla="*/ 424481711 h 64"/>
                    <a:gd name="T18" fmla="*/ 667262202 w 323"/>
                    <a:gd name="T19" fmla="*/ 455760938 h 64"/>
                    <a:gd name="T20" fmla="*/ 648503412 w 323"/>
                    <a:gd name="T21" fmla="*/ 424481711 h 64"/>
                    <a:gd name="T22" fmla="*/ 609735627 w 323"/>
                    <a:gd name="T23" fmla="*/ 315424961 h 64"/>
                    <a:gd name="T24" fmla="*/ 529511926 w 323"/>
                    <a:gd name="T25" fmla="*/ 560512447 h 64"/>
                    <a:gd name="T26" fmla="*/ 466655524 w 323"/>
                    <a:gd name="T27" fmla="*/ 657783975 h 64"/>
                    <a:gd name="T28" fmla="*/ 491346595 w 323"/>
                    <a:gd name="T29" fmla="*/ 844388950 h 64"/>
                    <a:gd name="T30" fmla="*/ 436388754 w 323"/>
                    <a:gd name="T31" fmla="*/ 928341080 h 64"/>
                    <a:gd name="T32" fmla="*/ 391283961 w 323"/>
                    <a:gd name="T33" fmla="*/ 898928597 h 64"/>
                    <a:gd name="T34" fmla="*/ 410301266 w 323"/>
                    <a:gd name="T35" fmla="*/ 844388950 h 64"/>
                    <a:gd name="T36" fmla="*/ 395686978 w 323"/>
                    <a:gd name="T37" fmla="*/ 594138291 h 64"/>
                    <a:gd name="T38" fmla="*/ 391283961 w 323"/>
                    <a:gd name="T39" fmla="*/ 455760938 h 64"/>
                    <a:gd name="T40" fmla="*/ 366812560 w 323"/>
                    <a:gd name="T41" fmla="*/ 344525295 h 64"/>
                    <a:gd name="T42" fmla="*/ 330018146 w 323"/>
                    <a:gd name="T43" fmla="*/ 402339997 h 64"/>
                    <a:gd name="T44" fmla="*/ 310994831 w 323"/>
                    <a:gd name="T45" fmla="*/ 402339997 h 64"/>
                    <a:gd name="T46" fmla="*/ 285678063 w 323"/>
                    <a:gd name="T47" fmla="*/ 368201153 h 64"/>
                    <a:gd name="T48" fmla="*/ 192237530 w 323"/>
                    <a:gd name="T49" fmla="*/ 31319653 h 64"/>
                    <a:gd name="T50" fmla="*/ 137819232 w 323"/>
                    <a:gd name="T51" fmla="*/ 206685552 h 64"/>
                    <a:gd name="T52" fmla="*/ 1 w 323"/>
                    <a:gd name="T53" fmla="*/ 0 h 64"/>
                    <a:gd name="T54" fmla="*/ 510438631 w 323"/>
                    <a:gd name="T55" fmla="*/ 20044578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1" name="Freeform 1064"/>
                <p:cNvSpPr>
                  <a:spLocks/>
                </p:cNvSpPr>
                <p:nvPr userDrawn="1"/>
              </p:nvSpPr>
              <p:spPr bwMode="ltGray">
                <a:xfrm>
                  <a:off x="3835" y="3"/>
                  <a:ext cx="446" cy="49"/>
                </a:xfrm>
                <a:custGeom>
                  <a:avLst/>
                  <a:gdLst>
                    <a:gd name="T0" fmla="*/ 247382683 w 300"/>
                    <a:gd name="T1" fmla="*/ 702801653 h 31"/>
                    <a:gd name="T2" fmla="*/ 72002206 w 300"/>
                    <a:gd name="T3" fmla="*/ 30287885 h 31"/>
                    <a:gd name="T4" fmla="*/ 671356487 w 300"/>
                    <a:gd name="T5" fmla="*/ 0 h 31"/>
                    <a:gd name="T6" fmla="*/ 696341984 w 300"/>
                    <a:gd name="T7" fmla="*/ 317905287 h 31"/>
                    <a:gd name="T8" fmla="*/ 621171092 w 300"/>
                    <a:gd name="T9" fmla="*/ 364244492 h 31"/>
                    <a:gd name="T10" fmla="*/ 247382683 w 300"/>
                    <a:gd name="T11" fmla="*/ 70280165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2" name="Freeform 1065"/>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3" name="Freeform 1066"/>
                <p:cNvSpPr>
                  <a:spLocks/>
                </p:cNvSpPr>
                <p:nvPr userDrawn="1"/>
              </p:nvSpPr>
              <p:spPr bwMode="ltGray">
                <a:xfrm>
                  <a:off x="1704" y="3"/>
                  <a:ext cx="1022" cy="372"/>
                </a:xfrm>
                <a:custGeom>
                  <a:avLst/>
                  <a:gdLst>
                    <a:gd name="T0" fmla="*/ 2147483647 w 436"/>
                    <a:gd name="T1" fmla="*/ 2147483647 h 152"/>
                    <a:gd name="T2" fmla="*/ 2147483647 w 436"/>
                    <a:gd name="T3" fmla="*/ 0 h 152"/>
                    <a:gd name="T4" fmla="*/ 2147483647 w 436"/>
                    <a:gd name="T5" fmla="*/ 2147483647 h 152"/>
                    <a:gd name="T6" fmla="*/ 2147483647 w 436"/>
                    <a:gd name="T7" fmla="*/ 2147483647 h 152"/>
                    <a:gd name="T8" fmla="*/ 2147483647 w 436"/>
                    <a:gd name="T9" fmla="*/ 2147483647 h 152"/>
                    <a:gd name="T10" fmla="*/ 2147483647 w 436"/>
                    <a:gd name="T11" fmla="*/ 2147483647 h 152"/>
                    <a:gd name="T12" fmla="*/ 2147483647 w 436"/>
                    <a:gd name="T13" fmla="*/ 2147483647 h 152"/>
                    <a:gd name="T14" fmla="*/ 2147483647 w 436"/>
                    <a:gd name="T15" fmla="*/ 2147483647 h 152"/>
                    <a:gd name="T16" fmla="*/ 2147483647 w 436"/>
                    <a:gd name="T17" fmla="*/ 2147483647 h 152"/>
                    <a:gd name="T18" fmla="*/ 2147483647 w 436"/>
                    <a:gd name="T19" fmla="*/ 2147483647 h 152"/>
                    <a:gd name="T20" fmla="*/ 2147483647 w 436"/>
                    <a:gd name="T21" fmla="*/ 2147483647 h 152"/>
                    <a:gd name="T22" fmla="*/ 2147483647 w 436"/>
                    <a:gd name="T23" fmla="*/ 2147483647 h 152"/>
                    <a:gd name="T24" fmla="*/ 2147483647 w 436"/>
                    <a:gd name="T25" fmla="*/ 2147483647 h 152"/>
                    <a:gd name="T26" fmla="*/ 2147483647 w 436"/>
                    <a:gd name="T27" fmla="*/ 2147483647 h 152"/>
                    <a:gd name="T28" fmla="*/ 2147483647 w 436"/>
                    <a:gd name="T29" fmla="*/ 2147483647 h 152"/>
                    <a:gd name="T30" fmla="*/ 2147483647 w 436"/>
                    <a:gd name="T31" fmla="*/ 2147483647 h 152"/>
                    <a:gd name="T32" fmla="*/ 2147483647 w 436"/>
                    <a:gd name="T33" fmla="*/ 2147483647 h 152"/>
                    <a:gd name="T34" fmla="*/ 2147483647 w 436"/>
                    <a:gd name="T35" fmla="*/ 2147483647 h 152"/>
                    <a:gd name="T36" fmla="*/ 2147483647 w 436"/>
                    <a:gd name="T37" fmla="*/ 2147483647 h 152"/>
                    <a:gd name="T38" fmla="*/ 2147483647 w 436"/>
                    <a:gd name="T39" fmla="*/ 2147483647 h 152"/>
                    <a:gd name="T40" fmla="*/ 2147483647 w 436"/>
                    <a:gd name="T41" fmla="*/ 2147483647 h 152"/>
                    <a:gd name="T42" fmla="*/ 2147483647 w 436"/>
                    <a:gd name="T43" fmla="*/ 2147483647 h 152"/>
                    <a:gd name="T44" fmla="*/ 2147483647 w 436"/>
                    <a:gd name="T45" fmla="*/ 2147483647 h 152"/>
                    <a:gd name="T46" fmla="*/ 2147483647 w 436"/>
                    <a:gd name="T47" fmla="*/ 2147483647 h 152"/>
                    <a:gd name="T48" fmla="*/ 2147483647 w 436"/>
                    <a:gd name="T49" fmla="*/ 2147483647 h 152"/>
                    <a:gd name="T50" fmla="*/ 2147483647 w 436"/>
                    <a:gd name="T51" fmla="*/ 2147483647 h 152"/>
                    <a:gd name="T52" fmla="*/ 2147483647 w 436"/>
                    <a:gd name="T53" fmla="*/ 2147483647 h 152"/>
                    <a:gd name="T54" fmla="*/ 0 w 436"/>
                    <a:gd name="T55" fmla="*/ 2147483647 h 152"/>
                    <a:gd name="T56" fmla="*/ 2147483647 w 43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4" name="Freeform 1067"/>
                <p:cNvSpPr>
                  <a:spLocks/>
                </p:cNvSpPr>
                <p:nvPr userDrawn="1"/>
              </p:nvSpPr>
              <p:spPr bwMode="ltGray">
                <a:xfrm>
                  <a:off x="2729" y="-9"/>
                  <a:ext cx="47" cy="134"/>
                </a:xfrm>
                <a:custGeom>
                  <a:avLst/>
                  <a:gdLst>
                    <a:gd name="T0" fmla="*/ 5 w 47"/>
                    <a:gd name="T1" fmla="*/ 2 h 165"/>
                    <a:gd name="T2" fmla="*/ 15 w 47"/>
                    <a:gd name="T3" fmla="*/ 2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2 h 165"/>
                    <a:gd name="T16" fmla="*/ 31 w 47"/>
                    <a:gd name="T17" fmla="*/ 2 h 165"/>
                    <a:gd name="T18" fmla="*/ 23 w 47"/>
                    <a:gd name="T19" fmla="*/ 2 h 165"/>
                    <a:gd name="T20" fmla="*/ 21 w 47"/>
                    <a:gd name="T21" fmla="*/ 2 h 165"/>
                    <a:gd name="T22" fmla="*/ 27 w 47"/>
                    <a:gd name="T23" fmla="*/ 2 h 165"/>
                    <a:gd name="T24" fmla="*/ 31 w 47"/>
                    <a:gd name="T25" fmla="*/ 2 h 165"/>
                    <a:gd name="T26" fmla="*/ 13 w 47"/>
                    <a:gd name="T27" fmla="*/ 2 h 165"/>
                    <a:gd name="T28" fmla="*/ 7 w 47"/>
                    <a:gd name="T29" fmla="*/ 2 h 165"/>
                    <a:gd name="T30" fmla="*/ 3 w 47"/>
                    <a:gd name="T31" fmla="*/ 2 h 165"/>
                    <a:gd name="T32" fmla="*/ 5 w 47"/>
                    <a:gd name="T33" fmla="*/ 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5" name="Freeform 1068"/>
                <p:cNvSpPr>
                  <a:spLocks/>
                </p:cNvSpPr>
                <p:nvPr userDrawn="1"/>
              </p:nvSpPr>
              <p:spPr bwMode="ltGray">
                <a:xfrm>
                  <a:off x="2701" y="103"/>
                  <a:ext cx="138" cy="84"/>
                </a:xfrm>
                <a:custGeom>
                  <a:avLst/>
                  <a:gdLst>
                    <a:gd name="T0" fmla="*/ 26 w 138"/>
                    <a:gd name="T1" fmla="*/ 2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2 h 103"/>
                    <a:gd name="T22" fmla="*/ 66 w 138"/>
                    <a:gd name="T23" fmla="*/ 2 h 103"/>
                    <a:gd name="T24" fmla="*/ 48 w 138"/>
                    <a:gd name="T25" fmla="*/ 2 h 103"/>
                    <a:gd name="T26" fmla="*/ 26 w 138"/>
                    <a:gd name="T27" fmla="*/ 2 h 103"/>
                    <a:gd name="T28" fmla="*/ 20 w 138"/>
                    <a:gd name="T29" fmla="*/ 2 h 103"/>
                    <a:gd name="T30" fmla="*/ 22 w 138"/>
                    <a:gd name="T31" fmla="*/ 2 h 103"/>
                    <a:gd name="T32" fmla="*/ 0 w 138"/>
                    <a:gd name="T33" fmla="*/ 2 h 103"/>
                    <a:gd name="T34" fmla="*/ 10 w 138"/>
                    <a:gd name="T35" fmla="*/ 2 h 103"/>
                    <a:gd name="T36" fmla="*/ 26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6" name="Freeform 1069"/>
                <p:cNvSpPr>
                  <a:spLocks/>
                </p:cNvSpPr>
                <p:nvPr userDrawn="1"/>
              </p:nvSpPr>
              <p:spPr bwMode="ltGray">
                <a:xfrm>
                  <a:off x="2553" y="182"/>
                  <a:ext cx="187" cy="176"/>
                </a:xfrm>
                <a:custGeom>
                  <a:avLst/>
                  <a:gdLst>
                    <a:gd name="T0" fmla="*/ 121 w 188"/>
                    <a:gd name="T1" fmla="*/ 2 h 214"/>
                    <a:gd name="T2" fmla="*/ 123 w 188"/>
                    <a:gd name="T3" fmla="*/ 2 h 214"/>
                    <a:gd name="T4" fmla="*/ 133 w 188"/>
                    <a:gd name="T5" fmla="*/ 0 h 214"/>
                    <a:gd name="T6" fmla="*/ 145 w 188"/>
                    <a:gd name="T7" fmla="*/ 2 h 214"/>
                    <a:gd name="T8" fmla="*/ 151 w 188"/>
                    <a:gd name="T9" fmla="*/ 2 h 214"/>
                    <a:gd name="T10" fmla="*/ 141 w 188"/>
                    <a:gd name="T11" fmla="*/ 2 h 214"/>
                    <a:gd name="T12" fmla="*/ 133 w 188"/>
                    <a:gd name="T13" fmla="*/ 2 h 214"/>
                    <a:gd name="T14" fmla="*/ 125 w 188"/>
                    <a:gd name="T15" fmla="*/ 2 h 214"/>
                    <a:gd name="T16" fmla="*/ 107 w 188"/>
                    <a:gd name="T17" fmla="*/ 2 h 214"/>
                    <a:gd name="T18" fmla="*/ 94 w 188"/>
                    <a:gd name="T19" fmla="*/ 2 h 214"/>
                    <a:gd name="T20" fmla="*/ 94 w 188"/>
                    <a:gd name="T21" fmla="*/ 2 h 214"/>
                    <a:gd name="T22" fmla="*/ 94 w 188"/>
                    <a:gd name="T23" fmla="*/ 2 h 214"/>
                    <a:gd name="T24" fmla="*/ 90 w 188"/>
                    <a:gd name="T25" fmla="*/ 2 h 214"/>
                    <a:gd name="T26" fmla="*/ 80 w 188"/>
                    <a:gd name="T27" fmla="*/ 2 h 214"/>
                    <a:gd name="T28" fmla="*/ 58 w 188"/>
                    <a:gd name="T29" fmla="*/ 2 h 214"/>
                    <a:gd name="T30" fmla="*/ 76 w 188"/>
                    <a:gd name="T31" fmla="*/ 2 h 214"/>
                    <a:gd name="T32" fmla="*/ 78 w 188"/>
                    <a:gd name="T33" fmla="*/ 2 h 214"/>
                    <a:gd name="T34" fmla="*/ 58 w 188"/>
                    <a:gd name="T35" fmla="*/ 2 h 214"/>
                    <a:gd name="T36" fmla="*/ 34 w 188"/>
                    <a:gd name="T37" fmla="*/ 2 h 214"/>
                    <a:gd name="T38" fmla="*/ 36 w 188"/>
                    <a:gd name="T39" fmla="*/ 2 h 214"/>
                    <a:gd name="T40" fmla="*/ 46 w 188"/>
                    <a:gd name="T41" fmla="*/ 2 h 214"/>
                    <a:gd name="T42" fmla="*/ 34 w 188"/>
                    <a:gd name="T43" fmla="*/ 2 h 214"/>
                    <a:gd name="T44" fmla="*/ 26 w 188"/>
                    <a:gd name="T45" fmla="*/ 2 h 214"/>
                    <a:gd name="T46" fmla="*/ 30 w 188"/>
                    <a:gd name="T47" fmla="*/ 2 h 214"/>
                    <a:gd name="T48" fmla="*/ 14 w 188"/>
                    <a:gd name="T49" fmla="*/ 2 h 214"/>
                    <a:gd name="T50" fmla="*/ 0 w 188"/>
                    <a:gd name="T51" fmla="*/ 2 h 214"/>
                    <a:gd name="T52" fmla="*/ 8 w 188"/>
                    <a:gd name="T53" fmla="*/ 2 h 214"/>
                    <a:gd name="T54" fmla="*/ 0 w 188"/>
                    <a:gd name="T55" fmla="*/ 2 h 214"/>
                    <a:gd name="T56" fmla="*/ 14 w 188"/>
                    <a:gd name="T57" fmla="*/ 2 h 214"/>
                    <a:gd name="T58" fmla="*/ 32 w 188"/>
                    <a:gd name="T59" fmla="*/ 2 h 214"/>
                    <a:gd name="T60" fmla="*/ 44 w 188"/>
                    <a:gd name="T61" fmla="*/ 2 h 214"/>
                    <a:gd name="T62" fmla="*/ 72 w 188"/>
                    <a:gd name="T63" fmla="*/ 2 h 214"/>
                    <a:gd name="T64" fmla="*/ 84 w 188"/>
                    <a:gd name="T65" fmla="*/ 2 h 214"/>
                    <a:gd name="T66" fmla="*/ 94 w 188"/>
                    <a:gd name="T67" fmla="*/ 2 h 214"/>
                    <a:gd name="T68" fmla="*/ 94 w 188"/>
                    <a:gd name="T69" fmla="*/ 2 h 214"/>
                    <a:gd name="T70" fmla="*/ 95 w 188"/>
                    <a:gd name="T71" fmla="*/ 2 h 214"/>
                    <a:gd name="T72" fmla="*/ 113 w 188"/>
                    <a:gd name="T73" fmla="*/ 2 h 214"/>
                    <a:gd name="T74" fmla="*/ 117 w 188"/>
                    <a:gd name="T75" fmla="*/ 2 h 214"/>
                    <a:gd name="T76" fmla="*/ 111 w 188"/>
                    <a:gd name="T77" fmla="*/ 2 h 214"/>
                    <a:gd name="T78" fmla="*/ 115 w 188"/>
                    <a:gd name="T79" fmla="*/ 2 h 214"/>
                    <a:gd name="T80" fmla="*/ 121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7" name="Freeform 1070"/>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8" name="Freeform 1071"/>
                <p:cNvSpPr>
                  <a:spLocks/>
                </p:cNvSpPr>
                <p:nvPr userDrawn="1"/>
              </p:nvSpPr>
              <p:spPr bwMode="ltGray">
                <a:xfrm>
                  <a:off x="1627" y="353"/>
                  <a:ext cx="813" cy="462"/>
                </a:xfrm>
                <a:custGeom>
                  <a:avLst/>
                  <a:gdLst>
                    <a:gd name="T0" fmla="*/ 849 w 812"/>
                    <a:gd name="T1" fmla="*/ 2 h 564"/>
                    <a:gd name="T2" fmla="*/ 815 w 812"/>
                    <a:gd name="T3" fmla="*/ 2 h 564"/>
                    <a:gd name="T4" fmla="*/ 785 w 812"/>
                    <a:gd name="T5" fmla="*/ 2 h 564"/>
                    <a:gd name="T6" fmla="*/ 759 w 812"/>
                    <a:gd name="T7" fmla="*/ 2 h 564"/>
                    <a:gd name="T8" fmla="*/ 671 w 812"/>
                    <a:gd name="T9" fmla="*/ 2 h 564"/>
                    <a:gd name="T10" fmla="*/ 669 w 812"/>
                    <a:gd name="T11" fmla="*/ 2 h 564"/>
                    <a:gd name="T12" fmla="*/ 641 w 812"/>
                    <a:gd name="T13" fmla="*/ 2 h 564"/>
                    <a:gd name="T14" fmla="*/ 657 w 812"/>
                    <a:gd name="T15" fmla="*/ 2 h 564"/>
                    <a:gd name="T16" fmla="*/ 613 w 812"/>
                    <a:gd name="T17" fmla="*/ 2 h 564"/>
                    <a:gd name="T18" fmla="*/ 593 w 812"/>
                    <a:gd name="T19" fmla="*/ 2 h 564"/>
                    <a:gd name="T20" fmla="*/ 633 w 812"/>
                    <a:gd name="T21" fmla="*/ 2 h 564"/>
                    <a:gd name="T22" fmla="*/ 631 w 812"/>
                    <a:gd name="T23" fmla="*/ 2 h 564"/>
                    <a:gd name="T24" fmla="*/ 579 w 812"/>
                    <a:gd name="T25" fmla="*/ 2 h 564"/>
                    <a:gd name="T26" fmla="*/ 559 w 812"/>
                    <a:gd name="T27" fmla="*/ 2 h 564"/>
                    <a:gd name="T28" fmla="*/ 519 w 812"/>
                    <a:gd name="T29" fmla="*/ 2 h 564"/>
                    <a:gd name="T30" fmla="*/ 499 w 812"/>
                    <a:gd name="T31" fmla="*/ 2 h 564"/>
                    <a:gd name="T32" fmla="*/ 487 w 812"/>
                    <a:gd name="T33" fmla="*/ 2 h 564"/>
                    <a:gd name="T34" fmla="*/ 537 w 812"/>
                    <a:gd name="T35" fmla="*/ 2 h 564"/>
                    <a:gd name="T36" fmla="*/ 547 w 812"/>
                    <a:gd name="T37" fmla="*/ 2 h 564"/>
                    <a:gd name="T38" fmla="*/ 563 w 812"/>
                    <a:gd name="T39" fmla="*/ 2 h 564"/>
                    <a:gd name="T40" fmla="*/ 529 w 812"/>
                    <a:gd name="T41" fmla="*/ 2 h 564"/>
                    <a:gd name="T42" fmla="*/ 507 w 812"/>
                    <a:gd name="T43" fmla="*/ 2 h 564"/>
                    <a:gd name="T44" fmla="*/ 459 w 812"/>
                    <a:gd name="T45" fmla="*/ 2 h 564"/>
                    <a:gd name="T46" fmla="*/ 463 w 812"/>
                    <a:gd name="T47" fmla="*/ 2 h 564"/>
                    <a:gd name="T48" fmla="*/ 459 w 812"/>
                    <a:gd name="T49" fmla="*/ 2 h 564"/>
                    <a:gd name="T50" fmla="*/ 449 w 812"/>
                    <a:gd name="T51" fmla="*/ 2 h 564"/>
                    <a:gd name="T52" fmla="*/ 386 w 812"/>
                    <a:gd name="T53" fmla="*/ 2 h 564"/>
                    <a:gd name="T54" fmla="*/ 360 w 812"/>
                    <a:gd name="T55" fmla="*/ 2 h 564"/>
                    <a:gd name="T56" fmla="*/ 330 w 812"/>
                    <a:gd name="T57" fmla="*/ 2 h 564"/>
                    <a:gd name="T58" fmla="*/ 288 w 812"/>
                    <a:gd name="T59" fmla="*/ 2 h 564"/>
                    <a:gd name="T60" fmla="*/ 242 w 812"/>
                    <a:gd name="T61" fmla="*/ 2 h 564"/>
                    <a:gd name="T62" fmla="*/ 196 w 812"/>
                    <a:gd name="T63" fmla="*/ 2 h 564"/>
                    <a:gd name="T64" fmla="*/ 184 w 812"/>
                    <a:gd name="T65" fmla="*/ 2 h 564"/>
                    <a:gd name="T66" fmla="*/ 160 w 812"/>
                    <a:gd name="T67" fmla="*/ 2 h 564"/>
                    <a:gd name="T68" fmla="*/ 152 w 812"/>
                    <a:gd name="T69" fmla="*/ 2 h 564"/>
                    <a:gd name="T70" fmla="*/ 128 w 812"/>
                    <a:gd name="T71" fmla="*/ 2 h 564"/>
                    <a:gd name="T72" fmla="*/ 94 w 812"/>
                    <a:gd name="T73" fmla="*/ 2 h 564"/>
                    <a:gd name="T74" fmla="*/ 66 w 812"/>
                    <a:gd name="T75" fmla="*/ 2 h 564"/>
                    <a:gd name="T76" fmla="*/ 72 w 812"/>
                    <a:gd name="T77" fmla="*/ 2 h 564"/>
                    <a:gd name="T78" fmla="*/ 44 w 812"/>
                    <a:gd name="T79" fmla="*/ 2 h 564"/>
                    <a:gd name="T80" fmla="*/ 20 w 812"/>
                    <a:gd name="T81" fmla="*/ 2 h 564"/>
                    <a:gd name="T82" fmla="*/ 24 w 812"/>
                    <a:gd name="T83" fmla="*/ 2 h 564"/>
                    <a:gd name="T84" fmla="*/ 0 w 812"/>
                    <a:gd name="T85" fmla="*/ 2 h 564"/>
                    <a:gd name="T86" fmla="*/ 835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79" name="Freeform 1072"/>
                <p:cNvSpPr>
                  <a:spLocks/>
                </p:cNvSpPr>
                <p:nvPr userDrawn="1"/>
              </p:nvSpPr>
              <p:spPr bwMode="ltGray">
                <a:xfrm>
                  <a:off x="1770" y="671"/>
                  <a:ext cx="45" cy="71"/>
                </a:xfrm>
                <a:custGeom>
                  <a:avLst/>
                  <a:gdLst>
                    <a:gd name="T0" fmla="*/ 7 w 43"/>
                    <a:gd name="T1" fmla="*/ 3 h 85"/>
                    <a:gd name="T2" fmla="*/ 88 w 43"/>
                    <a:gd name="T3" fmla="*/ 3 h 85"/>
                    <a:gd name="T4" fmla="*/ 198 w 43"/>
                    <a:gd name="T5" fmla="*/ 3 h 85"/>
                    <a:gd name="T6" fmla="*/ 96 w 43"/>
                    <a:gd name="T7" fmla="*/ 3 h 85"/>
                    <a:gd name="T8" fmla="*/ 1 w 43"/>
                    <a:gd name="T9" fmla="*/ 3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0" name="Freeform 1073"/>
                <p:cNvSpPr>
                  <a:spLocks/>
                </p:cNvSpPr>
                <p:nvPr userDrawn="1"/>
              </p:nvSpPr>
              <p:spPr bwMode="ltGray">
                <a:xfrm>
                  <a:off x="2394" y="431"/>
                  <a:ext cx="42" cy="59"/>
                </a:xfrm>
                <a:custGeom>
                  <a:avLst/>
                  <a:gdLst>
                    <a:gd name="T0" fmla="*/ 11 w 44"/>
                    <a:gd name="T1" fmla="*/ 2 h 74"/>
                    <a:gd name="T2" fmla="*/ 11 w 44"/>
                    <a:gd name="T3" fmla="*/ 2 h 74"/>
                    <a:gd name="T4" fmla="*/ 11 w 44"/>
                    <a:gd name="T5" fmla="*/ 2 h 74"/>
                    <a:gd name="T6" fmla="*/ 1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1" name="Freeform 1074"/>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2" name="Freeform 1075"/>
                <p:cNvSpPr>
                  <a:spLocks/>
                </p:cNvSpPr>
                <p:nvPr userDrawn="1"/>
              </p:nvSpPr>
              <p:spPr bwMode="ltGray">
                <a:xfrm>
                  <a:off x="333" y="169"/>
                  <a:ext cx="1015" cy="866"/>
                </a:xfrm>
                <a:custGeom>
                  <a:avLst/>
                  <a:gdLst>
                    <a:gd name="T0" fmla="*/ 1178629141 w 682"/>
                    <a:gd name="T1" fmla="*/ 2147483647 h 557"/>
                    <a:gd name="T2" fmla="*/ 1190392257 w 682"/>
                    <a:gd name="T3" fmla="*/ 2147483647 h 557"/>
                    <a:gd name="T4" fmla="*/ 1225338273 w 682"/>
                    <a:gd name="T5" fmla="*/ 2147483647 h 557"/>
                    <a:gd name="T6" fmla="*/ 757883144 w 682"/>
                    <a:gd name="T7" fmla="*/ 2147483647 h 557"/>
                    <a:gd name="T8" fmla="*/ 691381737 w 682"/>
                    <a:gd name="T9" fmla="*/ 2147483647 h 557"/>
                    <a:gd name="T10" fmla="*/ 742632056 w 682"/>
                    <a:gd name="T11" fmla="*/ 2147483647 h 557"/>
                    <a:gd name="T12" fmla="*/ 691381737 w 682"/>
                    <a:gd name="T13" fmla="*/ 2147483647 h 557"/>
                    <a:gd name="T14" fmla="*/ 593336510 w 682"/>
                    <a:gd name="T15" fmla="*/ 2147483647 h 557"/>
                    <a:gd name="T16" fmla="*/ 600738921 w 682"/>
                    <a:gd name="T17" fmla="*/ 2147483647 h 557"/>
                    <a:gd name="T18" fmla="*/ 606330556 w 682"/>
                    <a:gd name="T19" fmla="*/ 2147483647 h 557"/>
                    <a:gd name="T20" fmla="*/ 538941859 w 682"/>
                    <a:gd name="T21" fmla="*/ 2147483647 h 557"/>
                    <a:gd name="T22" fmla="*/ 475637633 w 682"/>
                    <a:gd name="T23" fmla="*/ 2147483647 h 557"/>
                    <a:gd name="T24" fmla="*/ 362126451 w 682"/>
                    <a:gd name="T25" fmla="*/ 2147483647 h 557"/>
                    <a:gd name="T26" fmla="*/ 309997809 w 682"/>
                    <a:gd name="T27" fmla="*/ 2147483647 h 557"/>
                    <a:gd name="T28" fmla="*/ 191070355 w 682"/>
                    <a:gd name="T29" fmla="*/ 2147483647 h 557"/>
                    <a:gd name="T30" fmla="*/ 54394469 w 682"/>
                    <a:gd name="T31" fmla="*/ 2147483647 h 557"/>
                    <a:gd name="T32" fmla="*/ 26750597 w 682"/>
                    <a:gd name="T33" fmla="*/ 2147483647 h 557"/>
                    <a:gd name="T34" fmla="*/ 0 w 682"/>
                    <a:gd name="T35" fmla="*/ 2147483647 h 557"/>
                    <a:gd name="T36" fmla="*/ 59251155 w 682"/>
                    <a:gd name="T37" fmla="*/ 2147483647 h 557"/>
                    <a:gd name="T38" fmla="*/ 78874583 w 682"/>
                    <a:gd name="T39" fmla="*/ 2147483647 h 557"/>
                    <a:gd name="T40" fmla="*/ 125070003 w 682"/>
                    <a:gd name="T41" fmla="*/ 1759444977 h 557"/>
                    <a:gd name="T42" fmla="*/ 199487094 w 682"/>
                    <a:gd name="T43" fmla="*/ 1428013031 h 557"/>
                    <a:gd name="T44" fmla="*/ 410497690 w 682"/>
                    <a:gd name="T45" fmla="*/ 827596593 h 557"/>
                    <a:gd name="T46" fmla="*/ 538941859 w 682"/>
                    <a:gd name="T47" fmla="*/ 372162741 h 557"/>
                    <a:gd name="T48" fmla="*/ 631807175 w 682"/>
                    <a:gd name="T49" fmla="*/ 71242382 h 557"/>
                    <a:gd name="T50" fmla="*/ 889604385 w 682"/>
                    <a:gd name="T51" fmla="*/ 26348549 h 557"/>
                    <a:gd name="T52" fmla="*/ 974556218 w 682"/>
                    <a:gd name="T53" fmla="*/ 0 h 557"/>
                    <a:gd name="T54" fmla="*/ 940299535 w 682"/>
                    <a:gd name="T55" fmla="*/ 416283523 h 557"/>
                    <a:gd name="T56" fmla="*/ 1085249455 w 682"/>
                    <a:gd name="T57" fmla="*/ 1040972980 h 557"/>
                    <a:gd name="T58" fmla="*/ 1218251166 w 682"/>
                    <a:gd name="T59" fmla="*/ 913334049 h 557"/>
                    <a:gd name="T60" fmla="*/ 1295764081 w 682"/>
                    <a:gd name="T61" fmla="*/ 1006270209 h 557"/>
                    <a:gd name="T62" fmla="*/ 1368988730 w 682"/>
                    <a:gd name="T63" fmla="*/ 1198605155 h 557"/>
                    <a:gd name="T64" fmla="*/ 1402020786 w 682"/>
                    <a:gd name="T65" fmla="*/ 2147483647 h 557"/>
                    <a:gd name="T66" fmla="*/ 1402020786 w 682"/>
                    <a:gd name="T67" fmla="*/ 2147483647 h 557"/>
                    <a:gd name="T68" fmla="*/ 1466611750 w 682"/>
                    <a:gd name="T69" fmla="*/ 2147483647 h 557"/>
                    <a:gd name="T70" fmla="*/ 1581278031 w 682"/>
                    <a:gd name="T71" fmla="*/ 2147483647 h 557"/>
                    <a:gd name="T72" fmla="*/ 1665452593 w 682"/>
                    <a:gd name="T73" fmla="*/ 2147483647 h 557"/>
                    <a:gd name="T74" fmla="*/ 1626244062 w 682"/>
                    <a:gd name="T75" fmla="*/ 2147483647 h 557"/>
                    <a:gd name="T76" fmla="*/ 1466611750 w 682"/>
                    <a:gd name="T77" fmla="*/ 2147483647 h 557"/>
                    <a:gd name="T78" fmla="*/ 1342990035 w 682"/>
                    <a:gd name="T79" fmla="*/ 2147483647 h 557"/>
                    <a:gd name="T80" fmla="*/ 1362283125 w 682"/>
                    <a:gd name="T81" fmla="*/ 2147483647 h 557"/>
                    <a:gd name="T82" fmla="*/ 1065283480 w 682"/>
                    <a:gd name="T83" fmla="*/ 2147483647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3" name="Freeform 1076"/>
                <p:cNvSpPr>
                  <a:spLocks/>
                </p:cNvSpPr>
                <p:nvPr userDrawn="1"/>
              </p:nvSpPr>
              <p:spPr bwMode="ltGray">
                <a:xfrm>
                  <a:off x="727" y="495"/>
                  <a:ext cx="382" cy="540"/>
                </a:xfrm>
                <a:custGeom>
                  <a:avLst/>
                  <a:gdLst>
                    <a:gd name="T0" fmla="*/ 567903812 w 257"/>
                    <a:gd name="T1" fmla="*/ 2147483647 h 347"/>
                    <a:gd name="T2" fmla="*/ 544143023 w 257"/>
                    <a:gd name="T3" fmla="*/ 2147483647 h 347"/>
                    <a:gd name="T4" fmla="*/ 508001272 w 257"/>
                    <a:gd name="T5" fmla="*/ 2147483647 h 347"/>
                    <a:gd name="T6" fmla="*/ 504079465 w 257"/>
                    <a:gd name="T7" fmla="*/ 2147483647 h 347"/>
                    <a:gd name="T8" fmla="*/ 489067415 w 257"/>
                    <a:gd name="T9" fmla="*/ 2147483647 h 347"/>
                    <a:gd name="T10" fmla="*/ 489067415 w 257"/>
                    <a:gd name="T11" fmla="*/ 2147483647 h 347"/>
                    <a:gd name="T12" fmla="*/ 484812309 w 257"/>
                    <a:gd name="T13" fmla="*/ 2147483647 h 347"/>
                    <a:gd name="T14" fmla="*/ 532978460 w 257"/>
                    <a:gd name="T15" fmla="*/ 2147483647 h 347"/>
                    <a:gd name="T16" fmla="*/ 600957981 w 257"/>
                    <a:gd name="T17" fmla="*/ 2147483647 h 347"/>
                    <a:gd name="T18" fmla="*/ 600957981 w 257"/>
                    <a:gd name="T19" fmla="*/ 1742107637 h 347"/>
                    <a:gd name="T20" fmla="*/ 126047940 w 257"/>
                    <a:gd name="T21" fmla="*/ 1225394619 h 347"/>
                    <a:gd name="T22" fmla="*/ 75630322 w 257"/>
                    <a:gd name="T23" fmla="*/ 1253491598 h 347"/>
                    <a:gd name="T24" fmla="*/ 38383541 w 257"/>
                    <a:gd name="T25" fmla="*/ 1303393808 h 347"/>
                    <a:gd name="T26" fmla="*/ 0 w 257"/>
                    <a:gd name="T27" fmla="*/ 1906954162 h 347"/>
                    <a:gd name="T28" fmla="*/ 216746439 w 257"/>
                    <a:gd name="T29" fmla="*/ 2147483647 h 347"/>
                    <a:gd name="T30" fmla="*/ 567903812 w 257"/>
                    <a:gd name="T31" fmla="*/ 21474836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4" name="Freeform 1077"/>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5" name="Freeform 1078"/>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6" name="Freeform 1079"/>
                <p:cNvSpPr>
                  <a:spLocks/>
                </p:cNvSpPr>
                <p:nvPr userDrawn="1"/>
              </p:nvSpPr>
              <p:spPr bwMode="ltGray">
                <a:xfrm>
                  <a:off x="453" y="275"/>
                  <a:ext cx="58" cy="24"/>
                </a:xfrm>
                <a:custGeom>
                  <a:avLst/>
                  <a:gdLst>
                    <a:gd name="T0" fmla="*/ 24 w 57"/>
                    <a:gd name="T1" fmla="*/ 2 h 30"/>
                    <a:gd name="T2" fmla="*/ 69 w 57"/>
                    <a:gd name="T3" fmla="*/ 2 h 30"/>
                    <a:gd name="T4" fmla="*/ 73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7" name="Freeform 1080"/>
                <p:cNvSpPr>
                  <a:spLocks/>
                </p:cNvSpPr>
                <p:nvPr userDrawn="1"/>
              </p:nvSpPr>
              <p:spPr bwMode="ltGray">
                <a:xfrm>
                  <a:off x="1161" y="50"/>
                  <a:ext cx="691" cy="569"/>
                </a:xfrm>
                <a:custGeom>
                  <a:avLst/>
                  <a:gdLst>
                    <a:gd name="T0" fmla="*/ 436 w 693"/>
                    <a:gd name="T1" fmla="*/ 2 h 696"/>
                    <a:gd name="T2" fmla="*/ 356 w 693"/>
                    <a:gd name="T3" fmla="*/ 2 h 696"/>
                    <a:gd name="T4" fmla="*/ 288 w 693"/>
                    <a:gd name="T5" fmla="*/ 2 h 696"/>
                    <a:gd name="T6" fmla="*/ 228 w 693"/>
                    <a:gd name="T7" fmla="*/ 2 h 696"/>
                    <a:gd name="T8" fmla="*/ 200 w 693"/>
                    <a:gd name="T9" fmla="*/ 2 h 696"/>
                    <a:gd name="T10" fmla="*/ 224 w 693"/>
                    <a:gd name="T11" fmla="*/ 2 h 696"/>
                    <a:gd name="T12" fmla="*/ 256 w 693"/>
                    <a:gd name="T13" fmla="*/ 2 h 696"/>
                    <a:gd name="T14" fmla="*/ 284 w 693"/>
                    <a:gd name="T15" fmla="*/ 2 h 696"/>
                    <a:gd name="T16" fmla="*/ 296 w 693"/>
                    <a:gd name="T17" fmla="*/ 2 h 696"/>
                    <a:gd name="T18" fmla="*/ 276 w 693"/>
                    <a:gd name="T19" fmla="*/ 2 h 696"/>
                    <a:gd name="T20" fmla="*/ 224 w 693"/>
                    <a:gd name="T21" fmla="*/ 2 h 696"/>
                    <a:gd name="T22" fmla="*/ 188 w 693"/>
                    <a:gd name="T23" fmla="*/ 2 h 696"/>
                    <a:gd name="T24" fmla="*/ 97 w 693"/>
                    <a:gd name="T25" fmla="*/ 2 h 696"/>
                    <a:gd name="T26" fmla="*/ 77 w 693"/>
                    <a:gd name="T27" fmla="*/ 2 h 696"/>
                    <a:gd name="T28" fmla="*/ 45 w 693"/>
                    <a:gd name="T29" fmla="*/ 2 h 696"/>
                    <a:gd name="T30" fmla="*/ 33 w 693"/>
                    <a:gd name="T31" fmla="*/ 2 h 696"/>
                    <a:gd name="T32" fmla="*/ 53 w 693"/>
                    <a:gd name="T33" fmla="*/ 2 h 696"/>
                    <a:gd name="T34" fmla="*/ 17 w 693"/>
                    <a:gd name="T35" fmla="*/ 2 h 696"/>
                    <a:gd name="T36" fmla="*/ 81 w 693"/>
                    <a:gd name="T37" fmla="*/ 2 h 696"/>
                    <a:gd name="T38" fmla="*/ 113 w 693"/>
                    <a:gd name="T39" fmla="*/ 2 h 696"/>
                    <a:gd name="T40" fmla="*/ 37 w 693"/>
                    <a:gd name="T41" fmla="*/ 2 h 696"/>
                    <a:gd name="T42" fmla="*/ 1 w 693"/>
                    <a:gd name="T43" fmla="*/ 2 h 696"/>
                    <a:gd name="T44" fmla="*/ 25 w 693"/>
                    <a:gd name="T45" fmla="*/ 2 h 696"/>
                    <a:gd name="T46" fmla="*/ 97 w 693"/>
                    <a:gd name="T47" fmla="*/ 2 h 696"/>
                    <a:gd name="T48" fmla="*/ 184 w 693"/>
                    <a:gd name="T49" fmla="*/ 2 h 696"/>
                    <a:gd name="T50" fmla="*/ 192 w 693"/>
                    <a:gd name="T51" fmla="*/ 2 h 696"/>
                    <a:gd name="T52" fmla="*/ 224 w 693"/>
                    <a:gd name="T53" fmla="*/ 0 h 696"/>
                    <a:gd name="T54" fmla="*/ 320 w 693"/>
                    <a:gd name="T55" fmla="*/ 2 h 696"/>
                    <a:gd name="T56" fmla="*/ 292 w 693"/>
                    <a:gd name="T57" fmla="*/ 2 h 696"/>
                    <a:gd name="T58" fmla="*/ 264 w 693"/>
                    <a:gd name="T59" fmla="*/ 2 h 696"/>
                    <a:gd name="T60" fmla="*/ 324 w 693"/>
                    <a:gd name="T61" fmla="*/ 2 h 696"/>
                    <a:gd name="T62" fmla="*/ 336 w 693"/>
                    <a:gd name="T63" fmla="*/ 2 h 696"/>
                    <a:gd name="T64" fmla="*/ 380 w 693"/>
                    <a:gd name="T65" fmla="*/ 2 h 696"/>
                    <a:gd name="T66" fmla="*/ 460 w 693"/>
                    <a:gd name="T67" fmla="*/ 2 h 696"/>
                    <a:gd name="T68" fmla="*/ 487 w 693"/>
                    <a:gd name="T69" fmla="*/ 2 h 696"/>
                    <a:gd name="T70" fmla="*/ 493 w 693"/>
                    <a:gd name="T71" fmla="*/ 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8" name="Freeform 1081"/>
                <p:cNvSpPr>
                  <a:spLocks/>
                </p:cNvSpPr>
                <p:nvPr userDrawn="1"/>
              </p:nvSpPr>
              <p:spPr bwMode="ltGray">
                <a:xfrm>
                  <a:off x="689" y="6"/>
                  <a:ext cx="1386" cy="232"/>
                </a:xfrm>
                <a:custGeom>
                  <a:avLst/>
                  <a:gdLst>
                    <a:gd name="T0" fmla="*/ 2043650316 w 931"/>
                    <a:gd name="T1" fmla="*/ 0 h 149"/>
                    <a:gd name="T2" fmla="*/ 354892465 w 931"/>
                    <a:gd name="T3" fmla="*/ 377791360 h 149"/>
                    <a:gd name="T4" fmla="*/ 224444555 w 931"/>
                    <a:gd name="T5" fmla="*/ 541993874 h 149"/>
                    <a:gd name="T6" fmla="*/ 153330780 w 931"/>
                    <a:gd name="T7" fmla="*/ 541993874 h 149"/>
                    <a:gd name="T8" fmla="*/ 54890487 w 931"/>
                    <a:gd name="T9" fmla="*/ 1004813277 h 149"/>
                    <a:gd name="T10" fmla="*/ 0 w 931"/>
                    <a:gd name="T11" fmla="*/ 1364930397 h 149"/>
                    <a:gd name="T12" fmla="*/ 146327685 w 931"/>
                    <a:gd name="T13" fmla="*/ 1500591572 h 149"/>
                    <a:gd name="T14" fmla="*/ 239721286 w 931"/>
                    <a:gd name="T15" fmla="*/ 1245980812 h 149"/>
                    <a:gd name="T16" fmla="*/ 268157510 w 931"/>
                    <a:gd name="T17" fmla="*/ 1097565437 h 149"/>
                    <a:gd name="T18" fmla="*/ 414628715 w 931"/>
                    <a:gd name="T19" fmla="*/ 676965608 h 149"/>
                    <a:gd name="T20" fmla="*/ 532732677 w 931"/>
                    <a:gd name="T21" fmla="*/ 601019197 h 149"/>
                    <a:gd name="T22" fmla="*/ 588192079 w 931"/>
                    <a:gd name="T23" fmla="*/ 1219457471 h 149"/>
                    <a:gd name="T24" fmla="*/ 466156204 w 931"/>
                    <a:gd name="T25" fmla="*/ 1426123613 h 149"/>
                    <a:gd name="T26" fmla="*/ 571979816 w 931"/>
                    <a:gd name="T27" fmla="*/ 1474779671 h 149"/>
                    <a:gd name="T28" fmla="*/ 619392495 w 931"/>
                    <a:gd name="T29" fmla="*/ 1171082808 h 149"/>
                    <a:gd name="T30" fmla="*/ 659470202 w 931"/>
                    <a:gd name="T31" fmla="*/ 1197355208 h 149"/>
                    <a:gd name="T32" fmla="*/ 626875234 w 931"/>
                    <a:gd name="T33" fmla="*/ 704901940 h 149"/>
                    <a:gd name="T34" fmla="*/ 659470202 w 931"/>
                    <a:gd name="T35" fmla="*/ 576979670 h 149"/>
                    <a:gd name="T36" fmla="*/ 685526944 w 931"/>
                    <a:gd name="T37" fmla="*/ 1146398935 h 149"/>
                    <a:gd name="T38" fmla="*/ 659470202 w 931"/>
                    <a:gd name="T39" fmla="*/ 1474779671 h 149"/>
                    <a:gd name="T40" fmla="*/ 734872848 w 931"/>
                    <a:gd name="T41" fmla="*/ 1692817111 h 149"/>
                    <a:gd name="T42" fmla="*/ 740542046 w 931"/>
                    <a:gd name="T43" fmla="*/ 1197355208 h 149"/>
                    <a:gd name="T44" fmla="*/ 820680492 w 931"/>
                    <a:gd name="T45" fmla="*/ 1339745123 h 149"/>
                    <a:gd name="T46" fmla="*/ 946752384 w 931"/>
                    <a:gd name="T47" fmla="*/ 955814612 h 149"/>
                    <a:gd name="T48" fmla="*/ 1013930704 w 931"/>
                    <a:gd name="T49" fmla="*/ 649668938 h 149"/>
                    <a:gd name="T50" fmla="*/ 1089222287 w 931"/>
                    <a:gd name="T51" fmla="*/ 725632200 h 149"/>
                    <a:gd name="T52" fmla="*/ 1127487384 w 931"/>
                    <a:gd name="T53" fmla="*/ 649668938 h 149"/>
                    <a:gd name="T54" fmla="*/ 1068441812 w 931"/>
                    <a:gd name="T55" fmla="*/ 576979670 h 149"/>
                    <a:gd name="T56" fmla="*/ 1175432925 w 931"/>
                    <a:gd name="T57" fmla="*/ 452717194 h 149"/>
                    <a:gd name="T58" fmla="*/ 1347983104 w 931"/>
                    <a:gd name="T59" fmla="*/ 704901940 h 149"/>
                    <a:gd name="T60" fmla="*/ 1440024555 w 931"/>
                    <a:gd name="T61" fmla="*/ 541993874 h 149"/>
                    <a:gd name="T62" fmla="*/ 1446299021 w 931"/>
                    <a:gd name="T63" fmla="*/ 823125666 h 149"/>
                    <a:gd name="T64" fmla="*/ 1407543589 w 931"/>
                    <a:gd name="T65" fmla="*/ 1314007400 h 149"/>
                    <a:gd name="T66" fmla="*/ 1515127777 w 931"/>
                    <a:gd name="T67" fmla="*/ 1146398935 h 149"/>
                    <a:gd name="T68" fmla="*/ 1546251837 w 931"/>
                    <a:gd name="T69" fmla="*/ 1048134181 h 149"/>
                    <a:gd name="T70" fmla="*/ 1606427512 w 931"/>
                    <a:gd name="T71" fmla="*/ 793197468 h 149"/>
                    <a:gd name="T72" fmla="*/ 1967647259 w 931"/>
                    <a:gd name="T73" fmla="*/ 1097565437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89" name="Freeform 1082"/>
                <p:cNvSpPr>
                  <a:spLocks/>
                </p:cNvSpPr>
                <p:nvPr userDrawn="1"/>
              </p:nvSpPr>
              <p:spPr bwMode="ltGray">
                <a:xfrm>
                  <a:off x="971" y="91"/>
                  <a:ext cx="30" cy="25"/>
                </a:xfrm>
                <a:custGeom>
                  <a:avLst/>
                  <a:gdLst>
                    <a:gd name="T0" fmla="*/ 3 w 31"/>
                    <a:gd name="T1" fmla="*/ 3 h 30"/>
                    <a:gd name="T2" fmla="*/ 15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90" name="Freeform 1083"/>
                <p:cNvSpPr>
                  <a:spLocks/>
                </p:cNvSpPr>
                <p:nvPr userDrawn="1"/>
              </p:nvSpPr>
              <p:spPr bwMode="ltGray">
                <a:xfrm>
                  <a:off x="935" y="125"/>
                  <a:ext cx="45" cy="27"/>
                </a:xfrm>
                <a:custGeom>
                  <a:avLst/>
                  <a:gdLst>
                    <a:gd name="T0" fmla="*/ 6 w 44"/>
                    <a:gd name="T1" fmla="*/ 3 h 32"/>
                    <a:gd name="T2" fmla="*/ 59 w 44"/>
                    <a:gd name="T3" fmla="*/ 0 h 32"/>
                    <a:gd name="T4" fmla="*/ 84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91" name="Freeform 1084"/>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92" name="Freeform 1085"/>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93" name="Freeform 1086"/>
                <p:cNvSpPr>
                  <a:spLocks/>
                </p:cNvSpPr>
                <p:nvPr userDrawn="1"/>
              </p:nvSpPr>
              <p:spPr bwMode="ltGray">
                <a:xfrm>
                  <a:off x="865" y="123"/>
                  <a:ext cx="33" cy="24"/>
                </a:xfrm>
                <a:custGeom>
                  <a:avLst/>
                  <a:gdLst>
                    <a:gd name="T0" fmla="*/ 7 w 31"/>
                    <a:gd name="T1" fmla="*/ 2 h 30"/>
                    <a:gd name="T2" fmla="*/ 307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grpSp>
          <p:grpSp>
            <p:nvGrpSpPr>
              <p:cNvPr id="10" name="Group 1087"/>
              <p:cNvGrpSpPr>
                <a:grpSpLocks/>
              </p:cNvGrpSpPr>
              <p:nvPr userDrawn="1"/>
            </p:nvGrpSpPr>
            <p:grpSpPr bwMode="auto">
              <a:xfrm>
                <a:off x="7" y="-154"/>
                <a:ext cx="5739" cy="418"/>
                <a:chOff x="1056" y="111"/>
                <a:chExt cx="2448" cy="418"/>
              </a:xfrm>
            </p:grpSpPr>
            <p:sp>
              <p:nvSpPr>
                <p:cNvPr id="27" name="Line 1088"/>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8" name="Line 1089"/>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9" name="Line 1090"/>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0" name="Line 1091"/>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1" name="Line 1092"/>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2" name="Line 1093"/>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3" name="Line 1094"/>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4" name="Line 1095"/>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5" name="Line 1096"/>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6" name="Line 1097"/>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37" name="Line 1098"/>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grpSp>
          <p:grpSp>
            <p:nvGrpSpPr>
              <p:cNvPr id="11" name="Group 1099"/>
              <p:cNvGrpSpPr>
                <a:grpSpLocks/>
              </p:cNvGrpSpPr>
              <p:nvPr userDrawn="1"/>
            </p:nvGrpSpPr>
            <p:grpSpPr bwMode="auto">
              <a:xfrm>
                <a:off x="-1261" y="-1"/>
                <a:ext cx="2098" cy="1030"/>
                <a:chOff x="1208" y="109"/>
                <a:chExt cx="2098" cy="423"/>
              </a:xfrm>
            </p:grpSpPr>
            <p:sp>
              <p:nvSpPr>
                <p:cNvPr id="12" name="Line 1100"/>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3" name="Line 1101"/>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4" name="Line 1102"/>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5" name="Line 1103"/>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6" name="Line 1104"/>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7" name="Line 1105"/>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8" name="Line 1106"/>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19" name="Line 1107"/>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 name="Line 1108"/>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 name="Line 1109"/>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2" name="Line 1110"/>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3" name="Line 1111"/>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4" name="Line 1112"/>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5" name="Line 1113"/>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6" name="Line 1114"/>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grpSp>
        </p:grpSp>
        <p:pic>
          <p:nvPicPr>
            <p:cNvPr id="7" name="Picture 1115"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93020" name="Rectangle 1116"/>
          <p:cNvSpPr>
            <a:spLocks noGrp="1" noChangeArrowheads="1"/>
          </p:cNvSpPr>
          <p:nvPr>
            <p:ph type="ctrTitle"/>
          </p:nvPr>
        </p:nvSpPr>
        <p:spPr>
          <a:xfrm>
            <a:off x="1828800" y="1828800"/>
            <a:ext cx="6934200" cy="2362200"/>
          </a:xfrm>
        </p:spPr>
        <p:txBody>
          <a:bodyPr/>
          <a:lstStyle>
            <a:lvl1pPr>
              <a:defRPr/>
            </a:lvl1pPr>
          </a:lstStyle>
          <a:p>
            <a:r>
              <a:rPr lang="zh-CN" altLang="en-US"/>
              <a:t>单击此处编辑母版标题样式</a:t>
            </a:r>
          </a:p>
        </p:txBody>
      </p:sp>
      <p:sp>
        <p:nvSpPr>
          <p:cNvPr id="893021" name="Rectangle 1117"/>
          <p:cNvSpPr>
            <a:spLocks noGrp="1" noChangeArrowheads="1"/>
          </p:cNvSpPr>
          <p:nvPr>
            <p:ph type="subTitle" idx="1"/>
          </p:nvPr>
        </p:nvSpPr>
        <p:spPr>
          <a:xfrm>
            <a:off x="1828800" y="4572000"/>
            <a:ext cx="6934200" cy="1295400"/>
          </a:xfrm>
        </p:spPr>
        <p:txBody>
          <a:bodyPr/>
          <a:lstStyle>
            <a:lvl1pPr marL="0" indent="0">
              <a:buFontTx/>
              <a:buNone/>
              <a:defRPr/>
            </a:lvl1pPr>
          </a:lstStyle>
          <a:p>
            <a:r>
              <a:rPr lang="zh-CN" altLang="en-US"/>
              <a:t>单击此处编辑母版副标题样式</a:t>
            </a:r>
          </a:p>
        </p:txBody>
      </p:sp>
      <p:sp>
        <p:nvSpPr>
          <p:cNvPr id="94" name="Rectangle 1118"/>
          <p:cNvSpPr>
            <a:spLocks noGrp="1" noChangeArrowheads="1"/>
          </p:cNvSpPr>
          <p:nvPr>
            <p:ph type="dt" sz="half" idx="10"/>
          </p:nvPr>
        </p:nvSpPr>
        <p:spPr>
          <a:xfrm>
            <a:off x="533400" y="6324600"/>
            <a:ext cx="1905000" cy="457200"/>
          </a:xfrm>
        </p:spPr>
        <p:txBody>
          <a:bodyPr/>
          <a:lstStyle>
            <a:lvl1pPr>
              <a:defRPr/>
            </a:lvl1pPr>
          </a:lstStyle>
          <a:p>
            <a:pPr>
              <a:defRPr/>
            </a:pPr>
            <a:endParaRPr lang="en-US" altLang="zh-CN"/>
          </a:p>
        </p:txBody>
      </p:sp>
      <p:sp>
        <p:nvSpPr>
          <p:cNvPr id="95" name="Rectangle 1119"/>
          <p:cNvSpPr>
            <a:spLocks noGrp="1" noChangeArrowheads="1"/>
          </p:cNvSpPr>
          <p:nvPr>
            <p:ph type="ftr" sz="quarter" idx="11"/>
          </p:nvPr>
        </p:nvSpPr>
        <p:spPr>
          <a:xfrm>
            <a:off x="3200400" y="6324600"/>
            <a:ext cx="2895600" cy="457200"/>
          </a:xfrm>
        </p:spPr>
        <p:txBody>
          <a:bodyPr/>
          <a:lstStyle>
            <a:lvl1pPr>
              <a:defRPr/>
            </a:lvl1pPr>
          </a:lstStyle>
          <a:p>
            <a:pPr>
              <a:defRPr/>
            </a:pPr>
            <a:endParaRPr lang="en-US" altLang="zh-CN"/>
          </a:p>
        </p:txBody>
      </p:sp>
      <p:sp>
        <p:nvSpPr>
          <p:cNvPr id="96" name="Rectangle 1120"/>
          <p:cNvSpPr>
            <a:spLocks noGrp="1" noChangeArrowheads="1"/>
          </p:cNvSpPr>
          <p:nvPr>
            <p:ph type="sldNum" sz="quarter" idx="12"/>
          </p:nvPr>
        </p:nvSpPr>
        <p:spPr>
          <a:xfrm>
            <a:off x="6858000" y="6324600"/>
            <a:ext cx="1905000" cy="457200"/>
          </a:xfrm>
        </p:spPr>
        <p:txBody>
          <a:bodyPr/>
          <a:lstStyle>
            <a:lvl1pPr>
              <a:defRPr/>
            </a:lvl1pPr>
          </a:lstStyle>
          <a:p>
            <a:pPr>
              <a:defRPr/>
            </a:pPr>
            <a:fld id="{71C5D6D4-EFF5-44FB-8D04-E701F9454231}" type="slidenum">
              <a:rPr lang="en-US" altLang="zh-CN"/>
              <a:pPr>
                <a:defRPr/>
              </a:pPr>
              <a:t>‹#›</a:t>
            </a:fld>
            <a:endParaRPr lang="en-US" altLang="zh-CN"/>
          </a:p>
        </p:txBody>
      </p:sp>
    </p:spTree>
    <p:extLst>
      <p:ext uri="{BB962C8B-B14F-4D97-AF65-F5344CB8AC3E}">
        <p14:creationId xmlns:p14="http://schemas.microsoft.com/office/powerpoint/2010/main" val="203879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054"/>
          <p:cNvSpPr>
            <a:spLocks noGrp="1" noChangeArrowheads="1"/>
          </p:cNvSpPr>
          <p:nvPr>
            <p:ph type="sldNum" sz="quarter" idx="12"/>
          </p:nvPr>
        </p:nvSpPr>
        <p:spPr>
          <a:ln/>
        </p:spPr>
        <p:txBody>
          <a:bodyPr/>
          <a:lstStyle>
            <a:lvl1pPr>
              <a:defRPr/>
            </a:lvl1pPr>
          </a:lstStyle>
          <a:p>
            <a:pPr>
              <a:defRPr/>
            </a:pPr>
            <a:fld id="{8977E3FD-8712-4BCA-ADCE-77D34AEB5EFC}" type="slidenum">
              <a:rPr lang="en-US" altLang="zh-CN"/>
              <a:pPr>
                <a:defRPr/>
              </a:pPr>
              <a:t>‹#›</a:t>
            </a:fld>
            <a:endParaRPr lang="en-US" altLang="zh-CN"/>
          </a:p>
        </p:txBody>
      </p:sp>
    </p:spTree>
    <p:extLst>
      <p:ext uri="{BB962C8B-B14F-4D97-AF65-F5344CB8AC3E}">
        <p14:creationId xmlns:p14="http://schemas.microsoft.com/office/powerpoint/2010/main" val="389065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054"/>
          <p:cNvSpPr>
            <a:spLocks noGrp="1" noChangeArrowheads="1"/>
          </p:cNvSpPr>
          <p:nvPr>
            <p:ph type="sldNum" sz="quarter" idx="12"/>
          </p:nvPr>
        </p:nvSpPr>
        <p:spPr>
          <a:ln/>
        </p:spPr>
        <p:txBody>
          <a:bodyPr/>
          <a:lstStyle>
            <a:lvl1pPr>
              <a:defRPr/>
            </a:lvl1pPr>
          </a:lstStyle>
          <a:p>
            <a:pPr>
              <a:defRPr/>
            </a:pPr>
            <a:fld id="{09C85E5E-EF2E-4E91-8E26-0C50612A2697}" type="slidenum">
              <a:rPr lang="en-US" altLang="zh-CN"/>
              <a:pPr>
                <a:defRPr/>
              </a:pPr>
              <a:t>‹#›</a:t>
            </a:fld>
            <a:endParaRPr lang="en-US" altLang="zh-CN"/>
          </a:p>
        </p:txBody>
      </p:sp>
    </p:spTree>
    <p:extLst>
      <p:ext uri="{BB962C8B-B14F-4D97-AF65-F5344CB8AC3E}">
        <p14:creationId xmlns:p14="http://schemas.microsoft.com/office/powerpoint/2010/main" val="326961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054"/>
          <p:cNvSpPr>
            <a:spLocks noGrp="1" noChangeArrowheads="1"/>
          </p:cNvSpPr>
          <p:nvPr>
            <p:ph type="sldNum" sz="quarter" idx="12"/>
          </p:nvPr>
        </p:nvSpPr>
        <p:spPr>
          <a:ln/>
        </p:spPr>
        <p:txBody>
          <a:bodyPr/>
          <a:lstStyle>
            <a:lvl1pPr>
              <a:defRPr/>
            </a:lvl1pPr>
          </a:lstStyle>
          <a:p>
            <a:pPr>
              <a:defRPr/>
            </a:pPr>
            <a:fld id="{FF7B7844-7686-4813-B21C-42295A1A82EA}" type="slidenum">
              <a:rPr lang="en-US" altLang="zh-CN"/>
              <a:pPr>
                <a:defRPr/>
              </a:pPr>
              <a:t>‹#›</a:t>
            </a:fld>
            <a:endParaRPr lang="en-US" altLang="zh-CN"/>
          </a:p>
        </p:txBody>
      </p:sp>
    </p:spTree>
    <p:extLst>
      <p:ext uri="{BB962C8B-B14F-4D97-AF65-F5344CB8AC3E}">
        <p14:creationId xmlns:p14="http://schemas.microsoft.com/office/powerpoint/2010/main" val="4279368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054"/>
          <p:cNvSpPr>
            <a:spLocks noGrp="1" noChangeArrowheads="1"/>
          </p:cNvSpPr>
          <p:nvPr>
            <p:ph type="sldNum" sz="quarter" idx="12"/>
          </p:nvPr>
        </p:nvSpPr>
        <p:spPr>
          <a:ln/>
        </p:spPr>
        <p:txBody>
          <a:bodyPr/>
          <a:lstStyle>
            <a:lvl1pPr>
              <a:defRPr/>
            </a:lvl1pPr>
          </a:lstStyle>
          <a:p>
            <a:pPr>
              <a:defRPr/>
            </a:pPr>
            <a:fld id="{A3208AE4-C044-4E60-9829-66E35952EED3}" type="slidenum">
              <a:rPr lang="en-US" altLang="zh-CN"/>
              <a:pPr>
                <a:defRPr/>
              </a:pPr>
              <a:t>‹#›</a:t>
            </a:fld>
            <a:endParaRPr lang="en-US" altLang="zh-CN"/>
          </a:p>
        </p:txBody>
      </p:sp>
    </p:spTree>
    <p:extLst>
      <p:ext uri="{BB962C8B-B14F-4D97-AF65-F5344CB8AC3E}">
        <p14:creationId xmlns:p14="http://schemas.microsoft.com/office/powerpoint/2010/main" val="2955939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054"/>
          <p:cNvSpPr>
            <a:spLocks noGrp="1" noChangeArrowheads="1"/>
          </p:cNvSpPr>
          <p:nvPr>
            <p:ph type="sldNum" sz="quarter" idx="12"/>
          </p:nvPr>
        </p:nvSpPr>
        <p:spPr>
          <a:ln/>
        </p:spPr>
        <p:txBody>
          <a:bodyPr/>
          <a:lstStyle>
            <a:lvl1pPr>
              <a:defRPr/>
            </a:lvl1pPr>
          </a:lstStyle>
          <a:p>
            <a:pPr>
              <a:defRPr/>
            </a:pPr>
            <a:fld id="{519E157E-01F8-470D-BE09-22A333717461}" type="slidenum">
              <a:rPr lang="en-US" altLang="zh-CN"/>
              <a:pPr>
                <a:defRPr/>
              </a:pPr>
              <a:t>‹#›</a:t>
            </a:fld>
            <a:endParaRPr lang="en-US" altLang="zh-CN"/>
          </a:p>
        </p:txBody>
      </p:sp>
    </p:spTree>
    <p:extLst>
      <p:ext uri="{BB962C8B-B14F-4D97-AF65-F5344CB8AC3E}">
        <p14:creationId xmlns:p14="http://schemas.microsoft.com/office/powerpoint/2010/main" val="2748111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054"/>
          <p:cNvSpPr>
            <a:spLocks noGrp="1" noChangeArrowheads="1"/>
          </p:cNvSpPr>
          <p:nvPr>
            <p:ph type="sldNum" sz="quarter" idx="12"/>
          </p:nvPr>
        </p:nvSpPr>
        <p:spPr>
          <a:ln/>
        </p:spPr>
        <p:txBody>
          <a:bodyPr/>
          <a:lstStyle>
            <a:lvl1pPr>
              <a:defRPr/>
            </a:lvl1pPr>
          </a:lstStyle>
          <a:p>
            <a:pPr>
              <a:defRPr/>
            </a:pPr>
            <a:fld id="{3D24715F-E6EF-448A-B1ED-A53775419E03}" type="slidenum">
              <a:rPr lang="en-US" altLang="zh-CN"/>
              <a:pPr>
                <a:defRPr/>
              </a:pPr>
              <a:t>‹#›</a:t>
            </a:fld>
            <a:endParaRPr lang="en-US" altLang="zh-CN"/>
          </a:p>
        </p:txBody>
      </p:sp>
    </p:spTree>
    <p:extLst>
      <p:ext uri="{BB962C8B-B14F-4D97-AF65-F5344CB8AC3E}">
        <p14:creationId xmlns:p14="http://schemas.microsoft.com/office/powerpoint/2010/main" val="62507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369F85-DDFA-4C92-A83F-63189768F00C}" type="slidenum">
              <a:rPr lang="en-US" altLang="zh-CN"/>
              <a:pPr>
                <a:defRPr/>
              </a:pPr>
              <a:t>‹#›</a:t>
            </a:fld>
            <a:endParaRPr lang="en-US" altLang="zh-CN"/>
          </a:p>
        </p:txBody>
      </p:sp>
    </p:spTree>
    <p:extLst>
      <p:ext uri="{BB962C8B-B14F-4D97-AF65-F5344CB8AC3E}">
        <p14:creationId xmlns:p14="http://schemas.microsoft.com/office/powerpoint/2010/main" val="320263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054"/>
          <p:cNvSpPr>
            <a:spLocks noGrp="1" noChangeArrowheads="1"/>
          </p:cNvSpPr>
          <p:nvPr>
            <p:ph type="sldNum" sz="quarter" idx="12"/>
          </p:nvPr>
        </p:nvSpPr>
        <p:spPr>
          <a:ln/>
        </p:spPr>
        <p:txBody>
          <a:bodyPr/>
          <a:lstStyle>
            <a:lvl1pPr>
              <a:defRPr/>
            </a:lvl1pPr>
          </a:lstStyle>
          <a:p>
            <a:pPr>
              <a:defRPr/>
            </a:pPr>
            <a:fld id="{01F9FEFE-FADF-4AE3-BA12-E12D2114A140}" type="slidenum">
              <a:rPr lang="en-US" altLang="zh-CN"/>
              <a:pPr>
                <a:defRPr/>
              </a:pPr>
              <a:t>‹#›</a:t>
            </a:fld>
            <a:endParaRPr lang="en-US" altLang="zh-CN"/>
          </a:p>
        </p:txBody>
      </p:sp>
    </p:spTree>
    <p:extLst>
      <p:ext uri="{BB962C8B-B14F-4D97-AF65-F5344CB8AC3E}">
        <p14:creationId xmlns:p14="http://schemas.microsoft.com/office/powerpoint/2010/main" val="2696249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054"/>
          <p:cNvSpPr>
            <a:spLocks noGrp="1" noChangeArrowheads="1"/>
          </p:cNvSpPr>
          <p:nvPr>
            <p:ph type="sldNum" sz="quarter" idx="12"/>
          </p:nvPr>
        </p:nvSpPr>
        <p:spPr>
          <a:ln/>
        </p:spPr>
        <p:txBody>
          <a:bodyPr/>
          <a:lstStyle>
            <a:lvl1pPr>
              <a:defRPr/>
            </a:lvl1pPr>
          </a:lstStyle>
          <a:p>
            <a:pPr>
              <a:defRPr/>
            </a:pPr>
            <a:fld id="{650A05A6-678C-4A4D-9F31-5A5EAEB35635}" type="slidenum">
              <a:rPr lang="en-US" altLang="zh-CN"/>
              <a:pPr>
                <a:defRPr/>
              </a:pPr>
              <a:t>‹#›</a:t>
            </a:fld>
            <a:endParaRPr lang="en-US" altLang="zh-CN"/>
          </a:p>
        </p:txBody>
      </p:sp>
    </p:spTree>
    <p:extLst>
      <p:ext uri="{BB962C8B-B14F-4D97-AF65-F5344CB8AC3E}">
        <p14:creationId xmlns:p14="http://schemas.microsoft.com/office/powerpoint/2010/main" val="4221358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054"/>
          <p:cNvSpPr>
            <a:spLocks noGrp="1" noChangeArrowheads="1"/>
          </p:cNvSpPr>
          <p:nvPr>
            <p:ph type="sldNum" sz="quarter" idx="12"/>
          </p:nvPr>
        </p:nvSpPr>
        <p:spPr>
          <a:ln/>
        </p:spPr>
        <p:txBody>
          <a:bodyPr/>
          <a:lstStyle>
            <a:lvl1pPr>
              <a:defRPr/>
            </a:lvl1pPr>
          </a:lstStyle>
          <a:p>
            <a:pPr>
              <a:defRPr/>
            </a:pPr>
            <a:fld id="{58555BD3-D598-4892-BB20-3B81A50A477C}" type="slidenum">
              <a:rPr lang="en-US" altLang="zh-CN"/>
              <a:pPr>
                <a:defRPr/>
              </a:pPr>
              <a:t>‹#›</a:t>
            </a:fld>
            <a:endParaRPr lang="en-US" altLang="zh-CN"/>
          </a:p>
        </p:txBody>
      </p:sp>
    </p:spTree>
    <p:extLst>
      <p:ext uri="{BB962C8B-B14F-4D97-AF65-F5344CB8AC3E}">
        <p14:creationId xmlns:p14="http://schemas.microsoft.com/office/powerpoint/2010/main" val="1300869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5563" y="930275"/>
            <a:ext cx="2052637" cy="5332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46063" y="930275"/>
            <a:ext cx="6007100" cy="53324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054"/>
          <p:cNvSpPr>
            <a:spLocks noGrp="1" noChangeArrowheads="1"/>
          </p:cNvSpPr>
          <p:nvPr>
            <p:ph type="sldNum" sz="quarter" idx="12"/>
          </p:nvPr>
        </p:nvSpPr>
        <p:spPr>
          <a:ln/>
        </p:spPr>
        <p:txBody>
          <a:bodyPr/>
          <a:lstStyle>
            <a:lvl1pPr>
              <a:defRPr/>
            </a:lvl1pPr>
          </a:lstStyle>
          <a:p>
            <a:pPr>
              <a:defRPr/>
            </a:pPr>
            <a:fld id="{7F7805EA-BA8B-4D10-A234-C6306637BE54}" type="slidenum">
              <a:rPr lang="en-US" altLang="zh-CN"/>
              <a:pPr>
                <a:defRPr/>
              </a:pPr>
              <a:t>‹#›</a:t>
            </a:fld>
            <a:endParaRPr lang="en-US" altLang="zh-CN"/>
          </a:p>
        </p:txBody>
      </p:sp>
    </p:spTree>
    <p:extLst>
      <p:ext uri="{BB962C8B-B14F-4D97-AF65-F5344CB8AC3E}">
        <p14:creationId xmlns:p14="http://schemas.microsoft.com/office/powerpoint/2010/main" val="2737831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46063" y="930275"/>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214788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14788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05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05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054"/>
          <p:cNvSpPr>
            <a:spLocks noGrp="1" noChangeArrowheads="1"/>
          </p:cNvSpPr>
          <p:nvPr>
            <p:ph type="sldNum" sz="quarter" idx="12"/>
          </p:nvPr>
        </p:nvSpPr>
        <p:spPr>
          <a:ln/>
        </p:spPr>
        <p:txBody>
          <a:bodyPr/>
          <a:lstStyle>
            <a:lvl1pPr>
              <a:defRPr/>
            </a:lvl1pPr>
          </a:lstStyle>
          <a:p>
            <a:pPr>
              <a:defRPr/>
            </a:pPr>
            <a:fld id="{B149BCA0-932B-4EDD-BE71-EFA9F0426A73}" type="slidenum">
              <a:rPr lang="en-US" altLang="zh-CN"/>
              <a:pPr>
                <a:defRPr/>
              </a:pPr>
              <a:t>‹#›</a:t>
            </a:fld>
            <a:endParaRPr lang="en-US" altLang="zh-CN"/>
          </a:p>
        </p:txBody>
      </p:sp>
    </p:spTree>
    <p:extLst>
      <p:ext uri="{BB962C8B-B14F-4D97-AF65-F5344CB8AC3E}">
        <p14:creationId xmlns:p14="http://schemas.microsoft.com/office/powerpoint/2010/main" val="412712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C214CD0-D2E9-4839-88DE-BEB47E7FBF58}" type="slidenum">
              <a:rPr lang="en-US" altLang="zh-CN"/>
              <a:pPr>
                <a:defRPr/>
              </a:pPr>
              <a:t>‹#›</a:t>
            </a:fld>
            <a:endParaRPr lang="en-US" altLang="zh-CN"/>
          </a:p>
        </p:txBody>
      </p:sp>
    </p:spTree>
    <p:extLst>
      <p:ext uri="{BB962C8B-B14F-4D97-AF65-F5344CB8AC3E}">
        <p14:creationId xmlns:p14="http://schemas.microsoft.com/office/powerpoint/2010/main" val="75027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4BA149-1427-44EF-B38A-7D7C4CAEF236}" type="slidenum">
              <a:rPr lang="en-US" altLang="zh-CN"/>
              <a:pPr>
                <a:defRPr/>
              </a:pPr>
              <a:t>‹#›</a:t>
            </a:fld>
            <a:endParaRPr lang="en-US" altLang="zh-CN"/>
          </a:p>
        </p:txBody>
      </p:sp>
    </p:spTree>
    <p:extLst>
      <p:ext uri="{BB962C8B-B14F-4D97-AF65-F5344CB8AC3E}">
        <p14:creationId xmlns:p14="http://schemas.microsoft.com/office/powerpoint/2010/main" val="315470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277F72-B13A-4D7C-81ED-ED7669C9AC60}" type="slidenum">
              <a:rPr lang="en-US" altLang="zh-CN"/>
              <a:pPr>
                <a:defRPr/>
              </a:pPr>
              <a:t>‹#›</a:t>
            </a:fld>
            <a:endParaRPr lang="en-US" altLang="zh-CN"/>
          </a:p>
        </p:txBody>
      </p:sp>
    </p:spTree>
    <p:extLst>
      <p:ext uri="{BB962C8B-B14F-4D97-AF65-F5344CB8AC3E}">
        <p14:creationId xmlns:p14="http://schemas.microsoft.com/office/powerpoint/2010/main" val="160756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B200350-846A-4E97-A15B-89D721A364CA}" type="slidenum">
              <a:rPr lang="en-US" altLang="zh-CN"/>
              <a:pPr>
                <a:defRPr/>
              </a:pPr>
              <a:t>‹#›</a:t>
            </a:fld>
            <a:endParaRPr lang="en-US" altLang="zh-CN"/>
          </a:p>
        </p:txBody>
      </p:sp>
    </p:spTree>
    <p:extLst>
      <p:ext uri="{BB962C8B-B14F-4D97-AF65-F5344CB8AC3E}">
        <p14:creationId xmlns:p14="http://schemas.microsoft.com/office/powerpoint/2010/main" val="78474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D3242DF-21AA-4260-9D07-C50585249514}" type="slidenum">
              <a:rPr lang="en-US" altLang="zh-CN"/>
              <a:pPr>
                <a:defRPr/>
              </a:pPr>
              <a:t>‹#›</a:t>
            </a:fld>
            <a:endParaRPr lang="en-US" altLang="zh-CN"/>
          </a:p>
        </p:txBody>
      </p:sp>
    </p:spTree>
    <p:extLst>
      <p:ext uri="{BB962C8B-B14F-4D97-AF65-F5344CB8AC3E}">
        <p14:creationId xmlns:p14="http://schemas.microsoft.com/office/powerpoint/2010/main" val="275757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13E935-7F34-451A-A0EB-BA6BCBDC857B}" type="slidenum">
              <a:rPr lang="en-US" altLang="zh-CN"/>
              <a:pPr>
                <a:defRPr/>
              </a:pPr>
              <a:t>‹#›</a:t>
            </a:fld>
            <a:endParaRPr lang="en-US" altLang="zh-CN"/>
          </a:p>
        </p:txBody>
      </p:sp>
    </p:spTree>
    <p:extLst>
      <p:ext uri="{BB962C8B-B14F-4D97-AF65-F5344CB8AC3E}">
        <p14:creationId xmlns:p14="http://schemas.microsoft.com/office/powerpoint/2010/main" val="283585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B346A18-3E60-45A4-8A98-96D5363B4763}" type="slidenum">
              <a:rPr lang="en-US" altLang="zh-CN"/>
              <a:pPr>
                <a:defRPr/>
              </a:pPr>
              <a:t>‹#›</a:t>
            </a:fld>
            <a:endParaRPr lang="en-US" altLang="zh-CN"/>
          </a:p>
        </p:txBody>
      </p:sp>
    </p:spTree>
    <p:extLst>
      <p:ext uri="{BB962C8B-B14F-4D97-AF65-F5344CB8AC3E}">
        <p14:creationId xmlns:p14="http://schemas.microsoft.com/office/powerpoint/2010/main" val="96325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a:defRPr/>
            </a:pPr>
            <a:fld id="{3108B94E-0736-4C65-84DA-24C32B3402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2050" name="Rectangle 2050"/>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2051"/>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91908" name="Rectangle 2052"/>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rgbClr val="000000"/>
                </a:solidFill>
                <a:latin typeface="Times New Roman" pitchFamily="18" charset="0"/>
              </a:defRPr>
            </a:lvl1pPr>
          </a:lstStyle>
          <a:p>
            <a:pPr>
              <a:defRPr/>
            </a:pPr>
            <a:endParaRPr lang="en-US" altLang="zh-CN">
              <a:ea typeface="宋体"/>
            </a:endParaRPr>
          </a:p>
        </p:txBody>
      </p:sp>
      <p:sp>
        <p:nvSpPr>
          <p:cNvPr id="891909" name="Rectangle 2053"/>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rgbClr val="000000"/>
                </a:solidFill>
                <a:latin typeface="Times New Roman" pitchFamily="18" charset="0"/>
              </a:defRPr>
            </a:lvl1pPr>
          </a:lstStyle>
          <a:p>
            <a:pPr>
              <a:defRPr/>
            </a:pPr>
            <a:endParaRPr lang="en-US" altLang="zh-CN">
              <a:ea typeface="宋体"/>
            </a:endParaRPr>
          </a:p>
        </p:txBody>
      </p:sp>
      <p:sp>
        <p:nvSpPr>
          <p:cNvPr id="891910" name="Rectangle 2054"/>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rgbClr val="000000"/>
                </a:solidFill>
                <a:latin typeface="Times New Roman" pitchFamily="18" charset="0"/>
              </a:defRPr>
            </a:lvl1pPr>
          </a:lstStyle>
          <a:p>
            <a:pPr>
              <a:defRPr/>
            </a:pPr>
            <a:fld id="{609F4896-0C2E-400B-8021-67B8214D15AE}" type="slidenum">
              <a:rPr lang="en-US" altLang="zh-CN">
                <a:ea typeface="宋体"/>
              </a:rPr>
              <a:pPr>
                <a:defRPr/>
              </a:pPr>
              <a:t>‹#›</a:t>
            </a:fld>
            <a:endParaRPr lang="en-US" altLang="zh-CN">
              <a:ea typeface="宋体"/>
            </a:endParaRPr>
          </a:p>
        </p:txBody>
      </p:sp>
      <p:grpSp>
        <p:nvGrpSpPr>
          <p:cNvPr id="2055" name="Group 2055"/>
          <p:cNvGrpSpPr>
            <a:grpSpLocks/>
          </p:cNvGrpSpPr>
          <p:nvPr/>
        </p:nvGrpSpPr>
        <p:grpSpPr bwMode="auto">
          <a:xfrm>
            <a:off x="261938" y="87313"/>
            <a:ext cx="8488362" cy="831850"/>
            <a:chOff x="165" y="55"/>
            <a:chExt cx="5347" cy="524"/>
          </a:xfrm>
        </p:grpSpPr>
        <p:grpSp>
          <p:nvGrpSpPr>
            <p:cNvPr id="2056" name="Group 2056"/>
            <p:cNvGrpSpPr>
              <a:grpSpLocks/>
            </p:cNvGrpSpPr>
            <p:nvPr userDrawn="1"/>
          </p:nvGrpSpPr>
          <p:grpSpPr bwMode="auto">
            <a:xfrm>
              <a:off x="664" y="104"/>
              <a:ext cx="4848" cy="432"/>
              <a:chOff x="664" y="104"/>
              <a:chExt cx="4848" cy="432"/>
            </a:xfrm>
          </p:grpSpPr>
          <p:sp>
            <p:nvSpPr>
              <p:cNvPr id="2058" name="Freeform 2057"/>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zh-CN" altLang="en-US">
                  <a:solidFill>
                    <a:srgbClr val="000000"/>
                  </a:solidFill>
                  <a:latin typeface="Times New Roman" charset="0"/>
                  <a:ea typeface="宋体"/>
                </a:endParaRPr>
              </a:p>
            </p:txBody>
          </p:sp>
          <p:grpSp>
            <p:nvGrpSpPr>
              <p:cNvPr id="2059" name="Group 2058"/>
              <p:cNvGrpSpPr>
                <a:grpSpLocks/>
              </p:cNvGrpSpPr>
              <p:nvPr/>
            </p:nvGrpSpPr>
            <p:grpSpPr bwMode="auto">
              <a:xfrm>
                <a:off x="1195" y="104"/>
                <a:ext cx="3827" cy="429"/>
                <a:chOff x="1021" y="240"/>
                <a:chExt cx="3827" cy="429"/>
              </a:xfrm>
            </p:grpSpPr>
            <p:grpSp>
              <p:nvGrpSpPr>
                <p:cNvPr id="2108" name="Group 2059"/>
                <p:cNvGrpSpPr>
                  <a:grpSpLocks/>
                </p:cNvGrpSpPr>
                <p:nvPr/>
              </p:nvGrpSpPr>
              <p:grpSpPr bwMode="auto">
                <a:xfrm>
                  <a:off x="1021" y="241"/>
                  <a:ext cx="2208" cy="427"/>
                  <a:chOff x="1021" y="241"/>
                  <a:chExt cx="2208" cy="427"/>
                </a:xfrm>
              </p:grpSpPr>
              <p:sp>
                <p:nvSpPr>
                  <p:cNvPr id="2152" name="Freeform 2060"/>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3" name="Freeform 2061"/>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4" name="Freeform 2062"/>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5" name="Freeform 2063"/>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6" name="Freeform 2064"/>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7" name="Freeform 2065"/>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8" name="Freeform 2066"/>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9" name="Freeform 2067"/>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0" name="Freeform 2068"/>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1" name="Freeform 2069"/>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2" name="Freeform 2070"/>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3" name="Freeform 2071"/>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4" name="Freeform 2072"/>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5" name="Freeform 2073"/>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6" name="Freeform 2074"/>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7" name="Freeform 2075"/>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8" name="Freeform 2076"/>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69" name="Freeform 2077"/>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0" name="Freeform 2078"/>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1" name="Freeform 2079"/>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2" name="Freeform 2080"/>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3" name="Freeform 2081"/>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4" name="Freeform 2082"/>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5" name="Freeform 2083"/>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6" name="Freeform 2084"/>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7" name="Freeform 2085"/>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8" name="Freeform 2086"/>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79" name="Freeform 2087"/>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0" name="Freeform 2088"/>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1" name="Freeform 2089"/>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2" name="Freeform 2090"/>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3" name="Freeform 2091"/>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4" name="Freeform 2092"/>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5" name="Freeform 2093"/>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6" name="Freeform 2094"/>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7" name="Freeform 2095"/>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8" name="Freeform 2096"/>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89" name="Freeform 2097"/>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0" name="Freeform 2098"/>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1" name="Freeform 2099"/>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2" name="Freeform 2100"/>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3" name="Freeform 2101"/>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4" name="Freeform 2102"/>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5" name="Freeform 2103"/>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6" name="Freeform 2104"/>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7" name="Freeform 2105"/>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8" name="Freeform 2106"/>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99" name="Freeform 2107"/>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0" name="Freeform 2108"/>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1" name="Freeform 2109"/>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2" name="Freeform 2110"/>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3" name="Freeform 2111"/>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4" name="Freeform 2112"/>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5" name="Freeform 2113"/>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6" name="Freeform 2114"/>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207" name="Freeform 2115"/>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grpSp>
            <p:grpSp>
              <p:nvGrpSpPr>
                <p:cNvPr id="2109" name="Group 2116"/>
                <p:cNvGrpSpPr>
                  <a:grpSpLocks/>
                </p:cNvGrpSpPr>
                <p:nvPr/>
              </p:nvGrpSpPr>
              <p:grpSpPr bwMode="auto">
                <a:xfrm>
                  <a:off x="3709" y="240"/>
                  <a:ext cx="1139" cy="429"/>
                  <a:chOff x="3709" y="240"/>
                  <a:chExt cx="1139" cy="429"/>
                </a:xfrm>
              </p:grpSpPr>
              <p:sp>
                <p:nvSpPr>
                  <p:cNvPr id="2110" name="Freeform 2117"/>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1" name="Freeform 2118"/>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2" name="Freeform 2119"/>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3" name="Freeform 2120"/>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4" name="Freeform 2121"/>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5" name="Freeform 2122"/>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6" name="Freeform 2123"/>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7" name="Freeform 2124"/>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8" name="Freeform 2125"/>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19" name="Freeform 2126"/>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0" name="Freeform 2127"/>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1" name="Freeform 2128"/>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2" name="Freeform 2129"/>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3" name="Freeform 2130"/>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4" name="Freeform 2131"/>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5" name="Freeform 2132"/>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6" name="Freeform 2133"/>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7" name="Freeform 2134"/>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8" name="Freeform 2135"/>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29" name="Freeform 2136"/>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0" name="Freeform 2137"/>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1" name="Freeform 2138"/>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2" name="Freeform 2139"/>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3" name="Freeform 2140"/>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4" name="Freeform 2141"/>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5" name="Freeform 2142"/>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6" name="Freeform 2143"/>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7" name="Freeform 2144"/>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8" name="Freeform 2145"/>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39" name="Freeform 2146"/>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0" name="Freeform 2147"/>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1" name="Freeform 2148"/>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2" name="Freeform 2149"/>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3" name="Freeform 2150"/>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4" name="Freeform 2151"/>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5" name="Freeform 2152"/>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6" name="Freeform 2153"/>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7" name="Freeform 2154"/>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8" name="Freeform 2155"/>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49" name="Freeform 2156"/>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0" name="Freeform 2157"/>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sp>
                <p:nvSpPr>
                  <p:cNvPr id="2151" name="Freeform 2158"/>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000000"/>
                      </a:solidFill>
                      <a:latin typeface="Times New Roman" charset="0"/>
                      <a:ea typeface="宋体"/>
                    </a:endParaRPr>
                  </a:p>
                </p:txBody>
              </p:sp>
            </p:grpSp>
          </p:grpSp>
          <p:grpSp>
            <p:nvGrpSpPr>
              <p:cNvPr id="2060" name="Group 2159"/>
              <p:cNvGrpSpPr>
                <a:grpSpLocks/>
              </p:cNvGrpSpPr>
              <p:nvPr/>
            </p:nvGrpSpPr>
            <p:grpSpPr bwMode="auto">
              <a:xfrm>
                <a:off x="798" y="111"/>
                <a:ext cx="4702" cy="418"/>
                <a:chOff x="798" y="255"/>
                <a:chExt cx="4702" cy="418"/>
              </a:xfrm>
            </p:grpSpPr>
            <p:sp>
              <p:nvSpPr>
                <p:cNvPr id="2087" name="Line 2160"/>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8" name="Line 2161"/>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9" name="Line 2162"/>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0" name="Line 2163"/>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1" name="Line 2164"/>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2" name="Line 2165"/>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3" name="Line 2166"/>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4" name="Line 2167"/>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5" name="Line 2168"/>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6" name="Line 2169"/>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7" name="Line 2170"/>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8" name="Line 2171"/>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99" name="Line 2172"/>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0" name="Line 2173"/>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1" name="Line 2174"/>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2" name="Line 2175"/>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3" name="Line 2176"/>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4" name="Line 2177"/>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5" name="Line 2178"/>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6" name="Line 2179"/>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107" name="Line 2180"/>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grpSp>
          <p:grpSp>
            <p:nvGrpSpPr>
              <p:cNvPr id="2061" name="Group 2181"/>
              <p:cNvGrpSpPr>
                <a:grpSpLocks/>
              </p:cNvGrpSpPr>
              <p:nvPr/>
            </p:nvGrpSpPr>
            <p:grpSpPr bwMode="auto">
              <a:xfrm>
                <a:off x="1208" y="109"/>
                <a:ext cx="3694" cy="423"/>
                <a:chOff x="1034" y="245"/>
                <a:chExt cx="3694" cy="423"/>
              </a:xfrm>
            </p:grpSpPr>
            <p:sp>
              <p:nvSpPr>
                <p:cNvPr id="2062" name="Line 2182"/>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3" name="Line 2183"/>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4" name="Line 2184"/>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5" name="Line 2185"/>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6" name="Line 2186"/>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7" name="Line 2187"/>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8" name="Line 2188"/>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69" name="Line 2189"/>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0" name="Line 2190"/>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1" name="Line 2191"/>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2" name="Line 2192"/>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3" name="Line 2193"/>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4" name="Line 2194"/>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5" name="Line 2195"/>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6" name="Line 2196"/>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7" name="Line 2197"/>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8" name="Line 2198"/>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79" name="Line 2199"/>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0" name="Line 2200"/>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1" name="Line 2201"/>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2" name="Line 2202"/>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3" name="Line 2203"/>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4" name="Line 2204"/>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5" name="Line 2205"/>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sp>
              <p:nvSpPr>
                <p:cNvPr id="2086" name="Line 2206"/>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latin typeface="Times New Roman" charset="0"/>
                    <a:ea typeface="宋体"/>
                  </a:endParaRPr>
                </a:p>
              </p:txBody>
            </p:sp>
          </p:grpSp>
        </p:grpSp>
        <p:pic>
          <p:nvPicPr>
            <p:cNvPr id="2057" name="Picture 2207"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599417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i="1">
          <a:solidFill>
            <a:schemeClr val="tx2"/>
          </a:solidFill>
          <a:latin typeface="+mj-lt"/>
          <a:ea typeface="+mj-ea"/>
          <a:cs typeface="+mj-cs"/>
        </a:defRPr>
      </a:lvl1pPr>
      <a:lvl2pPr algn="l" rtl="0" eaLnBrk="0" fontAlgn="base" hangingPunct="0">
        <a:spcBef>
          <a:spcPct val="0"/>
        </a:spcBef>
        <a:spcAft>
          <a:spcPct val="0"/>
        </a:spcAft>
        <a:defRPr kumimoji="1" sz="4400" i="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i="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i="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i="1">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i="1">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i="1">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i="1">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i="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6"/>
        </a:buBlip>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2" Type="http://schemas.openxmlformats.org/officeDocument/2006/relationships/image" Target="../media/image9.jpg_800w_800h_4e"/><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1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036495" cy="6381328"/>
          </a:xfrm>
        </p:spPr>
        <p:txBody>
          <a:bodyPr/>
          <a:lstStyle/>
          <a:p>
            <a:pPr eaLnBrk="1" hangingPunct="1"/>
            <a:r>
              <a:rPr lang="zh-CN" altLang="en-US" sz="6000" b="1" dirty="0"/>
              <a:t>国际私法讲义（一）</a:t>
            </a:r>
            <a:br>
              <a:rPr lang="en-US" altLang="zh-CN" sz="6000" b="1" dirty="0"/>
            </a:br>
            <a:br>
              <a:rPr lang="en-US" altLang="zh-CN" sz="6000" b="1" dirty="0"/>
            </a:br>
            <a:br>
              <a:rPr lang="zh-CN" altLang="en-US" dirty="0"/>
            </a:br>
            <a:r>
              <a:rPr lang="zh-CN" altLang="en-US" dirty="0"/>
              <a:t>          南开大学法学院    秦瑞亭</a:t>
            </a:r>
            <a:br>
              <a:rPr lang="zh-CN" altLang="en-US" dirty="0"/>
            </a:br>
            <a:r>
              <a:rPr lang="zh-CN" altLang="en-US" dirty="0"/>
              <a:t>           </a:t>
            </a:r>
            <a:r>
              <a:rPr lang="en-US" altLang="zh-CN" dirty="0"/>
              <a:t>qinruiting2008@163.com</a:t>
            </a:r>
            <a:br>
              <a:rPr lang="en-US" altLang="zh-CN" dirty="0"/>
            </a:br>
            <a:endParaRPr lang="zh-CN" altLang="en-US" dirty="0"/>
          </a:p>
        </p:txBody>
      </p:sp>
      <p:sp>
        <p:nvSpPr>
          <p:cNvPr id="2051" name="Rectangle 3"/>
          <p:cNvSpPr>
            <a:spLocks noGrp="1" noChangeArrowheads="1"/>
          </p:cNvSpPr>
          <p:nvPr>
            <p:ph type="subTitle" idx="1"/>
          </p:nvPr>
        </p:nvSpPr>
        <p:spPr>
          <a:xfrm>
            <a:off x="-6436" y="6669360"/>
            <a:ext cx="9144000" cy="2559571"/>
          </a:xfrm>
        </p:spPr>
        <p:txBody>
          <a:bodyPr/>
          <a:lstStyle/>
          <a:p>
            <a:pPr eaLnBrk="1" hangingPunct="1"/>
            <a:r>
              <a:rPr lang="zh-CN" altLang="en-US" sz="3600" b="1" dirty="0"/>
              <a:t>           </a:t>
            </a:r>
            <a:endParaRPr lang="en-US" altLang="zh-CN" b="1" dirty="0"/>
          </a:p>
          <a:p>
            <a:pPr eaLnBrk="1" hangingPunct="1"/>
            <a:endParaRPr lang="en-US" altLang="zh-CN" b="1" dirty="0"/>
          </a:p>
          <a:p>
            <a:pPr eaLnBrk="1" hangingPunct="1"/>
            <a:endParaRPr lang="en-US" altLang="zh-CN" dirty="0"/>
          </a:p>
        </p:txBody>
      </p:sp>
    </p:spTree>
    <p:extLst>
      <p:ext uri="{BB962C8B-B14F-4D97-AF65-F5344CB8AC3E}">
        <p14:creationId xmlns:p14="http://schemas.microsoft.com/office/powerpoint/2010/main" val="30975901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marL="0" indent="0" eaLnBrk="1" hangingPunct="1">
              <a:buNone/>
            </a:pPr>
            <a:endParaRPr lang="en-US" altLang="zh-CN" dirty="0"/>
          </a:p>
          <a:p>
            <a:pPr eaLnBrk="1" hangingPunct="1"/>
            <a:r>
              <a:rPr lang="zh-CN" altLang="en-US" sz="3600" b="1" dirty="0"/>
              <a:t>教学方法</a:t>
            </a:r>
            <a:r>
              <a:rPr lang="zh-CN" altLang="en-US" dirty="0"/>
              <a:t>：</a:t>
            </a:r>
            <a:endParaRPr lang="en-US" altLang="zh-CN" dirty="0"/>
          </a:p>
          <a:p>
            <a:pPr eaLnBrk="1" hangingPunct="1"/>
            <a:r>
              <a:rPr lang="zh-CN" altLang="en-US" dirty="0"/>
              <a:t>课堂讲授</a:t>
            </a:r>
            <a:r>
              <a:rPr lang="en-US" altLang="zh-CN" dirty="0"/>
              <a:t>+</a:t>
            </a:r>
            <a:r>
              <a:rPr lang="zh-CN" altLang="en-US" dirty="0"/>
              <a:t>案例教学（讲解典型案例）</a:t>
            </a:r>
            <a:endParaRPr lang="en-US" altLang="zh-CN" dirty="0"/>
          </a:p>
          <a:p>
            <a:pPr marL="0" indent="0" eaLnBrk="1" hangingPunct="1">
              <a:buNone/>
            </a:pPr>
            <a:r>
              <a:rPr lang="en-US" altLang="zh-CN" dirty="0"/>
              <a:t>+</a:t>
            </a:r>
            <a:r>
              <a:rPr lang="zh-CN" altLang="en-US" dirty="0"/>
              <a:t>模拟法庭辩论或专题演讲</a:t>
            </a:r>
            <a:r>
              <a:rPr lang="en-US" altLang="zh-CN" dirty="0"/>
              <a:t>+</a:t>
            </a:r>
            <a:r>
              <a:rPr lang="zh-CN" altLang="en-US" dirty="0"/>
              <a:t>智慧树线上作业和讨论</a:t>
            </a:r>
            <a:endParaRPr lang="en-US" altLang="zh-CN" dirty="0"/>
          </a:p>
          <a:p>
            <a:pPr marL="0" indent="0" eaLnBrk="1" hangingPunct="1">
              <a:buNone/>
            </a:pPr>
            <a:endParaRPr lang="en-US" altLang="zh-CN" dirty="0"/>
          </a:p>
          <a:p>
            <a:pPr eaLnBrk="1" hangingPunct="1"/>
            <a:r>
              <a:rPr lang="zh-CN" altLang="en-US" dirty="0"/>
              <a:t>课程考试：实行过程化考核，期末考试为闭卷考试，期末成绩和平时成绩比例一般为各占</a:t>
            </a:r>
            <a:r>
              <a:rPr lang="en-US" altLang="zh-CN" dirty="0"/>
              <a:t>50%</a:t>
            </a:r>
            <a:r>
              <a:rPr lang="zh-CN" altLang="en-US" dirty="0"/>
              <a:t>，以期末考试之前教务处具体规定为准。</a:t>
            </a:r>
          </a:p>
          <a:p>
            <a:pPr eaLnBrk="1" hangingPunct="1"/>
            <a:endParaRPr lang="en-US" altLang="zh-CN" dirty="0"/>
          </a:p>
          <a:p>
            <a:pPr eaLnBrk="1" hangingPunct="1"/>
            <a:endParaRPr lang="en-US" altLang="zh-CN" dirty="0"/>
          </a:p>
          <a:p>
            <a:pPr eaLnBrk="1" hangingPunct="1"/>
            <a:endParaRPr lang="en-US" altLang="zh-CN"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14079634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0" y="0"/>
            <a:ext cx="9144000" cy="6858000"/>
          </a:xfrm>
        </p:spPr>
        <p:txBody>
          <a:bodyPr/>
          <a:lstStyle/>
          <a:p>
            <a:pPr eaLnBrk="1" hangingPunct="1"/>
            <a:r>
              <a:rPr lang="zh-CN" altLang="en-US" dirty="0"/>
              <a:t>     三审之后，陈洽群的弟弟向法院提起陈顺通遗嘱无效诉讼。经上海市第一中级人民法院一审、上海高院二审，</a:t>
            </a:r>
            <a:r>
              <a:rPr lang="en-US" altLang="zh-CN" b="1" dirty="0"/>
              <a:t>1998</a:t>
            </a:r>
            <a:r>
              <a:rPr lang="zh-CN" altLang="en-US" b="1" dirty="0"/>
              <a:t>年</a:t>
            </a:r>
            <a:r>
              <a:rPr lang="en-US" altLang="zh-CN" b="1" dirty="0"/>
              <a:t>9</a:t>
            </a:r>
            <a:r>
              <a:rPr lang="zh-CN" altLang="en-US" b="1" dirty="0"/>
              <a:t>月</a:t>
            </a:r>
            <a:r>
              <a:rPr lang="zh-CN" altLang="en-US" dirty="0"/>
              <a:t>上海中院最终判决陈顺通遗嘱有效。</a:t>
            </a:r>
            <a:endParaRPr lang="en-US" altLang="zh-CN" dirty="0"/>
          </a:p>
          <a:p>
            <a:pPr eaLnBrk="1" hangingPunct="1"/>
            <a:r>
              <a:rPr lang="en-US" altLang="zh-CN" b="1" dirty="0"/>
              <a:t>1999</a:t>
            </a:r>
            <a:r>
              <a:rPr lang="zh-CN" altLang="en-US" b="1" dirty="0"/>
              <a:t>年</a:t>
            </a:r>
            <a:r>
              <a:rPr lang="en-US" altLang="zh-CN" b="1" dirty="0"/>
              <a:t>4</a:t>
            </a:r>
            <a:r>
              <a:rPr lang="zh-CN" altLang="en-US" b="1" dirty="0"/>
              <a:t>月</a:t>
            </a:r>
            <a:r>
              <a:rPr lang="zh-CN" altLang="en-US" dirty="0"/>
              <a:t>奈维克斯并入</a:t>
            </a:r>
            <a:r>
              <a:rPr lang="zh-CN" altLang="en-US" b="1" dirty="0"/>
              <a:t>日本商船三井株式会社 </a:t>
            </a:r>
            <a:r>
              <a:rPr lang="zh-CN" altLang="en-US" dirty="0"/>
              <a:t>，</a:t>
            </a:r>
            <a:r>
              <a:rPr lang="en-US" altLang="zh-CN" dirty="0"/>
              <a:t>2003</a:t>
            </a:r>
            <a:r>
              <a:rPr lang="zh-CN" altLang="en-US" dirty="0"/>
              <a:t>年</a:t>
            </a:r>
            <a:r>
              <a:rPr lang="en-US" altLang="zh-CN" dirty="0"/>
              <a:t>4</a:t>
            </a:r>
            <a:r>
              <a:rPr lang="zh-CN" altLang="en-US" dirty="0"/>
              <a:t>月法院同意原告请求，将商船三井确定为被告。</a:t>
            </a:r>
            <a:endParaRPr lang="en-US" altLang="zh-CN" dirty="0"/>
          </a:p>
          <a:p>
            <a:pPr eaLnBrk="1" hangingPunct="1"/>
            <a:r>
              <a:rPr lang="en-US" altLang="zh-CN" dirty="0"/>
              <a:t>2003</a:t>
            </a:r>
            <a:r>
              <a:rPr lang="zh-CN" altLang="en-US" dirty="0"/>
              <a:t>年</a:t>
            </a:r>
            <a:r>
              <a:rPr lang="en-US" altLang="zh-CN" dirty="0"/>
              <a:t>11</a:t>
            </a:r>
            <a:r>
              <a:rPr lang="zh-CN" altLang="en-US" dirty="0"/>
              <a:t>月</a:t>
            </a:r>
            <a:r>
              <a:rPr lang="en-US" altLang="zh-CN" dirty="0"/>
              <a:t>25</a:t>
            </a:r>
            <a:r>
              <a:rPr lang="zh-CN" altLang="en-US" dirty="0"/>
              <a:t>日，上海海事法院第五次开庭。上海海事法院审理后认为，日本军方在</a:t>
            </a:r>
            <a:r>
              <a:rPr lang="en-US" altLang="zh-CN" dirty="0"/>
              <a:t>1937</a:t>
            </a:r>
            <a:r>
              <a:rPr lang="zh-CN" altLang="en-US" dirty="0"/>
              <a:t>年扣留两艘轮船的事实可以认定，但目前没有证据可以认定“捕获”，也没有两艘轮船发生所有权转移登记的证据。</a:t>
            </a:r>
            <a:endParaRPr lang="zh-CN" altLang="zh-CN" dirty="0"/>
          </a:p>
        </p:txBody>
      </p:sp>
    </p:spTree>
    <p:extLst>
      <p:ext uri="{BB962C8B-B14F-4D97-AF65-F5344CB8AC3E}">
        <p14:creationId xmlns:p14="http://schemas.microsoft.com/office/powerpoint/2010/main" val="18099479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0" y="0"/>
            <a:ext cx="9144000" cy="6858000"/>
          </a:xfrm>
        </p:spPr>
        <p:txBody>
          <a:bodyPr/>
          <a:lstStyle/>
          <a:p>
            <a:pPr eaLnBrk="1" hangingPunct="1"/>
            <a:r>
              <a:rPr lang="en-US" altLang="zh-CN"/>
              <a:t>1937</a:t>
            </a:r>
            <a:r>
              <a:rPr lang="zh-CN" altLang="en-US"/>
              <a:t>年</a:t>
            </a:r>
            <a:r>
              <a:rPr lang="en-US" altLang="zh-CN"/>
              <a:t>7</a:t>
            </a:r>
            <a:r>
              <a:rPr lang="zh-CN" altLang="en-US"/>
              <a:t>月以后，在战争已经爆发情况下，两艘货轮并未按合同约定被安排到安全海域航行，导致轮船在合同期内被日本军方扣留，大同海运株式会社对此有过错。</a:t>
            </a:r>
            <a:endParaRPr lang="en-US" altLang="zh-CN"/>
          </a:p>
          <a:p>
            <a:pPr eaLnBrk="1" hangingPunct="1"/>
            <a:r>
              <a:rPr lang="zh-CN" altLang="en-US"/>
              <a:t>此后大同海运株式会社在明知船舶所有人为中国公民陈顺通的情况下继续占有两轮，既不及时告船舶所有人详情，又不支付合同费用，构成侵权。</a:t>
            </a:r>
            <a:endParaRPr lang="en-US" altLang="zh-CN"/>
          </a:p>
          <a:p>
            <a:pPr eaLnBrk="1" hangingPunct="1"/>
            <a:r>
              <a:rPr lang="zh-CN" altLang="en-US"/>
              <a:t>因此从租约期满起至两轮沉没期间，大同海运株式会社属于非法占有两艘货轮，应对船舶所有人实际造成的经济损失承担侵权赔偿责任。</a:t>
            </a:r>
            <a:endParaRPr lang="zh-CN" altLang="zh-CN"/>
          </a:p>
        </p:txBody>
      </p:sp>
    </p:spTree>
    <p:extLst>
      <p:ext uri="{BB962C8B-B14F-4D97-AF65-F5344CB8AC3E}">
        <p14:creationId xmlns:p14="http://schemas.microsoft.com/office/powerpoint/2010/main" val="8803884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0" y="0"/>
            <a:ext cx="9144000" cy="6858000"/>
          </a:xfrm>
        </p:spPr>
        <p:txBody>
          <a:bodyPr/>
          <a:lstStyle/>
          <a:p>
            <a:pPr eaLnBrk="1" hangingPunct="1"/>
            <a:r>
              <a:rPr lang="en-US" altLang="zh-CN" b="1" dirty="0"/>
              <a:t>2007</a:t>
            </a:r>
            <a:r>
              <a:rPr lang="zh-CN" altLang="en-US" b="1" dirty="0"/>
              <a:t>年</a:t>
            </a:r>
            <a:r>
              <a:rPr lang="en-US" altLang="zh-CN" b="1" dirty="0"/>
              <a:t>12</a:t>
            </a:r>
            <a:r>
              <a:rPr lang="zh-CN" altLang="en-US" b="1" dirty="0"/>
              <a:t>月</a:t>
            </a:r>
            <a:r>
              <a:rPr lang="en-US" altLang="zh-CN" b="1" dirty="0"/>
              <a:t>7</a:t>
            </a:r>
            <a:r>
              <a:rPr lang="zh-CN" altLang="en-US" b="1" dirty="0"/>
              <a:t>日</a:t>
            </a:r>
            <a:r>
              <a:rPr lang="zh-CN" altLang="en-US" dirty="0"/>
              <a:t>上海海事法院作出（</a:t>
            </a:r>
            <a:r>
              <a:rPr lang="en-US" altLang="zh-CN" dirty="0"/>
              <a:t>1989</a:t>
            </a:r>
            <a:r>
              <a:rPr lang="zh-CN" altLang="en-US" dirty="0"/>
              <a:t>）沪海法商字第</a:t>
            </a:r>
            <a:r>
              <a:rPr lang="en-US" altLang="zh-CN" dirty="0"/>
              <a:t>25</a:t>
            </a:r>
            <a:r>
              <a:rPr lang="zh-CN" altLang="en-US" dirty="0"/>
              <a:t>号民事判决：对中威公司的诉讼请求不予支持；</a:t>
            </a:r>
            <a:r>
              <a:rPr lang="zh-CN" altLang="en-US" b="1" dirty="0"/>
              <a:t>商船三井向陈震、陈春支付并赔偿</a:t>
            </a:r>
            <a:r>
              <a:rPr lang="zh-CN" altLang="en-US" dirty="0"/>
              <a:t>两轮的租金、营运损失、船舶损失及孳息共</a:t>
            </a:r>
            <a:r>
              <a:rPr lang="en-US" altLang="zh-CN" b="1" dirty="0"/>
              <a:t>2916477260.80</a:t>
            </a:r>
            <a:r>
              <a:rPr lang="zh-CN" altLang="en-US" b="1" dirty="0"/>
              <a:t>日元 </a:t>
            </a:r>
            <a:r>
              <a:rPr lang="en-US" altLang="zh-CN" dirty="0"/>
              <a:t>(29</a:t>
            </a:r>
            <a:r>
              <a:rPr lang="zh-CN" altLang="en-US" dirty="0"/>
              <a:t>亿余</a:t>
            </a:r>
            <a:r>
              <a:rPr lang="en-US" altLang="zh-CN" dirty="0"/>
              <a:t>)</a:t>
            </a:r>
            <a:r>
              <a:rPr lang="zh-CN" altLang="en-US" dirty="0"/>
              <a:t>。</a:t>
            </a:r>
            <a:endParaRPr lang="en-US" altLang="zh-CN" dirty="0"/>
          </a:p>
          <a:p>
            <a:pPr eaLnBrk="1" hangingPunct="1"/>
            <a:r>
              <a:rPr lang="zh-CN" altLang="en-US" b="1" dirty="0"/>
              <a:t>上海市高级人民法院</a:t>
            </a:r>
            <a:r>
              <a:rPr lang="en-US" altLang="zh-CN" b="1" dirty="0"/>
              <a:t>2010</a:t>
            </a:r>
            <a:r>
              <a:rPr lang="zh-CN" altLang="en-US" b="1" dirty="0"/>
              <a:t>年</a:t>
            </a:r>
            <a:r>
              <a:rPr lang="en-US" altLang="zh-CN" b="1" dirty="0"/>
              <a:t>8</a:t>
            </a:r>
            <a:r>
              <a:rPr lang="zh-CN" altLang="en-US" b="1" dirty="0"/>
              <a:t>月</a:t>
            </a:r>
            <a:r>
              <a:rPr lang="en-US" altLang="zh-CN" b="1" dirty="0"/>
              <a:t>6</a:t>
            </a:r>
            <a:r>
              <a:rPr lang="zh-CN" altLang="en-US" b="1" dirty="0"/>
              <a:t>日</a:t>
            </a:r>
            <a:r>
              <a:rPr lang="zh-CN" altLang="en-US" dirty="0"/>
              <a:t>（</a:t>
            </a:r>
            <a:r>
              <a:rPr lang="en-US" altLang="zh-CN" dirty="0"/>
              <a:t>2008</a:t>
            </a:r>
            <a:r>
              <a:rPr lang="zh-CN" altLang="en-US" dirty="0"/>
              <a:t>）沪高民四（海）终字第</a:t>
            </a:r>
            <a:r>
              <a:rPr lang="en-US" altLang="zh-CN" dirty="0"/>
              <a:t>80</a:t>
            </a:r>
            <a:r>
              <a:rPr lang="zh-CN" altLang="en-US" dirty="0"/>
              <a:t>号判决</a:t>
            </a:r>
            <a:r>
              <a:rPr lang="en-US" altLang="zh-CN" dirty="0"/>
              <a:t>:</a:t>
            </a:r>
            <a:r>
              <a:rPr lang="zh-CN" altLang="en-US" dirty="0"/>
              <a:t>驳回上诉</a:t>
            </a:r>
            <a:r>
              <a:rPr lang="en-US" altLang="zh-CN" dirty="0"/>
              <a:t>,</a:t>
            </a:r>
            <a:r>
              <a:rPr lang="zh-CN" altLang="en-US" b="1" dirty="0"/>
              <a:t>维持原判</a:t>
            </a:r>
            <a:r>
              <a:rPr lang="zh-CN" altLang="en-US" dirty="0"/>
              <a:t>。</a:t>
            </a:r>
            <a:endParaRPr lang="en-US" altLang="zh-CN" dirty="0"/>
          </a:p>
          <a:p>
            <a:pPr eaLnBrk="1" hangingPunct="1"/>
            <a:r>
              <a:rPr lang="en-US" altLang="zh-CN" dirty="0"/>
              <a:t>2010</a:t>
            </a:r>
            <a:r>
              <a:rPr lang="zh-CN" altLang="en-US" dirty="0"/>
              <a:t>年</a:t>
            </a:r>
            <a:r>
              <a:rPr lang="en-US" altLang="zh-CN" dirty="0"/>
              <a:t>12</a:t>
            </a:r>
            <a:r>
              <a:rPr lang="zh-CN" altLang="en-US" dirty="0"/>
              <a:t>月</a:t>
            </a:r>
            <a:r>
              <a:rPr lang="en-US" altLang="zh-CN" dirty="0"/>
              <a:t>23</a:t>
            </a:r>
            <a:r>
              <a:rPr lang="zh-CN" altLang="en-US" dirty="0"/>
              <a:t>日最高人民法院（</a:t>
            </a:r>
            <a:r>
              <a:rPr lang="en-US" altLang="zh-CN" dirty="0"/>
              <a:t>2010</a:t>
            </a:r>
            <a:r>
              <a:rPr lang="zh-CN" altLang="en-US" dirty="0"/>
              <a:t>）民申字第</a:t>
            </a:r>
            <a:r>
              <a:rPr lang="en-US" altLang="zh-CN" dirty="0"/>
              <a:t>1269</a:t>
            </a:r>
            <a:r>
              <a:rPr lang="zh-CN" altLang="en-US" dirty="0"/>
              <a:t>号民事裁定书驳回商船三井再审申请。</a:t>
            </a:r>
            <a:endParaRPr lang="en-US" altLang="zh-CN" dirty="0"/>
          </a:p>
          <a:p>
            <a:pPr eaLnBrk="1" hangingPunct="1"/>
            <a:r>
              <a:rPr lang="en-US" altLang="zh-CN" b="1" dirty="0"/>
              <a:t>2012</a:t>
            </a:r>
            <a:r>
              <a:rPr lang="zh-CN" altLang="en-US" b="1" dirty="0"/>
              <a:t>年</a:t>
            </a:r>
            <a:r>
              <a:rPr lang="en-US" altLang="zh-CN" b="1" dirty="0"/>
              <a:t>3</a:t>
            </a:r>
            <a:r>
              <a:rPr lang="zh-CN" altLang="en-US" b="1" dirty="0"/>
              <a:t>月，</a:t>
            </a:r>
            <a:r>
              <a:rPr lang="zh-CN" altLang="en-US" sz="3600" b="1" dirty="0"/>
              <a:t>船王第三代陈春辞世</a:t>
            </a:r>
            <a:r>
              <a:rPr lang="zh-CN" altLang="en-US" dirty="0"/>
              <a:t>。为执行判决书，</a:t>
            </a:r>
            <a:r>
              <a:rPr lang="zh-CN" altLang="en-US" sz="3600" b="1" dirty="0"/>
              <a:t>船王第四代</a:t>
            </a:r>
            <a:r>
              <a:rPr lang="en-US" altLang="zh-CN" dirty="0"/>
              <a:t>——</a:t>
            </a:r>
            <a:r>
              <a:rPr lang="zh-CN" altLang="en-US" dirty="0"/>
              <a:t>陈春长子陈中威，踏上了父亲的追索之路。</a:t>
            </a:r>
          </a:p>
          <a:p>
            <a:pPr eaLnBrk="1" hangingPunct="1"/>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1589196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0"/>
            <a:ext cx="9144000" cy="6858000"/>
          </a:xfrm>
        </p:spPr>
        <p:txBody>
          <a:bodyPr/>
          <a:lstStyle/>
          <a:p>
            <a:pPr eaLnBrk="1" hangingPunct="1"/>
            <a:r>
              <a:rPr lang="en-US" altLang="zh-CN" b="1" dirty="0"/>
              <a:t>2014</a:t>
            </a:r>
            <a:r>
              <a:rPr lang="zh-CN" altLang="en-US" b="1" dirty="0"/>
              <a:t>年</a:t>
            </a:r>
            <a:r>
              <a:rPr lang="en-US" altLang="zh-CN" b="1" dirty="0"/>
              <a:t>4</a:t>
            </a:r>
            <a:r>
              <a:rPr lang="zh-CN" altLang="en-US" b="1" dirty="0"/>
              <a:t>月</a:t>
            </a:r>
            <a:r>
              <a:rPr lang="en-US" altLang="zh-CN" b="1" dirty="0"/>
              <a:t>19</a:t>
            </a:r>
            <a:r>
              <a:rPr lang="zh-CN" altLang="en-US" b="1" dirty="0"/>
              <a:t>日</a:t>
            </a:r>
            <a:r>
              <a:rPr lang="zh-CN" altLang="en-US" dirty="0"/>
              <a:t>，上海海事法院为执行生效判决，在浙江嵊泗马迹山港</a:t>
            </a:r>
            <a:r>
              <a:rPr lang="zh-CN" altLang="en-US" b="1" dirty="0"/>
              <a:t>对被执行人</a:t>
            </a:r>
            <a:r>
              <a:rPr lang="zh-CN" altLang="en-US" sz="3600" b="1" dirty="0"/>
              <a:t>商船三井株式会社</a:t>
            </a:r>
            <a:r>
              <a:rPr lang="en-US" altLang="zh-CN" sz="3600" b="1" dirty="0"/>
              <a:t>28</a:t>
            </a:r>
            <a:r>
              <a:rPr lang="zh-CN" altLang="en-US" sz="3600" b="1" dirty="0"/>
              <a:t>万吨轮船</a:t>
            </a:r>
            <a:r>
              <a:rPr lang="en-US" altLang="zh-CN" sz="3600" dirty="0"/>
              <a:t>BAOSTEELEMOTION</a:t>
            </a:r>
            <a:r>
              <a:rPr lang="zh-CN" altLang="en-US" sz="3600" dirty="0"/>
              <a:t>轮</a:t>
            </a:r>
            <a:r>
              <a:rPr lang="zh-CN" altLang="en-US" dirty="0"/>
              <a:t>实施</a:t>
            </a:r>
            <a:r>
              <a:rPr lang="zh-CN" altLang="en-US" b="1" dirty="0"/>
              <a:t>扣押</a:t>
            </a:r>
            <a:r>
              <a:rPr lang="zh-CN" altLang="en-US" dirty="0"/>
              <a:t>。</a:t>
            </a:r>
            <a:endParaRPr lang="en-US" altLang="zh-CN" dirty="0"/>
          </a:p>
          <a:p>
            <a:pPr eaLnBrk="1" hangingPunct="1"/>
            <a:r>
              <a:rPr lang="en-US" altLang="zh-CN" b="1" dirty="0"/>
              <a:t>2014</a:t>
            </a:r>
            <a:r>
              <a:rPr lang="zh-CN" altLang="en-US" b="1" dirty="0"/>
              <a:t>年</a:t>
            </a:r>
            <a:r>
              <a:rPr lang="en-US" altLang="zh-CN" b="1" dirty="0"/>
              <a:t>4</a:t>
            </a:r>
            <a:r>
              <a:rPr lang="zh-CN" altLang="en-US" b="1" dirty="0"/>
              <a:t>月</a:t>
            </a:r>
            <a:r>
              <a:rPr lang="en-US" altLang="zh-CN" b="1" dirty="0"/>
              <a:t>20</a:t>
            </a:r>
            <a:r>
              <a:rPr lang="zh-CN" altLang="en-US" b="1" dirty="0"/>
              <a:t>日</a:t>
            </a:r>
            <a:r>
              <a:rPr lang="zh-CN" altLang="en-US" sz="2800" dirty="0"/>
              <a:t>宁波下着淅淅沥沥的雨。船王第四代、</a:t>
            </a:r>
            <a:r>
              <a:rPr lang="en-US" altLang="zh-CN" sz="2800" dirty="0"/>
              <a:t>1969</a:t>
            </a:r>
            <a:r>
              <a:rPr lang="zh-CN" altLang="en-US" sz="2800" dirty="0"/>
              <a:t>年出生的</a:t>
            </a:r>
            <a:r>
              <a:rPr lang="zh-CN" altLang="en-US" sz="3600" b="1" dirty="0"/>
              <a:t>陈中威</a:t>
            </a:r>
            <a:r>
              <a:rPr lang="zh-CN" altLang="en-US" sz="2800" dirty="0"/>
              <a:t>捧着父亲陈春的骨灰盒，告慰父亲：“爸爸，你放心吧，法院已经强制执行了。”</a:t>
            </a:r>
          </a:p>
          <a:p>
            <a:pPr eaLnBrk="1" hangingPunct="1"/>
            <a:endParaRPr lang="en-US" altLang="zh-CN" dirty="0"/>
          </a:p>
          <a:p>
            <a:pPr eaLnBrk="1" hangingPunct="1"/>
            <a:r>
              <a:rPr lang="en-US" altLang="zh-CN" b="1" dirty="0"/>
              <a:t>2014</a:t>
            </a:r>
            <a:r>
              <a:rPr lang="zh-CN" altLang="en-US" b="1" dirty="0"/>
              <a:t>年</a:t>
            </a:r>
            <a:r>
              <a:rPr lang="en-US" altLang="zh-CN" b="1" dirty="0"/>
              <a:t>4</a:t>
            </a:r>
            <a:r>
              <a:rPr lang="zh-CN" altLang="en-US" b="1" dirty="0"/>
              <a:t>月</a:t>
            </a:r>
            <a:r>
              <a:rPr lang="en-US" altLang="zh-CN" b="1" dirty="0"/>
              <a:t>23</a:t>
            </a:r>
            <a:r>
              <a:rPr lang="zh-CN" altLang="en-US" b="1" dirty="0"/>
              <a:t>日三井公司向上海海事法院支付了</a:t>
            </a:r>
            <a:r>
              <a:rPr lang="en-US" altLang="zh-CN" b="1" dirty="0"/>
              <a:t>40</a:t>
            </a:r>
            <a:r>
              <a:rPr lang="zh-CN" altLang="en-US" b="1" dirty="0"/>
              <a:t>亿日元</a:t>
            </a:r>
            <a:r>
              <a:rPr lang="zh-CN" altLang="en-US" dirty="0"/>
              <a:t>（约合</a:t>
            </a:r>
            <a:r>
              <a:rPr lang="en-US" altLang="zh-CN" dirty="0"/>
              <a:t>2.44</a:t>
            </a:r>
            <a:r>
              <a:rPr lang="zh-CN" altLang="en-US" dirty="0"/>
              <a:t>亿元人民币），其中</a:t>
            </a:r>
            <a:r>
              <a:rPr lang="en-US" altLang="zh-CN" dirty="0"/>
              <a:t>29</a:t>
            </a:r>
            <a:r>
              <a:rPr lang="zh-CN" altLang="en-US" dirty="0"/>
              <a:t>亿日元为法院判定支付原告的赔偿金，其余</a:t>
            </a:r>
            <a:r>
              <a:rPr lang="en-US" altLang="zh-CN" dirty="0"/>
              <a:t>11</a:t>
            </a:r>
            <a:r>
              <a:rPr lang="zh-CN" altLang="en-US" dirty="0"/>
              <a:t>亿日元为利息和诉讼费用。</a:t>
            </a:r>
            <a:endParaRPr lang="en-US" altLang="zh-CN" dirty="0"/>
          </a:p>
          <a:p>
            <a:pPr eaLnBrk="1" hangingPunct="1"/>
            <a:endParaRPr lang="zh-CN" altLang="en-US"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15029752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0" y="0"/>
            <a:ext cx="9144000" cy="6858000"/>
          </a:xfrm>
        </p:spPr>
        <p:txBody>
          <a:bodyPr/>
          <a:lstStyle/>
          <a:p>
            <a:pPr eaLnBrk="1" hangingPunct="1"/>
            <a:r>
              <a:rPr lang="en-US" altLang="zh-CN" dirty="0"/>
              <a:t>2014</a:t>
            </a:r>
            <a:r>
              <a:rPr lang="zh-CN" altLang="en-US" dirty="0"/>
              <a:t>年</a:t>
            </a:r>
            <a:r>
              <a:rPr lang="en-US" altLang="zh-CN" dirty="0"/>
              <a:t>4</a:t>
            </a:r>
            <a:r>
              <a:rPr lang="zh-CN" altLang="en-US" dirty="0"/>
              <a:t>月</a:t>
            </a:r>
            <a:r>
              <a:rPr lang="en-US" altLang="zh-CN" dirty="0"/>
              <a:t>24</a:t>
            </a:r>
            <a:r>
              <a:rPr lang="zh-CN" altLang="en-US" dirty="0"/>
              <a:t>日上海海事法院裁定解除对“</a:t>
            </a:r>
            <a:r>
              <a:rPr lang="en-US" altLang="zh-CN" dirty="0"/>
              <a:t>BAOSTEEL EMOTION”</a:t>
            </a:r>
            <a:r>
              <a:rPr lang="zh-CN" altLang="en-US" dirty="0"/>
              <a:t>轮的扣押，同时发布了</a:t>
            </a:r>
            <a:r>
              <a:rPr lang="en-US" altLang="zh-CN" dirty="0"/>
              <a:t>《</a:t>
            </a:r>
            <a:r>
              <a:rPr lang="zh-CN" altLang="en-US" dirty="0"/>
              <a:t>解除扣押船舶命令</a:t>
            </a:r>
            <a:r>
              <a:rPr lang="en-US" altLang="zh-CN" dirty="0"/>
              <a:t>》</a:t>
            </a:r>
            <a:r>
              <a:rPr lang="zh-CN" altLang="en-US" dirty="0"/>
              <a:t>。</a:t>
            </a:r>
            <a:endParaRPr lang="en-US" altLang="zh-CN" dirty="0"/>
          </a:p>
          <a:p>
            <a:pPr eaLnBrk="1" hangingPunct="1"/>
            <a:endParaRPr lang="en-US" altLang="zh-CN" dirty="0"/>
          </a:p>
          <a:p>
            <a:r>
              <a:rPr lang="zh-CN" altLang="en-US" dirty="0"/>
              <a:t>船王四代人为两艘船奔波</a:t>
            </a:r>
            <a:r>
              <a:rPr lang="en-US" altLang="zh-CN" sz="3600" b="1" dirty="0"/>
              <a:t>77</a:t>
            </a:r>
            <a:r>
              <a:rPr lang="zh-CN" altLang="en-US" sz="3600" b="1" dirty="0"/>
              <a:t>年（</a:t>
            </a:r>
            <a:r>
              <a:rPr lang="en-US" altLang="zh-CN" sz="3600" b="1" dirty="0"/>
              <a:t>1937-2014</a:t>
            </a:r>
            <a:r>
              <a:rPr lang="zh-CN" altLang="en-US" sz="3600" b="1" dirty="0"/>
              <a:t>），“中威船案”世纪之讼尘埃落定</a:t>
            </a:r>
            <a:r>
              <a:rPr lang="zh-CN" altLang="en-US" dirty="0"/>
              <a:t>。</a:t>
            </a:r>
          </a:p>
          <a:p>
            <a:pPr eaLnBrk="1" hangingPunct="1"/>
            <a:endParaRPr lang="en-US" altLang="zh-CN" dirty="0"/>
          </a:p>
        </p:txBody>
      </p:sp>
    </p:spTree>
    <p:extLst>
      <p:ext uri="{BB962C8B-B14F-4D97-AF65-F5344CB8AC3E}">
        <p14:creationId xmlns:p14="http://schemas.microsoft.com/office/powerpoint/2010/main" val="15639167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0" y="0"/>
            <a:ext cx="9144000" cy="6858000"/>
          </a:xfrm>
        </p:spPr>
        <p:txBody>
          <a:bodyPr/>
          <a:lstStyle/>
          <a:p>
            <a:pPr eaLnBrk="1" hangingPunct="1"/>
            <a:r>
              <a:rPr lang="zh-CN" altLang="en-US" sz="3600" b="1" dirty="0"/>
              <a:t>国际裁判权和涉外管辖权</a:t>
            </a:r>
            <a:endParaRPr lang="en-US" altLang="zh-CN" sz="3600" b="1" dirty="0"/>
          </a:p>
          <a:p>
            <a:pPr eaLnBrk="1" hangingPunct="1"/>
            <a:r>
              <a:rPr lang="en-US" altLang="zh-CN" sz="3600" b="1" dirty="0"/>
              <a:t>1988</a:t>
            </a:r>
            <a:r>
              <a:rPr lang="zh-CN" altLang="en-US" sz="3600" b="1" dirty="0"/>
              <a:t>年</a:t>
            </a:r>
            <a:r>
              <a:rPr lang="en-US" altLang="zh-CN" sz="3600" b="1" dirty="0"/>
              <a:t>12</a:t>
            </a:r>
            <a:r>
              <a:rPr lang="zh-CN" altLang="en-US" sz="3600" b="1" dirty="0"/>
              <a:t>月起诉，</a:t>
            </a:r>
            <a:r>
              <a:rPr lang="en-US" altLang="zh-CN" sz="3600" b="1" dirty="0"/>
              <a:t>1989</a:t>
            </a:r>
            <a:r>
              <a:rPr lang="zh-CN" altLang="en-US" sz="3600" b="1" dirty="0"/>
              <a:t>年</a:t>
            </a:r>
            <a:r>
              <a:rPr lang="en-US" altLang="zh-CN" sz="3600" b="1" dirty="0"/>
              <a:t>8</a:t>
            </a:r>
            <a:r>
              <a:rPr lang="zh-CN" altLang="en-US" sz="3600" b="1" dirty="0"/>
              <a:t>月立案受理，</a:t>
            </a:r>
            <a:r>
              <a:rPr lang="en-US" altLang="zh-CN" sz="3600" b="1" dirty="0"/>
              <a:t>1991</a:t>
            </a:r>
            <a:r>
              <a:rPr lang="zh-CN" altLang="en-US" sz="3600" b="1" dirty="0"/>
              <a:t>年</a:t>
            </a:r>
            <a:r>
              <a:rPr lang="en-US" altLang="zh-CN" sz="3600" b="1" dirty="0"/>
              <a:t>8</a:t>
            </a:r>
            <a:r>
              <a:rPr lang="zh-CN" altLang="en-US" sz="3600" b="1" dirty="0"/>
              <a:t>月首次开庭</a:t>
            </a:r>
          </a:p>
          <a:p>
            <a:pPr eaLnBrk="1" hangingPunct="1"/>
            <a:r>
              <a:rPr lang="en-US" altLang="zh-CN" dirty="0"/>
              <a:t>82</a:t>
            </a:r>
            <a:r>
              <a:rPr lang="zh-CN" altLang="en-US" dirty="0"/>
              <a:t>年</a:t>
            </a:r>
            <a:r>
              <a:rPr lang="en-US" altLang="zh-CN" dirty="0"/>
              <a:t>《</a:t>
            </a:r>
            <a:r>
              <a:rPr lang="zh-CN" altLang="en-US" dirty="0"/>
              <a:t>民事诉讼法（试行）</a:t>
            </a:r>
            <a:r>
              <a:rPr lang="en-US" altLang="zh-CN" dirty="0"/>
              <a:t>》</a:t>
            </a:r>
            <a:r>
              <a:rPr lang="zh-CN" altLang="en-US" dirty="0"/>
              <a:t>没有任何规定。</a:t>
            </a:r>
          </a:p>
          <a:p>
            <a:pPr eaLnBrk="1" hangingPunct="1"/>
            <a:r>
              <a:rPr lang="en-US" altLang="zh-CN" dirty="0"/>
              <a:t>91</a:t>
            </a:r>
            <a:r>
              <a:rPr lang="zh-CN" altLang="en-US" dirty="0"/>
              <a:t>年</a:t>
            </a:r>
            <a:r>
              <a:rPr lang="en-US" altLang="zh-CN" dirty="0"/>
              <a:t>4</a:t>
            </a:r>
            <a:r>
              <a:rPr lang="zh-CN" altLang="en-US" dirty="0"/>
              <a:t>月</a:t>
            </a:r>
            <a:r>
              <a:rPr lang="en-US" altLang="zh-CN" dirty="0"/>
              <a:t>9</a:t>
            </a:r>
            <a:r>
              <a:rPr lang="zh-CN" altLang="en-US" dirty="0"/>
              <a:t>日</a:t>
            </a:r>
            <a:r>
              <a:rPr lang="en-US" altLang="zh-CN" dirty="0"/>
              <a:t>《</a:t>
            </a:r>
            <a:r>
              <a:rPr lang="zh-CN" altLang="en-US" dirty="0"/>
              <a:t>民事诉讼法</a:t>
            </a:r>
            <a:r>
              <a:rPr lang="en-US" altLang="zh-CN" dirty="0"/>
              <a:t>》</a:t>
            </a:r>
            <a:r>
              <a:rPr lang="zh-CN" altLang="en-US" dirty="0"/>
              <a:t>第</a:t>
            </a:r>
            <a:r>
              <a:rPr lang="en-US" altLang="zh-CN" dirty="0"/>
              <a:t>243</a:t>
            </a:r>
            <a:r>
              <a:rPr lang="zh-CN" altLang="en-US" dirty="0"/>
              <a:t>条  因合同纠纷或者其他财产权益纠纷，对在中华人民共和国领域内没有住所的被告提起的诉讼，如果合同在中华人民共和国领域内签订或者履行，或者诉讼标的物在中华人民共和国领域内，或者被告在中华人民共和国领域内有可供扣押的财产，或者被告在中华人民共和国领域内设有代表机构，</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7893770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0" y="0"/>
            <a:ext cx="9144000" cy="6858000"/>
          </a:xfrm>
        </p:spPr>
        <p:txBody>
          <a:bodyPr/>
          <a:lstStyle/>
          <a:p>
            <a:pPr eaLnBrk="1" hangingPunct="1"/>
            <a:r>
              <a:rPr lang="zh-CN" altLang="en-US" dirty="0"/>
              <a:t>可以由合同签订地、合同履行地、诉讼标的物所在地、可供扣押财产所在地、侵权行为地或者代表机构住所地人民法院管辖。（国际裁判权和涉外管辖权合二为一）</a:t>
            </a:r>
            <a:endParaRPr lang="en-US" altLang="zh-CN" dirty="0"/>
          </a:p>
          <a:p>
            <a:pPr eaLnBrk="1" hangingPunct="1"/>
            <a:r>
              <a:rPr lang="zh-CN" altLang="en-US" sz="3600" b="1" dirty="0"/>
              <a:t>当事人适格问题</a:t>
            </a:r>
          </a:p>
          <a:p>
            <a:pPr eaLnBrk="1" hangingPunct="1"/>
            <a:r>
              <a:rPr lang="zh-CN" altLang="en-US" dirty="0"/>
              <a:t>原告：中威轮船公司、陈震、陈春</a:t>
            </a:r>
          </a:p>
          <a:p>
            <a:pPr eaLnBrk="1" hangingPunct="1"/>
            <a:r>
              <a:rPr lang="zh-CN" altLang="en-US" dirty="0"/>
              <a:t>陈震、陈春为陈洽群之子、陈顺通之孙。</a:t>
            </a:r>
          </a:p>
          <a:p>
            <a:pPr eaLnBrk="1" hangingPunct="1"/>
            <a:r>
              <a:rPr lang="zh-CN" altLang="en-US" dirty="0"/>
              <a:t>被告：日本商船三井株式会社</a:t>
            </a:r>
          </a:p>
          <a:p>
            <a:pPr eaLnBrk="1" hangingPunct="1"/>
            <a:r>
              <a:rPr lang="en-US" altLang="zh-CN" dirty="0"/>
              <a:t>1930</a:t>
            </a:r>
            <a:r>
              <a:rPr lang="zh-CN" altLang="en-US" dirty="0"/>
              <a:t>年在上海设立的中威轮船公司早已不复存在，也没有经过清算。</a:t>
            </a:r>
            <a:endParaRPr lang="en-US" altLang="zh-CN" dirty="0"/>
          </a:p>
          <a:p>
            <a:pPr eaLnBrk="1" hangingPunct="1"/>
            <a:r>
              <a:rPr lang="zh-CN" altLang="en-US" dirty="0"/>
              <a:t>涉案债权属于陈顺通还是中威轮船公司？</a:t>
            </a:r>
          </a:p>
          <a:p>
            <a:pPr eaLnBrk="1" hangingPunct="1"/>
            <a:endParaRPr lang="zh-CN" altLang="zh-CN" dirty="0"/>
          </a:p>
        </p:txBody>
      </p:sp>
    </p:spTree>
    <p:extLst>
      <p:ext uri="{BB962C8B-B14F-4D97-AF65-F5344CB8AC3E}">
        <p14:creationId xmlns:p14="http://schemas.microsoft.com/office/powerpoint/2010/main" val="23612998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4294967295"/>
          </p:nvPr>
        </p:nvSpPr>
        <p:spPr>
          <a:xfrm>
            <a:off x="0" y="0"/>
            <a:ext cx="9144000" cy="6858000"/>
          </a:xfrm>
        </p:spPr>
        <p:txBody>
          <a:bodyPr/>
          <a:lstStyle/>
          <a:p>
            <a:pPr eaLnBrk="1" hangingPunct="1"/>
            <a:r>
              <a:rPr lang="zh-CN" altLang="en-US" sz="3600" b="1" dirty="0"/>
              <a:t>中威船案原告：中威 </a:t>
            </a:r>
            <a:r>
              <a:rPr lang="en-US" altLang="zh-CN" sz="3600" b="1" dirty="0"/>
              <a:t>vs. </a:t>
            </a:r>
            <a:r>
              <a:rPr lang="zh-CN" altLang="en-US" sz="3600" b="1" dirty="0"/>
              <a:t>陈顺通</a:t>
            </a:r>
            <a:endParaRPr lang="en-US" altLang="zh-CN" sz="3600" b="1" dirty="0"/>
          </a:p>
          <a:p>
            <a:pPr eaLnBrk="1" hangingPunct="1"/>
            <a:r>
              <a:rPr lang="en-US" altLang="zh-CN" dirty="0"/>
              <a:t>In 1930, CHEN </a:t>
            </a:r>
            <a:r>
              <a:rPr lang="en-US" altLang="zh-CN" dirty="0" err="1"/>
              <a:t>Shuntong</a:t>
            </a:r>
            <a:r>
              <a:rPr lang="en-US" altLang="zh-CN" dirty="0"/>
              <a:t> established a sole proprietorship, the Chung Wei Steamship Co. ("Chung Wei"),in Shanghai. </a:t>
            </a:r>
          </a:p>
          <a:p>
            <a:pPr eaLnBrk="1" hangingPunct="1"/>
            <a:r>
              <a:rPr lang="en-US" altLang="zh-CN" dirty="0"/>
              <a:t>At the time, the </a:t>
            </a:r>
            <a:r>
              <a:rPr lang="en-US" altLang="zh-CN" b="1" dirty="0"/>
              <a:t>company owned four ships</a:t>
            </a:r>
            <a:r>
              <a:rPr lang="en-US" altLang="zh-CN" dirty="0"/>
              <a:t>, which </a:t>
            </a:r>
            <a:r>
              <a:rPr lang="en-US" altLang="zh-CN" b="1" dirty="0"/>
              <a:t>Mr. Chen registered </a:t>
            </a:r>
            <a:r>
              <a:rPr lang="en-US" altLang="zh-CN" dirty="0"/>
              <a:t>with the Shanghai Shipping Administration Bureau in 1931 </a:t>
            </a:r>
            <a:r>
              <a:rPr lang="en-US" altLang="zh-CN" b="1" dirty="0"/>
              <a:t>under his own name as ship owner</a:t>
            </a:r>
            <a:r>
              <a:rPr lang="en-US" altLang="zh-CN" dirty="0"/>
              <a:t>.</a:t>
            </a:r>
            <a:r>
              <a:rPr lang="en-US" altLang="zh-CN" dirty="0">
                <a:latin typeface="宋体"/>
                <a:ea typeface="宋体"/>
              </a:rPr>
              <a:t>……</a:t>
            </a:r>
            <a:r>
              <a:rPr lang="en-US" altLang="zh-CN" dirty="0"/>
              <a:t>In 1936, </a:t>
            </a:r>
            <a:r>
              <a:rPr lang="en-US" altLang="zh-CN" b="1" dirty="0"/>
              <a:t>Chung Wei entered into two time-charter contracts </a:t>
            </a:r>
            <a:r>
              <a:rPr lang="en-US" altLang="zh-CN" dirty="0"/>
              <a:t>with Daido.</a:t>
            </a:r>
            <a:r>
              <a:rPr lang="zh-CN" altLang="en-US" dirty="0"/>
              <a:t>独资商号</a:t>
            </a:r>
            <a:endParaRPr lang="en-US" altLang="zh-CN" dirty="0"/>
          </a:p>
          <a:p>
            <a:pPr eaLnBrk="1" hangingPunct="1"/>
            <a:r>
              <a:rPr lang="zh-CN" altLang="en-US" dirty="0"/>
              <a:t>中威无法律人格，则无法成为合同当事人；</a:t>
            </a:r>
            <a:endParaRPr lang="en-US" altLang="zh-CN" dirty="0"/>
          </a:p>
          <a:p>
            <a:pPr eaLnBrk="1" hangingPunct="1"/>
            <a:r>
              <a:rPr lang="zh-CN" altLang="en-US" dirty="0"/>
              <a:t>中威有法律人格，则须先与陈顺通订立合同。</a:t>
            </a:r>
            <a:endParaRPr lang="en-US" altLang="zh-CN" dirty="0"/>
          </a:p>
          <a:p>
            <a:pPr eaLnBrk="1" hangingPunct="1"/>
            <a:endParaRPr lang="zh-CN" altLang="zh-CN" dirty="0"/>
          </a:p>
          <a:p>
            <a:pPr eaLnBrk="1" hangingPunct="1"/>
            <a:endParaRPr lang="zh-CN" altLang="zh-CN" dirty="0"/>
          </a:p>
        </p:txBody>
      </p:sp>
    </p:spTree>
    <p:extLst>
      <p:ext uri="{BB962C8B-B14F-4D97-AF65-F5344CB8AC3E}">
        <p14:creationId xmlns:p14="http://schemas.microsoft.com/office/powerpoint/2010/main" val="7481210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dirty="0"/>
              <a:t>民国</a:t>
            </a:r>
            <a:endParaRPr lang="en-US" altLang="zh-CN" dirty="0"/>
          </a:p>
          <a:p>
            <a:pPr eaLnBrk="1" hangingPunct="1"/>
            <a:r>
              <a:rPr lang="zh-CN" altLang="en-US" dirty="0"/>
              <a:t>商法</a:t>
            </a:r>
            <a:endParaRPr lang="zh-CN" altLang="zh-CN" dirty="0"/>
          </a:p>
        </p:txBody>
      </p:sp>
      <p:pic>
        <p:nvPicPr>
          <p:cNvPr id="3" name="图片 2">
            <a:extLst>
              <a:ext uri="{FF2B5EF4-FFF2-40B4-BE49-F238E27FC236}">
                <a16:creationId xmlns:a16="http://schemas.microsoft.com/office/drawing/2014/main" id="{74474BEB-6D5F-4296-9678-D7D9B731F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37250267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0" y="0"/>
            <a:ext cx="9144000" cy="6858000"/>
          </a:xfrm>
        </p:spPr>
        <p:txBody>
          <a:bodyPr/>
          <a:lstStyle/>
          <a:p>
            <a:pPr eaLnBrk="1" hangingPunct="1"/>
            <a:r>
              <a:rPr lang="zh-CN" altLang="en-US" sz="3600" b="1" dirty="0"/>
              <a:t>    被告：日本大同海运株式会社</a:t>
            </a:r>
            <a:endParaRPr lang="en-US" altLang="zh-CN" sz="3600" b="1" dirty="0"/>
          </a:p>
          <a:p>
            <a:pPr eaLnBrk="1" hangingPunct="1"/>
            <a:r>
              <a:rPr lang="zh-CN" altLang="en-US" sz="3600" b="1" dirty="0"/>
              <a:t>日本海运株式会社</a:t>
            </a:r>
            <a:endParaRPr lang="en-US" altLang="zh-CN" sz="3600" b="1" dirty="0"/>
          </a:p>
          <a:p>
            <a:pPr eaLnBrk="1" hangingPunct="1"/>
            <a:r>
              <a:rPr lang="zh-CN" altLang="en-US" sz="3600" b="1" dirty="0"/>
              <a:t>日本奈维克斯株式会社</a:t>
            </a:r>
            <a:endParaRPr lang="en-US" altLang="zh-CN" sz="3600" b="1" dirty="0"/>
          </a:p>
          <a:p>
            <a:pPr eaLnBrk="1" hangingPunct="1"/>
            <a:r>
              <a:rPr lang="zh-CN" altLang="en-US" sz="3600" b="1" dirty="0"/>
              <a:t>日本商船三井株式会社</a:t>
            </a:r>
            <a:endParaRPr lang="en-US" altLang="zh-CN" sz="3600" b="1" dirty="0"/>
          </a:p>
          <a:p>
            <a:pPr eaLnBrk="1" hangingPunct="1"/>
            <a:endParaRPr lang="en-US" altLang="zh-CN" sz="3600" b="1" dirty="0"/>
          </a:p>
          <a:p>
            <a:pPr eaLnBrk="1" hangingPunct="1"/>
            <a:r>
              <a:rPr lang="zh-CN" altLang="en-US" sz="3600" b="1" dirty="0"/>
              <a:t>国际私法案件证据程序的特殊性：</a:t>
            </a:r>
            <a:endParaRPr lang="en-US" altLang="zh-CN" sz="3600" b="1" dirty="0"/>
          </a:p>
          <a:p>
            <a:pPr eaLnBrk="1" hangingPunct="1"/>
            <a:r>
              <a:rPr lang="zh-CN" altLang="en-US" sz="3600" b="1" dirty="0"/>
              <a:t>如何取得上述债务继承关系的证据？</a:t>
            </a:r>
            <a:endParaRPr lang="zh-CN" altLang="zh-CN" sz="3600" b="1" dirty="0"/>
          </a:p>
        </p:txBody>
      </p:sp>
    </p:spTree>
    <p:extLst>
      <p:ext uri="{BB962C8B-B14F-4D97-AF65-F5344CB8AC3E}">
        <p14:creationId xmlns:p14="http://schemas.microsoft.com/office/powerpoint/2010/main" val="58857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marL="0" indent="0" eaLnBrk="1" hangingPunct="1">
              <a:buNone/>
              <a:defRPr/>
            </a:pPr>
            <a:r>
              <a:rPr lang="zh-CN" altLang="en-US" b="1" dirty="0"/>
              <a:t>学习参考资料</a:t>
            </a:r>
          </a:p>
          <a:p>
            <a:pPr marL="0" indent="0" eaLnBrk="1" hangingPunct="1">
              <a:buNone/>
              <a:defRPr/>
            </a:pPr>
            <a:r>
              <a:rPr lang="zh-CN" altLang="en-US" b="1" dirty="0"/>
              <a:t>万鄂湘主编</a:t>
            </a:r>
            <a:r>
              <a:rPr lang="en-US" altLang="zh-CN" b="1" dirty="0"/>
              <a:t>《</a:t>
            </a:r>
            <a:r>
              <a:rPr lang="zh-CN" altLang="en-US" b="1" dirty="0"/>
              <a:t>中华人民共和国涉外民事法律适用法条文理解与适用</a:t>
            </a:r>
            <a:r>
              <a:rPr lang="en-US" altLang="zh-CN" b="1" dirty="0"/>
              <a:t>》</a:t>
            </a:r>
            <a:r>
              <a:rPr lang="zh-CN" altLang="en-US" b="1" dirty="0"/>
              <a:t>，中国法制出版社</a:t>
            </a:r>
            <a:r>
              <a:rPr lang="en-US" altLang="zh-CN" b="1" dirty="0"/>
              <a:t>2011</a:t>
            </a:r>
            <a:r>
              <a:rPr lang="zh-CN" altLang="en-US" b="1" dirty="0"/>
              <a:t>年版。</a:t>
            </a:r>
            <a:endParaRPr lang="en-US" altLang="zh-CN" b="1" dirty="0"/>
          </a:p>
          <a:p>
            <a:pPr eaLnBrk="1" hangingPunct="1">
              <a:defRPr/>
            </a:pPr>
            <a:r>
              <a:rPr lang="zh-CN" altLang="en-US" b="1" dirty="0"/>
              <a:t>黄进：</a:t>
            </a:r>
            <a:r>
              <a:rPr lang="en-US" altLang="zh-CN" b="1" dirty="0"/>
              <a:t>《</a:t>
            </a:r>
            <a:r>
              <a:rPr lang="zh-CN" altLang="en-US" b="1" dirty="0"/>
              <a:t>宏观国际法学论</a:t>
            </a:r>
            <a:r>
              <a:rPr lang="en-US" altLang="zh-CN" b="1" dirty="0"/>
              <a:t>》</a:t>
            </a:r>
            <a:r>
              <a:rPr lang="zh-CN" altLang="en-US" b="1" dirty="0"/>
              <a:t>，武汉大学出版社</a:t>
            </a:r>
            <a:r>
              <a:rPr lang="en-US" altLang="zh-CN" b="1" dirty="0"/>
              <a:t>2007</a:t>
            </a:r>
            <a:r>
              <a:rPr lang="zh-CN" altLang="en-US" b="1" dirty="0"/>
              <a:t>年版</a:t>
            </a:r>
            <a:endParaRPr lang="en-US" altLang="zh-CN" b="1" dirty="0"/>
          </a:p>
          <a:p>
            <a:pPr eaLnBrk="1" hangingPunct="1">
              <a:defRPr/>
            </a:pPr>
            <a:r>
              <a:rPr lang="zh-CN" altLang="en-US" b="1" dirty="0"/>
              <a:t>最高人民法院民事审判第四庭编著</a:t>
            </a:r>
            <a:r>
              <a:rPr lang="en-US" altLang="zh-CN" b="1" dirty="0"/>
              <a:t>《&lt;</a:t>
            </a:r>
            <a:r>
              <a:rPr lang="zh-CN" altLang="en-US" b="1" dirty="0"/>
              <a:t>全国法院涉外商事海事审判工作座谈会纪要</a:t>
            </a:r>
            <a:r>
              <a:rPr lang="en-US" altLang="zh-CN" b="1" dirty="0"/>
              <a:t>&gt;</a:t>
            </a:r>
            <a:r>
              <a:rPr lang="zh-CN" altLang="en-US" b="1" dirty="0"/>
              <a:t>理解与适用</a:t>
            </a:r>
            <a:r>
              <a:rPr lang="en-US" altLang="zh-CN" b="1" dirty="0"/>
              <a:t>》</a:t>
            </a:r>
            <a:r>
              <a:rPr lang="zh-CN" altLang="en-US" b="1" dirty="0"/>
              <a:t>，人民法院出版社</a:t>
            </a:r>
            <a:r>
              <a:rPr lang="en-US" altLang="zh-CN" b="1" dirty="0"/>
              <a:t>2023</a:t>
            </a:r>
            <a:r>
              <a:rPr lang="zh-CN" altLang="en-US" b="1" dirty="0"/>
              <a:t>年</a:t>
            </a:r>
            <a:r>
              <a:rPr lang="en-US" altLang="zh-CN" b="1" dirty="0"/>
              <a:t>6</a:t>
            </a:r>
            <a:r>
              <a:rPr lang="zh-CN" altLang="en-US" b="1" dirty="0"/>
              <a:t>月版</a:t>
            </a:r>
            <a:endParaRPr lang="en-US" altLang="zh-CN" b="1" dirty="0"/>
          </a:p>
          <a:p>
            <a:pPr eaLnBrk="1" hangingPunct="1">
              <a:defRPr/>
            </a:pPr>
            <a:endParaRPr lang="zh-CN" altLang="en-US" b="1" dirty="0"/>
          </a:p>
          <a:p>
            <a:pPr eaLnBrk="1" hangingPunct="1">
              <a:defRPr/>
            </a:pPr>
            <a:r>
              <a:rPr lang="zh-CN" altLang="en-US" b="1" dirty="0"/>
              <a:t>中国国际私法学会编</a:t>
            </a:r>
            <a:r>
              <a:rPr lang="en-US" altLang="zh-CN" b="1" dirty="0"/>
              <a:t>《</a:t>
            </a:r>
            <a:r>
              <a:rPr lang="zh-CN" altLang="en-US" b="1" dirty="0"/>
              <a:t>中国国际私法和比较法年刊</a:t>
            </a:r>
            <a:r>
              <a:rPr lang="en-US" altLang="zh-CN" b="1" dirty="0"/>
              <a:t>》</a:t>
            </a:r>
            <a:r>
              <a:rPr lang="zh-CN" altLang="en-US" b="1" dirty="0"/>
              <a:t>各卷。</a:t>
            </a:r>
          </a:p>
          <a:p>
            <a:pPr eaLnBrk="1" hangingPunct="1">
              <a:defRPr/>
            </a:pPr>
            <a:endParaRPr lang="en-US" altLang="zh-CN"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dirty="0"/>
          </a:p>
          <a:p>
            <a:pPr eaLnBrk="1" hangingPunct="1">
              <a:defRPr/>
            </a:pPr>
            <a:endParaRPr lang="zh-CN" altLang="en-US" dirty="0"/>
          </a:p>
          <a:p>
            <a:pPr eaLnBrk="1" hangingPunct="1">
              <a:defRPr/>
            </a:pPr>
            <a:endParaRPr lang="en-US" altLang="zh-CN" dirty="0"/>
          </a:p>
          <a:p>
            <a:pPr marL="0" indent="0" eaLnBrk="1" hangingPunct="1">
              <a:buFontTx/>
              <a:buNone/>
              <a:defRPr/>
            </a:pPr>
            <a:endParaRPr lang="en-US" altLang="zh-CN" dirty="0"/>
          </a:p>
          <a:p>
            <a:pPr eaLnBrk="1" hangingPunct="1">
              <a:defRPr/>
            </a:pPr>
            <a:endParaRPr lang="zh-CN" altLang="zh-CN" dirty="0"/>
          </a:p>
        </p:txBody>
      </p:sp>
    </p:spTree>
    <p:extLst>
      <p:ext uri="{BB962C8B-B14F-4D97-AF65-F5344CB8AC3E}">
        <p14:creationId xmlns:p14="http://schemas.microsoft.com/office/powerpoint/2010/main" val="30224715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0" y="0"/>
            <a:ext cx="9144000" cy="6858000"/>
          </a:xfrm>
        </p:spPr>
        <p:txBody>
          <a:bodyPr/>
          <a:lstStyle/>
          <a:p>
            <a:pPr eaLnBrk="1" hangingPunct="1"/>
            <a:r>
              <a:rPr lang="zh-CN" altLang="en-US" sz="3600" b="1" dirty="0"/>
              <a:t>      审案期限：</a:t>
            </a:r>
            <a:endParaRPr lang="en-US" altLang="zh-CN" sz="3600" b="1" dirty="0"/>
          </a:p>
          <a:p>
            <a:pPr eaLnBrk="1" hangingPunct="1"/>
            <a:r>
              <a:rPr lang="zh-CN" altLang="en-US" b="1" dirty="0"/>
              <a:t>审理国内案件期限：民诉法</a:t>
            </a:r>
            <a:r>
              <a:rPr lang="en-US" altLang="zh-CN" b="1" dirty="0"/>
              <a:t>§152</a:t>
            </a:r>
            <a:r>
              <a:rPr lang="zh-CN" altLang="en-US" b="1" dirty="0"/>
              <a:t>一审普通程序</a:t>
            </a:r>
            <a:r>
              <a:rPr lang="en-US" altLang="zh-CN" b="1" dirty="0"/>
              <a:t>6</a:t>
            </a:r>
            <a:r>
              <a:rPr lang="zh-CN" altLang="en-US" b="1" dirty="0"/>
              <a:t>个月，</a:t>
            </a:r>
            <a:r>
              <a:rPr lang="en-US" altLang="zh-CN" b="1" dirty="0"/>
              <a:t>§183</a:t>
            </a:r>
            <a:r>
              <a:rPr lang="zh-CN" altLang="en-US" b="1" dirty="0"/>
              <a:t>一审判决上诉程序</a:t>
            </a:r>
            <a:r>
              <a:rPr lang="en-US" altLang="zh-CN" b="1" dirty="0"/>
              <a:t>3</a:t>
            </a:r>
            <a:r>
              <a:rPr lang="zh-CN" altLang="en-US" b="1" dirty="0"/>
              <a:t>个月。</a:t>
            </a:r>
          </a:p>
          <a:p>
            <a:pPr eaLnBrk="1" hangingPunct="1"/>
            <a:r>
              <a:rPr lang="zh-CN" altLang="en-US" b="1" dirty="0"/>
              <a:t>涉外案件无期限限制：</a:t>
            </a:r>
            <a:r>
              <a:rPr lang="en-US" altLang="zh-CN" b="1" dirty="0"/>
              <a:t>2024《</a:t>
            </a:r>
            <a:r>
              <a:rPr lang="zh-CN" altLang="en-US" b="1" dirty="0"/>
              <a:t>民事诉讼法</a:t>
            </a:r>
            <a:r>
              <a:rPr lang="en-US" altLang="zh-CN" b="1" dirty="0"/>
              <a:t>》</a:t>
            </a:r>
            <a:r>
              <a:rPr lang="zh-CN" altLang="en-US" b="1" dirty="0"/>
              <a:t>第</a:t>
            </a:r>
            <a:r>
              <a:rPr lang="en-US" altLang="zh-CN" b="1" dirty="0"/>
              <a:t>287</a:t>
            </a:r>
            <a:r>
              <a:rPr lang="zh-CN" altLang="en-US" b="1" dirty="0"/>
              <a:t>条　人民法院审理涉外民事案件的期间，不受本法第一百五十二条、第一百八十三条规定的限制。</a:t>
            </a:r>
          </a:p>
          <a:p>
            <a:pPr marL="0" indent="0" eaLnBrk="1" hangingPunct="1">
              <a:buNone/>
            </a:pPr>
            <a:r>
              <a:rPr lang="zh-CN" altLang="en-US" sz="3600" b="1" dirty="0"/>
              <a:t>诉讼时效</a:t>
            </a:r>
          </a:p>
          <a:p>
            <a:pPr eaLnBrk="1" hangingPunct="1"/>
            <a:r>
              <a:rPr lang="zh-CN" altLang="en-US" dirty="0"/>
              <a:t>日本法还是中国法规定的诉讼时效？</a:t>
            </a:r>
            <a:endParaRPr lang="en-US" altLang="zh-CN" dirty="0"/>
          </a:p>
          <a:p>
            <a:pPr eaLnBrk="1" hangingPunct="1"/>
            <a:endParaRPr lang="zh-CN" altLang="en-US" dirty="0"/>
          </a:p>
          <a:p>
            <a:pPr eaLnBrk="1" hangingPunct="1"/>
            <a:r>
              <a:rPr lang="zh-CN" altLang="en-US" dirty="0"/>
              <a:t>诉讼时效是否届满？</a:t>
            </a:r>
          </a:p>
          <a:p>
            <a:pPr eaLnBrk="1" hangingPunct="1"/>
            <a:endParaRPr lang="zh-CN" altLang="zh-CN" dirty="0"/>
          </a:p>
        </p:txBody>
      </p:sp>
    </p:spTree>
    <p:extLst>
      <p:ext uri="{BB962C8B-B14F-4D97-AF65-F5344CB8AC3E}">
        <p14:creationId xmlns:p14="http://schemas.microsoft.com/office/powerpoint/2010/main" val="20321926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0" y="0"/>
            <a:ext cx="9144000" cy="6858000"/>
          </a:xfrm>
        </p:spPr>
        <p:txBody>
          <a:bodyPr/>
          <a:lstStyle/>
          <a:p>
            <a:pPr marL="0" indent="0" eaLnBrk="1" hangingPunct="1">
              <a:buFontTx/>
              <a:buNone/>
              <a:defRPr/>
            </a:pPr>
            <a:r>
              <a:rPr lang="zh-CN" altLang="en-US" b="1" dirty="0"/>
              <a:t>       日本国</a:t>
            </a:r>
            <a:r>
              <a:rPr lang="en-US" altLang="zh-CN" b="1" dirty="0"/>
              <a:t>1946</a:t>
            </a:r>
            <a:r>
              <a:rPr lang="zh-CN" altLang="en-US" b="1" dirty="0"/>
              <a:t>年</a:t>
            </a:r>
            <a:r>
              <a:rPr lang="en-US" altLang="zh-CN" b="1" dirty="0"/>
              <a:t>《</a:t>
            </a:r>
            <a:r>
              <a:rPr lang="zh-CN" altLang="en-US" b="1" dirty="0"/>
              <a:t>战时赔偿特别措施法</a:t>
            </a:r>
            <a:r>
              <a:rPr lang="en-US" altLang="zh-CN" b="1" dirty="0"/>
              <a:t>》</a:t>
            </a:r>
            <a:r>
              <a:rPr lang="zh-CN" altLang="en-US" b="1" dirty="0"/>
              <a:t>第</a:t>
            </a:r>
            <a:r>
              <a:rPr lang="en-US" altLang="zh-CN" b="1" dirty="0"/>
              <a:t>17</a:t>
            </a:r>
            <a:r>
              <a:rPr lang="zh-CN" altLang="en-US" b="1" dirty="0"/>
              <a:t>条“在战争期间遭受损失的日本公民，应在本法颁布后两年内，向有关当局报告以求补偿，逾期者此权利丧失。”</a:t>
            </a:r>
            <a:endParaRPr lang="en-US" altLang="zh-CN" b="1" dirty="0"/>
          </a:p>
          <a:p>
            <a:pPr marL="0" indent="0" eaLnBrk="1" hangingPunct="1">
              <a:buFontTx/>
              <a:buNone/>
              <a:defRPr/>
            </a:pPr>
            <a:r>
              <a:rPr lang="en-US" altLang="zh-CN" b="1" dirty="0"/>
              <a:t>1898</a:t>
            </a:r>
            <a:r>
              <a:rPr lang="zh-CN" altLang="en-US" b="1" dirty="0"/>
              <a:t>年</a:t>
            </a:r>
            <a:r>
              <a:rPr lang="en-US" altLang="zh-CN" b="1" dirty="0"/>
              <a:t>《</a:t>
            </a:r>
            <a:r>
              <a:rPr lang="zh-CN" altLang="en-US" b="1" dirty="0"/>
              <a:t>日本民法典</a:t>
            </a:r>
            <a:r>
              <a:rPr lang="en-US" altLang="zh-CN" b="1" dirty="0"/>
              <a:t>》167</a:t>
            </a:r>
            <a:r>
              <a:rPr lang="zh-CN" altLang="en-US" b="1" dirty="0"/>
              <a:t>条 消灭时效</a:t>
            </a:r>
            <a:endParaRPr lang="en-US" altLang="zh-CN" b="1" dirty="0"/>
          </a:p>
          <a:p>
            <a:pPr marL="0" indent="0" eaLnBrk="1" hangingPunct="1">
              <a:buFontTx/>
              <a:buNone/>
              <a:defRPr/>
            </a:pPr>
            <a:r>
              <a:rPr lang="zh-CN" altLang="en-US" b="1" dirty="0"/>
              <a:t>债权，因十年间不行使而消灭。</a:t>
            </a:r>
            <a:endParaRPr lang="en-US" altLang="zh-CN" b="1" dirty="0"/>
          </a:p>
          <a:p>
            <a:pPr marL="0" indent="0" eaLnBrk="1" hangingPunct="1">
              <a:buFontTx/>
              <a:buNone/>
              <a:defRPr/>
            </a:pPr>
            <a:r>
              <a:rPr lang="zh-CN" altLang="en-US" b="1" dirty="0"/>
              <a:t>债权或所有权以外的财产权，因二十年间不行使而消灭。</a:t>
            </a:r>
            <a:endParaRPr lang="en-US" altLang="zh-CN" b="1" dirty="0"/>
          </a:p>
          <a:p>
            <a:pPr marL="0" indent="0" eaLnBrk="1" hangingPunct="1">
              <a:buFontTx/>
              <a:buNone/>
              <a:defRPr/>
            </a:pPr>
            <a:r>
              <a:rPr lang="en-US" altLang="zh-CN" b="1" dirty="0"/>
              <a:t>1957</a:t>
            </a:r>
            <a:r>
              <a:rPr lang="zh-CN" altLang="en-US" b="1" dirty="0"/>
              <a:t>年</a:t>
            </a:r>
            <a:r>
              <a:rPr lang="en-US" altLang="zh-CN" b="1" dirty="0"/>
              <a:t>《</a:t>
            </a:r>
            <a:r>
              <a:rPr lang="zh-CN" altLang="en-US" b="1" dirty="0"/>
              <a:t>日本国际海上货物运输法</a:t>
            </a:r>
            <a:r>
              <a:rPr lang="en-US" altLang="zh-CN" b="1" dirty="0"/>
              <a:t>》</a:t>
            </a:r>
            <a:r>
              <a:rPr lang="zh-CN" altLang="en-US" b="1" dirty="0"/>
              <a:t>第</a:t>
            </a:r>
            <a:r>
              <a:rPr lang="en-US" altLang="zh-CN" b="1" dirty="0"/>
              <a:t>14</a:t>
            </a:r>
            <a:r>
              <a:rPr lang="zh-CN" altLang="en-US" b="1" dirty="0"/>
              <a:t>条 </a:t>
            </a:r>
            <a:endParaRPr lang="en-US" altLang="zh-CN" b="1" dirty="0"/>
          </a:p>
          <a:p>
            <a:pPr marL="0" indent="0" eaLnBrk="1" hangingPunct="1">
              <a:buFontTx/>
              <a:buNone/>
              <a:defRPr/>
            </a:pPr>
            <a:r>
              <a:rPr lang="zh-CN" altLang="en-US" b="1" dirty="0"/>
              <a:t>承运人对货物的责任，于货物交付或应当交付之日起一年之内没有被提起诉讼请求时消灭。</a:t>
            </a:r>
            <a:endParaRPr lang="en-US" altLang="zh-CN" b="1" dirty="0"/>
          </a:p>
          <a:p>
            <a:pPr marL="0" indent="0" eaLnBrk="1" hangingPunct="1">
              <a:buFontTx/>
              <a:buNone/>
              <a:defRPr/>
            </a:pPr>
            <a:endParaRPr lang="zh-CN" altLang="en-US" b="1" dirty="0"/>
          </a:p>
          <a:p>
            <a:pPr marL="0" indent="0" eaLnBrk="1" hangingPunct="1">
              <a:buFontTx/>
              <a:buNone/>
              <a:defRPr/>
            </a:pPr>
            <a:endParaRPr lang="en-US" altLang="zh-CN" b="1" dirty="0"/>
          </a:p>
          <a:p>
            <a:pPr eaLnBrk="1" hangingPunct="1">
              <a:defRPr/>
            </a:pPr>
            <a:endParaRPr lang="zh-CN" altLang="zh-CN" dirty="0"/>
          </a:p>
        </p:txBody>
      </p:sp>
    </p:spTree>
    <p:extLst>
      <p:ext uri="{BB962C8B-B14F-4D97-AF65-F5344CB8AC3E}">
        <p14:creationId xmlns:p14="http://schemas.microsoft.com/office/powerpoint/2010/main" val="31308663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0" y="0"/>
            <a:ext cx="9144000" cy="6858000"/>
          </a:xfrm>
        </p:spPr>
        <p:txBody>
          <a:bodyPr/>
          <a:lstStyle/>
          <a:p>
            <a:pPr eaLnBrk="1" hangingPunct="1"/>
            <a:r>
              <a:rPr lang="en-US" altLang="zh-CN" sz="3600" b="1" dirty="0"/>
              <a:t>《</a:t>
            </a:r>
            <a:r>
              <a:rPr lang="zh-CN" altLang="en-US" sz="3600" b="1" dirty="0"/>
              <a:t>民法通则意见</a:t>
            </a:r>
            <a:r>
              <a:rPr lang="en-US" altLang="zh-CN" sz="3600" b="1" dirty="0"/>
              <a:t>》</a:t>
            </a:r>
            <a:r>
              <a:rPr lang="zh-CN" altLang="en-US" dirty="0"/>
              <a:t>（</a:t>
            </a:r>
            <a:r>
              <a:rPr lang="en-US" altLang="zh-CN" dirty="0"/>
              <a:t>1988</a:t>
            </a:r>
            <a:r>
              <a:rPr lang="zh-CN" altLang="en-US" dirty="0"/>
              <a:t>年</a:t>
            </a:r>
            <a:r>
              <a:rPr lang="en-US" altLang="zh-CN" dirty="0"/>
              <a:t>1</a:t>
            </a:r>
            <a:r>
              <a:rPr lang="zh-CN" altLang="en-US" dirty="0"/>
              <a:t>月</a:t>
            </a:r>
            <a:r>
              <a:rPr lang="en-US" altLang="zh-CN" dirty="0"/>
              <a:t>26</a:t>
            </a:r>
            <a:r>
              <a:rPr lang="zh-CN" altLang="en-US" dirty="0"/>
              <a:t>日施行）第１６６条：民法通则实施前，民事权利被侵害超过二十年的，民法通则实施后，权利人向人民法院请求保护的诉讼时效期间，分别为</a:t>
            </a:r>
            <a:r>
              <a:rPr lang="zh-CN" altLang="en-US" sz="3600" b="1" dirty="0"/>
              <a:t>民法通则第一百三十五条规定的二年</a:t>
            </a:r>
            <a:r>
              <a:rPr lang="zh-CN" altLang="en-US" dirty="0"/>
              <a:t>或者第一百三十六条规定的一年，从１９８７年１月１日起算。</a:t>
            </a:r>
            <a:endParaRPr lang="en-US" altLang="zh-CN" dirty="0"/>
          </a:p>
          <a:p>
            <a:pPr eaLnBrk="1" hangingPunct="1"/>
            <a:endParaRPr lang="en-US" altLang="zh-CN" dirty="0"/>
          </a:p>
          <a:p>
            <a:pPr eaLnBrk="1" hangingPunct="1"/>
            <a:r>
              <a:rPr lang="en-US" altLang="zh-CN" sz="3600" b="1" dirty="0"/>
              <a:t>《</a:t>
            </a:r>
            <a:r>
              <a:rPr lang="zh-CN" altLang="en-US" sz="3600" b="1" dirty="0"/>
              <a:t>民法通则</a:t>
            </a:r>
            <a:r>
              <a:rPr lang="en-US" altLang="zh-CN" sz="3600" b="1" dirty="0"/>
              <a:t>》</a:t>
            </a:r>
            <a:r>
              <a:rPr lang="zh-CN" altLang="en-US" dirty="0"/>
              <a:t>（</a:t>
            </a:r>
            <a:r>
              <a:rPr lang="en-US" altLang="zh-CN" dirty="0"/>
              <a:t>1987</a:t>
            </a:r>
            <a:r>
              <a:rPr lang="zh-CN" altLang="en-US" dirty="0"/>
              <a:t>年</a:t>
            </a:r>
            <a:r>
              <a:rPr lang="en-US" altLang="zh-CN" dirty="0"/>
              <a:t>1</a:t>
            </a:r>
            <a:r>
              <a:rPr lang="zh-CN" altLang="en-US" dirty="0"/>
              <a:t>月</a:t>
            </a:r>
            <a:r>
              <a:rPr lang="en-US" altLang="zh-CN" dirty="0"/>
              <a:t>1</a:t>
            </a:r>
            <a:r>
              <a:rPr lang="zh-CN" altLang="en-US" dirty="0"/>
              <a:t>日实施）</a:t>
            </a:r>
            <a:endParaRPr lang="en-US" altLang="zh-CN" dirty="0"/>
          </a:p>
          <a:p>
            <a:pPr eaLnBrk="1" hangingPunct="1"/>
            <a:r>
              <a:rPr lang="zh-CN" altLang="en-US" sz="3600" b="1" dirty="0"/>
              <a:t>第一百三十五条</a:t>
            </a:r>
            <a:r>
              <a:rPr lang="zh-CN" altLang="en-US" dirty="0"/>
              <a:t>　向人民法院请求保护民事权利的诉讼时效期间为二年，法律另有规定的除外。</a:t>
            </a:r>
          </a:p>
          <a:p>
            <a:pPr eaLnBrk="1" hangingPunct="1"/>
            <a:r>
              <a:rPr lang="zh-CN" altLang="en-US" dirty="0"/>
              <a:t>　　</a:t>
            </a:r>
            <a:endParaRPr lang="zh-CN" altLang="zh-CN" dirty="0"/>
          </a:p>
        </p:txBody>
      </p:sp>
    </p:spTree>
    <p:extLst>
      <p:ext uri="{BB962C8B-B14F-4D97-AF65-F5344CB8AC3E}">
        <p14:creationId xmlns:p14="http://schemas.microsoft.com/office/powerpoint/2010/main" val="7533716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p:spPr>
        <p:txBody>
          <a:bodyPr/>
          <a:lstStyle/>
          <a:p>
            <a:pPr eaLnBrk="1" hangingPunct="1"/>
            <a:r>
              <a:rPr lang="en-US" altLang="zh-CN" sz="3600" dirty="0"/>
              <a:t>5. </a:t>
            </a:r>
            <a:r>
              <a:rPr lang="zh-CN" altLang="en-US" sz="3600" b="1" dirty="0"/>
              <a:t>国际私法案件判决执行问题具有特殊性</a:t>
            </a:r>
          </a:p>
          <a:p>
            <a:pPr eaLnBrk="1" hangingPunct="1"/>
            <a:r>
              <a:rPr lang="en-US" altLang="zh-CN" sz="2800" dirty="0"/>
              <a:t>2024《</a:t>
            </a:r>
            <a:r>
              <a:rPr lang="zh-CN" altLang="en-US" sz="2800" dirty="0"/>
              <a:t>民事诉讼法</a:t>
            </a:r>
            <a:r>
              <a:rPr lang="en-US" altLang="zh-CN" sz="2800" dirty="0"/>
              <a:t>》</a:t>
            </a:r>
            <a:r>
              <a:rPr lang="zh-CN" altLang="en-US" sz="2800" dirty="0"/>
              <a:t>第</a:t>
            </a:r>
            <a:r>
              <a:rPr lang="en-US" altLang="zh-CN" sz="2800" dirty="0"/>
              <a:t>297</a:t>
            </a:r>
            <a:r>
              <a:rPr lang="zh-CN" altLang="en-US" sz="2800" dirty="0"/>
              <a:t>条　人民法院作出的发生法律效力的判决、裁定，如果被执行人或者其财产不在中华人民共和国领域内，当事人请求执行的，可以由当事人直接向有管辖权的外国法院申请承认和执行，也可以由人民法院依照中华人民共和国缔结或者参加的国际条约的规定，或者按照互惠原则，请求外国法院承认和执行。</a:t>
            </a:r>
          </a:p>
          <a:p>
            <a:pPr eaLnBrk="1" hangingPunct="1"/>
            <a:r>
              <a:rPr lang="zh-CN" altLang="en-US" sz="2800" dirty="0"/>
              <a:t>第</a:t>
            </a:r>
            <a:r>
              <a:rPr lang="en-US" altLang="zh-CN" sz="2800" dirty="0"/>
              <a:t>298</a:t>
            </a:r>
            <a:r>
              <a:rPr lang="zh-CN" altLang="en-US" sz="2800" dirty="0"/>
              <a:t>条　外国法院作出的发生法律效力的判决、裁定，需要中华人民共和国人民法院承认和执行的，可以由当事人直接向中华人民共和国有管辖权的中级人民法院申请承认和执行，也可以由外国法院依照该国与中华人民共和国缔结或者参加的</a:t>
            </a:r>
            <a:r>
              <a:rPr lang="zh-CN" altLang="en-US" sz="2800" dirty="0">
                <a:highlight>
                  <a:srgbClr val="FFFF00"/>
                </a:highlight>
              </a:rPr>
              <a:t>国际条约的规定，或者按照互惠原则，</a:t>
            </a:r>
            <a:r>
              <a:rPr lang="zh-CN" altLang="en-US" sz="2800" dirty="0"/>
              <a:t>请求人民法院承认和执行。</a:t>
            </a:r>
          </a:p>
          <a:p>
            <a:pPr eaLnBrk="1" hangingPunct="1"/>
            <a:endParaRPr lang="zh-CN" altLang="en-US" sz="2800" dirty="0"/>
          </a:p>
          <a:p>
            <a:pPr eaLnBrk="1" hangingPunct="1"/>
            <a:endParaRPr lang="zh-CN" altLang="en-US" dirty="0"/>
          </a:p>
          <a:p>
            <a:pPr eaLnBrk="1" hangingPunct="1"/>
            <a:endParaRPr lang="en-US" altLang="zh-CN" dirty="0"/>
          </a:p>
          <a:p>
            <a:pPr eaLnBrk="1" hangingPunct="1"/>
            <a:endParaRPr lang="en-US" altLang="zh-CN" dirty="0"/>
          </a:p>
          <a:p>
            <a:pPr eaLnBrk="1" hangingPunct="1"/>
            <a:endParaRPr lang="en-US" altLang="zh-CN" b="1" dirty="0"/>
          </a:p>
        </p:txBody>
      </p:sp>
    </p:spTree>
    <p:extLst>
      <p:ext uri="{BB962C8B-B14F-4D97-AF65-F5344CB8AC3E}">
        <p14:creationId xmlns:p14="http://schemas.microsoft.com/office/powerpoint/2010/main" val="24063810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p:spPr>
        <p:txBody>
          <a:bodyPr/>
          <a:lstStyle/>
          <a:p>
            <a:pPr eaLnBrk="1" hangingPunct="1"/>
            <a:r>
              <a:rPr lang="en-US" altLang="zh-CN" b="1" dirty="0"/>
              <a:t>2022《</a:t>
            </a:r>
            <a:r>
              <a:rPr lang="zh-CN" altLang="en-US" b="1" dirty="0"/>
              <a:t>民事诉讼法司法解释</a:t>
            </a:r>
            <a:r>
              <a:rPr lang="en-US" altLang="zh-CN" b="1" dirty="0"/>
              <a:t>》</a:t>
            </a:r>
            <a:r>
              <a:rPr lang="zh-CN" altLang="en-US" b="1" dirty="0"/>
              <a:t>第</a:t>
            </a:r>
            <a:r>
              <a:rPr lang="en-US" altLang="zh-CN" b="1" dirty="0"/>
              <a:t>542</a:t>
            </a:r>
            <a:r>
              <a:rPr lang="zh-CN" altLang="en-US" b="1" dirty="0"/>
              <a:t>条  </a:t>
            </a:r>
          </a:p>
          <a:p>
            <a:pPr eaLnBrk="1" hangingPunct="1"/>
            <a:r>
              <a:rPr lang="zh-CN" altLang="en-US" sz="2800" b="1" dirty="0"/>
              <a:t>第五百四十二条　当事人向中华人民共和国有管辖权的中级人民法院申请承认和执行外国法院作出的发生法律效力的判决、裁定的，</a:t>
            </a:r>
            <a:r>
              <a:rPr lang="zh-CN" altLang="en-US" sz="2800" b="1" dirty="0">
                <a:highlight>
                  <a:srgbClr val="FFFF00"/>
                </a:highlight>
              </a:rPr>
              <a:t>如果该法院所在国与中华人民共和国没有缔结或者共同参加国际条约，也没有互惠关系的，裁定驳回申请，</a:t>
            </a:r>
            <a:endParaRPr lang="en-US" altLang="zh-CN" sz="2800" b="1" dirty="0">
              <a:highlight>
                <a:srgbClr val="FFFF00"/>
              </a:highlight>
            </a:endParaRPr>
          </a:p>
          <a:p>
            <a:pPr eaLnBrk="1" hangingPunct="1"/>
            <a:r>
              <a:rPr lang="zh-CN" altLang="en-US" sz="2800" b="1" dirty="0"/>
              <a:t>但当事人向人民法院申请承认外国法院作出的发生法律效力的离婚判决的除外。</a:t>
            </a:r>
            <a:endParaRPr lang="en-US" altLang="zh-CN" sz="2800" b="1" dirty="0"/>
          </a:p>
          <a:p>
            <a:pPr eaLnBrk="1" hangingPunct="1"/>
            <a:endParaRPr lang="zh-CN" altLang="en-US" b="1" dirty="0"/>
          </a:p>
          <a:p>
            <a:pPr eaLnBrk="1" hangingPunct="1"/>
            <a:r>
              <a:rPr lang="zh-CN" altLang="en-US" sz="2800" b="1" dirty="0">
                <a:highlight>
                  <a:srgbClr val="FFFF00"/>
                </a:highlight>
              </a:rPr>
              <a:t>除了外国法院离婚判决之外，其他所有外国法院判决，欲在我国得到承认和执行，均以存在国际条约或者互惠关系为前提</a:t>
            </a:r>
            <a:r>
              <a:rPr lang="zh-CN" altLang="en-US" sz="2800" b="1" dirty="0"/>
              <a:t>。</a:t>
            </a:r>
            <a:r>
              <a:rPr lang="en-US" altLang="zh-CN" sz="2800" b="1" dirty="0"/>
              <a:t>【</a:t>
            </a:r>
            <a:r>
              <a:rPr lang="zh-CN" altLang="en-US" sz="2800" b="1" dirty="0"/>
              <a:t>截止目前，与我国签订了相互承认执行民商事法院判决司法协助协定的国家有</a:t>
            </a:r>
            <a:r>
              <a:rPr lang="en-US" altLang="zh-CN" sz="2800" b="1" dirty="0"/>
              <a:t>20</a:t>
            </a:r>
            <a:r>
              <a:rPr lang="zh-CN" altLang="en-US" sz="2800" b="1" dirty="0"/>
              <a:t>个左右</a:t>
            </a:r>
            <a:r>
              <a:rPr lang="en-US" altLang="zh-CN" sz="2800" b="1" dirty="0"/>
              <a:t>】</a:t>
            </a:r>
          </a:p>
          <a:p>
            <a:pPr eaLnBrk="1" hangingPunct="1"/>
            <a:endParaRPr lang="zh-CN" altLang="en-US" b="1" dirty="0"/>
          </a:p>
          <a:p>
            <a:pPr eaLnBrk="1" hangingPunct="1"/>
            <a:endParaRPr lang="en-US" altLang="zh-CN" b="1" dirty="0"/>
          </a:p>
        </p:txBody>
      </p:sp>
    </p:spTree>
    <p:extLst>
      <p:ext uri="{BB962C8B-B14F-4D97-AF65-F5344CB8AC3E}">
        <p14:creationId xmlns:p14="http://schemas.microsoft.com/office/powerpoint/2010/main" val="677918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p:spPr>
        <p:txBody>
          <a:bodyPr/>
          <a:lstStyle/>
          <a:p>
            <a:pPr eaLnBrk="1" hangingPunct="1"/>
            <a:r>
              <a:rPr lang="en-US" altLang="zh-CN" b="1" dirty="0"/>
              <a:t>2021</a:t>
            </a:r>
            <a:r>
              <a:rPr lang="zh-CN" altLang="en-US" b="1" dirty="0"/>
              <a:t>涉外商事海事审判座谈会纪要</a:t>
            </a:r>
            <a:endParaRPr lang="en-US" altLang="zh-CN" b="1" dirty="0"/>
          </a:p>
          <a:p>
            <a:pPr eaLnBrk="1" hangingPunct="1"/>
            <a:r>
              <a:rPr lang="en-US" altLang="zh-CN" b="1" dirty="0"/>
              <a:t>49.【</a:t>
            </a:r>
            <a:r>
              <a:rPr lang="zh-CN" altLang="en-US" b="1" dirty="0"/>
              <a:t>承认和执行外国法院判决的报备及通报机制</a:t>
            </a:r>
            <a:r>
              <a:rPr lang="en-US" altLang="zh-CN" b="1" dirty="0"/>
              <a:t>】</a:t>
            </a:r>
          </a:p>
          <a:p>
            <a:pPr eaLnBrk="1" hangingPunct="1"/>
            <a:r>
              <a:rPr lang="zh-CN" altLang="en-US" b="1" dirty="0"/>
              <a:t>人民法院根据互惠原则进行审查的案件，在作出裁定前，应当将拟处理意见报本辖区所属高级人民法院进行审查；高级人民法院同意拟处理意见的，应将其审查意见报最高人民法院审核。待最高人民法院答复后，方可作出裁定。</a:t>
            </a:r>
            <a:r>
              <a:rPr lang="en-US" altLang="zh-CN" b="1" dirty="0"/>
              <a:t>【</a:t>
            </a:r>
            <a:r>
              <a:rPr lang="zh-CN" altLang="en-US" b="1" dirty="0"/>
              <a:t>内部报告制度</a:t>
            </a:r>
            <a:r>
              <a:rPr lang="en-US" altLang="zh-CN" b="1" dirty="0"/>
              <a:t>】</a:t>
            </a:r>
          </a:p>
          <a:p>
            <a:pPr eaLnBrk="1" hangingPunct="1"/>
            <a:endParaRPr lang="en-US" altLang="zh-CN" b="1" dirty="0"/>
          </a:p>
          <a:p>
            <a:pPr eaLnBrk="1" hangingPunct="1"/>
            <a:endParaRPr lang="en-US" altLang="zh-CN" b="1" dirty="0"/>
          </a:p>
          <a:p>
            <a:pPr eaLnBrk="1" hangingPunct="1"/>
            <a:endParaRPr lang="zh-CN" altLang="en-US" b="1" dirty="0"/>
          </a:p>
          <a:p>
            <a:pPr eaLnBrk="1" hangingPunct="1"/>
            <a:endParaRPr lang="zh-CN" altLang="en-US" b="1" dirty="0"/>
          </a:p>
          <a:p>
            <a:pPr eaLnBrk="1" hangingPunct="1"/>
            <a:endParaRPr lang="zh-CN" altLang="en-US" b="1" dirty="0"/>
          </a:p>
          <a:p>
            <a:pPr eaLnBrk="1" hangingPunct="1"/>
            <a:endParaRPr lang="en-US" altLang="zh-CN" b="1" dirty="0"/>
          </a:p>
        </p:txBody>
      </p:sp>
    </p:spTree>
    <p:extLst>
      <p:ext uri="{BB962C8B-B14F-4D97-AF65-F5344CB8AC3E}">
        <p14:creationId xmlns:p14="http://schemas.microsoft.com/office/powerpoint/2010/main" val="19360733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107504" y="44624"/>
            <a:ext cx="8928992" cy="6813376"/>
          </a:xfrm>
        </p:spPr>
        <p:txBody>
          <a:bodyPr/>
          <a:lstStyle/>
          <a:p>
            <a:pPr eaLnBrk="1" hangingPunct="1"/>
            <a:r>
              <a:rPr lang="zh-CN" altLang="en-US" dirty="0"/>
              <a:t>前述案件涉及一系列重要法律问题：</a:t>
            </a:r>
            <a:endParaRPr lang="en-US" altLang="zh-CN" dirty="0"/>
          </a:p>
          <a:p>
            <a:pPr eaLnBrk="1" hangingPunct="1"/>
            <a:r>
              <a:rPr lang="zh-CN" altLang="en-US" sz="3600" b="1" dirty="0"/>
              <a:t>国际裁判权和国际民商事管辖权问题？</a:t>
            </a:r>
            <a:endParaRPr lang="en-US" altLang="zh-CN" sz="3600" b="1" dirty="0"/>
          </a:p>
          <a:p>
            <a:pPr eaLnBrk="1" hangingPunct="1"/>
            <a:r>
              <a:rPr lang="zh-CN" altLang="en-US" sz="3600" b="1" dirty="0"/>
              <a:t>当事人适格和外国人身份确认问题？</a:t>
            </a:r>
            <a:endParaRPr lang="en-US" altLang="zh-CN" sz="3600" b="1" dirty="0"/>
          </a:p>
          <a:p>
            <a:pPr eaLnBrk="1" hangingPunct="1"/>
            <a:r>
              <a:rPr lang="zh-CN" altLang="en-US" sz="3600" b="1" dirty="0"/>
              <a:t>定性问题？</a:t>
            </a:r>
            <a:endParaRPr lang="en-US" altLang="zh-CN" sz="3600" b="1" dirty="0"/>
          </a:p>
          <a:p>
            <a:pPr eaLnBrk="1" hangingPunct="1"/>
            <a:r>
              <a:rPr lang="zh-CN" altLang="en-US" sz="3600" b="1" dirty="0"/>
              <a:t>域外诉讼文书送达和取证问题？</a:t>
            </a:r>
            <a:endParaRPr lang="en-US" altLang="zh-CN" sz="3600" b="1" dirty="0"/>
          </a:p>
          <a:p>
            <a:pPr eaLnBrk="1" hangingPunct="1"/>
            <a:r>
              <a:rPr lang="zh-CN" altLang="en-US" sz="3600" b="1" dirty="0"/>
              <a:t>法律冲突问题？</a:t>
            </a:r>
            <a:endParaRPr lang="en-US" altLang="zh-CN" sz="3600" b="1" dirty="0"/>
          </a:p>
          <a:p>
            <a:pPr eaLnBrk="1" hangingPunct="1"/>
            <a:r>
              <a:rPr lang="zh-CN" altLang="en-US" sz="3600" b="1" dirty="0"/>
              <a:t>法院判决承认和执行问题？章公祖师佛像案判决执行？中威船案判决执行？</a:t>
            </a:r>
            <a:endParaRPr lang="en-US" altLang="zh-CN" sz="3600" b="1" dirty="0"/>
          </a:p>
          <a:p>
            <a:pPr eaLnBrk="1" hangingPunct="1"/>
            <a:r>
              <a:rPr lang="zh-CN" altLang="en-US" sz="3600" b="1" dirty="0"/>
              <a:t>解决上述所有问题的法律规范的总称，即国际私法。</a:t>
            </a:r>
            <a:endParaRPr lang="en-US" altLang="zh-CN" sz="3600" b="1" dirty="0"/>
          </a:p>
        </p:txBody>
      </p:sp>
    </p:spTree>
    <p:extLst>
      <p:ext uri="{BB962C8B-B14F-4D97-AF65-F5344CB8AC3E}">
        <p14:creationId xmlns:p14="http://schemas.microsoft.com/office/powerpoint/2010/main" val="16138168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23528" y="404664"/>
            <a:ext cx="8712968" cy="6048672"/>
          </a:xfrm>
        </p:spPr>
        <p:txBody>
          <a:bodyPr/>
          <a:lstStyle/>
          <a:p>
            <a:pPr eaLnBrk="1" hangingPunct="1"/>
            <a:br>
              <a:rPr lang="en-US" altLang="zh-CN" sz="6000" b="1" dirty="0"/>
            </a:br>
            <a:r>
              <a:rPr lang="zh-CN" altLang="en-US" sz="6000" b="1" dirty="0"/>
              <a:t>第二讲 国际私法的</a:t>
            </a:r>
            <a:br>
              <a:rPr lang="en-US" altLang="zh-CN" sz="6000" b="1" dirty="0"/>
            </a:br>
            <a:r>
              <a:rPr lang="zh-CN" altLang="en-US" sz="6000" b="1" dirty="0"/>
              <a:t>基本概念</a:t>
            </a:r>
            <a:br>
              <a:rPr lang="en-US" altLang="zh-CN" sz="6000" b="1" dirty="0"/>
            </a:br>
            <a:br>
              <a:rPr lang="en-US" altLang="zh-CN" sz="6000" b="1" dirty="0"/>
            </a:br>
            <a:endParaRPr lang="zh-CN" altLang="en-US" sz="6000" b="1" dirty="0"/>
          </a:p>
        </p:txBody>
      </p:sp>
    </p:spTree>
    <p:extLst>
      <p:ext uri="{BB962C8B-B14F-4D97-AF65-F5344CB8AC3E}">
        <p14:creationId xmlns:p14="http://schemas.microsoft.com/office/powerpoint/2010/main" val="12827831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9388" y="115888"/>
            <a:ext cx="8713787" cy="1636712"/>
          </a:xfrm>
        </p:spPr>
        <p:txBody>
          <a:bodyPr/>
          <a:lstStyle/>
          <a:p>
            <a:pPr eaLnBrk="1" hangingPunct="1"/>
            <a:r>
              <a:rPr lang="zh-CN" altLang="en-US" sz="6000"/>
              <a:t>（一）内国、本国、外国</a:t>
            </a:r>
          </a:p>
        </p:txBody>
      </p:sp>
      <p:sp>
        <p:nvSpPr>
          <p:cNvPr id="61443" name="Rectangle 3"/>
          <p:cNvSpPr>
            <a:spLocks noGrp="1" noChangeArrowheads="1"/>
          </p:cNvSpPr>
          <p:nvPr>
            <p:ph type="body" idx="1"/>
          </p:nvPr>
        </p:nvSpPr>
        <p:spPr/>
        <p:txBody>
          <a:bodyPr/>
          <a:lstStyle/>
          <a:p>
            <a:pPr eaLnBrk="1" hangingPunct="1"/>
            <a:r>
              <a:rPr lang="zh-CN" altLang="en-US"/>
              <a:t>内国</a:t>
            </a:r>
            <a:r>
              <a:rPr lang="en-US" altLang="zh-CN"/>
              <a:t>(domestic)</a:t>
            </a:r>
            <a:r>
              <a:rPr lang="zh-CN" altLang="en-US"/>
              <a:t>：受理案件的法院所属国家，即法院地国</a:t>
            </a:r>
          </a:p>
          <a:p>
            <a:pPr eaLnBrk="1" hangingPunct="1"/>
            <a:r>
              <a:rPr lang="zh-CN" altLang="en-US"/>
              <a:t>本国</a:t>
            </a:r>
            <a:r>
              <a:rPr lang="en-US" altLang="zh-CN"/>
              <a:t>(national)</a:t>
            </a:r>
            <a:r>
              <a:rPr lang="zh-CN" altLang="en-US"/>
              <a:t>：国籍国</a:t>
            </a:r>
          </a:p>
          <a:p>
            <a:pPr eaLnBrk="1" hangingPunct="1"/>
            <a:r>
              <a:rPr lang="zh-CN" altLang="en-US"/>
              <a:t>外国</a:t>
            </a:r>
            <a:r>
              <a:rPr lang="en-US" altLang="zh-CN"/>
              <a:t>(foreign)</a:t>
            </a:r>
            <a:r>
              <a:rPr lang="zh-CN" altLang="en-US"/>
              <a:t>：相对于内国而言：</a:t>
            </a:r>
          </a:p>
          <a:p>
            <a:pPr eaLnBrk="1" hangingPunct="1"/>
            <a:r>
              <a:rPr lang="zh-CN" altLang="en-US"/>
              <a:t>相对于本国而言：</a:t>
            </a:r>
          </a:p>
        </p:txBody>
      </p:sp>
    </p:spTree>
    <p:extLst>
      <p:ext uri="{BB962C8B-B14F-4D97-AF65-F5344CB8AC3E}">
        <p14:creationId xmlns:p14="http://schemas.microsoft.com/office/powerpoint/2010/main" val="2920025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1268413"/>
          </a:xfrm>
        </p:spPr>
        <p:txBody>
          <a:bodyPr/>
          <a:lstStyle/>
          <a:p>
            <a:pPr eaLnBrk="1" hangingPunct="1"/>
            <a:r>
              <a:rPr lang="zh-CN" altLang="en-US" sz="6000" b="1"/>
              <a:t>（二）涉外民事关系</a:t>
            </a:r>
            <a:br>
              <a:rPr lang="zh-CN" altLang="en-US" sz="4000" b="1"/>
            </a:br>
            <a:endParaRPr lang="zh-CN" altLang="en-US" sz="4000" b="1"/>
          </a:p>
        </p:txBody>
      </p:sp>
      <p:sp>
        <p:nvSpPr>
          <p:cNvPr id="62467" name="Rectangle 3"/>
          <p:cNvSpPr>
            <a:spLocks noGrp="1" noChangeArrowheads="1"/>
          </p:cNvSpPr>
          <p:nvPr>
            <p:ph type="body" idx="1"/>
          </p:nvPr>
        </p:nvSpPr>
        <p:spPr>
          <a:xfrm>
            <a:off x="0" y="1557338"/>
            <a:ext cx="9036496" cy="5184030"/>
          </a:xfrm>
        </p:spPr>
        <p:txBody>
          <a:bodyPr/>
          <a:lstStyle/>
          <a:p>
            <a:pPr algn="just" eaLnBrk="1" hangingPunct="1"/>
            <a:r>
              <a:rPr lang="en-US" altLang="zh-CN" b="1" dirty="0"/>
              <a:t>《</a:t>
            </a:r>
            <a:r>
              <a:rPr lang="zh-CN" altLang="en-US" sz="3600" b="1" dirty="0"/>
              <a:t>涉外民事关系</a:t>
            </a:r>
            <a:r>
              <a:rPr lang="zh-CN" altLang="en-US" b="1" dirty="0"/>
              <a:t>法律适用法</a:t>
            </a:r>
            <a:r>
              <a:rPr lang="en-US" altLang="zh-CN" b="1" dirty="0"/>
              <a:t>》</a:t>
            </a:r>
            <a:r>
              <a:rPr lang="zh-CN" altLang="en-US" b="1" dirty="0"/>
              <a:t>第二条 </a:t>
            </a:r>
            <a:r>
              <a:rPr lang="zh-CN" altLang="en-US" sz="3600" b="1" dirty="0"/>
              <a:t>涉外民事关系</a:t>
            </a:r>
            <a:r>
              <a:rPr lang="zh-CN" altLang="en-US" b="1" dirty="0"/>
              <a:t>适用的法律，依照本法确定。</a:t>
            </a:r>
            <a:endParaRPr lang="en-US" altLang="zh-CN" dirty="0"/>
          </a:p>
          <a:p>
            <a:pPr eaLnBrk="1" hangingPunct="1"/>
            <a:r>
              <a:rPr lang="zh-CN" altLang="en-US" sz="3600" b="1" dirty="0"/>
              <a:t>涉外</a:t>
            </a:r>
            <a:r>
              <a:rPr lang="zh-CN" altLang="en-US" dirty="0"/>
              <a:t>：涉及外法域</a:t>
            </a:r>
            <a:r>
              <a:rPr lang="en-US" altLang="zh-CN" dirty="0"/>
              <a:t>+</a:t>
            </a:r>
            <a:r>
              <a:rPr lang="zh-CN" altLang="en-US" dirty="0"/>
              <a:t>涉及外国</a:t>
            </a:r>
            <a:endParaRPr lang="en-US" altLang="zh-CN" dirty="0"/>
          </a:p>
          <a:p>
            <a:pPr eaLnBrk="1" hangingPunct="1"/>
            <a:r>
              <a:rPr lang="en-US" altLang="zh-CN" dirty="0"/>
              <a:t>《</a:t>
            </a:r>
            <a:r>
              <a:rPr lang="zh-CN" altLang="en-US" dirty="0"/>
              <a:t>法律适用法司法解释（一）</a:t>
            </a:r>
            <a:r>
              <a:rPr lang="en-US" altLang="zh-CN" dirty="0"/>
              <a:t>》</a:t>
            </a:r>
            <a:r>
              <a:rPr lang="zh-CN" altLang="en-US" dirty="0"/>
              <a:t>第一条  民事关系具有下列情形之一的，人民法院可以认定为涉外民事关系：</a:t>
            </a:r>
          </a:p>
          <a:p>
            <a:pPr eaLnBrk="1" hangingPunct="1"/>
            <a:endParaRPr lang="zh-CN" altLang="en-US" dirty="0"/>
          </a:p>
        </p:txBody>
      </p:sp>
    </p:spTree>
    <p:extLst>
      <p:ext uri="{BB962C8B-B14F-4D97-AF65-F5344CB8AC3E}">
        <p14:creationId xmlns:p14="http://schemas.microsoft.com/office/powerpoint/2010/main" val="385873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0" y="0"/>
            <a:ext cx="9144000" cy="6858000"/>
          </a:xfrm>
        </p:spPr>
        <p:txBody>
          <a:bodyPr/>
          <a:lstStyle/>
          <a:p>
            <a:pPr eaLnBrk="1" hangingPunct="1"/>
            <a:r>
              <a:rPr lang="zh-CN" altLang="en-US" dirty="0"/>
              <a:t>刘贵祥主编</a:t>
            </a:r>
            <a:r>
              <a:rPr lang="en-US" altLang="zh-CN" dirty="0"/>
              <a:t>《</a:t>
            </a:r>
            <a:r>
              <a:rPr lang="zh-CN" altLang="en-US" dirty="0"/>
              <a:t>最高人民法院第一巡回法庭精选案例裁判思路解析（一）</a:t>
            </a:r>
            <a:r>
              <a:rPr lang="en-US" altLang="zh-CN" dirty="0"/>
              <a:t>》</a:t>
            </a:r>
            <a:r>
              <a:rPr lang="zh-CN" altLang="en-US" dirty="0"/>
              <a:t>，法律出版社</a:t>
            </a:r>
            <a:r>
              <a:rPr lang="en-US" altLang="zh-CN" dirty="0"/>
              <a:t>2016</a:t>
            </a:r>
            <a:r>
              <a:rPr lang="zh-CN" altLang="en-US" dirty="0"/>
              <a:t>年版。</a:t>
            </a:r>
          </a:p>
          <a:p>
            <a:pPr eaLnBrk="1" hangingPunct="1"/>
            <a:r>
              <a:rPr lang="zh-CN" altLang="en-US" dirty="0"/>
              <a:t>沈德咏主编：</a:t>
            </a:r>
            <a:r>
              <a:rPr lang="en-US" altLang="zh-CN" dirty="0"/>
              <a:t>《</a:t>
            </a:r>
            <a:r>
              <a:rPr lang="zh-CN" altLang="en-US" dirty="0"/>
              <a:t>最高人民法院公报案例大全</a:t>
            </a:r>
            <a:r>
              <a:rPr lang="en-US" altLang="zh-CN" dirty="0"/>
              <a:t>》</a:t>
            </a:r>
            <a:r>
              <a:rPr lang="zh-CN" altLang="en-US" dirty="0"/>
              <a:t>（上下卷），人民法院出版社，</a:t>
            </a:r>
            <a:r>
              <a:rPr lang="en-US" altLang="zh-CN" dirty="0"/>
              <a:t>2009</a:t>
            </a:r>
            <a:r>
              <a:rPr lang="zh-CN" altLang="en-US" dirty="0"/>
              <a:t>年版。</a:t>
            </a:r>
            <a:endParaRPr lang="en-US" altLang="zh-CN" dirty="0"/>
          </a:p>
          <a:p>
            <a:pPr eaLnBrk="1" hangingPunct="1"/>
            <a:r>
              <a:rPr lang="zh-CN" altLang="en-US" dirty="0"/>
              <a:t>贺荣主编：</a:t>
            </a:r>
            <a:r>
              <a:rPr lang="en-US" altLang="zh-CN" dirty="0"/>
              <a:t>《“</a:t>
            </a:r>
            <a:r>
              <a:rPr lang="zh-CN" altLang="en-US" dirty="0"/>
              <a:t>一带一路”司法理论与实务纵览：涉外商事案例精选</a:t>
            </a:r>
            <a:r>
              <a:rPr lang="en-US" altLang="zh-CN" dirty="0"/>
              <a:t>》</a:t>
            </a:r>
            <a:r>
              <a:rPr lang="zh-CN" altLang="en-US" dirty="0"/>
              <a:t>，法律出版社</a:t>
            </a:r>
            <a:r>
              <a:rPr lang="en-US" altLang="zh-CN" dirty="0"/>
              <a:t>2016</a:t>
            </a:r>
            <a:r>
              <a:rPr lang="zh-CN" altLang="en-US" dirty="0"/>
              <a:t>年版。</a:t>
            </a:r>
            <a:endParaRPr lang="en-US" altLang="zh-CN" dirty="0"/>
          </a:p>
          <a:p>
            <a:pPr eaLnBrk="1" hangingPunct="1"/>
            <a:r>
              <a:rPr lang="zh-CN" altLang="en-US" dirty="0"/>
              <a:t>秦瑞亭：</a:t>
            </a:r>
            <a:r>
              <a:rPr lang="en-US" altLang="zh-CN" dirty="0"/>
              <a:t>《</a:t>
            </a:r>
            <a:r>
              <a:rPr lang="zh-CN" altLang="en-US" dirty="0"/>
              <a:t>中国国际私法实证研究</a:t>
            </a:r>
            <a:r>
              <a:rPr lang="en-US" altLang="zh-CN" dirty="0"/>
              <a:t>》</a:t>
            </a:r>
            <a:r>
              <a:rPr lang="zh-CN" altLang="en-US" dirty="0"/>
              <a:t>，南开大学出版社</a:t>
            </a:r>
            <a:r>
              <a:rPr lang="en-US" altLang="zh-CN" dirty="0"/>
              <a:t>2017</a:t>
            </a:r>
            <a:r>
              <a:rPr lang="zh-CN" altLang="en-US" dirty="0"/>
              <a:t>年版。</a:t>
            </a:r>
            <a:endParaRPr lang="en-US" altLang="zh-CN" dirty="0"/>
          </a:p>
          <a:p>
            <a:pPr eaLnBrk="1" hangingPunct="1"/>
            <a:r>
              <a:rPr lang="zh-CN" altLang="en-US" dirty="0"/>
              <a:t>秦瑞亭 耿小宁 主编：</a:t>
            </a:r>
            <a:r>
              <a:rPr lang="en-US" altLang="zh-CN" dirty="0"/>
              <a:t>《</a:t>
            </a:r>
            <a:r>
              <a:rPr lang="zh-CN" altLang="en-US" dirty="0"/>
              <a:t>国际私法案例</a:t>
            </a:r>
            <a:r>
              <a:rPr lang="en-US" altLang="zh-CN" dirty="0"/>
              <a:t>》</a:t>
            </a:r>
            <a:r>
              <a:rPr lang="zh-CN" altLang="en-US" dirty="0"/>
              <a:t>，南开大学出版社</a:t>
            </a:r>
            <a:r>
              <a:rPr lang="en-US" altLang="zh-CN" dirty="0"/>
              <a:t>2021</a:t>
            </a:r>
            <a:r>
              <a:rPr lang="zh-CN" altLang="en-US" dirty="0"/>
              <a:t>年版。</a:t>
            </a:r>
            <a:endParaRPr lang="en-US" altLang="zh-CN" dirty="0"/>
          </a:p>
          <a:p>
            <a:pPr eaLnBrk="1" hangingPunct="1"/>
            <a:r>
              <a:rPr lang="zh-CN" altLang="en-US" dirty="0"/>
              <a:t>秦瑞亭主编：</a:t>
            </a:r>
            <a:r>
              <a:rPr lang="en-US" altLang="zh-CN" dirty="0"/>
              <a:t>《</a:t>
            </a:r>
            <a:r>
              <a:rPr lang="zh-CN" altLang="en-US" dirty="0"/>
              <a:t>国际私法案例精析</a:t>
            </a:r>
            <a:r>
              <a:rPr lang="en-US" altLang="zh-CN" dirty="0"/>
              <a:t>》</a:t>
            </a:r>
            <a:r>
              <a:rPr lang="zh-CN" altLang="en-US" dirty="0"/>
              <a:t>，南开大学出版社</a:t>
            </a:r>
            <a:r>
              <a:rPr lang="en-US" altLang="zh-CN" dirty="0"/>
              <a:t>2011</a:t>
            </a:r>
            <a:r>
              <a:rPr lang="zh-CN" altLang="en-US" dirty="0"/>
              <a:t>年版。</a:t>
            </a:r>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16404428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84138" y="76200"/>
            <a:ext cx="8901112" cy="6694488"/>
          </a:xfrm>
        </p:spPr>
        <p:txBody>
          <a:bodyPr/>
          <a:lstStyle/>
          <a:p>
            <a:pPr algn="just" eaLnBrk="1" hangingPunct="1"/>
            <a:r>
              <a:rPr lang="zh-CN" altLang="en-US" dirty="0"/>
              <a:t>（一）当事人一方或双方是外国公民、外国法人或者其他组织、无国籍人；</a:t>
            </a:r>
          </a:p>
          <a:p>
            <a:pPr algn="just" eaLnBrk="1" hangingPunct="1"/>
            <a:r>
              <a:rPr lang="zh-CN" altLang="en-US" dirty="0"/>
              <a:t>（二）当事人一方或双方的经常居所地在中华人民共和国领域外；</a:t>
            </a:r>
          </a:p>
          <a:p>
            <a:pPr algn="just" eaLnBrk="1" hangingPunct="1"/>
            <a:r>
              <a:rPr lang="zh-CN" altLang="en-US" dirty="0"/>
              <a:t>（三）标的物在中华人民共和国领域外；</a:t>
            </a:r>
          </a:p>
          <a:p>
            <a:pPr algn="just" eaLnBrk="1" hangingPunct="1"/>
            <a:r>
              <a:rPr lang="zh-CN" altLang="en-US" dirty="0"/>
              <a:t>（四）产生、变更或者消灭民事关系的法律事实发生在中华人民共和国领域外；</a:t>
            </a:r>
          </a:p>
          <a:p>
            <a:pPr algn="just" eaLnBrk="1" hangingPunct="1"/>
            <a:r>
              <a:rPr lang="zh-CN" altLang="en-US" dirty="0"/>
              <a:t>（五）可以认定为涉外民事关系的其他情形。</a:t>
            </a:r>
            <a:endParaRPr lang="en-US" altLang="zh-CN" dirty="0"/>
          </a:p>
          <a:p>
            <a:pPr algn="just" eaLnBrk="1" hangingPunct="1"/>
            <a:endParaRPr lang="en-US" altLang="zh-CN" dirty="0"/>
          </a:p>
          <a:p>
            <a:pPr algn="just" eaLnBrk="1" hangingPunct="1"/>
            <a:r>
              <a:rPr lang="zh-CN" altLang="en-US" sz="3600" b="1" dirty="0"/>
              <a:t>民事和商事</a:t>
            </a:r>
            <a:r>
              <a:rPr lang="zh-CN" altLang="en-US" dirty="0"/>
              <a:t>：</a:t>
            </a:r>
          </a:p>
          <a:p>
            <a:pPr eaLnBrk="1" hangingPunct="1"/>
            <a:endParaRPr lang="en-US" altLang="zh-CN" dirty="0"/>
          </a:p>
        </p:txBody>
      </p:sp>
    </p:spTree>
    <p:extLst>
      <p:ext uri="{BB962C8B-B14F-4D97-AF65-F5344CB8AC3E}">
        <p14:creationId xmlns:p14="http://schemas.microsoft.com/office/powerpoint/2010/main" val="6294290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71500"/>
            <a:ext cx="6120680" cy="6169868"/>
          </a:xfrm>
          <a:prstGeom prst="rect">
            <a:avLst/>
          </a:prstGeom>
        </p:spPr>
      </p:pic>
    </p:spTree>
    <p:extLst>
      <p:ext uri="{BB962C8B-B14F-4D97-AF65-F5344CB8AC3E}">
        <p14:creationId xmlns:p14="http://schemas.microsoft.com/office/powerpoint/2010/main" val="17335186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571500"/>
            <a:ext cx="3733800" cy="5715000"/>
          </a:xfrm>
          <a:prstGeom prst="rect">
            <a:avLst/>
          </a:prstGeom>
        </p:spPr>
      </p:pic>
    </p:spTree>
    <p:extLst>
      <p:ext uri="{BB962C8B-B14F-4D97-AF65-F5344CB8AC3E}">
        <p14:creationId xmlns:p14="http://schemas.microsoft.com/office/powerpoint/2010/main" val="17335186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0" y="0"/>
            <a:ext cx="9144000" cy="6858000"/>
          </a:xfrm>
        </p:spPr>
        <p:txBody>
          <a:bodyPr/>
          <a:lstStyle/>
          <a:p>
            <a:pPr marL="0" indent="0" algn="just" eaLnBrk="1" hangingPunct="1">
              <a:buNone/>
            </a:pPr>
            <a:r>
              <a:rPr lang="zh-CN" altLang="en-US" sz="3600" b="1" dirty="0"/>
              <a:t>民事关系和民事法律关系</a:t>
            </a:r>
            <a:r>
              <a:rPr lang="zh-CN" altLang="en-US" dirty="0"/>
              <a:t>：</a:t>
            </a:r>
            <a:endParaRPr lang="en-US" altLang="zh-CN" dirty="0"/>
          </a:p>
          <a:p>
            <a:pPr algn="just" eaLnBrk="1" hangingPunct="1"/>
            <a:r>
              <a:rPr lang="zh-CN" altLang="en-US" dirty="0"/>
              <a:t>平等主体之间的社会关系是民事关系，法律所调整的民事关系是民事法律关系？</a:t>
            </a:r>
            <a:endParaRPr lang="en-US" altLang="zh-CN" dirty="0"/>
          </a:p>
          <a:p>
            <a:pPr algn="just" eaLnBrk="1" hangingPunct="1"/>
            <a:r>
              <a:rPr lang="zh-CN" altLang="en-US" dirty="0"/>
              <a:t>民事本身就是法律概念</a:t>
            </a:r>
            <a:endParaRPr lang="en-US" altLang="zh-CN" dirty="0"/>
          </a:p>
          <a:p>
            <a:pPr algn="just" eaLnBrk="1" hangingPunct="1"/>
            <a:r>
              <a:rPr lang="zh-CN" altLang="en-US" dirty="0"/>
              <a:t>天津女子刘文静国际亲子绑架案：母亲未经父亲同意将亲生儿子从美国带回中国，中国法律认为是民事纠纷；美国法律认为是刑事犯罪。</a:t>
            </a:r>
            <a:endParaRPr lang="en-US" altLang="zh-CN" dirty="0"/>
          </a:p>
          <a:p>
            <a:pPr algn="just" eaLnBrk="1" hangingPunct="1"/>
            <a:r>
              <a:rPr lang="zh-CN" altLang="en-US" dirty="0"/>
              <a:t>大麻交易依据我国法律系刑事犯罪，依据泰国法律系买卖合同，即民事关系。</a:t>
            </a:r>
            <a:endParaRPr lang="en-US" altLang="zh-CN" dirty="0"/>
          </a:p>
          <a:p>
            <a:pPr algn="just" eaLnBrk="1" hangingPunct="1"/>
            <a:r>
              <a:rPr lang="zh-CN" altLang="en-US" dirty="0"/>
              <a:t>民事关系已经是法律判断的结果，因此必然系法律调整的社会关系，即法律关系。</a:t>
            </a:r>
            <a:endParaRPr lang="en-US" altLang="zh-CN" dirty="0"/>
          </a:p>
          <a:p>
            <a:pPr algn="just" eaLnBrk="1" hangingPunct="1"/>
            <a:endParaRPr lang="zh-CN" altLang="en-US" dirty="0"/>
          </a:p>
          <a:p>
            <a:pPr algn="just"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10403503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0" y="0"/>
            <a:ext cx="9144000" cy="6858000"/>
          </a:xfrm>
        </p:spPr>
        <p:txBody>
          <a:bodyPr/>
          <a:lstStyle/>
          <a:p>
            <a:pPr algn="just" eaLnBrk="1" hangingPunct="1"/>
            <a:r>
              <a:rPr lang="zh-CN" altLang="en-US" dirty="0"/>
              <a:t>民事行为和民事法律行为</a:t>
            </a:r>
            <a:endParaRPr lang="en-US" altLang="zh-CN" dirty="0"/>
          </a:p>
          <a:p>
            <a:pPr algn="just" eaLnBrk="1" hangingPunct="1"/>
            <a:r>
              <a:rPr lang="zh-CN" altLang="en-US" dirty="0"/>
              <a:t>民法典</a:t>
            </a:r>
            <a:r>
              <a:rPr lang="en-US" altLang="zh-CN" dirty="0"/>
              <a:t>133</a:t>
            </a:r>
            <a:r>
              <a:rPr lang="zh-CN" altLang="en-US" dirty="0"/>
              <a:t>条 民事法律行为是民事主体通过意思表示设立</a:t>
            </a:r>
            <a:r>
              <a:rPr lang="zh-CN" altLang="en-US" dirty="0">
                <a:latin typeface="宋体"/>
                <a:ea typeface="宋体"/>
              </a:rPr>
              <a:t>、变更、终止民事法律关系的行为</a:t>
            </a:r>
            <a:endParaRPr lang="en-US" altLang="zh-CN" dirty="0">
              <a:latin typeface="宋体"/>
              <a:ea typeface="宋体"/>
            </a:endParaRPr>
          </a:p>
          <a:p>
            <a:pPr algn="just" eaLnBrk="1" hangingPunct="1"/>
            <a:endParaRPr lang="en-US" altLang="zh-CN" dirty="0"/>
          </a:p>
          <a:p>
            <a:pPr algn="just" eaLnBrk="1" hangingPunct="1"/>
            <a:r>
              <a:rPr lang="en-US" altLang="zh-CN" dirty="0"/>
              <a:t>《</a:t>
            </a:r>
            <a:r>
              <a:rPr lang="zh-CN" altLang="en-US" dirty="0"/>
              <a:t>民法典</a:t>
            </a:r>
            <a:r>
              <a:rPr lang="en-US" altLang="zh-CN" dirty="0"/>
              <a:t>》</a:t>
            </a:r>
            <a:r>
              <a:rPr lang="zh-CN" altLang="en-US" dirty="0"/>
              <a:t>已经不再使用民事行为和民事关系的概念</a:t>
            </a:r>
          </a:p>
          <a:p>
            <a:pPr algn="just"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4577914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609600"/>
            <a:ext cx="7772400" cy="5411788"/>
          </a:xfrm>
        </p:spPr>
        <p:txBody>
          <a:bodyPr/>
          <a:lstStyle/>
          <a:p>
            <a:pPr eaLnBrk="1" hangingPunct="1"/>
            <a:br>
              <a:rPr lang="en-US" altLang="zh-CN" sz="6000" b="1" dirty="0"/>
            </a:br>
            <a:r>
              <a:rPr lang="zh-CN" altLang="en-US" sz="6000" b="1" dirty="0"/>
              <a:t>（三）法律冲突</a:t>
            </a:r>
            <a:br>
              <a:rPr lang="en-US" altLang="zh-CN" sz="6000" b="1" dirty="0"/>
            </a:br>
            <a:br>
              <a:rPr lang="en-US" altLang="zh-CN" sz="6000" b="1" dirty="0"/>
            </a:br>
            <a:br>
              <a:rPr lang="en-US" altLang="zh-CN" sz="6000" b="1" dirty="0"/>
            </a:br>
            <a:endParaRPr lang="zh-CN" altLang="en-US" sz="6000" dirty="0"/>
          </a:p>
        </p:txBody>
      </p:sp>
    </p:spTree>
    <p:extLst>
      <p:ext uri="{BB962C8B-B14F-4D97-AF65-F5344CB8AC3E}">
        <p14:creationId xmlns:p14="http://schemas.microsoft.com/office/powerpoint/2010/main" val="24453698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685800" y="304800"/>
            <a:ext cx="7772400" cy="6096000"/>
          </a:xfrm>
        </p:spPr>
        <p:txBody>
          <a:bodyPr/>
          <a:lstStyle/>
          <a:p>
            <a:pPr algn="just" eaLnBrk="1" hangingPunct="1"/>
            <a:r>
              <a:rPr lang="zh-CN" altLang="en-US" sz="6000" b="1" dirty="0"/>
              <a:t>概念</a:t>
            </a:r>
          </a:p>
          <a:p>
            <a:pPr algn="just" eaLnBrk="1" hangingPunct="1"/>
            <a:r>
              <a:rPr lang="zh-CN" altLang="en-US" dirty="0"/>
              <a:t>从广义上讲，</a:t>
            </a:r>
            <a:r>
              <a:rPr lang="zh-CN" altLang="en-US" sz="3600" b="1" dirty="0"/>
              <a:t>法律冲突是两个或两个以上法律同时调整同一法律关系而在这些法律之间产生矛盾的社会现象</a:t>
            </a:r>
            <a:r>
              <a:rPr lang="zh-CN" altLang="en-US" dirty="0"/>
              <a:t>。</a:t>
            </a:r>
          </a:p>
          <a:p>
            <a:pPr algn="just" eaLnBrk="1" hangingPunct="1"/>
            <a:r>
              <a:rPr lang="zh-CN" altLang="en-US" dirty="0"/>
              <a:t>产生原因</a:t>
            </a:r>
          </a:p>
          <a:p>
            <a:pPr algn="just" eaLnBrk="1" hangingPunct="1"/>
            <a:r>
              <a:rPr lang="zh-CN" altLang="en-US" dirty="0"/>
              <a:t>社会制度不同</a:t>
            </a:r>
            <a:r>
              <a:rPr lang="en-US" altLang="zh-CN" dirty="0"/>
              <a:t>:</a:t>
            </a:r>
            <a:r>
              <a:rPr lang="zh-CN" altLang="en-US" dirty="0"/>
              <a:t>中国、日本</a:t>
            </a:r>
          </a:p>
          <a:p>
            <a:pPr algn="just" eaLnBrk="1" hangingPunct="1"/>
            <a:r>
              <a:rPr lang="zh-CN" altLang="en-US" dirty="0"/>
              <a:t>文化传统不同</a:t>
            </a:r>
            <a:r>
              <a:rPr lang="en-US" altLang="zh-CN" dirty="0"/>
              <a:t>:</a:t>
            </a:r>
            <a:r>
              <a:rPr lang="zh-CN" altLang="en-US" dirty="0"/>
              <a:t>日本、韩国</a:t>
            </a:r>
          </a:p>
          <a:p>
            <a:pPr algn="just" eaLnBrk="1" hangingPunct="1"/>
            <a:r>
              <a:rPr lang="zh-CN" altLang="en-US" dirty="0"/>
              <a:t>法律规则不同</a:t>
            </a:r>
            <a:r>
              <a:rPr lang="en-US" altLang="zh-CN" dirty="0"/>
              <a:t>:</a:t>
            </a:r>
            <a:r>
              <a:rPr lang="zh-CN" altLang="en-US" dirty="0"/>
              <a:t>香港、澳门、台湾</a:t>
            </a:r>
          </a:p>
          <a:p>
            <a:pPr eaLnBrk="1" hangingPunct="1"/>
            <a:endParaRPr lang="en-US" altLang="zh-CN" dirty="0"/>
          </a:p>
        </p:txBody>
      </p:sp>
    </p:spTree>
    <p:extLst>
      <p:ext uri="{BB962C8B-B14F-4D97-AF65-F5344CB8AC3E}">
        <p14:creationId xmlns:p14="http://schemas.microsoft.com/office/powerpoint/2010/main" val="426573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0" y="0"/>
            <a:ext cx="9144000" cy="6858000"/>
          </a:xfrm>
        </p:spPr>
        <p:txBody>
          <a:bodyPr/>
          <a:lstStyle/>
          <a:p>
            <a:pPr eaLnBrk="1" hangingPunct="1">
              <a:defRPr/>
            </a:pPr>
            <a:r>
              <a:rPr lang="zh-CN" altLang="en-US" sz="6000" b="1" dirty="0"/>
              <a:t>种类</a:t>
            </a:r>
            <a:endParaRPr lang="en-US" altLang="zh-CN" sz="6000" b="1" dirty="0"/>
          </a:p>
          <a:p>
            <a:pPr eaLnBrk="1" hangingPunct="1">
              <a:defRPr/>
            </a:pPr>
            <a:r>
              <a:rPr lang="zh-CN" altLang="en-US" sz="3600" b="1" dirty="0"/>
              <a:t>域内和域际法律冲突</a:t>
            </a:r>
            <a:r>
              <a:rPr lang="zh-CN" altLang="en-US" dirty="0"/>
              <a:t>：</a:t>
            </a:r>
            <a:endParaRPr lang="en-US" altLang="zh-CN" dirty="0"/>
          </a:p>
          <a:p>
            <a:pPr eaLnBrk="1" hangingPunct="1">
              <a:defRPr/>
            </a:pPr>
            <a:r>
              <a:rPr lang="zh-CN" altLang="en-US" dirty="0"/>
              <a:t>同一法域内部不同法律法规之间的冲突</a:t>
            </a:r>
            <a:endParaRPr lang="en-US" altLang="zh-CN" dirty="0"/>
          </a:p>
          <a:p>
            <a:pPr eaLnBrk="1" hangingPunct="1">
              <a:defRPr/>
            </a:pPr>
            <a:r>
              <a:rPr lang="en-US" altLang="zh-CN" sz="3600" b="1" dirty="0"/>
              <a:t>2003</a:t>
            </a:r>
            <a:r>
              <a:rPr lang="zh-CN" altLang="en-US" sz="3600" b="1" dirty="0"/>
              <a:t>年汝阳公司诉伊川公司案</a:t>
            </a:r>
            <a:r>
              <a:rPr lang="zh-CN" altLang="en-US" dirty="0"/>
              <a:t>：全国人大</a:t>
            </a:r>
            <a:r>
              <a:rPr lang="en-US" altLang="zh-CN" dirty="0"/>
              <a:t>《</a:t>
            </a:r>
            <a:r>
              <a:rPr lang="zh-CN" altLang="en-US" dirty="0"/>
              <a:t>种子法</a:t>
            </a:r>
            <a:r>
              <a:rPr lang="en-US" altLang="zh-CN" dirty="0"/>
              <a:t>》</a:t>
            </a:r>
            <a:r>
              <a:rPr lang="zh-CN" altLang="en-US" dirty="0"/>
              <a:t>和河南省人大</a:t>
            </a:r>
            <a:r>
              <a:rPr lang="en-US" altLang="zh-CN" dirty="0"/>
              <a:t>《</a:t>
            </a:r>
            <a:r>
              <a:rPr lang="zh-CN" altLang="en-US" dirty="0"/>
              <a:t>种子管理条例</a:t>
            </a:r>
            <a:r>
              <a:rPr lang="en-US" altLang="zh-CN" dirty="0"/>
              <a:t>》</a:t>
            </a:r>
            <a:r>
              <a:rPr lang="zh-CN" altLang="en-US" dirty="0"/>
              <a:t>：</a:t>
            </a:r>
            <a:r>
              <a:rPr lang="en-US" altLang="zh-CN" dirty="0"/>
              <a:t>《</a:t>
            </a:r>
            <a:r>
              <a:rPr lang="zh-CN" altLang="en-US" dirty="0"/>
              <a:t>种子法</a:t>
            </a:r>
            <a:r>
              <a:rPr lang="en-US" altLang="zh-CN" dirty="0"/>
              <a:t>》</a:t>
            </a:r>
            <a:r>
              <a:rPr lang="zh-CN" altLang="en-US" dirty="0"/>
              <a:t>市场价；河南条例政府定价，二者相差</a:t>
            </a:r>
            <a:r>
              <a:rPr lang="en-US" altLang="zh-CN" dirty="0"/>
              <a:t>60</a:t>
            </a:r>
            <a:r>
              <a:rPr lang="zh-CN" altLang="en-US" dirty="0"/>
              <a:t>多万元。河南洛阳中院法官适用全国</a:t>
            </a:r>
            <a:r>
              <a:rPr lang="en-US" altLang="zh-CN" dirty="0"/>
              <a:t>《</a:t>
            </a:r>
            <a:r>
              <a:rPr lang="zh-CN" altLang="en-US" dirty="0"/>
              <a:t>种子法</a:t>
            </a:r>
            <a:r>
              <a:rPr lang="en-US" altLang="zh-CN" dirty="0"/>
              <a:t>》</a:t>
            </a:r>
          </a:p>
          <a:p>
            <a:pPr eaLnBrk="1" hangingPunct="1">
              <a:defRPr/>
            </a:pPr>
            <a:r>
              <a:rPr lang="zh-CN" altLang="en-US" b="1" dirty="0"/>
              <a:t>国务院</a:t>
            </a:r>
            <a:r>
              <a:rPr lang="en-US" altLang="zh-CN" b="1" dirty="0"/>
              <a:t>《</a:t>
            </a:r>
            <a:r>
              <a:rPr lang="zh-CN" altLang="en-US" b="1" dirty="0"/>
              <a:t>机动车交通事故责任强制保险条例</a:t>
            </a:r>
            <a:r>
              <a:rPr lang="en-US" altLang="zh-CN" b="1" dirty="0"/>
              <a:t>》</a:t>
            </a:r>
            <a:r>
              <a:rPr lang="zh-CN" altLang="en-US" b="1" dirty="0"/>
              <a:t> </a:t>
            </a:r>
            <a:r>
              <a:rPr lang="en-US" altLang="zh-CN" dirty="0"/>
              <a:t>(2016) </a:t>
            </a:r>
            <a:r>
              <a:rPr lang="zh-CN" altLang="en-US" dirty="0"/>
              <a:t>第</a:t>
            </a:r>
            <a:r>
              <a:rPr lang="en-US" altLang="zh-CN" dirty="0"/>
              <a:t>22</a:t>
            </a:r>
            <a:r>
              <a:rPr lang="zh-CN" altLang="en-US" dirty="0"/>
              <a:t>条　有下列情形之一的，保险公司在机动车交通事故责任强制保险责任限额范围内垫付抢救费用，并有权向致害人追偿：</a:t>
            </a:r>
          </a:p>
          <a:p>
            <a:pPr eaLnBrk="1" hangingPunct="1">
              <a:defRPr/>
            </a:pPr>
            <a:endParaRPr lang="en-US" altLang="zh-CN" dirty="0"/>
          </a:p>
        </p:txBody>
      </p:sp>
    </p:spTree>
    <p:extLst>
      <p:ext uri="{BB962C8B-B14F-4D97-AF65-F5344CB8AC3E}">
        <p14:creationId xmlns:p14="http://schemas.microsoft.com/office/powerpoint/2010/main" val="25631832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0" y="0"/>
            <a:ext cx="9144000" cy="6858000"/>
          </a:xfrm>
        </p:spPr>
        <p:txBody>
          <a:bodyPr/>
          <a:lstStyle/>
          <a:p>
            <a:pPr marL="0" indent="0" eaLnBrk="1" hangingPunct="1">
              <a:buFontTx/>
              <a:buNone/>
              <a:defRPr/>
            </a:pPr>
            <a:r>
              <a:rPr lang="zh-CN" altLang="en-US" sz="2800" dirty="0"/>
              <a:t>（一）驾驶人未取得驾驶资格或者醉酒的；</a:t>
            </a:r>
          </a:p>
          <a:p>
            <a:pPr marL="0" indent="0" eaLnBrk="1" hangingPunct="1">
              <a:buFontTx/>
              <a:buNone/>
              <a:defRPr/>
            </a:pPr>
            <a:r>
              <a:rPr lang="zh-CN" altLang="en-US" sz="2800" dirty="0"/>
              <a:t>（二）被保险机动车被盗抢期间肇事的；</a:t>
            </a:r>
          </a:p>
          <a:p>
            <a:pPr marL="0" indent="0" eaLnBrk="1" hangingPunct="1">
              <a:buFontTx/>
              <a:buNone/>
              <a:defRPr/>
            </a:pPr>
            <a:r>
              <a:rPr lang="zh-CN" altLang="en-US" sz="2800" dirty="0"/>
              <a:t>（三）被保险人故意制造道路交通事故的。</a:t>
            </a:r>
          </a:p>
          <a:p>
            <a:pPr marL="0" indent="0" eaLnBrk="1" hangingPunct="1">
              <a:buFontTx/>
              <a:buNone/>
              <a:defRPr/>
            </a:pPr>
            <a:r>
              <a:rPr lang="zh-CN" altLang="en-US" sz="2800" b="1" dirty="0"/>
              <a:t>　　有前款所列情形之一，发生道路交通事故的，造成受害人的财产损失，保险公司不承担赔偿责任。</a:t>
            </a:r>
            <a:endParaRPr lang="en-US" altLang="zh-CN" sz="2800" b="1" dirty="0"/>
          </a:p>
          <a:p>
            <a:pPr marL="0" indent="0" eaLnBrk="1" hangingPunct="1">
              <a:buFontTx/>
              <a:buNone/>
              <a:defRPr/>
            </a:pPr>
            <a:r>
              <a:rPr lang="en-US" altLang="zh-CN" sz="2800" b="1" dirty="0"/>
              <a:t>《</a:t>
            </a:r>
            <a:r>
              <a:rPr lang="zh-CN" altLang="en-US" sz="2800" b="1" dirty="0"/>
              <a:t>中华人民共和国道路交通安全法</a:t>
            </a:r>
            <a:r>
              <a:rPr lang="en-US" altLang="zh-CN" sz="2800" b="1" dirty="0"/>
              <a:t>》</a:t>
            </a:r>
            <a:r>
              <a:rPr lang="zh-CN" altLang="en-US" b="1" dirty="0"/>
              <a:t>第</a:t>
            </a:r>
            <a:r>
              <a:rPr lang="en-US" altLang="zh-CN" b="1" dirty="0"/>
              <a:t>76</a:t>
            </a:r>
            <a:r>
              <a:rPr lang="zh-CN" altLang="en-US" b="1" dirty="0"/>
              <a:t>条　机动车发生交通事故造成人身伤亡、财产损失的，由保险公司在机动车第三者责任强制保险责任限额范围内予以赔偿</a:t>
            </a:r>
            <a:r>
              <a:rPr lang="zh-CN" altLang="en-US" sz="2800" b="1" dirty="0"/>
              <a:t>；不足的部分，按照下列规定承担赔偿责任：</a:t>
            </a:r>
          </a:p>
          <a:p>
            <a:pPr marL="0" indent="0" eaLnBrk="1" hangingPunct="1">
              <a:buFontTx/>
              <a:buNone/>
              <a:defRPr/>
            </a:pPr>
            <a:r>
              <a:rPr lang="zh-CN" altLang="en-US" sz="2800" b="1" dirty="0"/>
              <a:t>　　</a:t>
            </a:r>
            <a:endParaRPr lang="en-US" altLang="zh-CN" sz="2800" b="1" dirty="0"/>
          </a:p>
          <a:p>
            <a:pPr marL="0" indent="0" eaLnBrk="1" hangingPunct="1">
              <a:buFontTx/>
              <a:buNone/>
              <a:defRPr/>
            </a:pPr>
            <a:r>
              <a:rPr lang="zh-CN" altLang="en-US" sz="3600" b="1" dirty="0"/>
              <a:t>域际法律冲突</a:t>
            </a:r>
            <a:r>
              <a:rPr lang="zh-CN" altLang="en-US" dirty="0"/>
              <a:t>：</a:t>
            </a:r>
            <a:endParaRPr lang="en-US" altLang="zh-CN" dirty="0"/>
          </a:p>
          <a:p>
            <a:pPr eaLnBrk="1" hangingPunct="1">
              <a:defRPr/>
            </a:pPr>
            <a:r>
              <a:rPr lang="zh-CN" altLang="en-US" dirty="0"/>
              <a:t>不同法域的法律之间的冲突</a:t>
            </a:r>
            <a:endParaRPr lang="zh-CN" altLang="zh-CN" dirty="0"/>
          </a:p>
        </p:txBody>
      </p:sp>
    </p:spTree>
    <p:extLst>
      <p:ext uri="{BB962C8B-B14F-4D97-AF65-F5344CB8AC3E}">
        <p14:creationId xmlns:p14="http://schemas.microsoft.com/office/powerpoint/2010/main" val="19270377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0" y="0"/>
            <a:ext cx="9144000" cy="6858000"/>
          </a:xfrm>
        </p:spPr>
        <p:txBody>
          <a:bodyPr/>
          <a:lstStyle/>
          <a:p>
            <a:pPr eaLnBrk="1" hangingPunct="1"/>
            <a:r>
              <a:rPr lang="zh-CN" altLang="en-US" sz="6000" b="1" dirty="0"/>
              <a:t>我国域内法律冲突的解决</a:t>
            </a:r>
            <a:endParaRPr lang="en-US" altLang="zh-CN" sz="6000" b="1" dirty="0"/>
          </a:p>
          <a:p>
            <a:pPr eaLnBrk="1" hangingPunct="1"/>
            <a:r>
              <a:rPr lang="en-US" altLang="zh-CN" sz="3600" b="1" dirty="0"/>
              <a:t>2015《</a:t>
            </a:r>
            <a:r>
              <a:rPr lang="zh-CN" altLang="en-US" sz="3600" b="1" dirty="0"/>
              <a:t>立法法</a:t>
            </a:r>
            <a:r>
              <a:rPr lang="en-US" altLang="zh-CN" sz="3600" b="1" dirty="0"/>
              <a:t>》</a:t>
            </a:r>
            <a:r>
              <a:rPr lang="zh-CN" altLang="en-US" dirty="0"/>
              <a:t>第</a:t>
            </a:r>
            <a:r>
              <a:rPr lang="en-US" altLang="zh-CN" dirty="0"/>
              <a:t>88</a:t>
            </a:r>
            <a:r>
              <a:rPr lang="zh-CN" altLang="en-US" dirty="0"/>
              <a:t>条 法律的效力高于行政法规、地方性法规、规章。行政法规的效力高于地方性法规、规章。第</a:t>
            </a:r>
            <a:r>
              <a:rPr lang="en-US" altLang="zh-CN" dirty="0"/>
              <a:t>89</a:t>
            </a:r>
            <a:r>
              <a:rPr lang="zh-CN" altLang="en-US" dirty="0"/>
              <a:t>条 地方性法规的效力高于本级和下级地方政府规章。</a:t>
            </a:r>
            <a:endParaRPr lang="en-US" altLang="zh-CN" dirty="0"/>
          </a:p>
          <a:p>
            <a:pPr eaLnBrk="1" hangingPunct="1"/>
            <a:r>
              <a:rPr lang="en-US" altLang="zh-CN" sz="3600" b="1" dirty="0"/>
              <a:t>《</a:t>
            </a:r>
            <a:r>
              <a:rPr lang="zh-CN" altLang="en-US" sz="3600" b="1" dirty="0"/>
              <a:t>最高人民法院关于适用</a:t>
            </a:r>
            <a:r>
              <a:rPr lang="en-US" altLang="zh-CN" sz="3600" b="1" dirty="0"/>
              <a:t>&lt;</a:t>
            </a:r>
            <a:r>
              <a:rPr lang="zh-CN" altLang="en-US" sz="3600" b="1" dirty="0"/>
              <a:t>中华人民共和国合同法</a:t>
            </a:r>
            <a:r>
              <a:rPr lang="en-US" altLang="zh-CN" sz="3600" b="1" dirty="0"/>
              <a:t>&gt;</a:t>
            </a:r>
            <a:r>
              <a:rPr lang="zh-CN" altLang="en-US" sz="3600" b="1" dirty="0"/>
              <a:t>若干问题的解释（一）</a:t>
            </a:r>
            <a:r>
              <a:rPr lang="en-US" altLang="zh-CN" sz="3600" b="1" dirty="0"/>
              <a:t>》</a:t>
            </a:r>
            <a:r>
              <a:rPr lang="zh-CN" altLang="en-US" dirty="0"/>
              <a:t>（已失效）</a:t>
            </a:r>
            <a:r>
              <a:rPr lang="zh-CN" altLang="en-US" sz="3600" b="1" dirty="0"/>
              <a:t>第</a:t>
            </a:r>
            <a:r>
              <a:rPr lang="en-US" altLang="zh-CN" sz="3600" b="1" dirty="0"/>
              <a:t>4</a:t>
            </a:r>
            <a:r>
              <a:rPr lang="zh-CN" altLang="en-US" sz="3600" b="1" dirty="0"/>
              <a:t>条</a:t>
            </a:r>
            <a:r>
              <a:rPr lang="zh-CN" altLang="en-US" dirty="0"/>
              <a:t>　合同法实施以后，人民法院确认合同无效，应当以全国人大及其常委会制定的法律和国务院制定的行政法规为依据，不得以地方性法规、行政规章为依据。</a:t>
            </a:r>
          </a:p>
          <a:p>
            <a:pPr eaLnBrk="1" hangingPunct="1"/>
            <a:endParaRPr lang="zh-CN" altLang="zh-CN" dirty="0"/>
          </a:p>
        </p:txBody>
      </p:sp>
    </p:spTree>
    <p:extLst>
      <p:ext uri="{BB962C8B-B14F-4D97-AF65-F5344CB8AC3E}">
        <p14:creationId xmlns:p14="http://schemas.microsoft.com/office/powerpoint/2010/main" val="428475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0"/>
            <a:ext cx="9144000" cy="6858000"/>
          </a:xfrm>
        </p:spPr>
        <p:txBody>
          <a:bodyPr/>
          <a:lstStyle/>
          <a:p>
            <a:pPr eaLnBrk="1" hangingPunct="1"/>
            <a:r>
              <a:rPr lang="zh-CN" altLang="en-US" sz="3600" b="1" dirty="0"/>
              <a:t>最高人民法院民四庭编</a:t>
            </a:r>
            <a:r>
              <a:rPr lang="en-US" altLang="zh-CN" sz="3600" b="1" dirty="0"/>
              <a:t>《</a:t>
            </a:r>
            <a:r>
              <a:rPr lang="zh-CN" altLang="en-US" sz="3600" b="1" dirty="0"/>
              <a:t>涉外商事海事审判指导</a:t>
            </a:r>
            <a:r>
              <a:rPr lang="en-US" altLang="zh-CN" sz="3600" b="1" dirty="0"/>
              <a:t>》2003</a:t>
            </a:r>
            <a:r>
              <a:rPr lang="zh-CN" altLang="en-US" sz="3600" b="1" dirty="0"/>
              <a:t>年以来各卷。</a:t>
            </a:r>
          </a:p>
          <a:p>
            <a:pPr eaLnBrk="1" hangingPunct="1"/>
            <a:endParaRPr lang="en-US" altLang="zh-CN" sz="3600" b="1" dirty="0"/>
          </a:p>
          <a:p>
            <a:pPr eaLnBrk="1" hangingPunct="1"/>
            <a:r>
              <a:rPr lang="zh-CN" altLang="en-US" sz="3600" b="1" dirty="0"/>
              <a:t>外文文献类：</a:t>
            </a:r>
            <a:endParaRPr lang="en-US" altLang="zh-CN" sz="3600" b="1" dirty="0"/>
          </a:p>
          <a:p>
            <a:pPr eaLnBrk="1" hangingPunct="1"/>
            <a:r>
              <a:rPr lang="en-US" altLang="zh-CN" dirty="0" err="1"/>
              <a:t>Symeon</a:t>
            </a:r>
            <a:r>
              <a:rPr lang="en-US" altLang="zh-CN" dirty="0"/>
              <a:t> C. </a:t>
            </a:r>
            <a:r>
              <a:rPr lang="en-US" altLang="zh-CN" dirty="0" err="1"/>
              <a:t>Symeonides</a:t>
            </a:r>
            <a:r>
              <a:rPr lang="en-US" altLang="zh-CN" dirty="0"/>
              <a:t>, Wendy Collins Perdue, Conflict of Laws: American, Comparative, International, 3rd ed. </a:t>
            </a:r>
            <a:r>
              <a:rPr lang="en-US" altLang="zh-CN" dirty="0" err="1"/>
              <a:t>MN:Thomson</a:t>
            </a:r>
            <a:r>
              <a:rPr lang="en-US" altLang="zh-CN" dirty="0"/>
              <a:t> Reuters, 2012.</a:t>
            </a:r>
          </a:p>
          <a:p>
            <a:pPr eaLnBrk="1" hangingPunct="1"/>
            <a:r>
              <a:rPr lang="en-US" altLang="zh-CN" dirty="0"/>
              <a:t>Peter Hay, Patrick J. </a:t>
            </a:r>
            <a:r>
              <a:rPr lang="en-US" altLang="zh-CN" dirty="0" err="1"/>
              <a:t>Borchers</a:t>
            </a:r>
            <a:r>
              <a:rPr lang="en-US" altLang="zh-CN" dirty="0"/>
              <a:t>, </a:t>
            </a:r>
            <a:r>
              <a:rPr lang="en-US" altLang="zh-CN" dirty="0" err="1"/>
              <a:t>Symeon</a:t>
            </a:r>
            <a:r>
              <a:rPr lang="en-US" altLang="zh-CN" dirty="0"/>
              <a:t> C. </a:t>
            </a:r>
            <a:r>
              <a:rPr lang="en-US" altLang="zh-CN" dirty="0" err="1"/>
              <a:t>Symeonides</a:t>
            </a:r>
            <a:r>
              <a:rPr lang="en-US" altLang="zh-CN" dirty="0"/>
              <a:t>, Conflict of Laws, 5th ed. MN: </a:t>
            </a:r>
            <a:r>
              <a:rPr lang="en-US" altLang="zh-CN" dirty="0" err="1"/>
              <a:t>Thomso</a:t>
            </a:r>
            <a:r>
              <a:rPr lang="en-US" altLang="zh-CN" dirty="0"/>
              <a:t> Reuters, 2010.</a:t>
            </a:r>
          </a:p>
          <a:p>
            <a:pPr eaLnBrk="1" hangingPunct="1"/>
            <a:endParaRPr lang="zh-CN" altLang="en-US"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1571604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0" y="0"/>
            <a:ext cx="9144000" cy="6858000"/>
          </a:xfrm>
        </p:spPr>
        <p:txBody>
          <a:bodyPr/>
          <a:lstStyle/>
          <a:p>
            <a:pPr eaLnBrk="1" hangingPunct="1"/>
            <a:r>
              <a:rPr lang="zh-CN" altLang="en-US" sz="3600" b="1" dirty="0"/>
              <a:t>公法冲突和私法冲突</a:t>
            </a:r>
            <a:endParaRPr lang="en-US" altLang="zh-CN" sz="3600" b="1" dirty="0"/>
          </a:p>
          <a:p>
            <a:pPr eaLnBrk="1" hangingPunct="1"/>
            <a:r>
              <a:rPr lang="zh-CN" altLang="en-US" sz="3600" b="1" dirty="0"/>
              <a:t>公法冲突</a:t>
            </a:r>
            <a:endParaRPr lang="en-US" altLang="zh-CN" sz="3600" b="1" dirty="0"/>
          </a:p>
          <a:p>
            <a:pPr eaLnBrk="1" hangingPunct="1"/>
            <a:r>
              <a:rPr lang="zh-CN" altLang="en-US" sz="3600" b="1" dirty="0"/>
              <a:t>中德刑法冲突：</a:t>
            </a:r>
            <a:r>
              <a:rPr lang="en-US" altLang="zh-CN" sz="3600" b="1" dirty="0"/>
              <a:t>Hitler salute </a:t>
            </a:r>
          </a:p>
          <a:p>
            <a:pPr eaLnBrk="1" hangingPunct="1"/>
            <a:r>
              <a:rPr lang="en-US" altLang="zh-CN" dirty="0"/>
              <a:t>Two Chinese </a:t>
            </a:r>
            <a:r>
              <a:rPr lang="en-US" altLang="zh-CN" dirty="0" err="1"/>
              <a:t>tourists,aged</a:t>
            </a:r>
            <a:r>
              <a:rPr lang="en-US" altLang="zh-CN" dirty="0"/>
              <a:t> 36 and 49,were arrested for making the straight-armed Hitler salute for photos in front of the Reichstag parliament building in Berlin on 5 August 2017. They were released on bail after paying out €500 each</a:t>
            </a:r>
          </a:p>
          <a:p>
            <a:pPr eaLnBrk="1" hangingPunct="1"/>
            <a:r>
              <a:rPr lang="zh-CN" altLang="en-US" dirty="0"/>
              <a:t>中国宪法和美国宪法的冲突</a:t>
            </a:r>
            <a:endParaRPr lang="zh-CN" altLang="zh-CN" dirty="0"/>
          </a:p>
        </p:txBody>
      </p:sp>
    </p:spTree>
    <p:extLst>
      <p:ext uri="{BB962C8B-B14F-4D97-AF65-F5344CB8AC3E}">
        <p14:creationId xmlns:p14="http://schemas.microsoft.com/office/powerpoint/2010/main" val="1957987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0" y="0"/>
            <a:ext cx="9144000" cy="6858000"/>
          </a:xfrm>
        </p:spPr>
        <p:txBody>
          <a:bodyPr/>
          <a:lstStyle/>
          <a:p>
            <a:pPr eaLnBrk="1" hangingPunct="1"/>
            <a:r>
              <a:rPr lang="en-US" altLang="zh-CN" sz="2800" dirty="0"/>
              <a:t>《</a:t>
            </a:r>
            <a:r>
              <a:rPr lang="zh-CN" altLang="en-US" sz="2800" dirty="0"/>
              <a:t>中华人民共和国个人所得税法</a:t>
            </a:r>
            <a:r>
              <a:rPr lang="en-US" altLang="zh-CN" sz="2800" dirty="0"/>
              <a:t>》</a:t>
            </a:r>
            <a:r>
              <a:rPr lang="zh-CN" altLang="en-US" sz="2800" dirty="0"/>
              <a:t>第</a:t>
            </a:r>
            <a:r>
              <a:rPr lang="en-US" altLang="zh-CN" sz="2800" dirty="0"/>
              <a:t>1</a:t>
            </a:r>
            <a:r>
              <a:rPr lang="zh-CN" altLang="en-US" sz="2800" dirty="0"/>
              <a:t>条：在中国境内有住所，或者在中国境内居住累计满一百八十三天的个人，为居民个人。居民个人从中国境内和境外取得的所得，依照本法规定缴纳个人所得税。在中国境内无住所又不居住，或者在中国境内居住累计不满一百八十三天的个人，为非居民个人。</a:t>
            </a:r>
            <a:r>
              <a:rPr lang="zh-CN" altLang="en-US" b="1" dirty="0"/>
              <a:t>非居民个人从中国境内取得的所得</a:t>
            </a:r>
            <a:r>
              <a:rPr lang="zh-CN" altLang="en-US" sz="2800" dirty="0"/>
              <a:t>，依照本法规定缴纳个人所得税。</a:t>
            </a:r>
          </a:p>
          <a:p>
            <a:pPr eaLnBrk="1" hangingPunct="1"/>
            <a:r>
              <a:rPr lang="en-US" altLang="zh-CN" sz="2800" dirty="0"/>
              <a:t>《</a:t>
            </a:r>
            <a:r>
              <a:rPr lang="zh-CN" altLang="en-US" sz="2800" dirty="0"/>
              <a:t>朝鲜民主主义人民共和国外国投资企业和外国人税法</a:t>
            </a:r>
            <a:r>
              <a:rPr lang="en-US" altLang="zh-CN" sz="2800" dirty="0"/>
              <a:t>》</a:t>
            </a:r>
            <a:endParaRPr lang="zh-CN" altLang="en-US" sz="2800" dirty="0"/>
          </a:p>
          <a:p>
            <a:pPr eaLnBrk="1" hangingPunct="1"/>
            <a:r>
              <a:rPr lang="zh-CN" altLang="en-US" sz="2800" dirty="0"/>
              <a:t>第</a:t>
            </a:r>
            <a:r>
              <a:rPr lang="en-US" altLang="zh-CN" sz="2800" dirty="0"/>
              <a:t>17</a:t>
            </a:r>
            <a:r>
              <a:rPr lang="zh-CN" altLang="en-US" sz="2800" dirty="0"/>
              <a:t>条：外国人在共和国境内取得所得的，应当缴纳个人所得税。外国人在共和国境内居住一年以上的，也应当就在共和国境外取得的所得缴纳个人所得税。</a:t>
            </a:r>
          </a:p>
          <a:p>
            <a:pPr eaLnBrk="1" hangingPunct="1"/>
            <a:r>
              <a:rPr lang="zh-CN" altLang="en-US" sz="2800" dirty="0"/>
              <a:t>住所在中国的中国个人就其在朝鲜的个人收入；在朝鲜居住一年以上的中国个人就其在中国的个人收入；依上述条款须向两国缴纳个人所得税。（中朝两国没有双重避税协定）</a:t>
            </a:r>
            <a:endParaRPr lang="en-US" altLang="zh-CN" sz="2800" dirty="0"/>
          </a:p>
          <a:p>
            <a:pPr eaLnBrk="1" hangingPunct="1"/>
            <a:endParaRPr lang="en-US" altLang="zh-CN" sz="2800" dirty="0"/>
          </a:p>
        </p:txBody>
      </p:sp>
    </p:spTree>
    <p:extLst>
      <p:ext uri="{BB962C8B-B14F-4D97-AF65-F5344CB8AC3E}">
        <p14:creationId xmlns:p14="http://schemas.microsoft.com/office/powerpoint/2010/main" val="36934648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sz="6000" b="1" dirty="0"/>
              <a:t>私法冲突</a:t>
            </a:r>
            <a:endParaRPr lang="en-US" altLang="zh-CN" sz="6000" b="1" dirty="0"/>
          </a:p>
          <a:p>
            <a:pPr eaLnBrk="1" hangingPunct="1"/>
            <a:r>
              <a:rPr lang="zh-CN" altLang="en-US" dirty="0"/>
              <a:t>合同法：中国承诺送达主义</a:t>
            </a:r>
          </a:p>
          <a:p>
            <a:pPr eaLnBrk="1" hangingPunct="1"/>
            <a:r>
              <a:rPr lang="zh-CN" altLang="en-US" dirty="0"/>
              <a:t>英国投邮主义</a:t>
            </a:r>
            <a:endParaRPr lang="en-US" altLang="zh-CN" dirty="0"/>
          </a:p>
          <a:p>
            <a:pPr eaLnBrk="1" hangingPunct="1"/>
            <a:r>
              <a:rPr lang="zh-CN" altLang="en-US" dirty="0"/>
              <a:t>物权法</a:t>
            </a:r>
          </a:p>
          <a:p>
            <a:pPr eaLnBrk="1" hangingPunct="1"/>
            <a:r>
              <a:rPr lang="zh-CN" altLang="en-US" dirty="0"/>
              <a:t>中国民法典</a:t>
            </a:r>
            <a:r>
              <a:rPr lang="en-US" altLang="zh-CN" dirty="0"/>
              <a:t>209</a:t>
            </a:r>
            <a:r>
              <a:rPr lang="zh-CN" altLang="en-US" dirty="0"/>
              <a:t>条 不动产物权的设立变更转让和消灭，经依法登记，发生效力。</a:t>
            </a:r>
          </a:p>
          <a:p>
            <a:pPr eaLnBrk="1" hangingPunct="1"/>
            <a:r>
              <a:rPr lang="zh-CN" altLang="en-US" dirty="0"/>
              <a:t>中国民法典</a:t>
            </a:r>
            <a:r>
              <a:rPr lang="en-US" altLang="zh-CN" dirty="0"/>
              <a:t>224</a:t>
            </a:r>
            <a:r>
              <a:rPr lang="zh-CN" altLang="en-US" dirty="0"/>
              <a:t>条 动产物权的设立和转让，自交付时发生效力</a:t>
            </a:r>
          </a:p>
          <a:p>
            <a:pPr eaLnBrk="1" hangingPunct="1"/>
            <a:r>
              <a:rPr lang="zh-CN" altLang="en-US" dirty="0"/>
              <a:t>法国民法典：动产和不动产的所有权均于买卖合同订立之时由卖方转移于买方。</a:t>
            </a:r>
          </a:p>
        </p:txBody>
      </p:sp>
    </p:spTree>
    <p:extLst>
      <p:ext uri="{BB962C8B-B14F-4D97-AF65-F5344CB8AC3E}">
        <p14:creationId xmlns:p14="http://schemas.microsoft.com/office/powerpoint/2010/main" val="26362226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dirty="0"/>
              <a:t>婚姻法</a:t>
            </a:r>
            <a:endParaRPr lang="en-US" altLang="zh-CN" dirty="0"/>
          </a:p>
          <a:p>
            <a:pPr eaLnBrk="1" hangingPunct="1"/>
            <a:r>
              <a:rPr lang="zh-CN" altLang="en-US" dirty="0"/>
              <a:t>中国民法典</a:t>
            </a:r>
            <a:r>
              <a:rPr lang="en-US" altLang="zh-CN" dirty="0"/>
              <a:t>1052</a:t>
            </a:r>
            <a:r>
              <a:rPr lang="zh-CN" altLang="en-US" dirty="0"/>
              <a:t>条 因胁迫结婚的，受胁迫的一方可以向人民法院请求撤销婚姻</a:t>
            </a:r>
            <a:endParaRPr lang="en-US" altLang="zh-CN" dirty="0"/>
          </a:p>
          <a:p>
            <a:pPr eaLnBrk="1" hangingPunct="1"/>
            <a:r>
              <a:rPr lang="zh-CN" altLang="en-US" dirty="0"/>
              <a:t>德国民法典</a:t>
            </a:r>
            <a:r>
              <a:rPr lang="en-US" altLang="zh-CN" dirty="0"/>
              <a:t>1314</a:t>
            </a:r>
            <a:r>
              <a:rPr lang="zh-CN" altLang="en-US" dirty="0"/>
              <a:t>条 因受恶意欺诈而结婚的一方当事人，可向法院申请撤销婚姻</a:t>
            </a:r>
            <a:endParaRPr lang="en-US" altLang="zh-CN" dirty="0"/>
          </a:p>
          <a:p>
            <a:pPr eaLnBrk="1" hangingPunct="1"/>
            <a:r>
              <a:rPr lang="zh-CN" altLang="en-US" dirty="0"/>
              <a:t>德国男子在天津留学期间和中国女子相恋，毕业回德国之前女方要求结婚，男方因没有决定是否在中国工作，不愿结婚。女方告诉男方已经怀孕。男方遂和女方结婚。后来男方发现孩子系女方和第三人所生。</a:t>
            </a:r>
            <a:endParaRPr lang="en-US" altLang="zh-CN" dirty="0"/>
          </a:p>
          <a:p>
            <a:pPr eaLnBrk="1" hangingPunct="1"/>
            <a:r>
              <a:rPr lang="zh-CN" altLang="en-US" dirty="0"/>
              <a:t>男方是否有权撤销婚姻？适用何国法律？</a:t>
            </a:r>
            <a:endParaRPr lang="zh-CN" altLang="zh-CN" dirty="0"/>
          </a:p>
        </p:txBody>
      </p:sp>
    </p:spTree>
    <p:extLst>
      <p:ext uri="{BB962C8B-B14F-4D97-AF65-F5344CB8AC3E}">
        <p14:creationId xmlns:p14="http://schemas.microsoft.com/office/powerpoint/2010/main" val="19693771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dirty="0"/>
              <a:t>婚龄：中国</a:t>
            </a:r>
            <a:r>
              <a:rPr lang="en-US" altLang="zh-CN" dirty="0"/>
              <a:t>22,20</a:t>
            </a:r>
            <a:r>
              <a:rPr lang="zh-CN" altLang="en-US" dirty="0"/>
              <a:t>；英国</a:t>
            </a:r>
            <a:r>
              <a:rPr lang="en-US" altLang="zh-CN" dirty="0"/>
              <a:t>16,16</a:t>
            </a:r>
            <a:r>
              <a:rPr lang="zh-CN" altLang="en-US" dirty="0"/>
              <a:t>；德国</a:t>
            </a:r>
            <a:r>
              <a:rPr lang="en-US" altLang="zh-CN" dirty="0"/>
              <a:t>18</a:t>
            </a:r>
            <a:r>
              <a:rPr lang="zh-CN" altLang="en-US" dirty="0"/>
              <a:t>，</a:t>
            </a:r>
            <a:r>
              <a:rPr lang="en-US" altLang="zh-CN" dirty="0"/>
              <a:t>18</a:t>
            </a:r>
          </a:p>
          <a:p>
            <a:pPr eaLnBrk="1" hangingPunct="1"/>
            <a:endParaRPr lang="en-US" altLang="zh-CN" dirty="0"/>
          </a:p>
          <a:p>
            <a:pPr eaLnBrk="1" hangingPunct="1"/>
            <a:r>
              <a:rPr lang="zh-CN" altLang="en-US" dirty="0"/>
              <a:t>离婚法定条件</a:t>
            </a:r>
            <a:endParaRPr lang="en-US" altLang="zh-CN" dirty="0"/>
          </a:p>
          <a:p>
            <a:pPr eaLnBrk="1" hangingPunct="1"/>
            <a:r>
              <a:rPr lang="zh-CN" altLang="en-US" dirty="0"/>
              <a:t>中国民法典</a:t>
            </a:r>
            <a:r>
              <a:rPr lang="en-US" altLang="zh-CN" dirty="0"/>
              <a:t>1079</a:t>
            </a:r>
            <a:r>
              <a:rPr lang="zh-CN" altLang="en-US" dirty="0"/>
              <a:t>条 感情不和分居满两年</a:t>
            </a:r>
            <a:endParaRPr lang="en-US" altLang="zh-CN" dirty="0"/>
          </a:p>
          <a:p>
            <a:pPr eaLnBrk="1" hangingPunct="1"/>
            <a:r>
              <a:rPr lang="zh-CN" altLang="en-US" dirty="0"/>
              <a:t>马耳他：分居满</a:t>
            </a:r>
            <a:r>
              <a:rPr lang="en-US" altLang="zh-CN" dirty="0"/>
              <a:t>4</a:t>
            </a:r>
            <a:r>
              <a:rPr lang="zh-CN" altLang="en-US" dirty="0"/>
              <a:t>年</a:t>
            </a:r>
            <a:endParaRPr lang="en-US" altLang="zh-CN" dirty="0"/>
          </a:p>
          <a:p>
            <a:pPr eaLnBrk="1" hangingPunct="1"/>
            <a:r>
              <a:rPr lang="zh-CN" altLang="en-US" dirty="0"/>
              <a:t>意大利：法院已判决分居而且该判决已经执行</a:t>
            </a:r>
            <a:r>
              <a:rPr lang="en-US" altLang="zh-CN" dirty="0"/>
              <a:t>3</a:t>
            </a:r>
            <a:r>
              <a:rPr lang="zh-CN" altLang="en-US" dirty="0"/>
              <a:t>年以上。</a:t>
            </a:r>
            <a:endParaRPr lang="en-US" altLang="zh-CN" dirty="0"/>
          </a:p>
          <a:p>
            <a:pPr eaLnBrk="1" hangingPunct="1"/>
            <a:r>
              <a:rPr lang="zh-CN" altLang="en-US" dirty="0"/>
              <a:t>西班牙：结婚满三月，一方请求离婚，法院即应判决离婚。</a:t>
            </a:r>
            <a:endParaRPr lang="zh-CN" altLang="zh-CN" dirty="0"/>
          </a:p>
        </p:txBody>
      </p:sp>
    </p:spTree>
    <p:extLst>
      <p:ext uri="{BB962C8B-B14F-4D97-AF65-F5344CB8AC3E}">
        <p14:creationId xmlns:p14="http://schemas.microsoft.com/office/powerpoint/2010/main" val="30807466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dirty="0"/>
              <a:t>中国民法典第</a:t>
            </a:r>
            <a:r>
              <a:rPr lang="en-US" altLang="zh-CN" dirty="0"/>
              <a:t>1102</a:t>
            </a:r>
            <a:r>
              <a:rPr lang="zh-CN" altLang="en-US" dirty="0"/>
              <a:t>条　无配偶者收养异性子女的，收养人与被收养人的年龄应当相差四十周岁以上。</a:t>
            </a:r>
            <a:endParaRPr lang="en-US" altLang="zh-CN" dirty="0"/>
          </a:p>
          <a:p>
            <a:pPr eaLnBrk="1" hangingPunct="1"/>
            <a:r>
              <a:rPr lang="zh-CN" altLang="en-US" dirty="0"/>
              <a:t>克罗地亚</a:t>
            </a:r>
            <a:r>
              <a:rPr lang="en-US" altLang="zh-CN" dirty="0"/>
              <a:t>1998</a:t>
            </a:r>
            <a:r>
              <a:rPr lang="zh-CN" altLang="en-US" dirty="0"/>
              <a:t>家庭法第</a:t>
            </a:r>
            <a:r>
              <a:rPr lang="en-US" altLang="zh-CN" dirty="0"/>
              <a:t>125</a:t>
            </a:r>
            <a:r>
              <a:rPr lang="zh-CN" altLang="en-US" dirty="0"/>
              <a:t>条</a:t>
            </a:r>
            <a:r>
              <a:rPr lang="en-US" altLang="zh-CN" dirty="0"/>
              <a:t>:</a:t>
            </a:r>
          </a:p>
          <a:p>
            <a:pPr eaLnBrk="1" hangingPunct="1"/>
            <a:r>
              <a:rPr lang="zh-CN" altLang="en-US" dirty="0"/>
              <a:t>收养人应年满</a:t>
            </a:r>
            <a:r>
              <a:rPr lang="en-US" altLang="zh-CN" dirty="0"/>
              <a:t>21</a:t>
            </a:r>
            <a:r>
              <a:rPr lang="zh-CN" altLang="en-US" dirty="0"/>
              <a:t>且不超过</a:t>
            </a:r>
            <a:r>
              <a:rPr lang="en-US" altLang="zh-CN" dirty="0"/>
              <a:t>35</a:t>
            </a:r>
            <a:r>
              <a:rPr lang="zh-CN" altLang="en-US" dirty="0"/>
              <a:t>周岁，且比被收养人至少年长</a:t>
            </a:r>
            <a:r>
              <a:rPr lang="en-US" altLang="zh-CN" dirty="0"/>
              <a:t>18</a:t>
            </a:r>
            <a:r>
              <a:rPr lang="zh-CN" altLang="en-US" dirty="0"/>
              <a:t>周岁。</a:t>
            </a:r>
          </a:p>
          <a:p>
            <a:pPr eaLnBrk="1" hangingPunct="1"/>
            <a:r>
              <a:rPr lang="zh-CN" altLang="en-US" dirty="0"/>
              <a:t>有特殊正当理由时，收养人年龄可超过</a:t>
            </a:r>
            <a:r>
              <a:rPr lang="en-US" altLang="zh-CN" dirty="0"/>
              <a:t>35</a:t>
            </a:r>
            <a:r>
              <a:rPr lang="zh-CN" altLang="en-US" dirty="0"/>
              <a:t>周岁，但收养人与被收养人之间年龄差不得超过四十周岁。</a:t>
            </a:r>
            <a:endParaRPr lang="zh-CN" altLang="zh-CN" dirty="0"/>
          </a:p>
        </p:txBody>
      </p:sp>
    </p:spTree>
    <p:extLst>
      <p:ext uri="{BB962C8B-B14F-4D97-AF65-F5344CB8AC3E}">
        <p14:creationId xmlns:p14="http://schemas.microsoft.com/office/powerpoint/2010/main" val="27326431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dirty="0"/>
              <a:t>中国继承法：配偶，子女，父母；</a:t>
            </a:r>
          </a:p>
          <a:p>
            <a:pPr eaLnBrk="1" hangingPunct="1"/>
            <a:r>
              <a:rPr lang="zh-CN" altLang="en-US" dirty="0"/>
              <a:t>日本民法典：子女，配偶（第一顺序继承人）</a:t>
            </a:r>
            <a:endParaRPr lang="en-US" altLang="zh-CN" dirty="0"/>
          </a:p>
          <a:p>
            <a:pPr eaLnBrk="1" hangingPunct="1"/>
            <a:endParaRPr lang="en-US" altLang="zh-CN" dirty="0"/>
          </a:p>
          <a:p>
            <a:pPr eaLnBrk="1" hangingPunct="1"/>
            <a:r>
              <a:rPr lang="zh-CN" altLang="en-US" dirty="0"/>
              <a:t>澳大利亚和英国继承法：</a:t>
            </a:r>
            <a:endParaRPr lang="en-US" altLang="zh-CN" dirty="0"/>
          </a:p>
          <a:p>
            <a:pPr eaLnBrk="1" hangingPunct="1"/>
            <a:r>
              <a:rPr lang="zh-CN" altLang="en-US" dirty="0"/>
              <a:t>遗嘱人立遗嘱后又结婚的，合法有效的婚姻导致遗嘱被撤销，除非遗嘱人立遗嘱时已经确定将来与特定人结婚。</a:t>
            </a:r>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9312848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0" y="0"/>
            <a:ext cx="9144000" cy="6858000"/>
          </a:xfrm>
        </p:spPr>
        <p:txBody>
          <a:bodyPr/>
          <a:lstStyle/>
          <a:p>
            <a:pPr algn="just" eaLnBrk="1" hangingPunct="1"/>
            <a:r>
              <a:rPr lang="zh-CN" altLang="en-US" sz="3600" b="1" dirty="0">
                <a:solidFill>
                  <a:srgbClr val="000000"/>
                </a:solidFill>
              </a:rPr>
              <a:t>（依法律冲突的发生阶段）：</a:t>
            </a:r>
          </a:p>
          <a:p>
            <a:pPr algn="just" eaLnBrk="1" hangingPunct="1"/>
            <a:r>
              <a:rPr lang="zh-CN" altLang="en-US" sz="3600" b="1" dirty="0">
                <a:solidFill>
                  <a:srgbClr val="000000"/>
                </a:solidFill>
              </a:rPr>
              <a:t>立法冲突</a:t>
            </a:r>
            <a:r>
              <a:rPr lang="zh-CN" altLang="en-US" dirty="0">
                <a:solidFill>
                  <a:srgbClr val="000000"/>
                </a:solidFill>
              </a:rPr>
              <a:t>：立法管辖权之间不一致；</a:t>
            </a:r>
            <a:endParaRPr lang="zh-CN" altLang="en-US" dirty="0"/>
          </a:p>
          <a:p>
            <a:pPr algn="just" eaLnBrk="1" hangingPunct="1"/>
            <a:r>
              <a:rPr lang="zh-CN" altLang="en-US" sz="3600" b="1" dirty="0">
                <a:solidFill>
                  <a:srgbClr val="000000"/>
                </a:solidFill>
              </a:rPr>
              <a:t>司法冲突</a:t>
            </a:r>
            <a:r>
              <a:rPr lang="zh-CN" altLang="en-US" dirty="0">
                <a:solidFill>
                  <a:srgbClr val="000000"/>
                </a:solidFill>
              </a:rPr>
              <a:t>：法院选择应适用法律方面的矛盾；</a:t>
            </a:r>
            <a:endParaRPr lang="zh-CN" altLang="en-US" dirty="0"/>
          </a:p>
          <a:p>
            <a:pPr algn="just" eaLnBrk="1" hangingPunct="1"/>
            <a:r>
              <a:rPr lang="zh-CN" altLang="en-US" sz="3600" b="1" dirty="0">
                <a:solidFill>
                  <a:srgbClr val="000000"/>
                </a:solidFill>
              </a:rPr>
              <a:t>守法冲突</a:t>
            </a:r>
            <a:r>
              <a:rPr lang="zh-CN" altLang="en-US" dirty="0">
                <a:solidFill>
                  <a:srgbClr val="000000"/>
                </a:solidFill>
              </a:rPr>
              <a:t>：当事人法律义务的相互矛盾和不一致。</a:t>
            </a:r>
            <a:r>
              <a:rPr lang="zh-CN" altLang="en-US" dirty="0"/>
              <a:t> 开采矿泉水遵守</a:t>
            </a:r>
            <a:r>
              <a:rPr lang="en-US" altLang="zh-CN" dirty="0"/>
              <a:t>《</a:t>
            </a:r>
            <a:r>
              <a:rPr lang="zh-CN" altLang="en-US" dirty="0"/>
              <a:t>水法</a:t>
            </a:r>
            <a:r>
              <a:rPr lang="en-US" altLang="zh-CN" dirty="0"/>
              <a:t>》</a:t>
            </a:r>
            <a:r>
              <a:rPr lang="zh-CN" altLang="en-US" dirty="0"/>
              <a:t>还是</a:t>
            </a:r>
            <a:r>
              <a:rPr lang="en-US" altLang="zh-CN" dirty="0"/>
              <a:t>《</a:t>
            </a:r>
            <a:r>
              <a:rPr lang="zh-CN" altLang="en-US" dirty="0"/>
              <a:t>矿产资源法</a:t>
            </a:r>
            <a:r>
              <a:rPr lang="en-US" altLang="zh-CN" dirty="0"/>
              <a:t>》</a:t>
            </a:r>
            <a:r>
              <a:rPr lang="zh-CN" altLang="en-US" dirty="0"/>
              <a:t>？</a:t>
            </a:r>
            <a:endParaRPr lang="en-US" altLang="zh-CN" dirty="0"/>
          </a:p>
          <a:p>
            <a:pPr algn="just" eaLnBrk="1" hangingPunct="1"/>
            <a:endParaRPr lang="en-US" altLang="zh-CN" dirty="0"/>
          </a:p>
          <a:p>
            <a:pPr algn="just" eaLnBrk="1" hangingPunct="1"/>
            <a:r>
              <a:rPr lang="zh-CN" altLang="en-US" sz="3600" b="1" dirty="0"/>
              <a:t>（依法律冲突的效力）</a:t>
            </a:r>
            <a:r>
              <a:rPr lang="zh-CN" altLang="en-US" dirty="0"/>
              <a:t>：</a:t>
            </a:r>
            <a:endParaRPr lang="en-US" altLang="zh-CN" dirty="0"/>
          </a:p>
          <a:p>
            <a:pPr algn="just" eaLnBrk="1" hangingPunct="1"/>
            <a:r>
              <a:rPr lang="zh-CN" altLang="en-US" sz="3600" b="1" dirty="0"/>
              <a:t>横向（平面）法律冲突和</a:t>
            </a:r>
            <a:endParaRPr lang="en-US" altLang="zh-CN" sz="3600" b="1" dirty="0"/>
          </a:p>
          <a:p>
            <a:pPr algn="just" eaLnBrk="1" hangingPunct="1"/>
            <a:r>
              <a:rPr lang="zh-CN" altLang="en-US" sz="3600" b="1" dirty="0"/>
              <a:t>纵向（垂直）法律冲突</a:t>
            </a:r>
          </a:p>
        </p:txBody>
      </p:sp>
    </p:spTree>
    <p:extLst>
      <p:ext uri="{BB962C8B-B14F-4D97-AF65-F5344CB8AC3E}">
        <p14:creationId xmlns:p14="http://schemas.microsoft.com/office/powerpoint/2010/main" val="8664916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0" y="0"/>
            <a:ext cx="9144000" cy="6858000"/>
          </a:xfrm>
        </p:spPr>
        <p:txBody>
          <a:bodyPr/>
          <a:lstStyle/>
          <a:p>
            <a:pPr eaLnBrk="1" hangingPunct="1"/>
            <a:r>
              <a:rPr lang="zh-CN" altLang="en-US" sz="3600" b="1" dirty="0"/>
              <a:t>横向法律冲突</a:t>
            </a:r>
            <a:r>
              <a:rPr lang="en-US" altLang="zh-CN" sz="3600" b="1" dirty="0"/>
              <a:t>:</a:t>
            </a:r>
          </a:p>
          <a:p>
            <a:pPr eaLnBrk="1" hangingPunct="1"/>
            <a:r>
              <a:rPr lang="zh-CN" altLang="en-US" sz="3600" dirty="0"/>
              <a:t>美国合同法和中国合同法之间冲突</a:t>
            </a:r>
          </a:p>
          <a:p>
            <a:pPr eaLnBrk="1" hangingPunct="1"/>
            <a:r>
              <a:rPr lang="zh-CN" altLang="en-US" sz="3600" dirty="0"/>
              <a:t>香港婚姻法和全国人大</a:t>
            </a:r>
            <a:r>
              <a:rPr lang="en-US" altLang="zh-CN" sz="3600" dirty="0"/>
              <a:t>《</a:t>
            </a:r>
            <a:r>
              <a:rPr lang="zh-CN" altLang="en-US" sz="3600" dirty="0"/>
              <a:t>婚姻法</a:t>
            </a:r>
            <a:r>
              <a:rPr lang="en-US" altLang="zh-CN" sz="3600" dirty="0"/>
              <a:t>》</a:t>
            </a:r>
            <a:r>
              <a:rPr lang="zh-CN" altLang="en-US" sz="3600" dirty="0"/>
              <a:t>冲突</a:t>
            </a:r>
            <a:endParaRPr lang="en-US" altLang="zh-CN" sz="3600" dirty="0"/>
          </a:p>
          <a:p>
            <a:pPr eaLnBrk="1" hangingPunct="1"/>
            <a:endParaRPr lang="zh-CN" altLang="en-US" sz="3600" dirty="0"/>
          </a:p>
          <a:p>
            <a:pPr eaLnBrk="1" hangingPunct="1"/>
            <a:r>
              <a:rPr lang="zh-CN" altLang="en-US" sz="3600" b="1" dirty="0"/>
              <a:t>纵向法律冲突：</a:t>
            </a:r>
            <a:endParaRPr lang="en-US" altLang="zh-CN" sz="3600" b="1" dirty="0"/>
          </a:p>
          <a:p>
            <a:pPr eaLnBrk="1" hangingPunct="1"/>
            <a:r>
              <a:rPr lang="en-US" altLang="zh-CN" dirty="0"/>
              <a:t>2003</a:t>
            </a:r>
            <a:r>
              <a:rPr lang="zh-CN" altLang="en-US" dirty="0"/>
              <a:t>年汝阳公司诉伊川公司案</a:t>
            </a:r>
            <a:endParaRPr lang="en-US" altLang="zh-CN" dirty="0"/>
          </a:p>
          <a:p>
            <a:pPr eaLnBrk="1" hangingPunct="1"/>
            <a:r>
              <a:rPr lang="en-US" altLang="zh-CN" dirty="0"/>
              <a:t>《</a:t>
            </a:r>
            <a:r>
              <a:rPr lang="zh-CN" altLang="en-US" dirty="0"/>
              <a:t>河南省种子条例</a:t>
            </a:r>
            <a:r>
              <a:rPr lang="en-US" altLang="zh-CN" dirty="0"/>
              <a:t>》</a:t>
            </a:r>
            <a:r>
              <a:rPr lang="zh-CN" altLang="en-US" dirty="0"/>
              <a:t>和</a:t>
            </a:r>
            <a:r>
              <a:rPr lang="en-US" altLang="zh-CN" dirty="0"/>
              <a:t>《</a:t>
            </a:r>
            <a:r>
              <a:rPr lang="zh-CN" altLang="en-US" dirty="0"/>
              <a:t>中华人民共和国种子法</a:t>
            </a:r>
            <a:r>
              <a:rPr lang="en-US" altLang="zh-CN" dirty="0"/>
              <a:t>》</a:t>
            </a:r>
            <a:endParaRPr lang="zh-CN" altLang="en-US" dirty="0"/>
          </a:p>
          <a:p>
            <a:pPr eaLnBrk="1" hangingPunct="1"/>
            <a:r>
              <a:rPr lang="en-US" altLang="zh-CN" dirty="0"/>
              <a:t>《</a:t>
            </a:r>
            <a:r>
              <a:rPr lang="zh-CN" altLang="en-US" dirty="0"/>
              <a:t>中华人民共和国道路交通安全法</a:t>
            </a:r>
            <a:r>
              <a:rPr lang="en-US" altLang="zh-CN" dirty="0"/>
              <a:t>》</a:t>
            </a:r>
            <a:r>
              <a:rPr lang="zh-CN" altLang="en-US" dirty="0"/>
              <a:t>和国务院</a:t>
            </a:r>
            <a:r>
              <a:rPr lang="en-US" altLang="zh-CN" dirty="0"/>
              <a:t>《</a:t>
            </a:r>
            <a:r>
              <a:rPr lang="zh-CN" altLang="en-US" dirty="0"/>
              <a:t>机动车交通事故责任强制保险条例</a:t>
            </a:r>
            <a:r>
              <a:rPr lang="en-US" altLang="zh-CN" dirty="0"/>
              <a:t>》 </a:t>
            </a:r>
            <a:endParaRPr lang="zh-CN" altLang="en-US" dirty="0"/>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4700695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0" y="0"/>
            <a:ext cx="9144000" cy="6858000"/>
          </a:xfrm>
        </p:spPr>
        <p:txBody>
          <a:bodyPr/>
          <a:lstStyle/>
          <a:p>
            <a:pPr eaLnBrk="1" hangingPunct="1"/>
            <a:r>
              <a:rPr lang="zh-CN" altLang="en-US" sz="3600" b="1" dirty="0"/>
              <a:t>积极冲突与消极冲突</a:t>
            </a:r>
            <a:r>
              <a:rPr lang="zh-CN" altLang="en-US" dirty="0"/>
              <a:t>（依法律冲突的内容）：</a:t>
            </a:r>
            <a:endParaRPr lang="en-US" altLang="zh-CN" dirty="0"/>
          </a:p>
          <a:p>
            <a:pPr eaLnBrk="1" hangingPunct="1"/>
            <a:r>
              <a:rPr lang="zh-CN" altLang="en-US" sz="3600" b="1" dirty="0"/>
              <a:t>积极冲突</a:t>
            </a:r>
            <a:r>
              <a:rPr lang="zh-CN" altLang="en-US" dirty="0"/>
              <a:t>：两个法律对同一事项的规定相互冲突：法国民法典规定自然人杳无音信满</a:t>
            </a:r>
            <a:r>
              <a:rPr lang="en-US" altLang="zh-CN" dirty="0"/>
              <a:t>20</a:t>
            </a:r>
            <a:r>
              <a:rPr lang="zh-CN" altLang="en-US" dirty="0"/>
              <a:t>年可宣告死亡；我国民法通则规定是</a:t>
            </a:r>
            <a:r>
              <a:rPr lang="en-US" altLang="zh-CN" dirty="0"/>
              <a:t>4</a:t>
            </a:r>
            <a:r>
              <a:rPr lang="zh-CN" altLang="en-US" dirty="0"/>
              <a:t>年。</a:t>
            </a:r>
          </a:p>
          <a:p>
            <a:pPr marL="0" indent="0" eaLnBrk="1" hangingPunct="1">
              <a:buNone/>
            </a:pPr>
            <a:r>
              <a:rPr lang="zh-CN" altLang="en-US" sz="3600" b="1" dirty="0"/>
              <a:t>消极冲突：两个法律对同一事项均无规定或者其中一个法律缺乏规定：</a:t>
            </a:r>
            <a:endParaRPr lang="en-US" altLang="zh-CN" sz="3600" b="1" dirty="0"/>
          </a:p>
          <a:p>
            <a:pPr eaLnBrk="1" hangingPunct="1"/>
            <a:r>
              <a:rPr lang="zh-CN" altLang="en-US" dirty="0"/>
              <a:t>两位被美国公司劳务派遣至武汉工作的美国人在武汉结婚，后一方起诉离婚</a:t>
            </a:r>
            <a:r>
              <a:rPr lang="zh-CN" altLang="en-US" b="1" dirty="0"/>
              <a:t>（管辖权消极冲突）</a:t>
            </a:r>
          </a:p>
          <a:p>
            <a:pPr eaLnBrk="1" hangingPunct="1"/>
            <a:r>
              <a:rPr lang="zh-CN" altLang="en-US" b="1" dirty="0"/>
              <a:t>取得时效消极冲突：</a:t>
            </a:r>
            <a:r>
              <a:rPr lang="en-US" altLang="zh-CN" dirty="0"/>
              <a:t>《</a:t>
            </a:r>
            <a:r>
              <a:rPr lang="zh-CN" altLang="en-US" dirty="0"/>
              <a:t>荷兰民法典</a:t>
            </a:r>
            <a:r>
              <a:rPr lang="en-US" altLang="zh-CN" dirty="0"/>
              <a:t>》</a:t>
            </a:r>
            <a:r>
              <a:rPr lang="zh-CN" altLang="en-US" dirty="0"/>
              <a:t>第</a:t>
            </a:r>
            <a:r>
              <a:rPr lang="en-US" altLang="zh-CN" dirty="0"/>
              <a:t>3</a:t>
            </a:r>
            <a:r>
              <a:rPr lang="zh-CN" altLang="en-US" dirty="0"/>
              <a:t>编第</a:t>
            </a:r>
            <a:r>
              <a:rPr lang="en-US" altLang="zh-CN" dirty="0"/>
              <a:t>99</a:t>
            </a:r>
            <a:r>
              <a:rPr lang="zh-CN" altLang="en-US" dirty="0"/>
              <a:t>条对于非登记动产及票据权利</a:t>
            </a:r>
            <a:r>
              <a:rPr lang="en-US" altLang="zh-CN" dirty="0"/>
              <a:t>,</a:t>
            </a:r>
            <a:r>
              <a:rPr lang="zh-CN" altLang="en-US" dirty="0"/>
              <a:t>公开持续“善意占有”满三年</a:t>
            </a:r>
            <a:r>
              <a:rPr lang="en-US" altLang="zh-CN" dirty="0"/>
              <a:t>,</a:t>
            </a:r>
            <a:r>
              <a:rPr lang="zh-CN" altLang="en-US" dirty="0"/>
              <a:t>可获得所有权</a:t>
            </a:r>
            <a:r>
              <a:rPr lang="en-US" altLang="zh-CN" dirty="0"/>
              <a:t>;</a:t>
            </a:r>
            <a:r>
              <a:rPr lang="zh-CN" altLang="en-US" dirty="0"/>
              <a:t>对于其他财产</a:t>
            </a:r>
            <a:r>
              <a:rPr lang="en-US" altLang="zh-CN" dirty="0"/>
              <a:t>,</a:t>
            </a:r>
            <a:r>
              <a:rPr lang="zh-CN" altLang="en-US" dirty="0"/>
              <a:t>该期间为十年；中国法则无取得时效。（章公六全祖师佛像案）</a:t>
            </a:r>
          </a:p>
          <a:p>
            <a:pPr eaLnBrk="1" hangingPunct="1"/>
            <a:endParaRPr lang="zh-CN" altLang="zh-CN" dirty="0"/>
          </a:p>
        </p:txBody>
      </p:sp>
    </p:spTree>
    <p:extLst>
      <p:ext uri="{BB962C8B-B14F-4D97-AF65-F5344CB8AC3E}">
        <p14:creationId xmlns:p14="http://schemas.microsoft.com/office/powerpoint/2010/main" val="403013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0" y="0"/>
            <a:ext cx="9144000" cy="6858000"/>
          </a:xfrm>
        </p:spPr>
        <p:txBody>
          <a:bodyPr/>
          <a:lstStyle/>
          <a:p>
            <a:pPr marL="0" indent="0" eaLnBrk="1" hangingPunct="1">
              <a:buNone/>
            </a:pPr>
            <a:r>
              <a:rPr lang="en-US" altLang="zh-CN" dirty="0"/>
              <a:t>Richard </a:t>
            </a:r>
            <a:r>
              <a:rPr lang="en-US" altLang="zh-CN" dirty="0" err="1"/>
              <a:t>Plender</a:t>
            </a:r>
            <a:r>
              <a:rPr lang="en-US" altLang="zh-CN" dirty="0"/>
              <a:t>, Michael </a:t>
            </a:r>
            <a:r>
              <a:rPr lang="en-US" altLang="zh-CN" dirty="0" err="1"/>
              <a:t>Wilderspin</a:t>
            </a:r>
            <a:r>
              <a:rPr lang="en-US" altLang="zh-CN" dirty="0"/>
              <a:t>, The European Private International Law of Obligations, 3rd Edition, Sweet &amp; Maxwell,2009.</a:t>
            </a:r>
          </a:p>
          <a:p>
            <a:pPr eaLnBrk="1" hangingPunct="1"/>
            <a:r>
              <a:rPr lang="en-US" altLang="zh-CN" dirty="0"/>
              <a:t>Ferrari, </a:t>
            </a:r>
            <a:r>
              <a:rPr lang="en-US" altLang="zh-CN" dirty="0" err="1"/>
              <a:t>Kieninger</a:t>
            </a:r>
            <a:r>
              <a:rPr lang="en-US" altLang="zh-CN" dirty="0"/>
              <a:t>, </a:t>
            </a:r>
            <a:r>
              <a:rPr lang="en-US" altLang="zh-CN" dirty="0" err="1"/>
              <a:t>Mankowski</a:t>
            </a:r>
            <a:r>
              <a:rPr lang="en-US" altLang="zh-CN" dirty="0"/>
              <a:t>, </a:t>
            </a:r>
            <a:r>
              <a:rPr lang="en-US" altLang="zh-CN" dirty="0" err="1"/>
              <a:t>Otte</a:t>
            </a:r>
            <a:r>
              <a:rPr lang="en-US" altLang="zh-CN" dirty="0"/>
              <a:t>, </a:t>
            </a:r>
            <a:r>
              <a:rPr lang="en-US" altLang="zh-CN" dirty="0" err="1"/>
              <a:t>Saenger</a:t>
            </a:r>
            <a:r>
              <a:rPr lang="en-US" altLang="zh-CN" dirty="0"/>
              <a:t>, Schulze, Staudinger, </a:t>
            </a:r>
            <a:r>
              <a:rPr lang="en-US" altLang="zh-CN" dirty="0" err="1"/>
              <a:t>Internationales</a:t>
            </a:r>
            <a:r>
              <a:rPr lang="en-US" altLang="zh-CN" dirty="0"/>
              <a:t> </a:t>
            </a:r>
            <a:r>
              <a:rPr lang="en-US" altLang="zh-CN" dirty="0" err="1"/>
              <a:t>Vertragsrecht</a:t>
            </a:r>
            <a:r>
              <a:rPr lang="en-US" altLang="zh-CN" dirty="0"/>
              <a:t>, 2. </a:t>
            </a:r>
            <a:r>
              <a:rPr lang="en-US" altLang="zh-CN" dirty="0" err="1"/>
              <a:t>Auflage</a:t>
            </a:r>
            <a:r>
              <a:rPr lang="en-US" altLang="zh-CN" dirty="0"/>
              <a:t>, C.H. Beck, </a:t>
            </a:r>
            <a:r>
              <a:rPr lang="en-US" altLang="zh-CN" dirty="0" err="1"/>
              <a:t>München</a:t>
            </a:r>
            <a:r>
              <a:rPr lang="en-US" altLang="zh-CN" dirty="0"/>
              <a:t> 2012.</a:t>
            </a:r>
          </a:p>
          <a:p>
            <a:pPr eaLnBrk="1" hangingPunct="1"/>
            <a:r>
              <a:rPr lang="de-DE" altLang="zh-CN" dirty="0"/>
              <a:t>Gerhard Kegel/Klaus Schurig, Internationales Privatrecht, 9. Auflage, Verlag C.H. Beck, Muenchen 2004.</a:t>
            </a:r>
          </a:p>
          <a:p>
            <a:pPr eaLnBrk="1" hangingPunct="1"/>
            <a:r>
              <a:rPr lang="en-US" altLang="zh-CN" dirty="0"/>
              <a:t>Christian von Bar, Peter </a:t>
            </a:r>
            <a:r>
              <a:rPr lang="en-US" altLang="zh-CN" dirty="0" err="1"/>
              <a:t>Mankowski</a:t>
            </a:r>
            <a:r>
              <a:rPr lang="en-US" altLang="zh-CN" dirty="0"/>
              <a:t>, </a:t>
            </a:r>
            <a:r>
              <a:rPr lang="en-US" altLang="zh-CN" dirty="0" err="1"/>
              <a:t>Internationales</a:t>
            </a:r>
            <a:r>
              <a:rPr lang="en-US" altLang="zh-CN" dirty="0"/>
              <a:t> </a:t>
            </a:r>
            <a:r>
              <a:rPr lang="en-US" altLang="zh-CN" dirty="0" err="1"/>
              <a:t>Privatrecht</a:t>
            </a:r>
            <a:r>
              <a:rPr lang="en-US" altLang="zh-CN" dirty="0"/>
              <a:t>, Band I, 2. </a:t>
            </a:r>
            <a:r>
              <a:rPr lang="en-US" altLang="zh-CN" dirty="0" err="1"/>
              <a:t>Auflage</a:t>
            </a:r>
            <a:r>
              <a:rPr lang="en-US" altLang="zh-CN" dirty="0"/>
              <a:t>, </a:t>
            </a:r>
            <a:r>
              <a:rPr lang="en-US" altLang="zh-CN" dirty="0" err="1"/>
              <a:t>Muenchen</a:t>
            </a:r>
            <a:r>
              <a:rPr lang="en-US" altLang="zh-CN" dirty="0"/>
              <a:t>: </a:t>
            </a:r>
            <a:r>
              <a:rPr lang="en-US" altLang="zh-CN" dirty="0" err="1"/>
              <a:t>Verlag</a:t>
            </a:r>
            <a:r>
              <a:rPr lang="en-US" altLang="zh-CN" dirty="0"/>
              <a:t> C.H. Beck,  2003.</a:t>
            </a:r>
            <a:endParaRPr lang="zh-CN" altLang="zh-CN" dirty="0"/>
          </a:p>
        </p:txBody>
      </p:sp>
    </p:spTree>
    <p:extLst>
      <p:ext uri="{BB962C8B-B14F-4D97-AF65-F5344CB8AC3E}">
        <p14:creationId xmlns:p14="http://schemas.microsoft.com/office/powerpoint/2010/main" val="2119471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0" y="0"/>
            <a:ext cx="9144000" cy="6858000"/>
          </a:xfrm>
        </p:spPr>
        <p:txBody>
          <a:bodyPr/>
          <a:lstStyle/>
          <a:p>
            <a:pPr algn="just" eaLnBrk="1" hangingPunct="1"/>
            <a:r>
              <a:rPr lang="zh-CN" altLang="en-US" sz="3600" b="1" dirty="0">
                <a:highlight>
                  <a:srgbClr val="FFFF00"/>
                </a:highlight>
              </a:rPr>
              <a:t>马工程教材新增</a:t>
            </a:r>
            <a:r>
              <a:rPr lang="zh-CN" altLang="en-US" sz="2800" b="1" dirty="0"/>
              <a:t>概念：</a:t>
            </a:r>
            <a:endParaRPr lang="en-US" altLang="zh-CN" sz="2800" b="1" dirty="0"/>
          </a:p>
          <a:p>
            <a:pPr algn="just" eaLnBrk="1" hangingPunct="1"/>
            <a:r>
              <a:rPr lang="zh-CN" altLang="en-US" sz="3600" b="1" dirty="0"/>
              <a:t>法律系统冲突</a:t>
            </a:r>
            <a:r>
              <a:rPr lang="en-US" altLang="zh-CN" sz="2800" b="1" dirty="0" err="1"/>
              <a:t>intersystematic</a:t>
            </a:r>
            <a:r>
              <a:rPr lang="en-US" altLang="zh-CN" sz="2800" b="1" dirty="0"/>
              <a:t> conflict of laws</a:t>
            </a:r>
          </a:p>
          <a:p>
            <a:pPr algn="just" eaLnBrk="1" hangingPunct="1"/>
            <a:r>
              <a:rPr lang="zh-CN" altLang="en-US" sz="2800" b="1" dirty="0"/>
              <a:t>国内法与国际法、普通法与衡平法、宪法与普通法律、中央法律与地方法律之间冲突</a:t>
            </a:r>
            <a:endParaRPr lang="en-US" altLang="zh-CN" sz="2800" b="1" dirty="0"/>
          </a:p>
          <a:p>
            <a:pPr algn="just" eaLnBrk="1" hangingPunct="1"/>
            <a:endParaRPr lang="en-US" altLang="zh-CN" sz="2800" b="1" dirty="0"/>
          </a:p>
          <a:p>
            <a:pPr algn="just" eaLnBrk="1" hangingPunct="1"/>
            <a:r>
              <a:rPr lang="zh-CN" altLang="en-US" sz="3600" b="1" dirty="0"/>
              <a:t>依法律冲突的性质</a:t>
            </a:r>
            <a:endParaRPr lang="en-US" altLang="zh-CN" sz="3600" b="1" dirty="0"/>
          </a:p>
          <a:p>
            <a:pPr algn="just" eaLnBrk="1" hangingPunct="1"/>
            <a:r>
              <a:rPr lang="zh-CN" altLang="en-US" sz="2800" b="1" dirty="0"/>
              <a:t>空间法律冲突</a:t>
            </a:r>
            <a:r>
              <a:rPr lang="zh-CN" altLang="en-US" sz="2800" dirty="0"/>
              <a:t>（国际，区际法律冲突）美国总统轮无单放货案：美国法</a:t>
            </a:r>
            <a:r>
              <a:rPr lang="en-US" altLang="zh-CN" sz="2800" dirty="0"/>
              <a:t>VS</a:t>
            </a:r>
            <a:r>
              <a:rPr lang="zh-CN" altLang="en-US" sz="2800" dirty="0"/>
              <a:t>中国法</a:t>
            </a:r>
            <a:endParaRPr lang="en-US" altLang="zh-CN" sz="2800" dirty="0"/>
          </a:p>
          <a:p>
            <a:pPr algn="just" eaLnBrk="1" hangingPunct="1"/>
            <a:r>
              <a:rPr lang="zh-CN" altLang="en-US" sz="2800" b="1" dirty="0"/>
              <a:t>时际法律冲突</a:t>
            </a:r>
            <a:endParaRPr lang="en-US" altLang="zh-CN" sz="2800" b="1" dirty="0"/>
          </a:p>
          <a:p>
            <a:pPr algn="just" eaLnBrk="1" hangingPunct="1"/>
            <a:r>
              <a:rPr lang="zh-CN" altLang="en-US" sz="2800" b="1" dirty="0"/>
              <a:t>人际法律冲突</a:t>
            </a:r>
            <a:endParaRPr lang="en-US" altLang="zh-CN" sz="2800" b="1" dirty="0"/>
          </a:p>
        </p:txBody>
      </p:sp>
    </p:spTree>
    <p:extLst>
      <p:ext uri="{BB962C8B-B14F-4D97-AF65-F5344CB8AC3E}">
        <p14:creationId xmlns:p14="http://schemas.microsoft.com/office/powerpoint/2010/main" val="21354643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0" y="0"/>
            <a:ext cx="9144000" cy="6858000"/>
          </a:xfrm>
        </p:spPr>
        <p:txBody>
          <a:bodyPr/>
          <a:lstStyle/>
          <a:p>
            <a:pPr algn="just" eaLnBrk="1" hangingPunct="1"/>
            <a:r>
              <a:rPr lang="zh-CN" altLang="en-US" sz="3600" b="1" dirty="0"/>
              <a:t>     人际法律冲突：</a:t>
            </a:r>
            <a:r>
              <a:rPr lang="zh-CN" altLang="en-US" sz="2800" dirty="0"/>
              <a:t>青海省海南藏族自治州施行</a:t>
            </a:r>
            <a:r>
              <a:rPr lang="en-US" altLang="zh-CN" sz="2800" dirty="0"/>
              <a:t>《</a:t>
            </a:r>
            <a:r>
              <a:rPr lang="zh-CN" altLang="en-US" sz="2800" dirty="0"/>
              <a:t>中华人民共和国民法典</a:t>
            </a:r>
            <a:r>
              <a:rPr lang="en-US" altLang="zh-CN" sz="2800" dirty="0"/>
              <a:t>》</a:t>
            </a:r>
            <a:r>
              <a:rPr lang="zh-CN" altLang="en-US" sz="2800" dirty="0"/>
              <a:t>结婚年龄的变通规定</a:t>
            </a:r>
          </a:p>
          <a:p>
            <a:pPr marL="0" indent="0" algn="just" eaLnBrk="1" hangingPunct="1">
              <a:buNone/>
            </a:pPr>
            <a:r>
              <a:rPr lang="zh-CN" altLang="en-US" sz="1600" dirty="0"/>
              <a:t>（</a:t>
            </a:r>
            <a:r>
              <a:rPr lang="en-US" altLang="zh-CN" sz="1600" dirty="0"/>
              <a:t>2023</a:t>
            </a:r>
            <a:r>
              <a:rPr lang="zh-CN" altLang="en-US" sz="1600" dirty="0"/>
              <a:t>年</a:t>
            </a:r>
            <a:r>
              <a:rPr lang="en-US" altLang="zh-CN" sz="1600" dirty="0"/>
              <a:t>3</a:t>
            </a:r>
            <a:r>
              <a:rPr lang="zh-CN" altLang="en-US" sz="1600" dirty="0"/>
              <a:t>月</a:t>
            </a:r>
            <a:r>
              <a:rPr lang="en-US" altLang="zh-CN" sz="1600" dirty="0"/>
              <a:t>2</a:t>
            </a:r>
            <a:r>
              <a:rPr lang="zh-CN" altLang="en-US" sz="1600" dirty="0"/>
              <a:t>日海南藏族自治州第十五届人民代表大会第四次会议通过　</a:t>
            </a:r>
            <a:r>
              <a:rPr lang="en-US" altLang="zh-CN" sz="1600" dirty="0"/>
              <a:t>2023</a:t>
            </a:r>
            <a:r>
              <a:rPr lang="zh-CN" altLang="en-US" sz="1600" dirty="0"/>
              <a:t>年</a:t>
            </a:r>
            <a:r>
              <a:rPr lang="en-US" altLang="zh-CN" sz="1600" dirty="0"/>
              <a:t>6</a:t>
            </a:r>
            <a:r>
              <a:rPr lang="zh-CN" altLang="en-US" sz="1600" dirty="0"/>
              <a:t>月</a:t>
            </a:r>
            <a:r>
              <a:rPr lang="en-US" altLang="zh-CN" sz="1600" dirty="0"/>
              <a:t>2</a:t>
            </a:r>
            <a:r>
              <a:rPr lang="zh-CN" altLang="en-US" sz="1600" dirty="0"/>
              <a:t>日青海省第十四届人民代表大会常务委员会第二次会议批准）</a:t>
            </a:r>
          </a:p>
          <a:p>
            <a:pPr algn="just" eaLnBrk="1" hangingPunct="1"/>
            <a:endParaRPr lang="zh-CN" altLang="en-US" dirty="0"/>
          </a:p>
          <a:p>
            <a:pPr algn="just" eaLnBrk="1" hangingPunct="1"/>
            <a:r>
              <a:rPr lang="zh-CN" altLang="en-US" sz="2800" dirty="0"/>
              <a:t>第二条　具有海南藏族自治州户籍的少数民族结婚年龄，男不得早于二十周岁，女不得早于十八周岁。</a:t>
            </a:r>
            <a:endParaRPr lang="en-US" altLang="zh-CN" sz="2800" dirty="0"/>
          </a:p>
          <a:p>
            <a:pPr algn="just" eaLnBrk="1" hangingPunct="1"/>
            <a:r>
              <a:rPr lang="zh-CN" altLang="en-US" dirty="0"/>
              <a:t>具有该州户籍的藏族</a:t>
            </a:r>
            <a:r>
              <a:rPr lang="en-US" altLang="zh-CN" dirty="0"/>
              <a:t>18</a:t>
            </a:r>
            <a:r>
              <a:rPr lang="zh-CN" altLang="en-US" dirty="0"/>
              <a:t>周岁女子和天津汉族男子在天津登记结婚，适用</a:t>
            </a:r>
            <a:r>
              <a:rPr lang="en-US" altLang="zh-CN" dirty="0"/>
              <a:t>《</a:t>
            </a:r>
            <a:r>
              <a:rPr lang="zh-CN" altLang="en-US" dirty="0"/>
              <a:t>民法典</a:t>
            </a:r>
            <a:r>
              <a:rPr lang="en-US" altLang="zh-CN" dirty="0"/>
              <a:t>》</a:t>
            </a:r>
            <a:r>
              <a:rPr lang="zh-CN" altLang="en-US" dirty="0"/>
              <a:t>还是该变通规定？</a:t>
            </a:r>
          </a:p>
          <a:p>
            <a:pPr algn="just" eaLnBrk="1" hangingPunct="1"/>
            <a:endParaRPr lang="en-US" altLang="zh-CN" sz="3600" b="1" dirty="0"/>
          </a:p>
        </p:txBody>
      </p:sp>
    </p:spTree>
    <p:extLst>
      <p:ext uri="{BB962C8B-B14F-4D97-AF65-F5344CB8AC3E}">
        <p14:creationId xmlns:p14="http://schemas.microsoft.com/office/powerpoint/2010/main" val="38770760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179388" y="115888"/>
            <a:ext cx="8713787" cy="6553200"/>
          </a:xfrm>
        </p:spPr>
        <p:txBody>
          <a:bodyPr/>
          <a:lstStyle/>
          <a:p>
            <a:pPr algn="just" eaLnBrk="1" hangingPunct="1"/>
            <a:r>
              <a:rPr lang="zh-CN" altLang="en-US" dirty="0">
                <a:solidFill>
                  <a:srgbClr val="000000"/>
                </a:solidFill>
              </a:rPr>
              <a:t>上述四种法律冲突发生在民商事领域，便产生</a:t>
            </a:r>
            <a:r>
              <a:rPr lang="zh-CN" altLang="en-US" sz="3600" b="1" dirty="0">
                <a:solidFill>
                  <a:srgbClr val="000000"/>
                </a:solidFill>
              </a:rPr>
              <a:t>国际民商事法律冲突</a:t>
            </a:r>
            <a:r>
              <a:rPr lang="zh-CN" altLang="en-US" dirty="0">
                <a:solidFill>
                  <a:srgbClr val="000000"/>
                </a:solidFill>
              </a:rPr>
              <a:t>，</a:t>
            </a:r>
            <a:endParaRPr lang="en-US" altLang="zh-CN" dirty="0">
              <a:solidFill>
                <a:srgbClr val="000000"/>
              </a:solidFill>
            </a:endParaRPr>
          </a:p>
          <a:p>
            <a:pPr algn="just" eaLnBrk="1" hangingPunct="1"/>
            <a:r>
              <a:rPr lang="zh-CN" altLang="en-US" sz="3600" b="1" dirty="0">
                <a:solidFill>
                  <a:srgbClr val="000000"/>
                </a:solidFill>
              </a:rPr>
              <a:t>区际民商事法律冲突</a:t>
            </a:r>
            <a:r>
              <a:rPr lang="zh-CN" altLang="en-US" dirty="0">
                <a:solidFill>
                  <a:srgbClr val="000000"/>
                </a:solidFill>
              </a:rPr>
              <a:t>，</a:t>
            </a:r>
            <a:endParaRPr lang="en-US" altLang="zh-CN" dirty="0">
              <a:solidFill>
                <a:srgbClr val="000000"/>
              </a:solidFill>
            </a:endParaRPr>
          </a:p>
          <a:p>
            <a:pPr algn="just" eaLnBrk="1" hangingPunct="1"/>
            <a:r>
              <a:rPr lang="zh-CN" altLang="en-US" sz="3600" b="1" dirty="0">
                <a:solidFill>
                  <a:srgbClr val="000000"/>
                </a:solidFill>
              </a:rPr>
              <a:t>人际民商事法律冲突</a:t>
            </a:r>
            <a:r>
              <a:rPr lang="zh-CN" altLang="en-US" dirty="0">
                <a:solidFill>
                  <a:srgbClr val="000000"/>
                </a:solidFill>
              </a:rPr>
              <a:t>，</a:t>
            </a:r>
            <a:endParaRPr lang="en-US" altLang="zh-CN" dirty="0">
              <a:solidFill>
                <a:srgbClr val="000000"/>
              </a:solidFill>
            </a:endParaRPr>
          </a:p>
          <a:p>
            <a:pPr algn="just" eaLnBrk="1" hangingPunct="1"/>
            <a:r>
              <a:rPr lang="zh-CN" altLang="en-US" sz="3600" b="1" dirty="0">
                <a:solidFill>
                  <a:srgbClr val="000000"/>
                </a:solidFill>
              </a:rPr>
              <a:t>时际民商事法律冲突</a:t>
            </a:r>
            <a:r>
              <a:rPr lang="zh-CN" altLang="en-US" dirty="0">
                <a:solidFill>
                  <a:srgbClr val="000000"/>
                </a:solidFill>
              </a:rPr>
              <a:t>。</a:t>
            </a:r>
            <a:endParaRPr lang="en-US" altLang="zh-CN" dirty="0">
              <a:solidFill>
                <a:srgbClr val="000000"/>
              </a:solidFill>
            </a:endParaRPr>
          </a:p>
          <a:p>
            <a:pPr algn="just" eaLnBrk="1" hangingPunct="1"/>
            <a:r>
              <a:rPr lang="zh-CN" altLang="en-US" dirty="0">
                <a:solidFill>
                  <a:srgbClr val="000000"/>
                </a:solidFill>
              </a:rPr>
              <a:t>调整这四种民商事法律冲突的法律分别称为：</a:t>
            </a:r>
            <a:r>
              <a:rPr lang="zh-CN" altLang="en-US" sz="3600" b="1" dirty="0">
                <a:solidFill>
                  <a:srgbClr val="000000"/>
                </a:solidFill>
              </a:rPr>
              <a:t>国际私法，区际私法，</a:t>
            </a:r>
            <a:endParaRPr lang="en-US" altLang="zh-CN" sz="3600" b="1" dirty="0">
              <a:solidFill>
                <a:srgbClr val="000000"/>
              </a:solidFill>
            </a:endParaRPr>
          </a:p>
          <a:p>
            <a:pPr algn="just" eaLnBrk="1" hangingPunct="1"/>
            <a:r>
              <a:rPr lang="zh-CN" altLang="en-US" sz="3600" b="1" dirty="0">
                <a:solidFill>
                  <a:srgbClr val="000000"/>
                </a:solidFill>
              </a:rPr>
              <a:t>人际私法和时际私法</a:t>
            </a:r>
            <a:r>
              <a:rPr lang="zh-CN" altLang="en-US" dirty="0">
                <a:solidFill>
                  <a:srgbClr val="000000"/>
                </a:solidFill>
              </a:rPr>
              <a:t>。</a:t>
            </a:r>
            <a:endParaRPr lang="zh-CN" altLang="en-US" dirty="0"/>
          </a:p>
        </p:txBody>
      </p:sp>
    </p:spTree>
    <p:extLst>
      <p:ext uri="{BB962C8B-B14F-4D97-AF65-F5344CB8AC3E}">
        <p14:creationId xmlns:p14="http://schemas.microsoft.com/office/powerpoint/2010/main" val="20458752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en-US" altLang="zh-CN" sz="6000" b="1" dirty="0"/>
              <a:t>March15, 2024</a:t>
            </a:r>
          </a:p>
          <a:p>
            <a:pPr eaLnBrk="1" hangingPunct="1"/>
            <a:r>
              <a:rPr lang="zh-CN" altLang="en-US" sz="6000" b="1" dirty="0"/>
              <a:t>中国区际私法</a:t>
            </a:r>
            <a:endParaRPr lang="en-US" altLang="zh-CN" sz="6000" b="1" dirty="0"/>
          </a:p>
          <a:p>
            <a:pPr eaLnBrk="1" hangingPunct="1"/>
            <a:r>
              <a:rPr lang="zh-CN" altLang="en-US" dirty="0"/>
              <a:t>一个国家，两种制度，三个法系，五个法域</a:t>
            </a:r>
            <a:endParaRPr lang="en-US" altLang="zh-CN" dirty="0"/>
          </a:p>
          <a:p>
            <a:pPr eaLnBrk="1" hangingPunct="1"/>
            <a:r>
              <a:rPr lang="zh-CN" altLang="en-US" sz="3600" b="1" dirty="0"/>
              <a:t>中华人民共和国中央法域</a:t>
            </a:r>
            <a:r>
              <a:rPr lang="zh-CN" altLang="en-US" dirty="0"/>
              <a:t>：统一适用于我国内地和港澳台地区的法律，包括中华人民共和国宪法等</a:t>
            </a:r>
            <a:endParaRPr lang="en-US" altLang="zh-CN" dirty="0"/>
          </a:p>
          <a:p>
            <a:pPr eaLnBrk="1" hangingPunct="1"/>
            <a:r>
              <a:rPr lang="zh-CN" altLang="en-US" sz="3600" b="1" dirty="0"/>
              <a:t>四个平行法域</a:t>
            </a:r>
            <a:r>
              <a:rPr lang="zh-CN" altLang="en-US" dirty="0"/>
              <a:t>：</a:t>
            </a:r>
            <a:endParaRPr lang="en-US" altLang="zh-CN" dirty="0"/>
          </a:p>
          <a:p>
            <a:pPr eaLnBrk="1" hangingPunct="1"/>
            <a:r>
              <a:rPr lang="zh-CN" altLang="en-US" dirty="0"/>
              <a:t>中国内地法域，香港法域，澳门法域和台湾法域</a:t>
            </a:r>
            <a:endParaRPr lang="en-US" altLang="zh-CN" dirty="0"/>
          </a:p>
          <a:p>
            <a:pPr eaLnBrk="1" hangingPunct="1"/>
            <a:r>
              <a:rPr lang="zh-CN" altLang="en-US" sz="3600" b="1" dirty="0"/>
              <a:t>三个法系</a:t>
            </a:r>
            <a:r>
              <a:rPr lang="zh-CN" altLang="en-US" dirty="0"/>
              <a:t>：内地属于社会主义法系，香港属于英美法系，澳门和台湾属于大陆法系</a:t>
            </a:r>
            <a:endParaRPr lang="zh-CN" altLang="zh-CN" dirty="0"/>
          </a:p>
        </p:txBody>
      </p:sp>
    </p:spTree>
    <p:extLst>
      <p:ext uri="{BB962C8B-B14F-4D97-AF65-F5344CB8AC3E}">
        <p14:creationId xmlns:p14="http://schemas.microsoft.com/office/powerpoint/2010/main" val="7319989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en-US" altLang="zh-CN" sz="3600" b="1" dirty="0"/>
              <a:t>《</a:t>
            </a:r>
            <a:r>
              <a:rPr lang="zh-CN" altLang="en-US" sz="3600" b="1" dirty="0"/>
              <a:t>法律适用法</a:t>
            </a:r>
            <a:r>
              <a:rPr lang="en-US" altLang="zh-CN" sz="3600" b="1" dirty="0"/>
              <a:t>》</a:t>
            </a:r>
            <a:r>
              <a:rPr lang="zh-CN" altLang="en-US" sz="3600" b="1" dirty="0"/>
              <a:t>在我国区际私法中的适用</a:t>
            </a:r>
            <a:endParaRPr lang="en-US" altLang="zh-CN" sz="3600" b="1" dirty="0"/>
          </a:p>
          <a:p>
            <a:pPr eaLnBrk="1" hangingPunct="1"/>
            <a:r>
              <a:rPr lang="en-US" altLang="zh-CN" dirty="0"/>
              <a:t>2010《</a:t>
            </a:r>
            <a:r>
              <a:rPr lang="zh-CN" altLang="en-US" dirty="0"/>
              <a:t>最高人民法院关于审理涉台民商事案件法律适用问题的规定</a:t>
            </a:r>
            <a:r>
              <a:rPr lang="en-US" altLang="zh-CN" dirty="0"/>
              <a:t>》2020</a:t>
            </a:r>
            <a:r>
              <a:rPr lang="zh-CN" altLang="en-US" dirty="0"/>
              <a:t>修订</a:t>
            </a:r>
            <a:endParaRPr lang="en-US" altLang="zh-CN" dirty="0"/>
          </a:p>
          <a:p>
            <a:pPr eaLnBrk="1" hangingPunct="1"/>
            <a:r>
              <a:rPr lang="zh-CN" altLang="en-US" dirty="0"/>
              <a:t>第一条人民法院审理涉台民商事案件，应当适用法律和司法解释的有关规定。</a:t>
            </a:r>
          </a:p>
          <a:p>
            <a:pPr eaLnBrk="1" hangingPunct="1"/>
            <a:r>
              <a:rPr lang="zh-CN" altLang="en-US" dirty="0"/>
              <a:t>根据法律和司法解释中选择适用法律的规则，确定适用台湾地区民事法律的，人民法院予以适用。</a:t>
            </a:r>
          </a:p>
          <a:p>
            <a:pPr eaLnBrk="1" hangingPunct="1"/>
            <a:r>
              <a:rPr lang="zh-CN" altLang="en-US" dirty="0"/>
              <a:t>第三条根据本规定确定适用有关法律违反国家法律的基本原则或者社会公共利益的，不予适用。</a:t>
            </a:r>
          </a:p>
          <a:p>
            <a:pPr eaLnBrk="1" hangingPunct="1"/>
            <a:endParaRPr lang="zh-CN" altLang="zh-CN" dirty="0"/>
          </a:p>
        </p:txBody>
      </p:sp>
    </p:spTree>
    <p:extLst>
      <p:ext uri="{BB962C8B-B14F-4D97-AF65-F5344CB8AC3E}">
        <p14:creationId xmlns:p14="http://schemas.microsoft.com/office/powerpoint/2010/main" val="16259146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en-US" altLang="zh-CN" sz="3600" b="1" dirty="0"/>
              <a:t>《</a:t>
            </a:r>
            <a:r>
              <a:rPr lang="zh-CN" altLang="en-US" sz="3600" b="1" dirty="0"/>
              <a:t>法律适用法</a:t>
            </a:r>
            <a:r>
              <a:rPr lang="en-US" altLang="zh-CN" sz="3600" b="1" dirty="0"/>
              <a:t>》</a:t>
            </a:r>
            <a:r>
              <a:rPr lang="zh-CN" altLang="en-US" sz="3600" b="1" dirty="0"/>
              <a:t>在我国区际私法中的适用</a:t>
            </a:r>
            <a:endParaRPr lang="en-US" altLang="zh-CN" sz="3600" b="1" dirty="0"/>
          </a:p>
          <a:p>
            <a:pPr eaLnBrk="1" hangingPunct="1"/>
            <a:r>
              <a:rPr lang="en-US" altLang="zh-CN" dirty="0"/>
              <a:t>《</a:t>
            </a:r>
            <a:r>
              <a:rPr lang="zh-CN" altLang="en-US" dirty="0"/>
              <a:t>法律适用法司法解释（一）</a:t>
            </a:r>
            <a:r>
              <a:rPr lang="en-US" altLang="zh-CN" dirty="0"/>
              <a:t>》2020</a:t>
            </a:r>
            <a:r>
              <a:rPr lang="zh-CN" altLang="en-US" dirty="0"/>
              <a:t>修订版</a:t>
            </a:r>
            <a:endParaRPr lang="en-US" altLang="zh-CN" dirty="0"/>
          </a:p>
          <a:p>
            <a:pPr eaLnBrk="1" hangingPunct="1"/>
            <a:r>
              <a:rPr lang="zh-CN" altLang="en-US" dirty="0"/>
              <a:t>第十七条涉及香港特别行政区、澳门特别行政区的民事关系的法律适用问题，参照适用本规定。</a:t>
            </a:r>
            <a:endParaRPr lang="en-US" altLang="zh-CN" dirty="0"/>
          </a:p>
          <a:p>
            <a:pPr eaLnBrk="1" hangingPunct="1"/>
            <a:endParaRPr lang="en-US" altLang="zh-CN" dirty="0"/>
          </a:p>
          <a:p>
            <a:pPr eaLnBrk="1" hangingPunct="1"/>
            <a:r>
              <a:rPr lang="zh-CN" altLang="en-US" dirty="0"/>
              <a:t>共同国籍国法是中华人民共和国法律时，准据法是最密切联系区域法律还是我国内地法律？</a:t>
            </a:r>
            <a:endParaRPr lang="en-US" altLang="zh-CN" dirty="0"/>
          </a:p>
          <a:p>
            <a:pPr eaLnBrk="1" hangingPunct="1"/>
            <a:r>
              <a:rPr lang="en-US" altLang="zh-CN" dirty="0"/>
              <a:t>《</a:t>
            </a:r>
            <a:r>
              <a:rPr lang="zh-CN" altLang="en-US" dirty="0"/>
              <a:t>法律适用法</a:t>
            </a:r>
            <a:r>
              <a:rPr lang="en-US" altLang="zh-CN" dirty="0"/>
              <a:t>》</a:t>
            </a:r>
            <a:r>
              <a:rPr lang="zh-CN" altLang="en-US" dirty="0"/>
              <a:t>第</a:t>
            </a:r>
            <a:r>
              <a:rPr lang="en-US" altLang="zh-CN" dirty="0"/>
              <a:t>6</a:t>
            </a:r>
            <a:r>
              <a:rPr lang="zh-CN" altLang="en-US" dirty="0"/>
              <a:t>条 涉外民事关系适用外国法律，该国不同区域实施不同法律的，适用与该涉外民事关系有最密切联系区域的法律。</a:t>
            </a:r>
            <a:endParaRPr lang="zh-CN" altLang="zh-CN" dirty="0"/>
          </a:p>
        </p:txBody>
      </p:sp>
    </p:spTree>
    <p:extLst>
      <p:ext uri="{BB962C8B-B14F-4D97-AF65-F5344CB8AC3E}">
        <p14:creationId xmlns:p14="http://schemas.microsoft.com/office/powerpoint/2010/main" val="8431339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0" y="0"/>
            <a:ext cx="9144000" cy="6858000"/>
          </a:xfrm>
        </p:spPr>
        <p:txBody>
          <a:bodyPr/>
          <a:lstStyle/>
          <a:p>
            <a:pPr eaLnBrk="1" hangingPunct="1"/>
            <a:r>
              <a:rPr lang="zh-CN" altLang="en-US" sz="3600" b="1" dirty="0"/>
              <a:t>原告刘嘉宝与被告胡倩、第三人傅志文其他所有权纠纷案</a:t>
            </a:r>
            <a:r>
              <a:rPr lang="en-US" altLang="zh-CN" sz="2800" dirty="0"/>
              <a:t>【</a:t>
            </a:r>
            <a:r>
              <a:rPr lang="zh-CN" altLang="en-US" sz="2800" dirty="0"/>
              <a:t>上海市普陀区人民法院民事裁定书（</a:t>
            </a:r>
            <a:r>
              <a:rPr lang="en-US" altLang="zh-CN" sz="2800" dirty="0"/>
              <a:t>2013</a:t>
            </a:r>
            <a:r>
              <a:rPr lang="zh-CN" altLang="en-US" sz="2800" dirty="0"/>
              <a:t>）普民一</a:t>
            </a:r>
            <a:r>
              <a:rPr lang="en-US" altLang="zh-CN" sz="2800" dirty="0"/>
              <a:t>(</a:t>
            </a:r>
            <a:r>
              <a:rPr lang="zh-CN" altLang="en-US" sz="2800" dirty="0"/>
              <a:t>民</a:t>
            </a:r>
            <a:r>
              <a:rPr lang="en-US" altLang="zh-CN" sz="2800" dirty="0"/>
              <a:t>)</a:t>
            </a:r>
            <a:r>
              <a:rPr lang="zh-CN" altLang="en-US" sz="2800" dirty="0"/>
              <a:t>初字第</a:t>
            </a:r>
            <a:r>
              <a:rPr lang="en-US" altLang="zh-CN" sz="2800" dirty="0"/>
              <a:t>2909</a:t>
            </a:r>
            <a:r>
              <a:rPr lang="zh-CN" altLang="en-US" sz="2800" dirty="0"/>
              <a:t>号</a:t>
            </a:r>
            <a:r>
              <a:rPr lang="en-US" altLang="zh-CN" sz="2800" dirty="0"/>
              <a:t>】</a:t>
            </a:r>
          </a:p>
          <a:p>
            <a:pPr eaLnBrk="1" hangingPunct="1"/>
            <a:r>
              <a:rPr lang="zh-CN" altLang="en-US" dirty="0"/>
              <a:t>原告刘嘉宝与第三人傅志文均系香港居民，</a:t>
            </a:r>
            <a:r>
              <a:rPr lang="en-US" altLang="zh-CN" dirty="0"/>
              <a:t>1998</a:t>
            </a:r>
            <a:r>
              <a:rPr lang="zh-CN" altLang="en-US" dirty="0"/>
              <a:t>年</a:t>
            </a:r>
            <a:r>
              <a:rPr lang="en-US" altLang="zh-CN" dirty="0"/>
              <a:t>2</a:t>
            </a:r>
            <a:r>
              <a:rPr lang="zh-CN" altLang="en-US" dirty="0"/>
              <a:t>月在香港登记结婚。</a:t>
            </a:r>
            <a:r>
              <a:rPr lang="en-US" altLang="zh-CN" dirty="0"/>
              <a:t>2010</a:t>
            </a:r>
            <a:r>
              <a:rPr lang="zh-CN" altLang="en-US" dirty="0"/>
              <a:t>年左右，第三人于上海工作期间与本案被告上海居民胡倩发展为情人关系。</a:t>
            </a:r>
            <a:r>
              <a:rPr lang="en-US" altLang="zh-CN" dirty="0"/>
              <a:t>2011</a:t>
            </a:r>
            <a:r>
              <a:rPr lang="zh-CN" altLang="en-US" dirty="0"/>
              <a:t>年</a:t>
            </a:r>
            <a:r>
              <a:rPr lang="en-US" altLang="zh-CN" dirty="0"/>
              <a:t>6</a:t>
            </a:r>
            <a:r>
              <a:rPr lang="zh-CN" altLang="en-US" dirty="0"/>
              <a:t>月，被告与案外人梁某（售房方）签订房屋买卖合同，购入上海市区的一处房产。第三人傅某陆续向被告胡某交付人民币</a:t>
            </a:r>
            <a:r>
              <a:rPr lang="en-US" altLang="zh-CN" dirty="0"/>
              <a:t>322</a:t>
            </a:r>
            <a:r>
              <a:rPr lang="zh-CN" altLang="en-US" dirty="0"/>
              <a:t>万元，向售房方梁某的账户交付人民币</a:t>
            </a:r>
            <a:r>
              <a:rPr lang="en-US" altLang="zh-CN" dirty="0"/>
              <a:t>120</a:t>
            </a:r>
            <a:r>
              <a:rPr lang="zh-CN" altLang="en-US" dirty="0"/>
              <a:t>万元。</a:t>
            </a:r>
            <a:r>
              <a:rPr lang="en-US" altLang="zh-CN" dirty="0"/>
              <a:t>2011</a:t>
            </a:r>
            <a:r>
              <a:rPr lang="zh-CN" altLang="en-US" dirty="0"/>
              <a:t>年</a:t>
            </a:r>
            <a:r>
              <a:rPr lang="en-US" altLang="zh-CN" dirty="0"/>
              <a:t>8</a:t>
            </a:r>
            <a:r>
              <a:rPr lang="zh-CN" altLang="en-US" dirty="0"/>
              <a:t>月，被告胡某将房屋产权登记在自己名下。</a:t>
            </a:r>
            <a:r>
              <a:rPr lang="en-US" altLang="zh-CN" dirty="0"/>
              <a:t>2011</a:t>
            </a:r>
            <a:r>
              <a:rPr lang="zh-CN" altLang="en-US" dirty="0"/>
              <a:t>年底，被告胡某与第三人傅某结束情人关系。</a:t>
            </a:r>
            <a:endParaRPr lang="zh-CN" altLang="zh-CN" dirty="0"/>
          </a:p>
        </p:txBody>
      </p:sp>
    </p:spTree>
    <p:extLst>
      <p:ext uri="{BB962C8B-B14F-4D97-AF65-F5344CB8AC3E}">
        <p14:creationId xmlns:p14="http://schemas.microsoft.com/office/powerpoint/2010/main" val="158942682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原告认为第三人擅自处分夫妻共同财产，侵犯了原告合法权益，故诉至法院，请求：一、确认第三人赠与被告用于购买、装潢房屋等钱款的行为无效；二、被告向原告返还人民币</a:t>
            </a:r>
            <a:r>
              <a:rPr lang="en-US" altLang="zh-CN" dirty="0"/>
              <a:t>442</a:t>
            </a:r>
            <a:r>
              <a:rPr lang="zh-CN" altLang="en-US" dirty="0"/>
              <a:t>万元；三、本案诉讼费、保全费由被告承担。</a:t>
            </a:r>
            <a:endParaRPr lang="en-US" altLang="zh-CN" dirty="0"/>
          </a:p>
          <a:p>
            <a:pPr eaLnBrk="1" hangingPunct="1"/>
            <a:r>
              <a:rPr lang="zh-CN" altLang="en-US" dirty="0"/>
              <a:t>原告诉称：根据我国大陆</a:t>
            </a:r>
            <a:r>
              <a:rPr lang="en-US" altLang="zh-CN" dirty="0"/>
              <a:t>《</a:t>
            </a:r>
            <a:r>
              <a:rPr lang="zh-CN" altLang="en-US" dirty="0"/>
              <a:t>婚姻法</a:t>
            </a:r>
            <a:r>
              <a:rPr lang="en-US" altLang="zh-CN" dirty="0"/>
              <a:t>》</a:t>
            </a:r>
            <a:r>
              <a:rPr lang="zh-CN" altLang="en-US" dirty="0"/>
              <a:t>，系争</a:t>
            </a:r>
            <a:r>
              <a:rPr lang="en-US" altLang="zh-CN" dirty="0"/>
              <a:t>442</a:t>
            </a:r>
            <a:r>
              <a:rPr lang="zh-CN" altLang="en-US" dirty="0"/>
              <a:t>万元应认定为原告与第三人的夫妻共同财产；在夫妻关系存续期间，第三人未经原告同意擅自将该笔钱款赠与被告的行为无效。被告应予返还。</a:t>
            </a:r>
            <a:endParaRPr lang="en-US" altLang="zh-CN" dirty="0"/>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2857346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被告辩称：首先，第三人于</a:t>
            </a:r>
            <a:r>
              <a:rPr lang="en-US" altLang="zh-CN" dirty="0"/>
              <a:t>2011</a:t>
            </a:r>
            <a:r>
              <a:rPr lang="zh-CN" altLang="en-US" dirty="0"/>
              <a:t>年间陆续赠与被告钱款共计</a:t>
            </a:r>
            <a:r>
              <a:rPr lang="en-US" altLang="zh-CN" dirty="0"/>
              <a:t>322</a:t>
            </a:r>
            <a:r>
              <a:rPr lang="zh-CN" altLang="en-US" dirty="0"/>
              <a:t>万元，且均已交付。但第三人向案外人梁某交付的</a:t>
            </a:r>
            <a:r>
              <a:rPr lang="en-US" altLang="zh-CN" dirty="0"/>
              <a:t>120</a:t>
            </a:r>
            <a:r>
              <a:rPr lang="zh-CN" altLang="en-US" dirty="0"/>
              <a:t>万元与被告无关。</a:t>
            </a:r>
            <a:endParaRPr lang="en-US" altLang="zh-CN" dirty="0"/>
          </a:p>
          <a:p>
            <a:pPr eaLnBrk="1" hangingPunct="1"/>
            <a:r>
              <a:rPr lang="zh-CN" altLang="en-US" dirty="0"/>
              <a:t>其次，关于系争钱款性质问题，因原告及第三人的婚姻缔结地、住所地均在香港，故原告和第三人夫妻财产关系应适用香港法律。根据香港</a:t>
            </a:r>
            <a:r>
              <a:rPr lang="en-US" altLang="zh-CN" dirty="0"/>
              <a:t>《</a:t>
            </a:r>
            <a:r>
              <a:rPr lang="zh-CN" altLang="en-US" dirty="0"/>
              <a:t>已婚者地位条例</a:t>
            </a:r>
            <a:r>
              <a:rPr lang="en-US" altLang="zh-CN" dirty="0"/>
              <a:t>》</a:t>
            </a:r>
            <a:r>
              <a:rPr lang="zh-CN" altLang="en-US" dirty="0"/>
              <a:t>，原告与第三人之间为夫妻分别财产制，故系争钱款应认定为第三人的个人财产。第三人明确表示将个人财产赠与被告，且履行交付义务，赠与合法有效。故被告不同意原告诉请。</a:t>
            </a:r>
            <a:endParaRPr lang="zh-CN" altLang="zh-CN" dirty="0"/>
          </a:p>
        </p:txBody>
      </p:sp>
    </p:spTree>
    <p:extLst>
      <p:ext uri="{BB962C8B-B14F-4D97-AF65-F5344CB8AC3E}">
        <p14:creationId xmlns:p14="http://schemas.microsoft.com/office/powerpoint/2010/main" val="39582393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第三人称，根据我国大陆</a:t>
            </a:r>
            <a:r>
              <a:rPr lang="en-US" altLang="zh-CN" dirty="0"/>
              <a:t>《</a:t>
            </a:r>
            <a:r>
              <a:rPr lang="zh-CN" altLang="en-US" dirty="0"/>
              <a:t>婚姻法</a:t>
            </a:r>
            <a:r>
              <a:rPr lang="en-US" altLang="zh-CN" dirty="0"/>
              <a:t>》</a:t>
            </a:r>
            <a:r>
              <a:rPr lang="zh-CN" altLang="en-US" dirty="0"/>
              <a:t>，第三人的赠与行为发生在夫妻关系存续期间，系争钱款应认定为原告与第三人的夫妻共同财产。第三人未经原告允许擅自赠与被告钱款的行为无效，被告应予以返还。</a:t>
            </a:r>
            <a:endParaRPr lang="en-US" altLang="zh-CN" dirty="0"/>
          </a:p>
          <a:p>
            <a:pPr eaLnBrk="1" hangingPunct="1"/>
            <a:r>
              <a:rPr lang="zh-CN" altLang="en-US" dirty="0"/>
              <a:t>法院认为，根据</a:t>
            </a:r>
            <a:r>
              <a:rPr lang="en-US" altLang="zh-CN" dirty="0"/>
              <a:t>《</a:t>
            </a:r>
            <a:r>
              <a:rPr lang="zh-CN" altLang="en-US" dirty="0"/>
              <a:t>中华人民共和国涉外民事关系法律适用法</a:t>
            </a:r>
            <a:r>
              <a:rPr lang="en-US" altLang="zh-CN" dirty="0"/>
              <a:t>》</a:t>
            </a:r>
            <a:r>
              <a:rPr lang="zh-CN" altLang="en-US" dirty="0"/>
              <a:t>第</a:t>
            </a:r>
            <a:r>
              <a:rPr lang="en-US" altLang="zh-CN" dirty="0"/>
              <a:t>24</a:t>
            </a:r>
            <a:r>
              <a:rPr lang="zh-CN" altLang="en-US" dirty="0"/>
              <a:t>条，夫妻财产关系，当事人可以协议选择适用一方当事人经常居所地法律、国籍国法律或者主要财产所在地法律。当事人没有选择的，适用共同经常居所地法律；没有共同经常居所地的，适用共同国籍国法律。本案原告与第三人均系香港居民，又在香港登记结婚，因此应当适用香港法律。</a:t>
            </a:r>
            <a:endParaRPr lang="zh-CN" altLang="zh-CN" dirty="0"/>
          </a:p>
        </p:txBody>
      </p:sp>
    </p:spTree>
    <p:extLst>
      <p:ext uri="{BB962C8B-B14F-4D97-AF65-F5344CB8AC3E}">
        <p14:creationId xmlns:p14="http://schemas.microsoft.com/office/powerpoint/2010/main" val="193362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8001000" cy="5181600"/>
          </a:xfrm>
        </p:spPr>
        <p:txBody>
          <a:bodyPr/>
          <a:lstStyle/>
          <a:p>
            <a:pPr eaLnBrk="1" hangingPunct="1"/>
            <a:r>
              <a:rPr lang="zh-CN" altLang="en-US" sz="6000" b="1"/>
              <a:t>绪论：</a:t>
            </a:r>
            <a:br>
              <a:rPr lang="en-US" altLang="zh-CN" sz="6000" b="1"/>
            </a:br>
            <a:r>
              <a:rPr lang="zh-CN" altLang="en-US" sz="6000" b="1"/>
              <a:t>国际私法是解决法律冲突的法律部门</a:t>
            </a:r>
            <a:br>
              <a:rPr lang="zh-CN" altLang="en-US" sz="6000"/>
            </a:br>
            <a:endParaRPr lang="zh-CN" altLang="en-US" sz="6000"/>
          </a:p>
        </p:txBody>
      </p:sp>
    </p:spTree>
    <p:extLst>
      <p:ext uri="{BB962C8B-B14F-4D97-AF65-F5344CB8AC3E}">
        <p14:creationId xmlns:p14="http://schemas.microsoft.com/office/powerpoint/2010/main" val="21322685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根据香港法律，夫妻无特别约定时，实行财产分别制。在原告没有证据证明涉案款项系夫妻共同财产的情况下，应认定夫妻实行分别财产制，即系争款项属第三人个人财产。现原告要求被告返还涉案款项，原告并非本案的适格主体。据此，裁定：驳回原告刘嘉宝的起诉。</a:t>
            </a:r>
            <a:endParaRPr lang="en-US" altLang="zh-CN" dirty="0"/>
          </a:p>
          <a:p>
            <a:pPr eaLnBrk="1" hangingPunct="1"/>
            <a:r>
              <a:rPr lang="zh-CN" altLang="en-US" dirty="0"/>
              <a:t>涉案夫妻财产关系应直接适用还是参照适用</a:t>
            </a:r>
            <a:r>
              <a:rPr lang="en-US" altLang="zh-CN" dirty="0"/>
              <a:t>《</a:t>
            </a:r>
            <a:r>
              <a:rPr lang="zh-CN" altLang="en-US" dirty="0"/>
              <a:t>法律适用法</a:t>
            </a:r>
            <a:r>
              <a:rPr lang="en-US" altLang="zh-CN" dirty="0"/>
              <a:t>》</a:t>
            </a:r>
            <a:r>
              <a:rPr lang="zh-CN" altLang="en-US" dirty="0"/>
              <a:t>第</a:t>
            </a:r>
            <a:r>
              <a:rPr lang="en-US" altLang="zh-CN" dirty="0"/>
              <a:t>24</a:t>
            </a:r>
            <a:r>
              <a:rPr lang="zh-CN" altLang="en-US" dirty="0"/>
              <a:t>条？</a:t>
            </a:r>
            <a:endParaRPr lang="en-US" altLang="zh-CN" dirty="0"/>
          </a:p>
          <a:p>
            <a:pPr eaLnBrk="1" hangingPunct="1"/>
            <a:endParaRPr lang="zh-CN" altLang="zh-CN" dirty="0"/>
          </a:p>
        </p:txBody>
      </p:sp>
    </p:spTree>
    <p:extLst>
      <p:ext uri="{BB962C8B-B14F-4D97-AF65-F5344CB8AC3E}">
        <p14:creationId xmlns:p14="http://schemas.microsoft.com/office/powerpoint/2010/main" val="8020792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涉案夫妻财产关系</a:t>
            </a:r>
            <a:r>
              <a:rPr lang="zh-CN" altLang="en-US" sz="3600" b="1" dirty="0"/>
              <a:t>参照适用</a:t>
            </a:r>
            <a:r>
              <a:rPr lang="en-US" altLang="zh-CN" sz="3600" b="1" dirty="0"/>
              <a:t>《</a:t>
            </a:r>
            <a:r>
              <a:rPr lang="zh-CN" altLang="en-US" sz="3600" b="1" dirty="0"/>
              <a:t>法律适用法</a:t>
            </a:r>
            <a:r>
              <a:rPr lang="en-US" altLang="zh-CN" sz="3600" b="1" dirty="0"/>
              <a:t>》</a:t>
            </a:r>
            <a:r>
              <a:rPr lang="zh-CN" altLang="en-US" dirty="0"/>
              <a:t>：</a:t>
            </a:r>
            <a:endParaRPr lang="en-US" altLang="zh-CN" dirty="0"/>
          </a:p>
          <a:p>
            <a:pPr eaLnBrk="1" hangingPunct="1"/>
            <a:r>
              <a:rPr lang="zh-CN" altLang="en-US" dirty="0"/>
              <a:t>方案</a:t>
            </a:r>
            <a:r>
              <a:rPr lang="en-US" altLang="zh-CN" dirty="0"/>
              <a:t>1</a:t>
            </a:r>
            <a:r>
              <a:rPr lang="zh-CN" altLang="en-US" dirty="0"/>
              <a:t>：参照适用第</a:t>
            </a:r>
            <a:r>
              <a:rPr lang="en-US" altLang="zh-CN" dirty="0"/>
              <a:t>24</a:t>
            </a:r>
            <a:r>
              <a:rPr lang="zh-CN" altLang="en-US" dirty="0"/>
              <a:t>条，将国籍变通为区籍，原告和第三人庭审中均主张适用我国内地法律，该法不是任何一方区籍地法律</a:t>
            </a:r>
            <a:r>
              <a:rPr lang="zh-CN" altLang="en-US" dirty="0">
                <a:latin typeface="宋体"/>
                <a:ea typeface="宋体"/>
              </a:rPr>
              <a:t>、经常居所地法律或者主要财产所在地法律，因此法律选择无效。适用共同区籍地法律，即我国香港法律。</a:t>
            </a:r>
            <a:endParaRPr lang="en-US" altLang="zh-CN" dirty="0">
              <a:latin typeface="宋体"/>
              <a:ea typeface="宋体"/>
            </a:endParaRPr>
          </a:p>
          <a:p>
            <a:pPr eaLnBrk="1" hangingPunct="1"/>
            <a:r>
              <a:rPr lang="zh-CN" altLang="en-US" dirty="0">
                <a:latin typeface="宋体"/>
                <a:ea typeface="宋体"/>
              </a:rPr>
              <a:t>方案</a:t>
            </a:r>
            <a:r>
              <a:rPr lang="en-US" altLang="zh-CN" dirty="0">
                <a:latin typeface="宋体"/>
                <a:ea typeface="宋体"/>
              </a:rPr>
              <a:t>2</a:t>
            </a:r>
            <a:r>
              <a:rPr lang="zh-CN" altLang="en-US" dirty="0">
                <a:latin typeface="宋体"/>
                <a:ea typeface="宋体"/>
              </a:rPr>
              <a:t>：直接适用</a:t>
            </a:r>
            <a:r>
              <a:rPr lang="en-US" altLang="zh-CN" dirty="0">
                <a:latin typeface="宋体"/>
                <a:ea typeface="宋体"/>
              </a:rPr>
              <a:t>《</a:t>
            </a:r>
            <a:r>
              <a:rPr lang="zh-CN" altLang="en-US" dirty="0">
                <a:latin typeface="宋体"/>
                <a:ea typeface="宋体"/>
              </a:rPr>
              <a:t>法律适用法</a:t>
            </a:r>
            <a:r>
              <a:rPr lang="en-US" altLang="zh-CN" dirty="0">
                <a:latin typeface="宋体"/>
                <a:ea typeface="宋体"/>
              </a:rPr>
              <a:t>》24</a:t>
            </a:r>
            <a:r>
              <a:rPr lang="zh-CN" altLang="en-US" dirty="0">
                <a:latin typeface="宋体"/>
                <a:ea typeface="宋体"/>
              </a:rPr>
              <a:t>条，共同国籍，中华人民共和国法律；再参照适用</a:t>
            </a:r>
            <a:r>
              <a:rPr lang="en-US" altLang="zh-CN" dirty="0">
                <a:latin typeface="宋体"/>
                <a:ea typeface="宋体"/>
              </a:rPr>
              <a:t>《</a:t>
            </a:r>
            <a:r>
              <a:rPr lang="zh-CN" altLang="en-US" dirty="0">
                <a:latin typeface="宋体"/>
                <a:ea typeface="宋体"/>
              </a:rPr>
              <a:t>法律适用法</a:t>
            </a:r>
            <a:r>
              <a:rPr lang="en-US" altLang="zh-CN" dirty="0">
                <a:latin typeface="宋体"/>
                <a:ea typeface="宋体"/>
              </a:rPr>
              <a:t>》</a:t>
            </a:r>
            <a:r>
              <a:rPr lang="zh-CN" altLang="en-US" dirty="0">
                <a:latin typeface="宋体"/>
                <a:ea typeface="宋体"/>
              </a:rPr>
              <a:t>第</a:t>
            </a:r>
            <a:r>
              <a:rPr lang="en-US" altLang="zh-CN" dirty="0">
                <a:latin typeface="宋体"/>
                <a:ea typeface="宋体"/>
              </a:rPr>
              <a:t>6</a:t>
            </a:r>
            <a:r>
              <a:rPr lang="zh-CN" altLang="en-US" dirty="0">
                <a:latin typeface="宋体"/>
                <a:ea typeface="宋体"/>
              </a:rPr>
              <a:t>条，适用最密切联系原则。</a:t>
            </a:r>
            <a:endParaRPr lang="zh-CN" altLang="en-US" dirty="0"/>
          </a:p>
          <a:p>
            <a:pPr eaLnBrk="1" hangingPunct="1"/>
            <a:endParaRPr lang="zh-CN" altLang="zh-CN" dirty="0"/>
          </a:p>
        </p:txBody>
      </p:sp>
    </p:spTree>
    <p:extLst>
      <p:ext uri="{BB962C8B-B14F-4D97-AF65-F5344CB8AC3E}">
        <p14:creationId xmlns:p14="http://schemas.microsoft.com/office/powerpoint/2010/main" val="24680856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251520" y="188640"/>
            <a:ext cx="8640960" cy="6364560"/>
          </a:xfrm>
        </p:spPr>
        <p:txBody>
          <a:bodyPr/>
          <a:lstStyle/>
          <a:p>
            <a:pPr algn="just" eaLnBrk="1" hangingPunct="1"/>
            <a:r>
              <a:rPr lang="zh-CN" altLang="en-US" sz="6000" b="1" dirty="0"/>
              <a:t>（四）国际民商事法律冲突</a:t>
            </a:r>
          </a:p>
          <a:p>
            <a:pPr algn="just" eaLnBrk="1" hangingPunct="1"/>
            <a:r>
              <a:rPr lang="zh-CN" altLang="en-US" sz="3600" b="1" dirty="0"/>
              <a:t>概念</a:t>
            </a:r>
          </a:p>
          <a:p>
            <a:pPr algn="just" eaLnBrk="1" hangingPunct="1"/>
            <a:r>
              <a:rPr lang="zh-CN" altLang="en-US" sz="3600" b="1" dirty="0"/>
              <a:t>指对同一涉外民事关系因所涉各国法律规定各不相同而发生的法律适用上的冲突。</a:t>
            </a:r>
          </a:p>
          <a:p>
            <a:pPr eaLnBrk="1" hangingPunct="1"/>
            <a:endParaRPr lang="en-US" altLang="zh-CN" dirty="0"/>
          </a:p>
        </p:txBody>
      </p:sp>
    </p:spTree>
    <p:extLst>
      <p:ext uri="{BB962C8B-B14F-4D97-AF65-F5344CB8AC3E}">
        <p14:creationId xmlns:p14="http://schemas.microsoft.com/office/powerpoint/2010/main" val="325330042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228600"/>
            <a:ext cx="7772400" cy="6324600"/>
          </a:xfrm>
        </p:spPr>
        <p:txBody>
          <a:bodyPr/>
          <a:lstStyle/>
          <a:p>
            <a:pPr algn="just" eaLnBrk="1" hangingPunct="1"/>
            <a:r>
              <a:rPr lang="zh-CN" altLang="en-US" sz="3600" b="1" dirty="0"/>
              <a:t>国际民商事法律冲突特点</a:t>
            </a:r>
          </a:p>
          <a:p>
            <a:pPr algn="just" eaLnBrk="1" hangingPunct="1"/>
            <a:r>
              <a:rPr lang="en-US" altLang="zh-CN" dirty="0">
                <a:solidFill>
                  <a:srgbClr val="000000"/>
                </a:solidFill>
              </a:rPr>
              <a:t>1. </a:t>
            </a:r>
            <a:r>
              <a:rPr lang="zh-CN" altLang="en-US" dirty="0">
                <a:solidFill>
                  <a:srgbClr val="000000"/>
                </a:solidFill>
              </a:rPr>
              <a:t>国际民商事法律冲突是不同国家法律之间在法律适用上的冲突，是一种现实的跨国法律冲突。</a:t>
            </a:r>
            <a:endParaRPr lang="zh-CN" altLang="en-US" dirty="0"/>
          </a:p>
          <a:p>
            <a:pPr algn="just" eaLnBrk="1" hangingPunct="1"/>
            <a:r>
              <a:rPr lang="en-US" altLang="zh-CN" dirty="0">
                <a:solidFill>
                  <a:srgbClr val="000000"/>
                </a:solidFill>
              </a:rPr>
              <a:t>2. </a:t>
            </a:r>
            <a:r>
              <a:rPr lang="zh-CN" altLang="en-US" dirty="0">
                <a:solidFill>
                  <a:srgbClr val="000000"/>
                </a:solidFill>
              </a:rPr>
              <a:t>国际民商事法律冲突是不同国家法律在空间效力上的冲突。</a:t>
            </a:r>
            <a:endParaRPr lang="zh-CN" altLang="en-US" dirty="0"/>
          </a:p>
          <a:p>
            <a:pPr algn="just" eaLnBrk="1" hangingPunct="1"/>
            <a:r>
              <a:rPr lang="en-US" altLang="zh-CN" dirty="0">
                <a:solidFill>
                  <a:srgbClr val="000000"/>
                </a:solidFill>
              </a:rPr>
              <a:t>3. </a:t>
            </a:r>
            <a:r>
              <a:rPr lang="zh-CN" altLang="en-US" dirty="0">
                <a:solidFill>
                  <a:srgbClr val="000000"/>
                </a:solidFill>
              </a:rPr>
              <a:t>国际民商事法律冲突是一种私法冲突</a:t>
            </a:r>
            <a:endParaRPr lang="zh-CN" altLang="en-US" dirty="0"/>
          </a:p>
          <a:p>
            <a:pPr algn="just" eaLnBrk="1" hangingPunct="1"/>
            <a:r>
              <a:rPr lang="en-US" altLang="zh-CN" dirty="0">
                <a:solidFill>
                  <a:srgbClr val="000000"/>
                </a:solidFill>
              </a:rPr>
              <a:t>4. </a:t>
            </a:r>
            <a:r>
              <a:rPr lang="zh-CN" altLang="en-US" dirty="0">
                <a:solidFill>
                  <a:srgbClr val="000000"/>
                </a:solidFill>
              </a:rPr>
              <a:t>国际民商事法律冲突是一种横向法律冲突，是平面上的法律冲突</a:t>
            </a:r>
            <a:endParaRPr lang="zh-CN" altLang="en-US" dirty="0"/>
          </a:p>
          <a:p>
            <a:pPr eaLnBrk="1" hangingPunct="1"/>
            <a:endParaRPr lang="en-US" altLang="zh-CN" dirty="0"/>
          </a:p>
        </p:txBody>
      </p:sp>
    </p:spTree>
    <p:extLst>
      <p:ext uri="{BB962C8B-B14F-4D97-AF65-F5344CB8AC3E}">
        <p14:creationId xmlns:p14="http://schemas.microsoft.com/office/powerpoint/2010/main" val="13745944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685800" y="152400"/>
            <a:ext cx="7772400" cy="6324600"/>
          </a:xfrm>
        </p:spPr>
        <p:txBody>
          <a:bodyPr/>
          <a:lstStyle/>
          <a:p>
            <a:pPr algn="just" eaLnBrk="1" hangingPunct="1"/>
            <a:r>
              <a:rPr lang="zh-CN" altLang="en-US" dirty="0"/>
              <a:t>国际民商事法律冲突</a:t>
            </a:r>
            <a:r>
              <a:rPr lang="zh-CN" altLang="en-US" sz="3600" b="1" dirty="0"/>
              <a:t>产生原因</a:t>
            </a:r>
            <a:r>
              <a:rPr lang="en-US" altLang="zh-CN" sz="3600" b="1" dirty="0"/>
              <a:t>/</a:t>
            </a:r>
            <a:r>
              <a:rPr lang="zh-CN" altLang="en-US" sz="3600" b="1" dirty="0"/>
              <a:t>条件</a:t>
            </a:r>
          </a:p>
          <a:p>
            <a:pPr algn="just" eaLnBrk="1" hangingPunct="1"/>
            <a:r>
              <a:rPr lang="zh-CN" altLang="en-US" b="1" dirty="0">
                <a:solidFill>
                  <a:srgbClr val="000000"/>
                </a:solidFill>
              </a:rPr>
              <a:t>客观方面</a:t>
            </a:r>
            <a:r>
              <a:rPr lang="zh-CN" altLang="en-US" dirty="0">
                <a:solidFill>
                  <a:srgbClr val="000000"/>
                </a:solidFill>
              </a:rPr>
              <a:t>：</a:t>
            </a:r>
          </a:p>
          <a:p>
            <a:pPr algn="just" eaLnBrk="1" hangingPunct="1"/>
            <a:r>
              <a:rPr lang="en-US" altLang="zh-CN" dirty="0">
                <a:solidFill>
                  <a:srgbClr val="000000"/>
                </a:solidFill>
              </a:rPr>
              <a:t>1. </a:t>
            </a:r>
            <a:r>
              <a:rPr lang="zh-CN" altLang="en-US" dirty="0">
                <a:solidFill>
                  <a:srgbClr val="000000"/>
                </a:solidFill>
              </a:rPr>
              <a:t>有频繁的国际民事交往，存在大量的国际民商事法律关系</a:t>
            </a:r>
            <a:endParaRPr lang="zh-CN" altLang="en-US" dirty="0"/>
          </a:p>
          <a:p>
            <a:pPr algn="just" eaLnBrk="1" hangingPunct="1"/>
            <a:r>
              <a:rPr lang="en-US" altLang="zh-CN" dirty="0">
                <a:solidFill>
                  <a:srgbClr val="000000"/>
                </a:solidFill>
              </a:rPr>
              <a:t>2. </a:t>
            </a:r>
            <a:r>
              <a:rPr lang="zh-CN" altLang="en-US" dirty="0">
                <a:solidFill>
                  <a:srgbClr val="000000"/>
                </a:solidFill>
              </a:rPr>
              <a:t>内外国法律对同一民事法律关系的规定不相同</a:t>
            </a:r>
            <a:endParaRPr lang="zh-CN" altLang="en-US" dirty="0"/>
          </a:p>
          <a:p>
            <a:pPr algn="just" eaLnBrk="1" hangingPunct="1"/>
            <a:r>
              <a:rPr lang="zh-CN" altLang="en-US" b="1" dirty="0">
                <a:solidFill>
                  <a:srgbClr val="000000"/>
                </a:solidFill>
              </a:rPr>
              <a:t>主观方面</a:t>
            </a:r>
            <a:r>
              <a:rPr lang="zh-CN" altLang="en-US" dirty="0">
                <a:solidFill>
                  <a:srgbClr val="000000"/>
                </a:solidFill>
              </a:rPr>
              <a:t>：</a:t>
            </a:r>
          </a:p>
          <a:p>
            <a:pPr algn="just" eaLnBrk="1" hangingPunct="1"/>
            <a:r>
              <a:rPr lang="en-US" altLang="zh-CN" dirty="0">
                <a:solidFill>
                  <a:srgbClr val="000000"/>
                </a:solidFill>
              </a:rPr>
              <a:t>3. </a:t>
            </a:r>
            <a:r>
              <a:rPr lang="zh-CN" altLang="en-US" dirty="0">
                <a:solidFill>
                  <a:srgbClr val="000000"/>
                </a:solidFill>
              </a:rPr>
              <a:t>内国承认外国人的民事法律地位</a:t>
            </a:r>
            <a:endParaRPr lang="zh-CN" altLang="en-US" dirty="0"/>
          </a:p>
          <a:p>
            <a:pPr algn="just" eaLnBrk="1" hangingPunct="1"/>
            <a:r>
              <a:rPr lang="en-US" altLang="zh-CN" dirty="0">
                <a:solidFill>
                  <a:srgbClr val="000000"/>
                </a:solidFill>
              </a:rPr>
              <a:t>4. </a:t>
            </a:r>
            <a:r>
              <a:rPr lang="zh-CN" altLang="en-US" dirty="0">
                <a:solidFill>
                  <a:srgbClr val="000000"/>
                </a:solidFill>
              </a:rPr>
              <a:t>内国承认外国法的域外效力</a:t>
            </a:r>
            <a:endParaRPr lang="zh-CN" altLang="en-US" dirty="0"/>
          </a:p>
          <a:p>
            <a:pPr eaLnBrk="1" hangingPunct="1"/>
            <a:endParaRPr lang="en-US" altLang="zh-CN" dirty="0"/>
          </a:p>
        </p:txBody>
      </p:sp>
    </p:spTree>
    <p:extLst>
      <p:ext uri="{BB962C8B-B14F-4D97-AF65-F5344CB8AC3E}">
        <p14:creationId xmlns:p14="http://schemas.microsoft.com/office/powerpoint/2010/main" val="118275123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179388" y="188913"/>
            <a:ext cx="8964612" cy="6669087"/>
          </a:xfrm>
        </p:spPr>
        <p:txBody>
          <a:bodyPr/>
          <a:lstStyle/>
          <a:p>
            <a:pPr marL="0" indent="0" eaLnBrk="1" hangingPunct="1">
              <a:buFontTx/>
              <a:buNone/>
              <a:defRPr/>
            </a:pPr>
            <a:r>
              <a:rPr lang="zh-CN" altLang="en-US" sz="3600" b="1" dirty="0"/>
              <a:t>国际民商事法律冲突的解决办法</a:t>
            </a:r>
          </a:p>
          <a:p>
            <a:pPr eaLnBrk="1" hangingPunct="1">
              <a:defRPr/>
            </a:pPr>
            <a:endParaRPr lang="en-US" altLang="zh-CN" b="1" dirty="0"/>
          </a:p>
          <a:p>
            <a:pPr eaLnBrk="1" hangingPunct="1">
              <a:defRPr/>
            </a:pPr>
            <a:r>
              <a:rPr lang="en-US" altLang="zh-CN" b="1" dirty="0"/>
              <a:t>1. </a:t>
            </a:r>
            <a:r>
              <a:rPr lang="zh-CN" altLang="en-US" b="1" dirty="0"/>
              <a:t>冲突法解决办法</a:t>
            </a:r>
          </a:p>
          <a:p>
            <a:pPr eaLnBrk="1" hangingPunct="1">
              <a:buFontTx/>
              <a:buNone/>
              <a:defRPr/>
            </a:pPr>
            <a:endParaRPr lang="zh-CN" altLang="en-US" dirty="0"/>
          </a:p>
          <a:p>
            <a:pPr eaLnBrk="1" hangingPunct="1">
              <a:buFontTx/>
              <a:buNone/>
              <a:defRPr/>
            </a:pPr>
            <a:r>
              <a:rPr lang="zh-CN" altLang="en-US" dirty="0"/>
              <a:t>                                       </a:t>
            </a:r>
            <a:r>
              <a:rPr lang="zh-CN" altLang="en-US" sz="2400" dirty="0"/>
              <a:t>国内冲突法解决办法</a:t>
            </a:r>
          </a:p>
          <a:p>
            <a:pPr eaLnBrk="1" hangingPunct="1">
              <a:buFontTx/>
              <a:buNone/>
              <a:defRPr/>
            </a:pPr>
            <a:r>
              <a:rPr lang="zh-CN" altLang="en-US" sz="2400" dirty="0"/>
              <a:t>    冲突法解决办法分为</a:t>
            </a:r>
          </a:p>
          <a:p>
            <a:pPr eaLnBrk="1" hangingPunct="1">
              <a:buFontTx/>
              <a:buNone/>
              <a:defRPr/>
            </a:pPr>
            <a:r>
              <a:rPr lang="zh-CN" altLang="en-US" dirty="0"/>
              <a:t>                                       </a:t>
            </a:r>
            <a:r>
              <a:rPr lang="zh-CN" altLang="en-US" sz="2400" dirty="0"/>
              <a:t>冲突法条约解决办法</a:t>
            </a:r>
            <a:endParaRPr lang="zh-CN" altLang="en-US" sz="2400" b="1" dirty="0"/>
          </a:p>
          <a:p>
            <a:pPr eaLnBrk="1" hangingPunct="1">
              <a:defRPr/>
            </a:pPr>
            <a:endParaRPr lang="zh-CN" altLang="en-US" b="1" dirty="0"/>
          </a:p>
          <a:p>
            <a:pPr eaLnBrk="1" hangingPunct="1">
              <a:defRPr/>
            </a:pPr>
            <a:r>
              <a:rPr lang="en-US" altLang="zh-CN" b="1" dirty="0"/>
              <a:t>2. </a:t>
            </a:r>
            <a:r>
              <a:rPr lang="zh-CN" altLang="en-US" b="1" dirty="0"/>
              <a:t>实体法解决方法</a:t>
            </a:r>
          </a:p>
          <a:p>
            <a:pPr eaLnBrk="1" hangingPunct="1">
              <a:defRPr/>
            </a:pPr>
            <a:endParaRPr lang="en-US" altLang="zh-CN" dirty="0"/>
          </a:p>
        </p:txBody>
      </p:sp>
    </p:spTree>
    <p:extLst>
      <p:ext uri="{BB962C8B-B14F-4D97-AF65-F5344CB8AC3E}">
        <p14:creationId xmlns:p14="http://schemas.microsoft.com/office/powerpoint/2010/main" val="19298062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50825" y="115888"/>
            <a:ext cx="8207375" cy="1636712"/>
          </a:xfrm>
        </p:spPr>
        <p:txBody>
          <a:bodyPr/>
          <a:lstStyle/>
          <a:p>
            <a:pPr eaLnBrk="1" hangingPunct="1"/>
            <a:r>
              <a:rPr lang="zh-CN" altLang="en-US" sz="6000" b="1" dirty="0"/>
              <a:t>（五）直接调整和间接调整</a:t>
            </a:r>
            <a:r>
              <a:rPr lang="zh-CN" altLang="en-US" sz="3600" b="1" dirty="0"/>
              <a:t>（</a:t>
            </a:r>
            <a:r>
              <a:rPr lang="zh-CN" altLang="en-GB" sz="3600" b="1" dirty="0"/>
              <a:t>国际私法</a:t>
            </a:r>
            <a:r>
              <a:rPr lang="zh-CN" altLang="en-US" sz="3600" b="1" dirty="0"/>
              <a:t>的</a:t>
            </a:r>
            <a:r>
              <a:rPr lang="zh-CN" altLang="en-GB" sz="3600" b="1" dirty="0"/>
              <a:t>调整方法</a:t>
            </a:r>
            <a:r>
              <a:rPr lang="zh-CN" altLang="en-US" sz="3600" b="1" dirty="0"/>
              <a:t>）</a:t>
            </a:r>
          </a:p>
        </p:txBody>
      </p:sp>
      <p:sp>
        <p:nvSpPr>
          <p:cNvPr id="94211" name="Rectangle 3"/>
          <p:cNvSpPr>
            <a:spLocks noGrp="1" noChangeArrowheads="1"/>
          </p:cNvSpPr>
          <p:nvPr>
            <p:ph type="body" idx="1"/>
          </p:nvPr>
        </p:nvSpPr>
        <p:spPr/>
        <p:txBody>
          <a:bodyPr/>
          <a:lstStyle/>
          <a:p>
            <a:pPr eaLnBrk="1" hangingPunct="1">
              <a:lnSpc>
                <a:spcPct val="90000"/>
              </a:lnSpc>
            </a:pPr>
            <a:r>
              <a:rPr lang="zh-CN" altLang="en-GB" sz="3600" b="1" dirty="0"/>
              <a:t>直接调整方法</a:t>
            </a:r>
            <a:r>
              <a:rPr lang="zh-CN" altLang="en-GB" dirty="0"/>
              <a:t>：通过统一实体规范调整</a:t>
            </a:r>
            <a:endParaRPr lang="en-US" altLang="zh-CN" dirty="0"/>
          </a:p>
          <a:p>
            <a:pPr eaLnBrk="1" hangingPunct="1">
              <a:lnSpc>
                <a:spcPct val="90000"/>
              </a:lnSpc>
            </a:pPr>
            <a:endParaRPr lang="en-US" altLang="zh-CN" dirty="0"/>
          </a:p>
          <a:p>
            <a:pPr eaLnBrk="1" hangingPunct="1">
              <a:lnSpc>
                <a:spcPct val="90000"/>
              </a:lnSpc>
            </a:pPr>
            <a:r>
              <a:rPr lang="zh-CN" altLang="en-US" sz="3600" b="1" dirty="0"/>
              <a:t>间接调整方法</a:t>
            </a:r>
            <a:r>
              <a:rPr lang="zh-CN" altLang="en-US" dirty="0"/>
              <a:t>：通过冲突规范调整</a:t>
            </a:r>
            <a:endParaRPr lang="en-US" altLang="zh-CN" dirty="0"/>
          </a:p>
          <a:p>
            <a:pPr eaLnBrk="1" hangingPunct="1">
              <a:lnSpc>
                <a:spcPct val="90000"/>
              </a:lnSpc>
            </a:pPr>
            <a:endParaRPr lang="en-US" altLang="zh-CN" dirty="0"/>
          </a:p>
          <a:p>
            <a:pPr eaLnBrk="1" hangingPunct="1">
              <a:lnSpc>
                <a:spcPct val="90000"/>
              </a:lnSpc>
            </a:pPr>
            <a:r>
              <a:rPr lang="zh-CN" altLang="en-US" dirty="0"/>
              <a:t>二者都是调整涉外民事关系的必要手段，目前间接调整方法是各国调整涉外民商事法律关系的主要方法。</a:t>
            </a:r>
          </a:p>
          <a:p>
            <a:pPr eaLnBrk="1" hangingPunct="1">
              <a:lnSpc>
                <a:spcPct val="90000"/>
              </a:lnSpc>
            </a:pPr>
            <a:endParaRPr lang="zh-CN" altLang="en-US" dirty="0"/>
          </a:p>
          <a:p>
            <a:pPr eaLnBrk="1" hangingPunct="1">
              <a:lnSpc>
                <a:spcPct val="90000"/>
              </a:lnSpc>
            </a:pPr>
            <a:endParaRPr lang="zh-CN" altLang="en-GB" dirty="0"/>
          </a:p>
        </p:txBody>
      </p:sp>
    </p:spTree>
    <p:extLst>
      <p:ext uri="{BB962C8B-B14F-4D97-AF65-F5344CB8AC3E}">
        <p14:creationId xmlns:p14="http://schemas.microsoft.com/office/powerpoint/2010/main" val="391389862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107504" y="0"/>
            <a:ext cx="9036496" cy="6858000"/>
          </a:xfrm>
        </p:spPr>
        <p:txBody>
          <a:bodyPr/>
          <a:lstStyle/>
          <a:p>
            <a:pPr algn="just" eaLnBrk="1" hangingPunct="1"/>
            <a:r>
              <a:rPr lang="zh-CN" altLang="en-US" sz="6000" b="1" dirty="0"/>
              <a:t>（六）冲突规范</a:t>
            </a:r>
          </a:p>
          <a:p>
            <a:pPr algn="just" eaLnBrk="1" hangingPunct="1"/>
            <a:r>
              <a:rPr lang="zh-CN" altLang="en-US" sz="6000" dirty="0"/>
              <a:t>概念</a:t>
            </a:r>
            <a:r>
              <a:rPr lang="zh-CN" altLang="en-US" dirty="0"/>
              <a:t>冲突</a:t>
            </a:r>
          </a:p>
          <a:p>
            <a:pPr algn="just" eaLnBrk="1" hangingPunct="1"/>
            <a:r>
              <a:rPr lang="zh-CN" altLang="en-US" dirty="0"/>
              <a:t>规范是国内由国内立法、判例、国际条约、国际惯例等法律渊源规定</a:t>
            </a:r>
            <a:r>
              <a:rPr lang="zh-CN" altLang="en-US" sz="3600" dirty="0"/>
              <a:t>的，指</a:t>
            </a:r>
            <a:r>
              <a:rPr lang="zh-CN" altLang="en-US" sz="3600" b="1" dirty="0"/>
              <a:t>明某一涉外民商事法律关系应适用何种法律的规范</a:t>
            </a:r>
            <a:r>
              <a:rPr lang="zh-CN" altLang="en-US" dirty="0"/>
              <a:t>，因此又称法律适用规范或法律选择规范。</a:t>
            </a:r>
          </a:p>
          <a:p>
            <a:pPr eaLnBrk="1" hangingPunct="1"/>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685800" y="228600"/>
            <a:ext cx="7772400" cy="6248400"/>
          </a:xfrm>
        </p:spPr>
        <p:txBody>
          <a:bodyPr/>
          <a:lstStyle/>
          <a:p>
            <a:pPr algn="just" eaLnBrk="1" hangingPunct="1"/>
            <a:r>
              <a:rPr lang="zh-CN" altLang="en-US" sz="6000" b="1" dirty="0"/>
              <a:t>特点</a:t>
            </a:r>
          </a:p>
          <a:p>
            <a:pPr algn="just" eaLnBrk="1" hangingPunct="1"/>
            <a:r>
              <a:rPr lang="en-US" altLang="zh-CN" dirty="0"/>
              <a:t>1. </a:t>
            </a:r>
            <a:r>
              <a:rPr lang="zh-CN" altLang="en-US" dirty="0"/>
              <a:t>冲突规范不是实体规范</a:t>
            </a:r>
          </a:p>
          <a:p>
            <a:pPr algn="just" eaLnBrk="1" hangingPunct="1"/>
            <a:r>
              <a:rPr lang="en-US" altLang="zh-CN" dirty="0"/>
              <a:t>2. </a:t>
            </a:r>
            <a:r>
              <a:rPr lang="zh-CN" altLang="en-US" dirty="0"/>
              <a:t>冲突规范不是程序规范</a:t>
            </a:r>
          </a:p>
          <a:p>
            <a:pPr algn="just" eaLnBrk="1" hangingPunct="1"/>
            <a:r>
              <a:rPr lang="en-US" altLang="zh-CN" dirty="0"/>
              <a:t>3. </a:t>
            </a:r>
            <a:r>
              <a:rPr lang="zh-CN" altLang="en-US" dirty="0"/>
              <a:t>冲突规范间接调整当事人的权利义务，属间接规范。</a:t>
            </a:r>
          </a:p>
          <a:p>
            <a:pPr algn="just" eaLnBrk="1" hangingPunct="1"/>
            <a:r>
              <a:rPr lang="en-US" altLang="zh-CN" dirty="0"/>
              <a:t>4. </a:t>
            </a:r>
            <a:r>
              <a:rPr lang="zh-CN" altLang="en-US" dirty="0"/>
              <a:t>冲突规范逻辑结构不同于一般法律规范</a:t>
            </a:r>
          </a:p>
          <a:p>
            <a:pPr eaLnBrk="1" hangingPunct="1"/>
            <a:endParaRPr lang="en-US" altLang="zh-C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179388" y="115888"/>
            <a:ext cx="8785225" cy="6626225"/>
          </a:xfrm>
        </p:spPr>
        <p:txBody>
          <a:bodyPr/>
          <a:lstStyle/>
          <a:p>
            <a:pPr algn="just" eaLnBrk="1" hangingPunct="1"/>
            <a:r>
              <a:rPr lang="zh-CN" altLang="en-US" sz="6000" b="1" dirty="0"/>
              <a:t>范围和系属</a:t>
            </a:r>
          </a:p>
          <a:p>
            <a:pPr algn="just" eaLnBrk="1" hangingPunct="1"/>
            <a:r>
              <a:rPr lang="zh-CN" altLang="en-US" sz="3600" b="1" dirty="0"/>
              <a:t>（冲突规范的逻辑结构）</a:t>
            </a:r>
            <a:endParaRPr lang="en-US" altLang="zh-CN" sz="3600" b="1" dirty="0"/>
          </a:p>
          <a:p>
            <a:pPr algn="just" eaLnBrk="1" hangingPunct="1"/>
            <a:r>
              <a:rPr lang="zh-CN" altLang="en-US" dirty="0"/>
              <a:t>冲突规范逻辑结构包括两部分：范围和系属</a:t>
            </a:r>
            <a:endParaRPr lang="en-US" altLang="zh-CN" dirty="0"/>
          </a:p>
          <a:p>
            <a:pPr algn="just" eaLnBrk="1" hangingPunct="1"/>
            <a:endParaRPr lang="zh-CN" altLang="en-US" dirty="0"/>
          </a:p>
          <a:p>
            <a:pPr algn="just" eaLnBrk="1" hangingPunct="1"/>
            <a:r>
              <a:rPr lang="en-US" altLang="zh-CN" sz="3600" b="1" dirty="0"/>
              <a:t>1. </a:t>
            </a:r>
            <a:r>
              <a:rPr lang="zh-CN" altLang="en-US" sz="3600" b="1" dirty="0"/>
              <a:t>范围</a:t>
            </a:r>
            <a:r>
              <a:rPr lang="zh-CN" altLang="en-US" dirty="0"/>
              <a:t>：指冲突规范所调整的法律关系或所欲解决的法律问题   </a:t>
            </a:r>
          </a:p>
          <a:p>
            <a:pPr algn="just" eaLnBrk="1" hangingPunct="1"/>
            <a:r>
              <a:rPr lang="en-US" altLang="zh-CN" sz="3600" b="1" dirty="0"/>
              <a:t>2. </a:t>
            </a:r>
            <a:r>
              <a:rPr lang="zh-CN" altLang="en-US" sz="3600" b="1" dirty="0"/>
              <a:t>系属</a:t>
            </a:r>
            <a:r>
              <a:rPr lang="zh-CN" altLang="en-US" dirty="0"/>
              <a:t>：冲突规范中指明范围中的法律关系或法律问题所应适用的法律的部分。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normAutofit/>
          </a:bodyPr>
          <a:lstStyle/>
          <a:p>
            <a:pPr eaLnBrk="1" hangingPunct="1"/>
            <a:r>
              <a:rPr lang="zh-CN" altLang="en-US" sz="6000" b="1" dirty="0"/>
              <a:t>   </a:t>
            </a:r>
            <a:endParaRPr lang="en-US" altLang="zh-CN" sz="6000" b="1" dirty="0"/>
          </a:p>
          <a:p>
            <a:pPr eaLnBrk="1" hangingPunct="1"/>
            <a:r>
              <a:rPr lang="zh-CN" altLang="en-US" sz="6000" b="1" dirty="0"/>
              <a:t>引子：什么是国际私法</a:t>
            </a:r>
            <a:endParaRPr lang="zh-CN" altLang="zh-CN" dirty="0"/>
          </a:p>
        </p:txBody>
      </p:sp>
    </p:spTree>
    <p:extLst>
      <p:ext uri="{BB962C8B-B14F-4D97-AF65-F5344CB8AC3E}">
        <p14:creationId xmlns:p14="http://schemas.microsoft.com/office/powerpoint/2010/main" val="13148445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1"/>
          </p:nvPr>
        </p:nvSpPr>
        <p:spPr>
          <a:xfrm>
            <a:off x="0" y="0"/>
            <a:ext cx="9144000" cy="6858000"/>
          </a:xfrm>
        </p:spPr>
        <p:txBody>
          <a:bodyPr/>
          <a:lstStyle/>
          <a:p>
            <a:pPr eaLnBrk="1" hangingPunct="1">
              <a:defRPr/>
            </a:pPr>
            <a:r>
              <a:rPr lang="en-US" altLang="zh-CN" b="1" dirty="0"/>
              <a:t>《</a:t>
            </a:r>
            <a:r>
              <a:rPr lang="zh-CN" altLang="en-US" b="1" dirty="0"/>
              <a:t>合同法</a:t>
            </a:r>
            <a:r>
              <a:rPr lang="en-US" altLang="zh-CN" b="1" dirty="0"/>
              <a:t>》</a:t>
            </a:r>
            <a:r>
              <a:rPr lang="zh-CN" altLang="en-US" b="1" dirty="0"/>
              <a:t>第</a:t>
            </a:r>
            <a:r>
              <a:rPr lang="en-US" altLang="zh-CN" b="1" dirty="0"/>
              <a:t>64</a:t>
            </a:r>
            <a:r>
              <a:rPr lang="zh-CN" altLang="en-US" b="1" dirty="0"/>
              <a:t>条</a:t>
            </a:r>
            <a:r>
              <a:rPr lang="zh-CN" altLang="en-US" dirty="0"/>
              <a:t>：</a:t>
            </a:r>
            <a:r>
              <a:rPr lang="zh-CN" altLang="en-US" u="sng" dirty="0"/>
              <a:t>当事人约定由债务人向第三人履行债务的</a:t>
            </a:r>
            <a:r>
              <a:rPr lang="zh-CN" altLang="en-US" dirty="0"/>
              <a:t>，</a:t>
            </a:r>
            <a:endParaRPr lang="zh-CN" altLang="en-US" dirty="0">
              <a:ea typeface="Arial Unicode MS" pitchFamily="34" charset="-122"/>
              <a:cs typeface="Arial Unicode MS" pitchFamily="34" charset="-122"/>
            </a:endParaRPr>
          </a:p>
          <a:p>
            <a:pPr algn="just" eaLnBrk="1" hangingPunct="1">
              <a:defRPr/>
            </a:pPr>
            <a:r>
              <a:rPr lang="zh-CN" altLang="en-US" dirty="0">
                <a:ea typeface="Arial Unicode MS" pitchFamily="34" charset="-122"/>
                <a:cs typeface="Arial Unicode MS" pitchFamily="34" charset="-122"/>
              </a:rPr>
              <a:t> </a:t>
            </a:r>
            <a:r>
              <a:rPr lang="zh-CN" altLang="en-US" sz="3600" dirty="0">
                <a:effectLst>
                  <a:outerShdw blurRad="38100" dist="38100" dir="2700000" algn="tl">
                    <a:srgbClr val="C0C0C0"/>
                  </a:outerShdw>
                </a:effectLst>
                <a:ea typeface="Arial Unicode MS" pitchFamily="34" charset="-122"/>
                <a:cs typeface="Arial Unicode MS" pitchFamily="34" charset="-122"/>
              </a:rPr>
              <a:t>规范适用的条件</a:t>
            </a:r>
          </a:p>
          <a:p>
            <a:pPr algn="just" eaLnBrk="1" hangingPunct="1">
              <a:buFontTx/>
              <a:buNone/>
              <a:defRPr/>
            </a:pPr>
            <a:r>
              <a:rPr lang="zh-CN" altLang="en-US" dirty="0">
                <a:ea typeface="Arial Unicode MS" pitchFamily="34" charset="-122"/>
                <a:cs typeface="Arial Unicode MS" pitchFamily="34" charset="-122"/>
              </a:rPr>
              <a:t> </a:t>
            </a:r>
          </a:p>
          <a:p>
            <a:pPr algn="just" eaLnBrk="1" hangingPunct="1">
              <a:defRPr/>
            </a:pPr>
            <a:r>
              <a:rPr lang="zh-CN" altLang="en-US" u="sng" dirty="0"/>
              <a:t>债务人未向第三人履行债务或者履行债务不符合约定</a:t>
            </a:r>
            <a:r>
              <a:rPr lang="zh-CN" altLang="en-US" dirty="0"/>
              <a:t>，                </a:t>
            </a:r>
            <a:r>
              <a:rPr lang="zh-CN" altLang="en-US" sz="3600" dirty="0">
                <a:effectLst>
                  <a:outerShdw blurRad="38100" dist="38100" dir="2700000" algn="tl">
                    <a:srgbClr val="C0C0C0"/>
                  </a:outerShdw>
                </a:effectLst>
              </a:rPr>
              <a:t>行为模式</a:t>
            </a:r>
            <a:endParaRPr lang="en-US" altLang="zh-CN" sz="3600" dirty="0">
              <a:effectLst>
                <a:outerShdw blurRad="38100" dist="38100" dir="2700000" algn="tl">
                  <a:srgbClr val="C0C0C0"/>
                </a:outerShdw>
              </a:effectLst>
            </a:endParaRPr>
          </a:p>
          <a:p>
            <a:pPr algn="just" eaLnBrk="1" hangingPunct="1">
              <a:defRPr/>
            </a:pPr>
            <a:endParaRPr lang="zh-CN" altLang="en-US" sz="3600" dirty="0">
              <a:effectLst>
                <a:outerShdw blurRad="38100" dist="38100" dir="2700000" algn="tl">
                  <a:srgbClr val="C0C0C0"/>
                </a:outerShdw>
              </a:effectLst>
            </a:endParaRPr>
          </a:p>
          <a:p>
            <a:pPr algn="just" eaLnBrk="1" hangingPunct="1">
              <a:defRPr/>
            </a:pPr>
            <a:r>
              <a:rPr lang="zh-CN" altLang="en-US" u="sng" dirty="0"/>
              <a:t>应当向债权人承担违约责任。</a:t>
            </a:r>
          </a:p>
          <a:p>
            <a:pPr algn="just" eaLnBrk="1" hangingPunct="1">
              <a:defRPr/>
            </a:pPr>
            <a:r>
              <a:rPr lang="zh-CN" altLang="en-US" sz="3600" dirty="0">
                <a:effectLst>
                  <a:outerShdw blurRad="38100" dist="38100" dir="2700000" algn="tl">
                    <a:srgbClr val="C0C0C0"/>
                  </a:outerShdw>
                </a:effectLst>
              </a:rPr>
              <a:t>法律后果</a:t>
            </a:r>
            <a:endParaRPr lang="zh-CN" altLang="en-US" sz="3600" dirty="0">
              <a:effectLst>
                <a:outerShdw blurRad="38100" dist="38100" dir="2700000" algn="tl">
                  <a:srgbClr val="C0C0C0"/>
                </a:outerShdw>
              </a:effectLst>
              <a:ea typeface="Arial Unicode MS" pitchFamily="34" charset="-122"/>
              <a:cs typeface="Arial Unicode MS" pitchFamily="34" charset="-122"/>
            </a:endParaRPr>
          </a:p>
          <a:p>
            <a:pPr eaLnBrk="1" hangingPunct="1">
              <a:defRPr/>
            </a:pPr>
            <a:endParaRPr lang="zh-CN" altLang="en-US" dirty="0">
              <a:ea typeface="Arial Unicode MS" pitchFamily="34" charset="-122"/>
              <a:cs typeface="Arial Unicode MS" pitchFamily="34" charset="-122"/>
            </a:endParaRPr>
          </a:p>
          <a:p>
            <a:pPr algn="just" eaLnBrk="1" hangingPunct="1">
              <a:defRPr/>
            </a:pPr>
            <a:r>
              <a:rPr lang="zh-CN" altLang="en-US" dirty="0">
                <a:ea typeface="Arial Unicode MS" pitchFamily="34" charset="-122"/>
                <a:cs typeface="Arial Unicode MS" pitchFamily="34" charset="-122"/>
              </a:rPr>
              <a:t> </a:t>
            </a:r>
          </a:p>
          <a:p>
            <a:pPr eaLnBrk="1" hangingPunct="1">
              <a:defRPr/>
            </a:pPr>
            <a:endParaRPr lang="en-US" altLang="zh-C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0" y="0"/>
            <a:ext cx="9144000" cy="6858000"/>
          </a:xfrm>
        </p:spPr>
        <p:txBody>
          <a:bodyPr/>
          <a:lstStyle/>
          <a:p>
            <a:pPr algn="just" eaLnBrk="1" hangingPunct="1"/>
            <a:r>
              <a:rPr lang="en-US" altLang="zh-CN" dirty="0"/>
              <a:t>《</a:t>
            </a:r>
            <a:r>
              <a:rPr lang="zh-CN" altLang="en-US" dirty="0"/>
              <a:t>法律适用法</a:t>
            </a:r>
            <a:r>
              <a:rPr lang="en-US" altLang="zh-CN" dirty="0"/>
              <a:t>》</a:t>
            </a:r>
            <a:r>
              <a:rPr lang="zh-CN" altLang="en-US" dirty="0"/>
              <a:t>第</a:t>
            </a:r>
            <a:r>
              <a:rPr lang="en-US" altLang="zh-CN" dirty="0"/>
              <a:t>33</a:t>
            </a:r>
            <a:r>
              <a:rPr lang="zh-CN" altLang="en-US" dirty="0"/>
              <a:t>条：遗嘱效力，适用遗嘱人立遗嘱时或者死亡时经常居所地法律或者国籍国法律。 </a:t>
            </a:r>
            <a:endParaRPr lang="en-US" altLang="zh-CN" dirty="0"/>
          </a:p>
          <a:p>
            <a:pPr algn="just" eaLnBrk="1" hangingPunct="1"/>
            <a:r>
              <a:rPr lang="en-US" altLang="zh-CN" dirty="0"/>
              <a:t>【</a:t>
            </a:r>
            <a:r>
              <a:rPr lang="zh-CN" altLang="en-US" dirty="0"/>
              <a:t>范围</a:t>
            </a:r>
            <a:r>
              <a:rPr lang="en-US" altLang="zh-CN" dirty="0"/>
              <a:t>】</a:t>
            </a:r>
            <a:r>
              <a:rPr lang="zh-CN" altLang="en-US" dirty="0"/>
              <a:t>：遗嘱效力</a:t>
            </a:r>
            <a:endParaRPr lang="en-US" altLang="zh-CN" dirty="0"/>
          </a:p>
          <a:p>
            <a:pPr algn="just" eaLnBrk="1" hangingPunct="1"/>
            <a:r>
              <a:rPr lang="en-US" altLang="zh-CN" dirty="0"/>
              <a:t>【</a:t>
            </a:r>
            <a:r>
              <a:rPr lang="zh-CN" altLang="en-US" dirty="0"/>
              <a:t>系属</a:t>
            </a:r>
            <a:r>
              <a:rPr lang="en-US" altLang="zh-CN" dirty="0"/>
              <a:t>】</a:t>
            </a:r>
            <a:r>
              <a:rPr lang="zh-CN" altLang="en-US" dirty="0"/>
              <a:t>：遗嘱人立遗嘱时或者死亡时经常居所地法律或者国籍国法律</a:t>
            </a:r>
            <a:endParaRPr lang="en-US" altLang="zh-CN" dirty="0"/>
          </a:p>
          <a:p>
            <a:pPr algn="just" eaLnBrk="1" hangingPunct="1"/>
            <a:r>
              <a:rPr lang="en-US" altLang="zh-CN" dirty="0"/>
              <a:t>【</a:t>
            </a:r>
            <a:r>
              <a:rPr lang="zh-CN" altLang="en-US" dirty="0"/>
              <a:t>连结点</a:t>
            </a:r>
            <a:r>
              <a:rPr lang="en-US" altLang="zh-CN" dirty="0"/>
              <a:t>】</a:t>
            </a:r>
            <a:r>
              <a:rPr lang="zh-CN" altLang="en-US" dirty="0"/>
              <a:t>：遗嘱人立遗嘱时经常居所地、立遗嘱时国籍国、死亡时经常居所地、死亡时国籍国</a:t>
            </a:r>
            <a:endParaRPr lang="en-US" altLang="zh-CN" dirty="0"/>
          </a:p>
          <a:p>
            <a:pPr algn="just" eaLnBrk="1" hangingPunct="1"/>
            <a:r>
              <a:rPr lang="en-US" altLang="zh-CN" dirty="0"/>
              <a:t>【</a:t>
            </a:r>
            <a:r>
              <a:rPr lang="zh-CN" altLang="en-US" dirty="0"/>
              <a:t>关联词</a:t>
            </a:r>
            <a:r>
              <a:rPr lang="en-US" altLang="zh-CN" dirty="0"/>
              <a:t>】</a:t>
            </a:r>
            <a:r>
              <a:rPr lang="zh-CN" altLang="en-US" dirty="0"/>
              <a:t>：适用</a:t>
            </a:r>
            <a:endParaRPr lang="en-US" altLang="zh-CN" dirty="0"/>
          </a:p>
          <a:p>
            <a:pPr algn="just" eaLnBrk="1" hangingPunct="1"/>
            <a:endParaRPr lang="zh-CN" altLang="en-US" dirty="0"/>
          </a:p>
          <a:p>
            <a:pPr algn="just" eaLnBrk="1" hangingPunct="1"/>
            <a:endParaRPr lang="en-US" altLang="zh-CN" dirty="0"/>
          </a:p>
        </p:txBody>
      </p:sp>
    </p:spTree>
    <p:extLst>
      <p:ext uri="{BB962C8B-B14F-4D97-AF65-F5344CB8AC3E}">
        <p14:creationId xmlns:p14="http://schemas.microsoft.com/office/powerpoint/2010/main" val="31338235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0" y="0"/>
            <a:ext cx="9144000" cy="6858000"/>
          </a:xfrm>
        </p:spPr>
        <p:txBody>
          <a:bodyPr/>
          <a:lstStyle/>
          <a:p>
            <a:pPr algn="just" eaLnBrk="1" hangingPunct="1"/>
            <a:r>
              <a:rPr lang="en-US" altLang="zh-CN" u="sng" dirty="0">
                <a:latin typeface="Arial Unicode MS" pitchFamily="34" charset="-122"/>
                <a:ea typeface="Arial Unicode MS" pitchFamily="34" charset="-122"/>
                <a:cs typeface="Arial Unicode MS" pitchFamily="34" charset="-122"/>
              </a:rPr>
              <a:t> </a:t>
            </a:r>
            <a:r>
              <a:rPr lang="zh-CN" altLang="en-US" u="sng" dirty="0">
                <a:latin typeface="宋体" charset="-122"/>
              </a:rPr>
              <a:t>不动产物权</a:t>
            </a:r>
            <a:r>
              <a:rPr lang="zh-CN" altLang="en-US" u="sng" dirty="0">
                <a:latin typeface="Arial Unicode MS" pitchFamily="34" charset="-122"/>
                <a:ea typeface="Arial Unicode MS" pitchFamily="34" charset="-122"/>
                <a:cs typeface="Arial Unicode MS" pitchFamily="34" charset="-122"/>
              </a:rPr>
              <a:t>    </a:t>
            </a:r>
            <a:r>
              <a:rPr lang="zh-CN" altLang="en-US" dirty="0">
                <a:latin typeface="宋体" charset="-122"/>
              </a:rPr>
              <a:t>，</a:t>
            </a:r>
            <a:r>
              <a:rPr lang="zh-CN" altLang="en-US" u="sng" dirty="0">
                <a:latin typeface="Arial Unicode MS" pitchFamily="34" charset="-122"/>
                <a:ea typeface="Arial Unicode MS" pitchFamily="34" charset="-122"/>
                <a:cs typeface="Arial Unicode MS" pitchFamily="34" charset="-122"/>
              </a:rPr>
              <a:t>    </a:t>
            </a:r>
            <a:r>
              <a:rPr lang="zh-CN" altLang="en-US" u="sng" dirty="0">
                <a:latin typeface="宋体" charset="-122"/>
              </a:rPr>
              <a:t>依不动产所在地法律</a:t>
            </a:r>
            <a:r>
              <a:rPr lang="zh-CN" altLang="en-US" u="sng" dirty="0">
                <a:latin typeface="Arial Unicode MS" pitchFamily="34" charset="-122"/>
                <a:ea typeface="Arial Unicode MS" pitchFamily="34" charset="-122"/>
                <a:cs typeface="Arial Unicode MS" pitchFamily="34" charset="-122"/>
              </a:rPr>
              <a:t> </a:t>
            </a:r>
            <a:r>
              <a:rPr lang="zh-CN" altLang="en-US" u="sng" dirty="0">
                <a:latin typeface="宋体" charset="-122"/>
              </a:rPr>
              <a:t>。</a:t>
            </a:r>
            <a:r>
              <a:rPr lang="zh-CN" altLang="en-US" u="sng" dirty="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a:p>
            <a:pPr algn="just" eaLnBrk="1" hangingPunct="1"/>
            <a:r>
              <a:rPr lang="zh-CN" altLang="en-US" u="sng" dirty="0">
                <a:latin typeface="宋体" charset="-122"/>
              </a:rPr>
              <a:t>自然人的民事行为能力</a:t>
            </a:r>
            <a:r>
              <a:rPr lang="zh-CN" altLang="en-US" dirty="0">
                <a:latin typeface="Arial Unicode MS" pitchFamily="34" charset="-122"/>
                <a:ea typeface="Arial Unicode MS" pitchFamily="34" charset="-122"/>
                <a:cs typeface="Arial Unicode MS" pitchFamily="34" charset="-122"/>
              </a:rPr>
              <a:t>  </a:t>
            </a:r>
            <a:r>
              <a:rPr lang="zh-CN" altLang="en-US" i="1" u="sng" dirty="0">
                <a:latin typeface="宋体" charset="-122"/>
              </a:rPr>
              <a:t>适用</a:t>
            </a:r>
            <a:r>
              <a:rPr lang="zh-CN" altLang="en-US" u="sng" dirty="0">
                <a:latin typeface="Arial Unicode MS" pitchFamily="34" charset="-122"/>
                <a:ea typeface="Arial Unicode MS" pitchFamily="34" charset="-122"/>
                <a:cs typeface="Arial Unicode MS" pitchFamily="34" charset="-122"/>
              </a:rPr>
              <a:t> </a:t>
            </a:r>
            <a:r>
              <a:rPr lang="zh-CN" altLang="en-US" dirty="0">
                <a:latin typeface="宋体" charset="-122"/>
              </a:rPr>
              <a:t>其经常居所地法律</a:t>
            </a:r>
            <a:endParaRPr lang="zh-CN" altLang="en-US" dirty="0">
              <a:latin typeface="Arial Unicode MS" pitchFamily="34" charset="-122"/>
              <a:ea typeface="Arial Unicode MS" pitchFamily="34" charset="-122"/>
              <a:cs typeface="Arial Unicode MS" pitchFamily="34" charset="-122"/>
            </a:endParaRPr>
          </a:p>
          <a:p>
            <a:pPr eaLnBrk="1" hangingPunct="1"/>
            <a:r>
              <a:rPr lang="zh-CN" altLang="en-US" dirty="0"/>
              <a:t>“</a:t>
            </a:r>
            <a:r>
              <a:rPr lang="zh-CN" altLang="en-US" dirty="0">
                <a:latin typeface="宋体" charset="-122"/>
              </a:rPr>
              <a:t>离婚之请求，非依夫妇本国法及法院地法均有离婚原因者，不得为之。</a:t>
            </a:r>
            <a:r>
              <a:rPr lang="zh-CN" altLang="en-US" dirty="0"/>
              <a:t>”</a:t>
            </a:r>
            <a:r>
              <a:rPr lang="zh-CN" altLang="en-US" dirty="0">
                <a:latin typeface="宋体" charset="-122"/>
              </a:rPr>
              <a:t>　</a:t>
            </a:r>
            <a:r>
              <a:rPr lang="zh-CN" altLang="en-US" dirty="0"/>
              <a:t> </a:t>
            </a:r>
          </a:p>
          <a:p>
            <a:pPr eaLnBrk="1" hangingPunct="1"/>
            <a:r>
              <a:rPr lang="en-US" altLang="zh-CN" dirty="0">
                <a:latin typeface="宋体" charset="-122"/>
              </a:rPr>
              <a:t>《</a:t>
            </a:r>
            <a:r>
              <a:rPr lang="zh-CN" altLang="en-US" dirty="0">
                <a:latin typeface="宋体" charset="-122"/>
              </a:rPr>
              <a:t>民法通则</a:t>
            </a:r>
            <a:r>
              <a:rPr lang="en-US" altLang="zh-CN" dirty="0">
                <a:latin typeface="宋体" charset="-122"/>
              </a:rPr>
              <a:t>》</a:t>
            </a:r>
            <a:r>
              <a:rPr lang="en-US" altLang="zh-CN" dirty="0"/>
              <a:t>145</a:t>
            </a:r>
            <a:r>
              <a:rPr lang="zh-CN" altLang="en-US" dirty="0">
                <a:latin typeface="宋体" charset="-122"/>
              </a:rPr>
              <a:t>条：涉外合同的当事人可以选择处理合同争议所应适用的法律，涉外合同的当事人没有选择的，适用与合同有最密切联系的国家的法律</a:t>
            </a:r>
            <a:r>
              <a:rPr lang="zh-CN" altLang="en-US" b="1" dirty="0">
                <a:latin typeface="宋体" charset="-122"/>
              </a:rPr>
              <a:t>。</a:t>
            </a:r>
            <a:r>
              <a:rPr lang="zh-CN" altLang="en-US" dirty="0"/>
              <a:t> </a:t>
            </a:r>
          </a:p>
          <a:p>
            <a:pPr eaLnBrk="1" hangingPunct="1"/>
            <a:r>
              <a:rPr lang="en-US" altLang="zh-CN" dirty="0">
                <a:latin typeface="宋体" charset="-122"/>
              </a:rPr>
              <a:t>《</a:t>
            </a:r>
            <a:r>
              <a:rPr lang="zh-CN" altLang="en-US" dirty="0">
                <a:latin typeface="宋体" charset="-122"/>
              </a:rPr>
              <a:t>民法典</a:t>
            </a:r>
            <a:r>
              <a:rPr lang="en-US" altLang="zh-CN" dirty="0">
                <a:latin typeface="宋体" charset="-122"/>
              </a:rPr>
              <a:t>》467</a:t>
            </a:r>
            <a:r>
              <a:rPr lang="zh-CN" altLang="en-US" dirty="0">
                <a:latin typeface="宋体" charset="-122"/>
              </a:rPr>
              <a:t>条第</a:t>
            </a:r>
            <a:r>
              <a:rPr lang="en-US" altLang="zh-CN" dirty="0">
                <a:latin typeface="宋体" charset="-122"/>
              </a:rPr>
              <a:t>2</a:t>
            </a:r>
            <a:r>
              <a:rPr lang="zh-CN" altLang="en-US" dirty="0">
                <a:latin typeface="宋体" charset="-122"/>
              </a:rPr>
              <a:t>款：在中华人民共和国境内履行的中外合资经营企业合同、中外合作经营企业合同、中外合作勘探开发自然资源合同，适用中华人民共和国法律。</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0" y="0"/>
            <a:ext cx="9144000" cy="6858000"/>
          </a:xfrm>
        </p:spPr>
        <p:txBody>
          <a:bodyPr/>
          <a:lstStyle/>
          <a:p>
            <a:pPr eaLnBrk="1" hangingPunct="1">
              <a:lnSpc>
                <a:spcPct val="90000"/>
              </a:lnSpc>
            </a:pPr>
            <a:r>
              <a:rPr lang="zh-CN" altLang="zh-CN"/>
              <a:t>第十八条 当事人可以协议选择仲裁协议适用的法律。当事人没有选择的，适用仲裁机构所在地法律或者仲裁地法律。</a:t>
            </a:r>
          </a:p>
          <a:p>
            <a:pPr eaLnBrk="1" hangingPunct="1">
              <a:lnSpc>
                <a:spcPct val="90000"/>
              </a:lnSpc>
            </a:pPr>
            <a:r>
              <a:rPr lang="zh-CN" altLang="zh-CN"/>
              <a:t>    第二十一条 结婚条件，适用当事人共同经常居所地法律；没有共同经常居所地的，适用共同国籍国法律；没有共同国籍，在一方当事人经常居所地或者国籍国缔结婚姻的，适用婚姻缔结地法律。</a:t>
            </a:r>
          </a:p>
          <a:p>
            <a:pPr eaLnBrk="1" hangingPunct="1">
              <a:lnSpc>
                <a:spcPct val="90000"/>
              </a:lnSpc>
            </a:pPr>
            <a:r>
              <a:rPr lang="zh-CN" altLang="zh-CN"/>
              <a:t>    第二十二条 结婚手续，符合婚姻缔结地法律、一方当事人经常居所地法律或者国籍国法律的，均为有效。</a:t>
            </a:r>
          </a:p>
          <a:p>
            <a:pPr eaLnBrk="1" hangingPunct="1">
              <a:lnSpc>
                <a:spcPct val="90000"/>
              </a:lnSpc>
            </a:pPr>
            <a:r>
              <a:rPr lang="zh-CN" altLang="zh-CN"/>
              <a:t>    第二十三条 夫妻人身关系，适用共同经常居所地法律；没有共同经常居所地的，适用共同国籍国法律。</a:t>
            </a:r>
          </a:p>
          <a:p>
            <a:pPr eaLnBrk="1" hangingPunct="1">
              <a:lnSpc>
                <a:spcPct val="90000"/>
              </a:lnSpc>
            </a:pPr>
            <a:endParaRPr lang="zh-CN"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179388" y="115888"/>
            <a:ext cx="8856662" cy="6553200"/>
          </a:xfrm>
        </p:spPr>
        <p:txBody>
          <a:bodyPr/>
          <a:lstStyle/>
          <a:p>
            <a:pPr marL="0" indent="0" algn="just" eaLnBrk="1" hangingPunct="1">
              <a:buFontTx/>
              <a:buNone/>
              <a:defRPr/>
            </a:pPr>
            <a:r>
              <a:rPr lang="zh-CN" altLang="en-US" sz="6000" b="1" dirty="0"/>
              <a:t>冲突规范的类型</a:t>
            </a:r>
            <a:r>
              <a:rPr lang="zh-CN" altLang="en-US" dirty="0"/>
              <a:t>　</a:t>
            </a:r>
          </a:p>
          <a:p>
            <a:pPr algn="just" eaLnBrk="1" hangingPunct="1">
              <a:defRPr/>
            </a:pPr>
            <a:r>
              <a:rPr lang="en-US" altLang="zh-CN" b="1" dirty="0"/>
              <a:t>1. </a:t>
            </a:r>
            <a:r>
              <a:rPr lang="zh-CN" altLang="en-US" b="1" dirty="0"/>
              <a:t>单边冲突规范　</a:t>
            </a:r>
            <a:endParaRPr lang="zh-CN" altLang="en-US" dirty="0"/>
          </a:p>
          <a:p>
            <a:pPr algn="just" eaLnBrk="1" hangingPunct="1">
              <a:defRPr/>
            </a:pPr>
            <a:r>
              <a:rPr lang="en-US" altLang="zh-CN" b="1" dirty="0"/>
              <a:t>2. </a:t>
            </a:r>
            <a:r>
              <a:rPr lang="zh-CN" altLang="en-US" b="1" dirty="0"/>
              <a:t>双边冲突规范　</a:t>
            </a:r>
            <a:endParaRPr lang="zh-CN" altLang="en-US" dirty="0"/>
          </a:p>
          <a:p>
            <a:pPr algn="just" eaLnBrk="1" hangingPunct="1">
              <a:defRPr/>
            </a:pPr>
            <a:r>
              <a:rPr lang="en-US" altLang="zh-CN" b="1" dirty="0"/>
              <a:t>3. </a:t>
            </a:r>
            <a:r>
              <a:rPr lang="zh-CN" altLang="en-US" b="1" dirty="0"/>
              <a:t>重叠型冲突规范　</a:t>
            </a:r>
            <a:endParaRPr lang="zh-CN" altLang="en-US" dirty="0"/>
          </a:p>
          <a:p>
            <a:pPr algn="just" eaLnBrk="1" hangingPunct="1">
              <a:defRPr/>
            </a:pPr>
            <a:r>
              <a:rPr lang="en-US" altLang="zh-CN" b="1" dirty="0"/>
              <a:t>4. </a:t>
            </a:r>
            <a:r>
              <a:rPr lang="zh-CN" altLang="en-US" b="1" dirty="0"/>
              <a:t>选择型冲突规范</a:t>
            </a:r>
            <a:endParaRPr lang="en-US" altLang="zh-CN" b="1" dirty="0"/>
          </a:p>
          <a:p>
            <a:pPr algn="just" eaLnBrk="1" hangingPunct="1">
              <a:defRPr/>
            </a:pPr>
            <a:r>
              <a:rPr lang="zh-CN" altLang="en-US" b="1" dirty="0"/>
              <a:t>有条件和无条件　</a:t>
            </a:r>
            <a:endParaRPr lang="en-US" altLang="zh-CN" b="1" dirty="0"/>
          </a:p>
          <a:p>
            <a:pPr algn="just" eaLnBrk="1" hangingPunct="1">
              <a:defRPr/>
            </a:pPr>
            <a:r>
              <a:rPr lang="zh-CN" altLang="en-US" b="1" dirty="0"/>
              <a:t>上述冲突规范类型理论适用于体现冲突法正义的冲突规范没有问题；用于分析体现实体法正义的冲突规范会有困难。</a:t>
            </a:r>
            <a:endParaRPr lang="zh-CN" altLang="en-US" dirty="0"/>
          </a:p>
          <a:p>
            <a:pPr eaLnBrk="1" hangingPunct="1">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0" y="0"/>
            <a:ext cx="9144000" cy="6858000"/>
          </a:xfrm>
        </p:spPr>
        <p:txBody>
          <a:bodyPr/>
          <a:lstStyle/>
          <a:p>
            <a:pPr eaLnBrk="1" hangingPunct="1"/>
            <a:r>
              <a:rPr lang="zh-CN" altLang="zh-CN" dirty="0"/>
              <a:t>《涉外民事关系法律适用法》 第十二条 自然人的民事行为能力，适用经常居所地法律。</a:t>
            </a:r>
            <a:endParaRPr lang="en-US" altLang="zh-CN" dirty="0"/>
          </a:p>
          <a:p>
            <a:pPr eaLnBrk="1" hangingPunct="1"/>
            <a:r>
              <a:rPr lang="zh-CN" altLang="en-US" dirty="0"/>
              <a:t>“离婚之请求，非依夫妇本国法及法院地法均有离婚原因者，不得为之。”　 </a:t>
            </a:r>
          </a:p>
          <a:p>
            <a:pPr marL="0" indent="0" eaLnBrk="1" hangingPunct="1">
              <a:buNone/>
            </a:pPr>
            <a:r>
              <a:rPr lang="en-US" altLang="zh-CN" dirty="0"/>
              <a:t>《</a:t>
            </a:r>
            <a:r>
              <a:rPr lang="zh-CN" altLang="en-US" dirty="0"/>
              <a:t>民法通则</a:t>
            </a:r>
            <a:r>
              <a:rPr lang="en-US" altLang="zh-CN" dirty="0"/>
              <a:t>》145</a:t>
            </a:r>
            <a:r>
              <a:rPr lang="zh-CN" altLang="en-US" dirty="0"/>
              <a:t>条：涉外合同的当事人可以选择处理合同争议所应适用的法律，涉外合同的当事人没有选择的，适用与合同有最密切联系的国家的法律。 </a:t>
            </a:r>
          </a:p>
          <a:p>
            <a:pPr eaLnBrk="1" hangingPunct="1"/>
            <a:r>
              <a:rPr lang="en-US" altLang="zh-CN" dirty="0"/>
              <a:t>《</a:t>
            </a:r>
            <a:r>
              <a:rPr lang="zh-CN" altLang="en-US" dirty="0"/>
              <a:t>民法典</a:t>
            </a:r>
            <a:r>
              <a:rPr lang="en-US" altLang="zh-CN" dirty="0"/>
              <a:t>》467</a:t>
            </a:r>
            <a:r>
              <a:rPr lang="zh-CN" altLang="en-US" dirty="0"/>
              <a:t>条第</a:t>
            </a:r>
            <a:r>
              <a:rPr lang="en-US" altLang="zh-CN" dirty="0"/>
              <a:t>2</a:t>
            </a:r>
            <a:r>
              <a:rPr lang="zh-CN" altLang="en-US" dirty="0"/>
              <a:t>款：在中华人民共和国境内履行的中外合资经营企业合同、中外合作经营企业合同、中外合作勘探开发自然资源合同，适用中华人民共和国法律。</a:t>
            </a:r>
          </a:p>
        </p:txBody>
      </p:sp>
    </p:spTree>
    <p:extLst>
      <p:ext uri="{BB962C8B-B14F-4D97-AF65-F5344CB8AC3E}">
        <p14:creationId xmlns:p14="http://schemas.microsoft.com/office/powerpoint/2010/main" val="34464808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0" y="0"/>
            <a:ext cx="9144000" cy="6858000"/>
          </a:xfrm>
        </p:spPr>
        <p:txBody>
          <a:bodyPr/>
          <a:lstStyle/>
          <a:p>
            <a:pPr marL="0" indent="0" eaLnBrk="1" hangingPunct="1">
              <a:buNone/>
            </a:pPr>
            <a:r>
              <a:rPr lang="zh-CN" altLang="en-US" dirty="0"/>
              <a:t>第十四条 法人及其分支机构的民事权利能力、民事行为能力、组织机构、股东权利义务等事项，适用登记地法律。法人的主营业地与登记地不一致的，可以适用主营业地法律。</a:t>
            </a:r>
            <a:endParaRPr lang="en-US" altLang="zh-CN" dirty="0"/>
          </a:p>
          <a:p>
            <a:pPr eaLnBrk="1" hangingPunct="1"/>
            <a:r>
              <a:rPr lang="zh-CN" altLang="en-US" dirty="0"/>
              <a:t>第十八条 当事人可以协议选择仲裁协议适用的法律。当事人没有选择的，适用仲裁机构所在地法律或者仲裁地法律。</a:t>
            </a:r>
            <a:endParaRPr lang="en-US" altLang="zh-CN" dirty="0"/>
          </a:p>
          <a:p>
            <a:pPr eaLnBrk="1" hangingPunct="1"/>
            <a:r>
              <a:rPr lang="zh-CN" altLang="en-US" dirty="0"/>
              <a:t>第二十一条 结婚条件，适用当事人共同经常居所地法律；没有共同经常居所地的，适用共同国籍国法律；没有共同国籍，在一方当事人经常居所地或者国籍国缔结婚姻的，适用婚姻缔结地法律。</a:t>
            </a:r>
          </a:p>
          <a:p>
            <a:pPr eaLnBrk="1" hangingPunct="1"/>
            <a:endParaRPr lang="zh-CN" altLang="zh-CN" dirty="0"/>
          </a:p>
          <a:p>
            <a:pPr eaLnBrk="1" hangingPunct="1"/>
            <a:endParaRPr lang="zh-CN" altLang="zh-CN" dirty="0"/>
          </a:p>
        </p:txBody>
      </p:sp>
    </p:spTree>
    <p:extLst>
      <p:ext uri="{BB962C8B-B14F-4D97-AF65-F5344CB8AC3E}">
        <p14:creationId xmlns:p14="http://schemas.microsoft.com/office/powerpoint/2010/main" val="5752124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0" y="0"/>
            <a:ext cx="9144000" cy="6858000"/>
          </a:xfrm>
        </p:spPr>
        <p:txBody>
          <a:bodyPr/>
          <a:lstStyle/>
          <a:p>
            <a:pPr eaLnBrk="1" hangingPunct="1">
              <a:lnSpc>
                <a:spcPct val="90000"/>
              </a:lnSpc>
            </a:pPr>
            <a:r>
              <a:rPr lang="zh-CN" altLang="zh-CN" dirty="0"/>
              <a:t>第二十二条 结婚手续，符合婚姻缔结地法律、一方当事人经常居所地法律或者国籍国法律的，均为有效。</a:t>
            </a:r>
          </a:p>
          <a:p>
            <a:pPr eaLnBrk="1" hangingPunct="1">
              <a:lnSpc>
                <a:spcPct val="90000"/>
              </a:lnSpc>
            </a:pPr>
            <a:r>
              <a:rPr lang="zh-CN" altLang="zh-CN" dirty="0"/>
              <a:t> 第二十三条 夫妻人身关系，适用共同经常居所地法律；没有共同经常居所地的，适用共同国籍国法律。</a:t>
            </a:r>
          </a:p>
          <a:p>
            <a:pPr eaLnBrk="1" hangingPunct="1">
              <a:lnSpc>
                <a:spcPct val="90000"/>
              </a:lnSpc>
            </a:pPr>
            <a:r>
              <a:rPr lang="zh-CN" altLang="en-US" dirty="0"/>
              <a:t>第二十四条 夫妻财产关系，当事人可以协议选择适用一方当事人经常居所地法律、国籍国法律或者主要财产所在地法律。当事人没有选择的，适用共同经常居所地法律；没有共同经常居所地的，适用共同国籍国法律。</a:t>
            </a:r>
            <a:endParaRPr lang="en-US" altLang="zh-CN" dirty="0"/>
          </a:p>
          <a:p>
            <a:pPr eaLnBrk="1" hangingPunct="1">
              <a:lnSpc>
                <a:spcPct val="90000"/>
              </a:lnSpc>
            </a:pPr>
            <a:r>
              <a:rPr lang="zh-CN" altLang="en-US" dirty="0"/>
              <a:t>第二十五条 父母子女人身、财产关系，适用共同经常居所地法律；没有共同经常居所地的，适用一方当事人经常居所地法律或者国籍国法律中有利于保护弱者权益的法律。</a:t>
            </a:r>
          </a:p>
          <a:p>
            <a:pPr eaLnBrk="1" hangingPunct="1">
              <a:lnSpc>
                <a:spcPct val="90000"/>
              </a:lnSpc>
            </a:pPr>
            <a:endParaRPr lang="zh-CN" altLang="zh-CN" dirty="0"/>
          </a:p>
        </p:txBody>
      </p:sp>
    </p:spTree>
    <p:extLst>
      <p:ext uri="{BB962C8B-B14F-4D97-AF65-F5344CB8AC3E}">
        <p14:creationId xmlns:p14="http://schemas.microsoft.com/office/powerpoint/2010/main" val="10786693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4294967295"/>
          </p:nvPr>
        </p:nvSpPr>
        <p:spPr>
          <a:xfrm>
            <a:off x="0" y="0"/>
            <a:ext cx="9144000" cy="6858000"/>
          </a:xfrm>
        </p:spPr>
        <p:txBody>
          <a:bodyPr/>
          <a:lstStyle/>
          <a:p>
            <a:pPr eaLnBrk="1" hangingPunct="1">
              <a:lnSpc>
                <a:spcPct val="90000"/>
              </a:lnSpc>
            </a:pPr>
            <a:r>
              <a:rPr lang="zh-CN" altLang="zh-CN" dirty="0"/>
              <a:t>第二十六条 协议离婚，当事人可以协议选择适用一方当事人经常居所地法律或者国籍国法律。当事人没有选择的，适用共同经常居所地法律；没有共同经常居所地的，适用共同国籍国法律；没有共同国籍的，适用办理离婚手续机构所在地法律。</a:t>
            </a:r>
            <a:endParaRPr lang="en-US" altLang="zh-CN" dirty="0"/>
          </a:p>
          <a:p>
            <a:pPr eaLnBrk="1" hangingPunct="1">
              <a:lnSpc>
                <a:spcPct val="90000"/>
              </a:lnSpc>
            </a:pPr>
            <a:r>
              <a:rPr lang="zh-CN" altLang="en-US" dirty="0"/>
              <a:t>第二十八条 收养的条件和手续，适用收养人和被收养人经常居所地法律。收养的效力，适用收养时收养人经常居所地法律。收养关系的解除，适用收养时被收养人经常居所地法律或者法院地法律。</a:t>
            </a:r>
            <a:endParaRPr lang="en-US" altLang="zh-CN" dirty="0"/>
          </a:p>
          <a:p>
            <a:pPr eaLnBrk="1" hangingPunct="1">
              <a:lnSpc>
                <a:spcPct val="90000"/>
              </a:lnSpc>
            </a:pPr>
            <a:r>
              <a:rPr lang="zh-CN" altLang="en-US" dirty="0"/>
              <a:t>第二十九条 扶养，适用一方当事人经常居所地法律、国籍国法律或者主要财产所在地法律中有利于保护被扶养人权益的法律。</a:t>
            </a:r>
          </a:p>
          <a:p>
            <a:pPr eaLnBrk="1" hangingPunct="1">
              <a:lnSpc>
                <a:spcPct val="90000"/>
              </a:lnSpc>
            </a:pPr>
            <a:endParaRPr lang="zh-CN" altLang="en-US" dirty="0"/>
          </a:p>
          <a:p>
            <a:pPr eaLnBrk="1" hangingPunct="1">
              <a:lnSpc>
                <a:spcPct val="90000"/>
              </a:lnSpc>
            </a:pPr>
            <a:r>
              <a:rPr lang="zh-CN" altLang="en-US" dirty="0"/>
              <a:t>    </a:t>
            </a:r>
            <a:endParaRPr lang="zh-CN" altLang="zh-CN" dirty="0"/>
          </a:p>
          <a:p>
            <a:pPr eaLnBrk="1" hangingPunct="1">
              <a:lnSpc>
                <a:spcPct val="90000"/>
              </a:lnSpc>
            </a:pPr>
            <a:endParaRPr lang="zh-CN" altLang="zh-CN" dirty="0"/>
          </a:p>
        </p:txBody>
      </p:sp>
    </p:spTree>
    <p:extLst>
      <p:ext uri="{BB962C8B-B14F-4D97-AF65-F5344CB8AC3E}">
        <p14:creationId xmlns:p14="http://schemas.microsoft.com/office/powerpoint/2010/main" val="250513722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4294967295"/>
          </p:nvPr>
        </p:nvSpPr>
        <p:spPr>
          <a:xfrm>
            <a:off x="0" y="0"/>
            <a:ext cx="9144000" cy="6858000"/>
          </a:xfrm>
        </p:spPr>
        <p:txBody>
          <a:bodyPr/>
          <a:lstStyle/>
          <a:p>
            <a:pPr eaLnBrk="1" hangingPunct="1"/>
            <a:r>
              <a:rPr lang="zh-CN" altLang="en-US" dirty="0"/>
              <a:t>第三十条 监护，适用一方当事人经常居所地法律或者国籍国法律中有利于保护被监护人权益的法律。</a:t>
            </a:r>
            <a:endParaRPr lang="en-US" altLang="zh-CN" dirty="0"/>
          </a:p>
          <a:p>
            <a:pPr eaLnBrk="1" hangingPunct="1"/>
            <a:r>
              <a:rPr lang="zh-CN" altLang="en-US" dirty="0"/>
              <a:t>第三十一条 法定继承，适用被继承人死亡时经常居所地法律，但不动产法定继承，适用不动产所在地法律。</a:t>
            </a:r>
            <a:endParaRPr lang="en-US" altLang="zh-CN" dirty="0"/>
          </a:p>
          <a:p>
            <a:pPr eaLnBrk="1" hangingPunct="1"/>
            <a:r>
              <a:rPr lang="zh-CN" altLang="zh-CN" dirty="0"/>
              <a:t>第三十二条 遗嘱方式，符合遗嘱人立遗嘱时或者死亡时经常居所地法律、国籍国法律或者遗嘱行为地法律的，遗嘱均为成立。</a:t>
            </a:r>
          </a:p>
          <a:p>
            <a:pPr eaLnBrk="1" hangingPunct="1"/>
            <a:r>
              <a:rPr lang="zh-CN" altLang="en-US" dirty="0"/>
              <a:t>第三十七条 当事人可以协议选择动产物权适用的法律。当事人没有选择的，适用法律事实发生时动产所在地法律</a:t>
            </a:r>
            <a:endParaRPr lang="zh-CN" altLang="zh-CN" dirty="0"/>
          </a:p>
        </p:txBody>
      </p:sp>
    </p:spTree>
    <p:extLst>
      <p:ext uri="{BB962C8B-B14F-4D97-AF65-F5344CB8AC3E}">
        <p14:creationId xmlns:p14="http://schemas.microsoft.com/office/powerpoint/2010/main" val="282240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sz="3600" b="1" dirty="0"/>
              <a:t>美国华盛顿机场空难案</a:t>
            </a:r>
            <a:endParaRPr lang="en-US" altLang="zh-CN" sz="3600" b="1" dirty="0"/>
          </a:p>
          <a:p>
            <a:pPr eaLnBrk="1" hangingPunct="1"/>
            <a:r>
              <a:rPr lang="en-US" altLang="zh-CN" dirty="0"/>
              <a:t>1949</a:t>
            </a:r>
            <a:r>
              <a:rPr lang="zh-CN" altLang="en-US" dirty="0"/>
              <a:t>年</a:t>
            </a:r>
            <a:r>
              <a:rPr lang="en-US" altLang="zh-CN" dirty="0"/>
              <a:t>11</a:t>
            </a:r>
            <a:r>
              <a:rPr lang="zh-CN" altLang="en-US" dirty="0"/>
              <a:t>月</a:t>
            </a:r>
            <a:r>
              <a:rPr lang="en-US" altLang="zh-CN" dirty="0"/>
              <a:t>1</a:t>
            </a:r>
            <a:r>
              <a:rPr lang="zh-CN" altLang="en-US" dirty="0"/>
              <a:t>日，华盛顿机场指挥塔，指挥员</a:t>
            </a:r>
            <a:r>
              <a:rPr lang="en-US" altLang="zh-CN" dirty="0" err="1"/>
              <a:t>Tigner</a:t>
            </a:r>
            <a:r>
              <a:rPr lang="zh-CN" altLang="en-US" dirty="0"/>
              <a:t>正在指挥空中交通。上午</a:t>
            </a:r>
            <a:r>
              <a:rPr lang="en-US" altLang="zh-CN" dirty="0"/>
              <a:t>11:37</a:t>
            </a:r>
            <a:r>
              <a:rPr lang="zh-CN" altLang="en-US" dirty="0"/>
              <a:t>分，玻利维亚政府从美国新购买的一架军事飞机</a:t>
            </a:r>
            <a:r>
              <a:rPr lang="en-US" altLang="zh-CN" dirty="0"/>
              <a:t>P38</a:t>
            </a:r>
            <a:r>
              <a:rPr lang="zh-CN" altLang="en-US" dirty="0"/>
              <a:t>开始试飞，驾驶员是玻利维亚人</a:t>
            </a:r>
            <a:r>
              <a:rPr lang="en-US" altLang="zh-CN" dirty="0" err="1"/>
              <a:t>Bridoux</a:t>
            </a:r>
            <a:r>
              <a:rPr lang="zh-CN" altLang="en-US" dirty="0"/>
              <a:t>。</a:t>
            </a:r>
            <a:endParaRPr lang="en-US" altLang="zh-CN" dirty="0"/>
          </a:p>
          <a:p>
            <a:pPr eaLnBrk="1" hangingPunct="1"/>
            <a:r>
              <a:rPr lang="en-US" altLang="zh-CN" dirty="0"/>
              <a:t>11:38</a:t>
            </a:r>
            <a:r>
              <a:rPr lang="zh-CN" altLang="en-US" dirty="0"/>
              <a:t>分，从纽约飞来的美国东方航空公司飞机</a:t>
            </a:r>
            <a:r>
              <a:rPr lang="en-US" altLang="zh-CN" dirty="0"/>
              <a:t>DC4</a:t>
            </a:r>
            <a:r>
              <a:rPr lang="zh-CN" altLang="en-US" dirty="0"/>
              <a:t>请求降落，当时距机场</a:t>
            </a:r>
            <a:r>
              <a:rPr lang="en-US" altLang="zh-CN" dirty="0"/>
              <a:t>15</a:t>
            </a:r>
            <a:r>
              <a:rPr lang="zh-CN" altLang="en-US" dirty="0"/>
              <a:t>英里。指挥员</a:t>
            </a:r>
            <a:r>
              <a:rPr lang="en-US" altLang="zh-CN" dirty="0" err="1"/>
              <a:t>Tigner</a:t>
            </a:r>
            <a:r>
              <a:rPr lang="zh-CN" altLang="en-US" dirty="0"/>
              <a:t>告诉</a:t>
            </a:r>
            <a:r>
              <a:rPr lang="en-US" altLang="zh-CN" dirty="0"/>
              <a:t>DC4</a:t>
            </a:r>
            <a:r>
              <a:rPr lang="zh-CN" altLang="en-US" dirty="0"/>
              <a:t>在第三跑道降落，并告知飞机达到机场降落前再次请示。</a:t>
            </a:r>
            <a:endParaRPr lang="en-US" altLang="zh-CN" dirty="0"/>
          </a:p>
          <a:p>
            <a:pPr eaLnBrk="1" hangingPunct="1"/>
            <a:r>
              <a:rPr lang="en-US" altLang="zh-CN" dirty="0"/>
              <a:t>11:44</a:t>
            </a:r>
            <a:r>
              <a:rPr lang="zh-CN" altLang="en-US" dirty="0"/>
              <a:t>分</a:t>
            </a:r>
            <a:r>
              <a:rPr lang="en-US" altLang="zh-CN" dirty="0"/>
              <a:t>DC4</a:t>
            </a:r>
            <a:r>
              <a:rPr lang="zh-CN" altLang="en-US" dirty="0"/>
              <a:t>再次请示降落，指挥员</a:t>
            </a:r>
            <a:r>
              <a:rPr lang="en-US" altLang="zh-CN" dirty="0" err="1"/>
              <a:t>Tigner</a:t>
            </a:r>
            <a:r>
              <a:rPr lang="zh-CN" altLang="en-US" dirty="0"/>
              <a:t>指示在第三跑道。与此同时，一同事告诉他说玻利维亚军事飞机</a:t>
            </a:r>
            <a:r>
              <a:rPr lang="en-US" altLang="zh-CN" dirty="0"/>
              <a:t>P38</a:t>
            </a:r>
            <a:r>
              <a:rPr lang="zh-CN" altLang="en-US" dirty="0"/>
              <a:t>请求降落，他立即询问</a:t>
            </a:r>
            <a:r>
              <a:rPr lang="en-US" altLang="zh-CN" dirty="0"/>
              <a:t>P38</a:t>
            </a:r>
            <a:r>
              <a:rPr lang="zh-CN" altLang="en-US" dirty="0"/>
              <a:t>是否请求降落，玻利维亚人说请求降落。指挥员</a:t>
            </a:r>
            <a:r>
              <a:rPr lang="en-US" altLang="zh-CN" dirty="0" err="1"/>
              <a:t>Tigner</a:t>
            </a:r>
            <a:endParaRPr lang="zh-CN" altLang="zh-CN" dirty="0"/>
          </a:p>
        </p:txBody>
      </p:sp>
    </p:spTree>
    <p:extLst>
      <p:ext uri="{BB962C8B-B14F-4D97-AF65-F5344CB8AC3E}">
        <p14:creationId xmlns:p14="http://schemas.microsoft.com/office/powerpoint/2010/main" val="217053786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4294967295"/>
          </p:nvPr>
        </p:nvSpPr>
        <p:spPr>
          <a:xfrm>
            <a:off x="0" y="0"/>
            <a:ext cx="9144000" cy="6858000"/>
          </a:xfrm>
        </p:spPr>
        <p:txBody>
          <a:bodyPr/>
          <a:lstStyle/>
          <a:p>
            <a:pPr eaLnBrk="1" hangingPunct="1"/>
            <a:r>
              <a:rPr lang="zh-CN" altLang="en-US" dirty="0"/>
              <a:t>第</a:t>
            </a:r>
            <a:r>
              <a:rPr lang="en-US" altLang="zh-CN" dirty="0"/>
              <a:t>38</a:t>
            </a:r>
            <a:r>
              <a:rPr lang="zh-CN" altLang="en-US" dirty="0"/>
              <a:t>条 当事人可以协议选择运输中动产物权发生变更适用的法律。当事人没有选择的，适用运输目的地法律。</a:t>
            </a:r>
            <a:endParaRPr lang="en-US" altLang="zh-CN" dirty="0"/>
          </a:p>
          <a:p>
            <a:pPr eaLnBrk="1" hangingPunct="1"/>
            <a:r>
              <a:rPr lang="zh-CN" altLang="en-US" dirty="0"/>
              <a:t>第</a:t>
            </a:r>
            <a:r>
              <a:rPr lang="en-US" altLang="zh-CN" dirty="0"/>
              <a:t>39</a:t>
            </a:r>
            <a:r>
              <a:rPr lang="zh-CN" altLang="en-US" dirty="0"/>
              <a:t>条 有价证券，适用有价证券权利实现地法律或者其他与该有价证券有最密切联系的法律。</a:t>
            </a:r>
            <a:endParaRPr lang="en-US" altLang="zh-CN" dirty="0"/>
          </a:p>
          <a:p>
            <a:pPr eaLnBrk="1" hangingPunct="1"/>
            <a:r>
              <a:rPr lang="zh-CN" altLang="en-US" dirty="0"/>
              <a:t>第</a:t>
            </a:r>
            <a:r>
              <a:rPr lang="en-US" altLang="zh-CN" dirty="0"/>
              <a:t>41</a:t>
            </a:r>
            <a:r>
              <a:rPr lang="zh-CN" altLang="en-US" dirty="0"/>
              <a:t>条 当事人可以协议选择合同适用的法律。当事人没有选择的，适用履行义务最能体现该合同特征的一方当事人经常居所地法律或者其他与该合同有最密切联系的法律。</a:t>
            </a:r>
            <a:endParaRPr lang="en-US" altLang="zh-CN" dirty="0"/>
          </a:p>
          <a:p>
            <a:pPr eaLnBrk="1" hangingPunct="1"/>
            <a:r>
              <a:rPr lang="zh-CN" altLang="en-US" dirty="0"/>
              <a:t>第</a:t>
            </a:r>
            <a:r>
              <a:rPr lang="en-US" altLang="zh-CN" dirty="0"/>
              <a:t>42</a:t>
            </a:r>
            <a:r>
              <a:rPr lang="zh-CN" altLang="en-US" dirty="0"/>
              <a:t>条 消费者合同，适用消费者经常居所地法律；消费者选择适用商品、服务提供地法律或者经营者在消费者经常居所地没有从事相关经营活动的，适用商品、服务提供地法律。</a:t>
            </a:r>
            <a:endParaRPr lang="zh-CN" altLang="zh-CN" dirty="0"/>
          </a:p>
          <a:p>
            <a:pPr eaLnBrk="1" hangingPunct="1"/>
            <a:endParaRPr lang="zh-CN" altLang="zh-CN" dirty="0"/>
          </a:p>
          <a:p>
            <a:pPr eaLnBrk="1" hangingPunct="1"/>
            <a:endParaRPr lang="zh-CN" altLang="zh-CN" dirty="0"/>
          </a:p>
        </p:txBody>
      </p:sp>
    </p:spTree>
    <p:extLst>
      <p:ext uri="{BB962C8B-B14F-4D97-AF65-F5344CB8AC3E}">
        <p14:creationId xmlns:p14="http://schemas.microsoft.com/office/powerpoint/2010/main" val="5435509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4294967295"/>
          </p:nvPr>
        </p:nvSpPr>
        <p:spPr>
          <a:xfrm>
            <a:off x="0" y="0"/>
            <a:ext cx="9144000" cy="6858000"/>
          </a:xfrm>
        </p:spPr>
        <p:txBody>
          <a:bodyPr/>
          <a:lstStyle/>
          <a:p>
            <a:pPr marL="0" indent="0" eaLnBrk="1" hangingPunct="1">
              <a:buNone/>
            </a:pPr>
            <a:r>
              <a:rPr lang="zh-CN" altLang="en-US" dirty="0"/>
              <a:t>第</a:t>
            </a:r>
            <a:r>
              <a:rPr lang="en-US" altLang="zh-CN" dirty="0"/>
              <a:t>43</a:t>
            </a:r>
            <a:r>
              <a:rPr lang="zh-CN" altLang="en-US" dirty="0"/>
              <a:t>条 劳动合同，适用劳动者工作地法律；难以确定劳动者工作地的，适用用人单位主营业地法律。劳务派遣，可以适用劳务派出地法律。</a:t>
            </a:r>
            <a:endParaRPr lang="en-US" altLang="zh-CN" dirty="0"/>
          </a:p>
          <a:p>
            <a:pPr marL="0" indent="0" eaLnBrk="1" hangingPunct="1">
              <a:buNone/>
            </a:pPr>
            <a:r>
              <a:rPr lang="zh-CN" altLang="en-US" dirty="0"/>
              <a:t>第</a:t>
            </a:r>
            <a:r>
              <a:rPr lang="en-US" altLang="zh-CN" dirty="0"/>
              <a:t>44</a:t>
            </a:r>
            <a:r>
              <a:rPr lang="zh-CN" altLang="en-US" dirty="0"/>
              <a:t>条 侵权责任，适用侵权行为地法律，但当事人有共同经常居所地的，适用共同经常居所地法律。侵权行为发生后，当事人协议选择适用法律的，按照其协议。</a:t>
            </a:r>
            <a:endParaRPr lang="en-US" altLang="zh-CN" dirty="0"/>
          </a:p>
          <a:p>
            <a:pPr marL="0" indent="0" eaLnBrk="1" hangingPunct="1">
              <a:buNone/>
            </a:pPr>
            <a:r>
              <a:rPr lang="zh-CN" altLang="en-US" dirty="0"/>
              <a:t>第</a:t>
            </a:r>
            <a:r>
              <a:rPr lang="en-US" altLang="zh-CN" dirty="0"/>
              <a:t>47</a:t>
            </a:r>
            <a:r>
              <a:rPr lang="zh-CN" altLang="en-US" dirty="0"/>
              <a:t>条 不当得利、无因管理，适用当事人协议选择适用的法律。当事人没有选择的，适用当事人共同经常居所地法律；没有共同经常居所地的，适用不当得利、无因管理发生地法律。</a:t>
            </a:r>
            <a:endParaRPr lang="zh-CN" altLang="zh-CN" dirty="0"/>
          </a:p>
        </p:txBody>
      </p:sp>
    </p:spTree>
    <p:extLst>
      <p:ext uri="{BB962C8B-B14F-4D97-AF65-F5344CB8AC3E}">
        <p14:creationId xmlns:p14="http://schemas.microsoft.com/office/powerpoint/2010/main" val="29684674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4294967295"/>
          </p:nvPr>
        </p:nvSpPr>
        <p:spPr>
          <a:xfrm>
            <a:off x="0" y="0"/>
            <a:ext cx="9144000" cy="6858000"/>
          </a:xfrm>
        </p:spPr>
        <p:txBody>
          <a:bodyPr/>
          <a:lstStyle/>
          <a:p>
            <a:pPr marL="0" indent="0" eaLnBrk="1" hangingPunct="1">
              <a:buNone/>
            </a:pPr>
            <a:r>
              <a:rPr lang="en-US" altLang="zh-CN" dirty="0"/>
              <a:t>《</a:t>
            </a:r>
            <a:r>
              <a:rPr lang="zh-CN" altLang="en-US" dirty="0"/>
              <a:t>法律适用法</a:t>
            </a:r>
            <a:r>
              <a:rPr lang="en-US" altLang="zh-CN" dirty="0"/>
              <a:t>》</a:t>
            </a:r>
            <a:r>
              <a:rPr lang="zh-CN" altLang="en-US" dirty="0"/>
              <a:t>第</a:t>
            </a:r>
            <a:r>
              <a:rPr lang="en-US" altLang="zh-CN" dirty="0"/>
              <a:t>50</a:t>
            </a:r>
            <a:r>
              <a:rPr lang="zh-CN" altLang="en-US" dirty="0"/>
              <a:t>条 知识产权的侵权责任，适用被请求保护地法律，当事人也可以在侵权行为发生后协议选择适用法院地法律。</a:t>
            </a:r>
            <a:endParaRPr lang="en-US" altLang="zh-CN" dirty="0"/>
          </a:p>
          <a:p>
            <a:pPr marL="0" indent="0" eaLnBrk="1" hangingPunct="1">
              <a:buNone/>
            </a:pPr>
            <a:endParaRPr lang="zh-CN" altLang="en-US" dirty="0"/>
          </a:p>
          <a:p>
            <a:pPr marL="0" indent="0" eaLnBrk="1" hangingPunct="1">
              <a:buNone/>
            </a:pPr>
            <a:r>
              <a:rPr lang="en-US" altLang="zh-CN" dirty="0"/>
              <a:t>《</a:t>
            </a:r>
            <a:r>
              <a:rPr lang="zh-CN" altLang="en-US" dirty="0"/>
              <a:t>民法典</a:t>
            </a:r>
            <a:r>
              <a:rPr lang="en-US" altLang="zh-CN" dirty="0"/>
              <a:t>》467</a:t>
            </a:r>
            <a:r>
              <a:rPr lang="zh-CN" altLang="en-US" dirty="0"/>
              <a:t>条：</a:t>
            </a:r>
            <a:r>
              <a:rPr lang="zh-CN" altLang="zh-CN" dirty="0"/>
              <a:t>在中华人民共和国境内履行的中外合资经营企业合同、中外合作经营企业合同、中外合作勘探开发自然资源合同，适用中华人民共和国法律。</a:t>
            </a:r>
            <a:endParaRPr lang="en-US" altLang="zh-CN" dirty="0"/>
          </a:p>
          <a:p>
            <a:pPr eaLnBrk="1" hangingPunct="1"/>
            <a:r>
              <a:rPr lang="en-US" altLang="zh-CN" dirty="0"/>
              <a:t>《</a:t>
            </a:r>
            <a:r>
              <a:rPr lang="zh-CN" altLang="en-US" dirty="0"/>
              <a:t>民法通则</a:t>
            </a:r>
            <a:r>
              <a:rPr lang="en-US" altLang="zh-CN" dirty="0"/>
              <a:t>》</a:t>
            </a:r>
            <a:r>
              <a:rPr lang="zh-CN" altLang="en-US" dirty="0"/>
              <a:t>第</a:t>
            </a:r>
            <a:r>
              <a:rPr lang="en-US" altLang="zh-CN" dirty="0"/>
              <a:t>146</a:t>
            </a:r>
            <a:r>
              <a:rPr lang="zh-CN" altLang="en-US" dirty="0"/>
              <a:t>条 侵权行为的损害赔偿，适用侵权行为地法律。当事人双方国籍相同或者在同一国家有住所的，也可以适用当事人本国法律或者住所地法律。</a:t>
            </a:r>
          </a:p>
          <a:p>
            <a:pPr eaLnBrk="1" hangingPunct="1"/>
            <a:endParaRPr lang="zh-CN" altLang="zh-CN" dirty="0"/>
          </a:p>
          <a:p>
            <a:pPr eaLnBrk="1" hangingPunct="1"/>
            <a:endParaRPr lang="zh-CN" altLang="zh-CN" dirty="0"/>
          </a:p>
        </p:txBody>
      </p:sp>
    </p:spTree>
    <p:extLst>
      <p:ext uri="{BB962C8B-B14F-4D97-AF65-F5344CB8AC3E}">
        <p14:creationId xmlns:p14="http://schemas.microsoft.com/office/powerpoint/2010/main" val="22558903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179388" y="115888"/>
            <a:ext cx="8785225" cy="6553200"/>
          </a:xfrm>
        </p:spPr>
        <p:txBody>
          <a:bodyPr/>
          <a:lstStyle/>
          <a:p>
            <a:pPr algn="just" eaLnBrk="1" hangingPunct="1"/>
            <a:r>
              <a:rPr lang="en-US" altLang="zh-CN" sz="6000" b="1" dirty="0"/>
              <a:t>March21,2024</a:t>
            </a:r>
          </a:p>
          <a:p>
            <a:pPr algn="just" eaLnBrk="1" hangingPunct="1"/>
            <a:r>
              <a:rPr lang="zh-CN" altLang="en-US" sz="6000" b="1" dirty="0"/>
              <a:t>（七）连结点</a:t>
            </a:r>
          </a:p>
          <a:p>
            <a:pPr algn="just" eaLnBrk="1" hangingPunct="1"/>
            <a:r>
              <a:rPr lang="en-US" altLang="zh-CN" dirty="0"/>
              <a:t>1. </a:t>
            </a:r>
            <a:r>
              <a:rPr lang="zh-CN" altLang="en-US" dirty="0"/>
              <a:t>概念　连结点是冲突规范得以确定涉外民事关系应适用何种法律的根据，是将范围中的法律关系与一定地域的法律联系起来的纽带。</a:t>
            </a:r>
            <a:endParaRPr lang="en-US" altLang="zh-CN" dirty="0"/>
          </a:p>
          <a:p>
            <a:pPr algn="just" eaLnBrk="1" hangingPunct="1"/>
            <a:r>
              <a:rPr lang="en-US" altLang="zh-CN" dirty="0"/>
              <a:t>2. </a:t>
            </a:r>
            <a:r>
              <a:rPr lang="zh-CN" altLang="en-US" dirty="0"/>
              <a:t>分类</a:t>
            </a:r>
          </a:p>
          <a:p>
            <a:pPr algn="just" eaLnBrk="1" hangingPunct="1"/>
            <a:r>
              <a:rPr lang="zh-CN" altLang="en-US" dirty="0"/>
              <a:t>①</a:t>
            </a:r>
            <a:r>
              <a:rPr lang="zh-CN" altLang="en-US" sz="3600" b="1" dirty="0"/>
              <a:t>客观连结点</a:t>
            </a:r>
            <a:r>
              <a:rPr lang="zh-CN" altLang="en-US" dirty="0"/>
              <a:t>：侵权行为地、国籍、经常居所</a:t>
            </a:r>
            <a:endParaRPr lang="en-US" altLang="zh-CN" dirty="0"/>
          </a:p>
          <a:p>
            <a:pPr algn="just" eaLnBrk="1" hangingPunct="1"/>
            <a:r>
              <a:rPr lang="zh-CN" altLang="en-US" sz="3600" b="1" dirty="0"/>
              <a:t>主观连结点</a:t>
            </a:r>
            <a:r>
              <a:rPr lang="zh-CN" altLang="en-US" dirty="0"/>
              <a:t>：当事人合意</a:t>
            </a:r>
            <a:endParaRPr lang="en-US" altLang="zh-CN"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251520" y="188640"/>
            <a:ext cx="8640960" cy="6408712"/>
          </a:xfrm>
        </p:spPr>
        <p:txBody>
          <a:bodyPr/>
          <a:lstStyle/>
          <a:p>
            <a:pPr eaLnBrk="1" hangingPunct="1"/>
            <a:r>
              <a:rPr lang="en-US" altLang="zh-CN" dirty="0"/>
              <a:t>《</a:t>
            </a:r>
            <a:r>
              <a:rPr lang="zh-CN" altLang="en-US" dirty="0"/>
              <a:t>涉外民事关系法律适用法</a:t>
            </a:r>
            <a:r>
              <a:rPr lang="en-US" altLang="zh-CN" dirty="0"/>
              <a:t>》</a:t>
            </a:r>
            <a:r>
              <a:rPr lang="zh-CN" altLang="en-US" dirty="0"/>
              <a:t>第四十一条 当事人可以协议选择合同适用的法律。当事人没有选择的，适用履行义务最能体现该合同特征的一方当事人经常居所地法律或者其他与该合同有最密切联系的法律。</a:t>
            </a:r>
            <a:endParaRPr lang="en-US" altLang="zh-CN" dirty="0"/>
          </a:p>
          <a:p>
            <a:pPr eaLnBrk="1" hangingPunct="1"/>
            <a:endParaRPr lang="en-US" altLang="zh-CN" dirty="0"/>
          </a:p>
          <a:p>
            <a:pPr eaLnBrk="1" hangingPunct="1"/>
            <a:r>
              <a:rPr lang="zh-CN" altLang="en-US" dirty="0"/>
              <a:t>共有哪几个连结点？</a:t>
            </a:r>
            <a:endParaRPr lang="en-US" altLang="zh-CN" dirty="0"/>
          </a:p>
          <a:p>
            <a:pPr eaLnBrk="1" hangingPunct="1"/>
            <a:r>
              <a:rPr lang="zh-CN" altLang="en-US" dirty="0"/>
              <a:t>主观连结点？</a:t>
            </a:r>
            <a:endParaRPr lang="en-US" altLang="zh-CN" dirty="0"/>
          </a:p>
          <a:p>
            <a:pPr eaLnBrk="1" hangingPunct="1"/>
            <a:r>
              <a:rPr lang="zh-CN" altLang="en-US" dirty="0"/>
              <a:t>客观连结点？</a:t>
            </a:r>
            <a:endParaRPr lang="en-US" altLang="zh-CN" dirty="0"/>
          </a:p>
          <a:p>
            <a:pPr eaLnBrk="1" hangingPunct="1"/>
            <a:endParaRPr lang="zh-CN" altLang="en-US" dirty="0"/>
          </a:p>
        </p:txBody>
      </p:sp>
    </p:spTree>
    <p:extLst>
      <p:ext uri="{BB962C8B-B14F-4D97-AF65-F5344CB8AC3E}">
        <p14:creationId xmlns:p14="http://schemas.microsoft.com/office/powerpoint/2010/main" val="40936940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179388" y="115888"/>
            <a:ext cx="8856662" cy="6553200"/>
          </a:xfrm>
        </p:spPr>
        <p:txBody>
          <a:bodyPr/>
          <a:lstStyle/>
          <a:p>
            <a:pPr marL="0" indent="0" algn="just" eaLnBrk="1" hangingPunct="1">
              <a:buNone/>
            </a:pPr>
            <a:r>
              <a:rPr lang="zh-CN" altLang="en-US" sz="3600" b="1" dirty="0"/>
              <a:t>②动态连结点</a:t>
            </a:r>
            <a:r>
              <a:rPr lang="en-US" altLang="zh-CN" sz="3600" b="1" dirty="0"/>
              <a:t>:</a:t>
            </a:r>
            <a:r>
              <a:rPr lang="zh-CN" altLang="en-US" sz="3600" b="1" dirty="0"/>
              <a:t>住所、惯常居所、合同履行地、法人管理中心所在地、营业地、国籍、船旗国等</a:t>
            </a:r>
          </a:p>
          <a:p>
            <a:pPr algn="just" eaLnBrk="1" hangingPunct="1"/>
            <a:r>
              <a:rPr lang="zh-CN" altLang="en-US" sz="3600" b="1" dirty="0"/>
              <a:t>静态连接点</a:t>
            </a:r>
            <a:r>
              <a:rPr lang="en-US" altLang="zh-CN" dirty="0"/>
              <a:t>:</a:t>
            </a:r>
            <a:r>
              <a:rPr lang="zh-CN" altLang="en-US" dirty="0"/>
              <a:t>婚姻举行地、侵权行为地、合同订立地、不动产所在地、法人设立登记地等 </a:t>
            </a:r>
            <a:r>
              <a:rPr lang="en-US" altLang="zh-CN" dirty="0"/>
              <a:t>; </a:t>
            </a:r>
          </a:p>
          <a:p>
            <a:pPr algn="just" eaLnBrk="1" hangingPunct="1"/>
            <a:r>
              <a:rPr lang="zh-CN" altLang="en-US" dirty="0"/>
              <a:t>③连结点还可分为单纯事实</a:t>
            </a:r>
            <a:r>
              <a:rPr lang="en-US" altLang="zh-CN" dirty="0"/>
              <a:t>(Place of Forum)</a:t>
            </a:r>
            <a:r>
              <a:rPr lang="zh-CN" altLang="en-US" dirty="0"/>
              <a:t>和法律概念</a:t>
            </a:r>
            <a:endParaRPr lang="en-US" altLang="zh-CN" dirty="0"/>
          </a:p>
          <a:p>
            <a:pPr algn="just" eaLnBrk="1" hangingPunct="1"/>
            <a:endParaRPr lang="en-US" altLang="zh-CN" dirty="0"/>
          </a:p>
          <a:p>
            <a:pPr algn="just" eaLnBrk="1" hangingPunct="1"/>
            <a:r>
              <a:rPr lang="zh-CN" altLang="en-US" dirty="0"/>
              <a:t>★下列选项哪些属于冲突规范中静态的连结点？（</a:t>
            </a:r>
            <a:r>
              <a:rPr lang="en-US" altLang="zh-CN" dirty="0"/>
              <a:t>2000</a:t>
            </a:r>
            <a:r>
              <a:rPr lang="zh-CN" altLang="en-US" dirty="0"/>
              <a:t>年，多选）</a:t>
            </a:r>
          </a:p>
          <a:p>
            <a:pPr algn="just" eaLnBrk="1" hangingPunct="1"/>
            <a:r>
              <a:rPr lang="en-US" altLang="zh-CN" dirty="0"/>
              <a:t>A.</a:t>
            </a:r>
            <a:r>
              <a:rPr lang="zh-CN" altLang="en-US" dirty="0"/>
              <a:t>不动产所在地	</a:t>
            </a:r>
            <a:r>
              <a:rPr lang="en-US" altLang="zh-CN" dirty="0"/>
              <a:t>B.</a:t>
            </a:r>
            <a:r>
              <a:rPr lang="zh-CN" altLang="en-US" dirty="0"/>
              <a:t>婚姻举行地</a:t>
            </a:r>
          </a:p>
          <a:p>
            <a:pPr algn="just" eaLnBrk="1" hangingPunct="1"/>
            <a:r>
              <a:rPr lang="en-US" altLang="zh-CN" dirty="0"/>
              <a:t>C.</a:t>
            </a:r>
            <a:r>
              <a:rPr lang="zh-CN" altLang="en-US" dirty="0"/>
              <a:t>合同缔结地	</a:t>
            </a:r>
            <a:r>
              <a:rPr lang="en-US" altLang="zh-CN" dirty="0"/>
              <a:t>D.</a:t>
            </a:r>
            <a:r>
              <a:rPr lang="zh-CN" altLang="en-US" dirty="0"/>
              <a:t>动产所在地</a:t>
            </a:r>
          </a:p>
          <a:p>
            <a:pPr algn="just" eaLnBrk="1" hangingPunct="1"/>
            <a:endParaRPr lang="zh-CN" altLang="en-US" dirty="0"/>
          </a:p>
          <a:p>
            <a:pPr eaLnBrk="1" hangingPunct="1"/>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idx="1"/>
          </p:nvPr>
        </p:nvSpPr>
        <p:spPr>
          <a:xfrm>
            <a:off x="0" y="0"/>
            <a:ext cx="9144000" cy="6553200"/>
          </a:xfrm>
        </p:spPr>
        <p:txBody>
          <a:bodyPr/>
          <a:lstStyle/>
          <a:p>
            <a:pPr algn="just" eaLnBrk="1" hangingPunct="1"/>
            <a:r>
              <a:rPr lang="en-US" altLang="zh-CN" sz="3600" b="1" dirty="0"/>
              <a:t>3. </a:t>
            </a:r>
            <a:r>
              <a:rPr lang="zh-CN" altLang="en-US" sz="3600" b="1" dirty="0"/>
              <a:t>连结点和冲突规范类型的关系</a:t>
            </a:r>
          </a:p>
          <a:p>
            <a:pPr algn="just" eaLnBrk="1" hangingPunct="1"/>
            <a:r>
              <a:rPr lang="zh-CN" altLang="en-US" sz="3600" b="1" dirty="0"/>
              <a:t>某一具体冲突规范的类型取决于该冲突规范中连结点的数量以及多个连结点情况下连结点相互之间的关系。各国立法中连结点数量的增多以及连结点相互之间关系的复杂化，导致了新的类型冲突规范的产生：结合性冲突规范和分配型冲突规范</a:t>
            </a:r>
            <a:endParaRPr lang="en-US" altLang="zh-CN" sz="3600" b="1"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0" y="0"/>
            <a:ext cx="9144000" cy="6858000"/>
          </a:xfrm>
        </p:spPr>
        <p:txBody>
          <a:bodyPr/>
          <a:lstStyle/>
          <a:p>
            <a:pPr algn="just" eaLnBrk="1" hangingPunct="1"/>
            <a:r>
              <a:rPr lang="zh-CN" altLang="en-US" sz="3600" b="1" dirty="0"/>
              <a:t>结合性冲突规范：</a:t>
            </a:r>
          </a:p>
          <a:p>
            <a:pPr algn="just" eaLnBrk="1" hangingPunct="1"/>
            <a:r>
              <a:rPr lang="en-US" altLang="zh-CN" sz="3600" dirty="0"/>
              <a:t>1973</a:t>
            </a:r>
            <a:r>
              <a:rPr lang="zh-CN" altLang="en-US" sz="3600" dirty="0"/>
              <a:t>年</a:t>
            </a:r>
            <a:r>
              <a:rPr lang="en-US" altLang="zh-CN" sz="3600" dirty="0"/>
              <a:t>《</a:t>
            </a:r>
            <a:r>
              <a:rPr lang="zh-CN" altLang="en-US" sz="3600" dirty="0"/>
              <a:t>海牙产品责任法律适用公约</a:t>
            </a:r>
            <a:r>
              <a:rPr lang="en-US" altLang="zh-CN" sz="3600" dirty="0"/>
              <a:t>》</a:t>
            </a:r>
            <a:r>
              <a:rPr lang="zh-CN" altLang="en-US" sz="3600" dirty="0"/>
              <a:t>第</a:t>
            </a:r>
            <a:r>
              <a:rPr lang="en-US" altLang="zh-CN" sz="3600" dirty="0"/>
              <a:t>4</a:t>
            </a:r>
            <a:r>
              <a:rPr lang="zh-CN" altLang="en-US" sz="3600" dirty="0"/>
              <a:t>条：产品责任适用侵害行为地国家的法律，如果该国同时又是直接遭受损害人惯常居所地、直接遭受损害人取得产品的地方或被请求承担责任人主营业所所在地。</a:t>
            </a:r>
            <a:endParaRPr lang="en-US" altLang="zh-CN" sz="3600" dirty="0"/>
          </a:p>
          <a:p>
            <a:pPr algn="just" eaLnBrk="1" hangingPunct="1"/>
            <a:r>
              <a:rPr lang="zh-CN" altLang="en-US" sz="3600" dirty="0"/>
              <a:t>第</a:t>
            </a:r>
            <a:r>
              <a:rPr lang="en-US" altLang="zh-CN" sz="3600" dirty="0"/>
              <a:t>5</a:t>
            </a:r>
            <a:r>
              <a:rPr lang="zh-CN" altLang="en-US" sz="3600" dirty="0"/>
              <a:t>条：尽管有第</a:t>
            </a:r>
            <a:r>
              <a:rPr lang="en-US" altLang="zh-CN" sz="3600" dirty="0"/>
              <a:t>4</a:t>
            </a:r>
            <a:r>
              <a:rPr lang="zh-CN" altLang="en-US" sz="3600" dirty="0"/>
              <a:t>条规定，适用的法律仍为直接遭受损害人惯常居所地国家的法律，如果该国同时又是直接遭受损害人取得产品的地方或者被请求承担责任人主营业所所在地。</a:t>
            </a:r>
          </a:p>
          <a:p>
            <a:pPr algn="just" eaLnBrk="1" hangingPunct="1"/>
            <a:endParaRPr lang="zh-CN" altLang="en-US" sz="3600" dirty="0"/>
          </a:p>
        </p:txBody>
      </p:sp>
    </p:spTree>
    <p:extLst>
      <p:ext uri="{BB962C8B-B14F-4D97-AF65-F5344CB8AC3E}">
        <p14:creationId xmlns:p14="http://schemas.microsoft.com/office/powerpoint/2010/main" val="40429944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0" y="0"/>
            <a:ext cx="9144000" cy="6858000"/>
          </a:xfrm>
        </p:spPr>
        <p:txBody>
          <a:bodyPr/>
          <a:lstStyle/>
          <a:p>
            <a:pPr marL="0" indent="0" eaLnBrk="1" hangingPunct="1">
              <a:buFontTx/>
              <a:buNone/>
              <a:defRPr/>
            </a:pPr>
            <a:r>
              <a:rPr lang="zh-CN" altLang="en-US" sz="3600" b="1" dirty="0"/>
              <a:t>分配型冲突规范</a:t>
            </a:r>
            <a:endParaRPr lang="en-US" altLang="zh-CN" sz="3600" b="1" dirty="0"/>
          </a:p>
          <a:p>
            <a:pPr marL="0" indent="0" eaLnBrk="1" hangingPunct="1">
              <a:buFontTx/>
              <a:buNone/>
              <a:defRPr/>
            </a:pPr>
            <a:r>
              <a:rPr lang="en-US" altLang="zh-CN" b="1" dirty="0"/>
              <a:t>《</a:t>
            </a:r>
            <a:r>
              <a:rPr lang="zh-CN" altLang="en-US" b="1" dirty="0"/>
              <a:t>德国民法施行法</a:t>
            </a:r>
            <a:r>
              <a:rPr lang="en-US" altLang="zh-CN" b="1" dirty="0"/>
              <a:t>》</a:t>
            </a:r>
            <a:r>
              <a:rPr lang="zh-CN" altLang="en-US" b="1" dirty="0"/>
              <a:t>第</a:t>
            </a:r>
            <a:r>
              <a:rPr lang="en-US" altLang="zh-CN" b="1" dirty="0"/>
              <a:t>13</a:t>
            </a:r>
            <a:r>
              <a:rPr lang="zh-CN" altLang="en-US" b="1" dirty="0"/>
              <a:t>条：结婚条件，对于订婚的每一方，分别适用其本国法律。</a:t>
            </a:r>
            <a:endParaRPr lang="en-US" altLang="zh-CN" b="1" dirty="0"/>
          </a:p>
          <a:p>
            <a:pPr marL="0" indent="0" eaLnBrk="1" hangingPunct="1">
              <a:buFontTx/>
              <a:buNone/>
              <a:defRPr/>
            </a:pPr>
            <a:r>
              <a:rPr lang="zh-CN" altLang="en-US" b="1" dirty="0"/>
              <a:t>我国</a:t>
            </a:r>
            <a:r>
              <a:rPr lang="en-US" altLang="zh-CN" b="1" dirty="0"/>
              <a:t>1918</a:t>
            </a:r>
            <a:r>
              <a:rPr lang="zh-CN" altLang="en-US" b="1" dirty="0"/>
              <a:t>年</a:t>
            </a:r>
            <a:r>
              <a:rPr lang="en-US" altLang="zh-CN" b="1" dirty="0"/>
              <a:t>《</a:t>
            </a:r>
            <a:r>
              <a:rPr lang="zh-CN" altLang="en-US" b="1" dirty="0"/>
              <a:t>法律适用条例</a:t>
            </a:r>
            <a:r>
              <a:rPr lang="en-US" altLang="zh-CN" b="1" dirty="0"/>
              <a:t>》</a:t>
            </a:r>
            <a:r>
              <a:rPr lang="zh-CN" altLang="en-US" b="1" dirty="0"/>
              <a:t>第</a:t>
            </a:r>
            <a:r>
              <a:rPr lang="en-US" altLang="zh-CN" b="1" dirty="0"/>
              <a:t>9</a:t>
            </a:r>
            <a:r>
              <a:rPr lang="zh-CN" altLang="en-US" b="1" dirty="0"/>
              <a:t>条：婚姻成立之要件依当事人各该本国法。</a:t>
            </a:r>
            <a:endParaRPr lang="en-US" altLang="zh-CN" b="1" dirty="0"/>
          </a:p>
          <a:p>
            <a:pPr marL="0" indent="0" eaLnBrk="1" hangingPunct="1">
              <a:buNone/>
              <a:defRPr/>
            </a:pPr>
            <a:endParaRPr lang="en-US" altLang="zh-CN" dirty="0"/>
          </a:p>
          <a:p>
            <a:pPr marL="0" indent="0" eaLnBrk="1" hangingPunct="1">
              <a:buNone/>
              <a:defRPr/>
            </a:pPr>
            <a:r>
              <a:rPr lang="en-US" altLang="zh-CN" dirty="0"/>
              <a:t>《</a:t>
            </a:r>
            <a:r>
              <a:rPr lang="zh-CN" altLang="en-US" dirty="0"/>
              <a:t>涉外民事关系法律适用法</a:t>
            </a:r>
            <a:r>
              <a:rPr lang="en-US" altLang="zh-CN" dirty="0"/>
              <a:t>》</a:t>
            </a:r>
            <a:r>
              <a:rPr lang="zh-CN" altLang="en-US" dirty="0"/>
              <a:t>第</a:t>
            </a:r>
            <a:r>
              <a:rPr lang="en-US" altLang="zh-CN" dirty="0"/>
              <a:t>28</a:t>
            </a:r>
            <a:r>
              <a:rPr lang="zh-CN" altLang="en-US" dirty="0"/>
              <a:t>条 </a:t>
            </a:r>
            <a:endParaRPr lang="en-US" altLang="zh-CN" dirty="0"/>
          </a:p>
          <a:p>
            <a:pPr eaLnBrk="1" hangingPunct="1">
              <a:defRPr/>
            </a:pPr>
            <a:r>
              <a:rPr lang="zh-CN" altLang="en-US" b="1" dirty="0"/>
              <a:t>收养的条件和手续，</a:t>
            </a:r>
            <a:r>
              <a:rPr lang="en-US" altLang="zh-CN" b="1" dirty="0"/>
              <a:t>【</a:t>
            </a:r>
            <a:r>
              <a:rPr lang="zh-CN" altLang="en-US" b="1" dirty="0"/>
              <a:t>分别</a:t>
            </a:r>
            <a:r>
              <a:rPr lang="en-US" altLang="zh-CN" b="1" dirty="0"/>
              <a:t>】</a:t>
            </a:r>
            <a:r>
              <a:rPr lang="zh-CN" altLang="en-US" b="1" dirty="0"/>
              <a:t>适用收养人和被收养人经常居所地法律：分配型</a:t>
            </a:r>
          </a:p>
          <a:p>
            <a:pPr eaLnBrk="1" hangingPunct="1">
              <a:defRPr/>
            </a:pPr>
            <a:r>
              <a:rPr lang="zh-CN" altLang="en-US" b="1" dirty="0"/>
              <a:t>收养的条件和手续，</a:t>
            </a:r>
            <a:r>
              <a:rPr lang="en-US" altLang="zh-CN" b="1" dirty="0"/>
              <a:t>【</a:t>
            </a:r>
            <a:r>
              <a:rPr lang="zh-CN" altLang="en-US" b="1" dirty="0"/>
              <a:t>同时</a:t>
            </a:r>
            <a:r>
              <a:rPr lang="en-US" altLang="zh-CN" b="1" dirty="0"/>
              <a:t>】</a:t>
            </a:r>
            <a:r>
              <a:rPr lang="zh-CN" altLang="en-US" b="1" dirty="0"/>
              <a:t>适用收养人和被收养人经常居所地法律：重叠型</a:t>
            </a:r>
            <a:endParaRPr lang="en-US" altLang="zh-CN" b="1" dirty="0"/>
          </a:p>
          <a:p>
            <a:pPr marL="0" indent="0" eaLnBrk="1" hangingPunct="1">
              <a:buNone/>
              <a:defRPr/>
            </a:pPr>
            <a:r>
              <a:rPr lang="zh-CN" altLang="en-US" b="1" dirty="0"/>
              <a:t>司法考试答案认为是重叠型</a:t>
            </a:r>
            <a:endParaRPr lang="zh-CN" altLang="zh-CN" b="1" dirty="0"/>
          </a:p>
        </p:txBody>
      </p:sp>
    </p:spTree>
    <p:extLst>
      <p:ext uri="{BB962C8B-B14F-4D97-AF65-F5344CB8AC3E}">
        <p14:creationId xmlns:p14="http://schemas.microsoft.com/office/powerpoint/2010/main" val="421702750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0" y="0"/>
            <a:ext cx="9144000" cy="6858000"/>
          </a:xfrm>
        </p:spPr>
        <p:txBody>
          <a:bodyPr/>
          <a:lstStyle/>
          <a:p>
            <a:pPr eaLnBrk="1" hangingPunct="1"/>
            <a:r>
              <a:rPr lang="en-US" altLang="zh-CN" sz="3600" b="1" dirty="0"/>
              <a:t>12</a:t>
            </a:r>
            <a:r>
              <a:rPr lang="zh-CN" altLang="en-US" sz="3600" b="1" dirty="0"/>
              <a:t>年司考卷一</a:t>
            </a:r>
            <a:r>
              <a:rPr lang="en-US" altLang="zh-CN" sz="3600" b="1" dirty="0"/>
              <a:t>36</a:t>
            </a:r>
            <a:r>
              <a:rPr lang="zh-CN" altLang="en-US" dirty="0"/>
              <a:t>．某甲国公民经常居住地在甲国，在中国收养了长期居住于北京的中国儿童，并将其带回甲国生活。根据中国关于收养关系法律适用的规定，下列哪一选项是正确的？</a:t>
            </a:r>
            <a:r>
              <a:rPr lang="en-US" altLang="zh-CN" dirty="0"/>
              <a:t>A</a:t>
            </a:r>
          </a:p>
          <a:p>
            <a:pPr marL="0" indent="0" eaLnBrk="1" hangingPunct="1">
              <a:buNone/>
            </a:pPr>
            <a:r>
              <a:rPr lang="en-US" altLang="zh-CN" dirty="0"/>
              <a:t>A</a:t>
            </a:r>
            <a:r>
              <a:rPr lang="zh-CN" altLang="en-US" dirty="0"/>
              <a:t>．收养的条件和手续应同时符合甲国法和中国法</a:t>
            </a:r>
          </a:p>
          <a:p>
            <a:pPr marL="0" indent="0" eaLnBrk="1" hangingPunct="1">
              <a:buNone/>
            </a:pPr>
            <a:r>
              <a:rPr lang="en-US" altLang="zh-CN" dirty="0"/>
              <a:t>B</a:t>
            </a:r>
            <a:r>
              <a:rPr lang="zh-CN" altLang="en-US" dirty="0"/>
              <a:t>．收养的条件和手续符合中国法即可</a:t>
            </a:r>
          </a:p>
          <a:p>
            <a:pPr marL="0" indent="0" eaLnBrk="1" hangingPunct="1">
              <a:buNone/>
            </a:pPr>
            <a:r>
              <a:rPr lang="en-US" altLang="zh-CN" dirty="0"/>
              <a:t>C</a:t>
            </a:r>
            <a:r>
              <a:rPr lang="zh-CN" altLang="en-US" dirty="0"/>
              <a:t>．收养效力纠纷诉至中国法院的，应适用中国法</a:t>
            </a:r>
          </a:p>
          <a:p>
            <a:pPr marL="0" indent="0" eaLnBrk="1" hangingPunct="1">
              <a:buNone/>
            </a:pPr>
            <a:r>
              <a:rPr lang="en-US" altLang="zh-CN" dirty="0"/>
              <a:t>D</a:t>
            </a:r>
            <a:r>
              <a:rPr lang="zh-CN" altLang="en-US" dirty="0"/>
              <a:t>．收养关系解除的纠纷诉至中国法院的，应适用甲国法</a:t>
            </a:r>
          </a:p>
          <a:p>
            <a:pPr eaLnBrk="1" hangingPunct="1"/>
            <a:endParaRPr lang="zh-CN" altLang="zh-CN" dirty="0"/>
          </a:p>
        </p:txBody>
      </p:sp>
    </p:spTree>
    <p:extLst>
      <p:ext uri="{BB962C8B-B14F-4D97-AF65-F5344CB8AC3E}">
        <p14:creationId xmlns:p14="http://schemas.microsoft.com/office/powerpoint/2010/main" val="69637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告诉玻利维亚人在第三跑道降落。</a:t>
            </a:r>
            <a:endParaRPr lang="en-US" altLang="zh-CN" dirty="0"/>
          </a:p>
          <a:p>
            <a:pPr eaLnBrk="1" hangingPunct="1"/>
            <a:r>
              <a:rPr lang="en-US" altLang="zh-CN" dirty="0"/>
              <a:t>11:45</a:t>
            </a:r>
            <a:r>
              <a:rPr lang="zh-CN" altLang="en-US" dirty="0"/>
              <a:t>分左右，玻利维亚人极速垂直降落，指挥员</a:t>
            </a:r>
            <a:r>
              <a:rPr lang="en-US" altLang="zh-CN" dirty="0" err="1"/>
              <a:t>Tigner</a:t>
            </a:r>
            <a:r>
              <a:rPr lang="zh-CN" altLang="en-US" dirty="0"/>
              <a:t>呼叫玻利维亚人“</a:t>
            </a:r>
            <a:r>
              <a:rPr lang="en-US" altLang="zh-CN" dirty="0"/>
              <a:t>Bolivian 927, make a 360 to your left. Your are No.2 to land. Traffic is an Eastern DC4.</a:t>
            </a:r>
            <a:r>
              <a:rPr lang="zh-CN" altLang="en-US" dirty="0"/>
              <a:t>”玻利维亚人没有回答。</a:t>
            </a:r>
            <a:endParaRPr lang="en-US" altLang="zh-CN" dirty="0"/>
          </a:p>
          <a:p>
            <a:pPr eaLnBrk="1" hangingPunct="1"/>
            <a:r>
              <a:rPr lang="zh-CN" altLang="en-US" dirty="0"/>
              <a:t>指挥员</a:t>
            </a:r>
            <a:r>
              <a:rPr lang="en-US" altLang="zh-CN" dirty="0" err="1"/>
              <a:t>Tigner</a:t>
            </a:r>
            <a:r>
              <a:rPr lang="zh-CN" altLang="en-US" dirty="0"/>
              <a:t>再次紧急呼叫“</a:t>
            </a:r>
            <a:r>
              <a:rPr lang="en-US" altLang="zh-CN" dirty="0"/>
              <a:t>Bolivian , left</a:t>
            </a:r>
            <a:r>
              <a:rPr lang="zh-CN" altLang="en-US" dirty="0"/>
              <a:t>！</a:t>
            </a:r>
            <a:r>
              <a:rPr lang="en-US" altLang="zh-CN" dirty="0"/>
              <a:t>Left! Your are No.2 to land!</a:t>
            </a:r>
            <a:r>
              <a:rPr lang="zh-CN" altLang="en-US" dirty="0"/>
              <a:t>”仍然没有回答。</a:t>
            </a:r>
            <a:endParaRPr lang="en-US" altLang="zh-CN" dirty="0"/>
          </a:p>
          <a:p>
            <a:pPr eaLnBrk="1" hangingPunct="1"/>
            <a:r>
              <a:rPr lang="zh-CN" altLang="en-US" dirty="0"/>
              <a:t>指挥员</a:t>
            </a:r>
            <a:r>
              <a:rPr lang="en-US" altLang="zh-CN" dirty="0" err="1"/>
              <a:t>Tigner</a:t>
            </a:r>
            <a:r>
              <a:rPr lang="zh-CN" altLang="en-US" dirty="0"/>
              <a:t>赶忙呼叫</a:t>
            </a:r>
            <a:r>
              <a:rPr lang="en-US" altLang="zh-CN" dirty="0"/>
              <a:t>DC4</a:t>
            </a:r>
            <a:r>
              <a:rPr lang="zh-CN" altLang="en-US" dirty="0"/>
              <a:t>“东方，左转，在你后上方的</a:t>
            </a:r>
            <a:r>
              <a:rPr lang="en-US" altLang="zh-CN" dirty="0"/>
              <a:t>P38</a:t>
            </a:r>
            <a:r>
              <a:rPr lang="zh-CN" altLang="en-US" dirty="0"/>
              <a:t>享有优先权！”</a:t>
            </a:r>
            <a:endParaRPr lang="en-US" altLang="zh-CN" dirty="0"/>
          </a:p>
          <a:p>
            <a:pPr eaLnBrk="1" hangingPunct="1"/>
            <a:r>
              <a:rPr lang="en-US" altLang="zh-CN" dirty="0"/>
              <a:t>DC4</a:t>
            </a:r>
            <a:r>
              <a:rPr lang="zh-CN" altLang="en-US" dirty="0"/>
              <a:t>收到指令立即左转，但</a:t>
            </a:r>
            <a:r>
              <a:rPr lang="en-US" altLang="zh-CN" dirty="0"/>
              <a:t>P38</a:t>
            </a:r>
            <a:r>
              <a:rPr lang="zh-CN" altLang="en-US" dirty="0"/>
              <a:t>已经俯冲下来，将</a:t>
            </a:r>
            <a:r>
              <a:rPr lang="en-US" altLang="zh-CN" dirty="0"/>
              <a:t>DC4</a:t>
            </a:r>
            <a:r>
              <a:rPr lang="zh-CN" altLang="en-US" dirty="0"/>
              <a:t>拦腰切断，机头坠落在隶属于哥伦比亚特区的</a:t>
            </a:r>
            <a:r>
              <a:rPr lang="en-US" altLang="zh-CN" dirty="0"/>
              <a:t>Potomac</a:t>
            </a:r>
            <a:r>
              <a:rPr lang="zh-CN" altLang="en-US" dirty="0"/>
              <a:t>河中，机尾坠落在隶属于佛吉尼亚</a:t>
            </a:r>
            <a:endParaRPr lang="zh-CN" altLang="zh-CN" dirty="0"/>
          </a:p>
        </p:txBody>
      </p:sp>
    </p:spTree>
    <p:extLst>
      <p:ext uri="{BB962C8B-B14F-4D97-AF65-F5344CB8AC3E}">
        <p14:creationId xmlns:p14="http://schemas.microsoft.com/office/powerpoint/2010/main" val="14236082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051"/>
          <p:cNvSpPr>
            <a:spLocks noGrp="1" noChangeArrowheads="1"/>
          </p:cNvSpPr>
          <p:nvPr>
            <p:ph type="body" idx="1"/>
          </p:nvPr>
        </p:nvSpPr>
        <p:spPr>
          <a:xfrm>
            <a:off x="0" y="0"/>
            <a:ext cx="9144000" cy="6858000"/>
          </a:xfrm>
        </p:spPr>
        <p:txBody>
          <a:bodyPr/>
          <a:lstStyle/>
          <a:p>
            <a:pPr marL="0" indent="0" algn="just" eaLnBrk="1" hangingPunct="1">
              <a:buFontTx/>
              <a:buNone/>
              <a:defRPr/>
            </a:pPr>
            <a:r>
              <a:rPr lang="zh-CN" altLang="en-US" sz="6000" b="1" dirty="0"/>
              <a:t>（八）系属公式　</a:t>
            </a:r>
          </a:p>
          <a:p>
            <a:pPr algn="just" eaLnBrk="1" hangingPunct="1">
              <a:defRPr/>
            </a:pPr>
            <a:r>
              <a:rPr lang="en-US" altLang="zh-CN" dirty="0">
                <a:latin typeface="宋体" pitchFamily="2" charset="-122"/>
              </a:rPr>
              <a:t>1. </a:t>
            </a:r>
            <a:r>
              <a:rPr lang="zh-CN" altLang="en-US" dirty="0"/>
              <a:t>概念：系属公式是公式化了的双边冲突规范的系属。</a:t>
            </a:r>
          </a:p>
          <a:p>
            <a:pPr algn="just" eaLnBrk="1" hangingPunct="1">
              <a:defRPr/>
            </a:pPr>
            <a:r>
              <a:rPr lang="en-US" altLang="zh-CN" dirty="0"/>
              <a:t>2. </a:t>
            </a:r>
            <a:r>
              <a:rPr lang="zh-CN" altLang="en-US" dirty="0"/>
              <a:t>几种常见的系属公式</a:t>
            </a:r>
          </a:p>
          <a:p>
            <a:pPr eaLnBrk="1" hangingPunct="1">
              <a:defRPr/>
            </a:pPr>
            <a:r>
              <a:rPr lang="zh-CN" altLang="en-US" dirty="0"/>
              <a:t>属人法			</a:t>
            </a:r>
            <a:r>
              <a:rPr lang="en-US" altLang="zh-CN" dirty="0" err="1"/>
              <a:t>lex</a:t>
            </a:r>
            <a:r>
              <a:rPr lang="en-US" altLang="zh-CN" dirty="0"/>
              <a:t> </a:t>
            </a:r>
            <a:r>
              <a:rPr lang="en-US" altLang="zh-CN" dirty="0" err="1"/>
              <a:t>personalis</a:t>
            </a:r>
            <a:endParaRPr lang="en-US" altLang="zh-CN" dirty="0"/>
          </a:p>
          <a:p>
            <a:pPr eaLnBrk="1" hangingPunct="1">
              <a:defRPr/>
            </a:pPr>
            <a:r>
              <a:rPr lang="zh-CN" altLang="en-US" dirty="0"/>
              <a:t>本国法		 	</a:t>
            </a:r>
            <a:r>
              <a:rPr lang="en-US" altLang="zh-CN" dirty="0"/>
              <a:t>Lex </a:t>
            </a:r>
            <a:r>
              <a:rPr lang="en-US" altLang="zh-CN" dirty="0" err="1"/>
              <a:t>Patriae</a:t>
            </a:r>
            <a:r>
              <a:rPr lang="zh-CN" altLang="en-US" dirty="0"/>
              <a:t>；</a:t>
            </a:r>
          </a:p>
          <a:p>
            <a:pPr eaLnBrk="1" hangingPunct="1">
              <a:defRPr/>
            </a:pPr>
            <a:r>
              <a:rPr lang="zh-CN" altLang="en-US" dirty="0"/>
              <a:t>住所地法 		</a:t>
            </a:r>
            <a:r>
              <a:rPr lang="en-US" altLang="zh-CN" dirty="0" err="1"/>
              <a:t>lex</a:t>
            </a:r>
            <a:r>
              <a:rPr lang="en-US" altLang="zh-CN" dirty="0"/>
              <a:t> </a:t>
            </a:r>
            <a:r>
              <a:rPr lang="en-US" altLang="zh-CN" dirty="0" err="1"/>
              <a:t>domicilii</a:t>
            </a:r>
            <a:endParaRPr lang="en-US" altLang="zh-CN" dirty="0"/>
          </a:p>
          <a:p>
            <a:pPr eaLnBrk="1" hangingPunct="1">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457200" y="609600"/>
            <a:ext cx="8229600" cy="5516563"/>
          </a:xfrm>
        </p:spPr>
        <p:txBody>
          <a:bodyPr/>
          <a:lstStyle/>
          <a:p>
            <a:pPr algn="just" eaLnBrk="1" hangingPunct="1"/>
            <a:r>
              <a:rPr lang="zh-CN" altLang="en-US" dirty="0"/>
              <a:t>支配法律关系实质有效性的法律 </a:t>
            </a:r>
            <a:r>
              <a:rPr lang="en-US" altLang="zh-CN" dirty="0"/>
              <a:t>Lex </a:t>
            </a:r>
            <a:r>
              <a:rPr lang="en-US" altLang="zh-CN" dirty="0" err="1"/>
              <a:t>causae</a:t>
            </a:r>
            <a:r>
              <a:rPr lang="zh-CN" altLang="en-US" dirty="0"/>
              <a:t>。</a:t>
            </a:r>
          </a:p>
          <a:p>
            <a:pPr algn="just" eaLnBrk="1" hangingPunct="1"/>
            <a:r>
              <a:rPr lang="zh-CN" altLang="en-US" dirty="0"/>
              <a:t>物之所在地法　	</a:t>
            </a:r>
            <a:r>
              <a:rPr lang="en-US" altLang="zh-CN" dirty="0" err="1"/>
              <a:t>lex</a:t>
            </a:r>
            <a:r>
              <a:rPr lang="en-US" altLang="zh-CN" dirty="0"/>
              <a:t> rei </a:t>
            </a:r>
            <a:r>
              <a:rPr lang="en-US" altLang="zh-CN" dirty="0" err="1"/>
              <a:t>sitae</a:t>
            </a:r>
            <a:r>
              <a:rPr lang="en-US" altLang="zh-CN" dirty="0"/>
              <a:t> </a:t>
            </a:r>
          </a:p>
          <a:p>
            <a:pPr algn="just" eaLnBrk="1" hangingPunct="1"/>
            <a:r>
              <a:rPr lang="zh-CN" altLang="en-US" dirty="0"/>
              <a:t>行为地法　　	</a:t>
            </a:r>
            <a:r>
              <a:rPr lang="en-US" altLang="zh-CN" dirty="0" err="1"/>
              <a:t>lex</a:t>
            </a:r>
            <a:r>
              <a:rPr lang="en-US" altLang="zh-CN" dirty="0"/>
              <a:t> loci actus </a:t>
            </a:r>
          </a:p>
          <a:p>
            <a:pPr algn="just" eaLnBrk="1" hangingPunct="1"/>
            <a:r>
              <a:rPr lang="zh-CN" altLang="en-US" dirty="0"/>
              <a:t>注册登记地法  	</a:t>
            </a:r>
            <a:r>
              <a:rPr lang="en-US" altLang="zh-CN" dirty="0"/>
              <a:t>Lex libri </a:t>
            </a:r>
            <a:r>
              <a:rPr lang="en-US" altLang="zh-CN" dirty="0" err="1"/>
              <a:t>siti</a:t>
            </a:r>
            <a:endParaRPr lang="en-US" altLang="zh-CN" dirty="0"/>
          </a:p>
          <a:p>
            <a:pPr algn="just" eaLnBrk="1" hangingPunct="1"/>
            <a:r>
              <a:rPr lang="zh-CN" altLang="en-US" dirty="0"/>
              <a:t>合同缔结地法　	</a:t>
            </a:r>
            <a:r>
              <a:rPr lang="en-US" altLang="zh-CN" dirty="0" err="1"/>
              <a:t>lex</a:t>
            </a:r>
            <a:r>
              <a:rPr lang="en-US" altLang="zh-CN" dirty="0"/>
              <a:t> loci </a:t>
            </a:r>
            <a:r>
              <a:rPr lang="en-US" altLang="zh-CN" dirty="0" err="1"/>
              <a:t>contractus</a:t>
            </a:r>
            <a:endParaRPr lang="en-US" altLang="zh-CN" dirty="0"/>
          </a:p>
          <a:p>
            <a:pPr algn="just" eaLnBrk="1" hangingPunct="1"/>
            <a:r>
              <a:rPr lang="zh-CN" altLang="en-US" dirty="0"/>
              <a:t>合同履行地法	</a:t>
            </a:r>
            <a:r>
              <a:rPr lang="en-US" altLang="zh-CN" dirty="0" err="1"/>
              <a:t>lex</a:t>
            </a:r>
            <a:r>
              <a:rPr lang="en-US" altLang="zh-CN" dirty="0"/>
              <a:t> loci </a:t>
            </a:r>
            <a:r>
              <a:rPr lang="en-US" altLang="zh-CN" dirty="0" err="1"/>
              <a:t>solutionis</a:t>
            </a:r>
            <a:endParaRPr lang="en-US" altLang="zh-CN" dirty="0"/>
          </a:p>
          <a:p>
            <a:pPr algn="just" eaLnBrk="1" hangingPunct="1"/>
            <a:r>
              <a:rPr lang="zh-CN" altLang="en-US" dirty="0"/>
              <a:t>婚姻举行地法　	</a:t>
            </a:r>
            <a:r>
              <a:rPr lang="en-US" altLang="zh-CN" dirty="0" err="1"/>
              <a:t>lex</a:t>
            </a:r>
            <a:r>
              <a:rPr lang="en-US" altLang="zh-CN" dirty="0"/>
              <a:t> loci </a:t>
            </a:r>
            <a:r>
              <a:rPr lang="en-US" altLang="zh-CN" dirty="0" err="1"/>
              <a:t>celebrationis</a:t>
            </a:r>
            <a:endParaRPr lang="en-US" altLang="zh-CN" dirty="0"/>
          </a:p>
          <a:p>
            <a:pPr algn="just" eaLnBrk="1" hangingPunct="1"/>
            <a:endParaRPr lang="en-US" altLang="zh-CN" dirty="0"/>
          </a:p>
          <a:p>
            <a:pPr algn="just" eaLnBrk="1" hangingPunct="1"/>
            <a:endParaRPr lang="en-US" altLang="zh-CN" dirty="0"/>
          </a:p>
          <a:p>
            <a:pPr eaLnBrk="1" hangingPunct="1"/>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457200" y="457200"/>
            <a:ext cx="8229600" cy="5668963"/>
          </a:xfrm>
        </p:spPr>
        <p:txBody>
          <a:bodyPr/>
          <a:lstStyle/>
          <a:p>
            <a:pPr algn="just" eaLnBrk="1" hangingPunct="1"/>
            <a:r>
              <a:rPr lang="zh-CN" altLang="en-US" dirty="0"/>
              <a:t>侵权行为地法　	</a:t>
            </a:r>
            <a:r>
              <a:rPr lang="en-US" altLang="zh-CN" dirty="0" err="1"/>
              <a:t>lex</a:t>
            </a:r>
            <a:r>
              <a:rPr lang="en-US" altLang="zh-CN" dirty="0"/>
              <a:t> loci </a:t>
            </a:r>
            <a:r>
              <a:rPr lang="en-US" altLang="zh-CN" dirty="0" err="1"/>
              <a:t>delicti</a:t>
            </a:r>
            <a:r>
              <a:rPr lang="en-US" altLang="zh-CN" dirty="0"/>
              <a:t> </a:t>
            </a:r>
            <a:r>
              <a:rPr lang="en-US" altLang="zh-CN" dirty="0" err="1"/>
              <a:t>commissi</a:t>
            </a:r>
            <a:r>
              <a:rPr lang="en-US" altLang="zh-CN" dirty="0"/>
              <a:t> </a:t>
            </a:r>
          </a:p>
          <a:p>
            <a:pPr algn="just" eaLnBrk="1" hangingPunct="1"/>
            <a:r>
              <a:rPr lang="zh-CN" altLang="en-US" dirty="0"/>
              <a:t>当事人合意选择的法律　</a:t>
            </a:r>
            <a:r>
              <a:rPr lang="en-US" altLang="zh-CN" dirty="0" err="1"/>
              <a:t>lex</a:t>
            </a:r>
            <a:r>
              <a:rPr lang="en-US" altLang="zh-CN" dirty="0"/>
              <a:t> voluntaries </a:t>
            </a:r>
          </a:p>
          <a:p>
            <a:pPr algn="just" eaLnBrk="1" hangingPunct="1"/>
            <a:r>
              <a:rPr lang="zh-CN" altLang="en-US" dirty="0"/>
              <a:t>法院地法　　　　　　　</a:t>
            </a:r>
            <a:r>
              <a:rPr lang="en-US" altLang="zh-CN" dirty="0" err="1"/>
              <a:t>lex</a:t>
            </a:r>
            <a:r>
              <a:rPr lang="en-US" altLang="zh-CN" dirty="0"/>
              <a:t> </a:t>
            </a:r>
            <a:r>
              <a:rPr lang="en-US" altLang="zh-CN" dirty="0" err="1"/>
              <a:t>fori</a:t>
            </a:r>
            <a:r>
              <a:rPr lang="en-US" altLang="zh-CN" dirty="0"/>
              <a:t> </a:t>
            </a:r>
          </a:p>
          <a:p>
            <a:pPr algn="just" eaLnBrk="1" hangingPunct="1"/>
            <a:r>
              <a:rPr lang="zh-CN" altLang="en-US" dirty="0"/>
              <a:t>旗国法　　　　　　　　</a:t>
            </a:r>
            <a:r>
              <a:rPr lang="en-US" altLang="zh-CN" dirty="0"/>
              <a:t>law of the flag</a:t>
            </a:r>
          </a:p>
          <a:p>
            <a:pPr algn="just" eaLnBrk="1" hangingPunct="1"/>
            <a:r>
              <a:rPr lang="zh-CN" altLang="en-US" dirty="0"/>
              <a:t>最密切联系地法　　    </a:t>
            </a:r>
            <a:r>
              <a:rPr lang="en-US" altLang="zh-CN" dirty="0"/>
              <a:t>law of the place of the most significant relationship</a:t>
            </a:r>
          </a:p>
          <a:p>
            <a:pPr eaLnBrk="1" hangingPunct="1"/>
            <a:r>
              <a:rPr lang="zh-CN" altLang="en-US" dirty="0"/>
              <a:t>惯常居所地法　　　　　</a:t>
            </a:r>
            <a:r>
              <a:rPr lang="en-US" altLang="zh-CN" dirty="0" err="1"/>
              <a:t>lex</a:t>
            </a:r>
            <a:r>
              <a:rPr lang="en-US" altLang="zh-CN" dirty="0"/>
              <a:t> </a:t>
            </a:r>
            <a:r>
              <a:rPr lang="en-US" altLang="zh-CN" dirty="0" err="1"/>
              <a:t>habitationis</a:t>
            </a:r>
            <a:r>
              <a:rPr lang="en-US" altLang="zh-CN" dirty="0"/>
              <a:t>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179512" y="188640"/>
            <a:ext cx="8784976" cy="6364560"/>
          </a:xfrm>
        </p:spPr>
        <p:txBody>
          <a:bodyPr/>
          <a:lstStyle/>
          <a:p>
            <a:pPr marL="0" indent="0" algn="just" eaLnBrk="1" hangingPunct="1">
              <a:buFontTx/>
              <a:buNone/>
              <a:defRPr/>
            </a:pPr>
            <a:r>
              <a:rPr lang="zh-CN" altLang="en-US" sz="6000" b="1" dirty="0"/>
              <a:t>（九）准据法　</a:t>
            </a:r>
          </a:p>
          <a:p>
            <a:pPr algn="just" eaLnBrk="1" hangingPunct="1">
              <a:defRPr/>
            </a:pPr>
            <a:r>
              <a:rPr lang="zh-CN" altLang="en-US" sz="6000" b="1" dirty="0"/>
              <a:t>概念</a:t>
            </a:r>
            <a:r>
              <a:rPr lang="zh-CN" altLang="en-US" dirty="0"/>
              <a:t>：</a:t>
            </a:r>
          </a:p>
          <a:p>
            <a:pPr algn="just" eaLnBrk="1" hangingPunct="1">
              <a:defRPr/>
            </a:pPr>
            <a:r>
              <a:rPr lang="zh-CN" altLang="en-US" dirty="0"/>
              <a:t>由冲突规范援引用来调整国际民商事法律关系当事人之间的权利义务的（特定国家或者地区）</a:t>
            </a:r>
            <a:r>
              <a:rPr lang="zh-CN" altLang="en-US" sz="3600" b="1" dirty="0"/>
              <a:t>具体的实体法律规范</a:t>
            </a:r>
            <a:r>
              <a:rPr lang="zh-CN" altLang="en-US" dirty="0"/>
              <a:t>。</a:t>
            </a:r>
          </a:p>
          <a:p>
            <a:pPr eaLnBrk="1" hangingPunct="1">
              <a:defRPr/>
            </a:pPr>
            <a:endParaRPr lang="en-US" altLang="zh-CN"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a:xfrm>
            <a:off x="685800" y="304800"/>
            <a:ext cx="7772400" cy="6096000"/>
          </a:xfrm>
        </p:spPr>
        <p:txBody>
          <a:bodyPr/>
          <a:lstStyle/>
          <a:p>
            <a:pPr algn="just" eaLnBrk="1" hangingPunct="1"/>
            <a:r>
              <a:rPr lang="zh-CN" altLang="en-US" sz="6000" b="1" dirty="0"/>
              <a:t>特征</a:t>
            </a:r>
            <a:r>
              <a:rPr lang="zh-CN" altLang="en-US" dirty="0"/>
              <a:t>：</a:t>
            </a:r>
          </a:p>
          <a:p>
            <a:pPr algn="just" eaLnBrk="1" hangingPunct="1"/>
            <a:r>
              <a:rPr lang="en-US" altLang="zh-CN" dirty="0"/>
              <a:t>1. </a:t>
            </a:r>
            <a:r>
              <a:rPr lang="zh-CN" altLang="en-US" dirty="0"/>
              <a:t>准据法是调整当事人双方权利义务的实体法</a:t>
            </a:r>
          </a:p>
          <a:p>
            <a:pPr algn="just" eaLnBrk="1" hangingPunct="1"/>
            <a:r>
              <a:rPr lang="en-US" altLang="zh-CN" dirty="0"/>
              <a:t>2. </a:t>
            </a:r>
            <a:r>
              <a:rPr lang="zh-CN" altLang="en-US" dirty="0"/>
              <a:t>准据法是特定国家或地区的实体法，国际统一实体规范能否作为准据法，存在争议。</a:t>
            </a:r>
            <a:endParaRPr lang="en-US" altLang="zh-CN" dirty="0"/>
          </a:p>
          <a:p>
            <a:pPr algn="just" eaLnBrk="1" hangingPunct="1"/>
            <a:r>
              <a:rPr lang="en-US" altLang="zh-CN" dirty="0"/>
              <a:t>3. </a:t>
            </a:r>
            <a:r>
              <a:rPr lang="zh-CN" altLang="en-US" dirty="0"/>
              <a:t>准据法是经冲突规范指引的实体法</a:t>
            </a:r>
          </a:p>
          <a:p>
            <a:pPr algn="just" eaLnBrk="1" hangingPunct="1"/>
            <a:r>
              <a:rPr lang="en-US" altLang="zh-CN" dirty="0"/>
              <a:t>4. </a:t>
            </a:r>
            <a:r>
              <a:rPr lang="zh-CN" altLang="en-US" dirty="0"/>
              <a:t>准据法是调整当事人权利义务的具体的实体法律规范，而不是一国整个的法律体系或法律制度。</a:t>
            </a:r>
          </a:p>
          <a:p>
            <a:pPr eaLnBrk="1" hangingPunct="1"/>
            <a:endParaRPr lang="en-US" altLang="zh-CN"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body" idx="1"/>
          </p:nvPr>
        </p:nvSpPr>
        <p:spPr>
          <a:xfrm>
            <a:off x="179388" y="115888"/>
            <a:ext cx="8640762" cy="6553200"/>
          </a:xfrm>
        </p:spPr>
        <p:txBody>
          <a:bodyPr/>
          <a:lstStyle/>
          <a:p>
            <a:pPr eaLnBrk="1" hangingPunct="1"/>
            <a:r>
              <a:rPr lang="zh-CN" altLang="en-US" sz="3600" b="1" dirty="0"/>
              <a:t>天津旅游德国人被法国留学生自行车撞伤</a:t>
            </a:r>
            <a:endParaRPr lang="zh-CN" altLang="zh-CN" sz="3600" b="1" dirty="0"/>
          </a:p>
        </p:txBody>
      </p:sp>
      <p:sp>
        <p:nvSpPr>
          <p:cNvPr id="121859" name="Line 1027"/>
          <p:cNvSpPr>
            <a:spLocks noChangeShapeType="1"/>
          </p:cNvSpPr>
          <p:nvPr/>
        </p:nvSpPr>
        <p:spPr bwMode="auto">
          <a:xfrm>
            <a:off x="1219200" y="1125538"/>
            <a:ext cx="0" cy="4638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0" name="Line 1028"/>
          <p:cNvSpPr>
            <a:spLocks noChangeShapeType="1"/>
          </p:cNvSpPr>
          <p:nvPr/>
        </p:nvSpPr>
        <p:spPr bwMode="auto">
          <a:xfrm>
            <a:off x="1219200" y="2627313"/>
            <a:ext cx="5867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1" name="Line 1029"/>
          <p:cNvSpPr>
            <a:spLocks noChangeShapeType="1"/>
          </p:cNvSpPr>
          <p:nvPr/>
        </p:nvSpPr>
        <p:spPr bwMode="auto">
          <a:xfrm>
            <a:off x="1219200" y="3243263"/>
            <a:ext cx="583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2" name="Line 1030"/>
          <p:cNvSpPr>
            <a:spLocks noChangeShapeType="1"/>
          </p:cNvSpPr>
          <p:nvPr/>
        </p:nvSpPr>
        <p:spPr bwMode="auto">
          <a:xfrm flipV="1">
            <a:off x="1219200" y="3943350"/>
            <a:ext cx="5867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63" name="Line 1031"/>
          <p:cNvSpPr>
            <a:spLocks noChangeShapeType="1"/>
          </p:cNvSpPr>
          <p:nvPr/>
        </p:nvSpPr>
        <p:spPr bwMode="auto">
          <a:xfrm flipH="1">
            <a:off x="3068638" y="1117600"/>
            <a:ext cx="0" cy="2825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4" name="Line 1032"/>
          <p:cNvSpPr>
            <a:spLocks noChangeShapeType="1"/>
          </p:cNvSpPr>
          <p:nvPr/>
        </p:nvSpPr>
        <p:spPr bwMode="auto">
          <a:xfrm>
            <a:off x="4206875" y="1138238"/>
            <a:ext cx="0" cy="2817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5" name="Line 1033"/>
          <p:cNvSpPr>
            <a:spLocks noChangeShapeType="1"/>
          </p:cNvSpPr>
          <p:nvPr/>
        </p:nvSpPr>
        <p:spPr bwMode="auto">
          <a:xfrm>
            <a:off x="5343525" y="1125538"/>
            <a:ext cx="0" cy="2843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6" name="Line 1034"/>
          <p:cNvSpPr>
            <a:spLocks noChangeShapeType="1"/>
          </p:cNvSpPr>
          <p:nvPr/>
        </p:nvSpPr>
        <p:spPr bwMode="auto">
          <a:xfrm>
            <a:off x="6481763" y="1119188"/>
            <a:ext cx="0" cy="2824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7" name="Line 1035"/>
          <p:cNvSpPr>
            <a:spLocks noChangeShapeType="1"/>
          </p:cNvSpPr>
          <p:nvPr/>
        </p:nvSpPr>
        <p:spPr bwMode="auto">
          <a:xfrm>
            <a:off x="1219200" y="1125538"/>
            <a:ext cx="1849438" cy="828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8" name="Text Box 1036"/>
          <p:cNvSpPr txBox="1">
            <a:spLocks noChangeArrowheads="1"/>
          </p:cNvSpPr>
          <p:nvPr/>
        </p:nvSpPr>
        <p:spPr bwMode="auto">
          <a:xfrm>
            <a:off x="1447800" y="4205288"/>
            <a:ext cx="6172200" cy="415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spcBef>
                <a:spcPct val="0"/>
              </a:spcBef>
              <a:buFontTx/>
              <a:buNone/>
            </a:pPr>
            <a:r>
              <a:rPr kumimoji="0" lang="zh-CN" altLang="en-US" sz="1600">
                <a:solidFill>
                  <a:srgbClr val="191A2F"/>
                </a:solidFill>
              </a:rPr>
              <a:t>侵权行为适用</a:t>
            </a:r>
            <a:r>
              <a:rPr kumimoji="0" lang="zh-CN" altLang="en-US" sz="1600"/>
              <a:t>      </a:t>
            </a:r>
            <a:r>
              <a:rPr kumimoji="0" lang="zh-CN" altLang="en-US" sz="1600">
                <a:solidFill>
                  <a:srgbClr val="191A2F"/>
                </a:solidFill>
              </a:rPr>
              <a:t>侵权行为地</a:t>
            </a:r>
            <a:r>
              <a:rPr kumimoji="0" lang="zh-CN" altLang="en-US" sz="1600"/>
              <a:t>                                                           </a:t>
            </a:r>
            <a:r>
              <a:rPr kumimoji="0" lang="zh-CN" altLang="en-US" sz="1600">
                <a:solidFill>
                  <a:srgbClr val="191A2F"/>
                </a:solidFill>
              </a:rPr>
              <a:t>法律</a:t>
            </a:r>
          </a:p>
        </p:txBody>
      </p:sp>
      <p:sp>
        <p:nvSpPr>
          <p:cNvPr id="121869" name="Text Box 1037"/>
          <p:cNvSpPr txBox="1">
            <a:spLocks noChangeArrowheads="1"/>
          </p:cNvSpPr>
          <p:nvPr/>
        </p:nvSpPr>
        <p:spPr bwMode="auto">
          <a:xfrm>
            <a:off x="1811338" y="5453063"/>
            <a:ext cx="5761037" cy="414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案件事实构成（涉外民商事案件）</a:t>
            </a:r>
          </a:p>
        </p:txBody>
      </p:sp>
      <p:sp>
        <p:nvSpPr>
          <p:cNvPr id="121870" name="Text Box 1038"/>
          <p:cNvSpPr txBox="1">
            <a:spLocks noChangeArrowheads="1"/>
          </p:cNvSpPr>
          <p:nvPr/>
        </p:nvSpPr>
        <p:spPr bwMode="auto">
          <a:xfrm>
            <a:off x="1362075" y="1543050"/>
            <a:ext cx="85248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准据法</a:t>
            </a:r>
          </a:p>
        </p:txBody>
      </p:sp>
      <p:sp>
        <p:nvSpPr>
          <p:cNvPr id="121871" name="Text Box 1039"/>
          <p:cNvSpPr txBox="1">
            <a:spLocks noChangeArrowheads="1"/>
          </p:cNvSpPr>
          <p:nvPr/>
        </p:nvSpPr>
        <p:spPr bwMode="auto">
          <a:xfrm>
            <a:off x="2084388" y="1066800"/>
            <a:ext cx="99536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a:spcBef>
                <a:spcPct val="0"/>
              </a:spcBef>
              <a:buFontTx/>
              <a:buNone/>
            </a:pPr>
            <a:r>
              <a:rPr kumimoji="0" lang="zh-CN" altLang="en-US" sz="1600">
                <a:solidFill>
                  <a:srgbClr val="191A2F"/>
                </a:solidFill>
              </a:rPr>
              <a:t>侵权行为地法</a:t>
            </a:r>
          </a:p>
        </p:txBody>
      </p:sp>
      <p:sp>
        <p:nvSpPr>
          <p:cNvPr id="121872" name="Text Box 1040"/>
          <p:cNvSpPr txBox="1">
            <a:spLocks noChangeArrowheads="1"/>
          </p:cNvSpPr>
          <p:nvPr/>
        </p:nvSpPr>
        <p:spPr bwMode="auto">
          <a:xfrm>
            <a:off x="1503363" y="2084388"/>
            <a:ext cx="8540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合同法</a:t>
            </a:r>
          </a:p>
        </p:txBody>
      </p:sp>
      <p:sp>
        <p:nvSpPr>
          <p:cNvPr id="121873" name="Text Box 1041"/>
          <p:cNvSpPr txBox="1">
            <a:spLocks noChangeArrowheads="1"/>
          </p:cNvSpPr>
          <p:nvPr/>
        </p:nvSpPr>
        <p:spPr bwMode="auto">
          <a:xfrm>
            <a:off x="1503363" y="2744788"/>
            <a:ext cx="854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侵权法</a:t>
            </a:r>
          </a:p>
        </p:txBody>
      </p:sp>
      <p:sp>
        <p:nvSpPr>
          <p:cNvPr id="121874" name="Text Box 1042"/>
          <p:cNvSpPr txBox="1">
            <a:spLocks noChangeArrowheads="1"/>
          </p:cNvSpPr>
          <p:nvPr/>
        </p:nvSpPr>
        <p:spPr bwMode="auto">
          <a:xfrm>
            <a:off x="1503363" y="3387725"/>
            <a:ext cx="8778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物权法</a:t>
            </a:r>
          </a:p>
        </p:txBody>
      </p:sp>
      <p:sp>
        <p:nvSpPr>
          <p:cNvPr id="121875" name="Text Box 1043"/>
          <p:cNvSpPr txBox="1">
            <a:spLocks noChangeArrowheads="1"/>
          </p:cNvSpPr>
          <p:nvPr/>
        </p:nvSpPr>
        <p:spPr bwMode="auto">
          <a:xfrm>
            <a:off x="5486400" y="1401763"/>
            <a:ext cx="854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英国法</a:t>
            </a:r>
          </a:p>
        </p:txBody>
      </p:sp>
      <p:sp>
        <p:nvSpPr>
          <p:cNvPr id="121876" name="Text Box 1044"/>
          <p:cNvSpPr txBox="1">
            <a:spLocks noChangeArrowheads="1"/>
          </p:cNvSpPr>
          <p:nvPr/>
        </p:nvSpPr>
        <p:spPr bwMode="auto">
          <a:xfrm>
            <a:off x="4348163" y="1401763"/>
            <a:ext cx="854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德国法</a:t>
            </a:r>
          </a:p>
        </p:txBody>
      </p:sp>
      <p:sp>
        <p:nvSpPr>
          <p:cNvPr id="121877" name="Text Box 1045"/>
          <p:cNvSpPr txBox="1">
            <a:spLocks noChangeArrowheads="1"/>
          </p:cNvSpPr>
          <p:nvPr/>
        </p:nvSpPr>
        <p:spPr bwMode="auto">
          <a:xfrm>
            <a:off x="3209925" y="1401763"/>
            <a:ext cx="8540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中国法</a:t>
            </a:r>
          </a:p>
        </p:txBody>
      </p:sp>
      <p:sp>
        <p:nvSpPr>
          <p:cNvPr id="121878" name="Line 1046"/>
          <p:cNvSpPr>
            <a:spLocks noChangeShapeType="1"/>
          </p:cNvSpPr>
          <p:nvPr/>
        </p:nvSpPr>
        <p:spPr bwMode="auto">
          <a:xfrm flipH="1" flipV="1">
            <a:off x="7335838" y="2998788"/>
            <a:ext cx="0" cy="1206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79" name="Text Box 1047"/>
          <p:cNvSpPr txBox="1">
            <a:spLocks noChangeArrowheads="1"/>
          </p:cNvSpPr>
          <p:nvPr/>
        </p:nvSpPr>
        <p:spPr bwMode="auto">
          <a:xfrm>
            <a:off x="3068638" y="4732338"/>
            <a:ext cx="852487" cy="414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连结点</a:t>
            </a:r>
          </a:p>
        </p:txBody>
      </p:sp>
      <p:sp>
        <p:nvSpPr>
          <p:cNvPr id="121880" name="Text Box 1048"/>
          <p:cNvSpPr txBox="1">
            <a:spLocks noChangeArrowheads="1"/>
          </p:cNvSpPr>
          <p:nvPr/>
        </p:nvSpPr>
        <p:spPr bwMode="auto">
          <a:xfrm>
            <a:off x="6683375" y="4711700"/>
            <a:ext cx="912813" cy="414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系属</a:t>
            </a:r>
          </a:p>
        </p:txBody>
      </p:sp>
      <p:sp>
        <p:nvSpPr>
          <p:cNvPr id="121881" name="Line 1049"/>
          <p:cNvSpPr>
            <a:spLocks noChangeShapeType="1"/>
          </p:cNvSpPr>
          <p:nvPr/>
        </p:nvSpPr>
        <p:spPr bwMode="auto">
          <a:xfrm flipV="1">
            <a:off x="3495675" y="3005138"/>
            <a:ext cx="0" cy="1200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82" name="Line 1050"/>
          <p:cNvSpPr>
            <a:spLocks noChangeShapeType="1"/>
          </p:cNvSpPr>
          <p:nvPr/>
        </p:nvSpPr>
        <p:spPr bwMode="auto">
          <a:xfrm flipH="1">
            <a:off x="3636963" y="2998788"/>
            <a:ext cx="36988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83" name="Text Box 1051"/>
          <p:cNvSpPr txBox="1">
            <a:spLocks noChangeArrowheads="1"/>
          </p:cNvSpPr>
          <p:nvPr/>
        </p:nvSpPr>
        <p:spPr bwMode="auto">
          <a:xfrm>
            <a:off x="1787525" y="4732338"/>
            <a:ext cx="854075" cy="414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just">
              <a:spcBef>
                <a:spcPct val="0"/>
              </a:spcBef>
              <a:buFontTx/>
              <a:buNone/>
            </a:pPr>
            <a:r>
              <a:rPr kumimoji="0" lang="zh-CN" altLang="en-US" sz="1600">
                <a:solidFill>
                  <a:srgbClr val="191A2F"/>
                </a:solidFill>
              </a:rPr>
              <a:t>范围</a:t>
            </a:r>
          </a:p>
        </p:txBody>
      </p:sp>
      <p:sp>
        <p:nvSpPr>
          <p:cNvPr id="121884" name="Line 1052"/>
          <p:cNvSpPr>
            <a:spLocks noChangeShapeType="1"/>
          </p:cNvSpPr>
          <p:nvPr/>
        </p:nvSpPr>
        <p:spPr bwMode="auto">
          <a:xfrm flipH="1" flipV="1">
            <a:off x="3495675" y="5119688"/>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85" name="Line 1053"/>
          <p:cNvSpPr>
            <a:spLocks noChangeShapeType="1"/>
          </p:cNvSpPr>
          <p:nvPr/>
        </p:nvSpPr>
        <p:spPr bwMode="auto">
          <a:xfrm>
            <a:off x="1220788" y="1119188"/>
            <a:ext cx="5832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86" name="Line 1054"/>
          <p:cNvSpPr>
            <a:spLocks noChangeShapeType="1"/>
          </p:cNvSpPr>
          <p:nvPr/>
        </p:nvSpPr>
        <p:spPr bwMode="auto">
          <a:xfrm flipV="1">
            <a:off x="1220788" y="1997075"/>
            <a:ext cx="583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7" name="Line 1055"/>
          <p:cNvSpPr>
            <a:spLocks noChangeShapeType="1"/>
          </p:cNvSpPr>
          <p:nvPr/>
        </p:nvSpPr>
        <p:spPr bwMode="auto">
          <a:xfrm flipH="1" flipV="1">
            <a:off x="2203450" y="5119688"/>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888" name="Line 1056"/>
          <p:cNvSpPr>
            <a:spLocks noChangeShapeType="1"/>
          </p:cNvSpPr>
          <p:nvPr/>
        </p:nvSpPr>
        <p:spPr bwMode="auto">
          <a:xfrm flipH="1" flipV="1">
            <a:off x="7121525" y="5094288"/>
            <a:ext cx="0" cy="3317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a:ln>
            <a:solidFill>
              <a:schemeClr val="accent1"/>
            </a:solidFill>
          </a:ln>
        </p:spPr>
        <p:txBody>
          <a:bodyPr/>
          <a:lstStyle/>
          <a:p>
            <a:pPr eaLnBrk="1" hangingPunct="1"/>
            <a:r>
              <a:rPr lang="zh-CN" altLang="en-US" sz="3600" b="1" dirty="0"/>
              <a:t>准据法的现实意义和作用</a:t>
            </a:r>
            <a:endParaRPr lang="en-US" altLang="zh-CN" sz="3600" b="1" dirty="0"/>
          </a:p>
          <a:p>
            <a:pPr eaLnBrk="1" hangingPunct="1"/>
            <a:r>
              <a:rPr lang="zh-CN" altLang="en-US" sz="3600" b="1" dirty="0"/>
              <a:t>直接决定涉外案件当事人的权利义务：</a:t>
            </a:r>
            <a:endParaRPr lang="en-US" altLang="zh-CN" sz="3600" b="1" dirty="0"/>
          </a:p>
          <a:p>
            <a:pPr eaLnBrk="1" hangingPunct="1"/>
            <a:r>
              <a:rPr lang="zh-CN" altLang="en-US" b="1" dirty="0"/>
              <a:t>菲达厂与美国总统轮船公司无单放货案</a:t>
            </a:r>
          </a:p>
          <a:p>
            <a:pPr eaLnBrk="1" hangingPunct="1"/>
            <a:r>
              <a:rPr lang="zh-CN" altLang="en-US" sz="2800" dirty="0"/>
              <a:t>准据法是中国海商法：无单放货违法，菲达厂胜诉；</a:t>
            </a:r>
            <a:endParaRPr lang="en-US" altLang="zh-CN" sz="2800" dirty="0"/>
          </a:p>
          <a:p>
            <a:pPr eaLnBrk="1" hangingPunct="1"/>
            <a:r>
              <a:rPr lang="zh-CN" altLang="en-US" sz="2800" dirty="0"/>
              <a:t>准据法是美国联邦提单法：无单放货系合法履行合同的行为，驳回菲达厂诉讼请求。</a:t>
            </a:r>
            <a:endParaRPr lang="en-US" altLang="zh-CN" sz="2800" dirty="0"/>
          </a:p>
          <a:p>
            <a:pPr eaLnBrk="1" hangingPunct="1"/>
            <a:endParaRPr lang="en-US" altLang="zh-CN" sz="2800" dirty="0"/>
          </a:p>
          <a:p>
            <a:pPr eaLnBrk="1" hangingPunct="1"/>
            <a:r>
              <a:rPr lang="zh-CN" altLang="en-US" sz="2800" b="1" dirty="0"/>
              <a:t>渡边睦义重婚案：</a:t>
            </a:r>
            <a:endParaRPr lang="en-US" altLang="zh-CN" sz="2800" b="1" dirty="0"/>
          </a:p>
          <a:p>
            <a:pPr eaLnBrk="1" hangingPunct="1"/>
            <a:r>
              <a:rPr lang="zh-CN" altLang="en-US" sz="2800" b="1" dirty="0"/>
              <a:t>案件定性准据法为中国法：宋菊茹和渡边睦义结婚有效，</a:t>
            </a:r>
            <a:endParaRPr lang="en-US" altLang="zh-CN" sz="2800" b="1" dirty="0"/>
          </a:p>
          <a:p>
            <a:pPr eaLnBrk="1" hangingPunct="1"/>
            <a:r>
              <a:rPr lang="zh-CN" altLang="en-US" sz="2800" b="1" dirty="0"/>
              <a:t>离婚无效，当事人之间系婚姻纠纷；</a:t>
            </a:r>
            <a:endParaRPr lang="en-US" altLang="zh-CN" sz="2800" b="1" dirty="0"/>
          </a:p>
          <a:p>
            <a:pPr eaLnBrk="1" hangingPunct="1"/>
            <a:r>
              <a:rPr lang="zh-CN" altLang="en-US" sz="2800" b="1" dirty="0"/>
              <a:t>案件定性准据法为日本法：宋菊茹和渡边睦义结婚离婚系以合法形式实现非法目的，涉嫌刑事犯罪。</a:t>
            </a:r>
          </a:p>
          <a:p>
            <a:pPr eaLnBrk="1" hangingPunct="1"/>
            <a:endParaRPr lang="en-US" altLang="zh-CN" dirty="0"/>
          </a:p>
          <a:p>
            <a:pPr eaLnBrk="1" hangingPunct="1"/>
            <a:endParaRPr lang="en-US" altLang="zh-CN" b="1" dirty="0"/>
          </a:p>
        </p:txBody>
      </p:sp>
    </p:spTree>
    <p:extLst>
      <p:ext uri="{BB962C8B-B14F-4D97-AF65-F5344CB8AC3E}">
        <p14:creationId xmlns:p14="http://schemas.microsoft.com/office/powerpoint/2010/main" val="39706219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0" y="0"/>
            <a:ext cx="9144000" cy="6858000"/>
          </a:xfrm>
        </p:spPr>
        <p:txBody>
          <a:bodyPr/>
          <a:lstStyle/>
          <a:p>
            <a:pPr eaLnBrk="1" hangingPunct="1"/>
            <a:r>
              <a:rPr lang="en-US" altLang="zh-CN" sz="6000" dirty="0"/>
              <a:t>Non-state law</a:t>
            </a:r>
            <a:r>
              <a:rPr lang="zh-CN" altLang="en-US" sz="6000" dirty="0"/>
              <a:t>可否作为准据法？</a:t>
            </a:r>
            <a:r>
              <a:rPr lang="en-US" altLang="zh-CN" sz="6000" dirty="0"/>
              <a:t>1924Hague Rules </a:t>
            </a:r>
            <a:r>
              <a:rPr lang="zh-CN" altLang="en-US" sz="6000" dirty="0"/>
              <a:t>银行信用证</a:t>
            </a:r>
            <a:endParaRPr lang="en-US" altLang="zh-CN" sz="6000" dirty="0"/>
          </a:p>
          <a:p>
            <a:pPr eaLnBrk="1" hangingPunct="1"/>
            <a:r>
              <a:rPr lang="en-US" altLang="zh-CN" sz="3600" b="1" dirty="0"/>
              <a:t>2020《</a:t>
            </a:r>
            <a:r>
              <a:rPr lang="zh-CN" altLang="en-US" sz="3600" b="1" dirty="0"/>
              <a:t>法律适用法司法解释（一）</a:t>
            </a:r>
            <a:r>
              <a:rPr lang="en-US" altLang="zh-CN" sz="3600" b="1" dirty="0"/>
              <a:t>》</a:t>
            </a:r>
            <a:r>
              <a:rPr lang="zh-CN" altLang="en-US" sz="3600" b="1" dirty="0"/>
              <a:t>第</a:t>
            </a:r>
            <a:r>
              <a:rPr lang="en-US" altLang="zh-CN" sz="3600" b="1" dirty="0"/>
              <a:t>7</a:t>
            </a:r>
            <a:r>
              <a:rPr lang="zh-CN" altLang="en-US" sz="3600" b="1" dirty="0"/>
              <a:t>条  </a:t>
            </a:r>
            <a:r>
              <a:rPr lang="zh-CN" altLang="en-US" sz="3600" dirty="0"/>
              <a:t>当事人在合同中援引尚未对中华人民共和国生效的国际条约的，人民法院可以根据该国际条约的内容确定当事人之间的权利义务，但违反中华人民共和国社会公共利益或</a:t>
            </a:r>
            <a:r>
              <a:rPr lang="zh-CN" altLang="en-US" sz="3600" b="1" dirty="0"/>
              <a:t>中华人民共和国法律、行政法规强制性规定的除外</a:t>
            </a:r>
            <a:r>
              <a:rPr lang="zh-CN" altLang="en-US" sz="6000" dirty="0"/>
              <a:t>。</a:t>
            </a:r>
            <a:endParaRPr lang="zh-CN" altLang="zh-CN" sz="6000" dirty="0"/>
          </a:p>
        </p:txBody>
      </p:sp>
    </p:spTree>
    <p:extLst>
      <p:ext uri="{BB962C8B-B14F-4D97-AF65-F5344CB8AC3E}">
        <p14:creationId xmlns:p14="http://schemas.microsoft.com/office/powerpoint/2010/main" val="42464446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0" y="27384"/>
            <a:ext cx="9144000" cy="6858000"/>
          </a:xfrm>
        </p:spPr>
        <p:txBody>
          <a:bodyPr/>
          <a:lstStyle/>
          <a:p>
            <a:pPr eaLnBrk="1" hangingPunct="1"/>
            <a:r>
              <a:rPr lang="zh-CN" altLang="en-US" sz="3600" b="1" dirty="0"/>
              <a:t>海牙规则可否成为准据法？</a:t>
            </a:r>
            <a:endParaRPr lang="en-US" altLang="zh-CN" sz="3600" b="1" dirty="0"/>
          </a:p>
          <a:p>
            <a:pPr eaLnBrk="1" hangingPunct="1"/>
            <a:r>
              <a:rPr lang="zh-CN" altLang="en-US" sz="3600" b="1" dirty="0"/>
              <a:t>承运人责任限额</a:t>
            </a:r>
            <a:endParaRPr lang="en-US" altLang="zh-CN" sz="3600" b="1" dirty="0"/>
          </a:p>
          <a:p>
            <a:pPr eaLnBrk="1" hangingPunct="1"/>
            <a:r>
              <a:rPr lang="en-US" altLang="zh-CN" sz="3600" b="1" dirty="0"/>
              <a:t>1924Hague Rules</a:t>
            </a:r>
            <a:r>
              <a:rPr lang="zh-CN" altLang="en-US" sz="3600" b="1" dirty="0"/>
              <a:t>：每单位</a:t>
            </a:r>
            <a:r>
              <a:rPr lang="en-US" altLang="zh-CN" sz="3600" b="1" dirty="0"/>
              <a:t>100</a:t>
            </a:r>
            <a:r>
              <a:rPr lang="zh-CN" altLang="en-US" sz="3600" b="1" dirty="0"/>
              <a:t>英镑</a:t>
            </a:r>
            <a:r>
              <a:rPr lang="zh-CN" altLang="en-US" sz="3600" b="1" dirty="0">
                <a:sym typeface="Symbol"/>
              </a:rPr>
              <a:t></a:t>
            </a:r>
            <a:r>
              <a:rPr lang="en-US" altLang="zh-CN" sz="3600" b="1" dirty="0"/>
              <a:t>$131 </a:t>
            </a:r>
            <a:r>
              <a:rPr lang="zh-CN" altLang="en-US" sz="3600" b="1" dirty="0"/>
              <a:t>并入条款</a:t>
            </a:r>
            <a:r>
              <a:rPr lang="en-US" altLang="zh-CN" sz="3600" b="1" dirty="0"/>
              <a:t>incorporated clause</a:t>
            </a:r>
          </a:p>
          <a:p>
            <a:pPr lvl="3" eaLnBrk="1" hangingPunct="1"/>
            <a:r>
              <a:rPr lang="en-US" altLang="zh-CN" sz="2400" b="1" dirty="0"/>
              <a:t>1936</a:t>
            </a:r>
            <a:r>
              <a:rPr lang="zh-CN" altLang="en-US" sz="2400" b="1" dirty="0"/>
              <a:t>年美国海上货物运输法：每单位</a:t>
            </a:r>
            <a:r>
              <a:rPr lang="en-US" altLang="zh-CN" sz="2400" b="1" dirty="0"/>
              <a:t>$500</a:t>
            </a:r>
          </a:p>
          <a:p>
            <a:pPr eaLnBrk="1" hangingPunct="1"/>
            <a:r>
              <a:rPr lang="zh-CN" altLang="en-US" sz="3600" b="1" dirty="0"/>
              <a:t>我国</a:t>
            </a:r>
            <a:r>
              <a:rPr lang="en-US" altLang="zh-CN" sz="3600" b="1" dirty="0"/>
              <a:t>《</a:t>
            </a:r>
            <a:r>
              <a:rPr lang="zh-CN" altLang="en-US" sz="3600" b="1" dirty="0"/>
              <a:t>海商法</a:t>
            </a:r>
            <a:r>
              <a:rPr lang="en-US" altLang="zh-CN" sz="3600" b="1" dirty="0"/>
              <a:t>》</a:t>
            </a:r>
            <a:r>
              <a:rPr lang="zh-CN" altLang="en-US" sz="3600" b="1" dirty="0"/>
              <a:t>第</a:t>
            </a:r>
            <a:r>
              <a:rPr lang="en-US" altLang="zh-CN" sz="3600" b="1" dirty="0"/>
              <a:t>56</a:t>
            </a:r>
            <a:r>
              <a:rPr lang="zh-CN" altLang="en-US" sz="3600" b="1" dirty="0"/>
              <a:t>条  承运人对货物的灭失或者损坏的赔偿限额，按照货物件数或者其他货运单位数计算，每件或者每个其他货运单位为</a:t>
            </a:r>
            <a:r>
              <a:rPr lang="en-US" altLang="zh-CN" sz="3600" b="1" dirty="0"/>
              <a:t>666.67</a:t>
            </a:r>
            <a:r>
              <a:rPr lang="zh-CN" altLang="en-US" sz="3600" b="1" dirty="0"/>
              <a:t>特别提款权</a:t>
            </a:r>
            <a:r>
              <a:rPr lang="zh-CN" altLang="en-US" sz="3600" b="1" dirty="0">
                <a:sym typeface="Symbol"/>
              </a:rPr>
              <a:t></a:t>
            </a:r>
            <a:r>
              <a:rPr lang="en-US" altLang="zh-CN" sz="3600" b="1" dirty="0">
                <a:sym typeface="Symbol"/>
              </a:rPr>
              <a:t>$926</a:t>
            </a:r>
            <a:endParaRPr lang="en-US" altLang="zh-CN" sz="3600" b="1" dirty="0"/>
          </a:p>
        </p:txBody>
      </p:sp>
    </p:spTree>
    <p:extLst>
      <p:ext uri="{BB962C8B-B14F-4D97-AF65-F5344CB8AC3E}">
        <p14:creationId xmlns:p14="http://schemas.microsoft.com/office/powerpoint/2010/main" val="26138930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0" y="0"/>
            <a:ext cx="9144000" cy="6858000"/>
          </a:xfrm>
        </p:spPr>
        <p:txBody>
          <a:bodyPr/>
          <a:lstStyle/>
          <a:p>
            <a:pPr eaLnBrk="1" hangingPunct="1"/>
            <a:r>
              <a:rPr lang="zh-CN" altLang="en-US" sz="2800" dirty="0"/>
              <a:t>假设美国总统轮船公司将一批巴西大豆从巴西运至天津，因运输途中未定期通风，大豆受潮发霉，收货人天津公司索赔。假设货运单位为集装箱。</a:t>
            </a:r>
            <a:r>
              <a:rPr lang="en-US" altLang="zh-CN" sz="2800" dirty="0"/>
              <a:t>American President Lines  BILL OF LADING</a:t>
            </a:r>
          </a:p>
          <a:p>
            <a:pPr eaLnBrk="1" hangingPunct="1"/>
            <a:r>
              <a:rPr lang="en-US" altLang="zh-CN" sz="2800" b="1" dirty="0"/>
              <a:t>6. PARAMOUNT CLAUSE </a:t>
            </a:r>
          </a:p>
          <a:p>
            <a:pPr eaLnBrk="1" hangingPunct="1"/>
            <a:r>
              <a:rPr lang="en-US" altLang="zh-CN" sz="2800" dirty="0"/>
              <a:t>i) From loading of the Goods onto the Vessel until discharge of the Goods from the Vessel</a:t>
            </a:r>
            <a:r>
              <a:rPr lang="en-US" altLang="zh-CN" sz="2800" b="1" dirty="0"/>
              <a:t>, the Carrier’s responsibility shall be subject </a:t>
            </a:r>
            <a:r>
              <a:rPr lang="en-US" altLang="zh-CN" sz="2800" dirty="0"/>
              <a:t>to </a:t>
            </a:r>
            <a:r>
              <a:rPr lang="en-US" altLang="zh-CN" sz="2800" b="1" dirty="0"/>
              <a:t>the provisions of any legislation compulsorily applicable to this Bill of Lading: a) which gives effect to the Hague Rules contained in the International Convention for the Unification of Certain Rules Relating to Bills of Lading, dated at Brussels, August 25, 1924, ( “the Hague Rules” ) including adaptations thereof, </a:t>
            </a:r>
            <a:endParaRPr lang="en-US" altLang="zh-CN" sz="2800" dirty="0"/>
          </a:p>
          <a:p>
            <a:pPr eaLnBrk="1" hangingPunct="1"/>
            <a:endParaRPr lang="zh-CN" altLang="zh-CN" dirty="0"/>
          </a:p>
        </p:txBody>
      </p:sp>
    </p:spTree>
    <p:extLst>
      <p:ext uri="{BB962C8B-B14F-4D97-AF65-F5344CB8AC3E}">
        <p14:creationId xmlns:p14="http://schemas.microsoft.com/office/powerpoint/2010/main" val="237858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州的河岸上。</a:t>
            </a:r>
            <a:r>
              <a:rPr lang="en-US" altLang="zh-CN" dirty="0"/>
              <a:t>DC4</a:t>
            </a:r>
            <a:r>
              <a:rPr lang="zh-CN" altLang="en-US" dirty="0"/>
              <a:t>上</a:t>
            </a:r>
            <a:r>
              <a:rPr lang="en-US" altLang="zh-CN" dirty="0"/>
              <a:t>55</a:t>
            </a:r>
            <a:r>
              <a:rPr lang="zh-CN" altLang="en-US" dirty="0"/>
              <a:t>人全部死亡。</a:t>
            </a:r>
            <a:endParaRPr lang="en-US" altLang="zh-CN" dirty="0"/>
          </a:p>
          <a:p>
            <a:pPr eaLnBrk="1" hangingPunct="1"/>
            <a:r>
              <a:rPr lang="zh-CN" altLang="en-US" dirty="0"/>
              <a:t>玻利维亚驾驶员</a:t>
            </a:r>
            <a:r>
              <a:rPr lang="en-US" altLang="zh-CN" dirty="0" err="1"/>
              <a:t>Bridoux</a:t>
            </a:r>
            <a:r>
              <a:rPr lang="zh-CN" altLang="en-US" dirty="0"/>
              <a:t>奇迹般爬出驾驶舱，保住了性命。</a:t>
            </a:r>
            <a:endParaRPr lang="en-US" altLang="zh-CN" dirty="0"/>
          </a:p>
          <a:p>
            <a:pPr eaLnBrk="1" hangingPunct="1"/>
            <a:r>
              <a:rPr lang="zh-CN" altLang="en-US" dirty="0"/>
              <a:t>华盛顿机场位于佛吉尼亚州，</a:t>
            </a:r>
            <a:r>
              <a:rPr lang="en-US" altLang="zh-CN" dirty="0"/>
              <a:t>Potomac</a:t>
            </a:r>
            <a:r>
              <a:rPr lang="zh-CN" altLang="en-US" dirty="0"/>
              <a:t>河位于哥伦比亚特区。华盛顿机场属于美国国有。</a:t>
            </a:r>
            <a:endParaRPr lang="en-US" altLang="zh-CN" dirty="0"/>
          </a:p>
          <a:p>
            <a:pPr eaLnBrk="1" hangingPunct="1"/>
            <a:r>
              <a:rPr lang="zh-CN" altLang="en-US" dirty="0"/>
              <a:t>佛吉尼亚法律规定每人死亡赔偿最高限额为</a:t>
            </a:r>
            <a:r>
              <a:rPr lang="en-US" altLang="zh-CN" dirty="0"/>
              <a:t>15000</a:t>
            </a:r>
            <a:r>
              <a:rPr lang="zh-CN" altLang="en-US" dirty="0"/>
              <a:t>美元，哥伦比亚特区法律没有赔偿限额限制。</a:t>
            </a:r>
            <a:endParaRPr lang="en-US" altLang="zh-CN" dirty="0"/>
          </a:p>
          <a:p>
            <a:pPr eaLnBrk="1" hangingPunct="1"/>
            <a:r>
              <a:rPr lang="zh-CN" altLang="en-US" dirty="0"/>
              <a:t>法律冲突解决方案：</a:t>
            </a:r>
            <a:endParaRPr lang="en-US" altLang="zh-CN" dirty="0"/>
          </a:p>
          <a:p>
            <a:pPr eaLnBrk="1" hangingPunct="1"/>
            <a:r>
              <a:rPr lang="zh-CN" altLang="en-US" dirty="0"/>
              <a:t>侵权行为适用侵权行为地法律</a:t>
            </a:r>
            <a:endParaRPr lang="en-US" altLang="zh-CN" dirty="0"/>
          </a:p>
          <a:p>
            <a:pPr eaLnBrk="1" hangingPunct="1"/>
            <a:r>
              <a:rPr lang="zh-CN" altLang="en-US" dirty="0"/>
              <a:t>侵权行为地？</a:t>
            </a:r>
            <a:endParaRPr lang="en-US" altLang="zh-CN" dirty="0"/>
          </a:p>
          <a:p>
            <a:pPr eaLnBrk="1" hangingPunct="1"/>
            <a:endParaRPr lang="zh-CN" altLang="zh-CN" dirty="0"/>
          </a:p>
        </p:txBody>
      </p:sp>
    </p:spTree>
    <p:extLst>
      <p:ext uri="{BB962C8B-B14F-4D97-AF65-F5344CB8AC3E}">
        <p14:creationId xmlns:p14="http://schemas.microsoft.com/office/powerpoint/2010/main" val="28976579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0" y="0"/>
            <a:ext cx="9144000" cy="6858000"/>
          </a:xfrm>
        </p:spPr>
        <p:txBody>
          <a:bodyPr/>
          <a:lstStyle/>
          <a:p>
            <a:pPr eaLnBrk="1" hangingPunct="1"/>
            <a:r>
              <a:rPr lang="en-US" altLang="zh-CN" b="1" dirty="0"/>
              <a:t>such as the Carriage of Goods by Sea Act of the United States, 1936 ( “US COGSA” )</a:t>
            </a:r>
          </a:p>
          <a:p>
            <a:pPr eaLnBrk="1" hangingPunct="1"/>
            <a:r>
              <a:rPr lang="zh-CN" altLang="en-US" b="1" dirty="0"/>
              <a:t>假设法院认定涉案海运合同最密切联系地为天津</a:t>
            </a:r>
            <a:endParaRPr lang="en-US" altLang="zh-CN" b="1" dirty="0"/>
          </a:p>
          <a:p>
            <a:pPr eaLnBrk="1" hangingPunct="1"/>
            <a:r>
              <a:rPr lang="zh-CN" altLang="en-US" b="1" dirty="0"/>
              <a:t>准据法：</a:t>
            </a:r>
            <a:r>
              <a:rPr lang="en-US" altLang="zh-CN" b="1" dirty="0"/>
              <a:t>“US COGSA” 1936</a:t>
            </a:r>
            <a:r>
              <a:rPr lang="zh-CN" altLang="en-US" b="1" dirty="0"/>
              <a:t>？</a:t>
            </a:r>
            <a:r>
              <a:rPr lang="en-US" altLang="zh-CN" b="1" dirty="0"/>
              <a:t>the Hague Rules 1924</a:t>
            </a:r>
            <a:r>
              <a:rPr lang="zh-CN" altLang="en-US" b="1" dirty="0"/>
              <a:t>？中国</a:t>
            </a:r>
            <a:r>
              <a:rPr lang="en-US" altLang="zh-CN" b="1" dirty="0"/>
              <a:t>《</a:t>
            </a:r>
            <a:r>
              <a:rPr lang="zh-CN" altLang="en-US" b="1" dirty="0"/>
              <a:t>海商法</a:t>
            </a:r>
            <a:r>
              <a:rPr lang="en-US" altLang="zh-CN" b="1" dirty="0"/>
              <a:t>》</a:t>
            </a:r>
            <a:r>
              <a:rPr lang="zh-CN" altLang="en-US" b="1" dirty="0"/>
              <a:t>？</a:t>
            </a:r>
            <a:endParaRPr lang="en-US" altLang="zh-CN" b="1" dirty="0"/>
          </a:p>
          <a:p>
            <a:pPr eaLnBrk="1" hangingPunct="1"/>
            <a:endParaRPr lang="en-US" altLang="zh-CN" b="1" dirty="0"/>
          </a:p>
          <a:p>
            <a:pPr eaLnBrk="1" hangingPunct="1"/>
            <a:r>
              <a:rPr lang="zh-CN" altLang="en-US" sz="3600" b="1" dirty="0"/>
              <a:t>国际惯例可否作为准据法</a:t>
            </a:r>
            <a:r>
              <a:rPr lang="zh-CN" altLang="en-US" sz="3600" dirty="0"/>
              <a:t>？</a:t>
            </a:r>
            <a:endParaRPr lang="en-US" altLang="zh-CN" sz="3600" dirty="0"/>
          </a:p>
          <a:p>
            <a:pPr eaLnBrk="1" hangingPunct="1"/>
            <a:r>
              <a:rPr lang="zh-CN" altLang="en-US" dirty="0"/>
              <a:t>国际惯例是否属于</a:t>
            </a:r>
            <a:r>
              <a:rPr lang="en-US" altLang="zh-CN" dirty="0"/>
              <a:t>《</a:t>
            </a:r>
            <a:r>
              <a:rPr lang="zh-CN" altLang="en-US" dirty="0"/>
              <a:t>涉外民事关系法律适用法</a:t>
            </a:r>
            <a:r>
              <a:rPr lang="en-US" altLang="zh-CN" dirty="0"/>
              <a:t>》</a:t>
            </a:r>
            <a:r>
              <a:rPr lang="zh-CN" altLang="en-US" dirty="0"/>
              <a:t>中的“法律”？</a:t>
            </a:r>
            <a:endParaRPr lang="en-US" altLang="zh-CN" dirty="0"/>
          </a:p>
          <a:p>
            <a:pPr eaLnBrk="1" hangingPunct="1"/>
            <a:r>
              <a:rPr lang="zh-CN" altLang="en-US" dirty="0"/>
              <a:t>若“是”，则可以成为准据法；</a:t>
            </a:r>
            <a:endParaRPr lang="en-US" altLang="zh-CN" dirty="0"/>
          </a:p>
          <a:p>
            <a:pPr eaLnBrk="1" hangingPunct="1"/>
            <a:r>
              <a:rPr lang="zh-CN" altLang="en-US" dirty="0"/>
              <a:t>若“否”，则无法成为准据法。</a:t>
            </a:r>
            <a:endParaRPr lang="zh-CN" altLang="zh-CN" dirty="0"/>
          </a:p>
        </p:txBody>
      </p:sp>
    </p:spTree>
    <p:extLst>
      <p:ext uri="{BB962C8B-B14F-4D97-AF65-F5344CB8AC3E}">
        <p14:creationId xmlns:p14="http://schemas.microsoft.com/office/powerpoint/2010/main" val="235135437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dirty="0"/>
              <a:t>　</a:t>
            </a:r>
            <a:r>
              <a:rPr lang="en-US" altLang="zh-CN" sz="2800" dirty="0"/>
              <a:t>《</a:t>
            </a:r>
            <a:r>
              <a:rPr lang="zh-CN" altLang="en-US" b="1" dirty="0"/>
              <a:t>最高人民法院关于审理涉外民商事案件适用国际条约和国际惯例若干问题的解释</a:t>
            </a:r>
            <a:r>
              <a:rPr lang="en-US" altLang="zh-CN" sz="2800" dirty="0"/>
              <a:t>》</a:t>
            </a:r>
            <a:r>
              <a:rPr lang="zh-CN" altLang="en-US" sz="2000" dirty="0"/>
              <a:t>法释</a:t>
            </a:r>
            <a:r>
              <a:rPr lang="en-US" altLang="zh-CN" sz="2000" dirty="0"/>
              <a:t>〔2023〕15</a:t>
            </a:r>
            <a:r>
              <a:rPr lang="zh-CN" altLang="en-US" sz="2000" dirty="0"/>
              <a:t>号，自</a:t>
            </a:r>
            <a:r>
              <a:rPr lang="en-US" altLang="zh-CN" sz="2000" dirty="0"/>
              <a:t>2024</a:t>
            </a:r>
            <a:r>
              <a:rPr lang="zh-CN" altLang="en-US" sz="2000" dirty="0"/>
              <a:t>年</a:t>
            </a:r>
            <a:r>
              <a:rPr lang="en-US" altLang="zh-CN" sz="2000" dirty="0"/>
              <a:t>1</a:t>
            </a:r>
            <a:r>
              <a:rPr lang="zh-CN" altLang="en-US" sz="2000" dirty="0"/>
              <a:t>月</a:t>
            </a:r>
            <a:r>
              <a:rPr lang="en-US" altLang="zh-CN" sz="2000" dirty="0"/>
              <a:t>1</a:t>
            </a:r>
            <a:r>
              <a:rPr lang="zh-CN" altLang="en-US" sz="2000" dirty="0"/>
              <a:t>日起施行</a:t>
            </a:r>
            <a:endParaRPr lang="en-US" altLang="zh-CN" sz="2000" dirty="0"/>
          </a:p>
          <a:p>
            <a:pPr eaLnBrk="1" hangingPunct="1"/>
            <a:r>
              <a:rPr lang="zh-CN" altLang="en-US" sz="2800" dirty="0"/>
              <a:t>第一条  人民法院审理</a:t>
            </a:r>
            <a:r>
              <a:rPr lang="en-US" altLang="zh-CN" sz="2800" dirty="0"/>
              <a:t>《</a:t>
            </a:r>
            <a:r>
              <a:rPr lang="zh-CN" altLang="en-US" sz="2800" dirty="0"/>
              <a:t>中华人民共和国海商法</a:t>
            </a:r>
            <a:r>
              <a:rPr lang="en-US" altLang="zh-CN" sz="2800" dirty="0"/>
              <a:t>》</a:t>
            </a:r>
            <a:r>
              <a:rPr lang="zh-CN" altLang="en-US" sz="2800" dirty="0"/>
              <a:t>、</a:t>
            </a:r>
            <a:r>
              <a:rPr lang="en-US" altLang="zh-CN" sz="2800" dirty="0"/>
              <a:t>《</a:t>
            </a:r>
            <a:r>
              <a:rPr lang="zh-CN" altLang="en-US" sz="2800" dirty="0"/>
              <a:t>中华人民共和国票据法</a:t>
            </a:r>
            <a:r>
              <a:rPr lang="en-US" altLang="zh-CN" sz="2800" dirty="0"/>
              <a:t>》</a:t>
            </a:r>
            <a:r>
              <a:rPr lang="zh-CN" altLang="en-US" sz="2800" dirty="0"/>
              <a:t>、</a:t>
            </a:r>
            <a:r>
              <a:rPr lang="en-US" altLang="zh-CN" sz="2800" dirty="0"/>
              <a:t>《</a:t>
            </a:r>
            <a:r>
              <a:rPr lang="zh-CN" altLang="en-US" sz="2800" dirty="0"/>
              <a:t>中华人民共和国民用航空法</a:t>
            </a:r>
            <a:r>
              <a:rPr lang="en-US" altLang="zh-CN" sz="2800" dirty="0"/>
              <a:t>》</a:t>
            </a:r>
            <a:r>
              <a:rPr lang="zh-CN" altLang="en-US" sz="2800" dirty="0"/>
              <a:t>、</a:t>
            </a:r>
            <a:r>
              <a:rPr lang="en-US" altLang="zh-CN" sz="2800" dirty="0"/>
              <a:t>《</a:t>
            </a:r>
            <a:r>
              <a:rPr lang="zh-CN" altLang="en-US" sz="2800" dirty="0"/>
              <a:t>中华人民共和国海上交通安全法</a:t>
            </a:r>
            <a:r>
              <a:rPr lang="en-US" altLang="zh-CN" sz="2800" dirty="0"/>
              <a:t>》</a:t>
            </a:r>
            <a:r>
              <a:rPr lang="zh-CN" altLang="en-US" sz="2800" dirty="0"/>
              <a:t>调整的涉外民商事案件，涉及适用国际条约的，分别按照</a:t>
            </a:r>
            <a:r>
              <a:rPr lang="en-US" altLang="zh-CN" sz="2800" dirty="0"/>
              <a:t>《</a:t>
            </a:r>
            <a:r>
              <a:rPr lang="zh-CN" altLang="en-US" sz="2800" dirty="0"/>
              <a:t>中华人民共和国海商法</a:t>
            </a:r>
            <a:r>
              <a:rPr lang="en-US" altLang="zh-CN" sz="2800" dirty="0"/>
              <a:t>》</a:t>
            </a:r>
            <a:r>
              <a:rPr lang="zh-CN" altLang="en-US" sz="2800" dirty="0"/>
              <a:t>第二百六十八条、</a:t>
            </a:r>
            <a:r>
              <a:rPr lang="en-US" altLang="zh-CN" sz="2800" dirty="0"/>
              <a:t>《</a:t>
            </a:r>
            <a:r>
              <a:rPr lang="zh-CN" altLang="en-US" sz="2800" dirty="0"/>
              <a:t>中华人民共和国票据法</a:t>
            </a:r>
            <a:r>
              <a:rPr lang="en-US" altLang="zh-CN" sz="2800" dirty="0"/>
              <a:t>》</a:t>
            </a:r>
            <a:r>
              <a:rPr lang="zh-CN" altLang="en-US" sz="2800" dirty="0"/>
              <a:t>第九十五条、</a:t>
            </a:r>
            <a:r>
              <a:rPr lang="en-US" altLang="zh-CN" sz="2800" dirty="0"/>
              <a:t>《</a:t>
            </a:r>
            <a:r>
              <a:rPr lang="zh-CN" altLang="en-US" sz="2800" dirty="0"/>
              <a:t>中华人民共和国民用航空法</a:t>
            </a:r>
            <a:r>
              <a:rPr lang="en-US" altLang="zh-CN" sz="2800" dirty="0"/>
              <a:t>》</a:t>
            </a:r>
            <a:r>
              <a:rPr lang="zh-CN" altLang="en-US" sz="2800" dirty="0"/>
              <a:t>第一百八十四条、</a:t>
            </a:r>
            <a:r>
              <a:rPr lang="en-US" altLang="zh-CN" sz="2800" dirty="0"/>
              <a:t>《</a:t>
            </a:r>
            <a:r>
              <a:rPr lang="zh-CN" altLang="en-US" sz="2800" dirty="0"/>
              <a:t>中华人民共和国海上交通安全法</a:t>
            </a:r>
            <a:r>
              <a:rPr lang="en-US" altLang="zh-CN" sz="2800" dirty="0"/>
              <a:t>》</a:t>
            </a:r>
            <a:r>
              <a:rPr lang="zh-CN" altLang="en-US" sz="2800" dirty="0"/>
              <a:t>第一百二十一条的规定予以适用。</a:t>
            </a:r>
          </a:p>
          <a:p>
            <a:pPr eaLnBrk="1" hangingPunct="1"/>
            <a:r>
              <a:rPr lang="zh-CN" altLang="en-US" sz="2800" dirty="0"/>
              <a:t>人民法院审理上述法律调整范围之外的其他涉外民商事案件，涉及适用国际条约的，参照上述法律的规定。国际条约与中华人民共和国法律有不同规定的，适用国际条约的规定，但中华人民共和国声明保留的条款除外。</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0189225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dirty="0"/>
              <a:t>第三条  国际条约规定当事人可以约定排除或部分排除国际条约的适用，当事人主张依据其约定排除或部分排除国际条约适用的，人民法院予以支持。国际条约限制当事人排除或部分排除国际条约的适用，当事人主张依据其约定排除或部分排除国际条约适用的，人民法院不予支持。</a:t>
            </a:r>
          </a:p>
          <a:p>
            <a:pPr eaLnBrk="1" hangingPunct="1"/>
            <a:r>
              <a:rPr lang="zh-CN" altLang="en-US" dirty="0"/>
              <a:t>第四条  当事人在合同中援引尚未对中华人民共和国生效的国际条约的，</a:t>
            </a:r>
            <a:r>
              <a:rPr lang="zh-CN" altLang="en-US" b="1" dirty="0">
                <a:highlight>
                  <a:srgbClr val="FFFF00"/>
                </a:highlight>
              </a:rPr>
              <a:t>人民法院可以根据该国际条约的内容确定当事人之间的权利义务，但违反中华人民共和国法律、行政法规强制性规定</a:t>
            </a:r>
            <a:r>
              <a:rPr lang="zh-CN" altLang="en-US" dirty="0"/>
              <a:t>或者损害中华人民共和国主权、安全和社会公共利益的除外。</a:t>
            </a:r>
            <a:r>
              <a:rPr lang="en-US" altLang="zh-CN" dirty="0"/>
              <a:t>【</a:t>
            </a:r>
            <a:r>
              <a:rPr lang="zh-CN" altLang="en-US" dirty="0"/>
              <a:t>依据第</a:t>
            </a:r>
            <a:r>
              <a:rPr lang="en-US" altLang="zh-CN" dirty="0"/>
              <a:t>7</a:t>
            </a:r>
            <a:r>
              <a:rPr lang="zh-CN" altLang="en-US" dirty="0"/>
              <a:t>条，对我国生效国际条约的适用亦不得违背我国社会公共利益！</a:t>
            </a:r>
            <a:r>
              <a:rPr lang="en-US" altLang="zh-CN" dirty="0"/>
              <a:t>】</a:t>
            </a:r>
            <a:endParaRPr lang="zh-CN" altLang="en-US" dirty="0"/>
          </a:p>
          <a:p>
            <a:pPr eaLnBrk="1" hangingPunct="1"/>
            <a:endParaRPr lang="zh-CN" altLang="zh-CN" dirty="0"/>
          </a:p>
        </p:txBody>
      </p:sp>
    </p:spTree>
    <p:extLst>
      <p:ext uri="{BB962C8B-B14F-4D97-AF65-F5344CB8AC3E}">
        <p14:creationId xmlns:p14="http://schemas.microsoft.com/office/powerpoint/2010/main" val="31668922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第五条  涉外民商事合同当事人明示选择适用国际惯例，当事人主张根据国际惯例确定合同当事人之间的权利义务的，人民法院应予支持。</a:t>
            </a:r>
          </a:p>
          <a:p>
            <a:pPr eaLnBrk="1" hangingPunct="1"/>
            <a:r>
              <a:rPr lang="zh-CN" altLang="en-US" dirty="0"/>
              <a:t>第六条  中华人民共和国法律和中华人民共和国缔结或者参加的国际条约没有规定的，人民法院可以适用国际惯例。当事人仅以未明示选择为由主张排除适用国际惯例的，人民法院不予支持。</a:t>
            </a:r>
          </a:p>
          <a:p>
            <a:pPr eaLnBrk="1" hangingPunct="1"/>
            <a:r>
              <a:rPr lang="zh-CN" altLang="en-US" dirty="0"/>
              <a:t>第七条  适用国际条约和国际惯例损害中华人民共和国主权、安全和社会公共利益的，人民法院不予适用。</a:t>
            </a:r>
            <a:endParaRPr lang="en-US" altLang="zh-CN" dirty="0"/>
          </a:p>
          <a:p>
            <a:pPr eaLnBrk="1" hangingPunct="1"/>
            <a:r>
              <a:rPr lang="zh-CN" altLang="en-US" sz="2800" b="1" dirty="0"/>
              <a:t>国际惯例和对我国未生效国际条约属于</a:t>
            </a:r>
            <a:r>
              <a:rPr lang="en-US" altLang="zh-CN" sz="2800" b="1" dirty="0"/>
              <a:t>incorporated clause </a:t>
            </a:r>
            <a:r>
              <a:rPr lang="zh-CN" altLang="en-US" sz="2800" b="1" dirty="0"/>
              <a:t>还是准据法，仍未明确。第</a:t>
            </a:r>
            <a:r>
              <a:rPr lang="en-US" altLang="zh-CN" sz="2800" b="1" dirty="0"/>
              <a:t>6</a:t>
            </a:r>
            <a:r>
              <a:rPr lang="zh-CN" altLang="en-US" sz="2800" b="1" dirty="0"/>
              <a:t>条倾向于准据法，但缺乏冲突规范指引这一要件。</a:t>
            </a:r>
          </a:p>
          <a:p>
            <a:pPr eaLnBrk="1" hangingPunct="1"/>
            <a:endParaRPr lang="zh-CN" altLang="zh-CN" dirty="0"/>
          </a:p>
        </p:txBody>
      </p:sp>
    </p:spTree>
    <p:extLst>
      <p:ext uri="{BB962C8B-B14F-4D97-AF65-F5344CB8AC3E}">
        <p14:creationId xmlns:p14="http://schemas.microsoft.com/office/powerpoint/2010/main" val="396255817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52400"/>
            <a:ext cx="8299648" cy="846138"/>
          </a:xfrm>
        </p:spPr>
        <p:txBody>
          <a:bodyPr/>
          <a:lstStyle/>
          <a:p>
            <a:pPr eaLnBrk="1" hangingPunct="1"/>
            <a:r>
              <a:rPr lang="zh-CN" altLang="en-US" sz="3600" b="1" dirty="0"/>
              <a:t>准据法是否必须是特定国家的法律？</a:t>
            </a:r>
          </a:p>
        </p:txBody>
      </p:sp>
      <p:sp>
        <p:nvSpPr>
          <p:cNvPr id="8195" name="Rectangle 3"/>
          <p:cNvSpPr>
            <a:spLocks noGrp="1" noChangeArrowheads="1"/>
          </p:cNvSpPr>
          <p:nvPr>
            <p:ph type="body" idx="1"/>
          </p:nvPr>
        </p:nvSpPr>
        <p:spPr>
          <a:xfrm>
            <a:off x="304800" y="1143000"/>
            <a:ext cx="8458200" cy="5562600"/>
          </a:xfrm>
        </p:spPr>
        <p:txBody>
          <a:bodyPr/>
          <a:lstStyle/>
          <a:p>
            <a:pPr algn="just" eaLnBrk="1" hangingPunct="1"/>
            <a:r>
              <a:rPr lang="en-US" altLang="zh-CN" dirty="0"/>
              <a:t>《</a:t>
            </a:r>
            <a:r>
              <a:rPr lang="zh-CN" altLang="en-US" dirty="0"/>
              <a:t>民法通则</a:t>
            </a:r>
            <a:r>
              <a:rPr lang="en-US" altLang="zh-CN" dirty="0"/>
              <a:t>》145</a:t>
            </a:r>
            <a:r>
              <a:rPr lang="zh-CN" altLang="en-US" dirty="0"/>
              <a:t>条：涉外合同的当事人可以选择处理合同争议所适用的法律，法律另有规定的除外。</a:t>
            </a:r>
            <a:endParaRPr lang="en-US" altLang="zh-CN" dirty="0"/>
          </a:p>
          <a:p>
            <a:pPr algn="just" eaLnBrk="1" hangingPunct="1"/>
            <a:r>
              <a:rPr lang="zh-CN" altLang="en-US" dirty="0"/>
              <a:t>类型法定</a:t>
            </a:r>
          </a:p>
          <a:p>
            <a:pPr algn="just" eaLnBrk="1" hangingPunct="1"/>
            <a:r>
              <a:rPr lang="zh-CN" altLang="en-US" dirty="0"/>
              <a:t>涉外合同的当事人没有选择的，适用与合同有最密切联系的</a:t>
            </a:r>
            <a:r>
              <a:rPr lang="zh-CN" altLang="en-US" b="1" dirty="0"/>
              <a:t>国家的法律</a:t>
            </a:r>
            <a:r>
              <a:rPr lang="zh-CN" altLang="en-US" dirty="0"/>
              <a:t>。</a:t>
            </a:r>
          </a:p>
          <a:p>
            <a:pPr algn="just" eaLnBrk="1" hangingPunct="1"/>
            <a:r>
              <a:rPr lang="en-US" altLang="zh-CN" dirty="0"/>
              <a:t>《</a:t>
            </a:r>
            <a:r>
              <a:rPr lang="zh-CN" altLang="en-US" dirty="0"/>
              <a:t>海商法</a:t>
            </a:r>
            <a:r>
              <a:rPr lang="en-US" altLang="zh-CN" dirty="0"/>
              <a:t>》269</a:t>
            </a:r>
            <a:r>
              <a:rPr lang="zh-CN" altLang="en-US" dirty="0"/>
              <a:t>条：合同当事人可以选择合同适用的法律，法律另有规定的除外。</a:t>
            </a:r>
          </a:p>
          <a:p>
            <a:pPr algn="just" eaLnBrk="1" hangingPunct="1"/>
            <a:r>
              <a:rPr lang="zh-CN" altLang="en-US" dirty="0"/>
              <a:t>合同当事人没有选择的，适用与合同有最密切联系的</a:t>
            </a:r>
            <a:r>
              <a:rPr lang="zh-CN" altLang="en-US" b="1" dirty="0"/>
              <a:t>国家的法律</a:t>
            </a:r>
            <a:r>
              <a:rPr lang="zh-CN" altLang="en-US" dirty="0"/>
              <a:t>。</a:t>
            </a:r>
          </a:p>
        </p:txBody>
      </p:sp>
    </p:spTree>
    <p:extLst>
      <p:ext uri="{BB962C8B-B14F-4D97-AF65-F5344CB8AC3E}">
        <p14:creationId xmlns:p14="http://schemas.microsoft.com/office/powerpoint/2010/main" val="17622963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body" idx="1"/>
          </p:nvPr>
        </p:nvSpPr>
        <p:spPr>
          <a:xfrm>
            <a:off x="685800" y="381000"/>
            <a:ext cx="7772400" cy="6019800"/>
          </a:xfrm>
        </p:spPr>
        <p:txBody>
          <a:bodyPr/>
          <a:lstStyle/>
          <a:p>
            <a:pPr algn="just" eaLnBrk="1" hangingPunct="1"/>
            <a:r>
              <a:rPr lang="en-US" altLang="zh-CN" sz="2800" dirty="0"/>
              <a:t>《</a:t>
            </a:r>
            <a:r>
              <a:rPr lang="zh-CN" altLang="en-US" sz="2800" dirty="0"/>
              <a:t>合同法</a:t>
            </a:r>
            <a:r>
              <a:rPr lang="en-US" altLang="zh-CN" sz="2800" dirty="0"/>
              <a:t>》126</a:t>
            </a:r>
            <a:r>
              <a:rPr lang="zh-CN" altLang="en-US" sz="2800" dirty="0"/>
              <a:t>条：</a:t>
            </a:r>
          </a:p>
          <a:p>
            <a:pPr algn="just" eaLnBrk="1" hangingPunct="1"/>
            <a:r>
              <a:rPr lang="zh-CN" altLang="en-US" sz="2800" dirty="0"/>
              <a:t>涉外合同的当事人可以选择处理合同争议所适用的法律，但法律另有规定的除外。涉外合国的当事人没有选择的，适用与合同有最密切联系的</a:t>
            </a:r>
            <a:r>
              <a:rPr lang="zh-CN" altLang="en-US" sz="2800" b="1" dirty="0"/>
              <a:t>国家的法律</a:t>
            </a:r>
            <a:r>
              <a:rPr lang="zh-CN" altLang="en-US" sz="2800" dirty="0"/>
              <a:t>。</a:t>
            </a:r>
          </a:p>
          <a:p>
            <a:pPr algn="just" eaLnBrk="1" hangingPunct="1"/>
            <a:r>
              <a:rPr lang="zh-CN" altLang="en-US" sz="2800" dirty="0"/>
              <a:t>在中华人民共和国境内履行的中外合资经营企业合同、中外合作经营企业合同、中外合作勘探开发自然资源合同，适用中华人民共和国法律。</a:t>
            </a:r>
          </a:p>
          <a:p>
            <a:pPr algn="just" eaLnBrk="1" hangingPunct="1"/>
            <a:r>
              <a:rPr lang="en-US" altLang="zh-CN" sz="2800" dirty="0"/>
              <a:t>《</a:t>
            </a:r>
            <a:r>
              <a:rPr lang="zh-CN" altLang="en-US" sz="2800" dirty="0"/>
              <a:t>民用航空法</a:t>
            </a:r>
            <a:r>
              <a:rPr lang="en-US" altLang="zh-CN" sz="2800" dirty="0"/>
              <a:t>》188</a:t>
            </a:r>
            <a:r>
              <a:rPr lang="zh-CN" altLang="en-US" sz="2800" dirty="0"/>
              <a:t>条：民用航空运输合同当事人可以选择合同适用的法律，但是法律另有规定的除外；合同当事人没有选择的，适用与合同有最密切的联系的</a:t>
            </a:r>
            <a:r>
              <a:rPr lang="zh-CN" altLang="en-US" sz="2800" b="1" dirty="0"/>
              <a:t>国家的法律</a:t>
            </a:r>
            <a:r>
              <a:rPr lang="zh-CN" altLang="en-US" sz="2800" dirty="0"/>
              <a:t>。</a:t>
            </a:r>
          </a:p>
          <a:p>
            <a:pPr eaLnBrk="1" hangingPunct="1"/>
            <a:endParaRPr lang="en-US" altLang="zh-CN" sz="2800" dirty="0"/>
          </a:p>
        </p:txBody>
      </p:sp>
    </p:spTree>
    <p:extLst>
      <p:ext uri="{BB962C8B-B14F-4D97-AF65-F5344CB8AC3E}">
        <p14:creationId xmlns:p14="http://schemas.microsoft.com/office/powerpoint/2010/main" val="220587111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28600" y="320675"/>
            <a:ext cx="7467600" cy="769938"/>
          </a:xfrm>
        </p:spPr>
        <p:txBody>
          <a:bodyPr/>
          <a:lstStyle/>
          <a:p>
            <a:pPr eaLnBrk="1" hangingPunct="1"/>
            <a:r>
              <a:rPr lang="zh-CN" altLang="en-US" b="1"/>
              <a:t>涉外民事关系法律适用法</a:t>
            </a:r>
          </a:p>
        </p:txBody>
      </p:sp>
      <p:sp>
        <p:nvSpPr>
          <p:cNvPr id="10243" name="内容占位符 2"/>
          <p:cNvSpPr>
            <a:spLocks noGrp="1"/>
          </p:cNvSpPr>
          <p:nvPr>
            <p:ph idx="1"/>
          </p:nvPr>
        </p:nvSpPr>
        <p:spPr/>
        <p:txBody>
          <a:bodyPr/>
          <a:lstStyle/>
          <a:p>
            <a:pPr eaLnBrk="1" hangingPunct="1"/>
            <a:r>
              <a:rPr lang="zh-CN" altLang="en-US" dirty="0"/>
              <a:t>第四十一条 当事人可以协议选择合同适用的法律。当事人没有选择的，适用履行义务最能体现该合同特征的一方当事人</a:t>
            </a:r>
            <a:r>
              <a:rPr lang="zh-CN" altLang="en-US" b="1" dirty="0"/>
              <a:t>经常居所地法律</a:t>
            </a:r>
            <a:r>
              <a:rPr lang="zh-CN" altLang="en-US" dirty="0"/>
              <a:t>或者其他与该合同有</a:t>
            </a:r>
            <a:r>
              <a:rPr lang="zh-CN" altLang="en-US" b="1" dirty="0"/>
              <a:t>最密切联系的法律</a:t>
            </a:r>
            <a:r>
              <a:rPr lang="zh-CN" altLang="en-US" dirty="0"/>
              <a:t>。</a:t>
            </a:r>
          </a:p>
        </p:txBody>
      </p:sp>
    </p:spTree>
    <p:extLst>
      <p:ext uri="{BB962C8B-B14F-4D97-AF65-F5344CB8AC3E}">
        <p14:creationId xmlns:p14="http://schemas.microsoft.com/office/powerpoint/2010/main" val="147454300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body" idx="1"/>
          </p:nvPr>
        </p:nvSpPr>
        <p:spPr>
          <a:xfrm>
            <a:off x="0" y="0"/>
            <a:ext cx="9144000" cy="6858000"/>
          </a:xfrm>
        </p:spPr>
        <p:txBody>
          <a:bodyPr/>
          <a:lstStyle/>
          <a:p>
            <a:pPr eaLnBrk="1" hangingPunct="1"/>
            <a:r>
              <a:rPr lang="zh-CN" altLang="en-US" sz="2800" dirty="0"/>
              <a:t>准据法是否必须是特定国家法律</a:t>
            </a:r>
          </a:p>
          <a:p>
            <a:pPr eaLnBrk="1" hangingPunct="1"/>
            <a:r>
              <a:rPr lang="en-US" altLang="zh-CN" sz="2800" dirty="0"/>
              <a:t>Rome I Regulation 2008</a:t>
            </a:r>
          </a:p>
          <a:p>
            <a:pPr eaLnBrk="1" hangingPunct="1"/>
            <a:r>
              <a:rPr lang="en-US" altLang="zh-CN" sz="2800" dirty="0"/>
              <a:t>Article 3 Freedom of choice</a:t>
            </a:r>
          </a:p>
          <a:p>
            <a:pPr eaLnBrk="1" hangingPunct="1"/>
            <a:r>
              <a:rPr lang="en-US" altLang="zh-CN" sz="2800" dirty="0"/>
              <a:t>1. A contract shall be governed by </a:t>
            </a:r>
            <a:r>
              <a:rPr lang="en-US" altLang="zh-CN" sz="2800" b="1" dirty="0"/>
              <a:t>the law rules chosen by the parties</a:t>
            </a:r>
            <a:r>
              <a:rPr lang="en-US" altLang="zh-CN" sz="2800" dirty="0"/>
              <a:t>. The choice shall be made expressly or clearly demonstrated by the terms of the contract or the circumstances of the case. By their choice the parties can select the law applicable to the whole or to part only of the contract.……</a:t>
            </a:r>
          </a:p>
          <a:p>
            <a:pPr eaLnBrk="1" hangingPunct="1"/>
            <a:r>
              <a:rPr lang="en-US" altLang="zh-CN" sz="2800" dirty="0"/>
              <a:t>Article 4 Applicable law in the absence of choice</a:t>
            </a:r>
          </a:p>
          <a:p>
            <a:pPr eaLnBrk="1" hangingPunct="1"/>
            <a:r>
              <a:rPr lang="en-US" altLang="zh-CN" sz="2800" dirty="0"/>
              <a:t>1. To the extent that the law applicable to the contract has not been chosen in accordance with Article 3 and without prejudice to Articles 5 to 8, the law governing the contract shall be determined as follows:</a:t>
            </a:r>
          </a:p>
          <a:p>
            <a:pPr eaLnBrk="1" hangingPunct="1"/>
            <a:endParaRPr lang="en-US" altLang="zh-CN" sz="2800" dirty="0"/>
          </a:p>
        </p:txBody>
      </p:sp>
    </p:spTree>
    <p:extLst>
      <p:ext uri="{BB962C8B-B14F-4D97-AF65-F5344CB8AC3E}">
        <p14:creationId xmlns:p14="http://schemas.microsoft.com/office/powerpoint/2010/main" val="96968683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en-US" altLang="zh-CN" dirty="0"/>
              <a:t>(a) a contract for the sale of goods shall be governed by </a:t>
            </a:r>
            <a:r>
              <a:rPr lang="en-US" altLang="zh-CN" b="1" dirty="0"/>
              <a:t>the law of the country </a:t>
            </a:r>
            <a:r>
              <a:rPr lang="en-US" altLang="zh-CN" dirty="0"/>
              <a:t>where the seller has his habitual residence;</a:t>
            </a:r>
          </a:p>
          <a:p>
            <a:pPr eaLnBrk="1" hangingPunct="1"/>
            <a:r>
              <a:rPr lang="en-US" altLang="zh-CN" dirty="0"/>
              <a:t>(b) a contract for the provision of services shall be governed </a:t>
            </a:r>
            <a:r>
              <a:rPr lang="en-US" altLang="zh-CN" b="1" dirty="0"/>
              <a:t>by the law of the country </a:t>
            </a:r>
            <a:r>
              <a:rPr lang="en-US" altLang="zh-CN" dirty="0"/>
              <a:t>where the service provider has his habitual residence;</a:t>
            </a:r>
          </a:p>
          <a:p>
            <a:pPr eaLnBrk="1" hangingPunct="1"/>
            <a:r>
              <a:rPr lang="en-US" altLang="zh-CN" dirty="0"/>
              <a:t>(c) a contract relating to a right in rem in immovable property or to a tenancy of immovable property shall be governed </a:t>
            </a:r>
            <a:r>
              <a:rPr lang="en-US" altLang="zh-CN" b="1" dirty="0"/>
              <a:t>by the law of the country </a:t>
            </a:r>
            <a:r>
              <a:rPr lang="en-US" altLang="zh-CN" dirty="0"/>
              <a:t>where the property is situated;</a:t>
            </a:r>
          </a:p>
          <a:p>
            <a:pPr eaLnBrk="1" hangingPunct="1"/>
            <a:endParaRPr lang="zh-CN" altLang="zh-CN" dirty="0"/>
          </a:p>
        </p:txBody>
      </p:sp>
    </p:spTree>
    <p:extLst>
      <p:ext uri="{BB962C8B-B14F-4D97-AF65-F5344CB8AC3E}">
        <p14:creationId xmlns:p14="http://schemas.microsoft.com/office/powerpoint/2010/main" val="38578292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de-DE" altLang="zh-CN" dirty="0"/>
              <a:t>EGBGB  Art 7</a:t>
            </a:r>
          </a:p>
          <a:p>
            <a:pPr eaLnBrk="1" hangingPunct="1"/>
            <a:r>
              <a:rPr lang="de-DE" altLang="zh-CN" dirty="0"/>
              <a:t>Rechtsfähigkeit und Geschäftsfähigkeit</a:t>
            </a:r>
          </a:p>
          <a:p>
            <a:pPr eaLnBrk="1" hangingPunct="1"/>
            <a:r>
              <a:rPr lang="de-DE" altLang="zh-CN" dirty="0"/>
              <a:t>(1) Die Rechtsfähigkeit und die Geschäftsfähigkeit einer Person unterliegen </a:t>
            </a:r>
            <a:r>
              <a:rPr lang="de-DE" altLang="zh-CN" b="1" dirty="0"/>
              <a:t>dem Recht des Staates</a:t>
            </a:r>
            <a:r>
              <a:rPr lang="de-DE" altLang="zh-CN" dirty="0"/>
              <a:t>, dem die Person angehört. </a:t>
            </a:r>
          </a:p>
          <a:p>
            <a:pPr eaLnBrk="1" hangingPunct="1"/>
            <a:r>
              <a:rPr lang="de-DE" altLang="zh-CN" dirty="0"/>
              <a:t>Art 13</a:t>
            </a:r>
          </a:p>
          <a:p>
            <a:pPr eaLnBrk="1" hangingPunct="1"/>
            <a:r>
              <a:rPr lang="de-DE" altLang="zh-CN" dirty="0"/>
              <a:t>Eheschließung</a:t>
            </a:r>
          </a:p>
          <a:p>
            <a:pPr eaLnBrk="1" hangingPunct="1"/>
            <a:r>
              <a:rPr lang="de-DE" altLang="zh-CN" dirty="0"/>
              <a:t>(1)	Die Voraussetzungen der Eheschließung unterliegen für jeden Verlobten </a:t>
            </a:r>
            <a:r>
              <a:rPr lang="de-DE" altLang="zh-CN" b="1" dirty="0"/>
              <a:t>dem Recht des Staates</a:t>
            </a:r>
            <a:r>
              <a:rPr lang="de-DE" altLang="zh-CN" dirty="0"/>
              <a:t>, dem er angehört.</a:t>
            </a:r>
          </a:p>
          <a:p>
            <a:pPr eaLnBrk="1" hangingPunct="1"/>
            <a:endParaRPr lang="zh-CN" altLang="zh-CN" dirty="0"/>
          </a:p>
        </p:txBody>
      </p:sp>
    </p:spTree>
    <p:extLst>
      <p:ext uri="{BB962C8B-B14F-4D97-AF65-F5344CB8AC3E}">
        <p14:creationId xmlns:p14="http://schemas.microsoft.com/office/powerpoint/2010/main" val="15443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sz="6000" b="1" dirty="0"/>
              <a:t>课程内容</a:t>
            </a:r>
            <a:r>
              <a:rPr lang="zh-CN" altLang="en-US" dirty="0"/>
              <a:t>：   </a:t>
            </a:r>
            <a:endParaRPr lang="en-US" altLang="zh-CN" dirty="0"/>
          </a:p>
          <a:p>
            <a:pPr eaLnBrk="1" hangingPunct="1"/>
            <a:endParaRPr lang="en-US" altLang="zh-CN" dirty="0"/>
          </a:p>
          <a:p>
            <a:pPr eaLnBrk="1" hangingPunct="1"/>
            <a:r>
              <a:rPr lang="zh-CN" altLang="en-US" dirty="0"/>
              <a:t> </a:t>
            </a:r>
            <a:r>
              <a:rPr lang="zh-CN" altLang="en-US" sz="3600" b="1" dirty="0">
                <a:latin typeface="宋体"/>
                <a:ea typeface="宋体"/>
              </a:rPr>
              <a:t>①</a:t>
            </a:r>
            <a:r>
              <a:rPr lang="zh-CN" altLang="en-US" sz="3600" b="1" dirty="0"/>
              <a:t>国际私法基本概念、理论</a:t>
            </a:r>
            <a:endParaRPr lang="en-US" altLang="zh-CN" sz="3600" b="1" dirty="0"/>
          </a:p>
          <a:p>
            <a:pPr eaLnBrk="1" hangingPunct="1"/>
            <a:endParaRPr lang="en-US" altLang="zh-CN" sz="3600" b="1" dirty="0"/>
          </a:p>
          <a:p>
            <a:pPr eaLnBrk="1" hangingPunct="1"/>
            <a:r>
              <a:rPr lang="zh-CN" altLang="en-US" sz="3600" b="1" dirty="0">
                <a:latin typeface="宋体"/>
                <a:ea typeface="宋体"/>
              </a:rPr>
              <a:t>②</a:t>
            </a:r>
            <a:r>
              <a:rPr lang="zh-CN" altLang="en-US" sz="3600" b="1" dirty="0"/>
              <a:t>国际私法主要立法</a:t>
            </a:r>
            <a:endParaRPr lang="zh-CN" altLang="en-US" dirty="0"/>
          </a:p>
          <a:p>
            <a:pPr eaLnBrk="1" hangingPunct="1"/>
            <a:r>
              <a:rPr lang="en-US" altLang="zh-CN" sz="3600" b="1" dirty="0"/>
              <a:t>2010《</a:t>
            </a:r>
            <a:r>
              <a:rPr lang="zh-CN" altLang="en-US" sz="3600" b="1" dirty="0"/>
              <a:t>中华人民共和国涉外民事关系法律适用法</a:t>
            </a:r>
            <a:r>
              <a:rPr lang="en-US" altLang="zh-CN" sz="3600" b="1" dirty="0"/>
              <a:t>》</a:t>
            </a:r>
            <a:endParaRPr lang="en-US" altLang="zh-CN" b="1" dirty="0"/>
          </a:p>
          <a:p>
            <a:pPr eaLnBrk="1" hangingPunct="1"/>
            <a:r>
              <a:rPr lang="en-US" altLang="zh-CN" b="1" dirty="0"/>
              <a:t>2013《</a:t>
            </a:r>
            <a:r>
              <a:rPr lang="zh-CN" altLang="en-US" b="1" dirty="0"/>
              <a:t>最高人民法院关于适用</a:t>
            </a:r>
            <a:r>
              <a:rPr lang="en-US" altLang="zh-CN" b="1" dirty="0"/>
              <a:t>〈</a:t>
            </a:r>
            <a:r>
              <a:rPr lang="zh-CN" altLang="en-US" b="1" dirty="0"/>
              <a:t>中华人民共和国涉外民事关系法律适用法</a:t>
            </a:r>
            <a:r>
              <a:rPr lang="en-US" altLang="zh-CN" b="1" dirty="0"/>
              <a:t>〉</a:t>
            </a:r>
            <a:r>
              <a:rPr lang="zh-CN" altLang="en-US" b="1" dirty="0"/>
              <a:t>若干问题的解释（一）</a:t>
            </a:r>
            <a:r>
              <a:rPr lang="en-US" altLang="zh-CN" b="1" dirty="0"/>
              <a:t>》2020</a:t>
            </a:r>
            <a:r>
              <a:rPr lang="zh-CN" altLang="en-US" b="1" dirty="0"/>
              <a:t>年修订版</a:t>
            </a:r>
            <a:endParaRPr lang="en-US" altLang="zh-CN" b="1" dirty="0"/>
          </a:p>
          <a:p>
            <a:pPr eaLnBrk="1" hangingPunct="1"/>
            <a:endParaRPr lang="en-US" altLang="zh-CN" dirty="0"/>
          </a:p>
          <a:p>
            <a:pPr eaLnBrk="1" hangingPunct="1"/>
            <a:endParaRPr lang="en-US" altLang="zh-CN"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118611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r>
              <a:rPr lang="zh-CN" altLang="en-US" dirty="0"/>
              <a:t>侵权行为：机场指挥行为？</a:t>
            </a:r>
            <a:endParaRPr lang="en-US" altLang="zh-CN" dirty="0"/>
          </a:p>
          <a:p>
            <a:pPr eaLnBrk="1" hangingPunct="1"/>
            <a:r>
              <a:rPr lang="zh-CN" altLang="en-US" dirty="0"/>
              <a:t>玻利维亚人拒绝听从指挥的行为？</a:t>
            </a:r>
            <a:endParaRPr lang="en-US" altLang="zh-CN" dirty="0"/>
          </a:p>
          <a:p>
            <a:pPr eaLnBrk="1" hangingPunct="1"/>
            <a:r>
              <a:rPr lang="zh-CN" altLang="en-US" dirty="0"/>
              <a:t>碰撞行为？</a:t>
            </a:r>
            <a:endParaRPr lang="en-US" altLang="zh-CN" dirty="0"/>
          </a:p>
          <a:p>
            <a:pPr eaLnBrk="1" hangingPunct="1"/>
            <a:endParaRPr lang="en-US" altLang="zh-CN" dirty="0"/>
          </a:p>
          <a:p>
            <a:pPr eaLnBrk="1" hangingPunct="1"/>
            <a:r>
              <a:rPr lang="zh-CN" altLang="en-US" dirty="0"/>
              <a:t>侵权行为地：侵权行为实施地和侵权结果发生地</a:t>
            </a:r>
            <a:endParaRPr lang="en-US" altLang="zh-CN" dirty="0"/>
          </a:p>
          <a:p>
            <a:pPr eaLnBrk="1" hangingPunct="1"/>
            <a:endParaRPr lang="en-US" altLang="zh-CN" dirty="0"/>
          </a:p>
          <a:p>
            <a:pPr eaLnBrk="1" hangingPunct="1"/>
            <a:r>
              <a:rPr lang="zh-CN" altLang="en-US" dirty="0"/>
              <a:t>坐在机头的乘客和坐在机尾的乘客死亡损害赔偿问题是否应适用相同的法律？为什么？</a:t>
            </a:r>
            <a:endParaRPr lang="zh-CN" altLang="zh-CN" dirty="0"/>
          </a:p>
        </p:txBody>
      </p:sp>
    </p:spTree>
    <p:extLst>
      <p:ext uri="{BB962C8B-B14F-4D97-AF65-F5344CB8AC3E}">
        <p14:creationId xmlns:p14="http://schemas.microsoft.com/office/powerpoint/2010/main" val="283346899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de-DE" altLang="zh-CN" dirty="0"/>
              <a:t>Art 14 Allgemeine Ehewirkungen</a:t>
            </a:r>
          </a:p>
          <a:p>
            <a:pPr eaLnBrk="1" hangingPunct="1"/>
            <a:r>
              <a:rPr lang="de-DE" altLang="zh-CN" dirty="0"/>
              <a:t>(1) Soweit allgemeine Ehewirkungen nicht in den Anwendungsbereich der Verordnung (EU) 2016/1103 fallen, unterliegen sie dem von den Ehegatten gewählten Recht. Wählbar sind</a:t>
            </a:r>
          </a:p>
          <a:p>
            <a:pPr eaLnBrk="1" hangingPunct="1"/>
            <a:r>
              <a:rPr lang="de-DE" altLang="zh-CN" dirty="0"/>
              <a:t>1. </a:t>
            </a:r>
            <a:r>
              <a:rPr lang="de-DE" altLang="zh-CN" b="1" dirty="0"/>
              <a:t>das Recht des Staates</a:t>
            </a:r>
            <a:r>
              <a:rPr lang="de-DE" altLang="zh-CN" dirty="0"/>
              <a:t>, in dem beide Ehegatten im Zeitpunkt der Rechtswahl ihren gewöhnlichen Aufenthalt haben,</a:t>
            </a:r>
          </a:p>
          <a:p>
            <a:pPr eaLnBrk="1" hangingPunct="1"/>
            <a:r>
              <a:rPr lang="de-DE" altLang="zh-CN" dirty="0"/>
              <a:t>(2) Sofern die Ehegatten keine Rechtswahl getroffen haben, gilt</a:t>
            </a:r>
          </a:p>
          <a:p>
            <a:pPr eaLnBrk="1" hangingPunct="1"/>
            <a:r>
              <a:rPr lang="de-DE" altLang="zh-CN" b="1" dirty="0"/>
              <a:t>1.das Recht des Staates</a:t>
            </a:r>
            <a:r>
              <a:rPr lang="de-DE" altLang="zh-CN" dirty="0"/>
              <a:t>, in dem beide Ehegatten ihren gewöhnlichen Aufenthalt haben, sonst</a:t>
            </a:r>
          </a:p>
          <a:p>
            <a:pPr eaLnBrk="1" hangingPunct="1"/>
            <a:endParaRPr lang="zh-CN" altLang="zh-CN" dirty="0"/>
          </a:p>
        </p:txBody>
      </p:sp>
    </p:spTree>
    <p:extLst>
      <p:ext uri="{BB962C8B-B14F-4D97-AF65-F5344CB8AC3E}">
        <p14:creationId xmlns:p14="http://schemas.microsoft.com/office/powerpoint/2010/main" val="24963492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de-DE" altLang="zh-CN" dirty="0"/>
              <a:t>    EGBGB Art 19  Abstammung</a:t>
            </a:r>
          </a:p>
          <a:p>
            <a:pPr eaLnBrk="1" hangingPunct="1"/>
            <a:r>
              <a:rPr lang="de-DE" altLang="zh-CN" dirty="0"/>
              <a:t>(1)	Die Abstammung eines Kindes unterliegt </a:t>
            </a:r>
            <a:r>
              <a:rPr lang="de-DE" altLang="zh-CN" b="1" dirty="0"/>
              <a:t>dem Recht des Staates</a:t>
            </a:r>
            <a:r>
              <a:rPr lang="de-DE" altLang="zh-CN" dirty="0"/>
              <a:t>, in dem das Kind seinen gewöhnlichen Aufenthalt hat.</a:t>
            </a:r>
          </a:p>
          <a:p>
            <a:pPr eaLnBrk="1" hangingPunct="1"/>
            <a:r>
              <a:rPr lang="de-DE" altLang="zh-CN" dirty="0"/>
              <a:t>Art 21</a:t>
            </a:r>
          </a:p>
          <a:p>
            <a:pPr eaLnBrk="1" hangingPunct="1"/>
            <a:r>
              <a:rPr lang="de-DE" altLang="zh-CN" dirty="0"/>
              <a:t>Wirkungen des Eltern-Kind-Verhältnisses</a:t>
            </a:r>
          </a:p>
          <a:p>
            <a:pPr eaLnBrk="1" hangingPunct="1"/>
            <a:r>
              <a:rPr lang="de-DE" altLang="zh-CN" dirty="0"/>
              <a:t>Das Rechtsverhältnis zwischen einem Kind und seinen Eltern unterliegt </a:t>
            </a:r>
            <a:r>
              <a:rPr lang="de-DE" altLang="zh-CN" b="1" dirty="0"/>
              <a:t>dem Recht des Staates</a:t>
            </a:r>
            <a:r>
              <a:rPr lang="de-DE" altLang="zh-CN" dirty="0"/>
              <a:t>, in dem das Kind seinen gewöhnlichen Aufenthalt hat.</a:t>
            </a:r>
          </a:p>
          <a:p>
            <a:pPr eaLnBrk="1" hangingPunct="1"/>
            <a:endParaRPr lang="zh-CN" altLang="zh-CN" dirty="0"/>
          </a:p>
        </p:txBody>
      </p:sp>
    </p:spTree>
    <p:extLst>
      <p:ext uri="{BB962C8B-B14F-4D97-AF65-F5344CB8AC3E}">
        <p14:creationId xmlns:p14="http://schemas.microsoft.com/office/powerpoint/2010/main" val="42493531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0" y="0"/>
            <a:ext cx="9144000" cy="6858000"/>
          </a:xfrm>
        </p:spPr>
        <p:txBody>
          <a:bodyPr/>
          <a:lstStyle/>
          <a:p>
            <a:pPr algn="just" eaLnBrk="1" hangingPunct="1"/>
            <a:r>
              <a:rPr lang="en-US" altLang="zh-CN" sz="6000" b="1" dirty="0"/>
              <a:t>March 29, 2024</a:t>
            </a:r>
          </a:p>
          <a:p>
            <a:pPr algn="just" eaLnBrk="1" hangingPunct="1"/>
            <a:r>
              <a:rPr lang="zh-CN" altLang="en-US" sz="6000" b="1" dirty="0"/>
              <a:t>第三讲</a:t>
            </a:r>
            <a:r>
              <a:rPr lang="en-US" altLang="zh-CN" sz="6000" b="1" dirty="0"/>
              <a:t> </a:t>
            </a:r>
            <a:r>
              <a:rPr lang="zh-CN" altLang="en-US" sz="6000" b="1" dirty="0"/>
              <a:t>国际私法基本理论</a:t>
            </a:r>
            <a:endParaRPr lang="en-US" altLang="zh-CN" sz="6000" b="1" dirty="0"/>
          </a:p>
          <a:p>
            <a:pPr algn="just" eaLnBrk="1" hangingPunct="1"/>
            <a:endParaRPr lang="en-US" altLang="zh-CN" sz="6000" b="1" dirty="0"/>
          </a:p>
          <a:p>
            <a:pPr algn="just" eaLnBrk="1" hangingPunct="1"/>
            <a:r>
              <a:rPr lang="zh-CN" altLang="en-US" sz="6000" b="1" dirty="0"/>
              <a:t>一</a:t>
            </a:r>
            <a:r>
              <a:rPr lang="en-US" altLang="zh-CN" sz="6000" b="1" dirty="0">
                <a:latin typeface="宋体"/>
                <a:ea typeface="宋体"/>
              </a:rPr>
              <a:t>、</a:t>
            </a:r>
            <a:r>
              <a:rPr lang="zh-CN" altLang="en-US" sz="6000" b="1" dirty="0"/>
              <a:t>准据法的确定方法</a:t>
            </a:r>
          </a:p>
          <a:p>
            <a:pPr algn="just" eaLnBrk="1" hangingPunct="1"/>
            <a:r>
              <a:rPr lang="zh-CN" altLang="en-US" sz="6000" b="1" dirty="0"/>
              <a:t>（确定准据法的基本理论）</a:t>
            </a:r>
            <a:endParaRPr lang="en-US" altLang="zh-CN"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179388" y="115888"/>
            <a:ext cx="8785225" cy="6553200"/>
          </a:xfrm>
        </p:spPr>
        <p:txBody>
          <a:bodyPr/>
          <a:lstStyle/>
          <a:p>
            <a:pPr algn="just" eaLnBrk="1" hangingPunct="1">
              <a:defRPr/>
            </a:pPr>
            <a:r>
              <a:rPr lang="zh-CN" altLang="en-US" sz="6000" b="1" dirty="0">
                <a:latin typeface="宋体" pitchFamily="2" charset="-122"/>
              </a:rPr>
              <a:t>意大利</a:t>
            </a:r>
            <a:r>
              <a:rPr lang="en-US" altLang="zh-CN" sz="6000" b="1" dirty="0" err="1">
                <a:latin typeface="宋体" pitchFamily="2" charset="-122"/>
              </a:rPr>
              <a:t>Bartolus</a:t>
            </a:r>
            <a:r>
              <a:rPr lang="zh-CN" altLang="en-GB" sz="6000" b="1" dirty="0">
                <a:latin typeface="宋体" pitchFamily="2" charset="-122"/>
              </a:rPr>
              <a:t>法则区别说</a:t>
            </a:r>
            <a:r>
              <a:rPr lang="en-US" altLang="zh-CN" dirty="0" err="1"/>
              <a:t>Bartolus</a:t>
            </a:r>
            <a:r>
              <a:rPr lang="en-US" altLang="zh-CN" dirty="0"/>
              <a:t> de </a:t>
            </a:r>
            <a:r>
              <a:rPr lang="en-US" altLang="zh-CN" dirty="0" err="1"/>
              <a:t>Saxoferrato</a:t>
            </a:r>
            <a:r>
              <a:rPr lang="en-US" altLang="zh-CN" dirty="0"/>
              <a:t>(1314-1357) </a:t>
            </a:r>
          </a:p>
          <a:p>
            <a:pPr algn="just" eaLnBrk="1" hangingPunct="1">
              <a:defRPr/>
            </a:pPr>
            <a:r>
              <a:rPr lang="en-US" altLang="zh-CN" dirty="0" err="1"/>
              <a:t>Lex</a:t>
            </a:r>
            <a:endParaRPr lang="en-US" altLang="zh-CN" dirty="0"/>
          </a:p>
          <a:p>
            <a:pPr algn="just" eaLnBrk="1" hangingPunct="1">
              <a:defRPr/>
            </a:pPr>
            <a:r>
              <a:rPr lang="en-US" altLang="zh-CN" dirty="0" err="1"/>
              <a:t>statuta</a:t>
            </a:r>
            <a:endParaRPr lang="en-US" altLang="zh-CN" dirty="0"/>
          </a:p>
          <a:p>
            <a:pPr eaLnBrk="1" hangingPunct="1">
              <a:defRPr/>
            </a:pPr>
            <a:r>
              <a:rPr lang="zh-CN" altLang="en-US" dirty="0"/>
              <a:t>人的法则（</a:t>
            </a:r>
            <a:r>
              <a:rPr lang="en-US" altLang="zh-CN" b="1" dirty="0" err="1"/>
              <a:t>Statuta</a:t>
            </a:r>
            <a:r>
              <a:rPr lang="en-US" altLang="zh-CN" b="1" dirty="0"/>
              <a:t> </a:t>
            </a:r>
            <a:r>
              <a:rPr lang="en-US" altLang="zh-CN" b="1" dirty="0" err="1"/>
              <a:t>personalia</a:t>
            </a:r>
            <a:r>
              <a:rPr lang="zh-CN" altLang="en-US" dirty="0"/>
              <a:t>）适用于法则制定国</a:t>
            </a:r>
            <a:r>
              <a:rPr lang="en-US" altLang="zh-CN" dirty="0"/>
              <a:t>/</a:t>
            </a:r>
            <a:r>
              <a:rPr lang="zh-CN" altLang="en-US" dirty="0"/>
              <a:t>城邦的所有臣民；</a:t>
            </a:r>
          </a:p>
          <a:p>
            <a:pPr eaLnBrk="1" hangingPunct="1">
              <a:defRPr/>
            </a:pPr>
            <a:r>
              <a:rPr lang="zh-CN" altLang="en-US" dirty="0"/>
              <a:t>物的法则（</a:t>
            </a:r>
            <a:r>
              <a:rPr lang="en-US" altLang="zh-CN" b="1" dirty="0" err="1"/>
              <a:t>statuta</a:t>
            </a:r>
            <a:r>
              <a:rPr lang="en-US" altLang="zh-CN" b="1" dirty="0"/>
              <a:t> </a:t>
            </a:r>
            <a:r>
              <a:rPr lang="en-US" altLang="zh-CN" b="1" dirty="0" err="1"/>
              <a:t>realia</a:t>
            </a:r>
            <a:r>
              <a:rPr lang="zh-CN" altLang="en-US" dirty="0"/>
              <a:t>）仅在物之所在地生效</a:t>
            </a:r>
          </a:p>
          <a:p>
            <a:pPr eaLnBrk="1" hangingPunct="1">
              <a:defRPr/>
            </a:pPr>
            <a:r>
              <a:rPr lang="zh-CN" altLang="en-US" dirty="0"/>
              <a:t>混合法则（</a:t>
            </a:r>
            <a:r>
              <a:rPr lang="en-US" altLang="zh-CN" b="1" dirty="0" err="1"/>
              <a:t>statuta</a:t>
            </a:r>
            <a:r>
              <a:rPr lang="en-US" altLang="zh-CN" b="1" dirty="0"/>
              <a:t> </a:t>
            </a:r>
            <a:r>
              <a:rPr lang="en-US" altLang="zh-CN" b="1" dirty="0" err="1"/>
              <a:t>mixta</a:t>
            </a:r>
            <a:r>
              <a:rPr lang="zh-CN" altLang="en-US" dirty="0"/>
              <a:t>）适用场所支配行为原则（</a:t>
            </a:r>
            <a:r>
              <a:rPr lang="en-US" altLang="zh-CN" b="1" dirty="0"/>
              <a:t>locus </a:t>
            </a:r>
            <a:r>
              <a:rPr lang="en-US" altLang="zh-CN" b="1" dirty="0" err="1"/>
              <a:t>regit</a:t>
            </a:r>
            <a:r>
              <a:rPr lang="en-US" altLang="zh-CN" b="1" dirty="0"/>
              <a:t> </a:t>
            </a:r>
            <a:r>
              <a:rPr lang="en-US" altLang="zh-CN" b="1" dirty="0" err="1"/>
              <a:t>actum</a:t>
            </a:r>
            <a:r>
              <a:rPr lang="zh-CN" altLang="en-US" dirty="0"/>
              <a:t>），主要决定法律行为的方式：</a:t>
            </a:r>
          </a:p>
          <a:p>
            <a:pPr eaLnBrk="1" hangingPunct="1">
              <a:defRPr/>
            </a:pPr>
            <a:br>
              <a:rPr lang="zh-CN" altLang="en-US" dirty="0"/>
            </a:br>
            <a:endParaRPr lang="zh-CN" altLang="en-US" dirty="0"/>
          </a:p>
        </p:txBody>
      </p:sp>
    </p:spTree>
    <p:extLst>
      <p:ext uri="{BB962C8B-B14F-4D97-AF65-F5344CB8AC3E}">
        <p14:creationId xmlns:p14="http://schemas.microsoft.com/office/powerpoint/2010/main" val="341541725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81000" y="2163763"/>
            <a:ext cx="198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b="1">
                <a:solidFill>
                  <a:schemeClr val="tx2"/>
                </a:solidFill>
                <a:latin typeface="Verdana" pitchFamily="34" charset="0"/>
                <a:ea typeface="隶书" pitchFamily="49" charset="-122"/>
              </a:rPr>
              <a:t>意大利</a:t>
            </a:r>
          </a:p>
        </p:txBody>
      </p:sp>
      <p:sp>
        <p:nvSpPr>
          <p:cNvPr id="453636" name="Text Box 4"/>
          <p:cNvSpPr txBox="1">
            <a:spLocks noChangeArrowheads="1"/>
          </p:cNvSpPr>
          <p:nvPr/>
        </p:nvSpPr>
        <p:spPr bwMode="auto">
          <a:xfrm>
            <a:off x="381000" y="3200400"/>
            <a:ext cx="320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kumimoji="0" lang="zh-CN" altLang="en-US" sz="2800" b="1">
                <a:latin typeface="楷体_GB2312" pitchFamily="49" charset="-122"/>
                <a:ea typeface="楷体_GB2312" pitchFamily="49" charset="-122"/>
              </a:rPr>
              <a:t>巴托鲁斯</a:t>
            </a:r>
          </a:p>
          <a:p>
            <a:pPr algn="ctr" eaLnBrk="1" hangingPunct="1">
              <a:spcBef>
                <a:spcPct val="0"/>
              </a:spcBef>
              <a:buFontTx/>
              <a:buNone/>
            </a:pPr>
            <a:r>
              <a:rPr kumimoji="0" lang="zh-CN" altLang="en-US" sz="2800" b="1">
                <a:latin typeface="楷体_GB2312" pitchFamily="49" charset="-122"/>
                <a:ea typeface="楷体_GB2312" pitchFamily="49" charset="-122"/>
              </a:rPr>
              <a:t>（</a:t>
            </a:r>
            <a:r>
              <a:rPr kumimoji="0" lang="en-US" altLang="zh-CN" sz="2800" b="1">
                <a:latin typeface="楷体_GB2312" pitchFamily="49" charset="-122"/>
                <a:ea typeface="楷体_GB2312" pitchFamily="49" charset="-122"/>
              </a:rPr>
              <a:t>Bartolus,1314-1357</a:t>
            </a:r>
            <a:r>
              <a:rPr kumimoji="0" lang="zh-CN" altLang="en-US" sz="2800" b="1">
                <a:latin typeface="楷体_GB2312" pitchFamily="49" charset="-122"/>
                <a:ea typeface="楷体_GB2312" pitchFamily="49" charset="-122"/>
              </a:rPr>
              <a:t>）</a:t>
            </a:r>
          </a:p>
        </p:txBody>
      </p:sp>
      <p:pic>
        <p:nvPicPr>
          <p:cNvPr id="5124" name="Picture 5" descr="Bru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800"/>
            <a:ext cx="4114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975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wipe(down)">
                                      <p:cBhvr>
                                        <p:cTn id="7" dur="500"/>
                                        <p:tgtEl>
                                          <p:spTgt spid="4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8134350" cy="5915025"/>
          </a:xfrm>
        </p:spPr>
        <p:txBody>
          <a:bodyPr/>
          <a:lstStyle/>
          <a:p>
            <a:pPr eaLnBrk="1" hangingPunct="1"/>
            <a:r>
              <a:rPr lang="zh-CN" altLang="en-US" sz="6000" b="1" dirty="0">
                <a:cs typeface="Times New Roman" pitchFamily="18" charset="0"/>
              </a:rPr>
              <a:t>德国萨维尼</a:t>
            </a:r>
            <a:br>
              <a:rPr lang="en-US" altLang="zh-CN" sz="6000" b="1" dirty="0">
                <a:cs typeface="Times New Roman" pitchFamily="18" charset="0"/>
              </a:rPr>
            </a:br>
            <a:r>
              <a:rPr lang="zh-CN" altLang="en-US" sz="6000" b="1" dirty="0">
                <a:cs typeface="Times New Roman" pitchFamily="18" charset="0"/>
              </a:rPr>
              <a:t>法律关系本座说</a:t>
            </a:r>
          </a:p>
        </p:txBody>
      </p:sp>
    </p:spTree>
    <p:extLst>
      <p:ext uri="{BB962C8B-B14F-4D97-AF65-F5344CB8AC3E}">
        <p14:creationId xmlns:p14="http://schemas.microsoft.com/office/powerpoint/2010/main" val="111383523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57200" y="304800"/>
            <a:ext cx="8229600" cy="5821363"/>
          </a:xfrm>
        </p:spPr>
        <p:txBody>
          <a:bodyPr/>
          <a:lstStyle/>
          <a:p>
            <a:pPr algn="just" eaLnBrk="1" hangingPunct="1">
              <a:lnSpc>
                <a:spcPct val="90000"/>
              </a:lnSpc>
            </a:pPr>
            <a:r>
              <a:rPr lang="zh-CN" altLang="en-US" dirty="0">
                <a:cs typeface="Times New Roman" pitchFamily="18" charset="0"/>
              </a:rPr>
              <a:t>法则区别说从法则性质入手，依法则的性质确定其适应范围；</a:t>
            </a:r>
          </a:p>
          <a:p>
            <a:pPr algn="just" eaLnBrk="1" hangingPunct="1">
              <a:lnSpc>
                <a:spcPct val="90000"/>
              </a:lnSpc>
            </a:pPr>
            <a:r>
              <a:rPr lang="en-GB" altLang="zh-CN" dirty="0">
                <a:cs typeface="Times New Roman" pitchFamily="18" charset="0"/>
              </a:rPr>
              <a:t>Friedrich Carl v. </a:t>
            </a:r>
            <a:r>
              <a:rPr lang="en-GB" altLang="zh-CN" dirty="0" err="1">
                <a:cs typeface="Times New Roman" pitchFamily="18" charset="0"/>
              </a:rPr>
              <a:t>Savigny</a:t>
            </a:r>
            <a:r>
              <a:rPr lang="en-GB" altLang="zh-CN" dirty="0">
                <a:cs typeface="Times New Roman" pitchFamily="18" charset="0"/>
              </a:rPr>
              <a:t> (1779-1861)</a:t>
            </a:r>
            <a:r>
              <a:rPr lang="zh-CN" altLang="en-GB" dirty="0">
                <a:latin typeface="宋体" charset="-122"/>
              </a:rPr>
              <a:t>出版了《当代罗马法体系》</a:t>
            </a:r>
            <a:r>
              <a:rPr lang="zh-CN" altLang="en-GB" dirty="0">
                <a:cs typeface="Times New Roman" pitchFamily="18" charset="0"/>
              </a:rPr>
              <a:t> </a:t>
            </a:r>
            <a:r>
              <a:rPr lang="zh-CN" altLang="en-GB" dirty="0">
                <a:latin typeface="宋体" charset="-122"/>
              </a:rPr>
              <a:t>（</a:t>
            </a:r>
            <a:r>
              <a:rPr lang="en-GB" altLang="zh-CN" dirty="0">
                <a:cs typeface="Times New Roman" pitchFamily="18" charset="0"/>
              </a:rPr>
              <a:t>System des </a:t>
            </a:r>
            <a:r>
              <a:rPr lang="en-GB" altLang="zh-CN" dirty="0" err="1">
                <a:cs typeface="Times New Roman" pitchFamily="18" charset="0"/>
              </a:rPr>
              <a:t>heutigen</a:t>
            </a:r>
            <a:r>
              <a:rPr lang="en-GB" altLang="zh-CN" dirty="0">
                <a:cs typeface="Times New Roman" pitchFamily="18" charset="0"/>
              </a:rPr>
              <a:t> </a:t>
            </a:r>
            <a:r>
              <a:rPr lang="en-GB" altLang="zh-CN" dirty="0" err="1">
                <a:cs typeface="Times New Roman" pitchFamily="18" charset="0"/>
              </a:rPr>
              <a:t>römischen</a:t>
            </a:r>
            <a:r>
              <a:rPr lang="en-GB" altLang="zh-CN" dirty="0">
                <a:cs typeface="Times New Roman" pitchFamily="18" charset="0"/>
              </a:rPr>
              <a:t> </a:t>
            </a:r>
            <a:r>
              <a:rPr lang="en-GB" altLang="zh-CN" dirty="0" err="1">
                <a:cs typeface="Times New Roman" pitchFamily="18" charset="0"/>
              </a:rPr>
              <a:t>Rechts</a:t>
            </a:r>
            <a:r>
              <a:rPr lang="en-GB" altLang="zh-CN" dirty="0">
                <a:latin typeface="宋体" charset="-122"/>
              </a:rPr>
              <a:t>）</a:t>
            </a:r>
            <a:r>
              <a:rPr lang="zh-CN" altLang="en-GB" dirty="0">
                <a:latin typeface="宋体" charset="-122"/>
              </a:rPr>
              <a:t>第八卷，</a:t>
            </a:r>
            <a:r>
              <a:rPr lang="zh-CN" altLang="en-US" dirty="0">
                <a:latin typeface="宋体" charset="-122"/>
              </a:rPr>
              <a:t>从法律关系性质入手，依据法律关系性质确定其隶属的法律，提出了著名的</a:t>
            </a:r>
            <a:r>
              <a:rPr lang="zh-CN" altLang="en-US" sz="3600" b="1" dirty="0">
                <a:latin typeface="宋体" charset="-122"/>
              </a:rPr>
              <a:t>“法律关系本座说”</a:t>
            </a:r>
            <a:r>
              <a:rPr lang="zh-CN" altLang="en-US" dirty="0">
                <a:latin typeface="宋体" charset="-122"/>
              </a:rPr>
              <a:t>。</a:t>
            </a:r>
            <a:r>
              <a:rPr lang="en-US" altLang="zh-CN" dirty="0">
                <a:latin typeface="宋体" charset="-122"/>
              </a:rPr>
              <a:t>home</a:t>
            </a:r>
          </a:p>
          <a:p>
            <a:pPr algn="just" eaLnBrk="1" hangingPunct="1">
              <a:lnSpc>
                <a:spcPct val="90000"/>
              </a:lnSpc>
            </a:pPr>
            <a:r>
              <a:rPr lang="en-GB" altLang="zh-CN" dirty="0" err="1">
                <a:cs typeface="Times New Roman" pitchFamily="18" charset="0"/>
              </a:rPr>
              <a:t>Neuhaus</a:t>
            </a:r>
            <a:r>
              <a:rPr lang="zh-CN" altLang="en-GB" dirty="0">
                <a:latin typeface="宋体" charset="-122"/>
              </a:rPr>
              <a:t>称这本书的出版为</a:t>
            </a:r>
            <a:r>
              <a:rPr lang="zh-CN" altLang="en-US" dirty="0">
                <a:latin typeface="宋体" charset="-122"/>
              </a:rPr>
              <a:t>国际私法领域</a:t>
            </a:r>
            <a:r>
              <a:rPr lang="zh-CN" altLang="en-GB" dirty="0"/>
              <a:t>“</a:t>
            </a:r>
            <a:r>
              <a:rPr lang="zh-CN" altLang="en-GB" dirty="0">
                <a:latin typeface="宋体" charset="-122"/>
              </a:rPr>
              <a:t>哥白尼革命</a:t>
            </a:r>
            <a:r>
              <a:rPr lang="zh-CN" altLang="en-GB" dirty="0"/>
              <a:t>”</a:t>
            </a:r>
            <a:r>
              <a:rPr lang="zh-CN" altLang="en-GB" dirty="0">
                <a:latin typeface="宋体" charset="-122"/>
              </a:rPr>
              <a:t>（</a:t>
            </a:r>
            <a:r>
              <a:rPr lang="en-GB" altLang="zh-CN" dirty="0" err="1">
                <a:cs typeface="Times New Roman" pitchFamily="18" charset="0"/>
              </a:rPr>
              <a:t>Kopernikanische</a:t>
            </a:r>
            <a:r>
              <a:rPr lang="en-GB" altLang="zh-CN" dirty="0">
                <a:cs typeface="Times New Roman" pitchFamily="18" charset="0"/>
              </a:rPr>
              <a:t> </a:t>
            </a:r>
            <a:r>
              <a:rPr lang="en-GB" altLang="zh-CN" dirty="0" err="1">
                <a:cs typeface="Times New Roman" pitchFamily="18" charset="0"/>
              </a:rPr>
              <a:t>Wende</a:t>
            </a:r>
            <a:r>
              <a:rPr lang="en-GB" altLang="zh-CN" dirty="0">
                <a:latin typeface="宋体" charset="-122"/>
              </a:rPr>
              <a:t>）。</a:t>
            </a:r>
            <a:endParaRPr lang="en-US" altLang="zh-CN" dirty="0"/>
          </a:p>
        </p:txBody>
      </p:sp>
    </p:spTree>
    <p:extLst>
      <p:ext uri="{BB962C8B-B14F-4D97-AF65-F5344CB8AC3E}">
        <p14:creationId xmlns:p14="http://schemas.microsoft.com/office/powerpoint/2010/main" val="56544206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23850" y="188913"/>
            <a:ext cx="8569325" cy="6408737"/>
          </a:xfrm>
        </p:spPr>
        <p:txBody>
          <a:bodyPr/>
          <a:lstStyle/>
          <a:p>
            <a:pPr algn="just" eaLnBrk="1" hangingPunct="1"/>
            <a:r>
              <a:rPr lang="zh-CN" altLang="en-GB" sz="3600" b="1" dirty="0">
                <a:latin typeface="宋体" charset="-122"/>
              </a:rPr>
              <a:t>法律关系本座说</a:t>
            </a:r>
            <a:r>
              <a:rPr lang="zh-CN" altLang="en-GB" dirty="0">
                <a:latin typeface="宋体" charset="-122"/>
              </a:rPr>
              <a:t>（</a:t>
            </a:r>
            <a:r>
              <a:rPr lang="en-GB" altLang="zh-CN" dirty="0" err="1">
                <a:cs typeface="Times New Roman" pitchFamily="18" charset="0"/>
              </a:rPr>
              <a:t>Theorie</a:t>
            </a:r>
            <a:r>
              <a:rPr lang="en-GB" altLang="zh-CN" dirty="0">
                <a:cs typeface="Times New Roman" pitchFamily="18" charset="0"/>
              </a:rPr>
              <a:t> des </a:t>
            </a:r>
            <a:r>
              <a:rPr lang="en-GB" altLang="zh-CN" dirty="0" err="1">
                <a:cs typeface="Times New Roman" pitchFamily="18" charset="0"/>
              </a:rPr>
              <a:t>Sitzes</a:t>
            </a:r>
            <a:r>
              <a:rPr lang="en-GB" altLang="zh-CN" dirty="0">
                <a:cs typeface="Times New Roman" pitchFamily="18" charset="0"/>
              </a:rPr>
              <a:t> des </a:t>
            </a:r>
            <a:r>
              <a:rPr lang="en-GB" altLang="zh-CN" dirty="0" err="1">
                <a:cs typeface="Times New Roman" pitchFamily="18" charset="0"/>
              </a:rPr>
              <a:t>Rechtsverhältnisses</a:t>
            </a:r>
            <a:r>
              <a:rPr lang="en-GB" altLang="zh-CN" dirty="0">
                <a:latin typeface="宋体" charset="-122"/>
              </a:rPr>
              <a:t>）</a:t>
            </a:r>
            <a:r>
              <a:rPr lang="zh-CN" altLang="en-GB" dirty="0">
                <a:latin typeface="宋体" charset="-122"/>
              </a:rPr>
              <a:t>即：</a:t>
            </a:r>
            <a:r>
              <a:rPr lang="zh-CN" altLang="en-GB" sz="3600" b="1" dirty="0">
                <a:latin typeface="宋体" charset="-122"/>
              </a:rPr>
              <a:t>对于每一法律关系均应</a:t>
            </a:r>
            <a:r>
              <a:rPr lang="zh-CN" altLang="en-US" sz="3600" b="1" dirty="0">
                <a:latin typeface="宋体" charset="-122"/>
              </a:rPr>
              <a:t>适用</a:t>
            </a:r>
            <a:r>
              <a:rPr lang="zh-CN" altLang="en-GB" sz="3600" b="1" dirty="0">
                <a:latin typeface="宋体" charset="-122"/>
              </a:rPr>
              <a:t>依其性质所隶属的地方的法律，即该法律关系本座所在地的法律</a:t>
            </a:r>
            <a:r>
              <a:rPr lang="zh-CN" altLang="en-GB" dirty="0">
                <a:latin typeface="宋体" charset="-122"/>
              </a:rPr>
              <a:t>。</a:t>
            </a:r>
            <a:endParaRPr lang="en-US" altLang="zh-CN" dirty="0">
              <a:latin typeface="宋体" charset="-122"/>
            </a:endParaRPr>
          </a:p>
          <a:p>
            <a:pPr algn="just" eaLnBrk="1" hangingPunct="1"/>
            <a:endParaRPr lang="zh-CN" altLang="en-US" dirty="0">
              <a:cs typeface="Times New Roman" pitchFamily="18" charset="0"/>
            </a:endParaRPr>
          </a:p>
          <a:p>
            <a:pPr algn="just" eaLnBrk="1" hangingPunct="1"/>
            <a:r>
              <a:rPr lang="en-GB" altLang="zh-CN" dirty="0" err="1">
                <a:cs typeface="Times New Roman" pitchFamily="18" charset="0"/>
              </a:rPr>
              <a:t>Savigny</a:t>
            </a:r>
            <a:r>
              <a:rPr lang="zh-CN" altLang="en-GB" dirty="0">
                <a:latin typeface="宋体" charset="-122"/>
              </a:rPr>
              <a:t>为以下几类法律关系分别找到了相应的本座：</a:t>
            </a:r>
            <a:r>
              <a:rPr lang="zh-CN" altLang="en-US" b="1" dirty="0">
                <a:latin typeface="宋体" charset="-122"/>
              </a:rPr>
              <a:t>人的身份和行为能力</a:t>
            </a:r>
            <a:r>
              <a:rPr lang="zh-CN" altLang="en-US" dirty="0">
                <a:latin typeface="宋体" charset="-122"/>
              </a:rPr>
              <a:t>以人的住所为本座，因住所是人的归属之处。</a:t>
            </a:r>
          </a:p>
          <a:p>
            <a:pPr algn="just" eaLnBrk="1" hangingPunct="1"/>
            <a:r>
              <a:rPr lang="zh-CN" altLang="en-US" b="1" dirty="0">
                <a:latin typeface="宋体" charset="-122"/>
              </a:rPr>
              <a:t>物权关系</a:t>
            </a:r>
            <a:r>
              <a:rPr lang="zh-CN" altLang="en-US" dirty="0">
                <a:latin typeface="宋体" charset="-122"/>
              </a:rPr>
              <a:t>，包括动产物权和不动产物权，以物之所在地为本座，因为物占据一定的空间，且是可感知的。</a:t>
            </a:r>
            <a:r>
              <a:rPr lang="en-US" altLang="zh-CN" dirty="0">
                <a:latin typeface="宋体" charset="-122"/>
              </a:rPr>
              <a:t>`	</a:t>
            </a:r>
          </a:p>
          <a:p>
            <a:pPr algn="just" eaLnBrk="1" hangingPunct="1"/>
            <a:endParaRPr lang="zh-CN" altLang="en-US" dirty="0">
              <a:cs typeface="Times New Roman" pitchFamily="18" charset="0"/>
            </a:endParaRPr>
          </a:p>
          <a:p>
            <a:pPr algn="just" eaLnBrk="1" hangingPunct="1"/>
            <a:endParaRPr lang="zh-CN" altLang="en-US" dirty="0">
              <a:cs typeface="Times New Roman" pitchFamily="18" charset="0"/>
            </a:endParaRPr>
          </a:p>
          <a:p>
            <a:pPr eaLnBrk="1" hangingPunct="1"/>
            <a:endParaRPr lang="en-US" altLang="zh-CN" dirty="0"/>
          </a:p>
        </p:txBody>
      </p:sp>
    </p:spTree>
    <p:extLst>
      <p:ext uri="{BB962C8B-B14F-4D97-AF65-F5344CB8AC3E}">
        <p14:creationId xmlns:p14="http://schemas.microsoft.com/office/powerpoint/2010/main" val="290859004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50825" y="188913"/>
            <a:ext cx="8785225" cy="6553200"/>
          </a:xfrm>
        </p:spPr>
        <p:txBody>
          <a:bodyPr/>
          <a:lstStyle/>
          <a:p>
            <a:pPr algn="just" eaLnBrk="1" hangingPunct="1"/>
            <a:r>
              <a:rPr lang="zh-CN" altLang="en-US" dirty="0">
                <a:latin typeface="宋体" charset="-122"/>
              </a:rPr>
              <a:t>债需借助债的发生地、履行地等表现其形态，其中债的履行地是实现债权的场所，更适合于表现债的外观形态，因此</a:t>
            </a:r>
            <a:r>
              <a:rPr lang="zh-CN" altLang="en-US" sz="3600" b="1" dirty="0">
                <a:latin typeface="宋体" charset="-122"/>
              </a:rPr>
              <a:t>债权关系以债的履行地为本座</a:t>
            </a:r>
            <a:r>
              <a:rPr lang="zh-CN" altLang="en-US" dirty="0">
                <a:latin typeface="宋体" charset="-122"/>
              </a:rPr>
              <a:t>；履行地无法确定时，以债务人的住所地为本座。</a:t>
            </a:r>
            <a:endParaRPr lang="en-US" altLang="zh-CN" dirty="0">
              <a:latin typeface="宋体" charset="-122"/>
            </a:endParaRPr>
          </a:p>
          <a:p>
            <a:pPr algn="just" eaLnBrk="1" hangingPunct="1"/>
            <a:r>
              <a:rPr lang="zh-CN" altLang="en-US" sz="3600" b="1" dirty="0">
                <a:latin typeface="宋体" charset="-122"/>
              </a:rPr>
              <a:t>侵权行为之债</a:t>
            </a:r>
            <a:r>
              <a:rPr lang="zh-CN" altLang="en-US" dirty="0">
                <a:latin typeface="宋体" charset="-122"/>
              </a:rPr>
              <a:t>适用法院地法律，因为侵权行为法性质上属于必须强制适用的法律。</a:t>
            </a:r>
            <a:endParaRPr lang="en-US" altLang="zh-CN" dirty="0">
              <a:latin typeface="宋体" charset="-122"/>
            </a:endParaRPr>
          </a:p>
          <a:p>
            <a:pPr algn="just" eaLnBrk="1" hangingPunct="1"/>
            <a:r>
              <a:rPr lang="zh-CN" altLang="en-US" b="1" dirty="0">
                <a:latin typeface="宋体" charset="-122"/>
              </a:rPr>
              <a:t>法律行为方式</a:t>
            </a:r>
            <a:r>
              <a:rPr lang="zh-CN" altLang="en-US" dirty="0">
                <a:latin typeface="宋体" charset="-122"/>
              </a:rPr>
              <a:t>，例如合同形式，遗嘱形式，缔结婚姻方式等，以行为地为其本座。</a:t>
            </a:r>
          </a:p>
          <a:p>
            <a:pPr algn="just" eaLnBrk="1" hangingPunct="1"/>
            <a:r>
              <a:rPr lang="zh-CN" altLang="en-US" b="1" dirty="0">
                <a:latin typeface="宋体" charset="-122"/>
              </a:rPr>
              <a:t>诉讼程序问题</a:t>
            </a:r>
            <a:r>
              <a:rPr lang="zh-CN" altLang="en-US" dirty="0">
                <a:latin typeface="宋体" charset="-122"/>
              </a:rPr>
              <a:t>以法院地为其本座，等等。</a:t>
            </a:r>
          </a:p>
          <a:p>
            <a:pPr algn="just" eaLnBrk="1" hangingPunct="1"/>
            <a:endParaRPr lang="zh-CN" altLang="en-US" dirty="0">
              <a:latin typeface="宋体" charset="-122"/>
            </a:endParaRPr>
          </a:p>
          <a:p>
            <a:pPr algn="just" eaLnBrk="1" hangingPunct="1"/>
            <a:endParaRPr lang="zh-CN" altLang="en-US" dirty="0">
              <a:latin typeface="宋体" charset="-122"/>
            </a:endParaRPr>
          </a:p>
          <a:p>
            <a:pPr algn="just" eaLnBrk="1" hangingPunct="1"/>
            <a:endParaRPr lang="zh-CN" altLang="en-US" dirty="0">
              <a:cs typeface="Times New Roman" pitchFamily="18" charset="0"/>
            </a:endParaRPr>
          </a:p>
        </p:txBody>
      </p:sp>
    </p:spTree>
    <p:extLst>
      <p:ext uri="{BB962C8B-B14F-4D97-AF65-F5344CB8AC3E}">
        <p14:creationId xmlns:p14="http://schemas.microsoft.com/office/powerpoint/2010/main" val="402032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57200" y="228600"/>
            <a:ext cx="8578850" cy="6513513"/>
          </a:xfrm>
        </p:spPr>
        <p:txBody>
          <a:bodyPr/>
          <a:lstStyle/>
          <a:p>
            <a:pPr algn="just" eaLnBrk="1" hangingPunct="1"/>
            <a:endParaRPr lang="en-GB" altLang="zh-CN" b="1" dirty="0">
              <a:cs typeface="Times New Roman" pitchFamily="18" charset="0"/>
            </a:endParaRPr>
          </a:p>
          <a:p>
            <a:pPr algn="just" eaLnBrk="1" hangingPunct="1"/>
            <a:r>
              <a:rPr lang="en-GB" altLang="zh-CN" b="1" dirty="0" err="1">
                <a:cs typeface="Times New Roman" pitchFamily="18" charset="0"/>
              </a:rPr>
              <a:t>Savigny</a:t>
            </a:r>
            <a:r>
              <a:rPr lang="zh-CN" altLang="en-US" b="1" dirty="0">
                <a:cs typeface="Times New Roman" pitchFamily="18" charset="0"/>
              </a:rPr>
              <a:t>法律关系本座说追求的目标</a:t>
            </a:r>
            <a:r>
              <a:rPr lang="zh-CN" altLang="en-GB" dirty="0">
                <a:latin typeface="宋体" charset="-122"/>
              </a:rPr>
              <a:t>：</a:t>
            </a:r>
            <a:endParaRPr lang="en-US" altLang="zh-CN" dirty="0">
              <a:latin typeface="宋体" charset="-122"/>
            </a:endParaRPr>
          </a:p>
          <a:p>
            <a:pPr algn="just" eaLnBrk="1" hangingPunct="1"/>
            <a:r>
              <a:rPr lang="zh-CN" altLang="en-GB" dirty="0"/>
              <a:t>“</a:t>
            </a:r>
            <a:r>
              <a:rPr lang="zh-CN" altLang="en-GB" sz="3600" b="1" dirty="0">
                <a:latin typeface="宋体" charset="-122"/>
              </a:rPr>
              <a:t>同一法律关系在法律冲突的情况下，无论由哪一国法院审理，都获得相同的判决。</a:t>
            </a:r>
            <a:r>
              <a:rPr lang="zh-CN" altLang="en-GB" dirty="0"/>
              <a:t>”</a:t>
            </a:r>
            <a:endParaRPr lang="en-US" altLang="zh-CN" dirty="0"/>
          </a:p>
          <a:p>
            <a:pPr algn="just" eaLnBrk="1" hangingPunct="1"/>
            <a:r>
              <a:rPr lang="zh-CN" altLang="en-US" dirty="0"/>
              <a:t> 各国法院判决一致性理论（</a:t>
            </a:r>
            <a:r>
              <a:rPr lang="en-US" altLang="zh-CN" dirty="0" err="1"/>
              <a:t>Entscheidungseinklang</a:t>
            </a:r>
            <a:r>
              <a:rPr lang="en-US" altLang="zh-CN" dirty="0"/>
              <a:t>    </a:t>
            </a:r>
            <a:r>
              <a:rPr lang="zh-CN" altLang="en-US" dirty="0"/>
              <a:t>）</a:t>
            </a:r>
            <a:endParaRPr lang="zh-CN" altLang="en-US" dirty="0">
              <a:cs typeface="Times New Roman" pitchFamily="18" charset="0"/>
            </a:endParaRPr>
          </a:p>
          <a:p>
            <a:pPr eaLnBrk="1" hangingPunct="1"/>
            <a:endParaRPr lang="en-US" altLang="zh-CN" dirty="0"/>
          </a:p>
        </p:txBody>
      </p:sp>
    </p:spTree>
    <p:extLst>
      <p:ext uri="{BB962C8B-B14F-4D97-AF65-F5344CB8AC3E}">
        <p14:creationId xmlns:p14="http://schemas.microsoft.com/office/powerpoint/2010/main" val="291447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sz="3600" b="1" dirty="0"/>
              <a:t>      陈钢诉新加坡航空公司人格尊严</a:t>
            </a:r>
            <a:r>
              <a:rPr lang="zh-CN" altLang="en-US" dirty="0"/>
              <a:t>损害赔偿纠纷案</a:t>
            </a:r>
          </a:p>
          <a:p>
            <a:pPr eaLnBrk="1" hangingPunct="1"/>
            <a:r>
              <a:rPr lang="zh-CN" altLang="en-US" sz="2000" dirty="0"/>
              <a:t>上诉人（原审被告）：新加坡航空公司</a:t>
            </a:r>
          </a:p>
          <a:p>
            <a:pPr eaLnBrk="1" hangingPunct="1"/>
            <a:r>
              <a:rPr lang="zh-CN" altLang="en-US" sz="2000" dirty="0"/>
              <a:t>被上诉人（原审原告）：陈钢。</a:t>
            </a:r>
          </a:p>
          <a:p>
            <a:pPr eaLnBrk="1" hangingPunct="1"/>
            <a:r>
              <a:rPr lang="zh-CN" altLang="en-US" sz="2000" dirty="0"/>
              <a:t>原审被告：深圳康泰旅游有限公司</a:t>
            </a:r>
            <a:endParaRPr lang="en-US" altLang="zh-CN" sz="2000" dirty="0"/>
          </a:p>
          <a:p>
            <a:pPr eaLnBrk="1" hangingPunct="1"/>
            <a:r>
              <a:rPr lang="en-US" altLang="zh-CN" dirty="0"/>
              <a:t>2002</a:t>
            </a:r>
            <a:r>
              <a:rPr lang="zh-CN" altLang="en-US" dirty="0"/>
              <a:t>年</a:t>
            </a:r>
            <a:r>
              <a:rPr lang="en-US" altLang="zh-CN" dirty="0"/>
              <a:t>8</a:t>
            </a:r>
            <a:r>
              <a:rPr lang="zh-CN" altLang="en-US" dirty="0"/>
              <a:t>月</a:t>
            </a:r>
            <a:r>
              <a:rPr lang="en-US" altLang="zh-CN" dirty="0"/>
              <a:t>14</a:t>
            </a:r>
            <a:r>
              <a:rPr lang="zh-CN" altLang="en-US" dirty="0"/>
              <a:t>日，广东凯地律师事务所与康泰公司签订</a:t>
            </a:r>
            <a:r>
              <a:rPr lang="en-US" altLang="zh-CN" dirty="0"/>
              <a:t>《</a:t>
            </a:r>
            <a:r>
              <a:rPr lang="zh-CN" altLang="en-US" dirty="0"/>
              <a:t>协议书</a:t>
            </a:r>
            <a:r>
              <a:rPr lang="en-US" altLang="zh-CN" dirty="0"/>
              <a:t>》</a:t>
            </a:r>
            <a:r>
              <a:rPr lang="zh-CN" altLang="en-US" dirty="0"/>
              <a:t>，约定康泰公司代理广东凯地律师事务所陈钢等七名人员前往马尔代夫旅游事宜，包括代办签证、购买机票、预定酒店等。</a:t>
            </a:r>
            <a:r>
              <a:rPr lang="en-US" altLang="zh-CN" dirty="0"/>
              <a:t>9</a:t>
            </a:r>
            <a:r>
              <a:rPr lang="zh-CN" altLang="en-US" dirty="0"/>
              <a:t>月</a:t>
            </a:r>
            <a:r>
              <a:rPr lang="en-US" altLang="zh-CN" dirty="0"/>
              <a:t>6</a:t>
            </a:r>
            <a:r>
              <a:rPr lang="zh-CN" altLang="en-US" dirty="0"/>
              <a:t>日，陈钢等</a:t>
            </a:r>
            <a:r>
              <a:rPr lang="en-US" altLang="zh-CN" dirty="0"/>
              <a:t>7</a:t>
            </a:r>
            <a:r>
              <a:rPr lang="zh-CN" altLang="en-US" dirty="0"/>
              <a:t>人乘坐新加坡航空公司</a:t>
            </a:r>
            <a:r>
              <a:rPr lang="en-US" altLang="zh-CN" dirty="0"/>
              <a:t>SQ861</a:t>
            </a:r>
            <a:r>
              <a:rPr lang="zh-CN" altLang="en-US" dirty="0"/>
              <a:t>航班从香港起飞赴目的地马尔代夫。在通过了香港海关，并经新航柜台审核文件后，新航收取了上述七人的机票、护照等证件，并向其出具签收证明文件，内容为：</a:t>
            </a:r>
            <a:endParaRPr lang="zh-CN" altLang="zh-CN" dirty="0"/>
          </a:p>
        </p:txBody>
      </p:sp>
    </p:spTree>
    <p:extLst>
      <p:ext uri="{BB962C8B-B14F-4D97-AF65-F5344CB8AC3E}">
        <p14:creationId xmlns:p14="http://schemas.microsoft.com/office/powerpoint/2010/main" val="231798559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381000" y="1477963"/>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b="1">
                <a:solidFill>
                  <a:schemeClr val="tx2"/>
                </a:solidFill>
                <a:latin typeface="Verdana" pitchFamily="34" charset="0"/>
                <a:ea typeface="隶书" pitchFamily="49" charset="-122"/>
              </a:rPr>
              <a:t>德国</a:t>
            </a:r>
          </a:p>
        </p:txBody>
      </p:sp>
      <p:sp>
        <p:nvSpPr>
          <p:cNvPr id="52227" name="Text Box 4"/>
          <p:cNvSpPr txBox="1">
            <a:spLocks noChangeArrowheads="1"/>
          </p:cNvSpPr>
          <p:nvPr/>
        </p:nvSpPr>
        <p:spPr bwMode="auto">
          <a:xfrm>
            <a:off x="381000" y="2286000"/>
            <a:ext cx="3048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sz="2800" b="1">
                <a:latin typeface="楷体_GB2312" pitchFamily="49" charset="-122"/>
                <a:ea typeface="楷体_GB2312" pitchFamily="49" charset="-122"/>
              </a:rPr>
              <a:t>萨维尼（</a:t>
            </a:r>
            <a:r>
              <a:rPr kumimoji="0" lang="en-US" altLang="zh-CN" sz="2800" b="1">
                <a:latin typeface="楷体_GB2312" pitchFamily="49" charset="-122"/>
                <a:ea typeface="楷体_GB2312" pitchFamily="49" charset="-122"/>
              </a:rPr>
              <a:t>Savigny,1779-1861</a:t>
            </a:r>
            <a:r>
              <a:rPr kumimoji="0" lang="zh-CN" altLang="en-US" sz="2800" b="1">
                <a:latin typeface="楷体_GB2312" pitchFamily="49" charset="-122"/>
                <a:ea typeface="楷体_GB2312" pitchFamily="49" charset="-122"/>
              </a:rPr>
              <a:t>）</a:t>
            </a:r>
          </a:p>
        </p:txBody>
      </p:sp>
      <p:sp>
        <p:nvSpPr>
          <p:cNvPr id="52228" name="Text Box 5"/>
          <p:cNvSpPr txBox="1">
            <a:spLocks noChangeArrowheads="1"/>
          </p:cNvSpPr>
          <p:nvPr/>
        </p:nvSpPr>
        <p:spPr bwMode="auto">
          <a:xfrm>
            <a:off x="228600" y="502920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en-US" altLang="zh-CN" sz="2800" b="1">
                <a:solidFill>
                  <a:srgbClr val="FF0066"/>
                </a:solidFill>
                <a:latin typeface="Arial" charset="0"/>
                <a:ea typeface="楷体_GB2312" pitchFamily="49" charset="-122"/>
              </a:rPr>
              <a:t>“</a:t>
            </a:r>
            <a:r>
              <a:rPr kumimoji="0" lang="zh-CN" altLang="en-US" sz="2800" b="1">
                <a:solidFill>
                  <a:srgbClr val="FF0066"/>
                </a:solidFill>
                <a:latin typeface="Verdana" pitchFamily="34" charset="0"/>
                <a:ea typeface="楷体_GB2312" pitchFamily="49" charset="-122"/>
              </a:rPr>
              <a:t>近代国际私法之父</a:t>
            </a:r>
            <a:r>
              <a:rPr kumimoji="0" lang="zh-CN" altLang="en-US" sz="2800" b="1">
                <a:solidFill>
                  <a:srgbClr val="FF0066"/>
                </a:solidFill>
                <a:latin typeface="Arial" charset="0"/>
                <a:ea typeface="楷体_GB2312" pitchFamily="49" charset="-122"/>
              </a:rPr>
              <a:t>”</a:t>
            </a:r>
            <a:endParaRPr kumimoji="0" lang="zh-CN" altLang="en-US" sz="2800" b="1">
              <a:solidFill>
                <a:srgbClr val="FF0066"/>
              </a:solidFill>
              <a:latin typeface="Verdana" pitchFamily="34" charset="0"/>
              <a:ea typeface="楷体_GB2312" pitchFamily="49" charset="-122"/>
            </a:endParaRPr>
          </a:p>
        </p:txBody>
      </p:sp>
      <p:pic>
        <p:nvPicPr>
          <p:cNvPr id="52229" name="Picture 6" descr="200503021350546595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63" y="762000"/>
            <a:ext cx="4552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0311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179388" y="115888"/>
            <a:ext cx="8785225" cy="6553200"/>
          </a:xfrm>
        </p:spPr>
        <p:txBody>
          <a:bodyPr/>
          <a:lstStyle/>
          <a:p>
            <a:pPr algn="just" eaLnBrk="1" hangingPunct="1"/>
            <a:r>
              <a:rPr lang="zh-CN" altLang="en-US" sz="6000" b="1" dirty="0">
                <a:latin typeface="宋体" charset="-122"/>
              </a:rPr>
              <a:t>美国</a:t>
            </a:r>
            <a:r>
              <a:rPr lang="zh-CN" altLang="en-GB" sz="6000" b="1" dirty="0">
                <a:latin typeface="宋体" charset="-122"/>
              </a:rPr>
              <a:t>柯里政府利益说</a:t>
            </a:r>
            <a:r>
              <a:rPr lang="zh-CN" altLang="en-GB" dirty="0">
                <a:latin typeface="宋体" charset="-122"/>
              </a:rPr>
              <a:t>（</a:t>
            </a:r>
            <a:r>
              <a:rPr lang="en-GB" altLang="zh-CN" dirty="0">
                <a:cs typeface="Times New Roman" pitchFamily="18" charset="0"/>
              </a:rPr>
              <a:t>Brainerd Currie: Governmental Interest</a:t>
            </a:r>
            <a:r>
              <a:rPr lang="en-GB" altLang="zh-CN" dirty="0">
                <a:latin typeface="宋体" charset="-122"/>
              </a:rPr>
              <a:t>）</a:t>
            </a:r>
          </a:p>
          <a:p>
            <a:pPr algn="just" eaLnBrk="1" hangingPunct="1"/>
            <a:endParaRPr lang="en-GB" altLang="zh-CN" dirty="0">
              <a:latin typeface="宋体" charset="-122"/>
            </a:endParaRPr>
          </a:p>
          <a:p>
            <a:pPr algn="just" eaLnBrk="1" hangingPunct="1"/>
            <a:r>
              <a:rPr lang="zh-CN" altLang="en-GB" dirty="0"/>
              <a:t>美国冲突法革命激进派</a:t>
            </a:r>
            <a:r>
              <a:rPr kumimoji="0" lang="zh-CN" altLang="en-US" sz="2800" b="1" dirty="0">
                <a:latin typeface="楷体_GB2312" pitchFamily="49" charset="-122"/>
                <a:ea typeface="楷体_GB2312" pitchFamily="49" charset="-122"/>
              </a:rPr>
              <a:t>（</a:t>
            </a:r>
            <a:r>
              <a:rPr kumimoji="0" lang="en-US" altLang="zh-CN" sz="2800" b="1" dirty="0">
                <a:latin typeface="楷体_GB2312" pitchFamily="49" charset="-122"/>
                <a:ea typeface="楷体_GB2312" pitchFamily="49" charset="-122"/>
              </a:rPr>
              <a:t>Currie,1912-1965</a:t>
            </a:r>
            <a:r>
              <a:rPr kumimoji="0" lang="zh-CN" altLang="en-US" sz="2800" b="1" dirty="0">
                <a:latin typeface="楷体_GB2312" pitchFamily="49" charset="-122"/>
                <a:ea typeface="楷体_GB2312" pitchFamily="49" charset="-122"/>
              </a:rPr>
              <a:t>）</a:t>
            </a:r>
            <a:r>
              <a:rPr lang="zh-CN" altLang="en-US" dirty="0">
                <a:latin typeface="宋体" charset="-122"/>
              </a:rPr>
              <a:t> </a:t>
            </a:r>
            <a:r>
              <a:rPr lang="zh-CN" altLang="en-GB" dirty="0">
                <a:cs typeface="Times New Roman" pitchFamily="18" charset="0"/>
              </a:rPr>
              <a:t>1962</a:t>
            </a:r>
            <a:r>
              <a:rPr lang="zh-CN" altLang="en-GB" dirty="0">
                <a:latin typeface="宋体" charset="-122"/>
              </a:rPr>
              <a:t>年《冲突法论文集》中提出了自己的主张。</a:t>
            </a:r>
            <a:r>
              <a:rPr lang="zh-CN" altLang="en-US" dirty="0">
                <a:latin typeface="宋体" charset="-122"/>
              </a:rPr>
              <a:t>通过分析比较</a:t>
            </a:r>
            <a:r>
              <a:rPr lang="en-US" altLang="zh-CN" dirty="0">
                <a:latin typeface="宋体" charset="-122"/>
              </a:rPr>
              <a:t>Governmental Interest</a:t>
            </a:r>
            <a:r>
              <a:rPr lang="zh-CN" altLang="en-US" dirty="0">
                <a:latin typeface="宋体" charset="-122"/>
              </a:rPr>
              <a:t>来确定准据法</a:t>
            </a:r>
            <a:r>
              <a:rPr lang="zh-CN" altLang="en-GB" dirty="0">
                <a:latin typeface="宋体" charset="-122"/>
              </a:rPr>
              <a:t>（真实冲突和虚拟冲突理论）</a:t>
            </a:r>
            <a:endParaRPr lang="en-US" altLang="zh-CN" dirty="0">
              <a:latin typeface="宋体" charset="-122"/>
            </a:endParaRPr>
          </a:p>
          <a:p>
            <a:pPr algn="just" eaLnBrk="1" hangingPunct="1"/>
            <a:r>
              <a:rPr lang="zh-CN" altLang="en-US" b="1" dirty="0">
                <a:latin typeface="宋体" charset="-122"/>
              </a:rPr>
              <a:t>国际民事法律冲突实质是</a:t>
            </a:r>
          </a:p>
          <a:p>
            <a:pPr algn="just" eaLnBrk="1" hangingPunct="1"/>
            <a:r>
              <a:rPr lang="zh-CN" altLang="en-US" dirty="0">
                <a:latin typeface="宋体" charset="-122"/>
              </a:rPr>
              <a:t>隐藏在各国法律背后的政府利益之间的冲突。</a:t>
            </a:r>
          </a:p>
          <a:p>
            <a:pPr algn="just" eaLnBrk="1" hangingPunct="1"/>
            <a:r>
              <a:rPr lang="en-US" altLang="zh-CN" dirty="0">
                <a:latin typeface="宋体" charset="-122"/>
              </a:rPr>
              <a:t>Babcock v. Jackson: Guest statute</a:t>
            </a:r>
          </a:p>
          <a:p>
            <a:pPr algn="just" eaLnBrk="1" hangingPunct="1"/>
            <a:endParaRPr lang="zh-CN" altLang="en-US" dirty="0">
              <a:cs typeface="Times New Roman" pitchFamily="18" charset="0"/>
            </a:endParaRPr>
          </a:p>
          <a:p>
            <a:pPr eaLnBrk="1" hangingPunct="1"/>
            <a:endParaRPr lang="en-US" altLang="zh-CN" dirty="0"/>
          </a:p>
        </p:txBody>
      </p:sp>
    </p:spTree>
    <p:extLst>
      <p:ext uri="{BB962C8B-B14F-4D97-AF65-F5344CB8AC3E}">
        <p14:creationId xmlns:p14="http://schemas.microsoft.com/office/powerpoint/2010/main" val="14616112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179388" y="44450"/>
            <a:ext cx="8278812" cy="1708150"/>
          </a:xfrm>
        </p:spPr>
        <p:txBody>
          <a:bodyPr/>
          <a:lstStyle/>
          <a:p>
            <a:r>
              <a:rPr lang="zh-CN" altLang="en-US" sz="3600" dirty="0"/>
              <a:t>德国</a:t>
            </a:r>
            <a:r>
              <a:rPr lang="en-US" altLang="zh-CN" sz="3600" dirty="0" err="1"/>
              <a:t>Kegel</a:t>
            </a:r>
            <a:r>
              <a:rPr lang="zh-CN" altLang="en-US" sz="3600" dirty="0"/>
              <a:t>国际私法利益</a:t>
            </a:r>
            <a:r>
              <a:rPr lang="en-US" altLang="zh-CN" sz="6000" b="1" dirty="0" err="1"/>
              <a:t>Interessenjurisprudenz</a:t>
            </a:r>
            <a:endParaRPr lang="zh-CN" altLang="en-US" sz="6000" b="1" dirty="0"/>
          </a:p>
        </p:txBody>
      </p:sp>
      <p:sp>
        <p:nvSpPr>
          <p:cNvPr id="88067" name="内容占位符 2"/>
          <p:cNvSpPr>
            <a:spLocks noGrp="1"/>
          </p:cNvSpPr>
          <p:nvPr>
            <p:ph idx="1"/>
          </p:nvPr>
        </p:nvSpPr>
        <p:spPr>
          <a:xfrm>
            <a:off x="107504" y="1981200"/>
            <a:ext cx="9036496" cy="4832176"/>
          </a:xfrm>
        </p:spPr>
        <p:txBody>
          <a:bodyPr/>
          <a:lstStyle/>
          <a:p>
            <a:r>
              <a:rPr lang="zh-CN" altLang="en-US" sz="3600" b="1" dirty="0"/>
              <a:t>当事人利益</a:t>
            </a:r>
            <a:endParaRPr lang="en-US" altLang="zh-CN" sz="3600" b="1" dirty="0"/>
          </a:p>
          <a:p>
            <a:r>
              <a:rPr lang="zh-CN" altLang="en-US" dirty="0"/>
              <a:t>国际民商事法律冲突解决的结果，更多涉及法律关系当事人私人利益，而较少涉及国家利益和社会公共利益。当事人是自身私人利益的最佳判断者和维护者。因此在不同国家法律冲突情况下，当事人有权要求适用其自主确定的法律，以最大程度上维护其自身利益。</a:t>
            </a:r>
            <a:r>
              <a:rPr lang="zh-CN" altLang="en-US" sz="3600" b="1" dirty="0"/>
              <a:t>当事人对自主确定涉外民事关系的准据法拥有的这种法律适用上的利益</a:t>
            </a:r>
            <a:r>
              <a:rPr lang="zh-CN" altLang="en-US" dirty="0"/>
              <a:t>，称为当事人利益。</a:t>
            </a:r>
          </a:p>
          <a:p>
            <a:endParaRPr lang="en-US" altLang="zh-CN" dirty="0"/>
          </a:p>
        </p:txBody>
      </p:sp>
    </p:spTree>
    <p:extLst>
      <p:ext uri="{BB962C8B-B14F-4D97-AF65-F5344CB8AC3E}">
        <p14:creationId xmlns:p14="http://schemas.microsoft.com/office/powerpoint/2010/main" val="12142264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0" y="0"/>
            <a:ext cx="9144000" cy="6858000"/>
          </a:xfrm>
        </p:spPr>
        <p:txBody>
          <a:bodyPr/>
          <a:lstStyle/>
          <a:p>
            <a:pPr marL="0" indent="0" eaLnBrk="1" hangingPunct="1">
              <a:buNone/>
            </a:pPr>
            <a:r>
              <a:rPr lang="zh-CN" altLang="en-US" dirty="0"/>
              <a:t>合同当事人可协议选择合同准据法</a:t>
            </a:r>
            <a:endParaRPr lang="en-US" altLang="zh-CN" dirty="0"/>
          </a:p>
          <a:p>
            <a:pPr eaLnBrk="1" hangingPunct="1"/>
            <a:r>
              <a:rPr lang="en-US" altLang="zh-CN" dirty="0"/>
              <a:t>《</a:t>
            </a:r>
            <a:r>
              <a:rPr lang="zh-CN" altLang="en-US" dirty="0"/>
              <a:t>法律适用法</a:t>
            </a:r>
            <a:r>
              <a:rPr lang="en-US" altLang="zh-CN" dirty="0"/>
              <a:t>》11,12</a:t>
            </a:r>
            <a:r>
              <a:rPr lang="zh-CN" altLang="en-US" dirty="0"/>
              <a:t>条：自然人权利能力和行为能力不允许当事人自主确定准据法</a:t>
            </a:r>
            <a:endParaRPr lang="en-US" altLang="zh-CN" dirty="0"/>
          </a:p>
          <a:p>
            <a:pPr eaLnBrk="1" hangingPunct="1"/>
            <a:r>
              <a:rPr lang="zh-CN" altLang="en-US" dirty="0"/>
              <a:t>逻辑问题：行为能力以第</a:t>
            </a:r>
            <a:r>
              <a:rPr lang="en-US" altLang="zh-CN" dirty="0"/>
              <a:t>12</a:t>
            </a:r>
            <a:r>
              <a:rPr lang="zh-CN" altLang="en-US" dirty="0"/>
              <a:t>条准据法确定为前提</a:t>
            </a:r>
            <a:endParaRPr lang="en-US" altLang="zh-CN" dirty="0"/>
          </a:p>
          <a:p>
            <a:pPr eaLnBrk="1" hangingPunct="1"/>
            <a:r>
              <a:rPr lang="zh-CN" altLang="en-US" dirty="0"/>
              <a:t>行为能力涉及其他正当利益：</a:t>
            </a:r>
            <a:endParaRPr lang="en-US" altLang="zh-CN" dirty="0"/>
          </a:p>
          <a:p>
            <a:pPr eaLnBrk="1" hangingPunct="1"/>
            <a:r>
              <a:rPr lang="en-US" altLang="zh-CN" dirty="0"/>
              <a:t>《</a:t>
            </a:r>
            <a:r>
              <a:rPr lang="zh-CN" altLang="en-US" dirty="0"/>
              <a:t>法律适用法</a:t>
            </a:r>
            <a:r>
              <a:rPr lang="en-US" altLang="zh-CN" dirty="0"/>
              <a:t>》</a:t>
            </a:r>
            <a:r>
              <a:rPr lang="zh-CN" altLang="en-US" dirty="0"/>
              <a:t>第</a:t>
            </a:r>
            <a:r>
              <a:rPr lang="en-US" altLang="zh-CN" dirty="0"/>
              <a:t>42</a:t>
            </a:r>
            <a:r>
              <a:rPr lang="zh-CN" altLang="en-US" dirty="0"/>
              <a:t>条</a:t>
            </a:r>
            <a:endParaRPr lang="en-US" altLang="zh-CN" dirty="0"/>
          </a:p>
          <a:p>
            <a:pPr eaLnBrk="1" hangingPunct="1"/>
            <a:r>
              <a:rPr lang="zh-CN" altLang="en-US" dirty="0"/>
              <a:t>由于现实中消费者和经营者实力的不对等，自由选择法律在实践中将蜕变为强者单方选择法律（格式条款），因此为了切实保护弱者利益，实现实质公正，第</a:t>
            </a:r>
            <a:r>
              <a:rPr lang="en-US" altLang="zh-CN" dirty="0"/>
              <a:t>42</a:t>
            </a:r>
            <a:r>
              <a:rPr lang="zh-CN" altLang="en-US" dirty="0"/>
              <a:t>条禁止消费者合同当事人协议选择法律，强行适用消费者最为熟悉的法律，即消费者经常居所地法律。但在经营者在消费者</a:t>
            </a:r>
            <a:endParaRPr lang="en-US" altLang="zh-CN" dirty="0"/>
          </a:p>
          <a:p>
            <a:pPr eaLnBrk="1" hangingPunct="1"/>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283825355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0" y="0"/>
            <a:ext cx="9144000" cy="6858000"/>
          </a:xfrm>
        </p:spPr>
        <p:txBody>
          <a:bodyPr/>
          <a:lstStyle/>
          <a:p>
            <a:pPr eaLnBrk="1" hangingPunct="1"/>
            <a:r>
              <a:rPr lang="zh-CN" altLang="en-US" dirty="0"/>
              <a:t>经常居所地没有从事经营活动情况下，适用消费者经常居所地法律对经营者有失公平，因此第</a:t>
            </a:r>
            <a:r>
              <a:rPr lang="en-US" altLang="zh-CN" dirty="0"/>
              <a:t>42</a:t>
            </a:r>
            <a:r>
              <a:rPr lang="zh-CN" altLang="en-US" dirty="0"/>
              <a:t>条规定了但书，以实现合同双方利益的平衡。</a:t>
            </a:r>
            <a:endParaRPr lang="en-US" altLang="zh-CN" dirty="0"/>
          </a:p>
          <a:p>
            <a:pPr eaLnBrk="1" hangingPunct="1"/>
            <a:r>
              <a:rPr lang="zh-CN" altLang="en-US" dirty="0"/>
              <a:t>第</a:t>
            </a:r>
            <a:r>
              <a:rPr lang="en-US" altLang="zh-CN" dirty="0"/>
              <a:t>43</a:t>
            </a:r>
            <a:r>
              <a:rPr lang="zh-CN" altLang="en-US" dirty="0"/>
              <a:t>条为有效保护弱者利益，禁止合同当事人协议选择法律，强行适用劳动地法律。若适用劳动者经常居所地法律，香港的经营者将不得不分别适用我国内地法律香港法律和澳门法律来解决内地香港和澳门劳动者的工资保险和休假等问题，这又过度损害了经营者的利益。因此劳动地是一个较好平衡各方利益的连结点。</a:t>
            </a:r>
            <a:endParaRPr lang="en-US" altLang="zh-CN" dirty="0"/>
          </a:p>
          <a:p>
            <a:pPr eaLnBrk="1" hangingPunct="1"/>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20020047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0" y="0"/>
            <a:ext cx="9144000" cy="6858000"/>
          </a:xfrm>
        </p:spPr>
        <p:txBody>
          <a:bodyPr/>
          <a:lstStyle/>
          <a:p>
            <a:pPr eaLnBrk="1" hangingPunct="1"/>
            <a:r>
              <a:rPr lang="zh-CN" altLang="en-US" sz="6000" b="1" dirty="0"/>
              <a:t>交易秩序利益</a:t>
            </a:r>
            <a:endParaRPr lang="en-US" altLang="zh-CN" sz="6000" b="1" dirty="0"/>
          </a:p>
          <a:p>
            <a:pPr eaLnBrk="1" hangingPunct="1"/>
            <a:r>
              <a:rPr lang="zh-CN" altLang="en-US" dirty="0"/>
              <a:t>交易行为地对于将维护交易秩序所必须的交易规则适用于所有案件拥有一种正当利益，称为交易秩序利益。</a:t>
            </a:r>
          </a:p>
          <a:p>
            <a:pPr eaLnBrk="1" hangingPunct="1"/>
            <a:r>
              <a:rPr lang="zh-CN" altLang="en-US" dirty="0"/>
              <a:t>交易行为地的成年年龄规定</a:t>
            </a:r>
          </a:p>
          <a:p>
            <a:pPr eaLnBrk="1" hangingPunct="1"/>
            <a:r>
              <a:rPr lang="zh-CN" altLang="en-US" dirty="0"/>
              <a:t>交通事故发生地的交通规则：红绿灯规则，驾驶员血液酒精含量要求，最高时速要求，驾驶时不得拨打接听电话要求，等等。</a:t>
            </a:r>
            <a:endParaRPr lang="en-US" altLang="zh-CN" dirty="0"/>
          </a:p>
          <a:p>
            <a:pPr eaLnBrk="1" hangingPunct="1"/>
            <a:r>
              <a:rPr lang="zh-CN" altLang="en-US" dirty="0"/>
              <a:t>环境侵权案件中，污水排放应获得许可的规定，体现的也是交易秩序利益。</a:t>
            </a:r>
          </a:p>
          <a:p>
            <a:pPr eaLnBrk="1" hangingPunct="1"/>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249259752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zh-CN" altLang="en-US" b="1" dirty="0"/>
              <a:t>德国“宏光”轮和中国“新世纪”轮碰撞案</a:t>
            </a:r>
            <a:r>
              <a:rPr lang="zh-CN" altLang="en-US" dirty="0"/>
              <a:t>：</a:t>
            </a:r>
            <a:endParaRPr lang="en-US" altLang="zh-CN" dirty="0"/>
          </a:p>
          <a:p>
            <a:pPr eaLnBrk="1" hangingPunct="1"/>
            <a:r>
              <a:rPr lang="zh-CN" altLang="en-US" dirty="0"/>
              <a:t>根据</a:t>
            </a:r>
            <a:r>
              <a:rPr lang="en-US" altLang="zh-CN" dirty="0"/>
              <a:t>《1995</a:t>
            </a:r>
            <a:r>
              <a:rPr lang="zh-CN" altLang="en-US" dirty="0"/>
              <a:t>年</a:t>
            </a:r>
            <a:r>
              <a:rPr lang="zh-CN" altLang="en-US" sz="3600" b="1" dirty="0"/>
              <a:t>上海</a:t>
            </a:r>
            <a:r>
              <a:rPr lang="zh-CN" altLang="en-US" dirty="0"/>
              <a:t>水上安全监督规则</a:t>
            </a:r>
            <a:r>
              <a:rPr lang="en-US" altLang="zh-CN" dirty="0"/>
              <a:t>》</a:t>
            </a:r>
            <a:r>
              <a:rPr lang="zh-CN" altLang="en-US" dirty="0"/>
              <a:t>第</a:t>
            </a:r>
            <a:r>
              <a:rPr lang="en-US" altLang="zh-CN" dirty="0"/>
              <a:t>39</a:t>
            </a:r>
            <a:r>
              <a:rPr lang="zh-CN" altLang="en-US" dirty="0"/>
              <a:t>条，船舶离泊时如果可能妨碍他船正常航行，应当鸣放</a:t>
            </a:r>
            <a:r>
              <a:rPr lang="zh-CN" altLang="en-US" b="1" dirty="0"/>
              <a:t>一长一短一长一短的声号</a:t>
            </a:r>
            <a:r>
              <a:rPr lang="zh-CN" altLang="en-US" dirty="0"/>
              <a:t>，招请他船先行驶过后，再行离泊。德国“宏光”轮为离泊船未能履行招请他船先行驶近后再行离泊的义务，未与正在行驶的中国“新世纪”轮进行联系，</a:t>
            </a:r>
            <a:r>
              <a:rPr lang="zh-CN" altLang="en-US" b="1" dirty="0"/>
              <a:t>鸣放五短声后擅自采取离泊行动</a:t>
            </a:r>
            <a:r>
              <a:rPr lang="zh-CN" altLang="en-US" dirty="0"/>
              <a:t>，违背第</a:t>
            </a:r>
            <a:r>
              <a:rPr lang="en-US" altLang="zh-CN" dirty="0"/>
              <a:t>39</a:t>
            </a:r>
            <a:r>
              <a:rPr lang="zh-CN" altLang="en-US" dirty="0"/>
              <a:t>条，造成碰撞，被法院判决承担</a:t>
            </a:r>
            <a:r>
              <a:rPr lang="en-US" altLang="zh-CN" dirty="0"/>
              <a:t>70%</a:t>
            </a:r>
            <a:r>
              <a:rPr lang="zh-CN" altLang="en-US" dirty="0"/>
              <a:t>的责任。</a:t>
            </a:r>
          </a:p>
          <a:p>
            <a:pPr eaLnBrk="1" hangingPunct="1"/>
            <a:r>
              <a:rPr lang="zh-CN" altLang="en-US" dirty="0"/>
              <a:t>进出上海港口的外国船舶有无义务遵守</a:t>
            </a:r>
            <a:r>
              <a:rPr lang="en-US" altLang="zh-CN" dirty="0"/>
              <a:t>《1995</a:t>
            </a:r>
            <a:r>
              <a:rPr lang="zh-CN" altLang="en-US" dirty="0"/>
              <a:t>年上海水上安全监督规则</a:t>
            </a:r>
            <a:r>
              <a:rPr lang="en-US" altLang="zh-CN" dirty="0"/>
              <a:t>》</a:t>
            </a:r>
            <a:r>
              <a:rPr lang="zh-CN" altLang="en-US" dirty="0"/>
              <a:t>？为什么？</a:t>
            </a:r>
          </a:p>
          <a:p>
            <a:pPr eaLnBrk="1" hangingPunct="1"/>
            <a:endParaRPr lang="zh-CN" altLang="zh-CN" dirty="0"/>
          </a:p>
        </p:txBody>
      </p:sp>
    </p:spTree>
    <p:extLst>
      <p:ext uri="{BB962C8B-B14F-4D97-AF65-F5344CB8AC3E}">
        <p14:creationId xmlns:p14="http://schemas.microsoft.com/office/powerpoint/2010/main" val="246881447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0" y="0"/>
            <a:ext cx="9144000" cy="6858000"/>
          </a:xfrm>
        </p:spPr>
        <p:txBody>
          <a:bodyPr/>
          <a:lstStyle/>
          <a:p>
            <a:pPr algn="just" eaLnBrk="1" hangingPunct="1">
              <a:defRPr/>
            </a:pPr>
            <a:r>
              <a:rPr lang="zh-CN" altLang="en-US" sz="3600" b="1" dirty="0"/>
              <a:t>第三人利益</a:t>
            </a:r>
            <a:r>
              <a:rPr lang="en-US" altLang="zh-CN" sz="3600" b="1" dirty="0"/>
              <a:t>(</a:t>
            </a:r>
            <a:r>
              <a:rPr lang="en-US" altLang="zh-CN" sz="3600" b="1" dirty="0" err="1"/>
              <a:t>Drittinteresse</a:t>
            </a:r>
            <a:r>
              <a:rPr lang="en-US" altLang="zh-CN" sz="3600" b="1" dirty="0"/>
              <a:t>)</a:t>
            </a:r>
          </a:p>
          <a:p>
            <a:pPr marL="0" indent="0" algn="just" eaLnBrk="1" hangingPunct="1">
              <a:buFontTx/>
              <a:buNone/>
              <a:defRPr/>
            </a:pPr>
            <a:r>
              <a:rPr lang="zh-CN" altLang="en-US" sz="3600" dirty="0"/>
              <a:t>刘嘉宝诉胡倩案：允许夫妻协议选择与婚姻没有联系的内地法律，对被告不公平。</a:t>
            </a:r>
            <a:endParaRPr lang="en-US" altLang="zh-CN" sz="3600" dirty="0"/>
          </a:p>
          <a:p>
            <a:pPr marL="0" indent="0" algn="just" eaLnBrk="1" hangingPunct="1">
              <a:buFontTx/>
              <a:buNone/>
              <a:defRPr/>
            </a:pPr>
            <a:r>
              <a:rPr lang="zh-CN" altLang="en-US" sz="3600" b="1" dirty="0"/>
              <a:t>国内秩序利益：国家利益和社会公共利益</a:t>
            </a:r>
            <a:endParaRPr lang="en-US" altLang="zh-CN" sz="3600" b="1" dirty="0"/>
          </a:p>
          <a:p>
            <a:pPr marL="0" indent="0" algn="just" eaLnBrk="1" hangingPunct="1">
              <a:buFontTx/>
              <a:buNone/>
              <a:defRPr/>
            </a:pPr>
            <a:r>
              <a:rPr lang="zh-CN" altLang="en-US" sz="3600" b="1" dirty="0"/>
              <a:t>实现特定实体法政策的利益</a:t>
            </a:r>
            <a:r>
              <a:rPr lang="en-US" altLang="zh-CN" sz="3600" b="1" dirty="0"/>
              <a:t>《</a:t>
            </a:r>
            <a:r>
              <a:rPr lang="zh-CN" altLang="en-US" sz="3600" b="1" dirty="0"/>
              <a:t>法律适用法</a:t>
            </a:r>
            <a:r>
              <a:rPr lang="en-US" altLang="zh-CN" sz="3600" b="1" dirty="0"/>
              <a:t>》§§29,30</a:t>
            </a:r>
          </a:p>
          <a:p>
            <a:pPr marL="0" indent="0" algn="just" eaLnBrk="1" hangingPunct="1">
              <a:buNone/>
              <a:defRPr/>
            </a:pPr>
            <a:r>
              <a:rPr lang="zh-CN" altLang="en-US" sz="3600" b="1" dirty="0"/>
              <a:t>国际秩序利益（</a:t>
            </a:r>
            <a:r>
              <a:rPr lang="en-US" altLang="zh-CN" sz="3600" b="1" dirty="0" err="1"/>
              <a:t>Ordnungsinteresse</a:t>
            </a:r>
            <a:r>
              <a:rPr lang="zh-CN" altLang="en-US" sz="3600" b="1" dirty="0"/>
              <a:t>）</a:t>
            </a:r>
            <a:endParaRPr lang="en-US" altLang="zh-CN" sz="3600" b="1" dirty="0"/>
          </a:p>
          <a:p>
            <a:pPr marL="0" indent="0" algn="just" eaLnBrk="1" hangingPunct="1">
              <a:buNone/>
              <a:defRPr/>
            </a:pPr>
            <a:endParaRPr lang="en-US" altLang="zh-CN" sz="3600" b="1" dirty="0"/>
          </a:p>
          <a:p>
            <a:pPr marL="0" indent="0" algn="just" eaLnBrk="1" hangingPunct="1">
              <a:buFontTx/>
              <a:buNone/>
              <a:defRPr/>
            </a:pPr>
            <a:r>
              <a:rPr lang="zh-CN" altLang="en-US" dirty="0">
                <a:solidFill>
                  <a:srgbClr val="000000"/>
                </a:solidFill>
              </a:rPr>
              <a:t>上述不同的利益要求适用不同的法律，国际民事法律冲突</a:t>
            </a:r>
            <a:r>
              <a:rPr lang="zh-CN" altLang="en-US" sz="3600" b="1" dirty="0">
                <a:solidFill>
                  <a:srgbClr val="000000"/>
                </a:solidFill>
              </a:rPr>
              <a:t>实质上</a:t>
            </a:r>
            <a:r>
              <a:rPr lang="zh-CN" altLang="en-US" dirty="0">
                <a:solidFill>
                  <a:srgbClr val="000000"/>
                </a:solidFill>
              </a:rPr>
              <a:t>是上述</a:t>
            </a:r>
            <a:r>
              <a:rPr lang="zh-CN" altLang="en-US" sz="3600" b="1" dirty="0">
                <a:solidFill>
                  <a:srgbClr val="000000"/>
                </a:solidFill>
              </a:rPr>
              <a:t>各种冲突法利益之间的冲突</a:t>
            </a:r>
            <a:r>
              <a:rPr lang="zh-CN" altLang="en-US" dirty="0">
                <a:solidFill>
                  <a:srgbClr val="000000"/>
                </a:solidFill>
              </a:rPr>
              <a:t>。</a:t>
            </a:r>
            <a:endParaRPr lang="en-US" altLang="zh-CN" dirty="0"/>
          </a:p>
        </p:txBody>
      </p:sp>
    </p:spTree>
    <p:extLst>
      <p:ext uri="{BB962C8B-B14F-4D97-AF65-F5344CB8AC3E}">
        <p14:creationId xmlns:p14="http://schemas.microsoft.com/office/powerpoint/2010/main" val="188912909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sz="3600" b="1" dirty="0"/>
              <a:t>准据法确定理论回答应当适用内国法还是外国法？若系外国法，哪个外国法律？</a:t>
            </a:r>
            <a:endParaRPr lang="en-US" altLang="zh-CN" sz="3600" b="1" dirty="0"/>
          </a:p>
          <a:p>
            <a:pPr eaLnBrk="1" hangingPunct="1"/>
            <a:r>
              <a:rPr lang="zh-CN" altLang="en-US" sz="3600" b="1" dirty="0"/>
              <a:t>更深层次问题：为什么适用外国法？</a:t>
            </a:r>
            <a:endParaRPr lang="en-US" altLang="zh-CN" sz="3600" b="1" dirty="0"/>
          </a:p>
          <a:p>
            <a:pPr eaLnBrk="1" hangingPunct="1"/>
            <a:r>
              <a:rPr lang="zh-CN" altLang="en-US" sz="6000" dirty="0"/>
              <a:t>适用外国法是实现公平正义的需要：国际私法正义</a:t>
            </a:r>
            <a:endParaRPr lang="en-US" altLang="zh-CN" sz="6000" dirty="0"/>
          </a:p>
          <a:p>
            <a:pPr marL="0" indent="0" eaLnBrk="1" hangingPunct="1">
              <a:buNone/>
            </a:pPr>
            <a:r>
              <a:rPr lang="zh-CN" altLang="en-US" sz="6000" b="1" dirty="0"/>
              <a:t>        渡边睦义重婚案</a:t>
            </a:r>
          </a:p>
          <a:p>
            <a:pPr eaLnBrk="1" hangingPunct="1"/>
            <a:endParaRPr lang="zh-CN" altLang="zh-CN" dirty="0"/>
          </a:p>
        </p:txBody>
      </p:sp>
    </p:spTree>
    <p:extLst>
      <p:ext uri="{BB962C8B-B14F-4D97-AF65-F5344CB8AC3E}">
        <p14:creationId xmlns:p14="http://schemas.microsoft.com/office/powerpoint/2010/main" val="253286357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body" idx="1"/>
          </p:nvPr>
        </p:nvSpPr>
        <p:spPr>
          <a:xfrm>
            <a:off x="0" y="0"/>
            <a:ext cx="9144000" cy="6858000"/>
          </a:xfrm>
        </p:spPr>
        <p:txBody>
          <a:bodyPr/>
          <a:lstStyle/>
          <a:p>
            <a:r>
              <a:rPr lang="zh-CN" altLang="en-US" dirty="0"/>
              <a:t>中国公民</a:t>
            </a:r>
            <a:r>
              <a:rPr lang="zh-CN" altLang="en-US" sz="3600" b="1" dirty="0"/>
              <a:t>宋菊茹</a:t>
            </a:r>
            <a:r>
              <a:rPr lang="zh-CN" altLang="en-US" dirty="0"/>
              <a:t>是年</a:t>
            </a:r>
            <a:r>
              <a:rPr lang="en-US" altLang="zh-CN" dirty="0"/>
              <a:t>73</a:t>
            </a:r>
            <a:r>
              <a:rPr lang="zh-CN" altLang="en-US" dirty="0"/>
              <a:t>岁，丧偶</a:t>
            </a:r>
            <a:r>
              <a:rPr lang="en-US" altLang="zh-CN" dirty="0"/>
              <a:t>10</a:t>
            </a:r>
            <a:r>
              <a:rPr lang="zh-CN" altLang="en-US" dirty="0"/>
              <a:t>余年。宋在日本的两个女儿于恩嘉、于恩英放心不下在中国的老母，在日本为母亲物色对象。经日本东京长城集团公司介绍，</a:t>
            </a:r>
            <a:r>
              <a:rPr lang="en-US" altLang="zh-CN" dirty="0"/>
              <a:t>65</a:t>
            </a:r>
            <a:r>
              <a:rPr lang="zh-CN" altLang="en-US" dirty="0"/>
              <a:t>岁的日本人</a:t>
            </a:r>
            <a:r>
              <a:rPr lang="zh-CN" altLang="en-US" sz="3600" b="1" dirty="0"/>
              <a:t>渡边睦义</a:t>
            </a:r>
            <a:r>
              <a:rPr lang="zh-CN" altLang="en-US" dirty="0"/>
              <a:t>表示愿意考虑这门婚事。</a:t>
            </a:r>
          </a:p>
          <a:p>
            <a:r>
              <a:rPr lang="en-US" altLang="zh-CN" dirty="0"/>
              <a:t>1994</a:t>
            </a:r>
            <a:r>
              <a:rPr lang="zh-CN" altLang="en-US" dirty="0"/>
              <a:t>年</a:t>
            </a:r>
            <a:r>
              <a:rPr lang="en-US" altLang="zh-CN" sz="3600" b="1" dirty="0"/>
              <a:t>4</a:t>
            </a:r>
            <a:r>
              <a:rPr lang="zh-CN" altLang="en-US" sz="3600" b="1" dirty="0"/>
              <a:t>月</a:t>
            </a:r>
            <a:r>
              <a:rPr lang="en-US" altLang="zh-CN" sz="3600" b="1" dirty="0"/>
              <a:t>3</a:t>
            </a:r>
            <a:r>
              <a:rPr lang="zh-CN" altLang="en-US" sz="3600" b="1" dirty="0"/>
              <a:t>日</a:t>
            </a:r>
            <a:r>
              <a:rPr lang="zh-CN" altLang="en-US" dirty="0"/>
              <a:t>，渡边睦义携带无配偶证明、在职证明等证件来天津市与宋菊茹会面。次日，双方亲自前往天津市人民政府涉外婚姻登记处申请结婚登记，共同填写了</a:t>
            </a:r>
            <a:r>
              <a:rPr lang="en-US" altLang="zh-CN" dirty="0"/>
              <a:t>《</a:t>
            </a:r>
            <a:r>
              <a:rPr lang="zh-CN" altLang="en-US" dirty="0"/>
              <a:t>婚姻登记申请书</a:t>
            </a:r>
            <a:r>
              <a:rPr lang="en-US" altLang="zh-CN" dirty="0"/>
              <a:t>》</a:t>
            </a:r>
            <a:r>
              <a:rPr lang="zh-CN" altLang="en-US" dirty="0"/>
              <a:t>并盖章捺印。</a:t>
            </a:r>
            <a:r>
              <a:rPr lang="en-US" altLang="zh-CN" b="1" dirty="0"/>
              <a:t>4</a:t>
            </a:r>
            <a:r>
              <a:rPr lang="zh-CN" altLang="en-US" b="1" dirty="0"/>
              <a:t>月</a:t>
            </a:r>
            <a:r>
              <a:rPr lang="en-US" altLang="zh-CN" b="1" dirty="0"/>
              <a:t>6</a:t>
            </a:r>
            <a:r>
              <a:rPr lang="zh-CN" altLang="en-US" b="1" dirty="0"/>
              <a:t>日</a:t>
            </a:r>
            <a:r>
              <a:rPr lang="zh-CN" altLang="en-US" dirty="0"/>
              <a:t>天津市婚姻登记机关颁发结婚证，当日宋持结婚证书在天津市公证处办理了涉外婚姻公证，于氏姐妹于恩嘉、于恩英按约定向东京长城集团公司交付中介服务费</a:t>
            </a:r>
            <a:r>
              <a:rPr lang="en-US" altLang="zh-CN" dirty="0"/>
              <a:t>90</a:t>
            </a:r>
            <a:r>
              <a:rPr lang="zh-CN" altLang="en-US" dirty="0"/>
              <a:t>万日元。 　　 </a:t>
            </a:r>
          </a:p>
          <a:p>
            <a:endParaRPr lang="zh-CN" altLang="zh-CN" dirty="0"/>
          </a:p>
        </p:txBody>
      </p:sp>
    </p:spTree>
    <p:extLst>
      <p:ext uri="{BB962C8B-B14F-4D97-AF65-F5344CB8AC3E}">
        <p14:creationId xmlns:p14="http://schemas.microsoft.com/office/powerpoint/2010/main" val="107183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“我们很遗憾，我们必须保管你们的护照和／或旅行文件以提交给香港／新加坡的相关机构，因为我们并不能确定这些文件是否被那里的相关机构接受”。</a:t>
            </a:r>
            <a:r>
              <a:rPr lang="en-US" altLang="zh-CN" dirty="0"/>
              <a:t>7</a:t>
            </a:r>
            <a:r>
              <a:rPr lang="zh-CN" altLang="en-US" dirty="0"/>
              <a:t>人在旅行途中受到保安人员的“特殊看管”，连去机场洗手间也须向保安人员报告。飞机经停新加坡时，新航未将证件交还陈钢等人，抵达马尔代夫后，待其他乘客全部下机完毕，才将这</a:t>
            </a:r>
            <a:r>
              <a:rPr lang="en-US" altLang="zh-CN" dirty="0"/>
              <a:t>7</a:t>
            </a:r>
            <a:r>
              <a:rPr lang="zh-CN" altLang="en-US" dirty="0"/>
              <a:t>人连人带证件直接移送至马尔代夫入境部门。经</a:t>
            </a:r>
            <a:r>
              <a:rPr lang="en-US" altLang="zh-CN" dirty="0"/>
              <a:t>1</a:t>
            </a:r>
            <a:r>
              <a:rPr lang="zh-CN" altLang="en-US" dirty="0"/>
              <a:t>个多小时审查后，</a:t>
            </a:r>
            <a:r>
              <a:rPr lang="en-US" altLang="zh-CN" dirty="0"/>
              <a:t>7</a:t>
            </a:r>
            <a:r>
              <a:rPr lang="zh-CN" altLang="en-US" dirty="0"/>
              <a:t>名中国游客被放行。新航未收取与陈钢等一同乘机的美韩等国家乘客的机票、护照等证件。</a:t>
            </a:r>
            <a:r>
              <a:rPr lang="en-US" altLang="zh-CN" dirty="0"/>
              <a:t>2002</a:t>
            </a:r>
            <a:r>
              <a:rPr lang="zh-CN" altLang="en-US" dirty="0"/>
              <a:t>年</a:t>
            </a:r>
            <a:r>
              <a:rPr lang="en-US" altLang="zh-CN" dirty="0"/>
              <a:t>9</a:t>
            </a:r>
            <a:r>
              <a:rPr lang="zh-CN" altLang="en-US" dirty="0"/>
              <a:t>月</a:t>
            </a:r>
            <a:r>
              <a:rPr lang="en-US" altLang="zh-CN" dirty="0"/>
              <a:t>12</a:t>
            </a:r>
            <a:r>
              <a:rPr lang="zh-CN" altLang="en-US" dirty="0"/>
              <a:t>日凯地律师事务所向康泰公司投诉，认为新航非法扣留其员工护照，并将团员移交马尔代夫移民局扣留审查，带有明显种族歧视，使团员自尊心受到伤害。</a:t>
            </a:r>
          </a:p>
          <a:p>
            <a:pPr eaLnBrk="1" hangingPunct="1"/>
            <a:endParaRPr lang="zh-CN" altLang="zh-CN" dirty="0"/>
          </a:p>
        </p:txBody>
      </p:sp>
    </p:spTree>
    <p:extLst>
      <p:ext uri="{BB962C8B-B14F-4D97-AF65-F5344CB8AC3E}">
        <p14:creationId xmlns:p14="http://schemas.microsoft.com/office/powerpoint/2010/main" val="159470769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0" y="0"/>
            <a:ext cx="9144000" cy="6858000"/>
          </a:xfrm>
        </p:spPr>
        <p:txBody>
          <a:bodyPr/>
          <a:lstStyle/>
          <a:p>
            <a:r>
              <a:rPr lang="en-US" altLang="zh-CN" dirty="0"/>
              <a:t>1994</a:t>
            </a:r>
            <a:r>
              <a:rPr lang="zh-CN" altLang="en-US" dirty="0"/>
              <a:t>年</a:t>
            </a:r>
            <a:r>
              <a:rPr lang="en-US" altLang="zh-CN" dirty="0"/>
              <a:t>6</a:t>
            </a:r>
            <a:r>
              <a:rPr lang="zh-CN" altLang="en-US" dirty="0"/>
              <a:t>月</a:t>
            </a:r>
            <a:r>
              <a:rPr lang="en-US" altLang="zh-CN" dirty="0"/>
              <a:t>6</a:t>
            </a:r>
            <a:r>
              <a:rPr lang="zh-CN" altLang="en-US" dirty="0"/>
              <a:t>日，于恩英申请将宋菊茹以配偶身份入籍在渡边睦义的日本国住所东京都港区六本木</a:t>
            </a:r>
            <a:r>
              <a:rPr lang="en-US" altLang="zh-CN" dirty="0"/>
              <a:t>3</a:t>
            </a:r>
            <a:r>
              <a:rPr lang="zh-CN" altLang="en-US" dirty="0"/>
              <a:t>丁目</a:t>
            </a:r>
            <a:r>
              <a:rPr lang="en-US" altLang="zh-CN" dirty="0"/>
              <a:t>30</a:t>
            </a:r>
            <a:r>
              <a:rPr lang="zh-CN" altLang="en-US" dirty="0"/>
              <a:t>番地。</a:t>
            </a:r>
            <a:r>
              <a:rPr lang="en-US" altLang="zh-CN" dirty="0"/>
              <a:t>8</a:t>
            </a:r>
            <a:r>
              <a:rPr lang="zh-CN" altLang="en-US" dirty="0"/>
              <a:t>月</a:t>
            </a:r>
            <a:r>
              <a:rPr lang="en-US" altLang="zh-CN" dirty="0"/>
              <a:t>26</a:t>
            </a:r>
            <a:r>
              <a:rPr lang="zh-CN" altLang="en-US" dirty="0"/>
              <a:t>日宋菊茹以渡边睦义配偶身份赴日。宋菊茹找到了渡边睦义的住所，但被告知渡边睦义正在国外工作。无奈，宋菊茹只好住在女儿家中。宋菊茹为了延长签证到区役所开具在籍证明时，得知渡边睦义已于</a:t>
            </a:r>
            <a:r>
              <a:rPr lang="en-US" altLang="zh-CN" dirty="0"/>
              <a:t>7</a:t>
            </a:r>
            <a:r>
              <a:rPr lang="zh-CN" altLang="en-US" dirty="0"/>
              <a:t>月份盗用她的名义单方解除了婚姻关系（日本法律允许夫妻私人协议解除婚姻法律关系）。</a:t>
            </a:r>
            <a:endParaRPr lang="en-US" altLang="zh-CN" dirty="0"/>
          </a:p>
          <a:p>
            <a:r>
              <a:rPr lang="zh-CN" altLang="en-US" dirty="0"/>
              <a:t>名古屋出入国管理局清水市办事处认定宋菊茹已离婚</a:t>
            </a:r>
            <a:r>
              <a:rPr lang="en-US" altLang="zh-CN" dirty="0"/>
              <a:t>,</a:t>
            </a:r>
            <a:r>
              <a:rPr lang="zh-CN" altLang="en-US" dirty="0"/>
              <a:t>拒绝为其延长签证。</a:t>
            </a:r>
            <a:r>
              <a:rPr lang="en-US" altLang="zh-CN" dirty="0"/>
              <a:t>1996</a:t>
            </a:r>
            <a:r>
              <a:rPr lang="zh-CN" altLang="en-US" dirty="0"/>
              <a:t>年</a:t>
            </a:r>
            <a:r>
              <a:rPr lang="en-US" altLang="zh-CN" dirty="0"/>
              <a:t>1</a:t>
            </a:r>
            <a:r>
              <a:rPr lang="zh-CN" altLang="en-US" dirty="0"/>
              <a:t>月</a:t>
            </a:r>
            <a:r>
              <a:rPr lang="en-US" altLang="zh-CN" dirty="0"/>
              <a:t>18</a:t>
            </a:r>
            <a:r>
              <a:rPr lang="zh-CN" altLang="en-US" dirty="0"/>
              <a:t>日，静冈县清水警察署以涉嫌“</a:t>
            </a:r>
            <a:r>
              <a:rPr lang="zh-CN" altLang="en-US" sz="3600" b="1" dirty="0"/>
              <a:t>公证证书原本不实记载和使用</a:t>
            </a:r>
            <a:r>
              <a:rPr lang="zh-CN" altLang="en-US" dirty="0"/>
              <a:t>”罪将宋菊茹逮捕</a:t>
            </a:r>
            <a:r>
              <a:rPr lang="en-US" altLang="zh-CN" dirty="0"/>
              <a:t>, </a:t>
            </a:r>
            <a:endParaRPr lang="zh-CN" altLang="zh-CN" dirty="0"/>
          </a:p>
        </p:txBody>
      </p:sp>
    </p:spTree>
    <p:extLst>
      <p:ext uri="{BB962C8B-B14F-4D97-AF65-F5344CB8AC3E}">
        <p14:creationId xmlns:p14="http://schemas.microsoft.com/office/powerpoint/2010/main" val="42330824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0" y="0"/>
            <a:ext cx="9144000" cy="6858000"/>
          </a:xfrm>
        </p:spPr>
        <p:txBody>
          <a:bodyPr/>
          <a:lstStyle/>
          <a:p>
            <a:r>
              <a:rPr lang="zh-CN" altLang="en-US" dirty="0"/>
              <a:t> </a:t>
            </a:r>
            <a:r>
              <a:rPr lang="en-US" altLang="zh-CN" dirty="0"/>
              <a:t>1996</a:t>
            </a:r>
            <a:r>
              <a:rPr lang="zh-CN" altLang="en-US" dirty="0"/>
              <a:t>年</a:t>
            </a:r>
            <a:r>
              <a:rPr lang="en-US" altLang="zh-CN" dirty="0"/>
              <a:t>1</a:t>
            </a:r>
            <a:r>
              <a:rPr lang="zh-CN" altLang="en-US" dirty="0"/>
              <a:t>月</a:t>
            </a:r>
            <a:r>
              <a:rPr lang="en-US" altLang="zh-CN" dirty="0"/>
              <a:t>31</a:t>
            </a:r>
            <a:r>
              <a:rPr lang="zh-CN" altLang="en-US" dirty="0"/>
              <a:t>日以于恩英曾代表母亲到区役所在渡边睦义户籍原本上进行不实记载为由，</a:t>
            </a:r>
            <a:r>
              <a:rPr lang="zh-CN" altLang="en-US" b="1" dirty="0"/>
              <a:t>将已有</a:t>
            </a:r>
            <a:r>
              <a:rPr lang="en-US" altLang="zh-CN" b="1" dirty="0"/>
              <a:t>5</a:t>
            </a:r>
            <a:r>
              <a:rPr lang="zh-CN" altLang="en-US" b="1" dirty="0"/>
              <a:t>个月身孕的于恩英逮捕</a:t>
            </a:r>
            <a:r>
              <a:rPr lang="zh-CN" altLang="en-US" dirty="0"/>
              <a:t>。</a:t>
            </a:r>
            <a:endParaRPr lang="en-US" altLang="zh-CN" dirty="0"/>
          </a:p>
          <a:p>
            <a:r>
              <a:rPr lang="zh-CN" altLang="en-US" b="1" dirty="0"/>
              <a:t>渡边睦义、长城集团公司负责人玛利亚、工作人员前野被控共谋</a:t>
            </a:r>
            <a:r>
              <a:rPr lang="zh-CN" altLang="en-US" sz="3600" b="1" dirty="0"/>
              <a:t>假结婚</a:t>
            </a:r>
            <a:r>
              <a:rPr lang="zh-CN" altLang="en-US" dirty="0"/>
              <a:t>亦被逮捕。静冈县地方检察院对上述人员提起公诉。</a:t>
            </a:r>
            <a:endParaRPr lang="en-US" altLang="zh-CN" dirty="0"/>
          </a:p>
          <a:p>
            <a:r>
              <a:rPr lang="zh-CN" altLang="en-US" dirty="0"/>
              <a:t>静冈县地方法院从</a:t>
            </a:r>
            <a:r>
              <a:rPr lang="en-US" altLang="zh-CN" dirty="0"/>
              <a:t>1996</a:t>
            </a:r>
            <a:r>
              <a:rPr lang="zh-CN" altLang="en-US" dirty="0"/>
              <a:t>年</a:t>
            </a:r>
            <a:r>
              <a:rPr lang="en-US" altLang="zh-CN" dirty="0"/>
              <a:t>3</a:t>
            </a:r>
            <a:r>
              <a:rPr lang="zh-CN" altLang="en-US" dirty="0"/>
              <a:t>月至</a:t>
            </a:r>
            <a:r>
              <a:rPr lang="en-US" altLang="zh-CN" dirty="0"/>
              <a:t>1997</a:t>
            </a:r>
            <a:r>
              <a:rPr lang="zh-CN" altLang="en-US" dirty="0"/>
              <a:t>年</a:t>
            </a:r>
            <a:r>
              <a:rPr lang="en-US" altLang="zh-CN" dirty="0"/>
              <a:t>3</a:t>
            </a:r>
            <a:r>
              <a:rPr lang="zh-CN" altLang="en-US" dirty="0"/>
              <a:t>月进行了</a:t>
            </a:r>
            <a:r>
              <a:rPr lang="en-US" altLang="zh-CN" dirty="0"/>
              <a:t>17</a:t>
            </a:r>
            <a:r>
              <a:rPr lang="zh-CN" altLang="en-US" dirty="0"/>
              <a:t>次审理，</a:t>
            </a:r>
            <a:r>
              <a:rPr lang="zh-CN" altLang="en-US" b="1" dirty="0"/>
              <a:t>上述人员分别被判处有期徒刑</a:t>
            </a:r>
            <a:r>
              <a:rPr lang="zh-CN" altLang="en-US" dirty="0"/>
              <a:t>。于恩英在服刑期间生一婴儿，</a:t>
            </a:r>
            <a:r>
              <a:rPr lang="zh-CN" altLang="en-US" b="1" dirty="0"/>
              <a:t>无辜婴儿一出生便遭受牢狱之灾。</a:t>
            </a:r>
            <a:endParaRPr lang="en-US" altLang="zh-CN" b="1" dirty="0"/>
          </a:p>
          <a:p>
            <a:r>
              <a:rPr lang="zh-CN" altLang="en-US" b="1" dirty="0"/>
              <a:t>宋菊茹大女儿于恩嘉委托的律师调查发现，</a:t>
            </a:r>
            <a:endParaRPr lang="zh-CN" altLang="zh-CN" b="1" dirty="0"/>
          </a:p>
        </p:txBody>
      </p:sp>
    </p:spTree>
    <p:extLst>
      <p:ext uri="{BB962C8B-B14F-4D97-AF65-F5344CB8AC3E}">
        <p14:creationId xmlns:p14="http://schemas.microsoft.com/office/powerpoint/2010/main" val="11663732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body" idx="1"/>
          </p:nvPr>
        </p:nvSpPr>
        <p:spPr>
          <a:xfrm>
            <a:off x="0" y="0"/>
            <a:ext cx="9144000" cy="6858000"/>
          </a:xfrm>
        </p:spPr>
        <p:txBody>
          <a:bodyPr/>
          <a:lstStyle/>
          <a:p>
            <a:r>
              <a:rPr lang="en-US" altLang="zh-CN" dirty="0"/>
              <a:t>1994</a:t>
            </a:r>
            <a:r>
              <a:rPr lang="zh-CN" altLang="en-US" dirty="0"/>
              <a:t>年</a:t>
            </a:r>
            <a:r>
              <a:rPr lang="en-US" altLang="zh-CN" dirty="0"/>
              <a:t>7</a:t>
            </a:r>
            <a:r>
              <a:rPr lang="zh-CN" altLang="en-US" dirty="0"/>
              <a:t>月渡边睦义向日本国静冈县清水市役所申请协议离婚，</a:t>
            </a:r>
            <a:r>
              <a:rPr lang="zh-CN" altLang="en-US" sz="3600" b="1" dirty="0"/>
              <a:t>独自填写离婚登记表并冒签宋菊茹的姓名、盖印</a:t>
            </a:r>
            <a:r>
              <a:rPr lang="zh-CN" altLang="en-US" dirty="0"/>
              <a:t>后被获批准。</a:t>
            </a:r>
            <a:endParaRPr lang="en-US" altLang="zh-CN" dirty="0"/>
          </a:p>
          <a:p>
            <a:r>
              <a:rPr lang="en-US" altLang="zh-CN" dirty="0"/>
              <a:t>1995</a:t>
            </a:r>
            <a:r>
              <a:rPr lang="zh-CN" altLang="en-US" dirty="0"/>
              <a:t>年</a:t>
            </a:r>
            <a:r>
              <a:rPr lang="en-US" altLang="zh-CN" dirty="0"/>
              <a:t>5</a:t>
            </a:r>
            <a:r>
              <a:rPr lang="zh-CN" altLang="en-US" dirty="0"/>
              <a:t>月</a:t>
            </a:r>
            <a:r>
              <a:rPr lang="en-US" altLang="zh-CN" dirty="0"/>
              <a:t>24</a:t>
            </a:r>
            <a:r>
              <a:rPr lang="zh-CN" altLang="en-US" dirty="0"/>
              <a:t>日，渡边睦义又持日本国户籍证明书、在职证明书及其与前妻渡边弘子离婚的证明书赴我国上海市，</a:t>
            </a:r>
            <a:r>
              <a:rPr lang="zh-CN" altLang="en-US" sz="3600" b="1" dirty="0"/>
              <a:t>与邹秋红在</a:t>
            </a:r>
            <a:r>
              <a:rPr lang="zh-CN" altLang="en-US" dirty="0"/>
              <a:t>上海市民政局</a:t>
            </a:r>
            <a:r>
              <a:rPr lang="zh-CN" altLang="en-US" sz="3600" b="1" dirty="0"/>
              <a:t>结婚登记</a:t>
            </a:r>
            <a:r>
              <a:rPr lang="zh-CN" altLang="en-US" dirty="0"/>
              <a:t>。</a:t>
            </a:r>
            <a:endParaRPr lang="en-US" altLang="zh-CN" dirty="0"/>
          </a:p>
          <a:p>
            <a:r>
              <a:rPr lang="zh-CN" altLang="en-US" dirty="0"/>
              <a:t>宋菊茹的诉讼代理人在上海中级人民法院以重婚罪为由对渡边睦义提起刑事诉讼，上海第一中级人民法院</a:t>
            </a:r>
            <a:r>
              <a:rPr lang="en-US" altLang="zh-CN" dirty="0"/>
              <a:t>1998</a:t>
            </a:r>
            <a:r>
              <a:rPr lang="zh-CN" altLang="en-US" dirty="0"/>
              <a:t>年</a:t>
            </a:r>
            <a:r>
              <a:rPr lang="en-US" altLang="zh-CN" dirty="0"/>
              <a:t>10</a:t>
            </a:r>
            <a:r>
              <a:rPr lang="zh-CN" altLang="en-US" dirty="0"/>
              <a:t>月</a:t>
            </a:r>
            <a:r>
              <a:rPr lang="en-US" altLang="zh-CN" dirty="0"/>
              <a:t>16</a:t>
            </a:r>
            <a:r>
              <a:rPr lang="zh-CN" altLang="en-US" dirty="0"/>
              <a:t>日立案。</a:t>
            </a:r>
            <a:r>
              <a:rPr lang="en-US" altLang="zh-CN" dirty="0"/>
              <a:t>10</a:t>
            </a:r>
            <a:r>
              <a:rPr lang="zh-CN" altLang="en-US" dirty="0"/>
              <a:t>月</a:t>
            </a:r>
            <a:r>
              <a:rPr lang="en-US" altLang="zh-CN" dirty="0"/>
              <a:t>18</a:t>
            </a:r>
            <a:r>
              <a:rPr lang="zh-CN" altLang="en-US" dirty="0"/>
              <a:t>日渡边睦义欲从上海回日本时，被我边防部门扣留了护照。</a:t>
            </a:r>
            <a:endParaRPr lang="zh-CN" altLang="zh-CN" dirty="0"/>
          </a:p>
        </p:txBody>
      </p:sp>
    </p:spTree>
    <p:extLst>
      <p:ext uri="{BB962C8B-B14F-4D97-AF65-F5344CB8AC3E}">
        <p14:creationId xmlns:p14="http://schemas.microsoft.com/office/powerpoint/2010/main" val="357886340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body" idx="1"/>
          </p:nvPr>
        </p:nvSpPr>
        <p:spPr>
          <a:xfrm>
            <a:off x="0" y="0"/>
            <a:ext cx="9144000" cy="6858000"/>
          </a:xfrm>
        </p:spPr>
        <p:txBody>
          <a:bodyPr/>
          <a:lstStyle/>
          <a:p>
            <a:endParaRPr lang="zh-CN" altLang="en-US" dirty="0"/>
          </a:p>
          <a:p>
            <a:r>
              <a:rPr lang="zh-CN" altLang="en-US" dirty="0"/>
              <a:t>上海一中院认为，渡边睦义与宋菊茹双方自愿并亲自到我国天津市婚姻登记机关进行结婚登记，登记机关予以登记并发给结婚证，双方夫妻关系确立。渡边睦义冒签宋的姓名欺骗日本国有关部门单方解除与宋的婚姻关系后在本市与他人登记结婚的行为，已构成重婚罪，依法应予处罚。</a:t>
            </a:r>
            <a:endParaRPr lang="en-US" altLang="zh-CN" dirty="0"/>
          </a:p>
          <a:p>
            <a:r>
              <a:rPr lang="en-US" altLang="zh-CN" dirty="0"/>
              <a:t>1999</a:t>
            </a:r>
            <a:r>
              <a:rPr lang="zh-CN" altLang="en-US" dirty="0"/>
              <a:t>年</a:t>
            </a:r>
            <a:r>
              <a:rPr lang="en-US" altLang="zh-CN" dirty="0"/>
              <a:t>2</a:t>
            </a:r>
            <a:r>
              <a:rPr lang="zh-CN" altLang="en-US" dirty="0"/>
              <a:t>月</a:t>
            </a:r>
            <a:r>
              <a:rPr lang="en-US" altLang="zh-CN" dirty="0"/>
              <a:t>9</a:t>
            </a:r>
            <a:r>
              <a:rPr lang="zh-CN" altLang="en-US" dirty="0"/>
              <a:t>日上海一中院判决</a:t>
            </a:r>
            <a:r>
              <a:rPr lang="en-US" altLang="zh-CN" dirty="0"/>
              <a:t>:</a:t>
            </a:r>
          </a:p>
          <a:p>
            <a:r>
              <a:rPr lang="zh-CN" altLang="en-US" dirty="0"/>
              <a:t>被告人渡边睦义犯重婚罪，判处拘役三个月，并驱逐出境。</a:t>
            </a:r>
          </a:p>
          <a:p>
            <a:endParaRPr lang="zh-CN" altLang="zh-CN" dirty="0"/>
          </a:p>
        </p:txBody>
      </p:sp>
    </p:spTree>
    <p:extLst>
      <p:ext uri="{BB962C8B-B14F-4D97-AF65-F5344CB8AC3E}">
        <p14:creationId xmlns:p14="http://schemas.microsoft.com/office/powerpoint/2010/main" val="31187976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body" idx="1"/>
          </p:nvPr>
        </p:nvSpPr>
        <p:spPr>
          <a:xfrm>
            <a:off x="0" y="0"/>
            <a:ext cx="9144000" cy="6858000"/>
          </a:xfrm>
        </p:spPr>
        <p:txBody>
          <a:bodyPr/>
          <a:lstStyle/>
          <a:p>
            <a:r>
              <a:rPr lang="zh-CN" altLang="en-US" dirty="0"/>
              <a:t>宋菊茹在天津和一日本人登记婚姻，将婚姻证书公证，使用公证了的结婚证书申请日本签证，之后很快离婚，</a:t>
            </a:r>
            <a:r>
              <a:rPr lang="zh-CN" altLang="en-US" b="1" dirty="0"/>
              <a:t>这些案件事实</a:t>
            </a:r>
            <a:r>
              <a:rPr lang="zh-CN" altLang="en-US" dirty="0"/>
              <a:t>满足日本法</a:t>
            </a:r>
            <a:r>
              <a:rPr lang="zh-CN" altLang="en-US" b="1" dirty="0"/>
              <a:t>“公证证书原本不实记载和使用罪”的</a:t>
            </a:r>
            <a:r>
              <a:rPr lang="zh-CN" altLang="en-US" dirty="0"/>
              <a:t>构成要件。</a:t>
            </a:r>
            <a:endParaRPr lang="en-US" altLang="zh-CN" dirty="0"/>
          </a:p>
          <a:p>
            <a:r>
              <a:rPr lang="zh-CN" altLang="en-US" b="1" dirty="0"/>
              <a:t>日本法院判决</a:t>
            </a:r>
            <a:r>
              <a:rPr lang="zh-CN" altLang="en-US" dirty="0"/>
              <a:t>依据日本法律将包括婚介公司负责人在内涉案人员定罪判刑，好像实现了日本法的正义（实体法正义）</a:t>
            </a:r>
            <a:r>
              <a:rPr lang="zh-CN" altLang="en-US" b="1" dirty="0"/>
              <a:t>。但该判决对于宋菊茹来说系合法悲剧，宋菊茹按照中国法律缔结合法婚姻，依日本法律申请签证合法入境，无任何过错。</a:t>
            </a:r>
            <a:endParaRPr lang="en-US" altLang="zh-CN" b="1" dirty="0"/>
          </a:p>
          <a:p>
            <a:r>
              <a:rPr lang="zh-CN" altLang="en-US" sz="3600" b="1" dirty="0"/>
              <a:t>中国法院判决是否公平</a:t>
            </a:r>
            <a:r>
              <a:rPr lang="zh-CN" altLang="en-US" dirty="0"/>
              <a:t>？</a:t>
            </a:r>
            <a:endParaRPr lang="en-US" altLang="zh-CN" dirty="0"/>
          </a:p>
          <a:p>
            <a:r>
              <a:rPr lang="zh-CN" altLang="en-US" dirty="0"/>
              <a:t>宋菊茹和渡边婚姻是真实婚姻还是虚假婚姻？判断真结婚还是假结婚应适用何国法律？</a:t>
            </a:r>
            <a:r>
              <a:rPr lang="en-US" altLang="zh-CN" dirty="0"/>
              <a:t>《</a:t>
            </a:r>
            <a:r>
              <a:rPr lang="zh-CN" altLang="en-US" dirty="0"/>
              <a:t>法律适用法</a:t>
            </a:r>
            <a:r>
              <a:rPr lang="en-US" altLang="zh-CN" dirty="0"/>
              <a:t>》</a:t>
            </a:r>
            <a:r>
              <a:rPr lang="zh-CN" altLang="en-US" dirty="0"/>
              <a:t>第</a:t>
            </a:r>
            <a:r>
              <a:rPr lang="en-US" altLang="zh-CN" dirty="0"/>
              <a:t>21</a:t>
            </a:r>
            <a:r>
              <a:rPr lang="zh-CN" altLang="en-US" dirty="0"/>
              <a:t>条</a:t>
            </a:r>
            <a:endParaRPr lang="en-US" altLang="zh-CN" dirty="0"/>
          </a:p>
        </p:txBody>
      </p:sp>
    </p:spTree>
    <p:extLst>
      <p:ext uri="{BB962C8B-B14F-4D97-AF65-F5344CB8AC3E}">
        <p14:creationId xmlns:p14="http://schemas.microsoft.com/office/powerpoint/2010/main" val="3980625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0"/>
            <a:ext cx="9144000" cy="6858000"/>
          </a:xfrm>
        </p:spPr>
        <p:txBody>
          <a:bodyPr/>
          <a:lstStyle/>
          <a:p>
            <a:r>
              <a:rPr lang="zh-CN" altLang="en-US" sz="3600" b="1" dirty="0"/>
              <a:t>中日两国法院都忽视该婚姻涉外因素，完全适用自己法律判断宋菊茹结婚真实性和合法性，导致了本案悲剧的发生。</a:t>
            </a:r>
          </a:p>
          <a:p>
            <a:r>
              <a:rPr lang="zh-CN" altLang="en-US" b="1" dirty="0"/>
              <a:t>国际私法案件一个重要特征是涉及多个国家法律，任何国家都无权要求将自己的法律无条件适用于涉外案件，否则可能导致显失公平判决结果，甚至构成冤假错案。</a:t>
            </a:r>
          </a:p>
          <a:p>
            <a:r>
              <a:rPr lang="zh-CN" altLang="en-US" b="1" dirty="0"/>
              <a:t>为什么适用外国法</a:t>
            </a:r>
            <a:r>
              <a:rPr lang="en-US" altLang="zh-CN" b="1" dirty="0"/>
              <a:t>/</a:t>
            </a:r>
            <a:r>
              <a:rPr lang="zh-CN" altLang="en-US" b="1" dirty="0"/>
              <a:t>域外法？</a:t>
            </a:r>
            <a:endParaRPr lang="en-US" altLang="zh-CN" b="1" dirty="0"/>
          </a:p>
          <a:p>
            <a:r>
              <a:rPr lang="zh-CN" altLang="en-US" dirty="0"/>
              <a:t>保证涉外案件当事人面临不同国家法律冲突时，亦能获得公平正义，避免“合法”悲剧发生</a:t>
            </a:r>
            <a:r>
              <a:rPr lang="zh-CN" altLang="en-US" sz="3600" b="1" dirty="0"/>
              <a:t>，实现国际私法正义</a:t>
            </a:r>
            <a:r>
              <a:rPr lang="en-US" altLang="zh-CN" sz="2800" b="1" dirty="0"/>
              <a:t>【</a:t>
            </a:r>
            <a:r>
              <a:rPr lang="zh-CN" altLang="en-US" sz="2800" b="1" dirty="0"/>
              <a:t>案件涉及多个国家法律情况下，决定适用何国法律更为公平合理的正义</a:t>
            </a:r>
            <a:r>
              <a:rPr lang="en-US" altLang="zh-CN" sz="2800" b="1" dirty="0"/>
              <a:t>】</a:t>
            </a:r>
          </a:p>
          <a:p>
            <a:endParaRPr lang="en-US" altLang="zh-CN" b="1" dirty="0"/>
          </a:p>
        </p:txBody>
      </p:sp>
    </p:spTree>
    <p:extLst>
      <p:ext uri="{BB962C8B-B14F-4D97-AF65-F5344CB8AC3E}">
        <p14:creationId xmlns:p14="http://schemas.microsoft.com/office/powerpoint/2010/main" val="21422484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0"/>
            <a:ext cx="9144000" cy="6858000"/>
          </a:xfrm>
        </p:spPr>
        <p:txBody>
          <a:bodyPr/>
          <a:lstStyle/>
          <a:p>
            <a:r>
              <a:rPr lang="zh-CN" altLang="en-US" sz="2800" b="1" dirty="0"/>
              <a:t>网上资料</a:t>
            </a:r>
            <a:endParaRPr lang="en-US" altLang="zh-CN" sz="2800" b="1" dirty="0"/>
          </a:p>
          <a:p>
            <a:r>
              <a:rPr lang="zh-CN" altLang="en-US" sz="2800" b="1" dirty="0"/>
              <a:t>经过日本法院一、二审冗长的审理，认定宋菊菇与渡边的婚姻是无效的，判处宋氏母女有期徒刑</a:t>
            </a:r>
            <a:r>
              <a:rPr lang="en-US" altLang="zh-CN" sz="2800" b="1" dirty="0"/>
              <a:t>1</a:t>
            </a:r>
            <a:r>
              <a:rPr lang="zh-CN" altLang="en-US" sz="2800" b="1" dirty="0"/>
              <a:t>年半。这期间，宋的小女儿在狱中生下一女孩，直到这个小外孙女在狱中长到</a:t>
            </a:r>
            <a:r>
              <a:rPr lang="en-US" altLang="zh-CN" sz="2800" b="1" dirty="0"/>
              <a:t>2</a:t>
            </a:r>
            <a:r>
              <a:rPr lang="zh-CN" altLang="en-US" sz="2800" b="1"/>
              <a:t>岁，宋氏祖孙三代才得到保释。</a:t>
            </a:r>
            <a:endParaRPr lang="en-US" altLang="zh-CN" sz="2800" b="1" dirty="0"/>
          </a:p>
        </p:txBody>
      </p:sp>
    </p:spTree>
    <p:extLst>
      <p:ext uri="{BB962C8B-B14F-4D97-AF65-F5344CB8AC3E}">
        <p14:creationId xmlns:p14="http://schemas.microsoft.com/office/powerpoint/2010/main" val="34036589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0"/>
            <a:ext cx="9144000" cy="6858000"/>
          </a:xfrm>
        </p:spPr>
        <p:txBody>
          <a:bodyPr/>
          <a:lstStyle/>
          <a:p>
            <a:r>
              <a:rPr lang="zh-CN" altLang="en-US" b="1" dirty="0"/>
              <a:t>网上资料：</a:t>
            </a:r>
            <a:r>
              <a:rPr lang="zh-CN" altLang="en-US" sz="2800" b="1" dirty="0"/>
              <a:t>被告渡边睦义在上海中院的陈述“自己是应经营婚姻介绍的东京都丰岛区长城集团事务所玛莉亚之邀，为谋利与欲办理入境日本国的宋菊茹进行了虚假的结婚登记，为此宋的次女于恩英曾与玛莉亚签订“签证协议书”。自己曾与玛莉亚约定随时可以与宋菊茹离婚，故于一九九四年四月与宋菊茹见面后，同去天津市民政局填写了虚假的结婚理由书，登记后未领取结婚证即赶回日本。同年六月，自己与蔡向平结婚时，发现宋菊茹已被作为配偶进入自己的日本户籍，遂在同年七月冒签宋的姓名后被准予协议离婚。宋与一九九五年二月在日本国曾向静冈法院提出离婚无效调解，但不久宋又提出撤诉，应当认为宋已默认离婚的事实。之后，自己才与邹秋红结婚，不构成重婚”</a:t>
            </a:r>
            <a:endParaRPr lang="en-US" altLang="zh-CN" sz="2800" b="1" dirty="0"/>
          </a:p>
          <a:p>
            <a:r>
              <a:rPr lang="zh-CN" altLang="en-US" sz="2800" b="1" dirty="0"/>
              <a:t>该陈述未被上海中院采纳。</a:t>
            </a:r>
            <a:endParaRPr lang="en-US" altLang="zh-CN" sz="2800" b="1" dirty="0"/>
          </a:p>
        </p:txBody>
      </p:sp>
    </p:spTree>
    <p:extLst>
      <p:ext uri="{BB962C8B-B14F-4D97-AF65-F5344CB8AC3E}">
        <p14:creationId xmlns:p14="http://schemas.microsoft.com/office/powerpoint/2010/main" val="425887956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0"/>
            <a:ext cx="9144000" cy="6858000"/>
          </a:xfrm>
        </p:spPr>
        <p:txBody>
          <a:bodyPr/>
          <a:lstStyle/>
          <a:p>
            <a:r>
              <a:rPr lang="ja-JP" altLang="en-US" sz="2800" b="1" dirty="0"/>
              <a:t>日本刑法第一百五十七条“公证证书原本不实记载和使用罪”：公務員に対し虚偽の申立てをして、登記簿、戸籍簿その他の権利若しくは義務に関する公正証書の原本に不実の記載をさせ、又は権利若しくは義務に関する公正証書の原本として用いられる電磁的記録に不実の記録をさせた者は、五年以下の懲役又は五十万円以下の罰金に処する。</a:t>
            </a:r>
          </a:p>
          <a:p>
            <a:r>
              <a:rPr lang="ja-JP" altLang="en-US" sz="2800" b="1" dirty="0"/>
              <a:t>第二款：公務員に対し虚偽の申立てをして、免状、鑑札又は旅券に不実の記載をさせた者は、一年以下の懲役又は二十万円以下の罰金に処する。</a:t>
            </a:r>
          </a:p>
          <a:p>
            <a:endParaRPr lang="ja-JP" altLang="en-US" sz="2800" b="1" dirty="0"/>
          </a:p>
          <a:p>
            <a:endParaRPr lang="en-US" altLang="zh-CN" sz="2800" b="1" dirty="0"/>
          </a:p>
        </p:txBody>
      </p:sp>
    </p:spTree>
    <p:extLst>
      <p:ext uri="{BB962C8B-B14F-4D97-AF65-F5344CB8AC3E}">
        <p14:creationId xmlns:p14="http://schemas.microsoft.com/office/powerpoint/2010/main" val="198559646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0" y="0"/>
            <a:ext cx="9144000" cy="6858000"/>
          </a:xfrm>
        </p:spPr>
        <p:txBody>
          <a:bodyPr/>
          <a:lstStyle/>
          <a:p>
            <a:r>
              <a:rPr lang="zh-CN" altLang="en-US" sz="2800" b="1" dirty="0"/>
              <a:t>翻译：</a:t>
            </a:r>
            <a:endParaRPr lang="en-US" altLang="zh-CN" sz="2800" b="1" dirty="0"/>
          </a:p>
          <a:p>
            <a:r>
              <a:rPr lang="en-US" altLang="zh-CN" sz="2800" b="1" dirty="0"/>
              <a:t>    </a:t>
            </a:r>
            <a:r>
              <a:rPr lang="zh-CN" altLang="en-US" sz="2800" b="1" dirty="0"/>
              <a:t>对公务员作虚伪的申述，使其在登记簿、户籍簿以及其他有关权利或者义务的公证证书原本上作不实记载，或者使其在作为有关权利或义务的公证证书原本使用的电磁记录上作不实记录的，处五年以下惩役或者五十万元以下罚金。</a:t>
            </a:r>
          </a:p>
          <a:p>
            <a:r>
              <a:rPr lang="zh-CN" altLang="en-US" sz="2800" b="1" dirty="0"/>
              <a:t>    对公务员作虚伪的申述，使其在许可证、执照或者护照上作不实记载的，处一年以下惩役或者二十万元以下罚金。</a:t>
            </a:r>
            <a:endParaRPr lang="en-US" altLang="zh-CN" sz="2800" b="1" dirty="0"/>
          </a:p>
          <a:p>
            <a:r>
              <a:rPr lang="zh-CN" altLang="en-US" sz="2800" b="1" dirty="0"/>
              <a:t>上述日本刑法条款中的公务员，显然指日本公务员，本案当事人向日本公务员提交的是天津民政局出具的结婚证书和天津公证处的公正文书，不属于虚伪陈述；</a:t>
            </a:r>
            <a:endParaRPr lang="en-US" altLang="zh-CN" sz="2800" b="1" dirty="0"/>
          </a:p>
          <a:p>
            <a:r>
              <a:rPr lang="zh-CN" altLang="en-US" sz="2800" b="1" dirty="0"/>
              <a:t>当事人向天津民政部门即使做了虚伪陈述，也不构成日本刑法规定的“对公务员作虚伪申述”</a:t>
            </a:r>
          </a:p>
          <a:p>
            <a:endParaRPr lang="en-US" altLang="zh-CN" sz="2800" b="1" dirty="0"/>
          </a:p>
        </p:txBody>
      </p:sp>
    </p:spTree>
    <p:extLst>
      <p:ext uri="{BB962C8B-B14F-4D97-AF65-F5344CB8AC3E}">
        <p14:creationId xmlns:p14="http://schemas.microsoft.com/office/powerpoint/2010/main" val="3402476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康泰公司将投诉反映给新航要求其解释。新航答复称其做法是为了保护旅客及航空公司的利益。康泰公司认为一直以来，持中华人民共和国因私护照，乘搭新航经新加坡转机前往马尔代夫均无需持新加坡签证，亦无须在香港登机前由新航收取并保管客人证件。因此，特致函新航询问程序是否如常，新航回复“如搭客在新加坡转机而又不出境的话，以上程序到目前为止仍然未变”。陈钢等七人的机票由新航授权的香港售票点出售，经转递给康泰公司后，由康泰公司在深圳交付给陈钢等人。陈钢等七人机票内容均为英文，其中“注意栏”内容为“若旅客的旅程涉及除出发国外之最终目的地或经停地点，可适用</a:t>
            </a:r>
            <a:r>
              <a:rPr lang="en-US" altLang="zh-CN" dirty="0"/>
              <a:t>《</a:t>
            </a:r>
            <a:r>
              <a:rPr lang="zh-CN" altLang="en-US" dirty="0"/>
              <a:t>华沙公约</a:t>
            </a:r>
            <a:r>
              <a:rPr lang="en-US" altLang="zh-CN" dirty="0"/>
              <a:t>》</a:t>
            </a:r>
            <a:r>
              <a:rPr lang="zh-CN" altLang="en-US" dirty="0"/>
              <a:t>并受该公约管辖，</a:t>
            </a:r>
            <a:endParaRPr lang="zh-CN" altLang="zh-CN" dirty="0"/>
          </a:p>
        </p:txBody>
      </p:sp>
    </p:spTree>
    <p:extLst>
      <p:ext uri="{BB962C8B-B14F-4D97-AF65-F5344CB8AC3E}">
        <p14:creationId xmlns:p14="http://schemas.microsoft.com/office/powerpoint/2010/main" val="223648896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sz="6000" b="1" dirty="0"/>
              <a:t>正义</a:t>
            </a:r>
            <a:endParaRPr lang="en-US" altLang="zh-CN" sz="6000" b="1" dirty="0"/>
          </a:p>
          <a:p>
            <a:pPr eaLnBrk="1" hangingPunct="1"/>
            <a:r>
              <a:rPr lang="zh-CN" altLang="en-US" sz="2800" dirty="0"/>
              <a:t>三位一体</a:t>
            </a:r>
            <a:endParaRPr lang="en-US" altLang="zh-CN" sz="2800" dirty="0"/>
          </a:p>
          <a:p>
            <a:pPr eaLnBrk="1" hangingPunct="1"/>
            <a:endParaRPr lang="en-US" altLang="zh-CN" dirty="0"/>
          </a:p>
          <a:p>
            <a:pPr marL="0" indent="0" eaLnBrk="1" hangingPunct="1">
              <a:buNone/>
            </a:pPr>
            <a:r>
              <a:rPr lang="zh-CN" altLang="en-US" sz="6000" b="1" dirty="0"/>
              <a:t>        </a:t>
            </a:r>
            <a:endParaRPr lang="zh-CN" altLang="zh-CN" dirty="0"/>
          </a:p>
        </p:txBody>
      </p:sp>
      <p:sp>
        <p:nvSpPr>
          <p:cNvPr id="3" name="TextBox 2"/>
          <p:cNvSpPr txBox="1"/>
          <p:nvPr/>
        </p:nvSpPr>
        <p:spPr>
          <a:xfrm>
            <a:off x="2483768" y="476672"/>
            <a:ext cx="4536504" cy="1015663"/>
          </a:xfrm>
          <a:prstGeom prst="rect">
            <a:avLst/>
          </a:prstGeom>
          <a:noFill/>
        </p:spPr>
        <p:txBody>
          <a:bodyPr wrap="square" rtlCol="0">
            <a:spAutoFit/>
          </a:bodyPr>
          <a:lstStyle/>
          <a:p>
            <a:pPr fontAlgn="auto">
              <a:spcBef>
                <a:spcPts val="0"/>
              </a:spcBef>
              <a:spcAft>
                <a:spcPts val="0"/>
              </a:spcAft>
            </a:pPr>
            <a:r>
              <a:rPr kumimoji="0" lang="zh-CN" altLang="en-US" sz="3200" b="1" dirty="0">
                <a:solidFill>
                  <a:srgbClr val="000000"/>
                </a:solidFill>
                <a:latin typeface="Tahoma"/>
                <a:ea typeface="宋体"/>
              </a:rPr>
              <a:t>实体法正义</a:t>
            </a:r>
            <a:r>
              <a:rPr kumimoji="0" lang="zh-CN" altLang="en-US" sz="1800" dirty="0">
                <a:solidFill>
                  <a:srgbClr val="000000"/>
                </a:solidFill>
                <a:latin typeface="Tahoma"/>
                <a:ea typeface="宋体"/>
              </a:rPr>
              <a:t>：</a:t>
            </a:r>
            <a:r>
              <a:rPr kumimoji="0" lang="zh-CN" altLang="en-US" sz="2800" dirty="0">
                <a:solidFill>
                  <a:srgbClr val="000000"/>
                </a:solidFill>
                <a:latin typeface="Tahoma"/>
                <a:ea typeface="宋体"/>
              </a:rPr>
              <a:t>杀人偿命</a:t>
            </a:r>
            <a:endParaRPr kumimoji="0" lang="en-US" altLang="zh-CN" sz="2800" dirty="0">
              <a:solidFill>
                <a:srgbClr val="000000"/>
              </a:solidFill>
              <a:latin typeface="Tahoma"/>
              <a:ea typeface="宋体"/>
            </a:endParaRPr>
          </a:p>
          <a:p>
            <a:pPr fontAlgn="auto">
              <a:spcBef>
                <a:spcPts val="0"/>
              </a:spcBef>
              <a:spcAft>
                <a:spcPts val="0"/>
              </a:spcAft>
            </a:pPr>
            <a:r>
              <a:rPr kumimoji="0" lang="zh-CN" altLang="en-US" sz="2800" dirty="0">
                <a:solidFill>
                  <a:srgbClr val="000000"/>
                </a:solidFill>
                <a:latin typeface="Tahoma"/>
                <a:ea typeface="宋体"/>
              </a:rPr>
              <a:t>欠债还钱</a:t>
            </a:r>
          </a:p>
        </p:txBody>
      </p:sp>
      <p:sp>
        <p:nvSpPr>
          <p:cNvPr id="4" name="TextBox 3"/>
          <p:cNvSpPr txBox="1"/>
          <p:nvPr/>
        </p:nvSpPr>
        <p:spPr>
          <a:xfrm>
            <a:off x="2483768" y="1772816"/>
            <a:ext cx="5976664" cy="1015663"/>
          </a:xfrm>
          <a:prstGeom prst="rect">
            <a:avLst/>
          </a:prstGeom>
          <a:noFill/>
        </p:spPr>
        <p:txBody>
          <a:bodyPr wrap="square" rtlCol="0">
            <a:spAutoFit/>
          </a:bodyPr>
          <a:lstStyle/>
          <a:p>
            <a:pPr fontAlgn="auto">
              <a:spcBef>
                <a:spcPts val="0"/>
              </a:spcBef>
              <a:spcAft>
                <a:spcPts val="0"/>
              </a:spcAft>
            </a:pPr>
            <a:r>
              <a:rPr kumimoji="0" lang="zh-CN" altLang="en-US" sz="3200" b="1" dirty="0">
                <a:solidFill>
                  <a:srgbClr val="000000"/>
                </a:solidFill>
                <a:latin typeface="Tahoma"/>
                <a:ea typeface="宋体"/>
              </a:rPr>
              <a:t>国际私法正义（冲突法正义）</a:t>
            </a:r>
            <a:r>
              <a:rPr kumimoji="0" lang="zh-CN" altLang="en-US" sz="1800" dirty="0">
                <a:solidFill>
                  <a:srgbClr val="000000"/>
                </a:solidFill>
                <a:latin typeface="Tahoma"/>
                <a:ea typeface="宋体"/>
              </a:rPr>
              <a:t>：</a:t>
            </a:r>
            <a:r>
              <a:rPr kumimoji="0" lang="zh-CN" altLang="en-US" sz="2800" dirty="0">
                <a:solidFill>
                  <a:srgbClr val="000000"/>
                </a:solidFill>
                <a:latin typeface="Tahoma"/>
                <a:ea typeface="宋体"/>
              </a:rPr>
              <a:t>不动产所有权适用不动产所在地法律</a:t>
            </a:r>
          </a:p>
        </p:txBody>
      </p:sp>
      <p:sp>
        <p:nvSpPr>
          <p:cNvPr id="6" name="TextBox 5"/>
          <p:cNvSpPr txBox="1"/>
          <p:nvPr/>
        </p:nvSpPr>
        <p:spPr>
          <a:xfrm>
            <a:off x="2690746" y="3155776"/>
            <a:ext cx="5112568" cy="584775"/>
          </a:xfrm>
          <a:prstGeom prst="rect">
            <a:avLst/>
          </a:prstGeom>
          <a:noFill/>
        </p:spPr>
        <p:txBody>
          <a:bodyPr wrap="square" rtlCol="0">
            <a:spAutoFit/>
          </a:bodyPr>
          <a:lstStyle/>
          <a:p>
            <a:pPr fontAlgn="auto">
              <a:spcBef>
                <a:spcPts val="0"/>
              </a:spcBef>
              <a:spcAft>
                <a:spcPts val="0"/>
              </a:spcAft>
            </a:pPr>
            <a:r>
              <a:rPr kumimoji="0" lang="zh-CN" altLang="en-US" sz="3200" b="1" dirty="0">
                <a:solidFill>
                  <a:srgbClr val="000000"/>
                </a:solidFill>
                <a:latin typeface="Tahoma"/>
                <a:ea typeface="宋体"/>
              </a:rPr>
              <a:t>程序法正义</a:t>
            </a:r>
            <a:r>
              <a:rPr kumimoji="0" lang="zh-CN" altLang="en-US" sz="1800" dirty="0">
                <a:solidFill>
                  <a:srgbClr val="000000"/>
                </a:solidFill>
                <a:latin typeface="Tahoma"/>
                <a:ea typeface="宋体"/>
              </a:rPr>
              <a:t>：</a:t>
            </a:r>
            <a:r>
              <a:rPr kumimoji="0" lang="zh-CN" altLang="en-US" sz="2800" dirty="0">
                <a:solidFill>
                  <a:srgbClr val="000000"/>
                </a:solidFill>
                <a:latin typeface="Tahoma"/>
                <a:ea typeface="宋体"/>
              </a:rPr>
              <a:t>谁主张谁举证</a:t>
            </a:r>
          </a:p>
        </p:txBody>
      </p:sp>
    </p:spTree>
    <p:extLst>
      <p:ext uri="{BB962C8B-B14F-4D97-AF65-F5344CB8AC3E}">
        <p14:creationId xmlns:p14="http://schemas.microsoft.com/office/powerpoint/2010/main" val="412325355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0" y="0"/>
            <a:ext cx="9144000" cy="6858000"/>
          </a:xfrm>
        </p:spPr>
        <p:txBody>
          <a:bodyPr/>
          <a:lstStyle/>
          <a:p>
            <a:pPr eaLnBrk="1" hangingPunct="1"/>
            <a:r>
              <a:rPr lang="zh-CN" altLang="en-US" b="1" dirty="0"/>
              <a:t>我国民事诉讼法对外国实体法正义的承认</a:t>
            </a:r>
            <a:r>
              <a:rPr lang="zh-CN" altLang="en-US" sz="2800" dirty="0"/>
              <a:t>：</a:t>
            </a:r>
            <a:r>
              <a:rPr lang="en-US" altLang="zh-CN" sz="2800" dirty="0"/>
              <a:t>2021《</a:t>
            </a:r>
            <a:r>
              <a:rPr lang="zh-CN" altLang="en-US" sz="2800" dirty="0"/>
              <a:t>民事诉讼法</a:t>
            </a:r>
            <a:r>
              <a:rPr lang="en-US" altLang="zh-CN" sz="2800" dirty="0"/>
              <a:t>》</a:t>
            </a:r>
            <a:r>
              <a:rPr lang="zh-CN" altLang="en-US" sz="2800" dirty="0"/>
              <a:t>第</a:t>
            </a:r>
            <a:r>
              <a:rPr lang="en-US" altLang="zh-CN" sz="2800" dirty="0"/>
              <a:t>244</a:t>
            </a:r>
            <a:r>
              <a:rPr lang="zh-CN" altLang="en-US" sz="2800" dirty="0"/>
              <a:t>条对依法设立的仲裁机构的裁决，</a:t>
            </a:r>
            <a:r>
              <a:rPr lang="en-US" altLang="zh-CN" sz="2800" dirty="0"/>
              <a:t>……</a:t>
            </a:r>
            <a:r>
              <a:rPr lang="zh-CN" altLang="en-US" sz="2800" dirty="0"/>
              <a:t>被申请人提出证据证明仲裁裁决有下列情形之一的，经人民法院组成合议庭审查核实，裁定不予执行：（一）当事人在合同中没有订有仲裁条款或者事后没有达成书面仲裁协议的；（二）裁决的事项不属于仲裁协议的范围或者仲裁机构无权仲裁的；（三）仲裁庭的组成或者仲裁的程序违反法定程序的；</a:t>
            </a:r>
          </a:p>
          <a:p>
            <a:pPr eaLnBrk="1" hangingPunct="1"/>
            <a:r>
              <a:rPr lang="zh-CN" altLang="en-US" sz="2800" dirty="0"/>
              <a:t>（四）裁决所根据的证据是伪造的；</a:t>
            </a:r>
          </a:p>
          <a:p>
            <a:pPr eaLnBrk="1" hangingPunct="1"/>
            <a:r>
              <a:rPr lang="zh-CN" altLang="en-US" sz="2800" dirty="0"/>
              <a:t>（五）对方当事人向仲裁机构隐瞒了足以影响公正裁决的证据的；（六）仲裁员在仲裁该案时有贪污受贿，徇私舞弊，枉法裁决行为的。</a:t>
            </a:r>
          </a:p>
          <a:p>
            <a:pPr eaLnBrk="1" hangingPunct="1"/>
            <a:r>
              <a:rPr lang="zh-CN" altLang="en-US" sz="2800" dirty="0"/>
              <a:t>人民法院认定执行该裁决违背社会公共利益的，裁定不予执行。</a:t>
            </a:r>
          </a:p>
          <a:p>
            <a:pPr eaLnBrk="1" hangingPunct="1"/>
            <a:endParaRPr lang="en-US" altLang="zh-CN" sz="2800" dirty="0"/>
          </a:p>
        </p:txBody>
      </p:sp>
    </p:spTree>
    <p:extLst>
      <p:ext uri="{BB962C8B-B14F-4D97-AF65-F5344CB8AC3E}">
        <p14:creationId xmlns:p14="http://schemas.microsoft.com/office/powerpoint/2010/main" val="141563493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0" y="0"/>
            <a:ext cx="9144000" cy="6858000"/>
          </a:xfrm>
        </p:spPr>
        <p:txBody>
          <a:bodyPr/>
          <a:lstStyle/>
          <a:p>
            <a:pPr eaLnBrk="1" hangingPunct="1"/>
            <a:r>
              <a:rPr lang="en-US" altLang="zh-CN" sz="2800" dirty="0"/>
              <a:t>2021《</a:t>
            </a:r>
            <a:r>
              <a:rPr lang="zh-CN" altLang="en-US" sz="2800" dirty="0"/>
              <a:t>民事诉讼法</a:t>
            </a:r>
            <a:r>
              <a:rPr lang="en-US" altLang="zh-CN" sz="2800" dirty="0"/>
              <a:t>》</a:t>
            </a:r>
            <a:r>
              <a:rPr lang="zh-CN" altLang="en-US" sz="2800" dirty="0"/>
              <a:t>第</a:t>
            </a:r>
            <a:r>
              <a:rPr lang="en-US" altLang="zh-CN" sz="2800" dirty="0"/>
              <a:t>281</a:t>
            </a:r>
            <a:r>
              <a:rPr lang="zh-CN" altLang="en-US" sz="2800" dirty="0"/>
              <a:t>条对中华人民共和国</a:t>
            </a:r>
            <a:r>
              <a:rPr lang="zh-CN" altLang="en-US" sz="2800" b="1" dirty="0"/>
              <a:t>涉外仲裁机构作出的裁决</a:t>
            </a:r>
            <a:r>
              <a:rPr lang="zh-CN" altLang="en-US" sz="2800" dirty="0"/>
              <a:t>，被申请人提出证据证明仲裁裁决有下列情形之一的，经人民法院组成合议庭审查核实，裁定不予执行：（一）当事人在合同中没有订有仲裁条款或者事后没有达成书面仲裁协议的；（二）被申请人没有得到指定仲裁员或者进行仲裁程序的通知，或者由于其他不属于被申请人负责的原因未能陈述意见的；（三）仲裁庭的组成或者仲裁的程序与仲裁规则不符的；（四）裁决的事项不属于仲裁协议的范围或者仲裁机构无权仲裁的。人民法院认定执行该裁决违背社会公共利益的，裁定不予执行。</a:t>
            </a:r>
            <a:endParaRPr lang="en-US" altLang="zh-CN" sz="2800" dirty="0"/>
          </a:p>
          <a:p>
            <a:pPr eaLnBrk="1" hangingPunct="1"/>
            <a:r>
              <a:rPr lang="zh-CN" altLang="en-US" sz="2800" dirty="0"/>
              <a:t>伪造证据；隐瞒足以影响公正裁决的证据；仲裁员徇私舞弊，枉法裁决；在涉外仲裁裁决中均不属于拒绝执行的法定情形，</a:t>
            </a:r>
            <a:r>
              <a:rPr lang="zh-CN" altLang="en-US" sz="2800" b="1" dirty="0"/>
              <a:t>因为涉外仲裁裁决可能适用外国法，体现外国实体法正义，枉法裁决等情形属于我国实体法正义</a:t>
            </a:r>
            <a:r>
              <a:rPr lang="zh-CN" altLang="en-US" sz="2800" dirty="0"/>
              <a:t>。</a:t>
            </a:r>
          </a:p>
          <a:p>
            <a:pPr eaLnBrk="1" hangingPunct="1"/>
            <a:endParaRPr lang="zh-CN" altLang="en-US" sz="2800" dirty="0"/>
          </a:p>
          <a:p>
            <a:pPr eaLnBrk="1" hangingPunct="1"/>
            <a:endParaRPr lang="en-US" altLang="zh-CN" sz="2800" dirty="0"/>
          </a:p>
        </p:txBody>
      </p:sp>
    </p:spTree>
    <p:extLst>
      <p:ext uri="{BB962C8B-B14F-4D97-AF65-F5344CB8AC3E}">
        <p14:creationId xmlns:p14="http://schemas.microsoft.com/office/powerpoint/2010/main" val="20659223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0" y="0"/>
            <a:ext cx="9144000" cy="6858000"/>
          </a:xfrm>
        </p:spPr>
        <p:txBody>
          <a:bodyPr/>
          <a:lstStyle/>
          <a:p>
            <a:pPr eaLnBrk="1" hangingPunct="1"/>
            <a:r>
              <a:rPr lang="zh-CN" altLang="en-US" sz="3600" b="1" dirty="0"/>
              <a:t>国际私法正义得到实现的案例：</a:t>
            </a:r>
            <a:r>
              <a:rPr lang="zh-CN" altLang="en-US" dirty="0"/>
              <a:t>原告刘嘉宝与被告胡倩、第三人傅志文其他所有权纠纷案</a:t>
            </a:r>
            <a:r>
              <a:rPr lang="en-US" altLang="zh-CN" sz="2800" dirty="0"/>
              <a:t>【</a:t>
            </a:r>
            <a:r>
              <a:rPr lang="zh-CN" altLang="en-US" sz="2800" dirty="0"/>
              <a:t>上海市普陀区人民法院民事裁定书（</a:t>
            </a:r>
            <a:r>
              <a:rPr lang="en-US" altLang="zh-CN" sz="2800" dirty="0"/>
              <a:t>2013</a:t>
            </a:r>
            <a:r>
              <a:rPr lang="zh-CN" altLang="en-US" sz="2800" dirty="0"/>
              <a:t>）普民一</a:t>
            </a:r>
            <a:r>
              <a:rPr lang="en-US" altLang="zh-CN" sz="2800" dirty="0"/>
              <a:t>(</a:t>
            </a:r>
            <a:r>
              <a:rPr lang="zh-CN" altLang="en-US" sz="2800" dirty="0"/>
              <a:t>民</a:t>
            </a:r>
            <a:r>
              <a:rPr lang="en-US" altLang="zh-CN" sz="2800" dirty="0"/>
              <a:t>)</a:t>
            </a:r>
            <a:r>
              <a:rPr lang="zh-CN" altLang="en-US" sz="2800" dirty="0"/>
              <a:t>初字第</a:t>
            </a:r>
            <a:r>
              <a:rPr lang="en-US" altLang="zh-CN" sz="2800" dirty="0"/>
              <a:t>2909</a:t>
            </a:r>
            <a:r>
              <a:rPr lang="zh-CN" altLang="en-US" sz="2800" dirty="0"/>
              <a:t>号</a:t>
            </a:r>
            <a:r>
              <a:rPr lang="en-US" altLang="zh-CN" sz="2800" dirty="0"/>
              <a:t>】</a:t>
            </a:r>
          </a:p>
          <a:p>
            <a:pPr eaLnBrk="1" hangingPunct="1"/>
            <a:r>
              <a:rPr lang="zh-CN" altLang="en-US" dirty="0"/>
              <a:t>原告刘嘉宝与第三人傅志文均系香港居民，</a:t>
            </a:r>
            <a:r>
              <a:rPr lang="en-US" altLang="zh-CN" dirty="0"/>
              <a:t>1998</a:t>
            </a:r>
            <a:r>
              <a:rPr lang="zh-CN" altLang="en-US" dirty="0"/>
              <a:t>年</a:t>
            </a:r>
            <a:r>
              <a:rPr lang="en-US" altLang="zh-CN" dirty="0"/>
              <a:t>2</a:t>
            </a:r>
            <a:r>
              <a:rPr lang="zh-CN" altLang="en-US" dirty="0"/>
              <a:t>月在香港登记结婚。</a:t>
            </a:r>
            <a:r>
              <a:rPr lang="en-US" altLang="zh-CN" dirty="0"/>
              <a:t>2010</a:t>
            </a:r>
            <a:r>
              <a:rPr lang="zh-CN" altLang="en-US" dirty="0"/>
              <a:t>年左右，第三人于上海工作期间与本案被告上海居民胡倩发展为情人关系。</a:t>
            </a:r>
            <a:r>
              <a:rPr lang="en-US" altLang="zh-CN" dirty="0"/>
              <a:t>2011</a:t>
            </a:r>
            <a:r>
              <a:rPr lang="zh-CN" altLang="en-US" dirty="0"/>
              <a:t>年</a:t>
            </a:r>
            <a:r>
              <a:rPr lang="en-US" altLang="zh-CN" dirty="0"/>
              <a:t>6</a:t>
            </a:r>
            <a:r>
              <a:rPr lang="zh-CN" altLang="en-US" dirty="0"/>
              <a:t>月，被告与案外人梁某（售房方）签订房屋买卖合同，购入上海市区的一处房产。第三人向被告胡某交付人民币</a:t>
            </a:r>
            <a:r>
              <a:rPr lang="en-US" altLang="zh-CN" dirty="0"/>
              <a:t>322</a:t>
            </a:r>
            <a:r>
              <a:rPr lang="zh-CN" altLang="en-US" dirty="0"/>
              <a:t>万元，向售房方梁某的账户交付人民币</a:t>
            </a:r>
            <a:r>
              <a:rPr lang="en-US" altLang="zh-CN" dirty="0"/>
              <a:t>120</a:t>
            </a:r>
            <a:r>
              <a:rPr lang="zh-CN" altLang="en-US" dirty="0"/>
              <a:t>万元。</a:t>
            </a:r>
            <a:endParaRPr lang="en-US" altLang="zh-CN" dirty="0"/>
          </a:p>
          <a:p>
            <a:pPr eaLnBrk="1" hangingPunct="1"/>
            <a:r>
              <a:rPr lang="en-US" altLang="zh-CN" dirty="0"/>
              <a:t>2011</a:t>
            </a:r>
            <a:r>
              <a:rPr lang="zh-CN" altLang="en-US" dirty="0"/>
              <a:t>年</a:t>
            </a:r>
            <a:r>
              <a:rPr lang="en-US" altLang="zh-CN" dirty="0"/>
              <a:t>8</a:t>
            </a:r>
            <a:r>
              <a:rPr lang="zh-CN" altLang="en-US" dirty="0"/>
              <a:t>月，被告胡某将房屋产权登记在自己名下。</a:t>
            </a:r>
            <a:endParaRPr lang="zh-CN" altLang="zh-CN" dirty="0"/>
          </a:p>
        </p:txBody>
      </p:sp>
    </p:spTree>
    <p:extLst>
      <p:ext uri="{BB962C8B-B14F-4D97-AF65-F5344CB8AC3E}">
        <p14:creationId xmlns:p14="http://schemas.microsoft.com/office/powerpoint/2010/main" val="4208894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b="1" dirty="0"/>
              <a:t>原告和第三人均主张</a:t>
            </a:r>
            <a:r>
              <a:rPr lang="zh-CN" altLang="en-US" dirty="0"/>
              <a:t>根据我国大陆</a:t>
            </a:r>
            <a:r>
              <a:rPr lang="en-US" altLang="zh-CN" dirty="0"/>
              <a:t>《</a:t>
            </a:r>
            <a:r>
              <a:rPr lang="zh-CN" altLang="en-US" dirty="0"/>
              <a:t>婚姻法</a:t>
            </a:r>
            <a:r>
              <a:rPr lang="en-US" altLang="zh-CN" dirty="0"/>
              <a:t>》</a:t>
            </a:r>
            <a:r>
              <a:rPr lang="zh-CN" altLang="en-US" dirty="0"/>
              <a:t>，系争钱款应认定为原告与第三人的夫妻共同财产。第三人未经原告允许擅自赠与被告钱款的行为无效，被告应予以返还。</a:t>
            </a:r>
            <a:endParaRPr lang="en-US" altLang="zh-CN" dirty="0"/>
          </a:p>
          <a:p>
            <a:pPr eaLnBrk="1" hangingPunct="1"/>
            <a:r>
              <a:rPr lang="zh-CN" altLang="en-US" dirty="0"/>
              <a:t>法院认为，根据</a:t>
            </a:r>
            <a:r>
              <a:rPr lang="en-US" altLang="zh-CN" dirty="0"/>
              <a:t>《</a:t>
            </a:r>
            <a:r>
              <a:rPr lang="zh-CN" altLang="en-US" dirty="0"/>
              <a:t>中华人民共和国涉外民事关系法律适用法</a:t>
            </a:r>
            <a:r>
              <a:rPr lang="en-US" altLang="zh-CN" dirty="0"/>
              <a:t>》</a:t>
            </a:r>
            <a:r>
              <a:rPr lang="zh-CN" altLang="en-US" dirty="0"/>
              <a:t>第</a:t>
            </a:r>
            <a:r>
              <a:rPr lang="en-US" altLang="zh-CN" dirty="0"/>
              <a:t>24</a:t>
            </a:r>
            <a:r>
              <a:rPr lang="zh-CN" altLang="en-US" dirty="0"/>
              <a:t>条，夫妻财产关系，当事人可以协议选择适用一方当事人经常居所地法律、国籍国法律或者主要财产所在地法律。当事人没有选择的，适用共同经常居所地法律；没有共同经常居所地的，适用共同国籍国法律。</a:t>
            </a:r>
            <a:r>
              <a:rPr lang="zh-CN" altLang="en-US" b="1" dirty="0"/>
              <a:t>本案原告与第三人均系香港居民，又在香港登记结婚，因此应当适用香港法律。</a:t>
            </a:r>
            <a:endParaRPr lang="zh-CN" altLang="zh-CN" b="1" dirty="0"/>
          </a:p>
        </p:txBody>
      </p:sp>
    </p:spTree>
    <p:extLst>
      <p:ext uri="{BB962C8B-B14F-4D97-AF65-F5344CB8AC3E}">
        <p14:creationId xmlns:p14="http://schemas.microsoft.com/office/powerpoint/2010/main" val="288727328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香港法律实行夫妻分别财产制。原告没有证据证明涉案款项系夫妻共同财产，因此应认定夫妻实行分别财产制，即系争款项属第三人个人财产。现原告要求被告返还涉案款项，原告并非本案的适格主体。据此裁定：驳回原告刘嘉宝的起诉。</a:t>
            </a:r>
            <a:endParaRPr lang="en-US" altLang="zh-CN" dirty="0"/>
          </a:p>
          <a:p>
            <a:pPr eaLnBrk="1" hangingPunct="1"/>
            <a:r>
              <a:rPr lang="zh-CN" altLang="en-US" dirty="0"/>
              <a:t>本案驳回起诉的裁判结果是否符合实体法正义可以讨论。</a:t>
            </a:r>
            <a:endParaRPr lang="en-US" altLang="zh-CN" dirty="0"/>
          </a:p>
          <a:p>
            <a:pPr eaLnBrk="1" hangingPunct="1"/>
            <a:r>
              <a:rPr lang="zh-CN" altLang="en-US" dirty="0"/>
              <a:t>但由于原告和第三人都是香港居民，经常居所和住所都在香港，生活在香港，涉案婚姻和我国内地几乎没有实质联系，因此法院对涉案夫妻财产关系适用香港法律，较好实现了国际私法正义。</a:t>
            </a:r>
          </a:p>
          <a:p>
            <a:pPr eaLnBrk="1" hangingPunct="1"/>
            <a:endParaRPr lang="zh-CN" altLang="zh-CN" dirty="0"/>
          </a:p>
        </p:txBody>
      </p:sp>
    </p:spTree>
    <p:extLst>
      <p:ext uri="{BB962C8B-B14F-4D97-AF65-F5344CB8AC3E}">
        <p14:creationId xmlns:p14="http://schemas.microsoft.com/office/powerpoint/2010/main" val="162227915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0" y="0"/>
            <a:ext cx="9144000" cy="6858000"/>
          </a:xfrm>
        </p:spPr>
        <p:txBody>
          <a:bodyPr/>
          <a:lstStyle/>
          <a:p>
            <a:pPr eaLnBrk="1" hangingPunct="1"/>
            <a:r>
              <a:rPr lang="zh-CN" altLang="en-US" sz="3600" b="1" dirty="0"/>
              <a:t>东德边境战士枪杀翻墙者案</a:t>
            </a:r>
            <a:r>
              <a:rPr lang="en-US" altLang="zh-CN" sz="3600" b="1" dirty="0" err="1"/>
              <a:t>Mauerschützenprozesse</a:t>
            </a:r>
            <a:r>
              <a:rPr lang="en-US" altLang="zh-CN" sz="3600" b="1" dirty="0"/>
              <a:t>:</a:t>
            </a:r>
          </a:p>
          <a:p>
            <a:pPr eaLnBrk="1" hangingPunct="1"/>
            <a:r>
              <a:rPr lang="de-DE" altLang="zh-CN" dirty="0"/>
              <a:t>Als Mauerschützenprozesse werden Gerichtsverfahren wegen der tödlichen Schüsse an der Berliner Mauer während der deutschen Teilung (1961 bis 1989) bezeichnet</a:t>
            </a:r>
            <a:r>
              <a:rPr lang="de-DE" altLang="zh-CN" sz="3600" b="1" dirty="0"/>
              <a:t>.</a:t>
            </a:r>
            <a:endParaRPr lang="en-US" altLang="zh-CN" sz="3600" b="1" dirty="0"/>
          </a:p>
          <a:p>
            <a:pPr eaLnBrk="1" hangingPunct="1"/>
            <a:r>
              <a:rPr lang="en-US" altLang="zh-CN" sz="3600" b="1" dirty="0"/>
              <a:t>Between 3 October 1990 and 6 February 1997 a total of 78 persons were sentenced and 45 were acquitted</a:t>
            </a:r>
            <a:endParaRPr lang="zh-CN" altLang="zh-CN" sz="3600" b="1" dirty="0"/>
          </a:p>
        </p:txBody>
      </p:sp>
    </p:spTree>
    <p:extLst>
      <p:ext uri="{BB962C8B-B14F-4D97-AF65-F5344CB8AC3E}">
        <p14:creationId xmlns:p14="http://schemas.microsoft.com/office/powerpoint/2010/main" val="324347724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0" y="0"/>
            <a:ext cx="9144000" cy="6858000"/>
          </a:xfrm>
        </p:spPr>
        <p:txBody>
          <a:bodyPr/>
          <a:lstStyle/>
          <a:p>
            <a:pPr eaLnBrk="1" hangingPunct="1"/>
            <a:r>
              <a:rPr lang="en-US" altLang="zh-CN" sz="3600" b="1" dirty="0"/>
              <a:t>Conflicts law Justice</a:t>
            </a:r>
            <a:r>
              <a:rPr lang="en-US" altLang="zh-CN" dirty="0"/>
              <a:t>:  According to the Unification Treaty, the law relevant to crimes committed on GDR territory prior to the date of unification was the criminal law of the GDR, unless the law of the Federal Republic of Germany was more </a:t>
            </a:r>
            <a:r>
              <a:rPr lang="en-US" altLang="zh-CN" dirty="0" err="1"/>
              <a:t>favourable</a:t>
            </a:r>
            <a:r>
              <a:rPr lang="en-US" altLang="zh-CN" dirty="0"/>
              <a:t> to the defendant</a:t>
            </a:r>
          </a:p>
          <a:p>
            <a:pPr eaLnBrk="1" hangingPunct="1"/>
            <a:r>
              <a:rPr lang="zh-CN" altLang="en-US" dirty="0"/>
              <a:t>联邦德国：枪杀翻墙者属刑事犯罪</a:t>
            </a:r>
            <a:endParaRPr lang="en-US" altLang="zh-CN" dirty="0"/>
          </a:p>
          <a:p>
            <a:pPr eaLnBrk="1" hangingPunct="1"/>
            <a:r>
              <a:rPr lang="zh-CN" altLang="en-US" dirty="0"/>
              <a:t>民主德国：枪杀翻墙者属故意杀人，但可依据</a:t>
            </a:r>
            <a:r>
              <a:rPr lang="en-US" altLang="zh-CN" dirty="0" err="1"/>
              <a:t>Grenzegesetz</a:t>
            </a:r>
            <a:r>
              <a:rPr lang="en-US" altLang="zh-CN" dirty="0"/>
              <a:t>《</a:t>
            </a:r>
            <a:r>
              <a:rPr lang="zh-CN" altLang="en-US" dirty="0"/>
              <a:t>边境法</a:t>
            </a:r>
            <a:r>
              <a:rPr lang="en-US" altLang="zh-CN" dirty="0"/>
              <a:t>》</a:t>
            </a:r>
            <a:r>
              <a:rPr lang="zh-CN" altLang="en-US" dirty="0"/>
              <a:t>免责</a:t>
            </a:r>
            <a:r>
              <a:rPr lang="en-US" altLang="zh-CN" dirty="0"/>
              <a:t>:</a:t>
            </a:r>
            <a:r>
              <a:rPr lang="de-DE" altLang="zh-CN" dirty="0"/>
              <a:t>Gesetz über die Staatsgrenze der Deutschen Demokratischen vom 25. März 1982</a:t>
            </a:r>
          </a:p>
          <a:p>
            <a:pPr eaLnBrk="1" hangingPunct="1"/>
            <a:endParaRPr lang="zh-CN" altLang="zh-CN" dirty="0"/>
          </a:p>
        </p:txBody>
      </p:sp>
    </p:spTree>
    <p:extLst>
      <p:ext uri="{BB962C8B-B14F-4D97-AF65-F5344CB8AC3E}">
        <p14:creationId xmlns:p14="http://schemas.microsoft.com/office/powerpoint/2010/main" val="18199570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0" y="0"/>
            <a:ext cx="9144000" cy="6858000"/>
          </a:xfrm>
        </p:spPr>
        <p:txBody>
          <a:bodyPr/>
          <a:lstStyle/>
          <a:p>
            <a:pPr eaLnBrk="1" hangingPunct="1"/>
            <a:r>
              <a:rPr lang="de-DE" altLang="zh-CN" dirty="0"/>
              <a:t>§ 27 Anwendung von Schußwaffen</a:t>
            </a:r>
          </a:p>
          <a:p>
            <a:pPr eaLnBrk="1" hangingPunct="1"/>
            <a:r>
              <a:rPr lang="de-DE" altLang="zh-CN" dirty="0"/>
              <a:t> (1) </a:t>
            </a:r>
            <a:r>
              <a:rPr lang="zh-CN" altLang="en-US" dirty="0"/>
              <a:t>使用射击武器限于针对翻墙者暴力行为的极端情况。只有在身体行为或者身体加辅助工具明显没有效果情况下，才允许使用射击武器。</a:t>
            </a:r>
            <a:r>
              <a:rPr lang="de-DE" altLang="zh-CN" dirty="0"/>
              <a:t>……</a:t>
            </a:r>
          </a:p>
          <a:p>
            <a:pPr eaLnBrk="1" hangingPunct="1"/>
            <a:r>
              <a:rPr lang="de-DE" altLang="zh-CN" dirty="0"/>
              <a:t>(4) </a:t>
            </a:r>
            <a:r>
              <a:rPr lang="zh-CN" altLang="en-US" dirty="0"/>
              <a:t>下列情况不得使用射击武器：</a:t>
            </a:r>
            <a:endParaRPr lang="en-US" altLang="zh-CN" dirty="0"/>
          </a:p>
          <a:p>
            <a:pPr eaLnBrk="1" hangingPunct="1"/>
            <a:r>
              <a:rPr lang="zh-CN" altLang="en-US" dirty="0"/>
              <a:t>威胁未参与事件第三人的生命或者健康；或者</a:t>
            </a:r>
            <a:endParaRPr lang="en-US" altLang="zh-CN" dirty="0"/>
          </a:p>
          <a:p>
            <a:pPr eaLnBrk="1" hangingPunct="1"/>
            <a:r>
              <a:rPr lang="zh-CN" altLang="en-US" dirty="0"/>
              <a:t>翻墙者从外表来看系儿童；</a:t>
            </a:r>
            <a:r>
              <a:rPr lang="en-US" altLang="zh-CN" dirty="0"/>
              <a:t>……</a:t>
            </a:r>
          </a:p>
          <a:p>
            <a:pPr eaLnBrk="1" hangingPunct="1"/>
            <a:endParaRPr lang="en-US" altLang="zh-CN" dirty="0"/>
          </a:p>
          <a:p>
            <a:pPr eaLnBrk="1" hangingPunct="1"/>
            <a:r>
              <a:rPr lang="zh-CN" altLang="en-US" dirty="0"/>
              <a:t>针对青少年和女性应尽可能避免使用射击武器。</a:t>
            </a:r>
            <a:endParaRPr lang="en-US" altLang="zh-CN" dirty="0"/>
          </a:p>
        </p:txBody>
      </p:sp>
    </p:spTree>
    <p:extLst>
      <p:ext uri="{BB962C8B-B14F-4D97-AF65-F5344CB8AC3E}">
        <p14:creationId xmlns:p14="http://schemas.microsoft.com/office/powerpoint/2010/main" val="5864655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0" y="0"/>
            <a:ext cx="9144000" cy="6858000"/>
          </a:xfrm>
        </p:spPr>
        <p:txBody>
          <a:bodyPr/>
          <a:lstStyle/>
          <a:p>
            <a:pPr marL="0" indent="0" eaLnBrk="1" hangingPunct="1">
              <a:buNone/>
            </a:pPr>
            <a:r>
              <a:rPr lang="de-DE" altLang="zh-CN" dirty="0"/>
              <a:t>      </a:t>
            </a:r>
            <a:r>
              <a:rPr lang="zh-CN" altLang="en-US" sz="3600" b="1" dirty="0"/>
              <a:t>实体法正义：</a:t>
            </a:r>
            <a:endParaRPr lang="en-US" altLang="zh-CN" sz="3600" b="1" dirty="0"/>
          </a:p>
          <a:p>
            <a:pPr eaLnBrk="1" hangingPunct="1"/>
            <a:r>
              <a:rPr lang="zh-CN" altLang="en-US" sz="3600" b="1" dirty="0"/>
              <a:t>前东德法律：枪杀翻墙者属故意杀人，但可依据</a:t>
            </a:r>
            <a:r>
              <a:rPr lang="en-US" altLang="zh-CN" sz="3600" b="1" dirty="0"/>
              <a:t>《</a:t>
            </a:r>
            <a:r>
              <a:rPr lang="zh-CN" altLang="en-US" sz="3600" b="1" dirty="0"/>
              <a:t>边境法</a:t>
            </a:r>
            <a:r>
              <a:rPr lang="en-US" altLang="zh-CN" sz="3600" b="1" dirty="0"/>
              <a:t>》</a:t>
            </a:r>
            <a:r>
              <a:rPr lang="zh-CN" altLang="en-US" sz="3600" b="1" dirty="0"/>
              <a:t>免责。</a:t>
            </a:r>
            <a:endParaRPr lang="en-US" altLang="zh-CN" sz="3600" b="1" dirty="0"/>
          </a:p>
          <a:p>
            <a:pPr eaLnBrk="1" hangingPunct="1"/>
            <a:r>
              <a:rPr lang="en-US" altLang="zh-CN" sz="3600" b="1" dirty="0"/>
              <a:t>《</a:t>
            </a:r>
            <a:r>
              <a:rPr lang="zh-CN" altLang="en-US" sz="3600" b="1" dirty="0"/>
              <a:t>边境法</a:t>
            </a:r>
            <a:r>
              <a:rPr lang="en-US" altLang="zh-CN" sz="3600" b="1" dirty="0"/>
              <a:t>》</a:t>
            </a:r>
            <a:r>
              <a:rPr lang="zh-CN" altLang="en-US" sz="3600" b="1" dirty="0"/>
              <a:t>中的免责条件含糊不清，如何解释该法？</a:t>
            </a:r>
            <a:endParaRPr lang="en-US" altLang="zh-CN" sz="3600" b="1" dirty="0"/>
          </a:p>
          <a:p>
            <a:pPr eaLnBrk="1" hangingPunct="1"/>
            <a:r>
              <a:rPr lang="zh-CN" altLang="en-US" dirty="0"/>
              <a:t>解释东德法律适用</a:t>
            </a:r>
            <a:r>
              <a:rPr lang="en-US" altLang="zh-CN" dirty="0"/>
              <a:t>1966</a:t>
            </a:r>
            <a:r>
              <a:rPr lang="zh-CN" altLang="en-US" dirty="0"/>
              <a:t>年联合国</a:t>
            </a:r>
            <a:r>
              <a:rPr lang="en-US" altLang="zh-CN" dirty="0"/>
              <a:t>《</a:t>
            </a:r>
            <a:r>
              <a:rPr lang="zh-CN" altLang="en-US" dirty="0"/>
              <a:t>公民权利和政治权利国际公约</a:t>
            </a:r>
            <a:r>
              <a:rPr lang="en-US" altLang="zh-CN" dirty="0"/>
              <a:t>》12</a:t>
            </a:r>
            <a:r>
              <a:rPr lang="zh-CN" altLang="en-US" dirty="0"/>
              <a:t>条 “人人有离开任何国家的自由”第</a:t>
            </a:r>
            <a:r>
              <a:rPr lang="en-US" altLang="zh-CN" dirty="0"/>
              <a:t>6</a:t>
            </a:r>
            <a:r>
              <a:rPr lang="zh-CN" altLang="en-US" dirty="0"/>
              <a:t>条“</a:t>
            </a:r>
            <a:r>
              <a:rPr lang="zh-CN" altLang="en-US" b="1" dirty="0"/>
              <a:t>人人有固有生命权；不得任意剥夺任何人生命</a:t>
            </a:r>
            <a:r>
              <a:rPr lang="zh-CN" altLang="en-US" dirty="0"/>
              <a:t>”</a:t>
            </a:r>
            <a:r>
              <a:rPr lang="en-US" altLang="zh-CN" sz="3600" b="1" dirty="0"/>
              <a:t>no one shall be arbitrarily deprived of his life</a:t>
            </a:r>
          </a:p>
        </p:txBody>
      </p:sp>
    </p:spTree>
    <p:extLst>
      <p:ext uri="{BB962C8B-B14F-4D97-AF65-F5344CB8AC3E}">
        <p14:creationId xmlns:p14="http://schemas.microsoft.com/office/powerpoint/2010/main" val="384392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r>
              <a:rPr lang="zh-CN" altLang="en-US" dirty="0"/>
              <a:t>并在大多数情况下限制乘运人对旅客死亡或身体损害及行李遗失或损坏的责任</a:t>
            </a:r>
            <a:r>
              <a:rPr lang="en-US" altLang="zh-CN" dirty="0"/>
              <a:t>……”</a:t>
            </a:r>
            <a:r>
              <a:rPr lang="zh-CN" altLang="en-US" dirty="0"/>
              <a:t>。</a:t>
            </a:r>
            <a:endParaRPr lang="en-US" altLang="zh-CN" dirty="0"/>
          </a:p>
          <a:p>
            <a:pPr eaLnBrk="1" hangingPunct="1"/>
            <a:r>
              <a:rPr lang="en-US" altLang="zh-CN" dirty="0"/>
              <a:t>2002</a:t>
            </a:r>
            <a:r>
              <a:rPr lang="zh-CN" altLang="en-US" dirty="0"/>
              <a:t>年</a:t>
            </a:r>
            <a:r>
              <a:rPr lang="en-US" altLang="zh-CN" dirty="0"/>
              <a:t>12</a:t>
            </a:r>
            <a:r>
              <a:rPr lang="zh-CN" altLang="en-US" dirty="0"/>
              <a:t>月</a:t>
            </a:r>
            <a:r>
              <a:rPr lang="en-US" altLang="zh-CN" dirty="0"/>
              <a:t>20</a:t>
            </a:r>
            <a:r>
              <a:rPr lang="zh-CN" altLang="en-US" dirty="0"/>
              <a:t>日陈钢以新加坡航空公司服务存在歧视使其精神受损为由向深圳中院提起诉讼，要求被告新航和深圳康泰旅游有限公司在指定媒体上赔礼道歉，赔偿精神损失费</a:t>
            </a:r>
            <a:r>
              <a:rPr lang="en-US" altLang="zh-CN" dirty="0"/>
              <a:t>30</a:t>
            </a:r>
            <a:r>
              <a:rPr lang="zh-CN" altLang="en-US" dirty="0"/>
              <a:t>万元，并承担诉讼费用。</a:t>
            </a:r>
            <a:endParaRPr lang="en-US" altLang="zh-CN" dirty="0"/>
          </a:p>
          <a:p>
            <a:pPr eaLnBrk="1" hangingPunct="1"/>
            <a:r>
              <a:rPr lang="zh-CN" altLang="en-US" dirty="0"/>
              <a:t>深圳市中级人民法院认为：陈钢乘坐新航的航班，从出香港海关登上飞机前，新航收取了陈钢的机票、护照等身份证件，但未收取同机其他乘客的机票、护照等身份证件，新航对陈钢提供的服务与对同机其他乘客提供的服务相比，存在明显差别，带有歧视性。</a:t>
            </a:r>
            <a:endParaRPr lang="zh-CN" altLang="zh-CN" dirty="0"/>
          </a:p>
        </p:txBody>
      </p:sp>
    </p:spTree>
    <p:extLst>
      <p:ext uri="{BB962C8B-B14F-4D97-AF65-F5344CB8AC3E}">
        <p14:creationId xmlns:p14="http://schemas.microsoft.com/office/powerpoint/2010/main" val="157004892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0" y="0"/>
            <a:ext cx="9144000" cy="6858000"/>
          </a:xfrm>
        </p:spPr>
        <p:txBody>
          <a:bodyPr/>
          <a:lstStyle/>
          <a:p>
            <a:pPr eaLnBrk="1" hangingPunct="1"/>
            <a:r>
              <a:rPr lang="zh-CN" altLang="en-US" sz="3600" b="1" dirty="0"/>
              <a:t>     实体法正义</a:t>
            </a:r>
            <a:endParaRPr lang="en-US" altLang="zh-CN" sz="3600" b="1" dirty="0"/>
          </a:p>
          <a:p>
            <a:pPr eaLnBrk="1" hangingPunct="1"/>
            <a:r>
              <a:rPr lang="zh-CN" altLang="en-US" dirty="0"/>
              <a:t>联邦德国法院判决：应当适用民主德国法律。</a:t>
            </a:r>
            <a:r>
              <a:rPr lang="en-US" altLang="zh-CN" dirty="0"/>
              <a:t>《</a:t>
            </a:r>
            <a:r>
              <a:rPr lang="zh-CN" altLang="en-US" dirty="0"/>
              <a:t>边境法</a:t>
            </a:r>
            <a:r>
              <a:rPr lang="en-US" altLang="zh-CN" dirty="0"/>
              <a:t>》</a:t>
            </a:r>
            <a:r>
              <a:rPr lang="zh-CN" altLang="en-US" dirty="0"/>
              <a:t>应依据公约精神解释。边境战士阻止翻墙者翻墙系合法职务行为，但若构成对翻墙者生命任意剥夺，则系故意杀人；若不构成任意剥夺翻墙者生命，则无罪释放。若故意枪击没有武器、无抵抗能力翻墙者要害部位并致其死亡，则构成犯罪。</a:t>
            </a:r>
            <a:endParaRPr lang="en-US" altLang="zh-CN" sz="2800" dirty="0"/>
          </a:p>
          <a:p>
            <a:pPr eaLnBrk="1" hangingPunct="1"/>
            <a:r>
              <a:rPr lang="zh-CN" altLang="en-US" sz="3600" b="1" dirty="0"/>
              <a:t>程序法正义</a:t>
            </a:r>
            <a:endParaRPr lang="en-US" altLang="zh-CN" sz="3600" b="1" dirty="0"/>
          </a:p>
          <a:p>
            <a:pPr eaLnBrk="1" hangingPunct="1"/>
            <a:r>
              <a:rPr lang="zh-CN" altLang="en-US" dirty="0"/>
              <a:t>被告是否故意枪杀了翻墙者，是否构成对受害人生命的任意剥夺，公诉人举证；</a:t>
            </a:r>
            <a:endParaRPr lang="en-US" altLang="zh-CN" dirty="0"/>
          </a:p>
          <a:p>
            <a:pPr eaLnBrk="1" hangingPunct="1"/>
            <a:r>
              <a:rPr lang="zh-CN" altLang="en-US" dirty="0"/>
              <a:t>被告行为是否执行命令行为，身体行为是否明显无效果，受害人是否持有武器，被告举证</a:t>
            </a:r>
            <a:r>
              <a:rPr lang="zh-CN" altLang="en-US" sz="2800" dirty="0"/>
              <a:t>。</a:t>
            </a:r>
            <a:endParaRPr lang="zh-CN" altLang="zh-CN" dirty="0"/>
          </a:p>
        </p:txBody>
      </p:sp>
    </p:spTree>
    <p:extLst>
      <p:ext uri="{BB962C8B-B14F-4D97-AF65-F5344CB8AC3E}">
        <p14:creationId xmlns:p14="http://schemas.microsoft.com/office/powerpoint/2010/main" val="10524579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107950" y="0"/>
            <a:ext cx="8928100" cy="6742113"/>
          </a:xfrm>
        </p:spPr>
        <p:txBody>
          <a:bodyPr/>
          <a:lstStyle/>
          <a:p>
            <a:pPr algn="just" eaLnBrk="1" hangingPunct="1"/>
            <a:r>
              <a:rPr lang="zh-CN" altLang="en-US" sz="6000" b="1" dirty="0"/>
              <a:t>多法域国家准据法的确定</a:t>
            </a:r>
          </a:p>
          <a:p>
            <a:pPr eaLnBrk="1" hangingPunct="1"/>
            <a:r>
              <a:rPr lang="en-US" altLang="zh-CN" sz="3600" b="1" dirty="0"/>
              <a:t>《</a:t>
            </a:r>
            <a:r>
              <a:rPr lang="zh-CN" altLang="en-US" sz="3600" b="1" dirty="0"/>
              <a:t>涉外民事关系法律适用法</a:t>
            </a:r>
            <a:r>
              <a:rPr lang="en-US" altLang="zh-CN" sz="3600" b="1" dirty="0"/>
              <a:t>》</a:t>
            </a:r>
            <a:r>
              <a:rPr lang="zh-CN" altLang="en-US" sz="3600" b="1" dirty="0"/>
              <a:t>第六条 </a:t>
            </a:r>
            <a:endParaRPr lang="en-US" altLang="zh-CN" sz="3600" b="1" dirty="0"/>
          </a:p>
          <a:p>
            <a:pPr eaLnBrk="1" hangingPunct="1"/>
            <a:r>
              <a:rPr lang="zh-CN" altLang="en-US" dirty="0"/>
              <a:t>涉外民事关系适用外国法律，该国不同区域实施不同法律的，适用与该涉外民事关系有最密切联系区域的法律。</a:t>
            </a:r>
          </a:p>
          <a:p>
            <a:pPr eaLnBrk="1" hangingPunct="1"/>
            <a:endParaRPr lang="en-US" altLang="zh-CN"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0" y="0"/>
            <a:ext cx="9144000" cy="6858000"/>
          </a:xfrm>
        </p:spPr>
        <p:txBody>
          <a:bodyPr/>
          <a:lstStyle/>
          <a:p>
            <a:pPr eaLnBrk="1" hangingPunct="1"/>
            <a:r>
              <a:rPr lang="zh-CN" altLang="en-US" sz="6000" b="1" dirty="0"/>
              <a:t>司法考试试题</a:t>
            </a:r>
          </a:p>
          <a:p>
            <a:pPr eaLnBrk="1" hangingPunct="1"/>
            <a:r>
              <a:rPr lang="zh-CN" altLang="en-US" dirty="0"/>
              <a:t>★下列在我国法院提起的诉讼中，构成涉外民事法律关系的有哪些？（</a:t>
            </a:r>
            <a:r>
              <a:rPr lang="en-US" altLang="zh-CN" dirty="0"/>
              <a:t>2002</a:t>
            </a:r>
            <a:r>
              <a:rPr lang="zh-CN" altLang="en-US" dirty="0"/>
              <a:t>年卷，多选）</a:t>
            </a:r>
          </a:p>
          <a:p>
            <a:pPr eaLnBrk="1" hangingPunct="1"/>
            <a:r>
              <a:rPr lang="en-US" altLang="zh-CN" dirty="0"/>
              <a:t>A.</a:t>
            </a:r>
            <a:r>
              <a:rPr lang="zh-CN" altLang="en-US" dirty="0"/>
              <a:t>发生在美国的犯罪行为因在我国发生结果而对犯罪嫌疑人追究刑事责任</a:t>
            </a:r>
          </a:p>
          <a:p>
            <a:pPr eaLnBrk="1" hangingPunct="1"/>
            <a:r>
              <a:rPr lang="en-US" altLang="zh-CN" dirty="0"/>
              <a:t>B.</a:t>
            </a:r>
            <a:r>
              <a:rPr lang="zh-CN" altLang="en-US" dirty="0"/>
              <a:t>中国公民和美国公民之间的婚姻关系</a:t>
            </a:r>
          </a:p>
          <a:p>
            <a:pPr eaLnBrk="1" hangingPunct="1"/>
            <a:r>
              <a:rPr lang="en-US" altLang="zh-CN" dirty="0"/>
              <a:t>C.</a:t>
            </a:r>
            <a:r>
              <a:rPr lang="zh-CN" altLang="en-US" dirty="0"/>
              <a:t>中国公民和德国公民之间的继承关系</a:t>
            </a:r>
          </a:p>
          <a:p>
            <a:pPr eaLnBrk="1" hangingPunct="1"/>
            <a:r>
              <a:rPr lang="en-US" altLang="zh-CN" dirty="0"/>
              <a:t>D.</a:t>
            </a:r>
            <a:r>
              <a:rPr lang="zh-CN" altLang="en-US" dirty="0"/>
              <a:t>因发生在印度的交通事故而产生的侵权行为关系</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0" y="0"/>
            <a:ext cx="9144000" cy="6858000"/>
          </a:xfrm>
        </p:spPr>
        <p:txBody>
          <a:bodyPr/>
          <a:lstStyle/>
          <a:p>
            <a:pPr eaLnBrk="1" hangingPunct="1"/>
            <a:r>
              <a:rPr lang="en-US" altLang="zh-CN" dirty="0"/>
              <a:t>★“</a:t>
            </a:r>
            <a:r>
              <a:rPr lang="zh-CN" altLang="en-US" dirty="0"/>
              <a:t>在中华人民共和国境内履行的中外合资经营企业合同、中外合作经营企业合同、中外合作勘探开发自然资源合同，适用中华人民共和国法律。”该条款属于下列选项中哪一类型的冲突规范？（</a:t>
            </a:r>
            <a:r>
              <a:rPr lang="en-US" altLang="zh-CN" dirty="0"/>
              <a:t>2003</a:t>
            </a:r>
            <a:r>
              <a:rPr lang="zh-CN" altLang="en-US" dirty="0"/>
              <a:t>年卷，单选）</a:t>
            </a:r>
          </a:p>
          <a:p>
            <a:pPr eaLnBrk="1" hangingPunct="1"/>
            <a:r>
              <a:rPr lang="zh-CN" altLang="en-US" dirty="0"/>
              <a:t>单边冲突规范</a:t>
            </a:r>
          </a:p>
          <a:p>
            <a:pPr eaLnBrk="1" hangingPunct="1"/>
            <a:r>
              <a:rPr lang="zh-CN" altLang="en-US" dirty="0"/>
              <a:t>双边冲突规范</a:t>
            </a:r>
          </a:p>
          <a:p>
            <a:pPr eaLnBrk="1" hangingPunct="1"/>
            <a:r>
              <a:rPr lang="zh-CN" altLang="en-US" dirty="0"/>
              <a:t>重叠适用的冲突规范</a:t>
            </a:r>
          </a:p>
          <a:p>
            <a:pPr eaLnBrk="1" hangingPunct="1"/>
            <a:r>
              <a:rPr lang="zh-CN" altLang="en-US" dirty="0"/>
              <a:t>选择适用的冲突规范</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107950" y="115888"/>
            <a:ext cx="8928100" cy="6626225"/>
          </a:xfrm>
        </p:spPr>
        <p:txBody>
          <a:bodyPr/>
          <a:lstStyle/>
          <a:p>
            <a:r>
              <a:rPr lang="en-US" altLang="zh-CN" dirty="0"/>
              <a:t>《</a:t>
            </a:r>
            <a:r>
              <a:rPr lang="zh-CN" altLang="en-US" dirty="0"/>
              <a:t>涉外民事关系法律适用法</a:t>
            </a:r>
            <a:r>
              <a:rPr lang="en-US" altLang="zh-CN" dirty="0"/>
              <a:t>》</a:t>
            </a:r>
            <a:r>
              <a:rPr lang="zh-CN" altLang="en-US" dirty="0"/>
              <a:t>规定： 结婚条件，适用当事人共同经常居所地法律；没有共同经常居所地的，适用共同国籍国法律；没有共同国籍，在一方当事人经常居所地或者国籍国缔结婚姻的，适用婚姻缔结地法律。该规定属于下列哪一种冲突规范？</a:t>
            </a:r>
            <a:r>
              <a:rPr lang="en-US" altLang="zh-CN" dirty="0"/>
              <a:t>(11</a:t>
            </a:r>
            <a:r>
              <a:rPr lang="zh-CN" altLang="en-US" dirty="0"/>
              <a:t>年单选题第</a:t>
            </a:r>
            <a:r>
              <a:rPr lang="en-US" altLang="zh-CN" dirty="0"/>
              <a:t>38</a:t>
            </a:r>
            <a:r>
              <a:rPr lang="zh-CN" altLang="en-US" dirty="0"/>
              <a:t>题）</a:t>
            </a:r>
            <a:endParaRPr lang="en-US" altLang="zh-CN" dirty="0"/>
          </a:p>
          <a:p>
            <a:r>
              <a:rPr lang="en-US" altLang="zh-CN" dirty="0"/>
              <a:t>A</a:t>
            </a:r>
            <a:r>
              <a:rPr lang="zh-CN" altLang="en-US" dirty="0"/>
              <a:t>单边冲突规范</a:t>
            </a:r>
            <a:endParaRPr lang="en-US" altLang="zh-CN" dirty="0"/>
          </a:p>
          <a:p>
            <a:r>
              <a:rPr lang="en-US" altLang="zh-CN" dirty="0"/>
              <a:t>B</a:t>
            </a:r>
            <a:r>
              <a:rPr lang="zh-CN" altLang="en-US" dirty="0"/>
              <a:t>重叠适用的冲突规范</a:t>
            </a:r>
            <a:endParaRPr lang="en-US" altLang="zh-CN" dirty="0"/>
          </a:p>
          <a:p>
            <a:r>
              <a:rPr lang="en-US" altLang="zh-CN" dirty="0"/>
              <a:t>C</a:t>
            </a:r>
            <a:r>
              <a:rPr lang="zh-CN" altLang="en-US" dirty="0"/>
              <a:t>无条件选择适用的冲突规范</a:t>
            </a:r>
            <a:endParaRPr lang="en-US" altLang="zh-CN" dirty="0"/>
          </a:p>
          <a:p>
            <a:r>
              <a:rPr lang="en-US" altLang="zh-CN" dirty="0"/>
              <a:t>D</a:t>
            </a:r>
            <a:r>
              <a:rPr lang="zh-CN" altLang="en-US" dirty="0"/>
              <a:t>有条件选择适用的冲突规范</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0" y="0"/>
            <a:ext cx="9144000" cy="6858000"/>
          </a:xfrm>
        </p:spPr>
        <p:txBody>
          <a:bodyPr/>
          <a:lstStyle/>
          <a:p>
            <a:pPr eaLnBrk="1" hangingPunct="1"/>
            <a:r>
              <a:rPr lang="zh-CN" altLang="en-US" dirty="0"/>
              <a:t>★下列选项中哪些法律规定属于冲突规范？（</a:t>
            </a:r>
            <a:r>
              <a:rPr lang="en-US" altLang="zh-CN" dirty="0"/>
              <a:t>1999</a:t>
            </a:r>
            <a:r>
              <a:rPr lang="zh-CN" altLang="en-US" dirty="0"/>
              <a:t>年，任选）</a:t>
            </a:r>
          </a:p>
          <a:p>
            <a:pPr eaLnBrk="1" hangingPunct="1"/>
            <a:r>
              <a:rPr lang="en-US" altLang="zh-CN" dirty="0"/>
              <a:t>A.</a:t>
            </a:r>
            <a:r>
              <a:rPr lang="zh-CN" altLang="en-US" dirty="0"/>
              <a:t>不动产的所有权，适用不动产所在地法律</a:t>
            </a:r>
          </a:p>
          <a:p>
            <a:pPr eaLnBrk="1" hangingPunct="1"/>
            <a:r>
              <a:rPr lang="en-US" altLang="zh-CN" dirty="0"/>
              <a:t>B.</a:t>
            </a:r>
            <a:r>
              <a:rPr lang="zh-CN" altLang="en-US" dirty="0"/>
              <a:t>中华人民共和国民法调整平等主体的公民之间、法人之间、公民和法人之间的财产关系和人身关系</a:t>
            </a:r>
            <a:endParaRPr lang="en-US" altLang="zh-CN" dirty="0"/>
          </a:p>
          <a:p>
            <a:pPr eaLnBrk="1" hangingPunct="1"/>
            <a:r>
              <a:rPr lang="en-US" altLang="zh-CN" dirty="0"/>
              <a:t>C.</a:t>
            </a:r>
            <a:r>
              <a:rPr lang="zh-CN" altLang="en-US" dirty="0"/>
              <a:t>扶养适用与被扶养人有最密切联系的国家的法律</a:t>
            </a:r>
          </a:p>
          <a:p>
            <a:pPr eaLnBrk="1" hangingPunct="1"/>
            <a:r>
              <a:rPr lang="en-US" altLang="zh-CN" dirty="0"/>
              <a:t>D.</a:t>
            </a:r>
            <a:r>
              <a:rPr lang="zh-CN" altLang="en-US" dirty="0"/>
              <a:t>中国已婚的公民，夫妻双方在国外但未定居，一方向人民法院起诉离婚的，应由原告或被告原住所地人民法院管辖</a:t>
            </a:r>
          </a:p>
          <a:p>
            <a:pPr eaLnBrk="1" hangingPunct="1"/>
            <a:endParaRPr lang="zh-CN" alt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0" y="0"/>
            <a:ext cx="9144000" cy="6858000"/>
          </a:xfrm>
        </p:spPr>
        <p:txBody>
          <a:bodyPr/>
          <a:lstStyle/>
          <a:p>
            <a:pPr eaLnBrk="1" hangingPunct="1"/>
            <a:r>
              <a:rPr lang="zh-CN" altLang="en-US" dirty="0"/>
              <a:t>中国某法院受理一涉外民事案件后，依案情确定应当适用甲国法。但在查找甲国法时发现甲国不同州实施不同的法律。关于本案，法院应当采取下列那一种做法</a:t>
            </a:r>
            <a:r>
              <a:rPr lang="en-US" altLang="zh-CN" dirty="0"/>
              <a:t>?</a:t>
            </a:r>
            <a:r>
              <a:rPr lang="zh-CN" altLang="en-US" dirty="0"/>
              <a:t> （</a:t>
            </a:r>
            <a:r>
              <a:rPr lang="en-US" altLang="zh-CN" dirty="0"/>
              <a:t>11</a:t>
            </a:r>
            <a:r>
              <a:rPr lang="zh-CN" altLang="en-US" dirty="0"/>
              <a:t>年单选第</a:t>
            </a:r>
            <a:r>
              <a:rPr lang="en-US" altLang="zh-CN" dirty="0"/>
              <a:t>39</a:t>
            </a:r>
            <a:r>
              <a:rPr lang="zh-CN" altLang="en-US" dirty="0"/>
              <a:t>题）</a:t>
            </a:r>
            <a:endParaRPr lang="en-US" altLang="zh-CN" dirty="0"/>
          </a:p>
          <a:p>
            <a:pPr eaLnBrk="1" hangingPunct="1"/>
            <a:r>
              <a:rPr lang="zh-CN" altLang="en-US" dirty="0"/>
              <a:t>根据意思自治原则，由当事人协议决定适用甲国哪个州的法律</a:t>
            </a:r>
            <a:endParaRPr lang="en-US" altLang="zh-CN" dirty="0"/>
          </a:p>
          <a:p>
            <a:pPr eaLnBrk="1" hangingPunct="1"/>
            <a:r>
              <a:rPr lang="zh-CN" altLang="en-US" dirty="0"/>
              <a:t>直接适用甲国与该涉外民事关系有最密切联系的州的法律</a:t>
            </a:r>
            <a:endParaRPr lang="en-US" altLang="zh-CN" dirty="0"/>
          </a:p>
          <a:p>
            <a:pPr eaLnBrk="1" hangingPunct="1"/>
            <a:r>
              <a:rPr lang="zh-CN" altLang="en-US" dirty="0"/>
              <a:t>首先适用甲国区际冲突法确定准据法，如甲国没有区际冲突法，适用中国法律</a:t>
            </a:r>
            <a:endParaRPr lang="en-US" altLang="zh-CN" dirty="0"/>
          </a:p>
          <a:p>
            <a:pPr eaLnBrk="1" hangingPunct="1"/>
            <a:r>
              <a:rPr lang="zh-CN" altLang="en-US" dirty="0"/>
              <a:t>首先适用甲国区际冲突法确定准据法，如甲国没有区际冲突法，适用与案件有最密切联系州法律</a:t>
            </a:r>
            <a:endParaRPr lang="en-US" altLang="zh-CN" dirty="0"/>
          </a:p>
          <a:p>
            <a:pPr eaLnBrk="1" hangingPunct="1"/>
            <a:endParaRPr lang="en-US" altLang="zh-CN"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107950" y="44450"/>
            <a:ext cx="8856663" cy="6697663"/>
          </a:xfrm>
        </p:spPr>
        <p:txBody>
          <a:bodyPr/>
          <a:lstStyle/>
          <a:p>
            <a:pPr algn="just" eaLnBrk="1" hangingPunct="1"/>
            <a:r>
              <a:rPr lang="zh-CN" altLang="en-US" sz="6000" b="1" dirty="0"/>
              <a:t>二、国际私法的范围</a:t>
            </a:r>
          </a:p>
          <a:p>
            <a:pPr algn="just" eaLnBrk="1" hangingPunct="1"/>
            <a:r>
              <a:rPr lang="zh-CN" altLang="en-US" dirty="0"/>
              <a:t>国际私法案件涉及诸多法律规范：</a:t>
            </a:r>
            <a:r>
              <a:rPr lang="zh-CN" altLang="en-US" dirty="0">
                <a:latin typeface="宋体" charset="-122"/>
              </a:rPr>
              <a:t>①规定外国人民事法律地位的规范；②冲突规范；③国际统一实体规范；④管辖权规范等国际民事诉讼和仲裁程序规范；⑤</a:t>
            </a:r>
            <a:r>
              <a:rPr lang="zh-CN" altLang="en-US" dirty="0"/>
              <a:t>国内专用实体规范</a:t>
            </a:r>
            <a:endParaRPr lang="en-US" altLang="zh-CN" dirty="0"/>
          </a:p>
          <a:p>
            <a:pPr algn="just" eaLnBrk="1" hangingPunct="1"/>
            <a:r>
              <a:rPr lang="zh-CN" altLang="en-US" dirty="0"/>
              <a:t>国际私法的范围：</a:t>
            </a:r>
          </a:p>
          <a:p>
            <a:pPr algn="just" eaLnBrk="1" hangingPunct="1"/>
            <a:r>
              <a:rPr lang="zh-CN" altLang="en-US" dirty="0"/>
              <a:t>（一）小国际私法</a:t>
            </a:r>
          </a:p>
          <a:p>
            <a:pPr algn="just" eaLnBrk="1" hangingPunct="1"/>
            <a:r>
              <a:rPr lang="zh-CN" altLang="en-US" dirty="0"/>
              <a:t>（二）中国际私法</a:t>
            </a:r>
          </a:p>
          <a:p>
            <a:pPr algn="just" eaLnBrk="1" hangingPunct="1"/>
            <a:r>
              <a:rPr lang="zh-CN" altLang="en-US" dirty="0"/>
              <a:t>（三）大国际私法</a:t>
            </a:r>
          </a:p>
          <a:p>
            <a:pPr algn="just" eaLnBrk="1" hangingPunct="1"/>
            <a:r>
              <a:rPr lang="zh-CN" altLang="en-US" dirty="0"/>
              <a:t>（四）大大国际私法</a:t>
            </a:r>
          </a:p>
          <a:p>
            <a:pPr eaLnBrk="1" hangingPunct="1"/>
            <a:endParaRPr lang="en-US" altLang="zh-CN"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468313" y="1557338"/>
            <a:ext cx="16557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b="1">
                <a:solidFill>
                  <a:srgbClr val="000066"/>
                </a:solidFill>
                <a:latin typeface="华文仿宋" pitchFamily="2" charset="-122"/>
                <a:ea typeface="华文仿宋" pitchFamily="2" charset="-122"/>
              </a:rPr>
              <a:t>小国际</a:t>
            </a:r>
          </a:p>
          <a:p>
            <a:pPr eaLnBrk="1" hangingPunct="1">
              <a:spcBef>
                <a:spcPct val="0"/>
              </a:spcBef>
              <a:buFontTx/>
              <a:buNone/>
            </a:pPr>
            <a:r>
              <a:rPr kumimoji="0" lang="zh-CN" altLang="en-US" b="1">
                <a:solidFill>
                  <a:srgbClr val="000066"/>
                </a:solidFill>
                <a:latin typeface="华文仿宋" pitchFamily="2" charset="-122"/>
                <a:ea typeface="华文仿宋" pitchFamily="2" charset="-122"/>
              </a:rPr>
              <a:t>私法</a:t>
            </a:r>
          </a:p>
        </p:txBody>
      </p:sp>
      <p:sp>
        <p:nvSpPr>
          <p:cNvPr id="134147" name="Text Box 3"/>
          <p:cNvSpPr txBox="1">
            <a:spLocks noChangeArrowheads="1"/>
          </p:cNvSpPr>
          <p:nvPr/>
        </p:nvSpPr>
        <p:spPr bwMode="auto">
          <a:xfrm>
            <a:off x="468313" y="3644900"/>
            <a:ext cx="16557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b="1">
                <a:solidFill>
                  <a:srgbClr val="000066"/>
                </a:solidFill>
                <a:latin typeface="华文仿宋" pitchFamily="2" charset="-122"/>
                <a:ea typeface="华文仿宋" pitchFamily="2" charset="-122"/>
              </a:rPr>
              <a:t>中国际私法</a:t>
            </a:r>
          </a:p>
        </p:txBody>
      </p:sp>
      <p:sp>
        <p:nvSpPr>
          <p:cNvPr id="134148" name="Text Box 4"/>
          <p:cNvSpPr txBox="1">
            <a:spLocks noChangeArrowheads="1"/>
          </p:cNvSpPr>
          <p:nvPr/>
        </p:nvSpPr>
        <p:spPr bwMode="auto">
          <a:xfrm>
            <a:off x="395288" y="5734050"/>
            <a:ext cx="2374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kumimoji="0" lang="zh-CN" altLang="en-US" b="1" dirty="0">
                <a:solidFill>
                  <a:srgbClr val="000066"/>
                </a:solidFill>
                <a:latin typeface="华文仿宋" pitchFamily="2" charset="-122"/>
                <a:ea typeface="华文仿宋" pitchFamily="2" charset="-122"/>
                <a:hlinkClick r:id="rId2" action="ppaction://hlinksldjump"/>
              </a:rPr>
              <a:t>大国际私法</a:t>
            </a:r>
            <a:endParaRPr kumimoji="0" lang="zh-CN" altLang="en-US" b="1" dirty="0">
              <a:solidFill>
                <a:srgbClr val="000066"/>
              </a:solidFill>
              <a:latin typeface="华文仿宋" pitchFamily="2" charset="-122"/>
              <a:ea typeface="华文仿宋" pitchFamily="2" charset="-122"/>
            </a:endParaRPr>
          </a:p>
        </p:txBody>
      </p:sp>
      <p:pic>
        <p:nvPicPr>
          <p:cNvPr id="704517" name="Picture 5" descr="24ben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75" y="620713"/>
            <a:ext cx="1255713"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8" name="Oval 6"/>
          <p:cNvSpPr>
            <a:spLocks noChangeArrowheads="1"/>
          </p:cNvSpPr>
          <p:nvPr/>
        </p:nvSpPr>
        <p:spPr bwMode="auto">
          <a:xfrm>
            <a:off x="3635375" y="1196975"/>
            <a:ext cx="1512888" cy="1439863"/>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kumimoji="0" lang="zh-CN" altLang="en-US" sz="2800" b="1">
                <a:solidFill>
                  <a:srgbClr val="660066"/>
                </a:solidFill>
                <a:latin typeface="Arial" charset="0"/>
              </a:rPr>
              <a:t>冲突规范</a:t>
            </a:r>
          </a:p>
        </p:txBody>
      </p:sp>
      <p:grpSp>
        <p:nvGrpSpPr>
          <p:cNvPr id="2" name="Group 7"/>
          <p:cNvGrpSpPr>
            <a:grpSpLocks/>
          </p:cNvGrpSpPr>
          <p:nvPr/>
        </p:nvGrpSpPr>
        <p:grpSpPr bwMode="auto">
          <a:xfrm>
            <a:off x="2268538" y="3284538"/>
            <a:ext cx="3816350" cy="1873250"/>
            <a:chOff x="1429" y="2069"/>
            <a:chExt cx="2404" cy="1180"/>
          </a:xfrm>
        </p:grpSpPr>
        <p:sp>
          <p:nvSpPr>
            <p:cNvPr id="134154" name="Text Box 8"/>
            <p:cNvSpPr txBox="1">
              <a:spLocks noChangeArrowheads="1"/>
            </p:cNvSpPr>
            <p:nvPr/>
          </p:nvSpPr>
          <p:spPr bwMode="auto">
            <a:xfrm>
              <a:off x="2063" y="2069"/>
              <a:ext cx="1089" cy="33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sz="2800" b="1">
                  <a:solidFill>
                    <a:srgbClr val="660066"/>
                  </a:solidFill>
                  <a:latin typeface="Arial" charset="0"/>
                </a:rPr>
                <a:t>冲突规范</a:t>
              </a:r>
            </a:p>
          </p:txBody>
        </p:sp>
        <p:sp>
          <p:nvSpPr>
            <p:cNvPr id="134155" name="Oval 9"/>
            <p:cNvSpPr>
              <a:spLocks noChangeArrowheads="1"/>
            </p:cNvSpPr>
            <p:nvPr/>
          </p:nvSpPr>
          <p:spPr bwMode="auto">
            <a:xfrm>
              <a:off x="1429" y="2297"/>
              <a:ext cx="997" cy="952"/>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kumimoji="0" lang="zh-CN" altLang="en-US" sz="2800" b="1">
                  <a:solidFill>
                    <a:srgbClr val="660066"/>
                  </a:solidFill>
                  <a:latin typeface="Arial" charset="0"/>
                </a:rPr>
                <a:t>管辖权</a:t>
              </a:r>
            </a:p>
            <a:p>
              <a:pPr algn="ctr" eaLnBrk="1" hangingPunct="1">
                <a:spcBef>
                  <a:spcPct val="0"/>
                </a:spcBef>
                <a:buFontTx/>
                <a:buNone/>
              </a:pPr>
              <a:r>
                <a:rPr kumimoji="0" lang="zh-CN" altLang="en-US" sz="2800" b="1">
                  <a:solidFill>
                    <a:srgbClr val="660066"/>
                  </a:solidFill>
                  <a:latin typeface="Arial" charset="0"/>
                </a:rPr>
                <a:t>规范</a:t>
              </a:r>
            </a:p>
          </p:txBody>
        </p:sp>
        <p:sp>
          <p:nvSpPr>
            <p:cNvPr id="134156" name="Oval 10"/>
            <p:cNvSpPr>
              <a:spLocks noChangeArrowheads="1"/>
            </p:cNvSpPr>
            <p:nvPr/>
          </p:nvSpPr>
          <p:spPr bwMode="auto">
            <a:xfrm>
              <a:off x="2835" y="2251"/>
              <a:ext cx="998" cy="99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kumimoji="0" lang="zh-CN" altLang="en-US" sz="2800" b="1">
                  <a:solidFill>
                    <a:srgbClr val="660066"/>
                  </a:solidFill>
                  <a:latin typeface="Arial" charset="0"/>
                </a:rPr>
                <a:t>判决的</a:t>
              </a:r>
            </a:p>
            <a:p>
              <a:pPr algn="ctr" eaLnBrk="1" hangingPunct="1">
                <a:spcBef>
                  <a:spcPct val="0"/>
                </a:spcBef>
                <a:buFontTx/>
                <a:buNone/>
              </a:pPr>
              <a:r>
                <a:rPr kumimoji="0" lang="zh-CN" altLang="en-US" sz="2800" b="1">
                  <a:solidFill>
                    <a:srgbClr val="660066"/>
                  </a:solidFill>
                  <a:latin typeface="Arial" charset="0"/>
                </a:rPr>
                <a:t>承认和执</a:t>
              </a:r>
            </a:p>
            <a:p>
              <a:pPr algn="ctr" eaLnBrk="1" hangingPunct="1">
                <a:spcBef>
                  <a:spcPct val="0"/>
                </a:spcBef>
                <a:buFontTx/>
                <a:buNone/>
              </a:pPr>
              <a:r>
                <a:rPr kumimoji="0" lang="zh-CN" altLang="en-US" sz="2800" b="1">
                  <a:solidFill>
                    <a:srgbClr val="660066"/>
                  </a:solidFill>
                  <a:latin typeface="Arial" charset="0"/>
                </a:rPr>
                <a:t>行规范</a:t>
              </a:r>
            </a:p>
          </p:txBody>
        </p:sp>
      </p:grpSp>
      <p:pic>
        <p:nvPicPr>
          <p:cNvPr id="704523" name="Picture 11" descr="18806_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429000"/>
            <a:ext cx="27940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3" name="AutoShape 12"/>
          <p:cNvSpPr>
            <a:spLocks/>
          </p:cNvSpPr>
          <p:nvPr/>
        </p:nvSpPr>
        <p:spPr bwMode="auto">
          <a:xfrm>
            <a:off x="250825" y="1916113"/>
            <a:ext cx="217488" cy="4249737"/>
          </a:xfrm>
          <a:prstGeom prst="leftBrace">
            <a:avLst>
              <a:gd name="adj1" fmla="val 1628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04518"/>
                                        </p:tgtEl>
                                        <p:attrNameLst>
                                          <p:attrName>style.visibility</p:attrName>
                                        </p:attrNameLst>
                                      </p:cBhvr>
                                      <p:to>
                                        <p:strVal val="visible"/>
                                      </p:to>
                                    </p:set>
                                    <p:animEffect transition="in" filter="wheel(4)">
                                      <p:cBhvr>
                                        <p:cTn id="7" dur="500"/>
                                        <p:tgtEl>
                                          <p:spTgt spid="704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704517"/>
                                        </p:tgtEl>
                                        <p:attrNameLst>
                                          <p:attrName>style.visibility</p:attrName>
                                        </p:attrNameLst>
                                      </p:cBhvr>
                                      <p:to>
                                        <p:strVal val="visible"/>
                                      </p:to>
                                    </p:set>
                                    <p:anim calcmode="lin" valueType="num">
                                      <p:cBhvr additive="base">
                                        <p:cTn id="12" dur="500" fill="hold"/>
                                        <p:tgtEl>
                                          <p:spTgt spid="704517"/>
                                        </p:tgtEl>
                                        <p:attrNameLst>
                                          <p:attrName>ppt_x</p:attrName>
                                        </p:attrNameLst>
                                      </p:cBhvr>
                                      <p:tavLst>
                                        <p:tav tm="0">
                                          <p:val>
                                            <p:strVal val="1+#ppt_w/2"/>
                                          </p:val>
                                        </p:tav>
                                        <p:tav tm="100000">
                                          <p:val>
                                            <p:strVal val="#ppt_x"/>
                                          </p:val>
                                        </p:tav>
                                      </p:tavLst>
                                    </p:anim>
                                    <p:anim calcmode="lin" valueType="num">
                                      <p:cBhvr additive="base">
                                        <p:cTn id="13" dur="500" fill="hold"/>
                                        <p:tgtEl>
                                          <p:spTgt spid="70451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704523"/>
                                        </p:tgtEl>
                                        <p:attrNameLst>
                                          <p:attrName>style.visibility</p:attrName>
                                        </p:attrNameLst>
                                      </p:cBhvr>
                                      <p:to>
                                        <p:strVal val="visible"/>
                                      </p:to>
                                    </p:set>
                                    <p:animEffect transition="in" filter="slide(fromBottom)">
                                      <p:cBhvr>
                                        <p:cTn id="23"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8" grpId="0" animBg="1"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05538" name="Picture 2" descr="images"/>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5795963" y="1700213"/>
            <a:ext cx="3313112" cy="3313112"/>
          </a:xfrm>
          <a:noFill/>
        </p:spPr>
      </p:pic>
      <p:grpSp>
        <p:nvGrpSpPr>
          <p:cNvPr id="135171" name="Group 3"/>
          <p:cNvGrpSpPr>
            <a:grpSpLocks/>
          </p:cNvGrpSpPr>
          <p:nvPr/>
        </p:nvGrpSpPr>
        <p:grpSpPr bwMode="auto">
          <a:xfrm>
            <a:off x="0" y="549275"/>
            <a:ext cx="6156325" cy="5761038"/>
            <a:chOff x="1905" y="346"/>
            <a:chExt cx="3878" cy="3629"/>
          </a:xfrm>
        </p:grpSpPr>
        <p:sp>
          <p:nvSpPr>
            <p:cNvPr id="135172" name="Text Box 4"/>
            <p:cNvSpPr txBox="1">
              <a:spLocks noChangeArrowheads="1"/>
            </p:cNvSpPr>
            <p:nvPr/>
          </p:nvSpPr>
          <p:spPr bwMode="auto">
            <a:xfrm>
              <a:off x="3379" y="618"/>
              <a:ext cx="73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b="1">
                  <a:latin typeface="Arial" charset="0"/>
                  <a:ea typeface="华文新魏" pitchFamily="2" charset="-122"/>
                </a:rPr>
                <a:t>冲突规范</a:t>
              </a:r>
            </a:p>
          </p:txBody>
        </p:sp>
        <p:sp>
          <p:nvSpPr>
            <p:cNvPr id="135173" name="Text Box 5"/>
            <p:cNvSpPr txBox="1">
              <a:spLocks noChangeArrowheads="1"/>
            </p:cNvSpPr>
            <p:nvPr/>
          </p:nvSpPr>
          <p:spPr bwMode="auto">
            <a:xfrm>
              <a:off x="2154" y="1454"/>
              <a:ext cx="1225"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b="1">
                  <a:latin typeface="Arial" charset="0"/>
                  <a:ea typeface="华文新魏" pitchFamily="2" charset="-122"/>
                </a:rPr>
                <a:t>外国人民事法律地位规范</a:t>
              </a:r>
            </a:p>
          </p:txBody>
        </p:sp>
        <p:sp>
          <p:nvSpPr>
            <p:cNvPr id="135174" name="Text Box 6"/>
            <p:cNvSpPr txBox="1">
              <a:spLocks noChangeArrowheads="1"/>
            </p:cNvSpPr>
            <p:nvPr/>
          </p:nvSpPr>
          <p:spPr bwMode="auto">
            <a:xfrm>
              <a:off x="4195" y="1499"/>
              <a:ext cx="1474"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b="1">
                  <a:latin typeface="Arial" charset="0"/>
                  <a:ea typeface="华文新魏" pitchFamily="2" charset="-122"/>
                </a:rPr>
                <a:t>国际民事诉讼和国际商事仲裁规范</a:t>
              </a:r>
            </a:p>
          </p:txBody>
        </p:sp>
        <p:sp>
          <p:nvSpPr>
            <p:cNvPr id="135175" name="Text Box 7"/>
            <p:cNvSpPr txBox="1">
              <a:spLocks noChangeArrowheads="1"/>
            </p:cNvSpPr>
            <p:nvPr/>
          </p:nvSpPr>
          <p:spPr bwMode="auto">
            <a:xfrm>
              <a:off x="3379" y="2670"/>
              <a:ext cx="862"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b="1">
                  <a:latin typeface="Arial" charset="0"/>
                  <a:ea typeface="华文新魏" pitchFamily="2" charset="-122"/>
                </a:rPr>
                <a:t>统一实体规范</a:t>
              </a:r>
            </a:p>
          </p:txBody>
        </p:sp>
        <p:sp>
          <p:nvSpPr>
            <p:cNvPr id="135176" name="Text Box 8"/>
            <p:cNvSpPr txBox="1">
              <a:spLocks noChangeArrowheads="1"/>
            </p:cNvSpPr>
            <p:nvPr/>
          </p:nvSpPr>
          <p:spPr bwMode="auto">
            <a:xfrm>
              <a:off x="3379" y="1644"/>
              <a:ext cx="63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kumimoji="0" lang="zh-CN" altLang="en-US" b="1">
                  <a:solidFill>
                    <a:srgbClr val="FF0000"/>
                  </a:solidFill>
                  <a:latin typeface="Arial" charset="0"/>
                  <a:ea typeface="华文楷体" pitchFamily="2" charset="-122"/>
                </a:rPr>
                <a:t>法律冲突</a:t>
              </a:r>
            </a:p>
          </p:txBody>
        </p:sp>
        <p:sp>
          <p:nvSpPr>
            <p:cNvPr id="135177" name="Oval 9"/>
            <p:cNvSpPr>
              <a:spLocks noChangeArrowheads="1"/>
            </p:cNvSpPr>
            <p:nvPr/>
          </p:nvSpPr>
          <p:spPr bwMode="auto">
            <a:xfrm>
              <a:off x="3288" y="346"/>
              <a:ext cx="862" cy="362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p>
          </p:txBody>
        </p:sp>
        <p:sp>
          <p:nvSpPr>
            <p:cNvPr id="135178" name="Oval 10"/>
            <p:cNvSpPr>
              <a:spLocks noChangeArrowheads="1"/>
            </p:cNvSpPr>
            <p:nvPr/>
          </p:nvSpPr>
          <p:spPr bwMode="auto">
            <a:xfrm>
              <a:off x="1905" y="1253"/>
              <a:ext cx="3878" cy="149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705538"/>
                                        </p:tgtEl>
                                        <p:attrNameLst>
                                          <p:attrName>style.visibility</p:attrName>
                                        </p:attrNameLst>
                                      </p:cBhvr>
                                      <p:to>
                                        <p:strVal val="visible"/>
                                      </p:to>
                                    </p:set>
                                    <p:anim calcmode="lin" valueType="num">
                                      <p:cBhvr>
                                        <p:cTn id="7" dur="1000" fill="hold"/>
                                        <p:tgtEl>
                                          <p:spTgt spid="705538"/>
                                        </p:tgtEl>
                                        <p:attrNameLst>
                                          <p:attrName>ppt_w</p:attrName>
                                        </p:attrNameLst>
                                      </p:cBhvr>
                                      <p:tavLst>
                                        <p:tav tm="0">
                                          <p:val>
                                            <p:fltVal val="0"/>
                                          </p:val>
                                        </p:tav>
                                        <p:tav tm="100000">
                                          <p:val>
                                            <p:strVal val="#ppt_w"/>
                                          </p:val>
                                        </p:tav>
                                      </p:tavLst>
                                    </p:anim>
                                    <p:anim calcmode="lin" valueType="num">
                                      <p:cBhvr>
                                        <p:cTn id="8" dur="1000" fill="hold"/>
                                        <p:tgtEl>
                                          <p:spTgt spid="705538"/>
                                        </p:tgtEl>
                                        <p:attrNameLst>
                                          <p:attrName>ppt_h</p:attrName>
                                        </p:attrNameLst>
                                      </p:cBhvr>
                                      <p:tavLst>
                                        <p:tav tm="0">
                                          <p:val>
                                            <p:fltVal val="0"/>
                                          </p:val>
                                        </p:tav>
                                        <p:tav tm="100000">
                                          <p:val>
                                            <p:strVal val="#ppt_h"/>
                                          </p:val>
                                        </p:tav>
                                      </p:tavLst>
                                    </p:anim>
                                    <p:anim calcmode="lin" valueType="num">
                                      <p:cBhvr>
                                        <p:cTn id="9" dur="1000" fill="hold"/>
                                        <p:tgtEl>
                                          <p:spTgt spid="7055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055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dirty="0"/>
              <a:t>陈钢同意交出证件从其所处情势看带有一定的被迫性，并非完全是其真实意思表示。尽管新航在文字上表示了歉意，但这只是礼貌用语，并不能否定其行为的性质。新航的行为构成侵权。</a:t>
            </a:r>
            <a:endParaRPr lang="en-US" altLang="zh-CN" dirty="0"/>
          </a:p>
          <a:p>
            <a:pPr eaLnBrk="1" hangingPunct="1"/>
            <a:r>
              <a:rPr lang="zh-CN" altLang="en-US" dirty="0"/>
              <a:t>康泰公司依约履行了旅游服务合同约定的义务，无法预见也无法控制涉案事件发生，不存在过错，且在事件发生后积极处理陈钢投诉事宜，因此，康泰公司没有侵害陈钢合法权益，不存在侵权行为。尽管新航的侵权行为发生在香港、新加坡和马尔代夫，但陈钢的住所地在广东省深圳市，故依侵权结果发生地法律</a:t>
            </a:r>
            <a:r>
              <a:rPr lang="en-US" altLang="zh-CN" dirty="0"/>
              <a:t>――</a:t>
            </a:r>
            <a:r>
              <a:rPr lang="zh-CN" altLang="en-US" dirty="0"/>
              <a:t>中华人民共和国侵权行为法处理本案。</a:t>
            </a:r>
          </a:p>
          <a:p>
            <a:pPr eaLnBrk="1" hangingPunct="1"/>
            <a:r>
              <a:rPr lang="en-US" altLang="zh-CN" dirty="0"/>
              <a:t>2005</a:t>
            </a:r>
            <a:r>
              <a:rPr lang="zh-CN" altLang="en-US" dirty="0"/>
              <a:t>年</a:t>
            </a:r>
            <a:r>
              <a:rPr lang="en-US" altLang="zh-CN" dirty="0"/>
              <a:t>8</a:t>
            </a:r>
            <a:r>
              <a:rPr lang="zh-CN" altLang="en-US" dirty="0"/>
              <a:t>月</a:t>
            </a:r>
            <a:r>
              <a:rPr lang="en-US" altLang="zh-CN" dirty="0"/>
              <a:t>23</a:t>
            </a:r>
            <a:r>
              <a:rPr lang="zh-CN" altLang="en-US" dirty="0"/>
              <a:t>日，深圳中院一审判决，新加坡航空公司应于判决生效之日起十日内</a:t>
            </a:r>
            <a:endParaRPr lang="zh-CN" altLang="zh-CN" dirty="0"/>
          </a:p>
        </p:txBody>
      </p:sp>
    </p:spTree>
    <p:extLst>
      <p:ext uri="{BB962C8B-B14F-4D97-AF65-F5344CB8AC3E}">
        <p14:creationId xmlns:p14="http://schemas.microsoft.com/office/powerpoint/2010/main" val="412367267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0" y="0"/>
            <a:ext cx="9144000" cy="6858000"/>
          </a:xfrm>
        </p:spPr>
        <p:txBody>
          <a:bodyPr/>
          <a:lstStyle/>
          <a:p>
            <a:pPr algn="just" eaLnBrk="1" hangingPunct="1"/>
            <a:r>
              <a:rPr lang="zh-CN" altLang="en-US" sz="6000" b="1" dirty="0"/>
              <a:t>三、国际私法</a:t>
            </a:r>
            <a:r>
              <a:rPr lang="en-US" altLang="zh-CN" sz="6000" b="1" dirty="0"/>
              <a:t>/</a:t>
            </a:r>
            <a:r>
              <a:rPr lang="zh-CN" altLang="en-US" sz="6000" b="1" dirty="0"/>
              <a:t>冲突法的性质</a:t>
            </a:r>
            <a:endParaRPr lang="en-US" altLang="zh-CN" sz="6000" b="1" dirty="0"/>
          </a:p>
          <a:p>
            <a:pPr algn="just" eaLnBrk="1" hangingPunct="1"/>
            <a:r>
              <a:rPr lang="zh-CN" altLang="en-GB" sz="3600" b="1" dirty="0"/>
              <a:t>（一）</a:t>
            </a:r>
            <a:r>
              <a:rPr lang="zh-CN" altLang="en-US" sz="3600" b="1" dirty="0"/>
              <a:t>国际法还是国内法</a:t>
            </a:r>
            <a:r>
              <a:rPr lang="zh-CN" altLang="en-US" dirty="0"/>
              <a:t>？</a:t>
            </a:r>
          </a:p>
          <a:p>
            <a:pPr algn="just" eaLnBrk="1" hangingPunct="1"/>
            <a:r>
              <a:rPr lang="zh-CN" altLang="en-US" b="1" dirty="0"/>
              <a:t>民族主义学派：国内法</a:t>
            </a:r>
          </a:p>
          <a:p>
            <a:pPr algn="just" eaLnBrk="1" hangingPunct="1"/>
            <a:r>
              <a:rPr lang="zh-CN" altLang="en-US" dirty="0"/>
              <a:t>渊源、制定和适用、争议解决方式</a:t>
            </a:r>
            <a:endParaRPr lang="en-US" altLang="zh-CN" dirty="0"/>
          </a:p>
          <a:p>
            <a:pPr algn="just" eaLnBrk="1" hangingPunct="1"/>
            <a:r>
              <a:rPr lang="zh-CN" altLang="en-US" b="1" dirty="0"/>
              <a:t>世界主义学派：国际法</a:t>
            </a:r>
          </a:p>
          <a:p>
            <a:pPr algn="just" eaLnBrk="1" hangingPunct="1"/>
            <a:r>
              <a:rPr lang="zh-CN" altLang="en-US" dirty="0"/>
              <a:t>产生条件、调整对象、发展趋势</a:t>
            </a:r>
            <a:endParaRPr lang="en-US" altLang="zh-CN" dirty="0"/>
          </a:p>
          <a:p>
            <a:pPr algn="just" eaLnBrk="1" hangingPunct="1"/>
            <a:r>
              <a:rPr lang="zh-CN" altLang="en-US" b="1" dirty="0"/>
              <a:t>二元论</a:t>
            </a:r>
            <a:endParaRPr lang="en-US" altLang="zh-CN" b="1" dirty="0"/>
          </a:p>
          <a:p>
            <a:pPr algn="just" eaLnBrk="1" hangingPunct="1"/>
            <a:r>
              <a:rPr lang="en-US" altLang="zh-CN" b="1" dirty="0"/>
              <a:t>2010</a:t>
            </a:r>
            <a:r>
              <a:rPr lang="zh-CN" altLang="en-US" b="1" dirty="0"/>
              <a:t>中华人民共和国涉外民事关系法律适用法</a:t>
            </a:r>
            <a:endParaRPr lang="en-US" altLang="zh-CN" b="1" dirty="0"/>
          </a:p>
          <a:p>
            <a:pPr eaLnBrk="1" hangingPunct="1"/>
            <a:endParaRPr lang="en-US" altLang="zh-CN" dirty="0"/>
          </a:p>
        </p:txBody>
      </p:sp>
    </p:spTree>
    <p:extLst>
      <p:ext uri="{BB962C8B-B14F-4D97-AF65-F5344CB8AC3E}">
        <p14:creationId xmlns:p14="http://schemas.microsoft.com/office/powerpoint/2010/main" val="40678525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6062" y="116632"/>
            <a:ext cx="8718425" cy="1956643"/>
          </a:xfrm>
        </p:spPr>
        <p:txBody>
          <a:bodyPr/>
          <a:lstStyle/>
          <a:p>
            <a:r>
              <a:rPr lang="en-US" altLang="zh-CN" sz="6000" b="1" i="1" dirty="0">
                <a:ea typeface="宋体" pitchFamily="2" charset="-122"/>
              </a:rPr>
              <a:t>    US: Two Branches of Int’l Law</a:t>
            </a:r>
            <a:r>
              <a:rPr lang="en-US" altLang="zh-CN" b="1" i="1" dirty="0">
                <a:ea typeface="宋体" pitchFamily="2" charset="-122"/>
              </a:rPr>
              <a:t>:</a:t>
            </a:r>
          </a:p>
        </p:txBody>
      </p:sp>
      <p:sp>
        <p:nvSpPr>
          <p:cNvPr id="32771" name="Rectangle 3"/>
          <p:cNvSpPr>
            <a:spLocks noGrp="1" noChangeArrowheads="1"/>
          </p:cNvSpPr>
          <p:nvPr>
            <p:ph type="body" idx="1"/>
          </p:nvPr>
        </p:nvSpPr>
        <p:spPr/>
        <p:txBody>
          <a:bodyPr/>
          <a:lstStyle/>
          <a:p>
            <a:pPr>
              <a:lnSpc>
                <a:spcPct val="90000"/>
              </a:lnSpc>
            </a:pPr>
            <a:r>
              <a:rPr lang="en-US" altLang="zh-CN" b="1" dirty="0">
                <a:ea typeface="宋体" pitchFamily="2" charset="-122"/>
              </a:rPr>
              <a:t>Public International Law</a:t>
            </a:r>
            <a:r>
              <a:rPr lang="en-US" altLang="zh-CN" sz="2800" b="1" dirty="0">
                <a:ea typeface="宋体" pitchFamily="2" charset="-122"/>
              </a:rPr>
              <a:t>:</a:t>
            </a:r>
            <a:r>
              <a:rPr lang="en-US" altLang="zh-CN" sz="2800" dirty="0">
                <a:ea typeface="宋体" pitchFamily="2" charset="-122"/>
              </a:rPr>
              <a:t>  </a:t>
            </a:r>
            <a:r>
              <a:rPr lang="en-US" altLang="zh-CN" sz="1200" i="1" dirty="0">
                <a:ea typeface="宋体" pitchFamily="2" charset="-122"/>
              </a:rPr>
              <a:t>regulates the relations between national states.  Now, through conventions, it also recognizes the rights of individuals and, thus, governs relations between a state &amp; citizens of other states.</a:t>
            </a:r>
          </a:p>
          <a:p>
            <a:pPr>
              <a:lnSpc>
                <a:spcPct val="90000"/>
              </a:lnSpc>
            </a:pPr>
            <a:r>
              <a:rPr lang="en-US" altLang="zh-CN" b="1" dirty="0">
                <a:ea typeface="宋体" pitchFamily="2" charset="-122"/>
              </a:rPr>
              <a:t>Private International Law</a:t>
            </a:r>
            <a:r>
              <a:rPr lang="en-US" altLang="zh-CN" sz="2800" b="1" dirty="0">
                <a:ea typeface="宋体" pitchFamily="2" charset="-122"/>
              </a:rPr>
              <a:t>:</a:t>
            </a:r>
            <a:r>
              <a:rPr lang="en-US" altLang="zh-CN" sz="2800" dirty="0">
                <a:ea typeface="宋体" pitchFamily="2" charset="-122"/>
              </a:rPr>
              <a:t>  </a:t>
            </a:r>
            <a:r>
              <a:rPr lang="en-US" altLang="zh-CN" sz="1200" i="1" dirty="0">
                <a:ea typeface="宋体" pitchFamily="2" charset="-122"/>
              </a:rPr>
              <a:t>consists of those rules and practices that determine where and by whose law controversies involving more than one state are resolved, and how foreign judgments are enforced.</a:t>
            </a:r>
          </a:p>
          <a:p>
            <a:pPr>
              <a:lnSpc>
                <a:spcPct val="90000"/>
              </a:lnSpc>
            </a:pPr>
            <a:endParaRPr lang="en-US" altLang="zh-CN" sz="1200" b="1" i="1" dirty="0">
              <a:ea typeface="宋体" pitchFamily="2" charset="-122"/>
            </a:endParaRPr>
          </a:p>
          <a:p>
            <a:pPr>
              <a:lnSpc>
                <a:spcPct val="90000"/>
              </a:lnSpc>
            </a:pPr>
            <a:r>
              <a:rPr lang="zh-CN" altLang="en-US" sz="3600" b="1" dirty="0">
                <a:ea typeface="宋体" pitchFamily="2" charset="-122"/>
              </a:rPr>
              <a:t>（二）实体法还是程序法？冲突法</a:t>
            </a:r>
          </a:p>
          <a:p>
            <a:pPr>
              <a:lnSpc>
                <a:spcPct val="90000"/>
              </a:lnSpc>
            </a:pPr>
            <a:endParaRPr lang="zh-CN" altLang="en-US" sz="3600" b="1" dirty="0">
              <a:ea typeface="宋体" pitchFamily="2" charset="-122"/>
            </a:endParaRPr>
          </a:p>
          <a:p>
            <a:pPr>
              <a:lnSpc>
                <a:spcPct val="90000"/>
              </a:lnSpc>
            </a:pPr>
            <a:r>
              <a:rPr lang="zh-CN" altLang="en-US" sz="3600" b="1" dirty="0">
                <a:ea typeface="宋体" pitchFamily="2" charset="-122"/>
              </a:rPr>
              <a:t>（三）公法还是私法</a:t>
            </a:r>
          </a:p>
          <a:p>
            <a:pPr>
              <a:lnSpc>
                <a:spcPct val="90000"/>
              </a:lnSpc>
            </a:pPr>
            <a:endParaRPr lang="en-US" altLang="zh-CN" sz="1200" b="1" dirty="0">
              <a:ea typeface="宋体" pitchFamily="2" charset="-122"/>
            </a:endParaRPr>
          </a:p>
        </p:txBody>
      </p:sp>
    </p:spTree>
    <p:extLst>
      <p:ext uri="{BB962C8B-B14F-4D97-AF65-F5344CB8AC3E}">
        <p14:creationId xmlns:p14="http://schemas.microsoft.com/office/powerpoint/2010/main" val="42808589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0" y="115888"/>
            <a:ext cx="9144000" cy="6742112"/>
          </a:xfrm>
        </p:spPr>
        <p:txBody>
          <a:bodyPr/>
          <a:lstStyle/>
          <a:p>
            <a:pPr algn="just" eaLnBrk="1" hangingPunct="1"/>
            <a:r>
              <a:rPr lang="zh-CN" altLang="en-US" sz="6000" b="1" dirty="0"/>
              <a:t>四、国际私法的名称</a:t>
            </a:r>
          </a:p>
          <a:p>
            <a:pPr algn="just" eaLnBrk="1" hangingPunct="1"/>
            <a:r>
              <a:rPr lang="zh-CN" altLang="en-US" dirty="0"/>
              <a:t>（一）法则区别说（</a:t>
            </a:r>
            <a:r>
              <a:rPr lang="en-US" altLang="zh-CN" dirty="0"/>
              <a:t>theory of statutes</a:t>
            </a:r>
            <a:r>
              <a:rPr lang="zh-CN" altLang="en-US" dirty="0"/>
              <a:t>）</a:t>
            </a:r>
          </a:p>
          <a:p>
            <a:pPr algn="just" eaLnBrk="1" hangingPunct="1"/>
            <a:r>
              <a:rPr lang="en-US" altLang="zh-CN" dirty="0"/>
              <a:t>14</a:t>
            </a:r>
            <a:r>
              <a:rPr lang="zh-CN" altLang="en-US" dirty="0"/>
              <a:t>世纪</a:t>
            </a:r>
            <a:r>
              <a:rPr lang="en-US" altLang="zh-CN" dirty="0" err="1"/>
              <a:t>Bartolus</a:t>
            </a:r>
            <a:endParaRPr lang="en-US" altLang="zh-CN" dirty="0"/>
          </a:p>
          <a:p>
            <a:pPr algn="just" eaLnBrk="1" hangingPunct="1"/>
            <a:r>
              <a:rPr lang="zh-CN" altLang="en-US" dirty="0"/>
              <a:t>（二）法律冲突、冲突法（</a:t>
            </a:r>
            <a:r>
              <a:rPr lang="en-US" altLang="zh-CN" dirty="0"/>
              <a:t>the conflict of laws</a:t>
            </a:r>
            <a:r>
              <a:rPr lang="zh-CN" altLang="en-US" dirty="0"/>
              <a:t>） </a:t>
            </a:r>
            <a:r>
              <a:rPr lang="en-US" altLang="zh-CN" dirty="0"/>
              <a:t>1653</a:t>
            </a:r>
            <a:r>
              <a:rPr lang="zh-CN" altLang="en-US" dirty="0"/>
              <a:t>年荷兰</a:t>
            </a:r>
            <a:r>
              <a:rPr lang="en-US" altLang="zh-CN" dirty="0" err="1"/>
              <a:t>Rodenburg</a:t>
            </a:r>
            <a:endParaRPr lang="en-US" altLang="zh-CN" dirty="0"/>
          </a:p>
          <a:p>
            <a:pPr algn="just" eaLnBrk="1" hangingPunct="1"/>
            <a:r>
              <a:rPr lang="zh-CN" altLang="en-US" dirty="0"/>
              <a:t>（三）私国际法</a:t>
            </a:r>
            <a:r>
              <a:rPr lang="en-US" altLang="zh-CN" dirty="0"/>
              <a:t>Private international law </a:t>
            </a:r>
          </a:p>
          <a:p>
            <a:pPr algn="just" eaLnBrk="1" hangingPunct="1"/>
            <a:r>
              <a:rPr lang="en-US" altLang="zh-CN" dirty="0"/>
              <a:t>1834</a:t>
            </a:r>
            <a:r>
              <a:rPr lang="zh-CN" altLang="en-US" dirty="0"/>
              <a:t>年</a:t>
            </a:r>
            <a:r>
              <a:rPr lang="en-US" altLang="zh-CN" dirty="0"/>
              <a:t>Story</a:t>
            </a:r>
          </a:p>
          <a:p>
            <a:pPr algn="just" eaLnBrk="1" hangingPunct="1"/>
            <a:r>
              <a:rPr lang="zh-CN" altLang="en-US" dirty="0"/>
              <a:t>（四）国际私法</a:t>
            </a:r>
            <a:r>
              <a:rPr lang="en-US" altLang="zh-CN" dirty="0" err="1"/>
              <a:t>Internationales</a:t>
            </a:r>
            <a:r>
              <a:rPr lang="en-US" altLang="zh-CN" dirty="0"/>
              <a:t> </a:t>
            </a:r>
            <a:r>
              <a:rPr lang="en-US" altLang="zh-CN" dirty="0" err="1"/>
              <a:t>Privatrecht</a:t>
            </a:r>
            <a:r>
              <a:rPr lang="zh-CN" altLang="en-US" dirty="0"/>
              <a:t>：</a:t>
            </a:r>
          </a:p>
          <a:p>
            <a:pPr algn="just" eaLnBrk="1" hangingPunct="1"/>
            <a:r>
              <a:rPr lang="en-US" altLang="zh-CN" dirty="0"/>
              <a:t>1841</a:t>
            </a:r>
            <a:r>
              <a:rPr lang="zh-CN" altLang="en-US" dirty="0"/>
              <a:t>年</a:t>
            </a:r>
            <a:r>
              <a:rPr lang="en-US" altLang="zh-CN" dirty="0" err="1"/>
              <a:t>Schaffner</a:t>
            </a:r>
            <a:endParaRPr lang="en-US" altLang="zh-CN" dirty="0"/>
          </a:p>
          <a:p>
            <a:pPr algn="just" eaLnBrk="1" hangingPunct="1"/>
            <a:r>
              <a:rPr lang="zh-CN" altLang="en-US" dirty="0"/>
              <a:t>（五）涉外民事法律适用法（台湾）</a:t>
            </a:r>
            <a:endParaRPr lang="en-US" altLang="zh-CN" dirty="0"/>
          </a:p>
          <a:p>
            <a:pPr algn="just" eaLnBrk="1" hangingPunct="1"/>
            <a:r>
              <a:rPr lang="zh-CN" altLang="en-US" dirty="0"/>
              <a:t>（六）涉外民事关系法律适用法</a:t>
            </a:r>
          </a:p>
          <a:p>
            <a:pPr algn="just"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142332878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179388" y="115888"/>
            <a:ext cx="8785225" cy="6553200"/>
          </a:xfrm>
        </p:spPr>
        <p:txBody>
          <a:bodyPr/>
          <a:lstStyle/>
          <a:p>
            <a:pPr algn="just" eaLnBrk="1" hangingPunct="1"/>
            <a:r>
              <a:rPr lang="zh-CN" altLang="en-US" sz="6000" b="1" dirty="0"/>
              <a:t>五、国际私法的定义</a:t>
            </a:r>
          </a:p>
          <a:p>
            <a:pPr algn="just" eaLnBrk="1" hangingPunct="1"/>
            <a:r>
              <a:rPr lang="zh-CN" altLang="en-US" dirty="0"/>
              <a:t>根据对国际私法范围理解不同，可以有不同的定义：</a:t>
            </a:r>
          </a:p>
          <a:p>
            <a:pPr algn="just" eaLnBrk="1" hangingPunct="1"/>
            <a:r>
              <a:rPr lang="zh-CN" altLang="en-US" sz="3600" b="1" dirty="0"/>
              <a:t>大国际私法</a:t>
            </a:r>
            <a:r>
              <a:rPr lang="zh-CN" altLang="en-US" dirty="0"/>
              <a:t>的定义：国际私法是在国际民商事交往中产生的，以直接调整和间接调整两种方法调整涉外民商事法律关系，由规定外国人民事法律地位的规范，冲突规范，国际统一实体规范，国内专用实体规范和国际民事诉讼和仲裁程序规范组成的解决涉外民商事法律冲突的法律部门。</a:t>
            </a:r>
          </a:p>
          <a:p>
            <a:pPr eaLnBrk="1" hangingPunct="1"/>
            <a:endParaRPr lang="en-US" altLang="zh-CN" dirty="0"/>
          </a:p>
        </p:txBody>
      </p:sp>
    </p:spTree>
    <p:extLst>
      <p:ext uri="{BB962C8B-B14F-4D97-AF65-F5344CB8AC3E}">
        <p14:creationId xmlns:p14="http://schemas.microsoft.com/office/powerpoint/2010/main" val="1530182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0" y="0"/>
            <a:ext cx="9144000" cy="6858000"/>
          </a:xfrm>
        </p:spPr>
        <p:txBody>
          <a:bodyPr/>
          <a:lstStyle/>
          <a:p>
            <a:pPr algn="just" eaLnBrk="1" hangingPunct="1"/>
            <a:r>
              <a:rPr lang="zh-CN" altLang="en-US" sz="6000" b="1" dirty="0"/>
              <a:t>六、国际私法的目的、基本原则和作用</a:t>
            </a:r>
          </a:p>
          <a:p>
            <a:pPr algn="just" eaLnBrk="1" hangingPunct="1"/>
            <a:r>
              <a:rPr lang="zh-CN" altLang="en-US" sz="3600" b="1" dirty="0"/>
              <a:t>（一）目的</a:t>
            </a:r>
          </a:p>
          <a:p>
            <a:pPr algn="just" eaLnBrk="1" hangingPunct="1"/>
            <a:r>
              <a:rPr lang="zh-CN" altLang="en-US" dirty="0"/>
              <a:t>实现各国法院判决一致，建立合理国际民商秩序</a:t>
            </a:r>
            <a:endParaRPr lang="en-US" altLang="zh-CN" dirty="0"/>
          </a:p>
          <a:p>
            <a:pPr algn="just" eaLnBrk="1" hangingPunct="1"/>
            <a:r>
              <a:rPr lang="zh-CN" altLang="en-US" dirty="0"/>
              <a:t>国际经济秩序：国际经济法</a:t>
            </a:r>
            <a:endParaRPr lang="en-US" altLang="zh-CN" dirty="0"/>
          </a:p>
          <a:p>
            <a:pPr algn="just" eaLnBrk="1" hangingPunct="1"/>
            <a:r>
              <a:rPr lang="zh-CN" altLang="en-US" dirty="0"/>
              <a:t>国际政治秩序：国际公法</a:t>
            </a:r>
            <a:endParaRPr lang="en-US" altLang="zh-CN" dirty="0"/>
          </a:p>
          <a:p>
            <a:pPr algn="just" eaLnBrk="1" hangingPunct="1"/>
            <a:r>
              <a:rPr lang="zh-CN" altLang="en-US" dirty="0"/>
              <a:t>国际民商秩序：国际私法</a:t>
            </a:r>
          </a:p>
          <a:p>
            <a:pPr algn="just"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97869073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0" y="0"/>
            <a:ext cx="9144000" cy="6858000"/>
          </a:xfrm>
        </p:spPr>
        <p:txBody>
          <a:bodyPr/>
          <a:lstStyle/>
          <a:p>
            <a:pPr algn="just" eaLnBrk="1" hangingPunct="1"/>
            <a:r>
              <a:rPr lang="zh-CN" altLang="en-US" sz="3600" b="1" dirty="0"/>
              <a:t>（二）基本原则</a:t>
            </a:r>
          </a:p>
          <a:p>
            <a:pPr algn="just" eaLnBrk="1" hangingPunct="1"/>
            <a:r>
              <a:rPr lang="en-US" altLang="zh-CN" sz="3600" b="1" dirty="0"/>
              <a:t>1</a:t>
            </a:r>
            <a:r>
              <a:rPr lang="zh-CN" altLang="en-US" sz="3600" b="1" dirty="0"/>
              <a:t>、有利于建立和发展国际民商新秩序原则</a:t>
            </a:r>
          </a:p>
          <a:p>
            <a:pPr algn="just" eaLnBrk="1" hangingPunct="1"/>
            <a:r>
              <a:rPr lang="en-US" altLang="zh-CN" sz="3600" b="1" dirty="0"/>
              <a:t>2</a:t>
            </a:r>
            <a:r>
              <a:rPr lang="zh-CN" altLang="en-US" sz="3600" b="1" dirty="0"/>
              <a:t>、促进国际民商事交往原则</a:t>
            </a:r>
          </a:p>
          <a:p>
            <a:pPr algn="just" eaLnBrk="1" hangingPunct="1"/>
            <a:r>
              <a:rPr lang="en-US" altLang="zh-CN" sz="3600" b="1" dirty="0"/>
              <a:t>3</a:t>
            </a:r>
            <a:r>
              <a:rPr lang="zh-CN" altLang="en-US" sz="3600" b="1" dirty="0"/>
              <a:t>、当事人自治原则</a:t>
            </a:r>
          </a:p>
          <a:p>
            <a:pPr algn="just" eaLnBrk="1" hangingPunct="1"/>
            <a:r>
              <a:rPr lang="en-US" altLang="zh-CN" sz="3600" b="1" dirty="0"/>
              <a:t>4</a:t>
            </a:r>
            <a:r>
              <a:rPr lang="zh-CN" altLang="en-US" sz="3600" b="1" dirty="0"/>
              <a:t>、最密切联系原则</a:t>
            </a:r>
            <a:endParaRPr lang="en-US" altLang="zh-CN" sz="3600" b="1" dirty="0"/>
          </a:p>
          <a:p>
            <a:pPr algn="just" eaLnBrk="1" hangingPunct="1"/>
            <a:r>
              <a:rPr lang="zh-CN" altLang="en-US" sz="3600" b="1" dirty="0"/>
              <a:t>（三）作用</a:t>
            </a:r>
          </a:p>
          <a:p>
            <a:pPr algn="just" eaLnBrk="1" hangingPunct="1"/>
            <a:r>
              <a:rPr lang="en-US" altLang="zh-CN" sz="3600" b="1" dirty="0"/>
              <a:t>《</a:t>
            </a:r>
            <a:r>
              <a:rPr lang="zh-CN" altLang="en-US" sz="3600" b="1" dirty="0"/>
              <a:t>法律适用法</a:t>
            </a:r>
            <a:r>
              <a:rPr lang="en-US" altLang="zh-CN" sz="3600" b="1" dirty="0"/>
              <a:t>》</a:t>
            </a:r>
            <a:r>
              <a:rPr lang="zh-CN" altLang="en-US" sz="3600" b="1" dirty="0"/>
              <a:t>第一条 为了明确涉外民事关系的法律适用，合理解决涉外民事争议，维护当事人的合法权益，制定本法。</a:t>
            </a:r>
          </a:p>
          <a:p>
            <a:pPr algn="just" eaLnBrk="1" hangingPunct="1"/>
            <a:r>
              <a:rPr lang="en-US" altLang="zh-CN" sz="3600" b="1" dirty="0"/>
              <a:t>1</a:t>
            </a:r>
            <a:r>
              <a:rPr lang="zh-CN" altLang="en-US" sz="3600" b="1" dirty="0"/>
              <a:t>、明确涉外民事关系的法律适用，合理解决法律冲突。</a:t>
            </a:r>
          </a:p>
          <a:p>
            <a:pPr algn="just" eaLnBrk="1" hangingPunct="1"/>
            <a:endParaRPr lang="zh-CN" altLang="en-US" sz="3600" b="1" dirty="0"/>
          </a:p>
          <a:p>
            <a:pPr algn="just" eaLnBrk="1" hangingPunct="1"/>
            <a:endParaRPr lang="zh-CN" altLang="en-US" dirty="0"/>
          </a:p>
          <a:p>
            <a:pPr algn="just"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4242764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0" y="0"/>
            <a:ext cx="9144000" cy="6858000"/>
          </a:xfrm>
        </p:spPr>
        <p:txBody>
          <a:bodyPr/>
          <a:lstStyle/>
          <a:p>
            <a:pPr algn="just" eaLnBrk="1" hangingPunct="1"/>
            <a:r>
              <a:rPr lang="en-US" altLang="zh-CN" dirty="0">
                <a:solidFill>
                  <a:srgbClr val="000000"/>
                </a:solidFill>
              </a:rPr>
              <a:t>2</a:t>
            </a:r>
            <a:r>
              <a:rPr lang="zh-CN" altLang="en-US" dirty="0">
                <a:solidFill>
                  <a:srgbClr val="000000"/>
                </a:solidFill>
              </a:rPr>
              <a:t>、维护中外当事人合法权益（正当权益更严谨）</a:t>
            </a:r>
            <a:endParaRPr lang="zh-CN" altLang="en-US" dirty="0"/>
          </a:p>
          <a:p>
            <a:pPr algn="just" eaLnBrk="1" hangingPunct="1"/>
            <a:r>
              <a:rPr lang="en-US" altLang="zh-CN" dirty="0">
                <a:solidFill>
                  <a:srgbClr val="000000"/>
                </a:solidFill>
              </a:rPr>
              <a:t>3</a:t>
            </a:r>
            <a:r>
              <a:rPr lang="zh-CN" altLang="en-US" dirty="0">
                <a:solidFill>
                  <a:srgbClr val="000000"/>
                </a:solidFill>
              </a:rPr>
              <a:t>、有利于促进国际民商事交往和各国人民友好合作，从而促进世界和平与发展。</a:t>
            </a:r>
          </a:p>
          <a:p>
            <a:pPr algn="just" eaLnBrk="1" hangingPunct="1"/>
            <a:r>
              <a:rPr lang="en-US" altLang="zh-CN" dirty="0">
                <a:solidFill>
                  <a:srgbClr val="000000"/>
                </a:solidFill>
              </a:rPr>
              <a:t>4</a:t>
            </a:r>
            <a:r>
              <a:rPr lang="zh-CN" altLang="en-US" dirty="0">
                <a:solidFill>
                  <a:srgbClr val="000000"/>
                </a:solidFill>
              </a:rPr>
              <a:t>、从长远看，有利于通过合理</a:t>
            </a:r>
            <a:r>
              <a:rPr lang="zh-CN" altLang="en-US" b="1" dirty="0">
                <a:solidFill>
                  <a:srgbClr val="000000"/>
                </a:solidFill>
              </a:rPr>
              <a:t>解决法律冲突</a:t>
            </a:r>
            <a:r>
              <a:rPr lang="zh-CN" altLang="en-US" dirty="0">
                <a:solidFill>
                  <a:srgbClr val="000000"/>
                </a:solidFill>
              </a:rPr>
              <a:t>，</a:t>
            </a:r>
            <a:r>
              <a:rPr lang="zh-CN" altLang="en-US" b="1" dirty="0">
                <a:solidFill>
                  <a:srgbClr val="000000"/>
                </a:solidFill>
              </a:rPr>
              <a:t>促进世界各国法律统一</a:t>
            </a:r>
            <a:r>
              <a:rPr lang="zh-CN" altLang="en-US" dirty="0">
                <a:solidFill>
                  <a:srgbClr val="000000"/>
                </a:solidFill>
              </a:rPr>
              <a:t>，从而为</a:t>
            </a:r>
            <a:r>
              <a:rPr lang="zh-CN" altLang="en-US" b="1" dirty="0">
                <a:solidFill>
                  <a:srgbClr val="000000"/>
                </a:solidFill>
              </a:rPr>
              <a:t>法律最终走向消亡</a:t>
            </a:r>
            <a:r>
              <a:rPr lang="zh-CN" altLang="en-US" dirty="0">
                <a:solidFill>
                  <a:srgbClr val="000000"/>
                </a:solidFill>
              </a:rPr>
              <a:t>，共产主义最终实现创造条件。</a:t>
            </a:r>
            <a:endParaRPr lang="en-US" altLang="zh-CN" dirty="0">
              <a:solidFill>
                <a:srgbClr val="000000"/>
              </a:solidFill>
            </a:endParaRPr>
          </a:p>
          <a:p>
            <a:pPr algn="just" eaLnBrk="1" hangingPunct="1"/>
            <a:r>
              <a:rPr lang="zh-CN" altLang="en-US" dirty="0">
                <a:solidFill>
                  <a:srgbClr val="000000"/>
                </a:solidFill>
              </a:rPr>
              <a:t>欧盟各国法律统一途径</a:t>
            </a:r>
            <a:endParaRPr lang="en-US" altLang="zh-CN" dirty="0">
              <a:solidFill>
                <a:srgbClr val="000000"/>
              </a:solidFill>
            </a:endParaRPr>
          </a:p>
          <a:p>
            <a:pPr algn="just" eaLnBrk="1" hangingPunct="1"/>
            <a:r>
              <a:rPr lang="zh-CN" altLang="en-US" dirty="0">
                <a:solidFill>
                  <a:srgbClr val="000000"/>
                </a:solidFill>
              </a:rPr>
              <a:t>德国法国意大利等国合同冲突法           </a:t>
            </a:r>
            <a:r>
              <a:rPr lang="en-US" altLang="zh-CN" dirty="0">
                <a:solidFill>
                  <a:srgbClr val="000000"/>
                </a:solidFill>
              </a:rPr>
              <a:t>ROM I</a:t>
            </a:r>
            <a:endParaRPr lang="zh-CN" altLang="en-US" dirty="0"/>
          </a:p>
          <a:p>
            <a:pPr algn="just" eaLnBrk="1" hangingPunct="1"/>
            <a:r>
              <a:rPr lang="zh-CN" altLang="en-US" dirty="0"/>
              <a:t>德法意等国侵权冲突法              </a:t>
            </a:r>
            <a:r>
              <a:rPr lang="en-US" altLang="zh-CN" dirty="0"/>
              <a:t>ROM II</a:t>
            </a:r>
          </a:p>
          <a:p>
            <a:pPr algn="just" eaLnBrk="1" hangingPunct="1"/>
            <a:r>
              <a:rPr lang="zh-CN" altLang="en-US" dirty="0"/>
              <a:t>欧盟国际私法的统一</a:t>
            </a:r>
            <a:endParaRPr lang="en-US" altLang="zh-CN" dirty="0"/>
          </a:p>
          <a:p>
            <a:pPr algn="just" eaLnBrk="1" hangingPunct="1"/>
            <a:r>
              <a:rPr lang="zh-CN" altLang="en-US" dirty="0"/>
              <a:t>欧洲民法典的制定</a:t>
            </a:r>
          </a:p>
          <a:p>
            <a:pPr eaLnBrk="1" hangingPunct="1"/>
            <a:endParaRPr lang="en-US" altLang="zh-CN" dirty="0"/>
          </a:p>
        </p:txBody>
      </p:sp>
      <p:sp>
        <p:nvSpPr>
          <p:cNvPr id="2" name="箭头: 右 1">
            <a:extLst>
              <a:ext uri="{FF2B5EF4-FFF2-40B4-BE49-F238E27FC236}">
                <a16:creationId xmlns:a16="http://schemas.microsoft.com/office/drawing/2014/main" id="{AA3B36F4-0046-457C-9F78-6051DF22D577}"/>
              </a:ext>
            </a:extLst>
          </p:cNvPr>
          <p:cNvSpPr/>
          <p:nvPr/>
        </p:nvSpPr>
        <p:spPr bwMode="auto">
          <a:xfrm>
            <a:off x="6372200" y="3933056"/>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p:txBody>
      </p:sp>
      <p:sp>
        <p:nvSpPr>
          <p:cNvPr id="4" name="箭头: 右 3">
            <a:extLst>
              <a:ext uri="{FF2B5EF4-FFF2-40B4-BE49-F238E27FC236}">
                <a16:creationId xmlns:a16="http://schemas.microsoft.com/office/drawing/2014/main" id="{BB1063EF-0DA6-4197-B153-427F28D8DC10}"/>
              </a:ext>
            </a:extLst>
          </p:cNvPr>
          <p:cNvSpPr/>
          <p:nvPr/>
        </p:nvSpPr>
        <p:spPr bwMode="auto">
          <a:xfrm>
            <a:off x="4788024" y="4417688"/>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4940111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pic>
        <p:nvPicPr>
          <p:cNvPr id="3" name="图片 2">
            <a:extLst>
              <a:ext uri="{FF2B5EF4-FFF2-40B4-BE49-F238E27FC236}">
                <a16:creationId xmlns:a16="http://schemas.microsoft.com/office/drawing/2014/main" id="{3532D337-9ABA-4A0A-B69F-C890CC7D1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Tree>
    <p:extLst>
      <p:ext uri="{BB962C8B-B14F-4D97-AF65-F5344CB8AC3E}">
        <p14:creationId xmlns:p14="http://schemas.microsoft.com/office/powerpoint/2010/main" val="1050643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107504" y="116632"/>
            <a:ext cx="8712968" cy="6624736"/>
          </a:xfrm>
        </p:spPr>
        <p:txBody>
          <a:bodyPr/>
          <a:lstStyle/>
          <a:p>
            <a:pPr algn="just" eaLnBrk="1" hangingPunct="1"/>
            <a:r>
              <a:rPr lang="zh-CN" altLang="en-US" sz="6000" b="1" dirty="0"/>
              <a:t>七、国际私法学习方法</a:t>
            </a:r>
          </a:p>
          <a:p>
            <a:pPr algn="just" eaLnBrk="1" hangingPunct="1"/>
            <a:r>
              <a:rPr lang="zh-CN" altLang="en-GB" dirty="0"/>
              <a:t>（一）</a:t>
            </a:r>
            <a:r>
              <a:rPr lang="zh-CN" altLang="en-US" dirty="0"/>
              <a:t>夯实理论基础</a:t>
            </a:r>
          </a:p>
          <a:p>
            <a:pPr algn="just" eaLnBrk="1" hangingPunct="1"/>
            <a:r>
              <a:rPr lang="zh-CN" altLang="en-US" dirty="0"/>
              <a:t>（二）跟踪实践发展</a:t>
            </a:r>
          </a:p>
          <a:p>
            <a:pPr algn="just" eaLnBrk="1" hangingPunct="1"/>
            <a:r>
              <a:rPr lang="zh-CN" altLang="en-US" dirty="0"/>
              <a:t>（三）坚持问题导向</a:t>
            </a:r>
            <a:endParaRPr lang="en-US" altLang="zh-CN" dirty="0"/>
          </a:p>
          <a:p>
            <a:pPr algn="just" eaLnBrk="1" hangingPunct="1"/>
            <a:r>
              <a:rPr lang="zh-CN" altLang="en-US" dirty="0"/>
              <a:t>（四）研读经典名著</a:t>
            </a:r>
            <a:endParaRPr lang="en-US" altLang="zh-CN" dirty="0"/>
          </a:p>
          <a:p>
            <a:pPr algn="just" eaLnBrk="1" hangingPunct="1"/>
            <a:r>
              <a:rPr lang="zh-CN" altLang="en-US" dirty="0"/>
              <a:t>（五）养成国际私法思维</a:t>
            </a:r>
            <a:endParaRPr lang="en-US" altLang="zh-CN" dirty="0"/>
          </a:p>
          <a:p>
            <a:pPr algn="just" eaLnBrk="1" hangingPunct="1"/>
            <a:r>
              <a:rPr lang="zh-CN" altLang="en-US" dirty="0"/>
              <a:t>（六）掌握至少一门外语</a:t>
            </a:r>
          </a:p>
          <a:p>
            <a:pPr eaLnBrk="1" hangingPunct="1"/>
            <a:endParaRPr lang="en-US" altLang="zh-CN" dirty="0"/>
          </a:p>
        </p:txBody>
      </p:sp>
    </p:spTree>
    <p:extLst>
      <p:ext uri="{BB962C8B-B14F-4D97-AF65-F5344CB8AC3E}">
        <p14:creationId xmlns:p14="http://schemas.microsoft.com/office/powerpoint/2010/main" val="16635571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26"/>
          <p:cNvSpPr>
            <a:spLocks noGrp="1" noChangeArrowheads="1"/>
          </p:cNvSpPr>
          <p:nvPr>
            <p:ph type="title"/>
          </p:nvPr>
        </p:nvSpPr>
        <p:spPr>
          <a:xfrm>
            <a:off x="685800" y="609600"/>
            <a:ext cx="7772400" cy="5562600"/>
          </a:xfrm>
        </p:spPr>
        <p:txBody>
          <a:bodyPr/>
          <a:lstStyle/>
          <a:p>
            <a:pPr eaLnBrk="1" hangingPunct="1"/>
            <a:r>
              <a:rPr lang="zh-CN" altLang="en-US" sz="6000" b="1"/>
              <a:t>第一章 </a:t>
            </a:r>
            <a:br>
              <a:rPr lang="en-US" altLang="zh-CN" sz="6000" b="1"/>
            </a:br>
            <a:r>
              <a:rPr lang="zh-CN" altLang="en-US" sz="6000" b="1"/>
              <a:t>国际私法的主体</a:t>
            </a:r>
          </a:p>
        </p:txBody>
      </p:sp>
    </p:spTree>
    <p:extLst>
      <p:ext uri="{BB962C8B-B14F-4D97-AF65-F5344CB8AC3E}">
        <p14:creationId xmlns:p14="http://schemas.microsoft.com/office/powerpoint/2010/main" val="107755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在</a:t>
            </a:r>
            <a:r>
              <a:rPr lang="en-US" altLang="zh-CN" dirty="0"/>
              <a:t>《</a:t>
            </a:r>
            <a:r>
              <a:rPr lang="zh-CN" altLang="en-US" dirty="0"/>
              <a:t>深圳特区报</a:t>
            </a:r>
            <a:r>
              <a:rPr lang="en-US" altLang="zh-CN" dirty="0"/>
              <a:t>》</a:t>
            </a:r>
            <a:r>
              <a:rPr lang="zh-CN" altLang="en-US" dirty="0"/>
              <a:t>登报一天向陈钢赔礼道歉，内容须经法院审核；如新航拒不履行，法院将公布判决书的主要内容，其费用由该公司承担。另外，新航向陈钢支付精神损害赔偿费人民币</a:t>
            </a:r>
            <a:r>
              <a:rPr lang="en-US" altLang="zh-CN" dirty="0"/>
              <a:t>2</a:t>
            </a:r>
            <a:r>
              <a:rPr lang="zh-CN" altLang="en-US" dirty="0"/>
              <a:t>万元。</a:t>
            </a:r>
          </a:p>
          <a:p>
            <a:pPr eaLnBrk="1" hangingPunct="1"/>
            <a:r>
              <a:rPr lang="zh-CN" altLang="en-US" sz="2800" dirty="0"/>
              <a:t>新航上诉称：本案应适用</a:t>
            </a:r>
            <a:r>
              <a:rPr lang="en-US" altLang="zh-CN" sz="2800" dirty="0"/>
              <a:t>《</a:t>
            </a:r>
            <a:r>
              <a:rPr lang="zh-CN" altLang="en-US" sz="2800" dirty="0"/>
              <a:t>华沙公约</a:t>
            </a:r>
            <a:r>
              <a:rPr lang="en-US" altLang="zh-CN" sz="2800" dirty="0"/>
              <a:t>》</a:t>
            </a:r>
            <a:r>
              <a:rPr lang="zh-CN" altLang="en-US" sz="2800" dirty="0"/>
              <a:t>，香港为侵权行为实施地以及马尔代夫为侵权行为实施地和结果所在地，本案即使不适用</a:t>
            </a:r>
            <a:r>
              <a:rPr lang="en-US" altLang="zh-CN" sz="2800" dirty="0"/>
              <a:t>《</a:t>
            </a:r>
            <a:r>
              <a:rPr lang="zh-CN" altLang="en-US" sz="2800" dirty="0"/>
              <a:t>华沙公约</a:t>
            </a:r>
            <a:r>
              <a:rPr lang="en-US" altLang="zh-CN" sz="2800" dirty="0"/>
              <a:t>》</a:t>
            </a:r>
            <a:r>
              <a:rPr lang="zh-CN" altLang="en-US" sz="2800" dirty="0"/>
              <a:t>也应适用香港法律或马尔代夫国家法律。依照</a:t>
            </a:r>
            <a:r>
              <a:rPr lang="en-US" altLang="zh-CN" sz="2800" dirty="0"/>
              <a:t>《</a:t>
            </a:r>
            <a:r>
              <a:rPr lang="zh-CN" altLang="en-US" sz="2800" dirty="0"/>
              <a:t>中国民用航空旅客、行李国际运输规则</a:t>
            </a:r>
            <a:r>
              <a:rPr lang="en-US" altLang="zh-CN" sz="2800" dirty="0"/>
              <a:t>》</a:t>
            </a:r>
            <a:r>
              <a:rPr lang="zh-CN" altLang="en-US" sz="2800" dirty="0"/>
              <a:t>第２９条，新航依法可收取陈钢的有关证件；新航对陈钢提供的服务与对其他同等条件的乘客提供的服务没有明显差别，不带有歧视性。</a:t>
            </a:r>
            <a:endParaRPr lang="en-US" altLang="zh-CN" sz="2800" dirty="0"/>
          </a:p>
          <a:p>
            <a:pPr eaLnBrk="1" hangingPunct="1"/>
            <a:r>
              <a:rPr lang="zh-CN" altLang="en-US" sz="3600" b="1" dirty="0"/>
              <a:t>广东省高级人民法院</a:t>
            </a:r>
            <a:r>
              <a:rPr lang="zh-CN" altLang="en-US" dirty="0"/>
              <a:t>认为：因我国与新加坡都是</a:t>
            </a:r>
            <a:r>
              <a:rPr lang="en-US" altLang="zh-CN" dirty="0"/>
              <a:t>《</a:t>
            </a:r>
            <a:r>
              <a:rPr lang="zh-CN" altLang="en-US" dirty="0"/>
              <a:t>华沙公约</a:t>
            </a:r>
            <a:r>
              <a:rPr lang="en-US" altLang="zh-CN" dirty="0"/>
              <a:t>》</a:t>
            </a:r>
            <a:r>
              <a:rPr lang="zh-CN" altLang="en-US" dirty="0"/>
              <a:t>成员国，</a:t>
            </a:r>
            <a:endParaRPr lang="zh-CN" altLang="zh-CN" dirty="0"/>
          </a:p>
        </p:txBody>
      </p:sp>
    </p:spTree>
    <p:extLst>
      <p:ext uri="{BB962C8B-B14F-4D97-AF65-F5344CB8AC3E}">
        <p14:creationId xmlns:p14="http://schemas.microsoft.com/office/powerpoint/2010/main" val="93141434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685800" y="228600"/>
            <a:ext cx="7772400" cy="6172200"/>
          </a:xfrm>
        </p:spPr>
        <p:txBody>
          <a:bodyPr/>
          <a:lstStyle/>
          <a:p>
            <a:pPr algn="just" eaLnBrk="1" hangingPunct="1"/>
            <a:r>
              <a:rPr lang="zh-CN" altLang="en-US" sz="6000" b="1" dirty="0"/>
              <a:t>一、自然人</a:t>
            </a:r>
          </a:p>
          <a:p>
            <a:pPr algn="just" eaLnBrk="1" hangingPunct="1"/>
            <a:r>
              <a:rPr lang="zh-CN" altLang="en-GB" dirty="0"/>
              <a:t>（一）自然人的国籍</a:t>
            </a:r>
            <a:endParaRPr lang="zh-CN" altLang="en-US" dirty="0"/>
          </a:p>
          <a:p>
            <a:pPr algn="just" eaLnBrk="1" hangingPunct="1"/>
            <a:r>
              <a:rPr lang="en-GB" altLang="zh-CN" b="1" dirty="0">
                <a:latin typeface="宋体" charset="-122"/>
              </a:rPr>
              <a:t>Ⅰ</a:t>
            </a:r>
            <a:r>
              <a:rPr lang="en-GB" altLang="zh-CN" b="1" dirty="0"/>
              <a:t>. </a:t>
            </a:r>
            <a:r>
              <a:rPr lang="zh-CN" altLang="en-GB" b="1" dirty="0"/>
              <a:t>国籍的冲突</a:t>
            </a:r>
          </a:p>
          <a:p>
            <a:pPr algn="just" eaLnBrk="1" hangingPunct="1"/>
            <a:r>
              <a:rPr lang="zh-CN" altLang="en-GB" b="1" dirty="0"/>
              <a:t>国籍的概念：</a:t>
            </a:r>
          </a:p>
          <a:p>
            <a:pPr algn="just" eaLnBrk="1" hangingPunct="1"/>
            <a:endParaRPr lang="zh-CN" altLang="en-GB" b="1" dirty="0"/>
          </a:p>
          <a:p>
            <a:pPr eaLnBrk="1" hangingPunct="1"/>
            <a:r>
              <a:rPr lang="zh-CN" altLang="en-US" sz="3600" b="1" dirty="0"/>
              <a:t>自然人国籍的准据法</a:t>
            </a:r>
            <a:r>
              <a:rPr lang="zh-CN" altLang="en-US" dirty="0"/>
              <a:t>：需要确定的国籍所属国家的法律</a:t>
            </a:r>
          </a:p>
          <a:p>
            <a:pPr algn="just" eaLnBrk="1" hangingPunct="1"/>
            <a:endParaRPr lang="zh-CN" altLang="en-US" b="1" dirty="0"/>
          </a:p>
          <a:p>
            <a:pPr eaLnBrk="1" hangingPunct="1"/>
            <a:endParaRPr lang="en-US" altLang="zh-CN" dirty="0"/>
          </a:p>
        </p:txBody>
      </p:sp>
    </p:spTree>
    <p:extLst>
      <p:ext uri="{BB962C8B-B14F-4D97-AF65-F5344CB8AC3E}">
        <p14:creationId xmlns:p14="http://schemas.microsoft.com/office/powerpoint/2010/main" val="337807605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279583396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341116343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spTree>
    <p:extLst>
      <p:ext uri="{BB962C8B-B14F-4D97-AF65-F5344CB8AC3E}">
        <p14:creationId xmlns:p14="http://schemas.microsoft.com/office/powerpoint/2010/main" val="341103240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spTree>
    <p:extLst>
      <p:ext uri="{BB962C8B-B14F-4D97-AF65-F5344CB8AC3E}">
        <p14:creationId xmlns:p14="http://schemas.microsoft.com/office/powerpoint/2010/main" val="230413279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spTree>
    <p:extLst>
      <p:ext uri="{BB962C8B-B14F-4D97-AF65-F5344CB8AC3E}">
        <p14:creationId xmlns:p14="http://schemas.microsoft.com/office/powerpoint/2010/main" val="268354892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spTree>
    <p:extLst>
      <p:ext uri="{BB962C8B-B14F-4D97-AF65-F5344CB8AC3E}">
        <p14:creationId xmlns:p14="http://schemas.microsoft.com/office/powerpoint/2010/main" val="341769993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288006839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31660315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1504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依照</a:t>
            </a:r>
            <a:r>
              <a:rPr lang="en-US" altLang="zh-CN" dirty="0"/>
              <a:t>《</a:t>
            </a:r>
            <a:r>
              <a:rPr lang="zh-CN" altLang="en-US" dirty="0"/>
              <a:t>中华人民共和国民法通则</a:t>
            </a:r>
            <a:r>
              <a:rPr lang="en-US" altLang="zh-CN" dirty="0"/>
              <a:t>》</a:t>
            </a:r>
            <a:r>
              <a:rPr lang="zh-CN" altLang="en-US" dirty="0"/>
              <a:t>第</a:t>
            </a:r>
            <a:r>
              <a:rPr lang="en-US" altLang="zh-CN" dirty="0"/>
              <a:t>142</a:t>
            </a:r>
            <a:r>
              <a:rPr lang="zh-CN" altLang="en-US" dirty="0"/>
              <a:t>条本案应优先适用</a:t>
            </a:r>
            <a:r>
              <a:rPr lang="en-US" altLang="zh-CN" dirty="0"/>
              <a:t>《</a:t>
            </a:r>
            <a:r>
              <a:rPr lang="zh-CN" altLang="en-US" dirty="0"/>
              <a:t>华沙公约</a:t>
            </a:r>
            <a:r>
              <a:rPr lang="en-US" altLang="zh-CN" dirty="0"/>
              <a:t>》</a:t>
            </a:r>
            <a:r>
              <a:rPr lang="zh-CN" altLang="en-US" dirty="0"/>
              <a:t>，</a:t>
            </a:r>
            <a:r>
              <a:rPr lang="en-US" altLang="zh-CN" dirty="0"/>
              <a:t>《</a:t>
            </a:r>
            <a:r>
              <a:rPr lang="zh-CN" altLang="en-US" dirty="0"/>
              <a:t>华沙公约</a:t>
            </a:r>
            <a:r>
              <a:rPr lang="en-US" altLang="zh-CN" dirty="0"/>
              <a:t>》</a:t>
            </a:r>
            <a:r>
              <a:rPr lang="zh-CN" altLang="en-US" dirty="0"/>
              <a:t>第</a:t>
            </a:r>
            <a:r>
              <a:rPr lang="en-US" altLang="zh-CN" dirty="0"/>
              <a:t>17</a:t>
            </a:r>
            <a:r>
              <a:rPr lang="zh-CN" altLang="en-US" dirty="0"/>
              <a:t>条规定“对于</a:t>
            </a:r>
            <a:r>
              <a:rPr lang="zh-CN" altLang="en-US" b="1" dirty="0">
                <a:highlight>
                  <a:srgbClr val="FFFF00"/>
                </a:highlight>
              </a:rPr>
              <a:t>旅客因死亡、受伤或身体上的任何其他损害而产生的损失</a:t>
            </a:r>
            <a:r>
              <a:rPr lang="zh-CN" altLang="en-US" dirty="0"/>
              <a:t>，如果造成这种损失的事故是发生在航空器上或上下航空器过程中，承运人应负责任”，本案侵权损害赔偿并不符合</a:t>
            </a:r>
            <a:r>
              <a:rPr lang="en-US" altLang="zh-CN" dirty="0"/>
              <a:t>《</a:t>
            </a:r>
            <a:r>
              <a:rPr lang="zh-CN" altLang="en-US" dirty="0"/>
              <a:t>华沙公约</a:t>
            </a:r>
            <a:r>
              <a:rPr lang="en-US" altLang="zh-CN" dirty="0"/>
              <a:t>》</a:t>
            </a:r>
            <a:r>
              <a:rPr lang="zh-CN" altLang="en-US" dirty="0"/>
              <a:t>规定的情形，因此</a:t>
            </a:r>
            <a:r>
              <a:rPr lang="en-US" altLang="zh-CN" dirty="0"/>
              <a:t>《</a:t>
            </a:r>
            <a:r>
              <a:rPr lang="zh-CN" altLang="en-US" dirty="0"/>
              <a:t>华沙公约</a:t>
            </a:r>
            <a:r>
              <a:rPr lang="en-US" altLang="zh-CN" dirty="0"/>
              <a:t>》</a:t>
            </a:r>
            <a:r>
              <a:rPr lang="zh-CN" altLang="en-US" dirty="0"/>
              <a:t>不适用。</a:t>
            </a:r>
          </a:p>
          <a:p>
            <a:pPr eaLnBrk="1" hangingPunct="1"/>
            <a:r>
              <a:rPr lang="zh-CN" altLang="en-US" dirty="0"/>
              <a:t>陈钢是在我国境内提起的侵权损害赔偿，根据</a:t>
            </a:r>
            <a:r>
              <a:rPr lang="en-US" altLang="zh-CN" dirty="0"/>
              <a:t>《</a:t>
            </a:r>
            <a:r>
              <a:rPr lang="zh-CN" altLang="en-US" dirty="0"/>
              <a:t>民法通则</a:t>
            </a:r>
            <a:r>
              <a:rPr lang="en-US" altLang="zh-CN" dirty="0"/>
              <a:t>》</a:t>
            </a:r>
            <a:r>
              <a:rPr lang="zh-CN" altLang="en-US" dirty="0"/>
              <a:t>第</a:t>
            </a:r>
            <a:r>
              <a:rPr lang="en-US" altLang="zh-CN" dirty="0"/>
              <a:t>147</a:t>
            </a:r>
            <a:r>
              <a:rPr lang="zh-CN" altLang="en-US" dirty="0"/>
              <a:t>条、最高法院</a:t>
            </a:r>
            <a:r>
              <a:rPr lang="en-US" altLang="zh-CN" dirty="0"/>
              <a:t>《</a:t>
            </a:r>
            <a:r>
              <a:rPr lang="zh-CN" altLang="en-US" dirty="0"/>
              <a:t>关于贯彻执行＜中华人民共和国民法通则＞若干问题的意见</a:t>
            </a:r>
            <a:r>
              <a:rPr lang="en-US" altLang="zh-CN" dirty="0"/>
              <a:t>》</a:t>
            </a:r>
            <a:r>
              <a:rPr lang="zh-CN" altLang="en-US" dirty="0"/>
              <a:t>第</a:t>
            </a:r>
            <a:r>
              <a:rPr lang="en-US" altLang="zh-CN" dirty="0"/>
              <a:t>187</a:t>
            </a:r>
            <a:r>
              <a:rPr lang="zh-CN" altLang="en-US" dirty="0"/>
              <a:t>条，侵权行为损害赔偿适用侵权行为地法律；侵权行为地包括侵权行为实施地和侵权结果发生地，</a:t>
            </a:r>
            <a:endParaRPr lang="zh-CN" altLang="zh-CN" dirty="0"/>
          </a:p>
        </p:txBody>
      </p:sp>
    </p:spTree>
    <p:extLst>
      <p:ext uri="{BB962C8B-B14F-4D97-AF65-F5344CB8AC3E}">
        <p14:creationId xmlns:p14="http://schemas.microsoft.com/office/powerpoint/2010/main" val="190972226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51302794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142895431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349723812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67360534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147401064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43583426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324785798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12543859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extLst>
      <p:ext uri="{BB962C8B-B14F-4D97-AF65-F5344CB8AC3E}">
        <p14:creationId xmlns:p14="http://schemas.microsoft.com/office/powerpoint/2010/main" val="366678856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r>
              <a:rPr lang="zh-CN" altLang="en-US" dirty="0"/>
              <a:t>侵权行为实施地和侵权结果发生地不一致的，人民法院可以选择适用。香港作为侵权行为实施地，深圳作为侵权结果发生地。原审法院有权选择侵权结果发生地的法律来调整本案。</a:t>
            </a:r>
            <a:endParaRPr lang="en-US" altLang="zh-CN" dirty="0"/>
          </a:p>
          <a:p>
            <a:pPr eaLnBrk="1" hangingPunct="1"/>
            <a:r>
              <a:rPr lang="zh-CN" altLang="en-US" dirty="0"/>
              <a:t>新航的行为构成侵权。新航对同一机不同国别的乘客采取态度明显有区别，陈钢有理由认为新航的行为带有明显的歧视性。陈钢是在通过香港机场安全检查、登机前被要求交出有关证件，陈钢交出证件不是其真实意思表示。新航将陈钢护照交马尔代夫海关，陈钢护照的合法性受到怀疑，导致马尔代夫海关对其长时间的审查。</a:t>
            </a:r>
            <a:endParaRPr lang="zh-CN" altLang="zh-CN" dirty="0"/>
          </a:p>
        </p:txBody>
      </p:sp>
    </p:spTree>
    <p:extLst>
      <p:ext uri="{BB962C8B-B14F-4D97-AF65-F5344CB8AC3E}">
        <p14:creationId xmlns:p14="http://schemas.microsoft.com/office/powerpoint/2010/main" val="39222602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0" y="0"/>
            <a:ext cx="9144000" cy="6858000"/>
          </a:xfrm>
        </p:spPr>
        <p:txBody>
          <a:bodyPr/>
          <a:lstStyle/>
          <a:p>
            <a:pPr eaLnBrk="1" hangingPunct="1"/>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sz="2800" dirty="0"/>
              <a:t>新航收取陈钢护照、机票的行为在一定程度上必然限制陈钢的人身自由，损害陈钢的人格尊严。因此，新航收取陈钢有关证件的行为构成对陈钢的侵权。新航应承担相应的民事侵权责任。</a:t>
            </a:r>
            <a:r>
              <a:rPr lang="en-US" altLang="zh-CN" sz="2800" dirty="0"/>
              <a:t>2006</a:t>
            </a:r>
            <a:r>
              <a:rPr lang="zh-CN" altLang="en-US" sz="2800" dirty="0"/>
              <a:t>年</a:t>
            </a:r>
            <a:r>
              <a:rPr lang="en-US" altLang="zh-CN" sz="2800" dirty="0"/>
              <a:t>3</a:t>
            </a:r>
            <a:r>
              <a:rPr lang="zh-CN" altLang="en-US" sz="2800" dirty="0"/>
              <a:t>月</a:t>
            </a:r>
            <a:r>
              <a:rPr lang="en-US" altLang="zh-CN" sz="2800" dirty="0"/>
              <a:t>7</a:t>
            </a:r>
            <a:r>
              <a:rPr lang="zh-CN" altLang="en-US" sz="2800" dirty="0"/>
              <a:t>日广东省高级人民法院终审判决：驳回上诉，维持原判。</a:t>
            </a:r>
            <a:endParaRPr lang="en-US" altLang="zh-CN" sz="2800" dirty="0"/>
          </a:p>
          <a:p>
            <a:pPr eaLnBrk="1" hangingPunct="1"/>
            <a:r>
              <a:rPr lang="en-US" altLang="zh-CN" sz="2800" dirty="0"/>
              <a:t>《</a:t>
            </a:r>
            <a:r>
              <a:rPr lang="zh-CN" altLang="en-US" sz="2800" dirty="0"/>
              <a:t>华沙公约</a:t>
            </a:r>
            <a:r>
              <a:rPr lang="en-US" altLang="zh-CN" sz="2800" dirty="0"/>
              <a:t>》</a:t>
            </a:r>
            <a:r>
              <a:rPr lang="zh-CN" altLang="en-US" sz="2800" dirty="0"/>
              <a:t>第</a:t>
            </a:r>
            <a:r>
              <a:rPr lang="en-US" altLang="zh-CN" sz="2800" dirty="0"/>
              <a:t>17</a:t>
            </a:r>
            <a:r>
              <a:rPr lang="zh-CN" altLang="en-US" sz="2800" dirty="0"/>
              <a:t>条“对于旅客因死亡、受伤或任何身体上的其他损害而产生的损失，如果造成这种损失的事故是发生在航空器上或上下航空器过程中，承运人应负责任。”</a:t>
            </a:r>
            <a:endParaRPr lang="en-US" altLang="zh-CN" sz="2800" dirty="0"/>
          </a:p>
          <a:p>
            <a:pPr eaLnBrk="1" hangingPunct="1"/>
            <a:r>
              <a:rPr lang="zh-CN" altLang="en-US" sz="2800" dirty="0"/>
              <a:t>新航行为是否构成侵权？</a:t>
            </a:r>
            <a:endParaRPr lang="en-US" altLang="zh-CN" sz="2800" dirty="0"/>
          </a:p>
          <a:p>
            <a:pPr eaLnBrk="1" hangingPunct="1"/>
            <a:r>
              <a:rPr lang="zh-CN" altLang="en-US" sz="2800" dirty="0"/>
              <a:t>侵权行为实施地？侵权结果发生地？</a:t>
            </a:r>
            <a:endParaRPr lang="en-US" altLang="zh-CN" sz="2800" dirty="0"/>
          </a:p>
          <a:p>
            <a:pPr eaLnBrk="1" hangingPunct="1"/>
            <a:r>
              <a:rPr lang="zh-CN" altLang="en-US" sz="2800" dirty="0"/>
              <a:t>深圳中院是否有合法管辖权？</a:t>
            </a:r>
            <a:endParaRPr lang="en-US" altLang="zh-CN" sz="2800" dirty="0"/>
          </a:p>
          <a:p>
            <a:pPr eaLnBrk="1" hangingPunct="1"/>
            <a:r>
              <a:rPr lang="zh-CN" altLang="en-US" sz="2800" dirty="0"/>
              <a:t>侵权损害赔偿应适用何国</a:t>
            </a:r>
            <a:r>
              <a:rPr lang="en-US" altLang="zh-CN" sz="2800" dirty="0"/>
              <a:t>/</a:t>
            </a:r>
            <a:r>
              <a:rPr lang="zh-CN" altLang="en-US" sz="2800" dirty="0"/>
              <a:t>何地法律（准据法）？</a:t>
            </a:r>
          </a:p>
          <a:p>
            <a:pPr eaLnBrk="1" hangingPunct="1"/>
            <a:endParaRPr lang="zh-CN" altLang="zh-CN" dirty="0"/>
          </a:p>
        </p:txBody>
      </p:sp>
    </p:spTree>
    <p:extLst>
      <p:ext uri="{BB962C8B-B14F-4D97-AF65-F5344CB8AC3E}">
        <p14:creationId xmlns:p14="http://schemas.microsoft.com/office/powerpoint/2010/main" val="402223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endParaRPr lang="zh-CN"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1255" y="0"/>
            <a:ext cx="5141490" cy="6858000"/>
          </a:xfrm>
          <a:prstGeom prst="rect">
            <a:avLst/>
          </a:prstGeom>
        </p:spPr>
      </p:pic>
    </p:spTree>
    <p:extLst>
      <p:ext uri="{BB962C8B-B14F-4D97-AF65-F5344CB8AC3E}">
        <p14:creationId xmlns:p14="http://schemas.microsoft.com/office/powerpoint/2010/main" val="3667344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0" y="0"/>
            <a:ext cx="9144000" cy="6858000"/>
          </a:xfrm>
        </p:spPr>
        <p:txBody>
          <a:bodyPr/>
          <a:lstStyle/>
          <a:p>
            <a:pPr eaLnBrk="1" hangingPunct="1"/>
            <a:r>
              <a:rPr lang="zh-CN" altLang="en-US" sz="3600" b="1" dirty="0"/>
              <a:t>原告刘嘉宝与被告胡倩、第三人傅志文其他所有权纠纷案</a:t>
            </a:r>
            <a:r>
              <a:rPr lang="en-US" altLang="zh-CN" sz="2800" dirty="0"/>
              <a:t>【</a:t>
            </a:r>
            <a:r>
              <a:rPr lang="zh-CN" altLang="en-US" sz="2800" dirty="0"/>
              <a:t>上海市普陀区人民法院民事裁定书（</a:t>
            </a:r>
            <a:r>
              <a:rPr lang="en-US" altLang="zh-CN" sz="2800" dirty="0"/>
              <a:t>2013</a:t>
            </a:r>
            <a:r>
              <a:rPr lang="zh-CN" altLang="en-US" sz="2800" dirty="0"/>
              <a:t>）普民一</a:t>
            </a:r>
            <a:r>
              <a:rPr lang="en-US" altLang="zh-CN" sz="2800" dirty="0"/>
              <a:t>(</a:t>
            </a:r>
            <a:r>
              <a:rPr lang="zh-CN" altLang="en-US" sz="2800" dirty="0"/>
              <a:t>民</a:t>
            </a:r>
            <a:r>
              <a:rPr lang="en-US" altLang="zh-CN" sz="2800" dirty="0"/>
              <a:t>)</a:t>
            </a:r>
            <a:r>
              <a:rPr lang="zh-CN" altLang="en-US" sz="2800" dirty="0"/>
              <a:t>初字第</a:t>
            </a:r>
            <a:r>
              <a:rPr lang="en-US" altLang="zh-CN" sz="2800" dirty="0"/>
              <a:t>2909</a:t>
            </a:r>
            <a:r>
              <a:rPr lang="zh-CN" altLang="en-US" sz="2800" dirty="0"/>
              <a:t>号</a:t>
            </a:r>
            <a:r>
              <a:rPr lang="en-US" altLang="zh-CN" sz="2800" dirty="0"/>
              <a:t>】</a:t>
            </a:r>
          </a:p>
          <a:p>
            <a:pPr eaLnBrk="1" hangingPunct="1"/>
            <a:r>
              <a:rPr lang="zh-CN" altLang="en-US" dirty="0"/>
              <a:t>原告刘嘉宝与第三人傅志文均系香港居民，</a:t>
            </a:r>
            <a:r>
              <a:rPr lang="en-US" altLang="zh-CN" dirty="0"/>
              <a:t>1998</a:t>
            </a:r>
            <a:r>
              <a:rPr lang="zh-CN" altLang="en-US" dirty="0"/>
              <a:t>年</a:t>
            </a:r>
            <a:r>
              <a:rPr lang="en-US" altLang="zh-CN" dirty="0"/>
              <a:t>2</a:t>
            </a:r>
            <a:r>
              <a:rPr lang="zh-CN" altLang="en-US" dirty="0"/>
              <a:t>月在香港登记结婚。</a:t>
            </a:r>
            <a:r>
              <a:rPr lang="en-US" altLang="zh-CN" dirty="0"/>
              <a:t>2010</a:t>
            </a:r>
            <a:r>
              <a:rPr lang="zh-CN" altLang="en-US" dirty="0"/>
              <a:t>年左右，第三人于上海工作期间与本案被告上海居民胡倩发展为情人关系。</a:t>
            </a:r>
            <a:r>
              <a:rPr lang="en-US" altLang="zh-CN" dirty="0"/>
              <a:t>2011</a:t>
            </a:r>
            <a:r>
              <a:rPr lang="zh-CN" altLang="en-US" dirty="0"/>
              <a:t>年</a:t>
            </a:r>
            <a:r>
              <a:rPr lang="en-US" altLang="zh-CN" dirty="0"/>
              <a:t>6</a:t>
            </a:r>
            <a:r>
              <a:rPr lang="zh-CN" altLang="en-US" dirty="0"/>
              <a:t>月，被告与案外人梁某（售房方）签订房屋买卖合同，购入上海市区的一处房产。第三人傅某陆续向被告胡某交付人民币</a:t>
            </a:r>
            <a:r>
              <a:rPr lang="en-US" altLang="zh-CN" dirty="0"/>
              <a:t>322</a:t>
            </a:r>
            <a:r>
              <a:rPr lang="zh-CN" altLang="en-US" dirty="0"/>
              <a:t>万元，向售房方梁某的账户交付人民币</a:t>
            </a:r>
            <a:r>
              <a:rPr lang="en-US" altLang="zh-CN" dirty="0"/>
              <a:t>120</a:t>
            </a:r>
            <a:r>
              <a:rPr lang="zh-CN" altLang="en-US" dirty="0"/>
              <a:t>万元。</a:t>
            </a:r>
            <a:r>
              <a:rPr lang="en-US" altLang="zh-CN" dirty="0"/>
              <a:t>2011</a:t>
            </a:r>
            <a:r>
              <a:rPr lang="zh-CN" altLang="en-US" dirty="0"/>
              <a:t>年</a:t>
            </a:r>
            <a:r>
              <a:rPr lang="en-US" altLang="zh-CN" dirty="0"/>
              <a:t>8</a:t>
            </a:r>
            <a:r>
              <a:rPr lang="zh-CN" altLang="en-US" dirty="0"/>
              <a:t>月，被告胡某将房屋产权登记在自己名下。</a:t>
            </a:r>
            <a:r>
              <a:rPr lang="en-US" altLang="zh-CN" dirty="0"/>
              <a:t>2011</a:t>
            </a:r>
            <a:r>
              <a:rPr lang="zh-CN" altLang="en-US" dirty="0"/>
              <a:t>年底，被告胡某与第三人傅某结束情人关系。</a:t>
            </a:r>
            <a:endParaRPr lang="zh-CN" altLang="zh-CN" dirty="0"/>
          </a:p>
        </p:txBody>
      </p:sp>
    </p:spTree>
    <p:extLst>
      <p:ext uri="{BB962C8B-B14F-4D97-AF65-F5344CB8AC3E}">
        <p14:creationId xmlns:p14="http://schemas.microsoft.com/office/powerpoint/2010/main" val="609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原告认为第三人擅自处分夫妻共同财产，侵犯了原告合法权益，故诉至法院，请求：一、确认第三人赠与被告用于购买、装潢房屋等钱款的行为无效；二、被告向原告返还人民币</a:t>
            </a:r>
            <a:r>
              <a:rPr lang="en-US" altLang="zh-CN" dirty="0"/>
              <a:t>442</a:t>
            </a:r>
            <a:r>
              <a:rPr lang="zh-CN" altLang="en-US" dirty="0"/>
              <a:t>万元；三、本案诉讼费、保全费由被告承担。</a:t>
            </a:r>
            <a:endParaRPr lang="en-US" altLang="zh-CN" dirty="0"/>
          </a:p>
          <a:p>
            <a:pPr eaLnBrk="1" hangingPunct="1"/>
            <a:r>
              <a:rPr lang="zh-CN" altLang="en-US" dirty="0"/>
              <a:t>原告诉称：根据我国大陆</a:t>
            </a:r>
            <a:r>
              <a:rPr lang="en-US" altLang="zh-CN" dirty="0"/>
              <a:t>《</a:t>
            </a:r>
            <a:r>
              <a:rPr lang="zh-CN" altLang="en-US" dirty="0"/>
              <a:t>婚姻法</a:t>
            </a:r>
            <a:r>
              <a:rPr lang="en-US" altLang="zh-CN" dirty="0"/>
              <a:t>》</a:t>
            </a:r>
            <a:r>
              <a:rPr lang="zh-CN" altLang="en-US" dirty="0"/>
              <a:t>，系争</a:t>
            </a:r>
            <a:r>
              <a:rPr lang="en-US" altLang="zh-CN" dirty="0"/>
              <a:t>442</a:t>
            </a:r>
            <a:r>
              <a:rPr lang="zh-CN" altLang="en-US" dirty="0"/>
              <a:t>万元应认定为原告与第三人的夫妻共同财产；在夫妻关系存续期间，第三人未经原告同意擅自将该笔钱款赠与被告的行为无效。被告应予返还。</a:t>
            </a:r>
            <a:endParaRPr lang="en-US" altLang="zh-CN" dirty="0"/>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671084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被告辩称：首先，第三人于</a:t>
            </a:r>
            <a:r>
              <a:rPr lang="en-US" altLang="zh-CN" dirty="0"/>
              <a:t>2011</a:t>
            </a:r>
            <a:r>
              <a:rPr lang="zh-CN" altLang="en-US" dirty="0"/>
              <a:t>年间陆续赠与被告钱款共计</a:t>
            </a:r>
            <a:r>
              <a:rPr lang="en-US" altLang="zh-CN" dirty="0"/>
              <a:t>322</a:t>
            </a:r>
            <a:r>
              <a:rPr lang="zh-CN" altLang="en-US" dirty="0"/>
              <a:t>万元，且均已交付。但第三人向案外人梁某交付的</a:t>
            </a:r>
            <a:r>
              <a:rPr lang="en-US" altLang="zh-CN" dirty="0"/>
              <a:t>120</a:t>
            </a:r>
            <a:r>
              <a:rPr lang="zh-CN" altLang="en-US" dirty="0"/>
              <a:t>万元与被告无关。</a:t>
            </a:r>
            <a:endParaRPr lang="en-US" altLang="zh-CN" dirty="0"/>
          </a:p>
          <a:p>
            <a:pPr eaLnBrk="1" hangingPunct="1"/>
            <a:r>
              <a:rPr lang="zh-CN" altLang="en-US" dirty="0"/>
              <a:t>其次，关于系争钱款性质问题，因原告及第三人的婚姻缔结地、住所地均在香港，故原告和第三人夫妻财产关系应适用香港法律。根据香港</a:t>
            </a:r>
            <a:r>
              <a:rPr lang="en-US" altLang="zh-CN" dirty="0"/>
              <a:t>《</a:t>
            </a:r>
            <a:r>
              <a:rPr lang="zh-CN" altLang="en-US" dirty="0"/>
              <a:t>已婚者地位条例</a:t>
            </a:r>
            <a:r>
              <a:rPr lang="en-US" altLang="zh-CN" dirty="0"/>
              <a:t>》</a:t>
            </a:r>
            <a:r>
              <a:rPr lang="zh-CN" altLang="en-US" dirty="0"/>
              <a:t>，原告与第三人之间为夫妻分别财产制，故系争钱款应认定为第三人的个人财产。第三人明确表示将个人财产赠与被告，且履行交付义务，赠与合法有效。故被告不同意原告诉请。</a:t>
            </a:r>
            <a:endParaRPr lang="zh-CN" altLang="zh-CN" dirty="0"/>
          </a:p>
        </p:txBody>
      </p:sp>
    </p:spTree>
    <p:extLst>
      <p:ext uri="{BB962C8B-B14F-4D97-AF65-F5344CB8AC3E}">
        <p14:creationId xmlns:p14="http://schemas.microsoft.com/office/powerpoint/2010/main" val="4159306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dirty="0"/>
              <a:t>第三人称，根据我国大陆</a:t>
            </a:r>
            <a:r>
              <a:rPr lang="en-US" altLang="zh-CN" dirty="0"/>
              <a:t>《</a:t>
            </a:r>
            <a:r>
              <a:rPr lang="zh-CN" altLang="en-US" dirty="0"/>
              <a:t>婚姻法</a:t>
            </a:r>
            <a:r>
              <a:rPr lang="en-US" altLang="zh-CN" dirty="0"/>
              <a:t>》</a:t>
            </a:r>
            <a:r>
              <a:rPr lang="zh-CN" altLang="en-US" dirty="0"/>
              <a:t>，第三人的赠与行为发生在夫妻关系存续期间，系争钱款应认定为原告与第三人的夫妻共同财产。第三人未经原告允许擅自赠与被告钱款的行为无效，被告应予以返还。</a:t>
            </a:r>
            <a:endParaRPr lang="en-US" altLang="zh-CN" dirty="0"/>
          </a:p>
          <a:p>
            <a:pPr eaLnBrk="1" hangingPunct="1"/>
            <a:r>
              <a:rPr lang="zh-CN" altLang="en-US" dirty="0"/>
              <a:t>法院认为，根据</a:t>
            </a:r>
            <a:r>
              <a:rPr lang="en-US" altLang="zh-CN" dirty="0"/>
              <a:t>《</a:t>
            </a:r>
            <a:r>
              <a:rPr lang="zh-CN" altLang="en-US" dirty="0"/>
              <a:t>中华人民共和国涉外民事关系法律适用法</a:t>
            </a:r>
            <a:r>
              <a:rPr lang="en-US" altLang="zh-CN" dirty="0"/>
              <a:t>》</a:t>
            </a:r>
            <a:r>
              <a:rPr lang="zh-CN" altLang="en-US" dirty="0"/>
              <a:t>第</a:t>
            </a:r>
            <a:r>
              <a:rPr lang="en-US" altLang="zh-CN" dirty="0"/>
              <a:t>24</a:t>
            </a:r>
            <a:r>
              <a:rPr lang="zh-CN" altLang="en-US" dirty="0"/>
              <a:t>条，夫妻财产关系，当事人可以协议选择适用一方当事人经常居所地法律、国籍国法律或者主要财产所在地法律。当事人没有选择的，适用共同经常居所地法律；没有共同经常居所地的，适用共同国籍国法律。本案原告与第三人均系香港居民，又在香港登记结婚，因此应当适用香港法律。</a:t>
            </a:r>
            <a:endParaRPr lang="zh-CN" altLang="zh-CN" dirty="0"/>
          </a:p>
        </p:txBody>
      </p:sp>
    </p:spTree>
    <p:extLst>
      <p:ext uri="{BB962C8B-B14F-4D97-AF65-F5344CB8AC3E}">
        <p14:creationId xmlns:p14="http://schemas.microsoft.com/office/powerpoint/2010/main" val="1217505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zh-CN" altLang="en-US" dirty="0"/>
              <a:t>根据香港法律，夫妻无特别约定时，实行财产分别制。在原告没有证据证明涉案款项系夫妻共同财产的情况下，应认定夫妻实行分别财产制，即系争款项属第三人个人财产。现原告要求被告返还涉案款项，原告并非本案的适格主体。据此，裁定：驳回原告刘嘉宝的起诉。</a:t>
            </a:r>
            <a:endParaRPr lang="en-US" altLang="zh-CN" dirty="0"/>
          </a:p>
          <a:p>
            <a:pPr eaLnBrk="1" hangingPunct="1"/>
            <a:r>
              <a:rPr lang="zh-CN" altLang="en-US" dirty="0"/>
              <a:t>涉案夫妻财产关系应适用我国内地法律还是香港法律？</a:t>
            </a:r>
            <a:endParaRPr lang="en-US" altLang="zh-CN" dirty="0"/>
          </a:p>
          <a:p>
            <a:pPr eaLnBrk="1" hangingPunct="1"/>
            <a:r>
              <a:rPr lang="zh-CN" altLang="en-US" dirty="0"/>
              <a:t>赠与合同效力应适用我国内地法律还是香港法律？</a:t>
            </a:r>
          </a:p>
          <a:p>
            <a:pPr eaLnBrk="1" hangingPunct="1"/>
            <a:r>
              <a:rPr lang="zh-CN" altLang="en-US" dirty="0"/>
              <a:t>原告适格问题应适用我国内地法律还是香港法律？</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1185843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0" y="0"/>
            <a:ext cx="9144000" cy="6858000"/>
          </a:xfrm>
        </p:spPr>
        <p:txBody>
          <a:bodyPr/>
          <a:lstStyle/>
          <a:p>
            <a:pPr eaLnBrk="1" hangingPunct="1"/>
            <a:r>
              <a:rPr lang="zh-CN" altLang="en-US" sz="3600" b="1" dirty="0"/>
              <a:t>章公六全祖师肉身坐佛像案</a:t>
            </a:r>
          </a:p>
          <a:p>
            <a:pPr eaLnBrk="1" hangingPunct="1"/>
            <a:r>
              <a:rPr lang="zh-CN" altLang="en-US" dirty="0"/>
              <a:t>章公祖师俗名章七三，法号普照，北宋年间（</a:t>
            </a:r>
            <a:r>
              <a:rPr lang="en-US" altLang="zh-CN" dirty="0"/>
              <a:t>960-1127</a:t>
            </a:r>
            <a:r>
              <a:rPr lang="zh-CN" altLang="en-US" dirty="0"/>
              <a:t>）坐化成佛，因真身的四肢和身首俱全，被称为“六全祖师”。章公六全祖师肉身坐佛像在福建省三明市大田县吴山乡阳春村和东浦村共同拥有的普照堂被供奉上千年，</a:t>
            </a:r>
            <a:r>
              <a:rPr lang="en-US" altLang="zh-CN" b="1" dirty="0"/>
              <a:t>1995</a:t>
            </a:r>
            <a:r>
              <a:rPr lang="zh-CN" altLang="en-US" b="1" dirty="0"/>
              <a:t>年</a:t>
            </a:r>
            <a:r>
              <a:rPr lang="en-US" altLang="zh-CN" b="1" dirty="0"/>
              <a:t>12</a:t>
            </a:r>
            <a:r>
              <a:rPr lang="zh-CN" altLang="en-US" b="1" dirty="0"/>
              <a:t>月</a:t>
            </a:r>
            <a:r>
              <a:rPr lang="en-US" altLang="zh-CN" b="1" dirty="0"/>
              <a:t>15</a:t>
            </a:r>
            <a:r>
              <a:rPr lang="zh-CN" altLang="en-US" b="1" dirty="0"/>
              <a:t>日</a:t>
            </a:r>
            <a:r>
              <a:rPr lang="zh-CN" altLang="en-US" dirty="0"/>
              <a:t>发现被盗。</a:t>
            </a:r>
            <a:endParaRPr lang="en-US" altLang="zh-CN" dirty="0"/>
          </a:p>
          <a:p>
            <a:pPr eaLnBrk="1" hangingPunct="1"/>
            <a:r>
              <a:rPr lang="en-US" altLang="zh-CN" dirty="0"/>
              <a:t>2014</a:t>
            </a:r>
            <a:r>
              <a:rPr lang="zh-CN" altLang="en-US" dirty="0"/>
              <a:t>年</a:t>
            </a:r>
            <a:r>
              <a:rPr lang="en-US" altLang="zh-CN" dirty="0"/>
              <a:t>10</a:t>
            </a:r>
            <a:r>
              <a:rPr lang="zh-CN" altLang="en-US" dirty="0"/>
              <a:t>月</a:t>
            </a:r>
            <a:r>
              <a:rPr lang="en-US" altLang="zh-CN" dirty="0"/>
              <a:t>-2015</a:t>
            </a:r>
            <a:r>
              <a:rPr lang="zh-CN" altLang="en-US" dirty="0"/>
              <a:t>年</a:t>
            </a:r>
            <a:r>
              <a:rPr lang="en-US" altLang="zh-CN" dirty="0"/>
              <a:t>3</a:t>
            </a:r>
            <a:r>
              <a:rPr lang="zh-CN" altLang="en-US" dirty="0"/>
              <a:t>月匈牙利自然科学博物馆展出一尊中国宋代肉身佛像，系荷兰人奥斯卡许可送展。</a:t>
            </a:r>
            <a:r>
              <a:rPr lang="en-US" altLang="zh-CN" dirty="0"/>
              <a:t>2015</a:t>
            </a:r>
            <a:r>
              <a:rPr lang="zh-CN" altLang="en-US" dirty="0"/>
              <a:t>年</a:t>
            </a:r>
            <a:r>
              <a:rPr lang="en-US" altLang="zh-CN" dirty="0"/>
              <a:t>3</a:t>
            </a:r>
            <a:r>
              <a:rPr lang="zh-CN" altLang="en-US" dirty="0"/>
              <a:t>月</a:t>
            </a:r>
            <a:r>
              <a:rPr lang="en-US" altLang="zh-CN" dirty="0"/>
              <a:t>20</a:t>
            </a:r>
            <a:r>
              <a:rPr lang="zh-CN" altLang="en-US" dirty="0"/>
              <a:t>日</a:t>
            </a:r>
            <a:r>
              <a:rPr lang="en-US" altLang="zh-CN" dirty="0"/>
              <a:t>,</a:t>
            </a:r>
            <a:r>
              <a:rPr lang="zh-CN" altLang="en-US" dirty="0"/>
              <a:t>荷兰方面从布达佩斯将“肉身坐佛”撤走。</a:t>
            </a:r>
          </a:p>
          <a:p>
            <a:pPr eaLnBrk="1" hangingPunct="1"/>
            <a:r>
              <a:rPr lang="en-US" altLang="zh-CN" dirty="0"/>
              <a:t>2015</a:t>
            </a:r>
            <a:r>
              <a:rPr lang="zh-CN" altLang="en-US" dirty="0"/>
              <a:t>年</a:t>
            </a:r>
            <a:r>
              <a:rPr lang="en-US" altLang="zh-CN" dirty="0"/>
              <a:t>3</a:t>
            </a:r>
            <a:r>
              <a:rPr lang="zh-CN" altLang="en-US" dirty="0"/>
              <a:t>月</a:t>
            </a:r>
            <a:r>
              <a:rPr lang="en-US" altLang="zh-CN" dirty="0"/>
              <a:t>22</a:t>
            </a:r>
            <a:r>
              <a:rPr lang="zh-CN" altLang="en-US" dirty="0"/>
              <a:t>日</a:t>
            </a:r>
            <a:r>
              <a:rPr lang="en-US" altLang="zh-CN" dirty="0"/>
              <a:t>,</a:t>
            </a:r>
            <a:r>
              <a:rPr lang="zh-CN" altLang="en-US" dirty="0"/>
              <a:t> 福建省文物部门</a:t>
            </a:r>
            <a:r>
              <a:rPr lang="zh-CN" altLang="en-US" sz="3600" b="1" dirty="0"/>
              <a:t>初步确认</a:t>
            </a:r>
            <a:r>
              <a:rPr lang="zh-CN" altLang="en-US" dirty="0"/>
              <a:t>这尊“肉身坐佛”应是</a:t>
            </a:r>
            <a:r>
              <a:rPr lang="en-US" altLang="zh-CN" dirty="0"/>
              <a:t>1995</a:t>
            </a:r>
            <a:r>
              <a:rPr lang="zh-CN" altLang="en-US" dirty="0"/>
              <a:t>年被盗的章公祖师像。</a:t>
            </a:r>
          </a:p>
          <a:p>
            <a:pPr eaLnBrk="1" hangingPunct="1"/>
            <a:endParaRPr lang="zh-CN" altLang="zh-CN" dirty="0"/>
          </a:p>
        </p:txBody>
      </p:sp>
    </p:spTree>
    <p:extLst>
      <p:ext uri="{BB962C8B-B14F-4D97-AF65-F5344CB8AC3E}">
        <p14:creationId xmlns:p14="http://schemas.microsoft.com/office/powerpoint/2010/main" val="2014316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0" y="0"/>
            <a:ext cx="9144000" cy="6858000"/>
          </a:xfrm>
        </p:spPr>
        <p:txBody>
          <a:bodyPr/>
          <a:lstStyle/>
          <a:p>
            <a:pPr eaLnBrk="1" hangingPunct="1"/>
            <a:endParaRPr lang="zh-CN" altLang="zh-CN"/>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620688"/>
            <a:ext cx="8077649" cy="5760640"/>
          </a:xfrm>
          <a:prstGeom prst="rect">
            <a:avLst/>
          </a:prstGeom>
        </p:spPr>
      </p:pic>
    </p:spTree>
    <p:extLst>
      <p:ext uri="{BB962C8B-B14F-4D97-AF65-F5344CB8AC3E}">
        <p14:creationId xmlns:p14="http://schemas.microsoft.com/office/powerpoint/2010/main" val="252904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0" y="0"/>
            <a:ext cx="9144000" cy="6858000"/>
          </a:xfrm>
        </p:spPr>
        <p:txBody>
          <a:bodyPr/>
          <a:lstStyle/>
          <a:p>
            <a:pPr eaLnBrk="1" hangingPunct="1"/>
            <a:r>
              <a:rPr lang="zh-CN" altLang="en-US" dirty="0"/>
              <a:t>     匈牙利展览的章公祖师像</a:t>
            </a:r>
            <a:endParaRPr lang="zh-CN" altLang="zh-CN" dirty="0"/>
          </a:p>
        </p:txBody>
      </p:sp>
      <p:pic>
        <p:nvPicPr>
          <p:cNvPr id="4" name="图片 3" descr="C:\Users\lenovo\Documents\WeChat Files\wxid_a83xtcbcrp9x22\FileStorage\Temp\f9072f06b9bd3761b7971179d254fe78.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8280920" cy="6048672"/>
          </a:xfrm>
          <a:prstGeom prst="rect">
            <a:avLst/>
          </a:prstGeom>
          <a:noFill/>
          <a:ln>
            <a:noFill/>
          </a:ln>
        </p:spPr>
      </p:pic>
    </p:spTree>
    <p:extLst>
      <p:ext uri="{BB962C8B-B14F-4D97-AF65-F5344CB8AC3E}">
        <p14:creationId xmlns:p14="http://schemas.microsoft.com/office/powerpoint/2010/main" val="3044889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sz="3600" b="1" dirty="0">
                <a:highlight>
                  <a:srgbClr val="FFFF00"/>
                </a:highlight>
              </a:rPr>
              <a:t>荷兰诉讼</a:t>
            </a:r>
            <a:r>
              <a:rPr lang="zh-CN" altLang="en-US" sz="3600" b="1" dirty="0"/>
              <a:t>：</a:t>
            </a:r>
            <a:r>
              <a:rPr lang="en-US" altLang="zh-CN" sz="3600" b="1" dirty="0"/>
              <a:t>2016</a:t>
            </a:r>
            <a:r>
              <a:rPr lang="zh-CN" altLang="en-US" sz="3600" b="1" dirty="0"/>
              <a:t>年</a:t>
            </a:r>
            <a:r>
              <a:rPr lang="en-US" altLang="zh-CN" sz="3600" b="1" dirty="0"/>
              <a:t>6</a:t>
            </a:r>
            <a:r>
              <a:rPr lang="zh-CN" altLang="en-US" sz="3600" b="1" dirty="0"/>
              <a:t>月，福建省三明市大田县吴山乡阳春村和东埔村村民委员会委托中荷律师团向</a:t>
            </a:r>
            <a:r>
              <a:rPr lang="zh-CN" altLang="en-US" sz="3600" b="1" dirty="0">
                <a:highlight>
                  <a:srgbClr val="FFFF00"/>
                </a:highlight>
              </a:rPr>
              <a:t>阿姆斯特丹地区法院</a:t>
            </a:r>
            <a:r>
              <a:rPr lang="zh-CN" altLang="en-US" dirty="0"/>
              <a:t>对荷兰收藏家奥斯卡</a:t>
            </a:r>
            <a:r>
              <a:rPr lang="en-US" altLang="zh-CN" dirty="0"/>
              <a:t>·</a:t>
            </a:r>
            <a:r>
              <a:rPr lang="zh-CN" altLang="en-US" dirty="0"/>
              <a:t>范奥弗里姆提起佛像追索诉讼。</a:t>
            </a:r>
            <a:endParaRPr lang="en-US" altLang="zh-CN" dirty="0"/>
          </a:p>
          <a:p>
            <a:pPr eaLnBrk="1" hangingPunct="1"/>
            <a:r>
              <a:rPr lang="zh-CN" altLang="en-US" dirty="0"/>
              <a:t>被告奥斯卡答辩称“被告系</a:t>
            </a:r>
            <a:r>
              <a:rPr lang="en-US" altLang="zh-CN" dirty="0"/>
              <a:t>1996</a:t>
            </a:r>
            <a:r>
              <a:rPr lang="zh-CN" altLang="en-US" dirty="0"/>
              <a:t>年从香港文物商店合法购买该佛像，并且已于</a:t>
            </a:r>
            <a:r>
              <a:rPr lang="en-US" altLang="zh-CN" dirty="0"/>
              <a:t>2015</a:t>
            </a:r>
            <a:r>
              <a:rPr lang="zh-CN" altLang="en-US" dirty="0"/>
              <a:t>年</a:t>
            </a:r>
            <a:r>
              <a:rPr lang="en-US" altLang="zh-CN" dirty="0"/>
              <a:t>11</a:t>
            </a:r>
            <a:r>
              <a:rPr lang="zh-CN" altLang="en-US" dirty="0"/>
              <a:t>月</a:t>
            </a:r>
            <a:r>
              <a:rPr lang="en-US" altLang="zh-CN" dirty="0"/>
              <a:t>29</a:t>
            </a:r>
            <a:r>
              <a:rPr lang="zh-CN" altLang="en-US" dirty="0"/>
              <a:t>号与第三方达成交换协议，用所持佛像交换该第三方私人收藏的佛教艺术品，并向此第三方承诺不会透露其姓名”。</a:t>
            </a:r>
            <a:endParaRPr lang="en-US" altLang="zh-CN" dirty="0"/>
          </a:p>
          <a:p>
            <a:pPr eaLnBrk="1" hangingPunct="1"/>
            <a:r>
              <a:rPr lang="zh-CN" altLang="en-US" dirty="0"/>
              <a:t>“被告既不持有佛像，也不拥有佛像所有权，因此原告的诉讼请求应被驳回。”</a:t>
            </a:r>
            <a:endParaRPr lang="en-US" altLang="zh-CN" dirty="0"/>
          </a:p>
          <a:p>
            <a:pPr eaLnBrk="1" hangingPunct="1"/>
            <a:endParaRPr lang="zh-CN" altLang="en-US" dirty="0"/>
          </a:p>
        </p:txBody>
      </p:sp>
    </p:spTree>
    <p:extLst>
      <p:ext uri="{BB962C8B-B14F-4D97-AF65-F5344CB8AC3E}">
        <p14:creationId xmlns:p14="http://schemas.microsoft.com/office/powerpoint/2010/main" val="183087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en-US" altLang="zh-CN" sz="2800" dirty="0"/>
              <a:t>2018</a:t>
            </a:r>
            <a:r>
              <a:rPr lang="zh-CN" altLang="en-US" sz="2800" dirty="0"/>
              <a:t>年</a:t>
            </a:r>
            <a:r>
              <a:rPr lang="en-US" altLang="zh-CN" sz="2800" dirty="0"/>
              <a:t>12</a:t>
            </a:r>
            <a:r>
              <a:rPr lang="zh-CN" altLang="en-US" sz="2800" dirty="0"/>
              <a:t>月</a:t>
            </a:r>
            <a:r>
              <a:rPr lang="en-US" altLang="zh-CN" sz="2800" dirty="0"/>
              <a:t>12</a:t>
            </a:r>
            <a:r>
              <a:rPr lang="zh-CN" altLang="en-US" sz="2800" dirty="0"/>
              <a:t>号，</a:t>
            </a:r>
            <a:r>
              <a:rPr lang="zh-CN" altLang="en-US" sz="2800" b="1" dirty="0"/>
              <a:t>荷兰阿姆斯特丹地区法院</a:t>
            </a:r>
            <a:r>
              <a:rPr lang="zh-CN" altLang="en-US" sz="2800" dirty="0"/>
              <a:t>裁决，驳回了中国福建村民向荷兰藏家范奥维利姆追讨章公祖师肉身坐佛像一案的起诉。</a:t>
            </a:r>
            <a:endParaRPr lang="en-US" altLang="zh-CN" sz="2800" dirty="0"/>
          </a:p>
          <a:p>
            <a:pPr eaLnBrk="1" hangingPunct="1"/>
            <a:r>
              <a:rPr lang="zh-CN" altLang="en-US" sz="2800" dirty="0"/>
              <a:t>理由：</a:t>
            </a:r>
            <a:r>
              <a:rPr lang="zh-CN" altLang="en-US" dirty="0"/>
              <a:t>荷兰法院认为，</a:t>
            </a:r>
            <a:r>
              <a:rPr lang="zh-CN" altLang="en-US" b="1" dirty="0"/>
              <a:t>村委会不是荷兰</a:t>
            </a:r>
            <a:r>
              <a:rPr lang="en-US" altLang="zh-CN" b="1" dirty="0"/>
              <a:t>《</a:t>
            </a:r>
            <a:r>
              <a:rPr lang="zh-CN" altLang="en-US" b="1" dirty="0"/>
              <a:t>民事诉讼法典</a:t>
            </a:r>
            <a:r>
              <a:rPr lang="en-US" altLang="zh-CN" b="1" dirty="0"/>
              <a:t>》</a:t>
            </a:r>
            <a:r>
              <a:rPr lang="zh-CN" altLang="en-US" b="1" dirty="0"/>
              <a:t>里定义的自然人或法人，没有诉讼资格</a:t>
            </a:r>
            <a:r>
              <a:rPr lang="zh-CN" altLang="en-US" dirty="0"/>
              <a:t>，即原告缺乏诉讼权利能力</a:t>
            </a:r>
            <a:r>
              <a:rPr lang="zh-CN" altLang="en-US" sz="2800" dirty="0"/>
              <a:t>。</a:t>
            </a:r>
            <a:endParaRPr lang="en-US" altLang="zh-CN" sz="2800" dirty="0"/>
          </a:p>
          <a:p>
            <a:pPr eaLnBrk="1" hangingPunct="1"/>
            <a:r>
              <a:rPr lang="zh-CN" altLang="en-US" b="1" dirty="0">
                <a:highlight>
                  <a:srgbClr val="FFFF00"/>
                </a:highlight>
              </a:rPr>
              <a:t>中国诉讼：</a:t>
            </a:r>
            <a:endParaRPr lang="en-US" altLang="zh-CN" b="1" dirty="0">
              <a:highlight>
                <a:srgbClr val="FFFF00"/>
              </a:highlight>
            </a:endParaRPr>
          </a:p>
          <a:p>
            <a:pPr eaLnBrk="1" hangingPunct="1"/>
            <a:r>
              <a:rPr lang="en-US" altLang="zh-CN" sz="2800" dirty="0"/>
              <a:t>2015</a:t>
            </a:r>
            <a:r>
              <a:rPr lang="zh-CN" altLang="en-US" sz="2800" dirty="0"/>
              <a:t>年</a:t>
            </a:r>
            <a:r>
              <a:rPr lang="en-US" altLang="zh-CN" sz="2800" dirty="0"/>
              <a:t>12</a:t>
            </a:r>
            <a:r>
              <a:rPr lang="zh-CN" altLang="en-US" sz="2800" dirty="0"/>
              <a:t>月，两村村委会诉至三明市中级人民法院，</a:t>
            </a:r>
            <a:r>
              <a:rPr lang="zh-CN" altLang="en-US" b="1" dirty="0"/>
              <a:t>请求判令奥斯卡</a:t>
            </a:r>
            <a:r>
              <a:rPr lang="zh-CN" altLang="en-US" sz="2800" dirty="0"/>
              <a:t>及奥斯卡独资经营的两家公司</a:t>
            </a:r>
            <a:r>
              <a:rPr lang="en-US" altLang="zh-CN" sz="2000" dirty="0"/>
              <a:t>Oscar Van </a:t>
            </a:r>
            <a:r>
              <a:rPr lang="en-US" altLang="zh-CN" sz="2000" dirty="0" err="1"/>
              <a:t>Overeem</a:t>
            </a:r>
            <a:r>
              <a:rPr lang="zh-CN" altLang="en-US" sz="2000" dirty="0"/>
              <a:t>、</a:t>
            </a:r>
            <a:r>
              <a:rPr lang="en-US" altLang="zh-CN" sz="2000" dirty="0"/>
              <a:t>Design &amp; Consultancy B.V. </a:t>
            </a:r>
            <a:r>
              <a:rPr lang="zh-CN" altLang="en-US" sz="2000" dirty="0"/>
              <a:t>、</a:t>
            </a:r>
            <a:r>
              <a:rPr lang="en-US" altLang="zh-CN" sz="2000" dirty="0"/>
              <a:t>Design &amp; Consultancy </a:t>
            </a:r>
            <a:r>
              <a:rPr lang="en-US" altLang="zh-CN" sz="2000" dirty="0" err="1"/>
              <a:t>Oscarvan</a:t>
            </a:r>
            <a:r>
              <a:rPr lang="en-US" altLang="zh-CN" sz="2000" dirty="0"/>
              <a:t> </a:t>
            </a:r>
            <a:r>
              <a:rPr lang="en-US" altLang="zh-CN" sz="2000" dirty="0" err="1"/>
              <a:t>Overeem</a:t>
            </a:r>
            <a:r>
              <a:rPr lang="en-US" altLang="zh-CN" sz="2000" dirty="0"/>
              <a:t> B.V.</a:t>
            </a:r>
            <a:r>
              <a:rPr lang="zh-CN" altLang="en-US" sz="2800" b="1" dirty="0"/>
              <a:t>返还章公祖师像，并支付精神损害赔偿</a:t>
            </a:r>
            <a:r>
              <a:rPr lang="zh-CN" altLang="en-US" sz="2800" dirty="0"/>
              <a:t>金</a:t>
            </a:r>
            <a:r>
              <a:rPr lang="en-US" altLang="zh-CN" sz="2800" dirty="0"/>
              <a:t>20</a:t>
            </a:r>
            <a:r>
              <a:rPr lang="zh-CN" altLang="en-US" sz="2800" dirty="0"/>
              <a:t>万欧元、实现债权费用</a:t>
            </a:r>
            <a:r>
              <a:rPr lang="en-US" altLang="zh-CN" sz="2800" dirty="0"/>
              <a:t>5</a:t>
            </a:r>
            <a:r>
              <a:rPr lang="zh-CN" altLang="en-US" sz="2800" dirty="0"/>
              <a:t>万欧元。</a:t>
            </a:r>
            <a:endParaRPr lang="en-US" altLang="zh-CN" sz="2800" dirty="0"/>
          </a:p>
          <a:p>
            <a:pPr eaLnBrk="1" hangingPunct="1"/>
            <a:r>
              <a:rPr lang="zh-CN" altLang="en-US" sz="2800" dirty="0"/>
              <a:t>荷兰被告委托了中国律师出庭应诉，未提出管辖权异议。</a:t>
            </a:r>
          </a:p>
          <a:p>
            <a:pPr eaLnBrk="1" hangingPunct="1"/>
            <a:endParaRPr lang="en-US" altLang="zh-CN" sz="2800" dirty="0"/>
          </a:p>
          <a:p>
            <a:pPr eaLnBrk="1" hangingPunct="1"/>
            <a:endParaRPr lang="en-US" altLang="zh-CN" dirty="0"/>
          </a:p>
        </p:txBody>
      </p:sp>
    </p:spTree>
    <p:extLst>
      <p:ext uri="{BB962C8B-B14F-4D97-AF65-F5344CB8AC3E}">
        <p14:creationId xmlns:p14="http://schemas.microsoft.com/office/powerpoint/2010/main" val="334942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4294967295"/>
          </p:nvPr>
        </p:nvSpPr>
        <p:spPr>
          <a:xfrm>
            <a:off x="0" y="0"/>
            <a:ext cx="9144000" cy="6858000"/>
          </a:xfrm>
        </p:spPr>
        <p:txBody>
          <a:bodyPr/>
          <a:lstStyle/>
          <a:p>
            <a:pPr eaLnBrk="1" hangingPunct="1"/>
            <a:r>
              <a:rPr lang="en-US" altLang="zh-CN" sz="3600" b="1" dirty="0"/>
              <a:t>《</a:t>
            </a:r>
            <a:r>
              <a:rPr lang="zh-CN" altLang="en-US" sz="3600" b="1" dirty="0"/>
              <a:t>最高人民法院关于适用</a:t>
            </a:r>
            <a:r>
              <a:rPr lang="en-US" altLang="zh-CN" sz="3600" b="1" dirty="0"/>
              <a:t>〈</a:t>
            </a:r>
            <a:r>
              <a:rPr lang="zh-CN" altLang="en-US" sz="3600" b="1" dirty="0"/>
              <a:t>中华人民共和国涉外民事关系法律适用法</a:t>
            </a:r>
            <a:r>
              <a:rPr lang="en-US" altLang="zh-CN" sz="3600" b="1" dirty="0"/>
              <a:t>〉</a:t>
            </a:r>
            <a:r>
              <a:rPr lang="zh-CN" altLang="en-US" sz="3600" b="1" dirty="0"/>
              <a:t>若干问题的解释（二）</a:t>
            </a:r>
            <a:r>
              <a:rPr lang="en-US" altLang="zh-CN" sz="3600" b="1" dirty="0"/>
              <a:t>》</a:t>
            </a:r>
            <a:r>
              <a:rPr lang="zh-CN" altLang="en-US" sz="3600" b="1" dirty="0"/>
              <a:t>（外国法查明司法解释）</a:t>
            </a:r>
            <a:r>
              <a:rPr lang="zh-CN" altLang="en-US" sz="2800" b="1" dirty="0"/>
              <a:t>法释</a:t>
            </a:r>
            <a:r>
              <a:rPr lang="en-US" altLang="zh-CN" sz="2800" b="1" dirty="0"/>
              <a:t>〔2023〕12</a:t>
            </a:r>
            <a:r>
              <a:rPr lang="zh-CN" altLang="en-US" sz="2800" b="1" dirty="0"/>
              <a:t>号，</a:t>
            </a:r>
            <a:r>
              <a:rPr lang="en-US" altLang="zh-CN" sz="2800" b="1" dirty="0"/>
              <a:t>2024</a:t>
            </a:r>
            <a:r>
              <a:rPr lang="zh-CN" altLang="en-US" sz="2800" b="1" dirty="0"/>
              <a:t>年</a:t>
            </a:r>
            <a:r>
              <a:rPr lang="en-US" altLang="zh-CN" sz="2800" b="1" dirty="0"/>
              <a:t>1</a:t>
            </a:r>
            <a:r>
              <a:rPr lang="zh-CN" altLang="en-US" sz="2800" b="1" dirty="0"/>
              <a:t>月</a:t>
            </a:r>
            <a:r>
              <a:rPr lang="en-US" altLang="zh-CN" sz="2800" b="1" dirty="0"/>
              <a:t>1</a:t>
            </a:r>
            <a:r>
              <a:rPr lang="zh-CN" altLang="en-US" sz="2800" b="1" dirty="0"/>
              <a:t>日起施行</a:t>
            </a:r>
          </a:p>
          <a:p>
            <a:pPr eaLnBrk="1" hangingPunct="1"/>
            <a:endParaRPr lang="zh-CN" altLang="en-US" sz="3600" b="1" dirty="0"/>
          </a:p>
          <a:p>
            <a:pPr eaLnBrk="1" hangingPunct="1"/>
            <a:r>
              <a:rPr lang="en-US" altLang="zh-CN" sz="3600" b="1" dirty="0"/>
              <a:t>《</a:t>
            </a:r>
            <a:r>
              <a:rPr lang="zh-CN" altLang="en-US" sz="3600" b="1" dirty="0"/>
              <a:t>最高人民法院关于审理涉外民商事案件适用国际条约和国际惯例若干问题的解释</a:t>
            </a:r>
            <a:r>
              <a:rPr lang="en-US" altLang="zh-CN" sz="3600" b="1" dirty="0"/>
              <a:t>》</a:t>
            </a:r>
            <a:r>
              <a:rPr lang="zh-CN" altLang="en-US" sz="2800" b="1" dirty="0"/>
              <a:t>法释</a:t>
            </a:r>
            <a:r>
              <a:rPr lang="en-US" altLang="zh-CN" sz="2800" b="1" dirty="0"/>
              <a:t>〔2023〕15</a:t>
            </a:r>
            <a:r>
              <a:rPr lang="zh-CN" altLang="en-US" sz="2800" b="1" dirty="0"/>
              <a:t>号，</a:t>
            </a:r>
            <a:r>
              <a:rPr lang="en-US" altLang="zh-CN" sz="2800" b="1" dirty="0"/>
              <a:t>2024</a:t>
            </a:r>
            <a:r>
              <a:rPr lang="zh-CN" altLang="en-US" sz="2800" b="1" dirty="0"/>
              <a:t>年</a:t>
            </a:r>
            <a:r>
              <a:rPr lang="en-US" altLang="zh-CN" sz="2800" b="1" dirty="0"/>
              <a:t>1</a:t>
            </a:r>
            <a:r>
              <a:rPr lang="zh-CN" altLang="en-US" sz="2800" b="1" dirty="0"/>
              <a:t>月</a:t>
            </a:r>
            <a:r>
              <a:rPr lang="en-US" altLang="zh-CN" sz="2800" b="1" dirty="0"/>
              <a:t>1</a:t>
            </a:r>
            <a:r>
              <a:rPr lang="zh-CN" altLang="en-US" sz="2800" b="1" dirty="0"/>
              <a:t>日起施行</a:t>
            </a:r>
            <a:endParaRPr lang="en-US" altLang="zh-CN" sz="2800" b="1" dirty="0"/>
          </a:p>
          <a:p>
            <a:pPr eaLnBrk="1" hangingPunct="1"/>
            <a:endParaRPr lang="en-US" altLang="zh-CN" sz="2800" b="1" dirty="0"/>
          </a:p>
          <a:p>
            <a:pPr eaLnBrk="1" hangingPunct="1"/>
            <a:r>
              <a:rPr lang="en-US" altLang="zh-CN" sz="3600" b="1" dirty="0"/>
              <a:t>2023</a:t>
            </a:r>
            <a:r>
              <a:rPr lang="zh-CN" altLang="en-US" sz="3600" b="1" dirty="0"/>
              <a:t>年</a:t>
            </a:r>
            <a:r>
              <a:rPr lang="en-US" altLang="zh-CN" sz="3600" b="1" dirty="0"/>
              <a:t>《</a:t>
            </a:r>
            <a:r>
              <a:rPr lang="zh-CN" altLang="en-US" sz="3600" b="1" dirty="0"/>
              <a:t>中华人民共和国外国国家豁免法</a:t>
            </a:r>
            <a:r>
              <a:rPr lang="en-US" altLang="zh-CN" sz="3600" b="1" dirty="0"/>
              <a:t>》</a:t>
            </a:r>
            <a:r>
              <a:rPr lang="en-US" altLang="zh-CN" sz="2800" b="1" dirty="0"/>
              <a:t>2024</a:t>
            </a:r>
            <a:r>
              <a:rPr lang="zh-CN" altLang="en-US" sz="2800" b="1" dirty="0"/>
              <a:t>年</a:t>
            </a:r>
            <a:r>
              <a:rPr lang="en-US" altLang="zh-CN" sz="2800" b="1" dirty="0"/>
              <a:t>1</a:t>
            </a:r>
            <a:r>
              <a:rPr lang="zh-CN" altLang="en-US" sz="2800" b="1" dirty="0"/>
              <a:t>月</a:t>
            </a:r>
            <a:r>
              <a:rPr lang="en-US" altLang="zh-CN" sz="2800" b="1" dirty="0"/>
              <a:t>1</a:t>
            </a:r>
            <a:r>
              <a:rPr lang="zh-CN" altLang="en-US" sz="2800" b="1" dirty="0"/>
              <a:t>日起施行</a:t>
            </a:r>
            <a:endParaRPr lang="zh-CN" altLang="zh-CN" sz="2800" dirty="0"/>
          </a:p>
        </p:txBody>
      </p:sp>
    </p:spTree>
    <p:extLst>
      <p:ext uri="{BB962C8B-B14F-4D97-AF65-F5344CB8AC3E}">
        <p14:creationId xmlns:p14="http://schemas.microsoft.com/office/powerpoint/2010/main" val="171594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sz="2800" dirty="0"/>
              <a:t>三明市中级人民法院</a:t>
            </a:r>
            <a:r>
              <a:rPr lang="en-US" altLang="zh-CN" sz="2800" dirty="0"/>
              <a:t>2020</a:t>
            </a:r>
            <a:r>
              <a:rPr lang="zh-CN" altLang="en-US" sz="2800" dirty="0"/>
              <a:t>年</a:t>
            </a:r>
            <a:r>
              <a:rPr lang="en-US" altLang="zh-CN" sz="2800" dirty="0"/>
              <a:t>12</a:t>
            </a:r>
            <a:r>
              <a:rPr lang="zh-CN" altLang="en-US" sz="2800" dirty="0"/>
              <a:t>月</a:t>
            </a:r>
            <a:r>
              <a:rPr lang="en-US" altLang="zh-CN" sz="2800" dirty="0"/>
              <a:t>4</a:t>
            </a:r>
            <a:r>
              <a:rPr lang="zh-CN" altLang="en-US" sz="2800" dirty="0"/>
              <a:t>日作出（</a:t>
            </a:r>
            <a:r>
              <a:rPr lang="en-US" altLang="zh-CN" sz="2800" dirty="0"/>
              <a:t>2015</a:t>
            </a:r>
            <a:r>
              <a:rPr lang="zh-CN" altLang="en-US" sz="2800" dirty="0"/>
              <a:t>）三民初字第</a:t>
            </a:r>
            <a:r>
              <a:rPr lang="en-US" altLang="zh-CN" sz="2800" dirty="0"/>
              <a:t>626</a:t>
            </a:r>
            <a:r>
              <a:rPr lang="zh-CN" altLang="en-US" sz="2800" dirty="0"/>
              <a:t>号民事判决：被告奥斯卡应当在判决生效之日起三十日内向原告阳春村委会、东埔村委会返还案涉章公祖师肉身佛像；驳回原告阳春村委会、东埔村委会的其他诉讼请求。</a:t>
            </a:r>
            <a:endParaRPr lang="en-US" altLang="zh-CN" sz="2800" dirty="0"/>
          </a:p>
          <a:p>
            <a:pPr eaLnBrk="1" hangingPunct="1"/>
            <a:r>
              <a:rPr lang="zh-CN" altLang="en-US" sz="2800" b="1" dirty="0"/>
              <a:t>被告上诉。福建省高级人民法院</a:t>
            </a:r>
            <a:r>
              <a:rPr lang="en-US" altLang="zh-CN" sz="2800" b="1" dirty="0"/>
              <a:t>2022</a:t>
            </a:r>
            <a:r>
              <a:rPr lang="zh-CN" altLang="en-US" sz="2800" b="1" dirty="0"/>
              <a:t>年</a:t>
            </a:r>
            <a:r>
              <a:rPr lang="en-US" altLang="zh-CN" sz="2800" b="1" dirty="0"/>
              <a:t>7</a:t>
            </a:r>
            <a:r>
              <a:rPr lang="zh-CN" altLang="en-US" sz="2800" b="1" dirty="0"/>
              <a:t>月</a:t>
            </a:r>
            <a:r>
              <a:rPr lang="en-US" altLang="zh-CN" sz="2800" b="1" dirty="0"/>
              <a:t>19</a:t>
            </a:r>
            <a:r>
              <a:rPr lang="zh-CN" altLang="en-US" sz="2800" b="1" dirty="0"/>
              <a:t>日</a:t>
            </a:r>
            <a:r>
              <a:rPr lang="en-US" altLang="zh-CN" sz="2800" b="1" dirty="0"/>
              <a:t>(2021)</a:t>
            </a:r>
            <a:r>
              <a:rPr lang="zh-CN" altLang="en-US" sz="2800" b="1" dirty="0"/>
              <a:t>闽民终</a:t>
            </a:r>
            <a:r>
              <a:rPr lang="en-US" altLang="zh-CN" sz="2800" b="1" dirty="0"/>
              <a:t>302</a:t>
            </a:r>
            <a:r>
              <a:rPr lang="zh-CN" altLang="en-US" sz="2800" b="1" dirty="0"/>
              <a:t>号民事判决：驳回上诉，维持原判。</a:t>
            </a:r>
            <a:endParaRPr lang="en-US" altLang="zh-CN" sz="2800" b="1" dirty="0"/>
          </a:p>
          <a:p>
            <a:pPr eaLnBrk="1" hangingPunct="1"/>
            <a:endParaRPr lang="en-US" altLang="zh-CN" sz="2800" b="1" dirty="0"/>
          </a:p>
          <a:p>
            <a:pPr eaLnBrk="1" hangingPunct="1"/>
            <a:r>
              <a:rPr lang="zh-CN" altLang="en-US" sz="2800" b="1" dirty="0"/>
              <a:t>原告是否适格？</a:t>
            </a:r>
          </a:p>
          <a:p>
            <a:pPr eaLnBrk="1" hangingPunct="1"/>
            <a:r>
              <a:rPr lang="zh-CN" altLang="en-US" sz="2800" b="1" dirty="0"/>
              <a:t>被告是否适格？</a:t>
            </a:r>
            <a:r>
              <a:rPr lang="en-US" altLang="zh-CN" sz="2800" b="1" dirty="0"/>
              <a:t>【</a:t>
            </a:r>
            <a:r>
              <a:rPr lang="zh-CN" altLang="en-US" sz="2800" b="1" dirty="0"/>
              <a:t>被告奥斯卡答辩被告用所持佛像交换了第三方私人的佛教艺术品，被告不再持有“章公祖师”肉身坐佛像</a:t>
            </a:r>
            <a:r>
              <a:rPr lang="en-US" altLang="zh-CN" sz="2800" b="1" dirty="0"/>
              <a:t>】</a:t>
            </a:r>
          </a:p>
          <a:p>
            <a:pPr eaLnBrk="1" hangingPunct="1"/>
            <a:r>
              <a:rPr lang="zh-CN" altLang="en-US" sz="2800" b="1" dirty="0"/>
              <a:t>原被告适格问题应适用中国法律还是荷兰法律？</a:t>
            </a:r>
          </a:p>
          <a:p>
            <a:pPr eaLnBrk="1" hangingPunct="1"/>
            <a:endParaRPr lang="zh-CN" altLang="en-US" sz="2800" b="1" dirty="0"/>
          </a:p>
          <a:p>
            <a:pPr eaLnBrk="1" hangingPunct="1"/>
            <a:endParaRPr lang="zh-CN" altLang="en-US" dirty="0"/>
          </a:p>
        </p:txBody>
      </p:sp>
    </p:spTree>
    <p:extLst>
      <p:ext uri="{BB962C8B-B14F-4D97-AF65-F5344CB8AC3E}">
        <p14:creationId xmlns:p14="http://schemas.microsoft.com/office/powerpoint/2010/main" val="2229089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0" y="0"/>
            <a:ext cx="9144000" cy="6858000"/>
          </a:xfrm>
        </p:spPr>
        <p:txBody>
          <a:bodyPr/>
          <a:lstStyle/>
          <a:p>
            <a:pPr eaLnBrk="1" hangingPunct="1"/>
            <a:r>
              <a:rPr lang="zh-CN" altLang="en-US" sz="2800" b="1" dirty="0"/>
              <a:t>总结：华盛顿机场空难案中，死亡乘客损害赔偿适用哥伦比亚特区法律还是弗吉尼亚法律？机头乘客和机尾乘客适用法律上是否不同？</a:t>
            </a:r>
            <a:endParaRPr lang="en-US" altLang="zh-CN" sz="2800" b="1" dirty="0"/>
          </a:p>
          <a:p>
            <a:pPr eaLnBrk="1" hangingPunct="1"/>
            <a:r>
              <a:rPr lang="zh-CN" altLang="en-US" sz="2800" b="1" dirty="0"/>
              <a:t>陈刚新航公司人格侵权案中，深圳中院是否有管辖权？应适用哪个国家或地区的法律作为准据法？</a:t>
            </a:r>
            <a:endParaRPr lang="en-US" altLang="zh-CN" sz="2800" b="1" dirty="0"/>
          </a:p>
          <a:p>
            <a:pPr eaLnBrk="1" hangingPunct="1"/>
            <a:r>
              <a:rPr lang="zh-CN" altLang="en-US" sz="2800" b="1" dirty="0"/>
              <a:t>刘嘉宝胡倩返还赠与财产案中，婚姻财产关系和赠与合同应适用我国内地还是香港地区的法律？</a:t>
            </a:r>
            <a:endParaRPr lang="en-US" altLang="zh-CN" sz="2800" b="1" dirty="0"/>
          </a:p>
          <a:p>
            <a:pPr eaLnBrk="1" hangingPunct="1"/>
            <a:r>
              <a:rPr lang="zh-CN" altLang="en-US" sz="2800" b="1" dirty="0"/>
              <a:t>“章公祖师”肉身坐佛像案中，原被告适格问题应适用中国还是荷兰法律？</a:t>
            </a:r>
            <a:endParaRPr lang="en-US" altLang="zh-CN" sz="2800" b="1" dirty="0"/>
          </a:p>
          <a:p>
            <a:pPr eaLnBrk="1" hangingPunct="1"/>
            <a:endParaRPr lang="en-US" altLang="zh-CN" sz="2800" b="1" dirty="0"/>
          </a:p>
          <a:p>
            <a:pPr eaLnBrk="1" hangingPunct="1"/>
            <a:r>
              <a:rPr lang="zh-CN" altLang="en-US" sz="2800" b="1" dirty="0"/>
              <a:t>国际私法即是解决上述各种问题的法律，依据国际私法规则和制度最后确定的用来作为法院判决依据的实体法律，称为</a:t>
            </a:r>
            <a:r>
              <a:rPr lang="zh-CN" altLang="en-US" b="1" dirty="0"/>
              <a:t>“准据法”</a:t>
            </a:r>
          </a:p>
          <a:p>
            <a:pPr eaLnBrk="1" hangingPunct="1"/>
            <a:endParaRPr lang="zh-CN" altLang="en-US" sz="2800" b="1" dirty="0"/>
          </a:p>
          <a:p>
            <a:pPr eaLnBrk="1" hangingPunct="1"/>
            <a:endParaRPr lang="zh-CN" altLang="en-US" dirty="0"/>
          </a:p>
        </p:txBody>
      </p:sp>
    </p:spTree>
    <p:extLst>
      <p:ext uri="{BB962C8B-B14F-4D97-AF65-F5344CB8AC3E}">
        <p14:creationId xmlns:p14="http://schemas.microsoft.com/office/powerpoint/2010/main" val="2656364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79388" y="115888"/>
            <a:ext cx="8964612" cy="6742112"/>
          </a:xfrm>
        </p:spPr>
        <p:txBody>
          <a:bodyPr/>
          <a:lstStyle/>
          <a:p>
            <a:pPr eaLnBrk="1" hangingPunct="1"/>
            <a:r>
              <a:rPr lang="en-US" altLang="zh-CN" sz="6000" b="1" dirty="0"/>
              <a:t>March1,2024</a:t>
            </a:r>
            <a:r>
              <a:rPr lang="zh-CN" altLang="en-US" sz="6000" b="1" dirty="0"/>
              <a:t>第一讲 国际私法案件特征</a:t>
            </a:r>
            <a:endParaRPr lang="en-US" altLang="zh-CN" sz="6000" b="1" dirty="0"/>
          </a:p>
          <a:p>
            <a:pPr eaLnBrk="1" hangingPunct="1"/>
            <a:r>
              <a:rPr lang="zh-CN" altLang="en-US" sz="3600" b="1" dirty="0"/>
              <a:t>国内案件</a:t>
            </a:r>
          </a:p>
          <a:p>
            <a:pPr eaLnBrk="1" hangingPunct="1"/>
            <a:r>
              <a:rPr lang="zh-CN" altLang="en-US" dirty="0"/>
              <a:t>不具有任何外国因素的案件：</a:t>
            </a:r>
          </a:p>
          <a:p>
            <a:pPr eaLnBrk="1" hangingPunct="1"/>
            <a:r>
              <a:rPr lang="zh-CN" altLang="en-US" dirty="0"/>
              <a:t>上海人和天津人在北京结婚</a:t>
            </a:r>
          </a:p>
          <a:p>
            <a:pPr marL="0" indent="0" eaLnBrk="1" hangingPunct="1">
              <a:buNone/>
            </a:pPr>
            <a:r>
              <a:rPr lang="zh-CN" altLang="en-US" sz="3600" b="1" dirty="0"/>
              <a:t>国际私法案件</a:t>
            </a:r>
          </a:p>
          <a:p>
            <a:pPr eaLnBrk="1" hangingPunct="1"/>
            <a:r>
              <a:rPr lang="zh-CN" altLang="en-US" dirty="0"/>
              <a:t>具有涉外因素的案件。按照我国现行法律法规和司法解释，国际私法案件具有下述特点：</a:t>
            </a:r>
          </a:p>
        </p:txBody>
      </p:sp>
    </p:spTree>
    <p:extLst>
      <p:ext uri="{BB962C8B-B14F-4D97-AF65-F5344CB8AC3E}">
        <p14:creationId xmlns:p14="http://schemas.microsoft.com/office/powerpoint/2010/main" val="2763246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0" y="0"/>
            <a:ext cx="9144000" cy="6813550"/>
          </a:xfrm>
        </p:spPr>
        <p:txBody>
          <a:bodyPr/>
          <a:lstStyle/>
          <a:p>
            <a:pPr eaLnBrk="1" hangingPunct="1">
              <a:defRPr/>
            </a:pPr>
            <a:r>
              <a:rPr lang="en-US" altLang="zh-CN" sz="3600" b="1" dirty="0"/>
              <a:t>     </a:t>
            </a:r>
            <a:r>
              <a:rPr lang="en-US" altLang="zh-CN" sz="6000" b="1" dirty="0"/>
              <a:t>1.</a:t>
            </a:r>
            <a:r>
              <a:rPr lang="en-US" altLang="zh-CN" sz="3600" b="1" dirty="0"/>
              <a:t> </a:t>
            </a:r>
            <a:r>
              <a:rPr lang="zh-CN" altLang="en-US" sz="3600" b="1" dirty="0"/>
              <a:t>具有涉外因素</a:t>
            </a:r>
            <a:r>
              <a:rPr lang="en-US" altLang="zh-CN" b="1" dirty="0"/>
              <a:t>:</a:t>
            </a:r>
          </a:p>
          <a:p>
            <a:pPr eaLnBrk="1" hangingPunct="1">
              <a:buFontTx/>
              <a:buNone/>
              <a:defRPr/>
            </a:pPr>
            <a:r>
              <a:rPr lang="en-US" altLang="zh-CN" sz="3600" b="1" dirty="0"/>
              <a:t>2020</a:t>
            </a:r>
            <a:r>
              <a:rPr lang="zh-CN" altLang="en-US" sz="3600" b="1" dirty="0"/>
              <a:t>修订的</a:t>
            </a:r>
            <a:r>
              <a:rPr lang="en-US" altLang="zh-CN" sz="3600" b="1" dirty="0"/>
              <a:t>《</a:t>
            </a:r>
            <a:r>
              <a:rPr lang="zh-CN" altLang="en-US" sz="3600" b="1" dirty="0"/>
              <a:t>法律适用法司法解释（一）</a:t>
            </a:r>
            <a:r>
              <a:rPr lang="en-US" altLang="zh-CN" sz="3600" b="1" dirty="0"/>
              <a:t>》</a:t>
            </a:r>
            <a:r>
              <a:rPr lang="zh-CN" altLang="en-US" b="1" dirty="0"/>
              <a:t>第一条  民事关系具有下列情形之一的，人民法院可以认定为涉外民事关系：</a:t>
            </a:r>
          </a:p>
          <a:p>
            <a:pPr eaLnBrk="1" hangingPunct="1">
              <a:buFontTx/>
              <a:buNone/>
              <a:defRPr/>
            </a:pPr>
            <a:r>
              <a:rPr lang="zh-CN" altLang="en-US" b="1" dirty="0"/>
              <a:t>（一）当事人一方或双方是外国公民、外国法人或者其他组织、无国籍人；</a:t>
            </a:r>
          </a:p>
          <a:p>
            <a:pPr eaLnBrk="1" hangingPunct="1">
              <a:buFontTx/>
              <a:buNone/>
              <a:defRPr/>
            </a:pPr>
            <a:r>
              <a:rPr lang="zh-CN" altLang="en-US" b="1" dirty="0"/>
              <a:t>（二）当事人一方或双方的经常居所地在中华人民共和国领域外；</a:t>
            </a:r>
          </a:p>
          <a:p>
            <a:pPr eaLnBrk="1" hangingPunct="1">
              <a:buFontTx/>
              <a:buNone/>
              <a:defRPr/>
            </a:pPr>
            <a:r>
              <a:rPr lang="zh-CN" altLang="en-US" b="1" dirty="0"/>
              <a:t>（三）标的物在中华人民共和国领域外；</a:t>
            </a:r>
          </a:p>
          <a:p>
            <a:pPr eaLnBrk="1" hangingPunct="1">
              <a:buFontTx/>
              <a:buNone/>
              <a:defRPr/>
            </a:pPr>
            <a:r>
              <a:rPr lang="zh-CN" altLang="en-US" b="1" dirty="0"/>
              <a:t>（四）产生、变更或者消灭民事关系的法律事实发生在中华人民共和国领域外；</a:t>
            </a:r>
          </a:p>
          <a:p>
            <a:pPr eaLnBrk="1" hangingPunct="1">
              <a:buFontTx/>
              <a:buNone/>
              <a:defRPr/>
            </a:pPr>
            <a:r>
              <a:rPr lang="zh-CN" altLang="en-US" b="1" dirty="0"/>
              <a:t>（五）可以认定为涉外民事关系的其他情形。</a:t>
            </a:r>
          </a:p>
          <a:p>
            <a:pPr eaLnBrk="1" hangingPunct="1">
              <a:buFontTx/>
              <a:buNone/>
              <a:defRPr/>
            </a:pPr>
            <a:endParaRPr lang="en-US" altLang="zh-CN" b="1" dirty="0"/>
          </a:p>
          <a:p>
            <a:pPr eaLnBrk="1" hangingPunct="1">
              <a:buFontTx/>
              <a:buNone/>
              <a:defRPr/>
            </a:pPr>
            <a:endParaRPr lang="en-US" altLang="zh-CN" b="1" dirty="0"/>
          </a:p>
          <a:p>
            <a:pPr marL="0" indent="0" eaLnBrk="1" hangingPunct="1">
              <a:buFontTx/>
              <a:buNone/>
              <a:defRPr/>
            </a:pPr>
            <a:endParaRPr lang="en-US" altLang="zh-CN" b="1" dirty="0"/>
          </a:p>
          <a:p>
            <a:pPr eaLnBrk="1" hangingPunct="1">
              <a:defRPr/>
            </a:pPr>
            <a:endParaRPr lang="en-US" altLang="zh-CN" dirty="0"/>
          </a:p>
        </p:txBody>
      </p:sp>
    </p:spTree>
    <p:extLst>
      <p:ext uri="{BB962C8B-B14F-4D97-AF65-F5344CB8AC3E}">
        <p14:creationId xmlns:p14="http://schemas.microsoft.com/office/powerpoint/2010/main" val="1791045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0" y="0"/>
            <a:ext cx="9144000" cy="6858000"/>
          </a:xfrm>
        </p:spPr>
        <p:txBody>
          <a:bodyPr/>
          <a:lstStyle/>
          <a:p>
            <a:pPr eaLnBrk="1" hangingPunct="1"/>
            <a:r>
              <a:rPr lang="en-US" altLang="zh-CN" sz="3600" b="1" dirty="0"/>
              <a:t>2020</a:t>
            </a:r>
            <a:r>
              <a:rPr lang="zh-CN" altLang="en-US" sz="3600" b="1" dirty="0"/>
              <a:t>修订的</a:t>
            </a:r>
            <a:r>
              <a:rPr lang="en-US" altLang="zh-CN" sz="3600" b="1" dirty="0"/>
              <a:t>《</a:t>
            </a:r>
            <a:r>
              <a:rPr lang="zh-CN" altLang="en-US" sz="3600" b="1" dirty="0"/>
              <a:t>民事诉讼法司法解释</a:t>
            </a:r>
            <a:r>
              <a:rPr lang="en-US" altLang="zh-CN" sz="3600" b="1" dirty="0"/>
              <a:t>》</a:t>
            </a:r>
            <a:r>
              <a:rPr lang="zh-CN" altLang="en-US" dirty="0"/>
              <a:t>第</a:t>
            </a:r>
            <a:r>
              <a:rPr lang="en-US" altLang="zh-CN" dirty="0"/>
              <a:t>522</a:t>
            </a:r>
            <a:r>
              <a:rPr lang="zh-CN" altLang="en-US" dirty="0"/>
              <a:t>条  有下列情形之一，人民法院可以认定为涉外民事案件：</a:t>
            </a:r>
            <a:endParaRPr lang="en-US" altLang="zh-CN" dirty="0"/>
          </a:p>
          <a:p>
            <a:pPr eaLnBrk="1" hangingPunct="1"/>
            <a:r>
              <a:rPr lang="zh-CN" altLang="en-US" dirty="0"/>
              <a:t>（一）当事人一方或者双方是外国人、无国籍人、外国企业或者组织的；</a:t>
            </a:r>
            <a:endParaRPr lang="en-US" altLang="zh-CN" dirty="0"/>
          </a:p>
          <a:p>
            <a:pPr eaLnBrk="1" hangingPunct="1"/>
            <a:r>
              <a:rPr lang="zh-CN" altLang="en-US" dirty="0"/>
              <a:t>（二）当事人一方或者双方的经常居所地在中华人民共和国领域外的； </a:t>
            </a:r>
            <a:endParaRPr lang="en-US" altLang="zh-CN" dirty="0"/>
          </a:p>
          <a:p>
            <a:pPr eaLnBrk="1" hangingPunct="1"/>
            <a:r>
              <a:rPr lang="zh-CN" altLang="en-US" dirty="0"/>
              <a:t>（三）标的物在中华人民共和国领域外的；</a:t>
            </a:r>
            <a:endParaRPr lang="en-US" altLang="zh-CN" dirty="0"/>
          </a:p>
          <a:p>
            <a:pPr eaLnBrk="1" hangingPunct="1"/>
            <a:r>
              <a:rPr lang="zh-CN" altLang="en-US" dirty="0"/>
              <a:t>（四）产生、变更或者消灭民事关系的法律事实发生在中华人民共和国领域外的； </a:t>
            </a:r>
            <a:endParaRPr lang="en-US" altLang="zh-CN" dirty="0"/>
          </a:p>
          <a:p>
            <a:pPr eaLnBrk="1" hangingPunct="1"/>
            <a:r>
              <a:rPr lang="zh-CN" altLang="en-US" dirty="0"/>
              <a:t>（五）可以认定为涉外民事案件的其他情形。 </a:t>
            </a:r>
          </a:p>
          <a:p>
            <a:pPr eaLnBrk="1" hangingPunct="1"/>
            <a:endParaRPr lang="zh-CN" altLang="zh-CN" dirty="0"/>
          </a:p>
        </p:txBody>
      </p:sp>
    </p:spTree>
    <p:extLst>
      <p:ext uri="{BB962C8B-B14F-4D97-AF65-F5344CB8AC3E}">
        <p14:creationId xmlns:p14="http://schemas.microsoft.com/office/powerpoint/2010/main" val="202812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4925" y="44450"/>
            <a:ext cx="9001125" cy="6769100"/>
          </a:xfrm>
        </p:spPr>
        <p:txBody>
          <a:bodyPr/>
          <a:lstStyle/>
          <a:p>
            <a:pPr eaLnBrk="1" hangingPunct="1"/>
            <a:r>
              <a:rPr lang="en-US" altLang="zh-CN" sz="3600" b="1" dirty="0"/>
              <a:t>     </a:t>
            </a:r>
            <a:r>
              <a:rPr lang="en-US" altLang="zh-CN" sz="6000" b="1" dirty="0"/>
              <a:t>2</a:t>
            </a:r>
            <a:r>
              <a:rPr lang="en-US" altLang="zh-CN" sz="3600" b="1" dirty="0"/>
              <a:t>. </a:t>
            </a:r>
            <a:r>
              <a:rPr lang="zh-CN" altLang="en-US" sz="3600" b="1" dirty="0"/>
              <a:t>法院管辖具有特殊性：集中管辖</a:t>
            </a:r>
            <a:endParaRPr lang="zh-CN" altLang="en-US" b="1" dirty="0"/>
          </a:p>
          <a:p>
            <a:pPr eaLnBrk="1" hangingPunct="1"/>
            <a:r>
              <a:rPr lang="en-US" altLang="zh-CN" b="1" dirty="0"/>
              <a:t>2002</a:t>
            </a:r>
            <a:r>
              <a:rPr lang="zh-CN" altLang="en-US" b="1" dirty="0"/>
              <a:t>年颁布</a:t>
            </a:r>
            <a:r>
              <a:rPr lang="en-US" altLang="zh-CN" b="1" dirty="0"/>
              <a:t>2020</a:t>
            </a:r>
            <a:r>
              <a:rPr lang="zh-CN" altLang="en-US" b="1" dirty="0"/>
              <a:t>年修订</a:t>
            </a:r>
            <a:r>
              <a:rPr lang="en-US" altLang="zh-CN" b="1" dirty="0"/>
              <a:t>《</a:t>
            </a:r>
            <a:r>
              <a:rPr lang="zh-CN" altLang="en-US" b="1" dirty="0"/>
              <a:t>关于涉外民商事案件诉讼管辖若干问题的规定</a:t>
            </a:r>
            <a:r>
              <a:rPr lang="en-US" altLang="zh-CN" b="1" dirty="0"/>
              <a:t>》</a:t>
            </a:r>
            <a:r>
              <a:rPr lang="zh-CN" altLang="en-US" sz="3600" b="1" dirty="0"/>
              <a:t>集中管辖</a:t>
            </a:r>
            <a:r>
              <a:rPr lang="zh-CN" altLang="en-US" b="1" dirty="0"/>
              <a:t>：原则上由省自治区直辖市首府所在地、经济特区和计划单列市五类城市的中级人民法院行使一审管辖权。基层法院只保留了经济技术开发区法院，其他基层法院须层报最高法院通过审批取得涉外案件管辖权。</a:t>
            </a:r>
            <a:endParaRPr lang="en-US" altLang="zh-CN" b="1" dirty="0"/>
          </a:p>
          <a:p>
            <a:pPr eaLnBrk="1" hangingPunct="1"/>
            <a:r>
              <a:rPr lang="zh-CN" altLang="en-US" sz="2800" b="1" dirty="0"/>
              <a:t>通过最高法院个案审批，目前全国大多数中级法院都取得了集中管辖权。</a:t>
            </a:r>
            <a:endParaRPr lang="en-US" altLang="zh-CN" sz="2800" b="1" dirty="0"/>
          </a:p>
          <a:p>
            <a:pPr eaLnBrk="1" hangingPunct="1"/>
            <a:r>
              <a:rPr lang="zh-CN" altLang="en-US" sz="2800" b="1" dirty="0"/>
              <a:t>实行集中管辖制度的国家不多，但不少国家设立了专门管辖涉外案件的国际商事法院。</a:t>
            </a:r>
            <a:endParaRPr lang="en-US" altLang="zh-CN" sz="2800" b="1" dirty="0"/>
          </a:p>
        </p:txBody>
      </p:sp>
    </p:spTree>
    <p:extLst>
      <p:ext uri="{BB962C8B-B14F-4D97-AF65-F5344CB8AC3E}">
        <p14:creationId xmlns:p14="http://schemas.microsoft.com/office/powerpoint/2010/main" val="2536864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4925" y="44450"/>
            <a:ext cx="9001125" cy="6769100"/>
          </a:xfrm>
        </p:spPr>
        <p:txBody>
          <a:bodyPr/>
          <a:lstStyle/>
          <a:p>
            <a:pPr eaLnBrk="1" hangingPunct="1"/>
            <a:r>
              <a:rPr lang="en-US" altLang="zh-CN" sz="3600" b="1" dirty="0"/>
              <a:t>    </a:t>
            </a:r>
            <a:r>
              <a:rPr lang="zh-CN" altLang="en-US" sz="3600" b="1" dirty="0"/>
              <a:t>特定的法院管辖</a:t>
            </a:r>
            <a:endParaRPr lang="en-US" altLang="zh-CN" sz="3600" b="1" dirty="0"/>
          </a:p>
          <a:p>
            <a:pPr eaLnBrk="1" hangingPunct="1"/>
            <a:r>
              <a:rPr lang="en-US" altLang="zh-CN" sz="2800" dirty="0"/>
              <a:t>The international commercial courts </a:t>
            </a:r>
            <a:r>
              <a:rPr lang="en-US" altLang="zh-CN" sz="2800" b="1" dirty="0"/>
              <a:t>Dubai 2004</a:t>
            </a:r>
            <a:r>
              <a:rPr lang="en-US" altLang="zh-CN" sz="2800" dirty="0"/>
              <a:t>;  </a:t>
            </a:r>
            <a:r>
              <a:rPr lang="en-US" altLang="zh-CN" sz="2800" b="1" dirty="0"/>
              <a:t>The Singapore </a:t>
            </a:r>
            <a:r>
              <a:rPr lang="en-US" altLang="zh-CN" sz="2800" dirty="0"/>
              <a:t>International Commercial Court established 2015</a:t>
            </a:r>
          </a:p>
          <a:p>
            <a:pPr eaLnBrk="1" hangingPunct="1"/>
            <a:r>
              <a:rPr lang="en-US" altLang="zh-CN" sz="2800" dirty="0"/>
              <a:t>The </a:t>
            </a:r>
            <a:r>
              <a:rPr lang="en-US" altLang="zh-CN" sz="2800" b="1" dirty="0"/>
              <a:t>Frankfurt</a:t>
            </a:r>
            <a:r>
              <a:rPr lang="en-US" altLang="zh-CN" sz="2800" dirty="0"/>
              <a:t> international commercial chamber operational within the Frankfurt District Court since January 1, 2018</a:t>
            </a:r>
          </a:p>
          <a:p>
            <a:pPr eaLnBrk="1" hangingPunct="1"/>
            <a:r>
              <a:rPr lang="fr-FR" altLang="zh-CN" sz="2800" dirty="0"/>
              <a:t>the Chambre Internationale de </a:t>
            </a:r>
            <a:r>
              <a:rPr lang="fr-FR" altLang="zh-CN" sz="2800" b="1" dirty="0"/>
              <a:t>Paris</a:t>
            </a:r>
            <a:r>
              <a:rPr lang="fr-FR" altLang="zh-CN" sz="2800" dirty="0"/>
              <a:t> 2018</a:t>
            </a:r>
          </a:p>
          <a:p>
            <a:pPr eaLnBrk="1" hangingPunct="1"/>
            <a:r>
              <a:rPr lang="en-US" altLang="zh-CN" sz="2800" dirty="0"/>
              <a:t>The process of establishing an international commercial court in </a:t>
            </a:r>
            <a:r>
              <a:rPr lang="en-US" altLang="zh-CN" sz="2800" b="1" dirty="0"/>
              <a:t>Belgium </a:t>
            </a:r>
            <a:r>
              <a:rPr lang="en-US" altLang="zh-CN" sz="2800" dirty="0"/>
              <a:t>- the Brussels International Business Court - has not yet been </a:t>
            </a:r>
            <a:r>
              <a:rPr lang="en-US" altLang="zh-CN" sz="2800" dirty="0" err="1"/>
              <a:t>completed;the</a:t>
            </a:r>
            <a:r>
              <a:rPr lang="en-US" altLang="zh-CN" sz="2800" dirty="0"/>
              <a:t> international commercial court in the Netherlands is expected to operate in 2019 </a:t>
            </a:r>
          </a:p>
          <a:p>
            <a:pPr eaLnBrk="1" hangingPunct="1"/>
            <a:r>
              <a:rPr lang="en-US" altLang="zh-CN" sz="2800" dirty="0"/>
              <a:t>According to the information available as of January 18, 2019</a:t>
            </a:r>
            <a:endParaRPr lang="zh-CN" altLang="en-US" sz="2800" dirty="0"/>
          </a:p>
        </p:txBody>
      </p:sp>
    </p:spTree>
    <p:extLst>
      <p:ext uri="{BB962C8B-B14F-4D97-AF65-F5344CB8AC3E}">
        <p14:creationId xmlns:p14="http://schemas.microsoft.com/office/powerpoint/2010/main" val="4099204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0" y="0"/>
            <a:ext cx="9144000" cy="6858000"/>
          </a:xfrm>
        </p:spPr>
        <p:txBody>
          <a:bodyPr/>
          <a:lstStyle/>
          <a:p>
            <a:pPr eaLnBrk="1" hangingPunct="1"/>
            <a:r>
              <a:rPr lang="zh-CN" altLang="en-US" sz="3600" b="1" dirty="0"/>
              <a:t>     集中管辖原则的修正：</a:t>
            </a:r>
            <a:endParaRPr lang="en-US" altLang="zh-CN" sz="3600" b="1" dirty="0"/>
          </a:p>
          <a:p>
            <a:pPr eaLnBrk="1" hangingPunct="1"/>
            <a:r>
              <a:rPr lang="en-US" altLang="zh-CN" sz="3600" b="1" dirty="0"/>
              <a:t>2022《</a:t>
            </a:r>
            <a:r>
              <a:rPr lang="zh-CN" altLang="en-US" sz="3600" b="1" dirty="0"/>
              <a:t>最高人民法院关于涉外民商事案件管辖若干问题的规定</a:t>
            </a:r>
            <a:r>
              <a:rPr lang="en-US" altLang="zh-CN" sz="3600" b="1" dirty="0"/>
              <a:t>》</a:t>
            </a:r>
          </a:p>
          <a:p>
            <a:pPr eaLnBrk="1" hangingPunct="1"/>
            <a:r>
              <a:rPr lang="zh-CN" altLang="en-US" sz="2800" b="1" dirty="0"/>
              <a:t>（法释</a:t>
            </a:r>
            <a:r>
              <a:rPr lang="en-US" altLang="zh-CN" sz="2800" b="1" dirty="0"/>
              <a:t>〔2022〕18</a:t>
            </a:r>
            <a:r>
              <a:rPr lang="zh-CN" altLang="en-US" sz="2800" b="1" dirty="0"/>
              <a:t>号，</a:t>
            </a:r>
            <a:r>
              <a:rPr lang="en-US" altLang="zh-CN" sz="2800" b="1" dirty="0"/>
              <a:t>2022</a:t>
            </a:r>
            <a:r>
              <a:rPr lang="zh-CN" altLang="en-US" sz="2800" b="1" dirty="0"/>
              <a:t>年</a:t>
            </a:r>
            <a:r>
              <a:rPr lang="en-US" altLang="zh-CN" sz="2800" b="1" dirty="0"/>
              <a:t>8</a:t>
            </a:r>
            <a:r>
              <a:rPr lang="zh-CN" altLang="en-US" sz="2800" b="1" dirty="0"/>
              <a:t>月</a:t>
            </a:r>
            <a:r>
              <a:rPr lang="en-US" altLang="zh-CN" sz="2800" b="1" dirty="0"/>
              <a:t>16</a:t>
            </a:r>
            <a:r>
              <a:rPr lang="zh-CN" altLang="en-US" sz="2800" b="1" dirty="0"/>
              <a:t>日最高人民法院审判委员会第</a:t>
            </a:r>
            <a:r>
              <a:rPr lang="en-US" altLang="zh-CN" sz="2800" b="1" dirty="0"/>
              <a:t>1872</a:t>
            </a:r>
            <a:r>
              <a:rPr lang="zh-CN" altLang="en-US" sz="2800" b="1" dirty="0"/>
              <a:t>次会议通过，自</a:t>
            </a:r>
            <a:r>
              <a:rPr lang="en-US" altLang="zh-CN" sz="2800" b="1" dirty="0"/>
              <a:t>2023</a:t>
            </a:r>
            <a:r>
              <a:rPr lang="zh-CN" altLang="en-US" sz="2800" b="1" dirty="0"/>
              <a:t>年</a:t>
            </a:r>
            <a:r>
              <a:rPr lang="en-US" altLang="zh-CN" sz="2800" b="1" dirty="0"/>
              <a:t>1</a:t>
            </a:r>
            <a:r>
              <a:rPr lang="zh-CN" altLang="en-US" sz="2800" b="1" dirty="0"/>
              <a:t>月</a:t>
            </a:r>
            <a:r>
              <a:rPr lang="en-US" altLang="zh-CN" sz="2800" b="1" dirty="0"/>
              <a:t>1</a:t>
            </a:r>
            <a:r>
              <a:rPr lang="zh-CN" altLang="en-US" sz="2800" b="1" dirty="0"/>
              <a:t>日起施行）</a:t>
            </a:r>
            <a:endParaRPr lang="en-US" altLang="zh-CN" sz="2800" b="1" dirty="0"/>
          </a:p>
          <a:p>
            <a:pPr eaLnBrk="1" hangingPunct="1"/>
            <a:r>
              <a:rPr lang="zh-CN" altLang="en-US" b="1" dirty="0"/>
              <a:t>根据</a:t>
            </a:r>
            <a:r>
              <a:rPr lang="en-US" altLang="zh-CN" b="1" dirty="0"/>
              <a:t>2022</a:t>
            </a:r>
            <a:r>
              <a:rPr lang="zh-CN" altLang="en-US" b="1" dirty="0"/>
              <a:t>年司法解释，涉外案件集中管辖原则没有完全废止，由</a:t>
            </a:r>
            <a:r>
              <a:rPr lang="en-US" altLang="zh-CN" b="1" dirty="0"/>
              <a:t>2002</a:t>
            </a:r>
            <a:r>
              <a:rPr lang="zh-CN" altLang="en-US" b="1" dirty="0"/>
              <a:t>年司法解释中的原则修改为</a:t>
            </a:r>
            <a:r>
              <a:rPr lang="en-US" altLang="zh-CN" b="1" dirty="0"/>
              <a:t>2022</a:t>
            </a:r>
            <a:r>
              <a:rPr lang="zh-CN" altLang="en-US" b="1" dirty="0"/>
              <a:t>年司法解释中的例外</a:t>
            </a:r>
            <a:endParaRPr lang="en-US" altLang="zh-CN" sz="3600" b="1" dirty="0"/>
          </a:p>
          <a:p>
            <a:pPr eaLnBrk="1" hangingPunct="1"/>
            <a:endParaRPr lang="zh-CN" altLang="zh-CN" sz="3600" b="1" dirty="0"/>
          </a:p>
        </p:txBody>
      </p:sp>
    </p:spTree>
    <p:extLst>
      <p:ext uri="{BB962C8B-B14F-4D97-AF65-F5344CB8AC3E}">
        <p14:creationId xmlns:p14="http://schemas.microsoft.com/office/powerpoint/2010/main" val="1466758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0" y="0"/>
            <a:ext cx="9144000" cy="6858000"/>
          </a:xfrm>
        </p:spPr>
        <p:txBody>
          <a:bodyPr/>
          <a:lstStyle/>
          <a:p>
            <a:pPr eaLnBrk="1" hangingPunct="1"/>
            <a:r>
              <a:rPr lang="zh-CN" altLang="en-US" dirty="0"/>
              <a:t>第一条  基层人民法院管辖第一审涉外民商事案件，法律、司法解释另有规定的除外。</a:t>
            </a:r>
            <a:endParaRPr lang="en-US" altLang="zh-CN" dirty="0"/>
          </a:p>
          <a:p>
            <a:pPr eaLnBrk="1" hangingPunct="1"/>
            <a:r>
              <a:rPr lang="zh-CN" altLang="en-US" dirty="0"/>
              <a:t>第二条  中级人民法院管辖下列第一审涉外民商事案件：（一）争议标的额大的涉外民商事案件。</a:t>
            </a:r>
            <a:endParaRPr lang="en-US" altLang="zh-CN" dirty="0"/>
          </a:p>
          <a:p>
            <a:pPr eaLnBrk="1" hangingPunct="1"/>
            <a:r>
              <a:rPr lang="zh-CN" altLang="en-US" dirty="0"/>
              <a:t>北京、天津、上海、江苏、浙江、福建、山东、广东、重庆辖区中级人民法院，管辖诉讼标的额人民币</a:t>
            </a:r>
            <a:r>
              <a:rPr lang="en-US" altLang="zh-CN" dirty="0"/>
              <a:t>4000</a:t>
            </a:r>
            <a:r>
              <a:rPr lang="zh-CN" altLang="en-US" dirty="0"/>
              <a:t>万元以上（包含本数）的涉外民商事案件；</a:t>
            </a:r>
            <a:r>
              <a:rPr lang="zh-CN" altLang="en-US" sz="2800" dirty="0"/>
              <a:t>河北、山西、内蒙古、辽宁、吉林、黑龙江、安徽、江西、河南、湖北、湖南、广西、海南、四川、贵州、云南、西藏、陕西、甘肃、青海、宁夏、新疆辖区中级人民法院，解放军各战区、总直属军事法院，新疆维吾尔自治区高级人民法院生产建设兵团分院所辖各中级人民法院，</a:t>
            </a:r>
            <a:r>
              <a:rPr lang="zh-CN" altLang="en-US" sz="2800" b="1" dirty="0"/>
              <a:t>管辖诉讼标的额人民币</a:t>
            </a:r>
            <a:r>
              <a:rPr lang="en-US" altLang="zh-CN" sz="2800" b="1" dirty="0"/>
              <a:t>2000</a:t>
            </a:r>
            <a:r>
              <a:rPr lang="zh-CN" altLang="en-US" sz="2800" b="1" dirty="0"/>
              <a:t>万元以上</a:t>
            </a:r>
            <a:r>
              <a:rPr lang="zh-CN" altLang="en-US" sz="2800" dirty="0"/>
              <a:t>（包含本数）的涉外民商事案件。</a:t>
            </a:r>
          </a:p>
          <a:p>
            <a:pPr eaLnBrk="1" hangingPunct="1"/>
            <a:endParaRPr lang="zh-CN" altLang="en-US" dirty="0"/>
          </a:p>
        </p:txBody>
      </p:sp>
    </p:spTree>
    <p:extLst>
      <p:ext uri="{BB962C8B-B14F-4D97-AF65-F5344CB8AC3E}">
        <p14:creationId xmlns:p14="http://schemas.microsoft.com/office/powerpoint/2010/main" val="3536985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0" y="0"/>
            <a:ext cx="9144000" cy="6858000"/>
          </a:xfrm>
        </p:spPr>
        <p:txBody>
          <a:bodyPr/>
          <a:lstStyle/>
          <a:p>
            <a:pPr eaLnBrk="1" hangingPunct="1"/>
            <a:r>
              <a:rPr lang="zh-CN" altLang="en-US" dirty="0"/>
              <a:t>（二）案情复杂或者一方当事人人数众多的涉外民商事案件。</a:t>
            </a:r>
            <a:endParaRPr lang="en-US" altLang="zh-CN" dirty="0"/>
          </a:p>
          <a:p>
            <a:pPr eaLnBrk="1" hangingPunct="1"/>
            <a:r>
              <a:rPr lang="zh-CN" altLang="en-US" dirty="0"/>
              <a:t>（三）其他在本辖区有重大影响的涉外民商事案件。</a:t>
            </a:r>
            <a:endParaRPr lang="en-US" altLang="zh-CN" dirty="0"/>
          </a:p>
          <a:p>
            <a:pPr eaLnBrk="1" hangingPunct="1"/>
            <a:r>
              <a:rPr lang="zh-CN" altLang="en-US" dirty="0"/>
              <a:t>法律、司法解释对中级人民法院管辖第一审涉外民商事案件另有规定的，依照相关规定办理。</a:t>
            </a:r>
          </a:p>
          <a:p>
            <a:pPr eaLnBrk="1" hangingPunct="1"/>
            <a:endParaRPr lang="zh-CN" altLang="en-US" dirty="0"/>
          </a:p>
          <a:p>
            <a:pPr eaLnBrk="1" hangingPunct="1"/>
            <a:r>
              <a:rPr lang="zh-CN" altLang="en-US" dirty="0"/>
              <a:t>第三条  高级人民法院管辖诉讼标的额人民币</a:t>
            </a:r>
            <a:r>
              <a:rPr lang="en-US" altLang="zh-CN" dirty="0"/>
              <a:t>50</a:t>
            </a:r>
            <a:r>
              <a:rPr lang="zh-CN" altLang="en-US" dirty="0"/>
              <a:t>亿元以上（包含本数）或者其他在本辖区有重大影响的第一审涉外民商事案件。</a:t>
            </a:r>
          </a:p>
          <a:p>
            <a:pPr eaLnBrk="1" hangingPunct="1"/>
            <a:endParaRPr lang="zh-CN" altLang="zh-CN" dirty="0"/>
          </a:p>
        </p:txBody>
      </p:sp>
    </p:spTree>
    <p:extLst>
      <p:ext uri="{BB962C8B-B14F-4D97-AF65-F5344CB8AC3E}">
        <p14:creationId xmlns:p14="http://schemas.microsoft.com/office/powerpoint/2010/main" val="117364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r>
              <a:rPr lang="en-US" altLang="zh-CN" dirty="0"/>
              <a:t>1980《</a:t>
            </a:r>
            <a:r>
              <a:rPr lang="zh-CN" altLang="en-US" dirty="0"/>
              <a:t>中华人民共和国国籍法</a:t>
            </a:r>
            <a:r>
              <a:rPr lang="en-US" altLang="zh-CN" dirty="0"/>
              <a:t>》</a:t>
            </a:r>
          </a:p>
          <a:p>
            <a:pPr eaLnBrk="1" hangingPunct="1"/>
            <a:r>
              <a:rPr lang="en-US" altLang="zh-CN" dirty="0"/>
              <a:t>2004《</a:t>
            </a:r>
            <a:r>
              <a:rPr lang="zh-CN" altLang="en-US" dirty="0"/>
              <a:t>中华人民共和国票据法</a:t>
            </a:r>
            <a:r>
              <a:rPr lang="en-US" altLang="zh-CN" dirty="0"/>
              <a:t>》</a:t>
            </a:r>
            <a:r>
              <a:rPr lang="zh-CN" altLang="en-US" dirty="0"/>
              <a:t>第五章</a:t>
            </a:r>
            <a:endParaRPr lang="en-US" altLang="zh-CN" dirty="0"/>
          </a:p>
          <a:p>
            <a:pPr eaLnBrk="1" hangingPunct="1"/>
            <a:r>
              <a:rPr lang="en-US" altLang="zh-CN" dirty="0"/>
              <a:t>1992《</a:t>
            </a:r>
            <a:r>
              <a:rPr lang="zh-CN" altLang="en-US" dirty="0"/>
              <a:t>中华人民共和国海商法</a:t>
            </a:r>
            <a:r>
              <a:rPr lang="en-US" altLang="zh-CN" dirty="0"/>
              <a:t>》</a:t>
            </a:r>
            <a:r>
              <a:rPr lang="zh-CN" altLang="en-US" dirty="0"/>
              <a:t>第十四章</a:t>
            </a:r>
            <a:endParaRPr lang="en-US" altLang="zh-CN" dirty="0"/>
          </a:p>
          <a:p>
            <a:pPr eaLnBrk="1" hangingPunct="1"/>
            <a:r>
              <a:rPr lang="en-US" altLang="zh-CN" dirty="0"/>
              <a:t>2009《</a:t>
            </a:r>
            <a:r>
              <a:rPr lang="zh-CN" altLang="en-US" dirty="0"/>
              <a:t>中华人民共和国民用航空法</a:t>
            </a:r>
            <a:r>
              <a:rPr lang="en-US" altLang="zh-CN" dirty="0"/>
              <a:t>》</a:t>
            </a:r>
            <a:r>
              <a:rPr lang="zh-CN" altLang="en-US" dirty="0"/>
              <a:t>第十四章</a:t>
            </a:r>
            <a:endParaRPr lang="en-US" altLang="zh-CN" dirty="0"/>
          </a:p>
          <a:p>
            <a:pPr eaLnBrk="1" hangingPunct="1"/>
            <a:r>
              <a:rPr lang="en-US" altLang="zh-CN" dirty="0"/>
              <a:t>2020《</a:t>
            </a:r>
            <a:r>
              <a:rPr lang="zh-CN" altLang="en-US" dirty="0"/>
              <a:t>中华人民共和国民法典</a:t>
            </a:r>
            <a:r>
              <a:rPr lang="en-US" altLang="zh-CN" dirty="0"/>
              <a:t>》</a:t>
            </a:r>
            <a:r>
              <a:rPr lang="zh-CN" altLang="en-US" dirty="0"/>
              <a:t>第</a:t>
            </a:r>
            <a:r>
              <a:rPr lang="en-US" altLang="zh-CN" dirty="0"/>
              <a:t>467</a:t>
            </a:r>
            <a:r>
              <a:rPr lang="zh-CN" altLang="en-US" dirty="0"/>
              <a:t>条第</a:t>
            </a:r>
            <a:r>
              <a:rPr lang="en-US" altLang="zh-CN" dirty="0"/>
              <a:t>2</a:t>
            </a:r>
            <a:r>
              <a:rPr lang="zh-CN" altLang="en-US" dirty="0"/>
              <a:t>款</a:t>
            </a:r>
          </a:p>
          <a:p>
            <a:pPr eaLnBrk="1" hangingPunct="1"/>
            <a:r>
              <a:rPr lang="en-US" altLang="zh-CN" dirty="0"/>
              <a:t>2024《</a:t>
            </a:r>
            <a:r>
              <a:rPr lang="zh-CN" altLang="en-US" dirty="0"/>
              <a:t>中华人民共和国民事诉讼法</a:t>
            </a:r>
            <a:r>
              <a:rPr lang="en-US" altLang="zh-CN" dirty="0"/>
              <a:t>》</a:t>
            </a:r>
            <a:r>
              <a:rPr lang="zh-CN" altLang="en-US" dirty="0"/>
              <a:t>第四编</a:t>
            </a:r>
            <a:endParaRPr lang="en-US" altLang="zh-CN" dirty="0"/>
          </a:p>
          <a:p>
            <a:pPr eaLnBrk="1" hangingPunct="1"/>
            <a:r>
              <a:rPr lang="en-US" altLang="zh-CN" dirty="0"/>
              <a:t>2022</a:t>
            </a:r>
            <a:r>
              <a:rPr lang="zh-CN" altLang="en-US" dirty="0"/>
              <a:t>年</a:t>
            </a:r>
            <a:r>
              <a:rPr lang="en-US" altLang="zh-CN" dirty="0"/>
              <a:t>《</a:t>
            </a:r>
            <a:r>
              <a:rPr lang="zh-CN" altLang="en-US" dirty="0"/>
              <a:t>最高人民法院关于涉外民商事案件管辖若干问题的规定</a:t>
            </a:r>
            <a:r>
              <a:rPr lang="en-US" altLang="zh-CN" dirty="0"/>
              <a:t>》</a:t>
            </a:r>
            <a:r>
              <a:rPr lang="zh-CN" altLang="en-US" dirty="0"/>
              <a:t>（</a:t>
            </a:r>
            <a:r>
              <a:rPr lang="en-US" altLang="zh-CN" dirty="0"/>
              <a:t>23</a:t>
            </a:r>
            <a:r>
              <a:rPr lang="zh-CN" altLang="en-US" dirty="0"/>
              <a:t>年</a:t>
            </a:r>
            <a:r>
              <a:rPr lang="en-US" altLang="zh-CN" dirty="0"/>
              <a:t>1</a:t>
            </a:r>
            <a:r>
              <a:rPr lang="zh-CN" altLang="en-US" dirty="0"/>
              <a:t>月</a:t>
            </a:r>
            <a:r>
              <a:rPr lang="en-US" altLang="zh-CN" dirty="0"/>
              <a:t>1</a:t>
            </a:r>
            <a:r>
              <a:rPr lang="zh-CN" altLang="en-US" dirty="0"/>
              <a:t>日施行）</a:t>
            </a:r>
            <a:endParaRPr lang="en-US" altLang="zh-CN" dirty="0"/>
          </a:p>
          <a:p>
            <a:pPr eaLnBrk="1" hangingPunct="1"/>
            <a:r>
              <a:rPr lang="en-US" altLang="zh-CN" dirty="0"/>
              <a:t>2015</a:t>
            </a:r>
            <a:r>
              <a:rPr lang="zh-CN" altLang="en-US" dirty="0"/>
              <a:t>年</a:t>
            </a:r>
            <a:r>
              <a:rPr lang="en-US" altLang="zh-CN" dirty="0"/>
              <a:t>《</a:t>
            </a:r>
            <a:r>
              <a:rPr lang="zh-CN" altLang="en-US" dirty="0"/>
              <a:t>最高人民法院关于适用</a:t>
            </a:r>
            <a:r>
              <a:rPr lang="en-US" altLang="zh-CN" dirty="0"/>
              <a:t>〈</a:t>
            </a:r>
            <a:r>
              <a:rPr lang="zh-CN" altLang="en-US" dirty="0"/>
              <a:t>中华人民共和国民事诉讼法</a:t>
            </a:r>
            <a:r>
              <a:rPr lang="en-US" altLang="zh-CN" dirty="0"/>
              <a:t>〉</a:t>
            </a:r>
            <a:r>
              <a:rPr lang="zh-CN" altLang="en-US" dirty="0"/>
              <a:t>的解释</a:t>
            </a:r>
            <a:r>
              <a:rPr lang="en-US" altLang="zh-CN" dirty="0"/>
              <a:t>》</a:t>
            </a:r>
            <a:r>
              <a:rPr lang="zh-CN" altLang="en-US" dirty="0"/>
              <a:t>涉外部分</a:t>
            </a:r>
            <a:endParaRPr lang="en-US" altLang="zh-CN" dirty="0"/>
          </a:p>
          <a:p>
            <a:pPr eaLnBrk="1" hangingPunct="1"/>
            <a:r>
              <a:rPr lang="en-US" altLang="zh-CN" dirty="0"/>
              <a:t>2021</a:t>
            </a:r>
            <a:r>
              <a:rPr lang="zh-CN" altLang="en-US" dirty="0"/>
              <a:t>年全国法院涉外商事海事审判工作座谈会会议纪要</a:t>
            </a:r>
            <a:endParaRPr lang="en-US" altLang="zh-CN" dirty="0"/>
          </a:p>
          <a:p>
            <a:pPr eaLnBrk="1" hangingPunct="1"/>
            <a:endParaRPr lang="zh-CN" altLang="zh-CN" dirty="0"/>
          </a:p>
        </p:txBody>
      </p:sp>
    </p:spTree>
    <p:extLst>
      <p:ext uri="{BB962C8B-B14F-4D97-AF65-F5344CB8AC3E}">
        <p14:creationId xmlns:p14="http://schemas.microsoft.com/office/powerpoint/2010/main" val="91509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4294967295"/>
          </p:nvPr>
        </p:nvSpPr>
        <p:spPr>
          <a:xfrm>
            <a:off x="0" y="0"/>
            <a:ext cx="9144000" cy="6858000"/>
          </a:xfrm>
        </p:spPr>
        <p:txBody>
          <a:bodyPr/>
          <a:lstStyle/>
          <a:p>
            <a:pPr eaLnBrk="1" hangingPunct="1"/>
            <a:r>
              <a:rPr lang="zh-CN" altLang="en-US" dirty="0"/>
              <a:t>第四条  </a:t>
            </a:r>
            <a:r>
              <a:rPr lang="zh-CN" altLang="en-US" b="1" dirty="0"/>
              <a:t>高级人民法院根据本辖区的实际情况，认为确有必要的，经报最高人民法院批准</a:t>
            </a:r>
            <a:r>
              <a:rPr lang="zh-CN" altLang="en-US" dirty="0"/>
              <a:t>，可以指定一个或数个基层人民法院、中级人民法院分别对本规定第一条、第二条规定的第一审涉外民商事案件实行跨区域集中管辖。</a:t>
            </a:r>
            <a:r>
              <a:rPr lang="en-US" altLang="zh-CN" b="1" dirty="0"/>
              <a:t>【</a:t>
            </a:r>
            <a:r>
              <a:rPr lang="zh-CN" altLang="en-US" b="1" dirty="0"/>
              <a:t>集中管辖由</a:t>
            </a:r>
            <a:r>
              <a:rPr lang="en-US" altLang="zh-CN" b="1" dirty="0"/>
              <a:t>2002</a:t>
            </a:r>
            <a:r>
              <a:rPr lang="zh-CN" altLang="en-US" b="1" dirty="0"/>
              <a:t>年司法解释的原则变为</a:t>
            </a:r>
            <a:r>
              <a:rPr lang="en-US" altLang="zh-CN" b="1" dirty="0"/>
              <a:t>2022</a:t>
            </a:r>
            <a:r>
              <a:rPr lang="zh-CN" altLang="en-US" b="1" dirty="0"/>
              <a:t>年司法解释的例外</a:t>
            </a:r>
            <a:r>
              <a:rPr lang="en-US" altLang="zh-CN" b="1" dirty="0"/>
              <a:t>】</a:t>
            </a:r>
          </a:p>
          <a:p>
            <a:pPr eaLnBrk="1" hangingPunct="1"/>
            <a:r>
              <a:rPr lang="zh-CN" altLang="en-US" dirty="0"/>
              <a:t>依据前款规定实行跨区域集中管辖的，高级人民法院应及时向社会公布该基层人民法院、中级人民法院相应的管辖区域。</a:t>
            </a:r>
            <a:endParaRPr lang="en-US" altLang="zh-CN" dirty="0"/>
          </a:p>
          <a:p>
            <a:pPr eaLnBrk="1" hangingPunct="1"/>
            <a:r>
              <a:rPr lang="zh-CN" altLang="en-US" dirty="0"/>
              <a:t>第五条  涉外民商事案件由专门的审判庭或合议庭审理。</a:t>
            </a:r>
            <a:r>
              <a:rPr lang="en-US" altLang="zh-CN" dirty="0">
                <a:highlight>
                  <a:srgbClr val="FFFF00"/>
                </a:highlight>
              </a:rPr>
              <a:t>【</a:t>
            </a:r>
            <a:r>
              <a:rPr lang="zh-CN" altLang="en-US" dirty="0">
                <a:highlight>
                  <a:srgbClr val="FFFF00"/>
                </a:highlight>
              </a:rPr>
              <a:t>没有涉外审判庭的基层法院，审理涉外案件管辖权存疑</a:t>
            </a:r>
            <a:r>
              <a:rPr lang="en-US" altLang="zh-CN" dirty="0">
                <a:highlight>
                  <a:srgbClr val="FFFF00"/>
                </a:highlight>
              </a:rPr>
              <a:t>】</a:t>
            </a:r>
            <a:endParaRPr lang="zh-CN" altLang="en-US" dirty="0">
              <a:highlight>
                <a:srgbClr val="FFFF00"/>
              </a:highlight>
            </a:endParaRPr>
          </a:p>
          <a:p>
            <a:pPr eaLnBrk="1" hangingPunct="1"/>
            <a:endParaRPr lang="zh-CN" altLang="zh-CN" dirty="0"/>
          </a:p>
        </p:txBody>
      </p:sp>
    </p:spTree>
    <p:extLst>
      <p:ext uri="{BB962C8B-B14F-4D97-AF65-F5344CB8AC3E}">
        <p14:creationId xmlns:p14="http://schemas.microsoft.com/office/powerpoint/2010/main" val="3684810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0" y="0"/>
            <a:ext cx="9144000" cy="6858000"/>
          </a:xfrm>
        </p:spPr>
        <p:txBody>
          <a:bodyPr/>
          <a:lstStyle/>
          <a:p>
            <a:pPr eaLnBrk="1" hangingPunct="1">
              <a:defRPr/>
            </a:pPr>
            <a:r>
              <a:rPr lang="zh-CN" altLang="en-US" sz="3600" b="1" dirty="0"/>
              <a:t>涉外案件地域管辖特殊性（协议管辖）</a:t>
            </a:r>
            <a:endParaRPr lang="en-US" altLang="zh-CN" sz="3600" b="1" dirty="0"/>
          </a:p>
          <a:p>
            <a:pPr eaLnBrk="1" hangingPunct="1">
              <a:defRPr/>
            </a:pPr>
            <a:r>
              <a:rPr lang="en-US" altLang="zh-CN" dirty="0"/>
              <a:t>2024《</a:t>
            </a:r>
            <a:r>
              <a:rPr lang="zh-CN" altLang="en-US" dirty="0"/>
              <a:t>民事诉讼法</a:t>
            </a:r>
            <a:r>
              <a:rPr lang="en-US" altLang="zh-CN" dirty="0"/>
              <a:t>》</a:t>
            </a:r>
            <a:r>
              <a:rPr lang="zh-CN" altLang="en-US" dirty="0"/>
              <a:t>第</a:t>
            </a:r>
            <a:r>
              <a:rPr lang="en-US" altLang="zh-CN" dirty="0"/>
              <a:t>35</a:t>
            </a:r>
            <a:r>
              <a:rPr lang="zh-CN" altLang="en-US" dirty="0"/>
              <a:t>条　合同或者其他财产权益纠纷的当事人可以书面协议选择被告住所地、合同履行地、合同签订地、原告住所地、标的物所在地等与争议有实际联系的地点的人民法院管辖，但不得违反本法对级别管辖和专属管辖的规定。</a:t>
            </a:r>
            <a:endParaRPr lang="en-US" altLang="zh-CN" dirty="0"/>
          </a:p>
          <a:p>
            <a:pPr eaLnBrk="1" hangingPunct="1">
              <a:defRPr/>
            </a:pPr>
            <a:r>
              <a:rPr lang="zh-CN" altLang="en-US" dirty="0"/>
              <a:t>第</a:t>
            </a:r>
            <a:r>
              <a:rPr lang="en-US" altLang="zh-CN" dirty="0"/>
              <a:t>277</a:t>
            </a:r>
            <a:r>
              <a:rPr lang="zh-CN" altLang="en-US" dirty="0"/>
              <a:t>条　涉外民事纠纷的当事人书面协议选择人民法院管辖的，可以由人民法院管辖。</a:t>
            </a:r>
            <a:endParaRPr lang="en-US" altLang="zh-CN" dirty="0"/>
          </a:p>
          <a:p>
            <a:pPr eaLnBrk="1" hangingPunct="1">
              <a:defRPr/>
            </a:pPr>
            <a:endParaRPr lang="en-US" altLang="zh-CN" dirty="0"/>
          </a:p>
          <a:p>
            <a:pPr eaLnBrk="1" hangingPunct="1">
              <a:defRPr/>
            </a:pPr>
            <a:r>
              <a:rPr lang="zh-CN" altLang="en-US" sz="3600" b="1" dirty="0"/>
              <a:t>协议选择法院在国内案件中需要遵守实质联系原则，涉外案件中不需要。</a:t>
            </a:r>
          </a:p>
          <a:p>
            <a:pPr eaLnBrk="1" hangingPunct="1">
              <a:defRPr/>
            </a:pPr>
            <a:endParaRPr lang="zh-CN" altLang="zh-CN" dirty="0"/>
          </a:p>
        </p:txBody>
      </p:sp>
    </p:spTree>
    <p:extLst>
      <p:ext uri="{BB962C8B-B14F-4D97-AF65-F5344CB8AC3E}">
        <p14:creationId xmlns:p14="http://schemas.microsoft.com/office/powerpoint/2010/main" val="3875519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4925" y="44450"/>
            <a:ext cx="9001125" cy="6769100"/>
          </a:xfrm>
        </p:spPr>
        <p:txBody>
          <a:bodyPr/>
          <a:lstStyle/>
          <a:p>
            <a:pPr marL="0" indent="0" eaLnBrk="1" hangingPunct="1">
              <a:buNone/>
            </a:pPr>
            <a:r>
              <a:rPr lang="en-US" altLang="zh-CN" sz="3600" b="1" dirty="0"/>
              <a:t>         </a:t>
            </a:r>
            <a:r>
              <a:rPr lang="en-US" altLang="zh-CN" sz="6000" b="1" dirty="0"/>
              <a:t>3.</a:t>
            </a:r>
            <a:r>
              <a:rPr lang="zh-CN" altLang="en-US" sz="6000" b="1" dirty="0"/>
              <a:t>诉讼程序具有特殊性</a:t>
            </a:r>
            <a:r>
              <a:rPr lang="zh-CN" altLang="en-US" b="1" dirty="0"/>
              <a:t>：</a:t>
            </a:r>
            <a:endParaRPr lang="en-US" altLang="zh-CN" b="1" dirty="0"/>
          </a:p>
          <a:p>
            <a:pPr marL="0" indent="0" eaLnBrk="1" hangingPunct="1">
              <a:buNone/>
            </a:pPr>
            <a:r>
              <a:rPr lang="zh-CN" altLang="en-US" sz="3600" b="1" dirty="0"/>
              <a:t>当事人身份确认程序</a:t>
            </a:r>
            <a:r>
              <a:rPr lang="zh-CN" altLang="en-US" b="1" dirty="0"/>
              <a:t>：</a:t>
            </a:r>
          </a:p>
          <a:p>
            <a:pPr marL="0" indent="0" eaLnBrk="1" hangingPunct="1">
              <a:buNone/>
            </a:pPr>
            <a:r>
              <a:rPr lang="zh-CN" altLang="en-US" b="1" dirty="0"/>
              <a:t>国内案件：身份证等身份证件，无需公证认证</a:t>
            </a:r>
          </a:p>
          <a:p>
            <a:pPr marL="0" indent="0" eaLnBrk="1" hangingPunct="1">
              <a:buNone/>
            </a:pPr>
            <a:r>
              <a:rPr lang="zh-CN" altLang="en-US" b="1" dirty="0"/>
              <a:t>国际私法案件：</a:t>
            </a:r>
            <a:r>
              <a:rPr lang="en-US" altLang="zh-CN" b="1" dirty="0"/>
              <a:t>2024《</a:t>
            </a:r>
            <a:r>
              <a:rPr lang="zh-CN" altLang="en-US" b="1" dirty="0"/>
              <a:t>民事诉讼</a:t>
            </a:r>
            <a:r>
              <a:rPr lang="en-US" altLang="zh-CN" b="1" dirty="0"/>
              <a:t>》</a:t>
            </a:r>
            <a:r>
              <a:rPr lang="zh-CN" altLang="en-US" b="1" dirty="0"/>
              <a:t>第</a:t>
            </a:r>
            <a:r>
              <a:rPr lang="en-US" altLang="zh-CN" b="1" dirty="0"/>
              <a:t>275</a:t>
            </a:r>
            <a:r>
              <a:rPr lang="zh-CN" altLang="en-US" b="1" dirty="0"/>
              <a:t>条：</a:t>
            </a:r>
            <a:endParaRPr lang="en-US" altLang="zh-CN" b="1" dirty="0"/>
          </a:p>
          <a:p>
            <a:pPr marL="0" indent="0" eaLnBrk="1" hangingPunct="1">
              <a:buNone/>
            </a:pPr>
            <a:r>
              <a:rPr lang="zh-CN" altLang="en-US" b="1" dirty="0"/>
              <a:t>在中华人民共和国领域内没有住所的外国人、无国籍人、外国企业和组织委托中华人民共和国律师或者其他人代理诉讼，从中华人民共和国领域外寄交或者托交的授权委托书，</a:t>
            </a:r>
            <a:r>
              <a:rPr lang="zh-CN" altLang="en-US" sz="3600" b="1" dirty="0"/>
              <a:t>应经所在国公证机关公证，并经我国驻该国使领馆认证</a:t>
            </a:r>
            <a:r>
              <a:rPr lang="zh-CN" altLang="en-US" b="1" dirty="0"/>
              <a:t>，或者履行中华人民共和国与该所在国订立的有关条约中规定的证明手续后，才具有效力。</a:t>
            </a:r>
          </a:p>
          <a:p>
            <a:pPr marL="0" indent="0" eaLnBrk="1" hangingPunct="1">
              <a:buNone/>
            </a:pPr>
            <a:endParaRPr lang="zh-CN" altLang="en-US" b="1" dirty="0"/>
          </a:p>
          <a:p>
            <a:pPr marL="0" indent="0" eaLnBrk="1" hangingPunct="1">
              <a:buNone/>
            </a:pPr>
            <a:endParaRPr lang="zh-CN" altLang="en-US" b="1" dirty="0"/>
          </a:p>
          <a:p>
            <a:pPr marL="0" indent="0" eaLnBrk="1" hangingPunct="1">
              <a:buNone/>
            </a:pPr>
            <a:endParaRPr lang="en-US" altLang="zh-CN" dirty="0"/>
          </a:p>
        </p:txBody>
      </p:sp>
    </p:spTree>
    <p:extLst>
      <p:ext uri="{BB962C8B-B14F-4D97-AF65-F5344CB8AC3E}">
        <p14:creationId xmlns:p14="http://schemas.microsoft.com/office/powerpoint/2010/main" val="985845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en-US" altLang="zh-CN" dirty="0"/>
              <a:t>《</a:t>
            </a:r>
            <a:r>
              <a:rPr lang="zh-CN" altLang="en-US" sz="3600" b="1" dirty="0"/>
              <a:t>最高人民法院关于民事诉讼证据的若干规定</a:t>
            </a:r>
            <a:r>
              <a:rPr lang="en-US" altLang="zh-CN" dirty="0"/>
              <a:t>》</a:t>
            </a:r>
            <a:r>
              <a:rPr lang="zh-CN" altLang="en-US" dirty="0"/>
              <a:t>法释</a:t>
            </a:r>
            <a:r>
              <a:rPr lang="en-US" altLang="zh-CN" dirty="0"/>
              <a:t>〔2019〕19</a:t>
            </a:r>
            <a:r>
              <a:rPr lang="zh-CN" altLang="en-US" dirty="0"/>
              <a:t>号第十六条  </a:t>
            </a:r>
            <a:endParaRPr lang="en-US" altLang="zh-CN" dirty="0"/>
          </a:p>
          <a:p>
            <a:pPr eaLnBrk="1" hangingPunct="1"/>
            <a:r>
              <a:rPr lang="zh-CN" altLang="en-US" dirty="0"/>
              <a:t>当事人提供的</a:t>
            </a:r>
            <a:r>
              <a:rPr lang="zh-CN" altLang="en-US" sz="3600" b="1" dirty="0"/>
              <a:t>公文书证</a:t>
            </a:r>
            <a:r>
              <a:rPr lang="zh-CN" altLang="en-US" dirty="0"/>
              <a:t>系在中华人民共和国领域外形成的，该证据应当经所在国公证机关证明，或者履行中华人民共和国与该所在国订立的有关条约中规定的证明手续。 </a:t>
            </a:r>
            <a:endParaRPr lang="en-US" altLang="zh-CN" dirty="0"/>
          </a:p>
          <a:p>
            <a:pPr eaLnBrk="1" hangingPunct="1"/>
            <a:r>
              <a:rPr lang="zh-CN" altLang="en-US" dirty="0"/>
              <a:t>中华人民共和国领域外形成的</a:t>
            </a:r>
            <a:r>
              <a:rPr lang="zh-CN" altLang="en-US" sz="3600" b="1" dirty="0"/>
              <a:t>涉及身份关系</a:t>
            </a:r>
            <a:r>
              <a:rPr lang="zh-CN" altLang="en-US" dirty="0"/>
              <a:t>的证据</a:t>
            </a:r>
            <a:r>
              <a:rPr lang="en-US" altLang="zh-CN" dirty="0"/>
              <a:t>【</a:t>
            </a:r>
            <a:r>
              <a:rPr lang="zh-CN" altLang="en-US" dirty="0">
                <a:highlight>
                  <a:srgbClr val="FFFF00"/>
                </a:highlight>
              </a:rPr>
              <a:t>外国企业法人资格和营业执照；企业代表人有权代表外国企业诉讼的证明</a:t>
            </a:r>
            <a:r>
              <a:rPr lang="en-US" altLang="zh-CN" dirty="0"/>
              <a:t>】</a:t>
            </a:r>
            <a:r>
              <a:rPr lang="zh-CN" altLang="en-US" dirty="0"/>
              <a:t>，</a:t>
            </a:r>
            <a:r>
              <a:rPr lang="zh-CN" altLang="en-US" sz="3600" b="1" dirty="0"/>
              <a:t>应当经所在国公证机关证明并经中华人民共和国驻该国使领馆认证</a:t>
            </a:r>
            <a:r>
              <a:rPr lang="zh-CN" altLang="en-US" dirty="0"/>
              <a:t>，或者履行中华人民共和国与该所在国订立的有关条约中规定的证明手续。 </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270875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defRPr/>
            </a:pPr>
            <a:r>
              <a:rPr lang="zh-CN" altLang="en-US" b="1" dirty="0"/>
              <a:t>美国九巡案例：对中国被告的商标诉讼，可向美国专利商标局局长送达 </a:t>
            </a:r>
          </a:p>
          <a:p>
            <a:pPr eaLnBrk="1" hangingPunct="1">
              <a:defRPr/>
            </a:pPr>
            <a:r>
              <a:rPr lang="en-US" altLang="zh-CN" sz="2800" b="1" dirty="0"/>
              <a:t>2022</a:t>
            </a:r>
            <a:r>
              <a:rPr lang="zh-CN" altLang="en-US" sz="2800" b="1" dirty="0"/>
              <a:t>年</a:t>
            </a:r>
            <a:r>
              <a:rPr lang="en-US" altLang="zh-CN" sz="2800" b="1" dirty="0"/>
              <a:t>11</a:t>
            </a:r>
            <a:r>
              <a:rPr lang="zh-CN" altLang="en-US" sz="2800" b="1" dirty="0"/>
              <a:t>月</a:t>
            </a:r>
            <a:r>
              <a:rPr lang="en-US" altLang="zh-CN" sz="2800" b="1" dirty="0"/>
              <a:t>14</a:t>
            </a:r>
            <a:r>
              <a:rPr lang="zh-CN" altLang="en-US" sz="2800" b="1" dirty="0"/>
              <a:t>日美国第九巡回上诉法院</a:t>
            </a:r>
            <a:r>
              <a:rPr lang="en-US" altLang="zh-CN" sz="2800" b="1" dirty="0"/>
              <a:t>San Antonio Winery, Inc. v. </a:t>
            </a:r>
            <a:r>
              <a:rPr lang="en-US" altLang="zh-CN" sz="2800" b="1" dirty="0" err="1"/>
              <a:t>Jiaxing</a:t>
            </a:r>
            <a:r>
              <a:rPr lang="en-US" altLang="zh-CN" sz="2800" b="1" dirty="0"/>
              <a:t> </a:t>
            </a:r>
            <a:r>
              <a:rPr lang="en-US" altLang="zh-CN" sz="2800" b="1" dirty="0" err="1"/>
              <a:t>Micarose</a:t>
            </a:r>
            <a:r>
              <a:rPr lang="en-US" altLang="zh-CN" sz="2800" b="1" dirty="0"/>
              <a:t> Trade Co., Ltd.</a:t>
            </a:r>
            <a:r>
              <a:rPr lang="zh-CN" altLang="en-US" sz="2800" b="1" dirty="0"/>
              <a:t>案，本案原告系加利福尼亚公司圣安东尼奥酒厂，由</a:t>
            </a:r>
            <a:r>
              <a:rPr lang="en-US" altLang="zh-CN" sz="2800" b="1" dirty="0" err="1"/>
              <a:t>Riboli</a:t>
            </a:r>
            <a:r>
              <a:rPr lang="zh-CN" altLang="en-US" sz="2800" b="1" dirty="0"/>
              <a:t>家族拥有和经营，</a:t>
            </a:r>
            <a:r>
              <a:rPr lang="en-US" altLang="zh-CN" sz="2800" b="1" dirty="0"/>
              <a:t>1998</a:t>
            </a:r>
            <a:r>
              <a:rPr lang="zh-CN" altLang="en-US" sz="2800" b="1" dirty="0"/>
              <a:t>年以来在其葡萄酒产品上使用</a:t>
            </a:r>
            <a:r>
              <a:rPr lang="en-US" altLang="zh-CN" sz="2800" b="1" dirty="0"/>
              <a:t>RIBOLI</a:t>
            </a:r>
            <a:r>
              <a:rPr lang="zh-CN" altLang="en-US" sz="2800" b="1" dirty="0"/>
              <a:t>商标。被告嘉兴某公司系一家中国公司，使用</a:t>
            </a:r>
            <a:r>
              <a:rPr lang="en-US" altLang="zh-CN" sz="2800" b="1" dirty="0" err="1"/>
              <a:t>Riboli</a:t>
            </a:r>
            <a:r>
              <a:rPr lang="zh-CN" altLang="en-US" sz="2800" b="1" dirty="0"/>
              <a:t>名字销售服装和鞋子，</a:t>
            </a:r>
            <a:r>
              <a:rPr lang="en-US" altLang="zh-CN" sz="2800" b="1" dirty="0"/>
              <a:t>2018</a:t>
            </a:r>
            <a:r>
              <a:rPr lang="zh-CN" altLang="en-US" sz="2800" b="1" dirty="0"/>
              <a:t>年获得了</a:t>
            </a:r>
            <a:r>
              <a:rPr lang="en-US" altLang="zh-CN" sz="2800" b="1" dirty="0"/>
              <a:t>RIBOLI</a:t>
            </a:r>
            <a:r>
              <a:rPr lang="zh-CN" altLang="en-US" sz="2800" b="1" dirty="0"/>
              <a:t>的美国商标注册。原告圣安东尼奥酒厂得知被告嘉兴公司通过亚马逊等电子商务网站在美国提供带有</a:t>
            </a:r>
            <a:r>
              <a:rPr lang="en-US" altLang="zh-CN" sz="2800" b="1" dirty="0"/>
              <a:t>RIBOLI</a:t>
            </a:r>
            <a:r>
              <a:rPr lang="zh-CN" altLang="en-US" sz="2800" b="1" dirty="0"/>
              <a:t>商标的产品，在加利福尼亚中区联邦地区法院提起诉讼，请求：</a:t>
            </a:r>
            <a:endParaRPr lang="en-US" altLang="zh-CN" sz="2800" b="1" dirty="0"/>
          </a:p>
          <a:p>
            <a:pPr eaLnBrk="1" hangingPunct="1">
              <a:defRPr/>
            </a:pPr>
            <a:r>
              <a:rPr lang="en-US" altLang="zh-CN" sz="2800" b="1" dirty="0"/>
              <a:t>1</a:t>
            </a:r>
            <a:r>
              <a:rPr lang="zh-CN" altLang="en-US" sz="2800" b="1" dirty="0"/>
              <a:t>）禁止嘉兴某公司在其产品上使用</a:t>
            </a:r>
            <a:r>
              <a:rPr lang="en-US" altLang="zh-CN" sz="2800" b="1" dirty="0"/>
              <a:t>RIBOLI</a:t>
            </a:r>
            <a:r>
              <a:rPr lang="zh-CN" altLang="en-US" sz="2800" b="1" dirty="0"/>
              <a:t>商标；</a:t>
            </a:r>
            <a:r>
              <a:rPr lang="en-US" altLang="zh-CN" sz="2800" b="1" dirty="0"/>
              <a:t>2</a:t>
            </a:r>
            <a:r>
              <a:rPr lang="zh-CN" altLang="en-US" sz="2800" b="1" dirty="0"/>
              <a:t>）撤销嘉兴某公司</a:t>
            </a:r>
            <a:r>
              <a:rPr lang="en-US" altLang="zh-CN" sz="2800" b="1" dirty="0"/>
              <a:t>2018</a:t>
            </a:r>
            <a:r>
              <a:rPr lang="zh-CN" altLang="en-US" sz="2800" b="1" dirty="0"/>
              <a:t>年所注册的</a:t>
            </a:r>
            <a:r>
              <a:rPr lang="en-US" altLang="zh-CN" sz="2800" b="1" dirty="0"/>
              <a:t>RIBOLI</a:t>
            </a:r>
            <a:r>
              <a:rPr lang="zh-CN" altLang="en-US" sz="2800" b="1" dirty="0"/>
              <a:t>联邦商标。</a:t>
            </a:r>
            <a:endParaRPr lang="en-US" altLang="zh-CN" sz="28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dirty="0"/>
          </a:p>
          <a:p>
            <a:pPr eaLnBrk="1" hangingPunct="1">
              <a:defRPr/>
            </a:pPr>
            <a:endParaRPr lang="zh-CN" altLang="en-US" dirty="0"/>
          </a:p>
          <a:p>
            <a:pPr eaLnBrk="1" hangingPunct="1">
              <a:defRPr/>
            </a:pPr>
            <a:endParaRPr lang="en-US" altLang="zh-CN" dirty="0"/>
          </a:p>
          <a:p>
            <a:pPr marL="0" indent="0" eaLnBrk="1" hangingPunct="1">
              <a:buFontTx/>
              <a:buNone/>
              <a:defRPr/>
            </a:pPr>
            <a:endParaRPr lang="en-US" altLang="zh-CN" dirty="0"/>
          </a:p>
          <a:p>
            <a:pPr eaLnBrk="1" hangingPunct="1">
              <a:defRPr/>
            </a:pPr>
            <a:endParaRPr lang="zh-CN" altLang="zh-CN" dirty="0"/>
          </a:p>
        </p:txBody>
      </p:sp>
    </p:spTree>
    <p:extLst>
      <p:ext uri="{BB962C8B-B14F-4D97-AF65-F5344CB8AC3E}">
        <p14:creationId xmlns:p14="http://schemas.microsoft.com/office/powerpoint/2010/main" val="1487005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defRPr/>
            </a:pPr>
            <a:r>
              <a:rPr lang="zh-CN" altLang="en-US" b="1" dirty="0"/>
              <a:t>美国</a:t>
            </a:r>
            <a:r>
              <a:rPr lang="en-US" altLang="zh-CN" b="1" dirty="0"/>
              <a:t>《</a:t>
            </a:r>
            <a:r>
              <a:rPr lang="zh-CN" altLang="en-US" b="1" dirty="0"/>
              <a:t>兰哈姆法</a:t>
            </a:r>
            <a:r>
              <a:rPr lang="en-US" altLang="zh-CN" b="1" dirty="0"/>
              <a:t>》</a:t>
            </a:r>
            <a:r>
              <a:rPr lang="zh-CN" altLang="en-US" b="1" dirty="0"/>
              <a:t>规定，外国商标申请人可以指定一名美国居民接受影响该商标的程序中的通知或程序的送达</a:t>
            </a:r>
            <a:r>
              <a:rPr lang="en-US" altLang="zh-CN" b="1" dirty="0"/>
              <a:t>【15 U.S.C. § 1051(e)】</a:t>
            </a:r>
            <a:r>
              <a:rPr lang="zh-CN" altLang="en-US" b="1" dirty="0"/>
              <a:t>。如果外国商标申请人没有指定美国居民或者指定的美国居民无法找到，那么针对外国商标申请人的通知或程序可以送达美国专利局局长。</a:t>
            </a:r>
            <a:endParaRPr lang="en-US" altLang="zh-CN" b="1" dirty="0"/>
          </a:p>
          <a:p>
            <a:pPr eaLnBrk="1" hangingPunct="1">
              <a:defRPr/>
            </a:pPr>
            <a:r>
              <a:rPr lang="zh-CN" altLang="en-US" b="1" dirty="0"/>
              <a:t>被告嘉兴公司指定的美国居民没有回应原告送达的请求，原告圣安东尼奥酒厂向美国专利商标局局长送达了诉讼文件，后者将文件副本转交给被告嘉兴公司。</a:t>
            </a:r>
            <a:endParaRPr lang="en-US" altLang="zh-CN" b="1" dirty="0"/>
          </a:p>
          <a:p>
            <a:pPr eaLnBrk="1" hangingPunct="1">
              <a:defRPr/>
            </a:pPr>
            <a:r>
              <a:rPr lang="zh-CN" altLang="en-US" b="1" dirty="0"/>
              <a:t>嘉兴公司未出庭，圣安东尼奥酒厂提出缺席判决动议，但被加尼福尼亚中区地区法院驳回，理由是嘉兴公司未被适当送达。</a:t>
            </a: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dirty="0"/>
          </a:p>
          <a:p>
            <a:pPr eaLnBrk="1" hangingPunct="1">
              <a:defRPr/>
            </a:pPr>
            <a:endParaRPr lang="zh-CN" altLang="en-US" dirty="0"/>
          </a:p>
          <a:p>
            <a:pPr eaLnBrk="1" hangingPunct="1">
              <a:defRPr/>
            </a:pPr>
            <a:endParaRPr lang="en-US" altLang="zh-CN" dirty="0"/>
          </a:p>
          <a:p>
            <a:pPr marL="0" indent="0" eaLnBrk="1" hangingPunct="1">
              <a:buFontTx/>
              <a:buNone/>
              <a:defRPr/>
            </a:pPr>
            <a:endParaRPr lang="en-US" altLang="zh-CN" dirty="0"/>
          </a:p>
          <a:p>
            <a:pPr eaLnBrk="1" hangingPunct="1">
              <a:defRPr/>
            </a:pPr>
            <a:endParaRPr lang="zh-CN" altLang="zh-CN" dirty="0"/>
          </a:p>
        </p:txBody>
      </p:sp>
    </p:spTree>
    <p:extLst>
      <p:ext uri="{BB962C8B-B14F-4D97-AF65-F5344CB8AC3E}">
        <p14:creationId xmlns:p14="http://schemas.microsoft.com/office/powerpoint/2010/main" val="338124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defRPr/>
            </a:pPr>
            <a:r>
              <a:rPr lang="zh-CN" altLang="en-US" b="1" dirty="0"/>
              <a:t>原告圣安东尼奥酒厂上诉，</a:t>
            </a:r>
            <a:endParaRPr lang="en-US" altLang="zh-CN" b="1" dirty="0"/>
          </a:p>
          <a:p>
            <a:pPr eaLnBrk="1" hangingPunct="1">
              <a:defRPr/>
            </a:pPr>
            <a:r>
              <a:rPr lang="zh-CN" altLang="en-US" b="1" dirty="0"/>
              <a:t>美国第九巡回上诉法院认为，根据美国</a:t>
            </a:r>
            <a:r>
              <a:rPr lang="en-US" altLang="zh-CN" b="1" dirty="0"/>
              <a:t>《</a:t>
            </a:r>
            <a:r>
              <a:rPr lang="zh-CN" altLang="en-US" b="1" dirty="0"/>
              <a:t>兰哈姆法</a:t>
            </a:r>
            <a:r>
              <a:rPr lang="en-US" altLang="zh-CN" b="1" dirty="0"/>
              <a:t>》</a:t>
            </a:r>
            <a:r>
              <a:rPr lang="zh-CN" altLang="en-US" b="1" dirty="0"/>
              <a:t>第</a:t>
            </a:r>
            <a:r>
              <a:rPr lang="en-US" altLang="zh-CN" b="1" dirty="0"/>
              <a:t>1051(e)</a:t>
            </a:r>
            <a:r>
              <a:rPr lang="zh-CN" altLang="en-US" b="1" dirty="0"/>
              <a:t>条向美国专利商标局局长送达诉讼文书，是合法有效送达，</a:t>
            </a:r>
            <a:r>
              <a:rPr lang="zh-CN" altLang="en-US" sz="3600" b="1" dirty="0">
                <a:highlight>
                  <a:srgbClr val="FFFF00"/>
                </a:highlight>
              </a:rPr>
              <a:t>而且该送达足以让联邦地区法院对中国被告行使管辖权</a:t>
            </a:r>
            <a:r>
              <a:rPr lang="zh-CN" altLang="en-US" b="1" dirty="0"/>
              <a:t>，遂撤销了一审法院裁定。</a:t>
            </a:r>
          </a:p>
          <a:p>
            <a:pPr eaLnBrk="1" hangingPunct="1">
              <a:defRPr/>
            </a:pPr>
            <a:endParaRPr lang="en-US" altLang="zh-CN"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dirty="0"/>
          </a:p>
          <a:p>
            <a:pPr eaLnBrk="1" hangingPunct="1">
              <a:defRPr/>
            </a:pPr>
            <a:endParaRPr lang="zh-CN" altLang="en-US" dirty="0"/>
          </a:p>
          <a:p>
            <a:pPr eaLnBrk="1" hangingPunct="1">
              <a:defRPr/>
            </a:pPr>
            <a:endParaRPr lang="en-US" altLang="zh-CN" dirty="0"/>
          </a:p>
          <a:p>
            <a:pPr marL="0" indent="0" eaLnBrk="1" hangingPunct="1">
              <a:buFontTx/>
              <a:buNone/>
              <a:defRPr/>
            </a:pPr>
            <a:endParaRPr lang="en-US" altLang="zh-CN" dirty="0"/>
          </a:p>
          <a:p>
            <a:pPr eaLnBrk="1" hangingPunct="1">
              <a:defRPr/>
            </a:pPr>
            <a:endParaRPr lang="zh-CN" altLang="zh-CN" dirty="0"/>
          </a:p>
        </p:txBody>
      </p:sp>
    </p:spTree>
    <p:extLst>
      <p:ext uri="{BB962C8B-B14F-4D97-AF65-F5344CB8AC3E}">
        <p14:creationId xmlns:p14="http://schemas.microsoft.com/office/powerpoint/2010/main" val="663846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zh-CN" altLang="en-US" sz="3600" b="1" dirty="0"/>
              <a:t>    送达和取证程序特殊</a:t>
            </a:r>
            <a:endParaRPr lang="en-US" altLang="zh-CN" sz="3600" b="1" dirty="0"/>
          </a:p>
          <a:p>
            <a:pPr eaLnBrk="1" hangingPunct="1"/>
            <a:r>
              <a:rPr lang="zh-CN" altLang="en-US" sz="3600" b="1" dirty="0"/>
              <a:t>公告送达期间</a:t>
            </a:r>
            <a:r>
              <a:rPr lang="zh-CN" altLang="en-US" dirty="0"/>
              <a:t>：</a:t>
            </a:r>
            <a:endParaRPr lang="en-US" altLang="zh-CN" dirty="0"/>
          </a:p>
          <a:p>
            <a:pPr eaLnBrk="1" hangingPunct="1"/>
            <a:r>
              <a:rPr lang="en-US" altLang="zh-CN" dirty="0"/>
              <a:t>2024《</a:t>
            </a:r>
            <a:r>
              <a:rPr lang="zh-CN" altLang="en-US" dirty="0"/>
              <a:t>民事诉讼法</a:t>
            </a:r>
            <a:r>
              <a:rPr lang="en-US" altLang="zh-CN" dirty="0"/>
              <a:t>》</a:t>
            </a:r>
            <a:r>
              <a:rPr lang="zh-CN" altLang="en-US" dirty="0"/>
              <a:t>第</a:t>
            </a:r>
            <a:r>
              <a:rPr lang="en-US" altLang="zh-CN" dirty="0"/>
              <a:t>95</a:t>
            </a:r>
            <a:r>
              <a:rPr lang="zh-CN" altLang="en-US" dirty="0"/>
              <a:t>条“受送达人下落不明，或者用本节规定的其他方式无法送达的，公告送达。自发出公告之日起，经过三十日，即视为送达。”</a:t>
            </a:r>
            <a:endParaRPr lang="en-US" altLang="zh-CN" dirty="0"/>
          </a:p>
          <a:p>
            <a:pPr eaLnBrk="1" hangingPunct="1"/>
            <a:r>
              <a:rPr lang="zh-CN" altLang="en-US" dirty="0"/>
              <a:t>国际私法案件</a:t>
            </a:r>
            <a:r>
              <a:rPr lang="en-US" altLang="zh-CN" dirty="0"/>
              <a:t>60</a:t>
            </a:r>
            <a:r>
              <a:rPr lang="zh-CN" altLang="en-US" dirty="0"/>
              <a:t>日（</a:t>
            </a:r>
            <a:r>
              <a:rPr lang="en-US" altLang="zh-CN" dirty="0"/>
              <a:t>2024《</a:t>
            </a:r>
            <a:r>
              <a:rPr lang="zh-CN" altLang="en-US" dirty="0"/>
              <a:t>民事诉讼法</a:t>
            </a:r>
            <a:r>
              <a:rPr lang="en-US" altLang="zh-CN" dirty="0"/>
              <a:t>》</a:t>
            </a:r>
            <a:r>
              <a:rPr lang="zh-CN" altLang="en-US" dirty="0"/>
              <a:t>第</a:t>
            </a:r>
            <a:r>
              <a:rPr lang="en-US" altLang="zh-CN" dirty="0"/>
              <a:t>283</a:t>
            </a:r>
            <a:r>
              <a:rPr lang="zh-CN" altLang="en-US" dirty="0"/>
              <a:t>条）</a:t>
            </a:r>
            <a:endParaRPr lang="en-US" altLang="zh-CN" dirty="0"/>
          </a:p>
          <a:p>
            <a:pPr eaLnBrk="1" hangingPunct="1"/>
            <a:r>
              <a:rPr lang="zh-CN" altLang="en-US" sz="3600" b="1" dirty="0"/>
              <a:t>取证程序的特殊性</a:t>
            </a:r>
            <a:r>
              <a:rPr lang="zh-CN" altLang="en-US" dirty="0"/>
              <a:t>：</a:t>
            </a:r>
            <a:endParaRPr lang="en-US" altLang="zh-CN" dirty="0"/>
          </a:p>
          <a:p>
            <a:pPr eaLnBrk="1" hangingPunct="1"/>
            <a:r>
              <a:rPr lang="zh-CN" altLang="en-US" dirty="0"/>
              <a:t>诉讼程序中的调查取证属于司法行为，外国人在内国调查取证受到许多限制，一般采取司法协助方式</a:t>
            </a:r>
            <a:endParaRPr lang="en-US" altLang="zh-CN"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22360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zh-CN" altLang="en-US" sz="3600" b="1" dirty="0"/>
              <a:t>取证程序特殊</a:t>
            </a:r>
            <a:endParaRPr lang="en-US" altLang="zh-CN" sz="3600" b="1" dirty="0"/>
          </a:p>
          <a:p>
            <a:pPr eaLnBrk="1" hangingPunct="1"/>
            <a:r>
              <a:rPr lang="zh-CN" altLang="en-US" sz="3600" b="1" dirty="0"/>
              <a:t>按照奥地利国际私法第</a:t>
            </a:r>
            <a:r>
              <a:rPr lang="en-US" altLang="zh-CN" sz="3600" b="1" dirty="0"/>
              <a:t>2</a:t>
            </a:r>
            <a:r>
              <a:rPr lang="zh-CN" altLang="en-US" sz="3600" b="1" dirty="0"/>
              <a:t>条，对于确定准据法所必需的案件事实，不适用谁主张谁举证原则，法院应当依职权进行查明。</a:t>
            </a:r>
            <a:endParaRPr lang="en-US" altLang="zh-CN" sz="3600" b="1" dirty="0"/>
          </a:p>
          <a:p>
            <a:pPr eaLnBrk="1" hangingPunct="1"/>
            <a:r>
              <a:rPr lang="en-US" altLang="zh-CN" sz="2800" b="1" dirty="0"/>
              <a:t>Clemens </a:t>
            </a:r>
            <a:r>
              <a:rPr lang="en-US" altLang="zh-CN" sz="2800" b="1" dirty="0" err="1"/>
              <a:t>Trautmann</a:t>
            </a:r>
            <a:r>
              <a:rPr lang="en-US" altLang="zh-CN" sz="2800" b="1" dirty="0"/>
              <a:t>, </a:t>
            </a:r>
            <a:r>
              <a:rPr lang="en-US" altLang="zh-CN" sz="2800" b="1" i="1" dirty="0" err="1"/>
              <a:t>Europaerisches</a:t>
            </a:r>
            <a:r>
              <a:rPr lang="en-US" altLang="zh-CN" sz="2800" b="1" i="1" dirty="0"/>
              <a:t> </a:t>
            </a:r>
            <a:r>
              <a:rPr lang="en-US" altLang="zh-CN" sz="2800" b="1" i="1" dirty="0" err="1"/>
              <a:t>Kollisionsrecht</a:t>
            </a:r>
            <a:r>
              <a:rPr lang="en-US" altLang="zh-CN" sz="2800" b="1" i="1" dirty="0"/>
              <a:t> und </a:t>
            </a:r>
            <a:r>
              <a:rPr lang="en-US" altLang="zh-CN" sz="2800" b="1" i="1" dirty="0" err="1"/>
              <a:t>auslaendisches</a:t>
            </a:r>
            <a:r>
              <a:rPr lang="en-US" altLang="zh-CN" sz="2800" b="1" i="1" dirty="0"/>
              <a:t> </a:t>
            </a:r>
            <a:r>
              <a:rPr lang="en-US" altLang="zh-CN" sz="2800" b="1" i="1" dirty="0" err="1"/>
              <a:t>Recht</a:t>
            </a:r>
            <a:r>
              <a:rPr lang="en-US" altLang="zh-CN" sz="2800" b="1" i="1" dirty="0"/>
              <a:t> </a:t>
            </a:r>
            <a:r>
              <a:rPr lang="en-US" altLang="zh-CN" sz="2800" b="1" i="1" dirty="0" err="1"/>
              <a:t>im</a:t>
            </a:r>
            <a:r>
              <a:rPr lang="en-US" altLang="zh-CN" sz="2800" b="1" i="1" dirty="0"/>
              <a:t> </a:t>
            </a:r>
            <a:r>
              <a:rPr lang="en-US" altLang="zh-CN" sz="2800" b="1" i="1" dirty="0" err="1"/>
              <a:t>nationalen</a:t>
            </a:r>
            <a:r>
              <a:rPr lang="en-US" altLang="zh-CN" sz="2800" b="1" i="1" dirty="0"/>
              <a:t> </a:t>
            </a:r>
            <a:r>
              <a:rPr lang="en-US" altLang="zh-CN" sz="2800" b="1" i="1" dirty="0" err="1"/>
              <a:t>Zivilverfahren</a:t>
            </a:r>
            <a:r>
              <a:rPr lang="en-US" altLang="zh-CN" sz="2800" b="1" dirty="0"/>
              <a:t>, S.126.</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2038850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34925" y="44450"/>
            <a:ext cx="9109075" cy="6813550"/>
          </a:xfrm>
        </p:spPr>
        <p:txBody>
          <a:bodyPr/>
          <a:lstStyle/>
          <a:p>
            <a:pPr eaLnBrk="1" hangingPunct="1"/>
            <a:r>
              <a:rPr lang="zh-CN" altLang="en-US" sz="3600" b="1" dirty="0"/>
              <a:t>     审案期限特殊</a:t>
            </a:r>
            <a:endParaRPr lang="en-US" altLang="zh-CN" sz="3600" b="1" dirty="0"/>
          </a:p>
          <a:p>
            <a:pPr eaLnBrk="1" hangingPunct="1"/>
            <a:r>
              <a:rPr lang="zh-CN" altLang="en-US" sz="2800" b="1" dirty="0"/>
              <a:t>审理国内案件期限：民诉法</a:t>
            </a:r>
            <a:r>
              <a:rPr lang="en-US" altLang="zh-CN" sz="2800" b="1" dirty="0"/>
              <a:t>§152</a:t>
            </a:r>
            <a:r>
              <a:rPr lang="zh-CN" altLang="en-US" sz="2800" b="1" dirty="0"/>
              <a:t>一审普通程序</a:t>
            </a:r>
            <a:r>
              <a:rPr lang="en-US" altLang="zh-CN" sz="2800" b="1" dirty="0"/>
              <a:t>6</a:t>
            </a:r>
            <a:r>
              <a:rPr lang="zh-CN" altLang="en-US" sz="2800" b="1" dirty="0"/>
              <a:t>个月，</a:t>
            </a:r>
            <a:r>
              <a:rPr lang="en-US" altLang="zh-CN" sz="2800" b="1" dirty="0"/>
              <a:t>§183</a:t>
            </a:r>
            <a:r>
              <a:rPr lang="zh-CN" altLang="en-US" sz="2800" b="1" dirty="0"/>
              <a:t>一审判决上诉程序</a:t>
            </a:r>
            <a:r>
              <a:rPr lang="en-US" altLang="zh-CN" sz="2800" b="1" dirty="0"/>
              <a:t>3</a:t>
            </a:r>
            <a:r>
              <a:rPr lang="zh-CN" altLang="en-US" sz="2800" b="1" dirty="0"/>
              <a:t>个月。</a:t>
            </a:r>
            <a:endParaRPr lang="en-US" altLang="zh-CN" sz="2800" b="1" dirty="0"/>
          </a:p>
          <a:p>
            <a:pPr eaLnBrk="1" hangingPunct="1"/>
            <a:r>
              <a:rPr lang="zh-CN" altLang="en-US" sz="2800" b="1" u="sng" dirty="0"/>
              <a:t>涉外案件无期限限制：</a:t>
            </a:r>
            <a:r>
              <a:rPr lang="en-US" altLang="zh-CN" sz="2800" b="1" u="sng" dirty="0"/>
              <a:t>2024《</a:t>
            </a:r>
            <a:r>
              <a:rPr lang="zh-CN" altLang="en-US" sz="2800" b="1" u="sng" dirty="0"/>
              <a:t>民事诉讼法</a:t>
            </a:r>
            <a:r>
              <a:rPr lang="en-US" altLang="zh-CN" sz="2800" b="1" u="sng" dirty="0"/>
              <a:t>》</a:t>
            </a:r>
            <a:r>
              <a:rPr lang="zh-CN" altLang="en-US" sz="2800" b="1" u="sng" dirty="0"/>
              <a:t>第</a:t>
            </a:r>
            <a:r>
              <a:rPr lang="en-US" altLang="zh-CN" sz="2800" b="1" u="sng" dirty="0"/>
              <a:t>287</a:t>
            </a:r>
            <a:r>
              <a:rPr lang="zh-CN" altLang="en-US" sz="2800" b="1" u="sng" dirty="0"/>
              <a:t>条　人民法院审理涉外民事案件的期间，不受本法第一百五十二条、第一百八十三条规定的限制。</a:t>
            </a:r>
            <a:endParaRPr lang="en-US" altLang="zh-CN" sz="2800" b="1" u="sng" dirty="0"/>
          </a:p>
          <a:p>
            <a:pPr eaLnBrk="1" hangingPunct="1"/>
            <a:r>
              <a:rPr lang="zh-CN" altLang="en-US" sz="2000" b="1" u="sng" dirty="0"/>
              <a:t>菲达厂美国总统轮船公司无单放货案：最高法院</a:t>
            </a:r>
            <a:r>
              <a:rPr lang="en-US" altLang="zh-CN" sz="2000" b="1" u="sng" dirty="0"/>
              <a:t>2002</a:t>
            </a:r>
            <a:r>
              <a:rPr lang="zh-CN" altLang="en-US" sz="2000" b="1" u="sng" dirty="0"/>
              <a:t>年</a:t>
            </a:r>
            <a:r>
              <a:rPr lang="en-US" altLang="zh-CN" sz="2000" b="1" u="sng" dirty="0"/>
              <a:t>6</a:t>
            </a:r>
            <a:r>
              <a:rPr lang="zh-CN" altLang="en-US" sz="2000" b="1" u="sng" dirty="0"/>
              <a:t>月</a:t>
            </a:r>
            <a:r>
              <a:rPr lang="en-US" altLang="zh-CN" sz="2000" b="1" u="sng" dirty="0"/>
              <a:t>25</a:t>
            </a:r>
            <a:r>
              <a:rPr lang="zh-CN" altLang="en-US" sz="2000" b="1" u="sng" dirty="0"/>
              <a:t>日再审判决撤销广东高院（</a:t>
            </a:r>
            <a:r>
              <a:rPr lang="en-US" altLang="zh-CN" sz="2000" b="1" u="sng" dirty="0"/>
              <a:t>1996</a:t>
            </a:r>
            <a:r>
              <a:rPr lang="zh-CN" altLang="en-US" sz="2000" b="1" u="sng" dirty="0"/>
              <a:t>）粤法经二上字第</a:t>
            </a:r>
            <a:r>
              <a:rPr lang="en-US" altLang="zh-CN" sz="2000" b="1" u="sng" dirty="0"/>
              <a:t>29</a:t>
            </a:r>
            <a:r>
              <a:rPr lang="zh-CN" altLang="en-US" sz="2000" b="1" u="sng" dirty="0"/>
              <a:t>号和广州海事法院（</a:t>
            </a:r>
            <a:r>
              <a:rPr lang="en-US" altLang="zh-CN" sz="2000" b="1" u="sng" dirty="0"/>
              <a:t>1994</a:t>
            </a:r>
            <a:r>
              <a:rPr lang="zh-CN" altLang="en-US" sz="2000" b="1" u="sng" dirty="0"/>
              <a:t>）广海法商字第</a:t>
            </a:r>
            <a:r>
              <a:rPr lang="en-US" altLang="zh-CN" sz="2000" b="1" u="sng" dirty="0"/>
              <a:t>66</a:t>
            </a:r>
            <a:r>
              <a:rPr lang="zh-CN" altLang="en-US" sz="2000" b="1" u="sng" dirty="0"/>
              <a:t>号。</a:t>
            </a:r>
            <a:r>
              <a:rPr lang="en-US" altLang="zh-CN" sz="2800" b="1" u="sng" dirty="0"/>
              <a:t>94</a:t>
            </a:r>
            <a:r>
              <a:rPr lang="zh-CN" altLang="en-US" sz="2800" b="1" u="sng" dirty="0"/>
              <a:t>年一审立案至</a:t>
            </a:r>
            <a:r>
              <a:rPr lang="en-US" altLang="zh-CN" sz="2800" b="1" u="sng" dirty="0"/>
              <a:t>02</a:t>
            </a:r>
            <a:r>
              <a:rPr lang="zh-CN" altLang="en-US" sz="2800" b="1" u="sng" dirty="0"/>
              <a:t>年再审判决历时</a:t>
            </a:r>
            <a:r>
              <a:rPr lang="en-US" altLang="zh-CN" sz="2800" b="1" u="sng" dirty="0"/>
              <a:t>8</a:t>
            </a:r>
            <a:r>
              <a:rPr lang="zh-CN" altLang="en-US" sz="2800" b="1" u="sng" dirty="0"/>
              <a:t>年。</a:t>
            </a:r>
            <a:endParaRPr lang="en-US" altLang="zh-CN" sz="2800" b="1" u="sng" dirty="0"/>
          </a:p>
          <a:p>
            <a:pPr eaLnBrk="1" hangingPunct="1"/>
            <a:r>
              <a:rPr lang="zh-CN" altLang="en-US" sz="2800" b="1" u="sng" dirty="0"/>
              <a:t>中威船案：</a:t>
            </a:r>
            <a:r>
              <a:rPr lang="en-US" altLang="zh-CN" sz="2800" b="1" u="sng" dirty="0"/>
              <a:t>1937</a:t>
            </a:r>
            <a:r>
              <a:rPr lang="zh-CN" altLang="en-US" sz="2800" b="1" u="sng" dirty="0"/>
              <a:t>年争议发生，</a:t>
            </a:r>
            <a:r>
              <a:rPr lang="en-US" altLang="zh-CN" sz="2800" b="1" u="sng" dirty="0"/>
              <a:t>1988</a:t>
            </a:r>
            <a:r>
              <a:rPr lang="zh-CN" altLang="en-US" sz="2800" b="1" u="sng" dirty="0"/>
              <a:t>年起诉，一审判决</a:t>
            </a:r>
            <a:r>
              <a:rPr lang="en-US" altLang="zh-CN" sz="2800" b="1" u="sng" dirty="0"/>
              <a:t>2007</a:t>
            </a:r>
            <a:r>
              <a:rPr lang="zh-CN" altLang="en-US" sz="2800" b="1" u="sng" dirty="0"/>
              <a:t>年，经上诉、再审，</a:t>
            </a:r>
            <a:r>
              <a:rPr lang="en-US" altLang="zh-CN" sz="2800" b="1" u="sng" dirty="0"/>
              <a:t>2014</a:t>
            </a:r>
            <a:r>
              <a:rPr lang="zh-CN" altLang="en-US" sz="2800" b="1" u="sng" dirty="0"/>
              <a:t>年一审判决执行。</a:t>
            </a:r>
            <a:endParaRPr lang="en-US" altLang="zh-CN" sz="2800" b="1" u="sng" dirty="0"/>
          </a:p>
          <a:p>
            <a:pPr eaLnBrk="1" hangingPunct="1"/>
            <a:r>
              <a:rPr lang="zh-CN" altLang="en-US" sz="2800" b="1" u="sng" dirty="0"/>
              <a:t>中国银行</a:t>
            </a:r>
            <a:r>
              <a:rPr lang="en-US" altLang="zh-CN" sz="2800" b="1" u="sng" dirty="0"/>
              <a:t>(</a:t>
            </a:r>
            <a:r>
              <a:rPr lang="zh-CN" altLang="en-US" sz="2800" b="1" u="sng" dirty="0"/>
              <a:t>香港</a:t>
            </a:r>
            <a:r>
              <a:rPr lang="en-US" altLang="zh-CN" sz="2800" b="1" u="sng" dirty="0"/>
              <a:t>)</a:t>
            </a:r>
            <a:r>
              <a:rPr lang="zh-CN" altLang="en-US" sz="2800" b="1" u="sng" dirty="0"/>
              <a:t>有限公司与公主岭市人民政府等担保合同纠纷</a:t>
            </a:r>
            <a:r>
              <a:rPr lang="en-US" altLang="zh-CN" sz="2800" b="1" u="sng" dirty="0"/>
              <a:t>【</a:t>
            </a:r>
            <a:r>
              <a:rPr lang="zh-CN" altLang="en-US" sz="2800" b="1" u="sng" dirty="0"/>
              <a:t>长春市中级人民法院</a:t>
            </a:r>
            <a:r>
              <a:rPr lang="en-US" altLang="zh-CN" sz="2800" b="1" u="sng" dirty="0"/>
              <a:t>(2004)</a:t>
            </a:r>
            <a:r>
              <a:rPr lang="zh-CN" altLang="en-US" sz="2800" b="1" u="sng" dirty="0"/>
              <a:t>长民三初字第</a:t>
            </a:r>
            <a:r>
              <a:rPr lang="en-US" altLang="zh-CN" sz="2800" b="1" u="sng" dirty="0"/>
              <a:t>54</a:t>
            </a:r>
            <a:r>
              <a:rPr lang="zh-CN" altLang="en-US" sz="2800" b="1" u="sng" dirty="0"/>
              <a:t>号</a:t>
            </a:r>
            <a:r>
              <a:rPr lang="en-US" altLang="zh-CN" sz="2800" b="1" u="sng" dirty="0"/>
              <a:t>2014.03.27 </a:t>
            </a:r>
            <a:r>
              <a:rPr lang="zh-CN" altLang="en-US" sz="2800" b="1" u="sng" dirty="0"/>
              <a:t>裁判</a:t>
            </a:r>
            <a:r>
              <a:rPr lang="en-US" altLang="zh-CN" sz="2800" b="1" u="sng" dirty="0"/>
              <a:t>】</a:t>
            </a:r>
            <a:r>
              <a:rPr lang="zh-CN" altLang="en-US" sz="2800" b="1" u="sng" dirty="0"/>
              <a:t>立案至一审判决历时</a:t>
            </a:r>
            <a:r>
              <a:rPr lang="en-US" altLang="zh-CN" sz="2800" b="1" u="sng" dirty="0"/>
              <a:t>10</a:t>
            </a:r>
            <a:r>
              <a:rPr lang="zh-CN" altLang="en-US" sz="2800" b="1" u="sng" dirty="0"/>
              <a:t>年</a:t>
            </a:r>
          </a:p>
          <a:p>
            <a:pPr eaLnBrk="1" hangingPunct="1"/>
            <a:endParaRPr lang="en-US" altLang="zh-CN" sz="2800" b="1" u="sng" dirty="0"/>
          </a:p>
          <a:p>
            <a:pPr eaLnBrk="1" hangingPunct="1"/>
            <a:endParaRPr lang="en-US" altLang="zh-CN" dirty="0"/>
          </a:p>
        </p:txBody>
      </p:sp>
    </p:spTree>
    <p:extLst>
      <p:ext uri="{BB962C8B-B14F-4D97-AF65-F5344CB8AC3E}">
        <p14:creationId xmlns:p14="http://schemas.microsoft.com/office/powerpoint/2010/main" val="392495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r>
              <a:rPr lang="en-US" altLang="zh-CN" sz="3600" b="1" dirty="0"/>
              <a:t>2021</a:t>
            </a:r>
            <a:r>
              <a:rPr lang="zh-CN" altLang="en-US" sz="3600" b="1" dirty="0"/>
              <a:t>年全国法院涉外商事海事审判工作座谈会会议纪要</a:t>
            </a:r>
            <a:endParaRPr lang="en-US" altLang="zh-CN" sz="3600" b="1" dirty="0"/>
          </a:p>
          <a:p>
            <a:pPr eaLnBrk="1" hangingPunct="1"/>
            <a:r>
              <a:rPr lang="zh-CN" altLang="en-US" dirty="0"/>
              <a:t>一、关于案件管辖</a:t>
            </a:r>
            <a:endParaRPr lang="en-US" altLang="zh-CN" dirty="0"/>
          </a:p>
          <a:p>
            <a:pPr eaLnBrk="1" hangingPunct="1"/>
            <a:r>
              <a:rPr lang="en-US" altLang="zh-CN" dirty="0"/>
              <a:t>1.【</a:t>
            </a:r>
            <a:r>
              <a:rPr lang="zh-CN" altLang="en-US" dirty="0"/>
              <a:t>排他性管辖协议的推定</a:t>
            </a:r>
            <a:r>
              <a:rPr lang="en-US" altLang="zh-CN" dirty="0"/>
              <a:t>】</a:t>
            </a:r>
            <a:r>
              <a:rPr lang="zh-CN" altLang="en-US" dirty="0"/>
              <a:t>涉外合同或者其他财产权益纠纷的当事人签订的管辖协议明确约定由一国法院管辖，但未约定该管辖协议为非排他性管辖协议的，应推定该管辖协议为排他性管辖协议。</a:t>
            </a:r>
            <a:endParaRPr lang="en-US" altLang="zh-CN" dirty="0"/>
          </a:p>
          <a:p>
            <a:pPr eaLnBrk="1" hangingPunct="1"/>
            <a:r>
              <a:rPr lang="zh-CN" altLang="zh-CN" dirty="0">
                <a:latin typeface="宋体"/>
                <a:ea typeface="宋体"/>
              </a:rPr>
              <a:t>…</a:t>
            </a:r>
            <a:r>
              <a:rPr lang="en-US" altLang="zh-CN" dirty="0">
                <a:latin typeface="宋体"/>
                <a:ea typeface="宋体"/>
              </a:rPr>
              <a:t>…</a:t>
            </a:r>
            <a:endParaRPr lang="en-US" altLang="zh-CN" dirty="0"/>
          </a:p>
          <a:p>
            <a:pPr eaLnBrk="1" hangingPunct="1"/>
            <a:r>
              <a:rPr lang="zh-CN" altLang="en-US" sz="2800" dirty="0"/>
              <a:t>二十、关于涉港澳台商事海事案件的参照适用</a:t>
            </a:r>
          </a:p>
          <a:p>
            <a:pPr marL="0" indent="0" eaLnBrk="1" hangingPunct="1">
              <a:buNone/>
            </a:pPr>
            <a:r>
              <a:rPr lang="en-US" altLang="zh-CN" sz="2800" dirty="0"/>
              <a:t>111.【</a:t>
            </a:r>
            <a:r>
              <a:rPr lang="zh-CN" altLang="en-US" sz="2800" dirty="0"/>
              <a:t>涉港澳台案件参照适用本纪要</a:t>
            </a:r>
            <a:r>
              <a:rPr lang="en-US" altLang="zh-CN" sz="2800" dirty="0"/>
              <a:t>】</a:t>
            </a:r>
            <a:r>
              <a:rPr lang="zh-CN" altLang="en-US" sz="2800" dirty="0"/>
              <a:t>涉及香港特别行政区、澳门特别行政区和台湾地区的商事海事纠纷案件，相关司法解释未作规定的，参照本纪要关于涉外商事海事纠纷案件的规定处理。</a:t>
            </a:r>
          </a:p>
          <a:p>
            <a:pPr eaLnBrk="1" hangingPunct="1"/>
            <a:endParaRPr lang="zh-CN" altLang="en-US" dirty="0"/>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2969804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zh-CN" altLang="en-US" sz="3600" b="1" dirty="0"/>
              <a:t>上诉期限国内案件：判决</a:t>
            </a:r>
            <a:r>
              <a:rPr lang="en-US" altLang="zh-CN" sz="3600" b="1" dirty="0"/>
              <a:t>15</a:t>
            </a:r>
            <a:r>
              <a:rPr lang="zh-CN" altLang="en-US" sz="3600" b="1" dirty="0"/>
              <a:t>天；裁定</a:t>
            </a:r>
            <a:r>
              <a:rPr lang="en-US" altLang="zh-CN" sz="3600" b="1" dirty="0"/>
              <a:t>10</a:t>
            </a:r>
            <a:r>
              <a:rPr lang="zh-CN" altLang="en-US" sz="3600" b="1" dirty="0"/>
              <a:t>天</a:t>
            </a:r>
          </a:p>
          <a:p>
            <a:pPr eaLnBrk="1" hangingPunct="1"/>
            <a:r>
              <a:rPr lang="zh-CN" altLang="en-US" sz="3600" b="1" dirty="0"/>
              <a:t>国际私法案件：判决、裁定均为</a:t>
            </a:r>
            <a:r>
              <a:rPr lang="en-US" altLang="zh-CN" sz="3600" b="1" dirty="0"/>
              <a:t>30</a:t>
            </a:r>
            <a:r>
              <a:rPr lang="zh-CN" altLang="en-US" sz="3600" b="1" dirty="0"/>
              <a:t>天</a:t>
            </a:r>
          </a:p>
          <a:p>
            <a:pPr eaLnBrk="1" hangingPunct="1"/>
            <a:r>
              <a:rPr lang="zh-CN" altLang="en-US" sz="3600" b="1" dirty="0"/>
              <a:t>国际私法案件不适用小额诉讼程序</a:t>
            </a:r>
          </a:p>
          <a:p>
            <a:pPr eaLnBrk="1" hangingPunct="1"/>
            <a:r>
              <a:rPr lang="en-US" altLang="zh-CN" dirty="0"/>
              <a:t>2024</a:t>
            </a:r>
            <a:r>
              <a:rPr lang="en-US" altLang="zh-CN" sz="2800" dirty="0"/>
              <a:t>《</a:t>
            </a:r>
            <a:r>
              <a:rPr lang="zh-CN" altLang="en-US" sz="2800" dirty="0"/>
              <a:t>民事诉讼法</a:t>
            </a:r>
            <a:r>
              <a:rPr lang="en-US" altLang="zh-CN" sz="2800" dirty="0"/>
              <a:t>》</a:t>
            </a:r>
            <a:r>
              <a:rPr lang="zh-CN" altLang="en-US" sz="2800" dirty="0"/>
              <a:t>第</a:t>
            </a:r>
            <a:r>
              <a:rPr lang="en-US" altLang="zh-CN" sz="2800" dirty="0"/>
              <a:t>166</a:t>
            </a:r>
            <a:r>
              <a:rPr lang="zh-CN" altLang="en-US" sz="2800" dirty="0"/>
              <a:t>条“人民法院审理下列民事案件，不适用小额诉讼的程序：</a:t>
            </a:r>
            <a:endParaRPr lang="en-US" altLang="zh-CN" sz="2800" dirty="0"/>
          </a:p>
          <a:p>
            <a:pPr eaLnBrk="1" hangingPunct="1"/>
            <a:r>
              <a:rPr lang="zh-CN" altLang="en-US" sz="2800" dirty="0"/>
              <a:t>（一）人身关系、财产确权案件；</a:t>
            </a:r>
            <a:endParaRPr lang="en-US" altLang="zh-CN" sz="2800" dirty="0"/>
          </a:p>
          <a:p>
            <a:pPr eaLnBrk="1" hangingPunct="1"/>
            <a:r>
              <a:rPr lang="zh-CN" altLang="en-US" sz="2800" dirty="0"/>
              <a:t>（二）涉外案件；</a:t>
            </a:r>
            <a:endParaRPr lang="en-US" altLang="zh-CN" sz="2800" dirty="0"/>
          </a:p>
          <a:p>
            <a:pPr eaLnBrk="1" hangingPunct="1"/>
            <a:r>
              <a:rPr lang="zh-CN" altLang="en-US" sz="2800" dirty="0"/>
              <a:t>（三）需要评估、鉴定或者对诉前评估、鉴定结果有异议的案件；</a:t>
            </a:r>
            <a:endParaRPr lang="en-US" altLang="zh-CN" sz="2800" dirty="0"/>
          </a:p>
          <a:p>
            <a:pPr eaLnBrk="1" hangingPunct="1"/>
            <a:r>
              <a:rPr lang="zh-CN" altLang="en-US" sz="2800" dirty="0"/>
              <a:t>（四）一方当事人下落不明的案件；</a:t>
            </a:r>
            <a:endParaRPr lang="en-US" altLang="zh-CN" sz="2800" dirty="0"/>
          </a:p>
          <a:p>
            <a:pPr eaLnBrk="1" hangingPunct="1"/>
            <a:r>
              <a:rPr lang="zh-CN" altLang="en-US" sz="2800" dirty="0"/>
              <a:t>（五）当事人提出反诉的案件；</a:t>
            </a:r>
            <a:endParaRPr lang="en-US" altLang="zh-CN" sz="2800" dirty="0"/>
          </a:p>
          <a:p>
            <a:pPr eaLnBrk="1" hangingPunct="1"/>
            <a:r>
              <a:rPr lang="zh-CN" altLang="en-US" sz="2800" dirty="0"/>
              <a:t>（六）其他不宜适用小额诉讼的程序审理的案件。”</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873649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p:spPr>
        <p:txBody>
          <a:bodyPr/>
          <a:lstStyle/>
          <a:p>
            <a:pPr eaLnBrk="1" hangingPunct="1"/>
            <a:r>
              <a:rPr lang="en-US" altLang="zh-CN" sz="6000" b="1" dirty="0"/>
              <a:t>  4. </a:t>
            </a:r>
            <a:r>
              <a:rPr lang="zh-CN" altLang="en-US" sz="6000" b="1" dirty="0"/>
              <a:t>涉及法律冲突和外国法适用</a:t>
            </a:r>
            <a:endParaRPr lang="en-US" altLang="zh-CN" sz="6000" b="1" dirty="0"/>
          </a:p>
          <a:p>
            <a:pPr eaLnBrk="1" hangingPunct="1"/>
            <a:endParaRPr lang="en-US" altLang="zh-CN" sz="6000" b="1" dirty="0"/>
          </a:p>
          <a:p>
            <a:pPr eaLnBrk="1" hangingPunct="1"/>
            <a:r>
              <a:rPr lang="zh-CN" altLang="en-US" sz="3600" b="1" dirty="0"/>
              <a:t>“章公祖师”肉身坐佛像追索案：善意取得问题和所有权归属问题应适用我国内地法律</a:t>
            </a:r>
            <a:r>
              <a:rPr lang="zh-CN" altLang="en-US" sz="3600" b="1" dirty="0">
                <a:latin typeface="宋体"/>
                <a:ea typeface="宋体"/>
              </a:rPr>
              <a:t>、香港法律还是荷兰法律？</a:t>
            </a:r>
            <a:endParaRPr lang="en-US" altLang="zh-CN" sz="3600" b="1" dirty="0"/>
          </a:p>
          <a:p>
            <a:pPr eaLnBrk="1" hangingPunct="1"/>
            <a:endParaRPr lang="zh-CN" altLang="en-US" b="1" dirty="0"/>
          </a:p>
          <a:p>
            <a:pPr eaLnBrk="1" hangingPunct="1"/>
            <a:endParaRPr lang="en-US" altLang="zh-CN" dirty="0"/>
          </a:p>
          <a:p>
            <a:pPr eaLnBrk="1" hangingPunct="1"/>
            <a:endParaRPr lang="en-US" altLang="zh-CN" b="1" dirty="0"/>
          </a:p>
        </p:txBody>
      </p:sp>
    </p:spTree>
    <p:extLst>
      <p:ext uri="{BB962C8B-B14F-4D97-AF65-F5344CB8AC3E}">
        <p14:creationId xmlns:p14="http://schemas.microsoft.com/office/powerpoint/2010/main" val="3241075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4294967295"/>
          </p:nvPr>
        </p:nvSpPr>
        <p:spPr>
          <a:xfrm>
            <a:off x="0" y="0"/>
            <a:ext cx="9144000" cy="6858000"/>
          </a:xfrm>
        </p:spPr>
        <p:txBody>
          <a:bodyPr/>
          <a:lstStyle/>
          <a:p>
            <a:pPr eaLnBrk="1" hangingPunct="1"/>
            <a:r>
              <a:rPr lang="zh-CN" altLang="en-US" sz="6000" b="1" dirty="0"/>
              <a:t>美国总统轮船公司与菲达电器厂、菲利公司、长城公司无单放货纠纷再审案</a:t>
            </a:r>
            <a:endParaRPr lang="zh-CN" altLang="zh-CN" sz="6000" b="1" dirty="0"/>
          </a:p>
        </p:txBody>
      </p:sp>
    </p:spTree>
    <p:extLst>
      <p:ext uri="{BB962C8B-B14F-4D97-AF65-F5344CB8AC3E}">
        <p14:creationId xmlns:p14="http://schemas.microsoft.com/office/powerpoint/2010/main" val="309271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0" y="0"/>
            <a:ext cx="9144000" cy="6858000"/>
          </a:xfrm>
        </p:spPr>
        <p:txBody>
          <a:bodyPr/>
          <a:lstStyle/>
          <a:p>
            <a:pPr marL="0" indent="0" eaLnBrk="1" hangingPunct="1">
              <a:buNone/>
            </a:pPr>
            <a:r>
              <a:rPr lang="en-US" altLang="zh-CN" dirty="0">
                <a:latin typeface="Times New Roman" pitchFamily="18" charset="0"/>
              </a:rPr>
              <a:t> </a:t>
            </a:r>
            <a:r>
              <a:rPr lang="zh-CN" altLang="en-US" dirty="0">
                <a:latin typeface="Times New Roman" pitchFamily="18" charset="0"/>
              </a:rPr>
              <a:t>案情简介</a:t>
            </a:r>
          </a:p>
          <a:p>
            <a:pPr eaLnBrk="1" hangingPunct="1"/>
            <a:r>
              <a:rPr lang="en-US" altLang="zh-CN" dirty="0">
                <a:latin typeface="Times New Roman" pitchFamily="18" charset="0"/>
              </a:rPr>
              <a:t>1993 </a:t>
            </a:r>
            <a:r>
              <a:rPr lang="zh-CN" altLang="en-US" dirty="0">
                <a:latin typeface="Times New Roman" pitchFamily="18" charset="0"/>
              </a:rPr>
              <a:t>年</a:t>
            </a:r>
            <a:r>
              <a:rPr lang="en-US" altLang="zh-CN" dirty="0">
                <a:latin typeface="Times New Roman" pitchFamily="18" charset="0"/>
              </a:rPr>
              <a:t>7 </a:t>
            </a:r>
            <a:r>
              <a:rPr lang="zh-CN" altLang="en-US" dirty="0">
                <a:latin typeface="Times New Roman" pitchFamily="18" charset="0"/>
              </a:rPr>
              <a:t>月</a:t>
            </a:r>
            <a:r>
              <a:rPr lang="en-US" altLang="zh-CN" dirty="0">
                <a:latin typeface="Times New Roman" pitchFamily="18" charset="0"/>
              </a:rPr>
              <a:t>29 </a:t>
            </a:r>
            <a:r>
              <a:rPr lang="zh-CN" altLang="en-US" dirty="0">
                <a:latin typeface="Times New Roman" pitchFamily="18" charset="0"/>
              </a:rPr>
              <a:t>日，菲达电器厂（简称菲达厂）与新加坡艺明公司以传真方式签订了一份灯饰出口协议书。</a:t>
            </a:r>
            <a:r>
              <a:rPr lang="zh-CN" altLang="en-US" dirty="0"/>
              <a:t>约定：菲达厂向艺明公司出口一批灯饰；</a:t>
            </a:r>
            <a:r>
              <a:rPr lang="zh-CN" altLang="en-US" sz="3600" b="1" dirty="0"/>
              <a:t>菲达厂发货后，以传真形式将提单发出</a:t>
            </a:r>
            <a:r>
              <a:rPr lang="zh-CN" altLang="en-US" dirty="0"/>
              <a:t>；艺明公司须在三天内将货款全数汇出；</a:t>
            </a:r>
            <a:endParaRPr lang="en-US" altLang="zh-CN" dirty="0"/>
          </a:p>
          <a:p>
            <a:pPr eaLnBrk="1" hangingPunct="1"/>
            <a:r>
              <a:rPr lang="zh-CN" altLang="en-US" sz="3600" b="1" dirty="0"/>
              <a:t>菲达厂收到汇款通知副本后，再将正本提单交付给艺明公司</a:t>
            </a:r>
            <a:r>
              <a:rPr lang="zh-CN" altLang="en-US" dirty="0"/>
              <a:t>；若有违法提货的行为，以诈骗论。协议签订后，菲达厂将两集装箱货物装上美轮公司所属</a:t>
            </a:r>
            <a:r>
              <a:rPr lang="en-US" altLang="zh-CN" dirty="0"/>
              <a:t>“EAGLEWAVEV.002”</a:t>
            </a:r>
            <a:r>
              <a:rPr lang="zh-CN" altLang="en-US" dirty="0"/>
              <a:t>轮和“</a:t>
            </a:r>
            <a:r>
              <a:rPr lang="en-US" altLang="zh-CN" dirty="0"/>
              <a:t>EAGLECOMETV  112”</a:t>
            </a:r>
            <a:r>
              <a:rPr lang="zh-CN" altLang="en-US" dirty="0"/>
              <a:t>轮，美轮公司分别签发了编号为</a:t>
            </a:r>
            <a:r>
              <a:rPr lang="en-US" altLang="zh-CN" dirty="0"/>
              <a:t>APLU023158043</a:t>
            </a:r>
            <a:r>
              <a:rPr lang="zh-CN" altLang="en-US" dirty="0"/>
              <a:t>、</a:t>
            </a:r>
            <a:r>
              <a:rPr lang="en-US" altLang="zh-CN" dirty="0"/>
              <a:t>APLU023157949</a:t>
            </a:r>
            <a:r>
              <a:rPr lang="zh-CN" altLang="en-US" dirty="0"/>
              <a:t>的一式三份记名提单。</a:t>
            </a:r>
          </a:p>
        </p:txBody>
      </p:sp>
    </p:spTree>
    <p:extLst>
      <p:ext uri="{BB962C8B-B14F-4D97-AF65-F5344CB8AC3E}">
        <p14:creationId xmlns:p14="http://schemas.microsoft.com/office/powerpoint/2010/main" val="1997047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0" y="0"/>
            <a:ext cx="9144000" cy="6858000"/>
          </a:xfrm>
        </p:spPr>
        <p:txBody>
          <a:bodyPr/>
          <a:lstStyle/>
          <a:p>
            <a:pPr eaLnBrk="1" hangingPunct="1"/>
            <a:r>
              <a:rPr lang="zh-CN" altLang="en-US" dirty="0">
                <a:latin typeface="Times New Roman" pitchFamily="18" charset="0"/>
              </a:rPr>
              <a:t>两票记名提单均记载：</a:t>
            </a:r>
            <a:r>
              <a:rPr lang="zh-CN" altLang="en-US" sz="3600" b="1" dirty="0">
                <a:latin typeface="Times New Roman" pitchFamily="18" charset="0"/>
              </a:rPr>
              <a:t>承运人</a:t>
            </a:r>
            <a:r>
              <a:rPr lang="zh-CN" altLang="en-US" dirty="0">
                <a:latin typeface="Times New Roman" pitchFamily="18" charset="0"/>
              </a:rPr>
              <a:t>为美轮公司，</a:t>
            </a:r>
            <a:endParaRPr lang="en-US" altLang="zh-CN" dirty="0">
              <a:latin typeface="Times New Roman" pitchFamily="18" charset="0"/>
            </a:endParaRPr>
          </a:p>
          <a:p>
            <a:pPr eaLnBrk="1" hangingPunct="1"/>
            <a:r>
              <a:rPr lang="zh-CN" altLang="en-US" sz="3600" b="1" dirty="0">
                <a:latin typeface="Times New Roman" pitchFamily="18" charset="0"/>
              </a:rPr>
              <a:t>收货人</a:t>
            </a:r>
            <a:r>
              <a:rPr lang="zh-CN" altLang="en-US" dirty="0">
                <a:latin typeface="Times New Roman" pitchFamily="18" charset="0"/>
              </a:rPr>
              <a:t>为艺明公司，</a:t>
            </a:r>
            <a:r>
              <a:rPr lang="zh-CN" altLang="en-US" sz="3600" b="1" dirty="0">
                <a:latin typeface="Times New Roman" pitchFamily="18" charset="0"/>
              </a:rPr>
              <a:t>装货港为黄埔，卸货港为新加坡，运费预付</a:t>
            </a:r>
            <a:r>
              <a:rPr lang="zh-CN" altLang="en-US" dirty="0">
                <a:latin typeface="Times New Roman" pitchFamily="18" charset="0"/>
              </a:rPr>
              <a:t>。黄埔海关</a:t>
            </a:r>
            <a:r>
              <a:rPr lang="en-US" altLang="zh-CN" dirty="0">
                <a:latin typeface="Times New Roman" pitchFamily="18" charset="0"/>
              </a:rPr>
              <a:t>《</a:t>
            </a:r>
            <a:r>
              <a:rPr lang="zh-CN" altLang="en-US" dirty="0">
                <a:latin typeface="Times New Roman" pitchFamily="18" charset="0"/>
              </a:rPr>
              <a:t>出口货物报关单</a:t>
            </a:r>
            <a:r>
              <a:rPr lang="en-US" altLang="zh-CN" dirty="0">
                <a:latin typeface="Times New Roman" pitchFamily="18" charset="0"/>
              </a:rPr>
              <a:t>》</a:t>
            </a:r>
            <a:r>
              <a:rPr lang="zh-CN" altLang="en-US" dirty="0">
                <a:latin typeface="Times New Roman" pitchFamily="18" charset="0"/>
              </a:rPr>
              <a:t>证实，两票提单货物的</a:t>
            </a:r>
            <a:r>
              <a:rPr lang="zh-CN" altLang="en-US" sz="3600" b="1" dirty="0">
                <a:latin typeface="Times New Roman" pitchFamily="18" charset="0"/>
              </a:rPr>
              <a:t>贸易术语是</a:t>
            </a:r>
            <a:r>
              <a:rPr lang="en-US" altLang="zh-CN" sz="3600" b="1" dirty="0">
                <a:latin typeface="Times New Roman" pitchFamily="18" charset="0"/>
              </a:rPr>
              <a:t>FOB</a:t>
            </a:r>
            <a:r>
              <a:rPr lang="zh-CN" altLang="en-US" dirty="0">
                <a:latin typeface="Times New Roman" pitchFamily="18" charset="0"/>
              </a:rPr>
              <a:t>，货物价值分别为</a:t>
            </a:r>
            <a:r>
              <a:rPr lang="en-US" altLang="zh-CN" dirty="0">
                <a:latin typeface="Times New Roman" pitchFamily="18" charset="0"/>
              </a:rPr>
              <a:t>58994.148</a:t>
            </a:r>
            <a:r>
              <a:rPr lang="zh-CN" altLang="en-US" dirty="0">
                <a:latin typeface="Times New Roman" pitchFamily="18" charset="0"/>
              </a:rPr>
              <a:t>美元、</a:t>
            </a:r>
            <a:r>
              <a:rPr lang="en-US" altLang="zh-CN" dirty="0">
                <a:latin typeface="Times New Roman" pitchFamily="18" charset="0"/>
              </a:rPr>
              <a:t>39669</a:t>
            </a:r>
            <a:r>
              <a:rPr lang="zh-CN" altLang="en-US" dirty="0">
                <a:latin typeface="Times New Roman" pitchFamily="18" charset="0"/>
              </a:rPr>
              <a:t>美元。</a:t>
            </a:r>
            <a:endParaRPr lang="en-US" altLang="zh-CN" dirty="0">
              <a:latin typeface="Times New Roman" pitchFamily="18" charset="0"/>
            </a:endParaRPr>
          </a:p>
          <a:p>
            <a:pPr eaLnBrk="1" hangingPunct="1"/>
            <a:r>
              <a:rPr lang="zh-CN" altLang="en-US" dirty="0">
                <a:latin typeface="Times New Roman" pitchFamily="18" charset="0"/>
              </a:rPr>
              <a:t>我国</a:t>
            </a:r>
            <a:r>
              <a:rPr lang="zh-CN" altLang="en-US" sz="3600" b="1" dirty="0">
                <a:latin typeface="Times New Roman" pitchFamily="18" charset="0"/>
              </a:rPr>
              <a:t>海商法第</a:t>
            </a:r>
            <a:r>
              <a:rPr lang="en-US" altLang="zh-CN" sz="3600" b="1" dirty="0">
                <a:latin typeface="Times New Roman" pitchFamily="18" charset="0"/>
              </a:rPr>
              <a:t>71</a:t>
            </a:r>
            <a:r>
              <a:rPr lang="zh-CN" altLang="en-US" sz="3600" b="1" dirty="0">
                <a:latin typeface="Times New Roman" pitchFamily="18" charset="0"/>
              </a:rPr>
              <a:t>条</a:t>
            </a:r>
            <a:r>
              <a:rPr lang="zh-CN" altLang="en-US" dirty="0">
                <a:latin typeface="Times New Roman" pitchFamily="18" charset="0"/>
              </a:rPr>
              <a:t>规定：“</a:t>
            </a:r>
            <a:r>
              <a:rPr lang="zh-CN" altLang="en-US" b="1" dirty="0">
                <a:effectLst>
                  <a:outerShdw blurRad="38100" dist="38100" dir="2700000" algn="tl">
                    <a:srgbClr val="000000">
                      <a:alpha val="43137"/>
                    </a:srgbClr>
                  </a:outerShdw>
                </a:effectLst>
                <a:latin typeface="Times New Roman" pitchFamily="18" charset="0"/>
              </a:rPr>
              <a:t>提单，是指用以证明海上货物运输合同和货物已经由承运人接收或者装船，以及承运人保证据以交付货物的单证。提单中载明的向记名人交货物，或者按照指示人的指示交付货物，或者向提单持有人交付货物的条款，构成承运人据以交付货物的保证</a:t>
            </a:r>
            <a:r>
              <a:rPr lang="zh-CN" altLang="en-US" dirty="0">
                <a:latin typeface="Times New Roman" pitchFamily="18" charset="0"/>
              </a:rPr>
              <a:t>。”</a:t>
            </a:r>
          </a:p>
          <a:p>
            <a:pPr eaLnBrk="1" hangingPunct="1"/>
            <a:endParaRPr lang="en-US" altLang="zh-CN" dirty="0">
              <a:latin typeface="Times New Roman" pitchFamily="18" charset="0"/>
            </a:endParaRPr>
          </a:p>
        </p:txBody>
      </p:sp>
    </p:spTree>
    <p:extLst>
      <p:ext uri="{BB962C8B-B14F-4D97-AF65-F5344CB8AC3E}">
        <p14:creationId xmlns:p14="http://schemas.microsoft.com/office/powerpoint/2010/main" val="1130634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0"/>
            <a:ext cx="9144000" cy="6597650"/>
          </a:xfrm>
        </p:spPr>
        <p:txBody>
          <a:bodyPr/>
          <a:lstStyle/>
          <a:p>
            <a:pPr eaLnBrk="1" hangingPunct="1"/>
            <a:endParaRPr lang="en-US" altLang="zh-CN" sz="3600" b="1" dirty="0"/>
          </a:p>
          <a:p>
            <a:pPr eaLnBrk="1" hangingPunct="1"/>
            <a:r>
              <a:rPr lang="zh-CN" altLang="en-US" sz="3600" b="1" dirty="0"/>
              <a:t>马士</a:t>
            </a:r>
            <a:endParaRPr lang="en-US" altLang="zh-CN" sz="3600" b="1" dirty="0"/>
          </a:p>
          <a:p>
            <a:pPr eaLnBrk="1" hangingPunct="1"/>
            <a:r>
              <a:rPr lang="zh-CN" altLang="en-US" sz="3600" b="1" dirty="0"/>
              <a:t>基</a:t>
            </a:r>
            <a:endParaRPr lang="en-US" altLang="zh-CN" sz="3600" b="1" dirty="0"/>
          </a:p>
          <a:p>
            <a:pPr eaLnBrk="1" hangingPunct="1"/>
            <a:r>
              <a:rPr lang="zh-CN" altLang="en-US" sz="3600" b="1" dirty="0"/>
              <a:t>提单</a:t>
            </a:r>
            <a:endParaRPr lang="en-US" altLang="zh-CN" sz="36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0"/>
            <a:ext cx="7128792" cy="6858000"/>
          </a:xfrm>
          <a:prstGeom prst="rect">
            <a:avLst/>
          </a:prstGeom>
        </p:spPr>
      </p:pic>
    </p:spTree>
    <p:extLst>
      <p:ext uri="{BB962C8B-B14F-4D97-AF65-F5344CB8AC3E}">
        <p14:creationId xmlns:p14="http://schemas.microsoft.com/office/powerpoint/2010/main" val="313121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0" y="0"/>
            <a:ext cx="9144000" cy="6858000"/>
          </a:xfrm>
        </p:spPr>
        <p:txBody>
          <a:bodyPr/>
          <a:lstStyle/>
          <a:p>
            <a:pPr eaLnBrk="1" hangingPunct="1"/>
            <a:r>
              <a:rPr lang="en-US" altLang="zh-CN" sz="2800" dirty="0"/>
              <a:t>Negotiable only if consigned to </a:t>
            </a:r>
            <a:r>
              <a:rPr lang="en-US" altLang="zh-CN" sz="2800" dirty="0" err="1"/>
              <a:t>order,to</a:t>
            </a:r>
            <a:r>
              <a:rPr lang="en-US" altLang="zh-CN" sz="2800" dirty="0"/>
              <a:t> order </a:t>
            </a:r>
            <a:r>
              <a:rPr lang="en-US" altLang="zh-CN" dirty="0"/>
              <a:t>of </a:t>
            </a:r>
            <a:endParaRPr lang="zh-CN" altLang="zh-CN" dirty="0"/>
          </a:p>
        </p:txBody>
      </p:sp>
      <p:pic>
        <p:nvPicPr>
          <p:cNvPr id="3" name="图片 2" descr="表格&#10;&#10;描述已自动生成">
            <a:extLst>
              <a:ext uri="{FF2B5EF4-FFF2-40B4-BE49-F238E27FC236}">
                <a16:creationId xmlns:a16="http://schemas.microsoft.com/office/drawing/2014/main" id="{9AAC8D73-8AF8-6C06-525B-8736A0F4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 y="548680"/>
            <a:ext cx="9127709" cy="5904656"/>
          </a:xfrm>
          <a:prstGeom prst="rect">
            <a:avLst/>
          </a:prstGeom>
        </p:spPr>
      </p:pic>
    </p:spTree>
    <p:extLst>
      <p:ext uri="{BB962C8B-B14F-4D97-AF65-F5344CB8AC3E}">
        <p14:creationId xmlns:p14="http://schemas.microsoft.com/office/powerpoint/2010/main" val="3311192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0" y="0"/>
            <a:ext cx="9144000" cy="6858000"/>
          </a:xfrm>
        </p:spPr>
        <p:txBody>
          <a:bodyPr/>
          <a:lstStyle/>
          <a:p>
            <a:pPr algn="just" eaLnBrk="1" hangingPunct="1"/>
            <a:r>
              <a:rPr lang="zh-CN" altLang="en-US" dirty="0">
                <a:latin typeface="宋体" charset="-122"/>
              </a:rPr>
              <a:t>货物运抵新加坡后，买方艺明公司未依协议给菲达厂付款，在未取得正本提单的情况下，要求美轮公司将两票货物交给其指定的陆路承运人</a:t>
            </a:r>
            <a:r>
              <a:rPr lang="en-US" altLang="zh-CN" dirty="0">
                <a:latin typeface="宋体" charset="-122"/>
              </a:rPr>
              <a:t>YUNGXIE</a:t>
            </a:r>
            <a:r>
              <a:rPr lang="zh-CN" altLang="en-US" dirty="0">
                <a:latin typeface="宋体" charset="-122"/>
              </a:rPr>
              <a:t>承运，并保证承担由此可能产生的任何后果。新加坡港务当局证实，这两票货物已分别于</a:t>
            </a:r>
            <a:r>
              <a:rPr lang="en-US" altLang="zh-CN" dirty="0">
                <a:latin typeface="宋体" charset="-122"/>
              </a:rPr>
              <a:t>1993</a:t>
            </a:r>
            <a:r>
              <a:rPr lang="zh-CN" altLang="en-US" dirty="0">
                <a:latin typeface="宋体" charset="-122"/>
              </a:rPr>
              <a:t>年</a:t>
            </a:r>
            <a:r>
              <a:rPr lang="en-US" altLang="zh-CN" dirty="0">
                <a:latin typeface="宋体" charset="-122"/>
              </a:rPr>
              <a:t>9</a:t>
            </a:r>
            <a:r>
              <a:rPr lang="zh-CN" altLang="en-US" dirty="0">
                <a:latin typeface="宋体" charset="-122"/>
              </a:rPr>
              <a:t>月</a:t>
            </a:r>
            <a:r>
              <a:rPr lang="en-US" altLang="zh-CN" dirty="0">
                <a:latin typeface="宋体" charset="-122"/>
              </a:rPr>
              <a:t>16</a:t>
            </a:r>
            <a:r>
              <a:rPr lang="zh-CN" altLang="en-US" dirty="0">
                <a:latin typeface="宋体" charset="-122"/>
              </a:rPr>
              <a:t>日、</a:t>
            </a:r>
            <a:r>
              <a:rPr lang="en-US" altLang="zh-CN" dirty="0">
                <a:latin typeface="宋体" charset="-122"/>
              </a:rPr>
              <a:t>17</a:t>
            </a:r>
            <a:r>
              <a:rPr lang="zh-CN" altLang="en-US" dirty="0">
                <a:latin typeface="宋体" charset="-122"/>
              </a:rPr>
              <a:t>日交付放行。</a:t>
            </a:r>
            <a:endParaRPr lang="en-US" altLang="zh-CN" dirty="0">
              <a:latin typeface="宋体" charset="-122"/>
            </a:endParaRPr>
          </a:p>
          <a:p>
            <a:pPr algn="just" eaLnBrk="1" hangingPunct="1"/>
            <a:r>
              <a:rPr lang="zh-CN" altLang="en-US" dirty="0">
                <a:latin typeface="宋体" charset="-122"/>
              </a:rPr>
              <a:t>菲达厂以美轮公司无单放货为由，向广州海事法院提起诉讼，美轮公司没有提出管辖异议并应诉。</a:t>
            </a:r>
            <a:r>
              <a:rPr lang="zh-CN" altLang="en-US" sz="3600" b="1" dirty="0">
                <a:latin typeface="宋体" charset="-122"/>
              </a:rPr>
              <a:t>本案提单背面的首要条款</a:t>
            </a:r>
            <a:r>
              <a:rPr lang="zh-CN" altLang="en-US" dirty="0">
                <a:latin typeface="宋体" charset="-122"/>
              </a:rPr>
              <a:t>：</a:t>
            </a:r>
          </a:p>
          <a:p>
            <a:pPr algn="just" eaLnBrk="1" hangingPunct="1"/>
            <a:endParaRPr lang="zh-CN" altLang="en-US" dirty="0"/>
          </a:p>
        </p:txBody>
      </p:sp>
    </p:spTree>
    <p:extLst>
      <p:ext uri="{BB962C8B-B14F-4D97-AF65-F5344CB8AC3E}">
        <p14:creationId xmlns:p14="http://schemas.microsoft.com/office/powerpoint/2010/main" val="1660586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0"/>
            <a:ext cx="9144000" cy="6858000"/>
          </a:xfrm>
        </p:spPr>
        <p:txBody>
          <a:bodyPr/>
          <a:lstStyle/>
          <a:p>
            <a:pPr eaLnBrk="1" hangingPunct="1"/>
            <a:r>
              <a:rPr lang="en-US" altLang="zh-CN" sz="3600" b="1" dirty="0"/>
              <a:t>American President Lines  </a:t>
            </a:r>
            <a:r>
              <a:rPr lang="en-US" altLang="zh-CN" dirty="0"/>
              <a:t>BILL OF LADING</a:t>
            </a:r>
          </a:p>
          <a:p>
            <a:pPr marL="0" indent="0" eaLnBrk="1" hangingPunct="1">
              <a:buNone/>
            </a:pPr>
            <a:r>
              <a:rPr lang="en-US" altLang="zh-CN" b="1" dirty="0"/>
              <a:t>6. PARAMOUNT CLAUSE </a:t>
            </a:r>
          </a:p>
          <a:p>
            <a:pPr eaLnBrk="1" hangingPunct="1"/>
            <a:r>
              <a:rPr lang="en-US" altLang="zh-CN" dirty="0" err="1"/>
              <a:t>i</a:t>
            </a:r>
            <a:r>
              <a:rPr lang="en-US" altLang="zh-CN" dirty="0"/>
              <a:t>) From loading of the Goods onto the Vessel until discharge of the Goods from the Vessel, the </a:t>
            </a:r>
            <a:r>
              <a:rPr lang="en-US" altLang="zh-CN" sz="3600" b="1" dirty="0"/>
              <a:t>Carrier’s responsibility shall be subject to the provisions of any legislation </a:t>
            </a:r>
            <a:r>
              <a:rPr lang="en-US" altLang="zh-CN" dirty="0"/>
              <a:t>compulsorily applicable to this Bill of Lading: a) which gives effect to the Hague Rules contained in the International Convention for the Unification of Certain Rules Relating to Bills of Lading</a:t>
            </a:r>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327838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0" y="0"/>
            <a:ext cx="9144000" cy="6858000"/>
          </a:xfrm>
        </p:spPr>
        <p:txBody>
          <a:bodyPr/>
          <a:lstStyle/>
          <a:p>
            <a:pPr eaLnBrk="1" hangingPunct="1"/>
            <a:r>
              <a:rPr lang="en-US" altLang="zh-CN" dirty="0"/>
              <a:t>dated at Brussels, August 25, 1924, ( “the Hague Rules” ) </a:t>
            </a:r>
            <a:r>
              <a:rPr lang="en-US" altLang="zh-CN" b="1" dirty="0"/>
              <a:t>including</a:t>
            </a:r>
            <a:r>
              <a:rPr lang="en-US" altLang="zh-CN" dirty="0"/>
              <a:t> adaptations thereof, such as the Carriage of Goods by Sea Act of the United States, </a:t>
            </a:r>
            <a:r>
              <a:rPr lang="en-US" altLang="zh-CN" sz="3600" b="1" dirty="0"/>
              <a:t>1936 ( “US COGSA” ), </a:t>
            </a:r>
            <a:r>
              <a:rPr lang="en-US" altLang="zh-CN" dirty="0"/>
              <a:t>the provisions of which shall apply on all shipments to or from the United States, or … </a:t>
            </a:r>
          </a:p>
          <a:p>
            <a:pPr eaLnBrk="1" hangingPunct="1"/>
            <a:r>
              <a:rPr lang="zh-CN" altLang="en-US" sz="2800" b="1" dirty="0"/>
              <a:t>海牙规则缔约国：法德美新加坡等</a:t>
            </a:r>
            <a:endParaRPr lang="en-US" altLang="zh-CN" sz="2800" b="1" dirty="0"/>
          </a:p>
          <a:p>
            <a:pPr eaLnBrk="1" hangingPunct="1"/>
            <a:r>
              <a:rPr lang="en-US" altLang="zh-CN" dirty="0">
                <a:sym typeface="Symbol"/>
              </a:rPr>
              <a:t></a:t>
            </a:r>
            <a:r>
              <a:rPr lang="en-US" altLang="zh-CN" sz="2800" b="1" dirty="0"/>
              <a:t>1924</a:t>
            </a:r>
            <a:r>
              <a:rPr lang="zh-CN" altLang="en-US" sz="2800" b="1" dirty="0"/>
              <a:t>海牙规则规定承运人货物损害责任为每单位</a:t>
            </a:r>
            <a:r>
              <a:rPr lang="en-US" altLang="zh-CN" sz="2800" b="1" dirty="0"/>
              <a:t>100</a:t>
            </a:r>
            <a:r>
              <a:rPr lang="zh-CN" altLang="en-US" sz="2800" b="1" dirty="0"/>
              <a:t>英镑；</a:t>
            </a:r>
            <a:r>
              <a:rPr lang="en-US" altLang="zh-CN" sz="2800" b="1" dirty="0"/>
              <a:t>US COGSA</a:t>
            </a:r>
            <a:r>
              <a:rPr lang="zh-CN" altLang="en-US" sz="2800" b="1" dirty="0"/>
              <a:t>承运人赔偿责任为每单位</a:t>
            </a:r>
            <a:r>
              <a:rPr lang="en-US" altLang="zh-CN" sz="2800" b="1" dirty="0"/>
              <a:t>500</a:t>
            </a:r>
            <a:r>
              <a:rPr lang="zh-CN" altLang="en-US" sz="2800" b="1" dirty="0"/>
              <a:t>美元</a:t>
            </a:r>
            <a:endParaRPr lang="en-US" altLang="zh-CN" sz="2800" b="1" dirty="0"/>
          </a:p>
          <a:p>
            <a:pPr eaLnBrk="1" hangingPunct="1"/>
            <a:r>
              <a:rPr lang="zh-CN" altLang="en-US" sz="2800" b="1" dirty="0"/>
              <a:t>我国</a:t>
            </a:r>
            <a:r>
              <a:rPr lang="en-US" altLang="zh-CN" sz="2800" b="1" dirty="0"/>
              <a:t>《</a:t>
            </a:r>
            <a:r>
              <a:rPr lang="zh-CN" altLang="en-US" sz="2800" b="1" dirty="0"/>
              <a:t>海商法</a:t>
            </a:r>
            <a:r>
              <a:rPr lang="en-US" altLang="zh-CN" sz="2800" b="1" dirty="0"/>
              <a:t>》</a:t>
            </a:r>
            <a:r>
              <a:rPr lang="zh-CN" altLang="en-US" sz="2800" b="1" dirty="0"/>
              <a:t>第</a:t>
            </a:r>
            <a:r>
              <a:rPr lang="en-US" altLang="zh-CN" sz="2800" b="1" dirty="0"/>
              <a:t>56</a:t>
            </a:r>
            <a:r>
              <a:rPr lang="zh-CN" altLang="en-US" sz="2800" b="1" dirty="0"/>
              <a:t>条  承运人对货物的灭失或者损坏的赔偿限额，每件或者每个其他货运单位为</a:t>
            </a:r>
            <a:r>
              <a:rPr lang="en-US" altLang="zh-CN" sz="2800" b="1" dirty="0"/>
              <a:t>666.67</a:t>
            </a:r>
            <a:r>
              <a:rPr lang="zh-CN" altLang="en-US" sz="2800" b="1" dirty="0"/>
              <a:t>计算单位</a:t>
            </a:r>
            <a:r>
              <a:rPr lang="en-US" altLang="zh-CN" sz="2800" b="1" dirty="0"/>
              <a:t>(</a:t>
            </a:r>
            <a:r>
              <a:rPr lang="zh-CN" altLang="en-US" sz="2800" b="1" dirty="0"/>
              <a:t>特别提款权</a:t>
            </a:r>
            <a:r>
              <a:rPr lang="en-US" altLang="zh-CN" sz="2800" b="1" dirty="0"/>
              <a:t>)</a:t>
            </a:r>
            <a:endParaRPr lang="zh-CN" altLang="zh-CN" sz="2800" b="1" dirty="0"/>
          </a:p>
        </p:txBody>
      </p:sp>
    </p:spTree>
    <p:extLst>
      <p:ext uri="{BB962C8B-B14F-4D97-AF65-F5344CB8AC3E}">
        <p14:creationId xmlns:p14="http://schemas.microsoft.com/office/powerpoint/2010/main" val="279814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r>
              <a:rPr lang="zh-CN" altLang="en-US" dirty="0"/>
              <a:t>最高人民法院关于内地与香港特别行政区法院相互认可和执行民商事案件判决的安排	</a:t>
            </a:r>
          </a:p>
          <a:p>
            <a:pPr eaLnBrk="1" hangingPunct="1"/>
            <a:r>
              <a:rPr lang="zh-CN" altLang="en-US" dirty="0"/>
              <a:t>最高人民法院关于内地与香港特别行政区法院相互委托送达民商事司法文书的安排	</a:t>
            </a:r>
          </a:p>
          <a:p>
            <a:pPr eaLnBrk="1" hangingPunct="1"/>
            <a:r>
              <a:rPr lang="zh-CN" altLang="en-US" dirty="0"/>
              <a:t>最高人民法院关于内地与香港特别行政区法院就民商事案件相互委托提取证据的安排	</a:t>
            </a:r>
          </a:p>
          <a:p>
            <a:pPr eaLnBrk="1" hangingPunct="1"/>
            <a:r>
              <a:rPr lang="zh-CN" altLang="en-US" dirty="0"/>
              <a:t>最高人民法院关于内地与香港特别行政区法院相互认可和执行婚姻家庭民事案件判决的安排	</a:t>
            </a:r>
          </a:p>
          <a:p>
            <a:pPr eaLnBrk="1" hangingPunct="1"/>
            <a:r>
              <a:rPr lang="zh-CN" altLang="en-US" dirty="0"/>
              <a:t>最高人民法院关于内地与香港特别行政区相互执行仲裁裁决的安排	</a:t>
            </a:r>
          </a:p>
          <a:p>
            <a:pPr eaLnBrk="1" hangingPunct="1"/>
            <a:r>
              <a:rPr lang="zh-CN" altLang="en-US" dirty="0"/>
              <a:t>最高人民法院关于内地与香港特别行政区相互执行仲裁裁决的补充安排	</a:t>
            </a:r>
          </a:p>
          <a:p>
            <a:pPr eaLnBrk="1" hangingPunct="1"/>
            <a:endParaRPr lang="zh-CN" altLang="zh-CN" dirty="0"/>
          </a:p>
        </p:txBody>
      </p:sp>
    </p:spTree>
    <p:extLst>
      <p:ext uri="{BB962C8B-B14F-4D97-AF65-F5344CB8AC3E}">
        <p14:creationId xmlns:p14="http://schemas.microsoft.com/office/powerpoint/2010/main" val="4036666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0" y="0"/>
            <a:ext cx="9144000" cy="6858000"/>
          </a:xfrm>
        </p:spPr>
        <p:txBody>
          <a:bodyPr/>
          <a:lstStyle/>
          <a:p>
            <a:pPr eaLnBrk="1" hangingPunct="1"/>
            <a:r>
              <a:rPr lang="en-US" altLang="zh-CN" b="1" dirty="0"/>
              <a:t>     28. LAW AND JURISDICTION </a:t>
            </a:r>
          </a:p>
          <a:p>
            <a:pPr eaLnBrk="1" hangingPunct="1"/>
            <a:r>
              <a:rPr lang="en-US" altLang="zh-CN" dirty="0" err="1"/>
              <a:t>i</a:t>
            </a:r>
            <a:r>
              <a:rPr lang="en-US" altLang="zh-CN" dirty="0"/>
              <a:t>) Governing Law </a:t>
            </a:r>
          </a:p>
          <a:p>
            <a:pPr eaLnBrk="1" hangingPunct="1"/>
            <a:r>
              <a:rPr lang="en-US" altLang="zh-CN" dirty="0"/>
              <a:t>Insofar as anything has not been dealt with by the terms and conditions of this Bill of Lading, </a:t>
            </a:r>
            <a:r>
              <a:rPr lang="en-US" altLang="zh-CN" sz="3600" b="1" dirty="0"/>
              <a:t>Singapore law shall apply. </a:t>
            </a:r>
          </a:p>
          <a:p>
            <a:pPr eaLnBrk="1" hangingPunct="1"/>
            <a:r>
              <a:rPr lang="en-US" altLang="zh-CN" dirty="0"/>
              <a:t>Singapore law shall in any event apply in interpreting the terms and conditions hereof. </a:t>
            </a:r>
          </a:p>
          <a:p>
            <a:pPr eaLnBrk="1" hangingPunct="1"/>
            <a:r>
              <a:rPr lang="en-US" altLang="zh-CN" dirty="0"/>
              <a:t>ii) Jurisdiction </a:t>
            </a:r>
          </a:p>
          <a:p>
            <a:pPr eaLnBrk="1" hangingPunct="1"/>
            <a:r>
              <a:rPr lang="en-US" altLang="zh-CN" dirty="0"/>
              <a:t>All disputes relating to this Bill of Lading shall be determined by the Courts of Singapore to the exclusion of the jurisdiction of the courts of any other country provided always </a:t>
            </a:r>
          </a:p>
          <a:p>
            <a:pPr eaLnBrk="1" hangingPunct="1"/>
            <a:endParaRPr lang="en-US" altLang="zh-CN" dirty="0"/>
          </a:p>
          <a:p>
            <a:pPr eaLnBrk="1" hangingPunct="1"/>
            <a:endParaRPr lang="en-US" altLang="zh-CN" dirty="0"/>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1214260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0" y="0"/>
            <a:ext cx="9144000" cy="6858000"/>
          </a:xfrm>
        </p:spPr>
        <p:txBody>
          <a:bodyPr/>
          <a:lstStyle/>
          <a:p>
            <a:pPr eaLnBrk="1" hangingPunct="1"/>
            <a:r>
              <a:rPr lang="en-US" altLang="zh-CN" dirty="0"/>
              <a:t>      that </a:t>
            </a:r>
            <a:r>
              <a:rPr lang="en-US" altLang="zh-CN" sz="3600" dirty="0"/>
              <a:t>the Carrier may </a:t>
            </a:r>
            <a:r>
              <a:rPr lang="en-US" altLang="zh-CN" dirty="0"/>
              <a:t>in its absolute and sole discretion invoke or </a:t>
            </a:r>
            <a:r>
              <a:rPr lang="en-US" altLang="zh-CN" b="1" dirty="0"/>
              <a:t>voluntarily submit to the jurisdiction of the Courts of any other country</a:t>
            </a:r>
            <a:r>
              <a:rPr lang="en-US" altLang="zh-CN" dirty="0"/>
              <a:t> which, but for the terms of this Bill of Lading, could properly assume jurisdiction to hear and determine such disputes, but shall not constitute a waiver of the terms of this provision in any other instance. </a:t>
            </a:r>
            <a:endParaRPr lang="zh-CN" altLang="zh-CN" dirty="0"/>
          </a:p>
        </p:txBody>
      </p:sp>
    </p:spTree>
    <p:extLst>
      <p:ext uri="{BB962C8B-B14F-4D97-AF65-F5344CB8AC3E}">
        <p14:creationId xmlns:p14="http://schemas.microsoft.com/office/powerpoint/2010/main" val="2886835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0" y="0"/>
            <a:ext cx="9144000" cy="6858000"/>
          </a:xfrm>
        </p:spPr>
        <p:txBody>
          <a:bodyPr/>
          <a:lstStyle/>
          <a:p>
            <a:pPr eaLnBrk="1" hangingPunct="1"/>
            <a:r>
              <a:rPr lang="en-US" altLang="zh-CN" dirty="0"/>
              <a:t>    28. LAW AND JURISDICTION </a:t>
            </a:r>
          </a:p>
          <a:p>
            <a:pPr eaLnBrk="1" hangingPunct="1"/>
            <a:r>
              <a:rPr lang="en-US" altLang="zh-CN" dirty="0"/>
              <a:t>iii) Notwithstanding Clause 28 </a:t>
            </a:r>
            <a:r>
              <a:rPr lang="en-US" altLang="zh-CN" dirty="0" err="1"/>
              <a:t>i</a:t>
            </a:r>
            <a:r>
              <a:rPr lang="en-US" altLang="zh-CN" dirty="0"/>
              <a:t>) and ii), if Carriage includes Carriage to, from or through a port in the United States of America, the Merchant </a:t>
            </a:r>
            <a:r>
              <a:rPr lang="en-US" altLang="zh-CN" sz="3600" b="1" dirty="0"/>
              <a:t>may refer any claim or dispute to the United States District Court for the Southern District of New York</a:t>
            </a:r>
            <a:r>
              <a:rPr lang="en-US" altLang="zh-CN" dirty="0"/>
              <a:t> in accordance with the laws of the United States of America. </a:t>
            </a:r>
            <a:endParaRPr lang="zh-CN" altLang="zh-CN" dirty="0"/>
          </a:p>
        </p:txBody>
      </p:sp>
    </p:spTree>
    <p:extLst>
      <p:ext uri="{BB962C8B-B14F-4D97-AF65-F5344CB8AC3E}">
        <p14:creationId xmlns:p14="http://schemas.microsoft.com/office/powerpoint/2010/main" val="935853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0" y="0"/>
            <a:ext cx="9144000" cy="6858000"/>
          </a:xfrm>
        </p:spPr>
        <p:txBody>
          <a:bodyPr/>
          <a:lstStyle/>
          <a:p>
            <a:pPr eaLnBrk="1" hangingPunct="1"/>
            <a:r>
              <a:rPr lang="zh-CN" altLang="en-US" sz="3600" b="1" dirty="0"/>
              <a:t>原告诉称</a:t>
            </a:r>
            <a:r>
              <a:rPr lang="zh-CN" altLang="en-US" dirty="0"/>
              <a:t>：原告向被告托运了两集装箱货物，货物运抵新加坡后，</a:t>
            </a:r>
            <a:r>
              <a:rPr lang="zh-CN" altLang="en-US" sz="3600" b="1" dirty="0"/>
              <a:t>被告没有凭正本提单交付货物，违反了运输合同下的有关义务，侵害了原告作为上述货物合法所有人的利益。请求判令被告向原告赔偿经济损失</a:t>
            </a:r>
            <a:r>
              <a:rPr lang="zh-CN" altLang="en-US" dirty="0"/>
              <a:t>共</a:t>
            </a:r>
            <a:r>
              <a:rPr lang="en-US" altLang="zh-CN" dirty="0"/>
              <a:t>162928.80</a:t>
            </a:r>
            <a:r>
              <a:rPr lang="zh-CN" altLang="en-US" dirty="0"/>
              <a:t>美元及其利息，并承担本案诉讼费。</a:t>
            </a:r>
            <a:endParaRPr lang="en-US" altLang="zh-CN" dirty="0"/>
          </a:p>
          <a:p>
            <a:pPr eaLnBrk="1" hangingPunct="1"/>
            <a:r>
              <a:rPr lang="zh-CN" altLang="en-US" sz="3600" b="1" dirty="0"/>
              <a:t>被告辩称</a:t>
            </a:r>
            <a:r>
              <a:rPr lang="zh-CN" altLang="en-US" dirty="0"/>
              <a:t>：被告签发的两套正本提单均为记名提单。该提单首要条款中约定适用的法律为美国法，因此</a:t>
            </a:r>
            <a:r>
              <a:rPr lang="zh-CN" altLang="en-US" sz="3600" b="1" dirty="0"/>
              <a:t>美国法应作为本案争议的准据法</a:t>
            </a:r>
            <a:r>
              <a:rPr lang="zh-CN" altLang="en-US" dirty="0"/>
              <a:t>。根据美国</a:t>
            </a:r>
            <a:r>
              <a:rPr lang="en-US" altLang="zh-CN" dirty="0"/>
              <a:t>《1936</a:t>
            </a:r>
            <a:r>
              <a:rPr lang="zh-CN" altLang="en-US" dirty="0"/>
              <a:t>年海上货物运输法</a:t>
            </a:r>
            <a:r>
              <a:rPr lang="en-US" altLang="zh-CN" dirty="0"/>
              <a:t>》</a:t>
            </a:r>
            <a:r>
              <a:rPr lang="zh-CN" altLang="en-US" dirty="0"/>
              <a:t>，记名提单的收货人可不凭正本提单提货。</a:t>
            </a:r>
            <a:endParaRPr lang="zh-CN" altLang="zh-CN" dirty="0"/>
          </a:p>
        </p:txBody>
      </p:sp>
    </p:spTree>
    <p:extLst>
      <p:ext uri="{BB962C8B-B14F-4D97-AF65-F5344CB8AC3E}">
        <p14:creationId xmlns:p14="http://schemas.microsoft.com/office/powerpoint/2010/main" val="659958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idx="1"/>
          </p:nvPr>
        </p:nvSpPr>
        <p:spPr>
          <a:xfrm>
            <a:off x="0" y="0"/>
            <a:ext cx="9144000" cy="6858000"/>
          </a:xfrm>
        </p:spPr>
        <p:txBody>
          <a:bodyPr/>
          <a:lstStyle/>
          <a:p>
            <a:pPr eaLnBrk="1" hangingPunct="1"/>
            <a:r>
              <a:rPr lang="zh-CN" altLang="en-US" sz="3600" b="1" dirty="0"/>
              <a:t>被告已将货物交给记名提单上记载的收货人“艺明公司”</a:t>
            </a:r>
            <a:r>
              <a:rPr lang="zh-CN" altLang="en-US" dirty="0"/>
              <a:t>，</a:t>
            </a:r>
            <a:r>
              <a:rPr lang="zh-CN" altLang="en-US" sz="3600" b="1" dirty="0"/>
              <a:t>已履行承运人交付货物的义务</a:t>
            </a:r>
            <a:r>
              <a:rPr lang="zh-CN" altLang="en-US" dirty="0"/>
              <a:t>，不应承担无正本提单放货的责任。</a:t>
            </a:r>
            <a:endParaRPr lang="en-US" altLang="zh-CN" dirty="0"/>
          </a:p>
          <a:p>
            <a:pPr eaLnBrk="1" hangingPunct="1"/>
            <a:endParaRPr lang="en-US" altLang="zh-CN" dirty="0"/>
          </a:p>
          <a:p>
            <a:pPr eaLnBrk="1" hangingPunct="1"/>
            <a:r>
              <a:rPr lang="zh-CN" altLang="en-US" sz="3600" b="1" dirty="0"/>
              <a:t>美国律师行和新加坡律师行出具的意见书都认为，记名提单情况下，只要收货人身份得到充分证实，被告就应交付货物</a:t>
            </a:r>
            <a:r>
              <a:rPr lang="zh-CN" altLang="en-US" dirty="0"/>
              <a:t>，而毋需提交正本记名提单。因此，请求法院驳回原告的诉讼请求。</a:t>
            </a:r>
            <a:endParaRPr lang="zh-CN" altLang="zh-CN" dirty="0"/>
          </a:p>
        </p:txBody>
      </p:sp>
    </p:spTree>
    <p:extLst>
      <p:ext uri="{BB962C8B-B14F-4D97-AF65-F5344CB8AC3E}">
        <p14:creationId xmlns:p14="http://schemas.microsoft.com/office/powerpoint/2010/main" val="2580250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0" y="0"/>
            <a:ext cx="9144000" cy="6858000"/>
          </a:xfrm>
        </p:spPr>
        <p:txBody>
          <a:bodyPr/>
          <a:lstStyle/>
          <a:p>
            <a:pPr algn="just" eaLnBrk="1" hangingPunct="1">
              <a:lnSpc>
                <a:spcPct val="90000"/>
              </a:lnSpc>
            </a:pPr>
            <a:r>
              <a:rPr lang="zh-CN" altLang="en-US" dirty="0">
                <a:latin typeface="宋体" charset="-122"/>
              </a:rPr>
              <a:t>一审法院（</a:t>
            </a:r>
            <a:r>
              <a:rPr lang="zh-CN" altLang="en-US" sz="3600" b="1" dirty="0">
                <a:latin typeface="宋体" charset="-122"/>
              </a:rPr>
              <a:t>广州海事法院</a:t>
            </a:r>
            <a:r>
              <a:rPr lang="zh-CN" altLang="en-US" dirty="0">
                <a:latin typeface="宋体" charset="-122"/>
              </a:rPr>
              <a:t>） </a:t>
            </a:r>
            <a:endParaRPr lang="en-US" altLang="zh-CN" dirty="0">
              <a:latin typeface="宋体" charset="-122"/>
            </a:endParaRPr>
          </a:p>
          <a:p>
            <a:pPr algn="just" eaLnBrk="1" hangingPunct="1">
              <a:lnSpc>
                <a:spcPct val="90000"/>
              </a:lnSpc>
            </a:pPr>
            <a:r>
              <a:rPr lang="zh-CN" altLang="en-US" b="1" dirty="0">
                <a:latin typeface="宋体" charset="-122"/>
              </a:rPr>
              <a:t>本案提单首要条款约定，因本提单而产生的争议适用美国</a:t>
            </a:r>
            <a:r>
              <a:rPr lang="en-US" altLang="zh-CN" b="1" dirty="0">
                <a:latin typeface="宋体" charset="-122"/>
              </a:rPr>
              <a:t>1936</a:t>
            </a:r>
            <a:r>
              <a:rPr lang="zh-CN" altLang="en-US" b="1" dirty="0">
                <a:latin typeface="宋体" charset="-122"/>
              </a:rPr>
              <a:t>年</a:t>
            </a:r>
            <a:r>
              <a:rPr lang="en-US" altLang="zh-CN" b="1" dirty="0">
                <a:latin typeface="宋体" charset="-122"/>
              </a:rPr>
              <a:t>《</a:t>
            </a:r>
            <a:r>
              <a:rPr lang="zh-CN" altLang="en-US" b="1" dirty="0">
                <a:latin typeface="宋体" charset="-122"/>
              </a:rPr>
              <a:t>海上货物运输法</a:t>
            </a:r>
            <a:r>
              <a:rPr lang="en-US" altLang="zh-CN" b="1" dirty="0">
                <a:latin typeface="宋体" charset="-122"/>
              </a:rPr>
              <a:t>》</a:t>
            </a:r>
            <a:r>
              <a:rPr lang="zh-CN" altLang="en-US" b="1" dirty="0">
                <a:latin typeface="宋体" charset="-122"/>
              </a:rPr>
              <a:t>或</a:t>
            </a:r>
            <a:r>
              <a:rPr lang="en-US" altLang="zh-CN" b="1" dirty="0">
                <a:latin typeface="宋体" charset="-122"/>
              </a:rPr>
              <a:t>1924 </a:t>
            </a:r>
            <a:r>
              <a:rPr lang="zh-CN" altLang="en-US" b="1" dirty="0">
                <a:latin typeface="宋体" charset="-122"/>
              </a:rPr>
              <a:t>年海牙规则。该约定没有违反中国法律，应确认其效力。但是，美国</a:t>
            </a:r>
            <a:r>
              <a:rPr lang="en-US" altLang="zh-CN" b="1" dirty="0">
                <a:latin typeface="宋体" charset="-122"/>
              </a:rPr>
              <a:t>1936</a:t>
            </a:r>
            <a:r>
              <a:rPr lang="zh-CN" altLang="en-US" b="1" dirty="0">
                <a:latin typeface="宋体" charset="-122"/>
              </a:rPr>
              <a:t>年</a:t>
            </a:r>
            <a:r>
              <a:rPr lang="en-US" altLang="zh-CN" b="1" dirty="0">
                <a:latin typeface="宋体" charset="-122"/>
              </a:rPr>
              <a:t>《</a:t>
            </a:r>
            <a:r>
              <a:rPr lang="zh-CN" altLang="en-US" b="1" dirty="0">
                <a:latin typeface="宋体" charset="-122"/>
              </a:rPr>
              <a:t>海上货物运输法</a:t>
            </a:r>
            <a:r>
              <a:rPr lang="en-US" altLang="zh-CN" b="1" dirty="0">
                <a:latin typeface="宋体" charset="-122"/>
              </a:rPr>
              <a:t>》</a:t>
            </a:r>
            <a:r>
              <a:rPr lang="zh-CN" altLang="en-US" b="1" dirty="0">
                <a:latin typeface="宋体" charset="-122"/>
              </a:rPr>
              <a:t>和</a:t>
            </a:r>
            <a:r>
              <a:rPr lang="en-US" altLang="zh-CN" b="1" dirty="0">
                <a:latin typeface="宋体" charset="-122"/>
              </a:rPr>
              <a:t>1924</a:t>
            </a:r>
            <a:r>
              <a:rPr lang="zh-CN" altLang="en-US" b="1" dirty="0">
                <a:latin typeface="宋体" charset="-122"/>
              </a:rPr>
              <a:t>年海牙规则均没有对承运人向记名提单记名收货人交付货物的问题作出明确规定。</a:t>
            </a:r>
            <a:endParaRPr lang="en-US" altLang="zh-CN" b="1" dirty="0">
              <a:latin typeface="宋体" charset="-122"/>
            </a:endParaRPr>
          </a:p>
          <a:p>
            <a:pPr algn="just" eaLnBrk="1" hangingPunct="1">
              <a:lnSpc>
                <a:spcPct val="90000"/>
              </a:lnSpc>
            </a:pPr>
            <a:r>
              <a:rPr lang="zh-CN" altLang="en-US" b="1" dirty="0">
                <a:latin typeface="宋体" charset="-122"/>
              </a:rPr>
              <a:t>新加坡提单法案生效于</a:t>
            </a:r>
            <a:r>
              <a:rPr lang="en-US" altLang="zh-CN" b="1" dirty="0">
                <a:latin typeface="宋体" charset="-122"/>
              </a:rPr>
              <a:t>1993</a:t>
            </a:r>
            <a:r>
              <a:rPr lang="zh-CN" altLang="en-US" b="1" dirty="0">
                <a:latin typeface="宋体" charset="-122"/>
              </a:rPr>
              <a:t>年</a:t>
            </a:r>
            <a:r>
              <a:rPr lang="en-US" altLang="zh-CN" b="1" dirty="0">
                <a:latin typeface="宋体" charset="-122"/>
              </a:rPr>
              <a:t>11</a:t>
            </a:r>
            <a:r>
              <a:rPr lang="zh-CN" altLang="en-US" b="1" dirty="0">
                <a:latin typeface="宋体" charset="-122"/>
              </a:rPr>
              <a:t>月</a:t>
            </a:r>
            <a:r>
              <a:rPr lang="en-US" altLang="zh-CN" b="1" dirty="0">
                <a:latin typeface="宋体" charset="-122"/>
              </a:rPr>
              <a:t>12</a:t>
            </a:r>
            <a:r>
              <a:rPr lang="zh-CN" altLang="en-US" b="1" dirty="0">
                <a:latin typeface="宋体" charset="-122"/>
              </a:rPr>
              <a:t>日，对本案纠纷不具溯及力。</a:t>
            </a:r>
            <a:endParaRPr lang="en-US" altLang="zh-CN" b="1" dirty="0">
              <a:latin typeface="宋体" charset="-122"/>
            </a:endParaRPr>
          </a:p>
          <a:p>
            <a:pPr algn="just" eaLnBrk="1" hangingPunct="1">
              <a:lnSpc>
                <a:spcPct val="90000"/>
              </a:lnSpc>
            </a:pPr>
            <a:r>
              <a:rPr lang="zh-CN" altLang="en-US" b="1" dirty="0">
                <a:latin typeface="宋体" charset="-122"/>
              </a:rPr>
              <a:t>因此，本案应适用中华人民共和国法律和有关国际航运惯例。</a:t>
            </a:r>
            <a:endParaRPr lang="en-US" altLang="zh-CN" b="1" dirty="0">
              <a:latin typeface="宋体" charset="-122"/>
            </a:endParaRPr>
          </a:p>
          <a:p>
            <a:pPr algn="just" eaLnBrk="1" hangingPunct="1">
              <a:lnSpc>
                <a:spcPct val="90000"/>
              </a:lnSpc>
            </a:pPr>
            <a:r>
              <a:rPr lang="zh-CN" altLang="en-US" b="1" dirty="0">
                <a:latin typeface="宋体" pitchFamily="2" charset="-122"/>
              </a:rPr>
              <a:t>一审法院（广州海事法院）</a:t>
            </a:r>
            <a:r>
              <a:rPr lang="en-US" altLang="zh-CN" b="1" dirty="0">
                <a:latin typeface="宋体" pitchFamily="2" charset="-122"/>
              </a:rPr>
              <a:t>1995</a:t>
            </a:r>
            <a:r>
              <a:rPr lang="zh-CN" altLang="en-US" b="1" dirty="0">
                <a:latin typeface="宋体" pitchFamily="2" charset="-122"/>
              </a:rPr>
              <a:t>年</a:t>
            </a:r>
            <a:r>
              <a:rPr lang="en-US" altLang="zh-CN" b="1" dirty="0">
                <a:latin typeface="宋体" pitchFamily="2" charset="-122"/>
              </a:rPr>
              <a:t>12</a:t>
            </a:r>
            <a:r>
              <a:rPr lang="zh-CN" altLang="en-US" b="1" dirty="0">
                <a:latin typeface="宋体" pitchFamily="2" charset="-122"/>
              </a:rPr>
              <a:t>月</a:t>
            </a:r>
            <a:r>
              <a:rPr lang="en-US" altLang="zh-CN" b="1" dirty="0">
                <a:latin typeface="宋体" pitchFamily="2" charset="-122"/>
              </a:rPr>
              <a:t>11</a:t>
            </a:r>
            <a:r>
              <a:rPr lang="zh-CN" altLang="en-US" b="1" dirty="0">
                <a:latin typeface="宋体" pitchFamily="2" charset="-122"/>
              </a:rPr>
              <a:t>日判决</a:t>
            </a:r>
            <a:r>
              <a:rPr lang="zh-CN" altLang="en-US" dirty="0">
                <a:latin typeface="宋体" pitchFamily="2" charset="-122"/>
              </a:rPr>
              <a:t>：</a:t>
            </a:r>
            <a:endParaRPr lang="zh-CN" altLang="en-US" b="1" dirty="0">
              <a:latin typeface="Times New Roman" pitchFamily="18" charset="0"/>
              <a:cs typeface="Times New Roman" pitchFamily="18" charset="0"/>
            </a:endParaRPr>
          </a:p>
          <a:p>
            <a:pPr eaLnBrk="1" hangingPunct="1">
              <a:lnSpc>
                <a:spcPct val="90000"/>
              </a:lnSpc>
            </a:pPr>
            <a:endParaRPr lang="en-US" altLang="zh-CN" dirty="0"/>
          </a:p>
        </p:txBody>
      </p:sp>
    </p:spTree>
    <p:extLst>
      <p:ext uri="{BB962C8B-B14F-4D97-AF65-F5344CB8AC3E}">
        <p14:creationId xmlns:p14="http://schemas.microsoft.com/office/powerpoint/2010/main" val="29620971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0" y="0"/>
            <a:ext cx="9144000" cy="6858000"/>
          </a:xfrm>
        </p:spPr>
        <p:txBody>
          <a:bodyPr/>
          <a:lstStyle/>
          <a:p>
            <a:pPr marL="0" indent="0" algn="just" eaLnBrk="1" hangingPunct="1">
              <a:lnSpc>
                <a:spcPct val="90000"/>
              </a:lnSpc>
              <a:buFontTx/>
              <a:buNone/>
              <a:defRPr/>
            </a:pPr>
            <a:r>
              <a:rPr lang="zh-CN" altLang="en-US" b="1" dirty="0">
                <a:latin typeface="宋体" pitchFamily="2" charset="-122"/>
              </a:rPr>
              <a:t>根据中国</a:t>
            </a:r>
            <a:r>
              <a:rPr lang="en-US" altLang="zh-CN" b="1" dirty="0">
                <a:latin typeface="宋体" pitchFamily="2" charset="-122"/>
              </a:rPr>
              <a:t>《</a:t>
            </a:r>
            <a:r>
              <a:rPr lang="zh-CN" altLang="en-US" b="1" dirty="0">
                <a:latin typeface="宋体" pitchFamily="2" charset="-122"/>
              </a:rPr>
              <a:t>海商法</a:t>
            </a:r>
            <a:r>
              <a:rPr lang="en-US" altLang="zh-CN" b="1" dirty="0">
                <a:latin typeface="宋体" pitchFamily="2" charset="-122"/>
              </a:rPr>
              <a:t>》</a:t>
            </a:r>
            <a:r>
              <a:rPr lang="zh-CN" altLang="en-US" b="1" dirty="0">
                <a:latin typeface="宋体" pitchFamily="2" charset="-122"/>
              </a:rPr>
              <a:t>第</a:t>
            </a:r>
            <a:r>
              <a:rPr lang="en-US" altLang="zh-CN" b="1" dirty="0">
                <a:latin typeface="宋体" pitchFamily="2" charset="-122"/>
              </a:rPr>
              <a:t>71</a:t>
            </a:r>
            <a:r>
              <a:rPr lang="zh-CN" altLang="en-US" b="1" dirty="0">
                <a:latin typeface="宋体" pitchFamily="2" charset="-122"/>
              </a:rPr>
              <a:t>条和</a:t>
            </a:r>
            <a:r>
              <a:rPr lang="en-US" altLang="zh-CN" b="1" dirty="0">
                <a:latin typeface="宋体" pitchFamily="2" charset="-122"/>
              </a:rPr>
              <a:t>《</a:t>
            </a:r>
            <a:r>
              <a:rPr lang="zh-CN" altLang="en-US" b="1" dirty="0">
                <a:latin typeface="宋体" pitchFamily="2" charset="-122"/>
              </a:rPr>
              <a:t>民法通则</a:t>
            </a:r>
            <a:r>
              <a:rPr lang="en-US" altLang="zh-CN" b="1" dirty="0">
                <a:latin typeface="宋体" pitchFamily="2" charset="-122"/>
              </a:rPr>
              <a:t>》</a:t>
            </a:r>
            <a:r>
              <a:rPr lang="zh-CN" altLang="en-US" b="1" dirty="0">
                <a:latin typeface="宋体" pitchFamily="2" charset="-122"/>
              </a:rPr>
              <a:t>第</a:t>
            </a:r>
            <a:r>
              <a:rPr lang="en-US" altLang="zh-CN" sz="3600" b="1" dirty="0">
                <a:latin typeface="宋体" pitchFamily="2" charset="-122"/>
              </a:rPr>
              <a:t>106</a:t>
            </a:r>
            <a:r>
              <a:rPr lang="zh-CN" altLang="en-US" b="1" dirty="0">
                <a:latin typeface="宋体" pitchFamily="2" charset="-122"/>
              </a:rPr>
              <a:t>条、第</a:t>
            </a:r>
            <a:r>
              <a:rPr lang="en-US" altLang="zh-CN" sz="3600" b="1" dirty="0">
                <a:latin typeface="宋体" pitchFamily="2" charset="-122"/>
              </a:rPr>
              <a:t>117</a:t>
            </a:r>
            <a:r>
              <a:rPr lang="zh-CN" altLang="en-US" b="1" dirty="0">
                <a:latin typeface="宋体" pitchFamily="2" charset="-122"/>
              </a:rPr>
              <a:t>条以及国际航运惯例，</a:t>
            </a:r>
            <a:r>
              <a:rPr lang="zh-CN" altLang="en-US" sz="2800" b="1" dirty="0">
                <a:latin typeface="宋体" pitchFamily="2" charset="-122"/>
              </a:rPr>
              <a:t>被告美国总统轮船公司赔偿原告广州菲达电器厂货物损失</a:t>
            </a:r>
            <a:r>
              <a:rPr lang="en-US" altLang="zh-CN" sz="2800" b="1" dirty="0">
                <a:latin typeface="宋体" pitchFamily="2" charset="-122"/>
              </a:rPr>
              <a:t>98666.148</a:t>
            </a:r>
            <a:r>
              <a:rPr lang="zh-CN" altLang="en-US" sz="2800" b="1" dirty="0">
                <a:latin typeface="宋体" pitchFamily="2" charset="-122"/>
              </a:rPr>
              <a:t>美元及其利息</a:t>
            </a:r>
            <a:r>
              <a:rPr lang="zh-CN" altLang="en-US" b="1" dirty="0">
                <a:latin typeface="宋体" pitchFamily="2" charset="-122"/>
              </a:rPr>
              <a:t>。</a:t>
            </a:r>
            <a:r>
              <a:rPr lang="zh-CN" altLang="en-US" sz="2800" dirty="0">
                <a:latin typeface="宋体" pitchFamily="2" charset="-122"/>
              </a:rPr>
              <a:t>第</a:t>
            </a:r>
            <a:r>
              <a:rPr lang="en-US" altLang="zh-CN" sz="2800" dirty="0">
                <a:latin typeface="宋体" pitchFamily="2" charset="-122"/>
              </a:rPr>
              <a:t>106</a:t>
            </a:r>
            <a:r>
              <a:rPr lang="zh-CN" altLang="en-US" sz="2800" dirty="0">
                <a:latin typeface="宋体" pitchFamily="2" charset="-122"/>
              </a:rPr>
              <a:t>条　公民、法人</a:t>
            </a:r>
            <a:r>
              <a:rPr lang="zh-CN" altLang="en-US" sz="2800" b="1" dirty="0">
                <a:latin typeface="宋体" pitchFamily="2" charset="-122"/>
              </a:rPr>
              <a:t>违反合同</a:t>
            </a:r>
            <a:r>
              <a:rPr lang="zh-CN" altLang="en-US" sz="2800" dirty="0">
                <a:latin typeface="宋体" pitchFamily="2" charset="-122"/>
              </a:rPr>
              <a:t>或者不履行其他义务的，应当承担民事责任。公民、法人由于过错侵害国家的、集体的财产，侵害他人财产、人身的，应当承担民事责任。第</a:t>
            </a:r>
            <a:r>
              <a:rPr lang="en-US" altLang="zh-CN" sz="2800" dirty="0">
                <a:latin typeface="宋体" pitchFamily="2" charset="-122"/>
              </a:rPr>
              <a:t>117</a:t>
            </a:r>
            <a:r>
              <a:rPr lang="zh-CN" altLang="en-US" sz="2800" dirty="0">
                <a:latin typeface="宋体" pitchFamily="2" charset="-122"/>
              </a:rPr>
              <a:t>条　</a:t>
            </a:r>
            <a:r>
              <a:rPr lang="zh-CN" altLang="en-US" sz="2800" b="1" dirty="0">
                <a:latin typeface="宋体" pitchFamily="2" charset="-122"/>
              </a:rPr>
              <a:t>侵占国家的、集体的财产或者他人</a:t>
            </a:r>
            <a:r>
              <a:rPr lang="zh-CN" altLang="en-US" sz="2800" dirty="0">
                <a:latin typeface="宋体" pitchFamily="2" charset="-122"/>
              </a:rPr>
              <a:t>财产的，应当返还财产，不能返还财产的，应当折价赔偿</a:t>
            </a:r>
            <a:r>
              <a:rPr lang="zh-CN" altLang="en-US" sz="2800" b="1" dirty="0">
                <a:latin typeface="宋体" pitchFamily="2" charset="-122"/>
              </a:rPr>
              <a:t>。</a:t>
            </a:r>
            <a:endParaRPr lang="en-US" altLang="zh-CN" sz="2800" b="1" dirty="0">
              <a:latin typeface="宋体" pitchFamily="2" charset="-122"/>
            </a:endParaRPr>
          </a:p>
          <a:p>
            <a:pPr marL="0" indent="0" algn="just" eaLnBrk="1" hangingPunct="1">
              <a:lnSpc>
                <a:spcPct val="90000"/>
              </a:lnSpc>
              <a:buFontTx/>
              <a:buNone/>
              <a:defRPr/>
            </a:pPr>
            <a:endParaRPr lang="en-US" altLang="zh-CN" b="1" dirty="0">
              <a:latin typeface="宋体" pitchFamily="2" charset="-122"/>
            </a:endParaRPr>
          </a:p>
          <a:p>
            <a:pPr marL="0" indent="0" algn="just" eaLnBrk="1" hangingPunct="1">
              <a:lnSpc>
                <a:spcPct val="90000"/>
              </a:lnSpc>
              <a:buFontTx/>
              <a:buNone/>
              <a:defRPr/>
            </a:pPr>
            <a:r>
              <a:rPr lang="zh-CN" altLang="en-US" b="1" dirty="0">
                <a:latin typeface="宋体" pitchFamily="2" charset="-122"/>
              </a:rPr>
              <a:t>美轮公司向广东省高级人民法院提出上诉。</a:t>
            </a:r>
            <a:endParaRPr lang="en-US" altLang="zh-CN" b="1" dirty="0">
              <a:latin typeface="宋体" pitchFamily="2" charset="-122"/>
            </a:endParaRPr>
          </a:p>
          <a:p>
            <a:pPr marL="0" indent="0" algn="just" eaLnBrk="1" hangingPunct="1">
              <a:lnSpc>
                <a:spcPct val="90000"/>
              </a:lnSpc>
              <a:buFontTx/>
              <a:buNone/>
              <a:defRPr/>
            </a:pPr>
            <a:r>
              <a:rPr lang="zh-CN" altLang="en-US" sz="3600" b="1" dirty="0">
                <a:latin typeface="宋体" pitchFamily="2" charset="-122"/>
              </a:rPr>
              <a:t>上诉理由</a:t>
            </a:r>
            <a:r>
              <a:rPr lang="zh-CN" altLang="en-US" b="1" dirty="0">
                <a:latin typeface="宋体" pitchFamily="2" charset="-122"/>
              </a:rPr>
              <a:t>：本案应适用美国法律或“海牙规则”。根据美国律师意见，依美国法律承运人只须把货物交给记名提单记载的收货人而无须收回正本提单。一审判决没有适用美国法律是错误的，应当纠正。 </a:t>
            </a:r>
          </a:p>
          <a:p>
            <a:pPr marL="0" indent="0" algn="just" eaLnBrk="1" hangingPunct="1">
              <a:lnSpc>
                <a:spcPct val="90000"/>
              </a:lnSpc>
              <a:buFontTx/>
              <a:buNone/>
              <a:defRPr/>
            </a:pPr>
            <a:endParaRPr lang="zh-CN" altLang="en-US" b="1" dirty="0">
              <a:latin typeface="宋体" pitchFamily="2" charset="-122"/>
            </a:endParaRPr>
          </a:p>
          <a:p>
            <a:pPr marL="0" indent="0" algn="just" eaLnBrk="1" hangingPunct="1">
              <a:lnSpc>
                <a:spcPct val="90000"/>
              </a:lnSpc>
              <a:buFontTx/>
              <a:buNone/>
              <a:defRPr/>
            </a:pPr>
            <a:endParaRPr lang="zh-CN" altLang="en-US" sz="3600" b="1" dirty="0">
              <a:latin typeface="宋体" pitchFamily="2" charset="-122"/>
            </a:endParaRPr>
          </a:p>
          <a:p>
            <a:pPr marL="0" indent="0" algn="just" eaLnBrk="1" hangingPunct="1">
              <a:lnSpc>
                <a:spcPct val="90000"/>
              </a:lnSpc>
              <a:buFontTx/>
              <a:buNone/>
              <a:defRPr/>
            </a:pPr>
            <a:endParaRPr lang="zh-CN" altLang="en-US" sz="3600" b="1" dirty="0">
              <a:cs typeface="Times New Roman" pitchFamily="18" charset="0"/>
            </a:endParaRPr>
          </a:p>
          <a:p>
            <a:pPr eaLnBrk="1" hangingPunct="1">
              <a:lnSpc>
                <a:spcPct val="90000"/>
              </a:lnSpc>
              <a:defRPr/>
            </a:pPr>
            <a:endParaRPr lang="en-US" altLang="zh-CN" dirty="0"/>
          </a:p>
        </p:txBody>
      </p:sp>
    </p:spTree>
    <p:extLst>
      <p:ext uri="{BB962C8B-B14F-4D97-AF65-F5344CB8AC3E}">
        <p14:creationId xmlns:p14="http://schemas.microsoft.com/office/powerpoint/2010/main" val="2629499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0" y="0"/>
            <a:ext cx="9144000" cy="6858000"/>
          </a:xfrm>
        </p:spPr>
        <p:txBody>
          <a:bodyPr/>
          <a:lstStyle/>
          <a:p>
            <a:pPr algn="just" eaLnBrk="1" hangingPunct="1">
              <a:lnSpc>
                <a:spcPct val="90000"/>
              </a:lnSpc>
            </a:pPr>
            <a:r>
              <a:rPr lang="zh-CN" altLang="en-US" dirty="0">
                <a:latin typeface="宋体" charset="-122"/>
              </a:rPr>
              <a:t>广东省高级人民法院终审认为：</a:t>
            </a:r>
            <a:endParaRPr lang="zh-CN" altLang="en-US" dirty="0">
              <a:latin typeface="Times New Roman" pitchFamily="18" charset="0"/>
              <a:cs typeface="Times New Roman" pitchFamily="18" charset="0"/>
            </a:endParaRPr>
          </a:p>
          <a:p>
            <a:pPr eaLnBrk="1" hangingPunct="1">
              <a:lnSpc>
                <a:spcPct val="90000"/>
              </a:lnSpc>
            </a:pPr>
            <a:r>
              <a:rPr lang="zh-CN" altLang="en-US" dirty="0">
                <a:latin typeface="宋体" charset="-122"/>
              </a:rPr>
              <a:t>　</a:t>
            </a:r>
            <a:r>
              <a:rPr lang="zh-CN" altLang="en-US" b="1" dirty="0">
                <a:latin typeface="宋体" charset="-122"/>
              </a:rPr>
              <a:t>本案为涉外经济纠纷。菲达厂以美轮公司无单放货，</a:t>
            </a:r>
            <a:r>
              <a:rPr lang="zh-CN" altLang="en-US" sz="3600" b="1" dirty="0">
                <a:latin typeface="宋体" charset="-122"/>
              </a:rPr>
              <a:t>侵害其所有权为由提起侵权之诉</a:t>
            </a:r>
            <a:r>
              <a:rPr lang="zh-CN" altLang="en-US" b="1" dirty="0">
                <a:latin typeface="宋体" charset="-122"/>
              </a:rPr>
              <a:t>，双方之间的权利义务关系应受侵权法律规范调整，而不受双方原有的运输合同约束。</a:t>
            </a:r>
            <a:endParaRPr lang="en-US" altLang="zh-CN" b="1" dirty="0">
              <a:latin typeface="宋体" charset="-122"/>
            </a:endParaRPr>
          </a:p>
          <a:p>
            <a:pPr eaLnBrk="1" hangingPunct="1">
              <a:lnSpc>
                <a:spcPct val="90000"/>
              </a:lnSpc>
            </a:pPr>
            <a:r>
              <a:rPr lang="zh-CN" altLang="en-US" b="1" dirty="0">
                <a:latin typeface="宋体" charset="-122"/>
              </a:rPr>
              <a:t>民法通则第</a:t>
            </a:r>
            <a:r>
              <a:rPr lang="en-US" altLang="zh-CN" b="1" dirty="0">
                <a:latin typeface="宋体" charset="-122"/>
              </a:rPr>
              <a:t>146</a:t>
            </a:r>
            <a:r>
              <a:rPr lang="zh-CN" altLang="en-US" b="1" dirty="0">
                <a:latin typeface="宋体" charset="-122"/>
              </a:rPr>
              <a:t>条</a:t>
            </a:r>
            <a:r>
              <a:rPr lang="zh-CN" altLang="en-US" b="1" dirty="0">
                <a:latin typeface="Times New Roman" pitchFamily="18" charset="0"/>
              </a:rPr>
              <a:t>“</a:t>
            </a:r>
            <a:r>
              <a:rPr lang="zh-CN" altLang="en-US" b="1" dirty="0">
                <a:latin typeface="宋体" charset="-122"/>
              </a:rPr>
              <a:t>侵权行为的损害赔偿，适用侵权行为地法律。</a:t>
            </a:r>
            <a:r>
              <a:rPr lang="zh-CN" altLang="en-US" b="1" dirty="0">
                <a:latin typeface="Times New Roman" pitchFamily="18" charset="0"/>
              </a:rPr>
              <a:t>”</a:t>
            </a:r>
            <a:r>
              <a:rPr lang="en-US" altLang="zh-CN" sz="2800" b="1" dirty="0">
                <a:latin typeface="Times New Roman" pitchFamily="18" charset="0"/>
              </a:rPr>
              <a:t>《</a:t>
            </a:r>
            <a:r>
              <a:rPr lang="zh-CN" altLang="en-US" sz="2800" b="1" dirty="0">
                <a:latin typeface="Times New Roman" pitchFamily="18" charset="0"/>
              </a:rPr>
              <a:t>民法通则意见</a:t>
            </a:r>
            <a:r>
              <a:rPr lang="en-US" altLang="zh-CN" sz="2800" b="1" dirty="0">
                <a:latin typeface="宋体" charset="-122"/>
              </a:rPr>
              <a:t>》</a:t>
            </a:r>
            <a:r>
              <a:rPr lang="zh-CN" altLang="en-US" sz="2800" b="1" dirty="0">
                <a:latin typeface="宋体" charset="-122"/>
              </a:rPr>
              <a:t>第</a:t>
            </a:r>
            <a:r>
              <a:rPr lang="en-US" altLang="zh-CN" sz="2800" b="1" dirty="0">
                <a:latin typeface="宋体" charset="-122"/>
              </a:rPr>
              <a:t>187</a:t>
            </a:r>
            <a:r>
              <a:rPr lang="zh-CN" altLang="en-US" sz="2800" b="1" dirty="0">
                <a:latin typeface="宋体" charset="-122"/>
              </a:rPr>
              <a:t>条</a:t>
            </a:r>
            <a:r>
              <a:rPr lang="zh-CN" altLang="en-US" sz="2800" b="1" dirty="0">
                <a:latin typeface="Times New Roman" pitchFamily="18" charset="0"/>
              </a:rPr>
              <a:t>“</a:t>
            </a:r>
            <a:r>
              <a:rPr lang="zh-CN" altLang="en-US" sz="2800" b="1" dirty="0">
                <a:latin typeface="宋体" charset="-122"/>
              </a:rPr>
              <a:t>侵权行为地的法律包括侵权行为实施地法律和侵权结果发生地法律。如果两者不一致时，人民法院可以选择适用。</a:t>
            </a:r>
            <a:r>
              <a:rPr lang="zh-CN" altLang="en-US" sz="2800" b="1" dirty="0">
                <a:latin typeface="Times New Roman" pitchFamily="18" charset="0"/>
              </a:rPr>
              <a:t>”</a:t>
            </a:r>
            <a:r>
              <a:rPr lang="zh-CN" altLang="en-US" b="1" dirty="0">
                <a:latin typeface="宋体" charset="-122"/>
              </a:rPr>
              <a:t>本案货物交付地在新加坡，侵权行为实施地即为新加坡；现菲达厂持有正本提单，无单放货行为侵害了其对货物的所有权，故侵权结果发生地为我国。由于侵权行为实施地和侵权结果发生地不一致，人民法院可以选择适用的法律。</a:t>
            </a:r>
            <a:r>
              <a:rPr lang="zh-CN" altLang="en-US" b="1" dirty="0"/>
              <a:t> </a:t>
            </a:r>
          </a:p>
        </p:txBody>
      </p:sp>
    </p:spTree>
    <p:extLst>
      <p:ext uri="{BB962C8B-B14F-4D97-AF65-F5344CB8AC3E}">
        <p14:creationId xmlns:p14="http://schemas.microsoft.com/office/powerpoint/2010/main" val="3451035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0" y="0"/>
            <a:ext cx="9144000" cy="6858000"/>
          </a:xfrm>
        </p:spPr>
        <p:txBody>
          <a:bodyPr/>
          <a:lstStyle/>
          <a:p>
            <a:pPr eaLnBrk="1" hangingPunct="1"/>
            <a:r>
              <a:rPr lang="zh-CN" altLang="en-US" dirty="0">
                <a:latin typeface="宋体" charset="-122"/>
              </a:rPr>
              <a:t>由于本案</a:t>
            </a:r>
            <a:r>
              <a:rPr lang="zh-CN" altLang="en-US" sz="3600" b="1" dirty="0">
                <a:latin typeface="宋体" charset="-122"/>
              </a:rPr>
              <a:t>侵权结果发生地</a:t>
            </a:r>
            <a:r>
              <a:rPr lang="zh-CN" altLang="en-US" dirty="0">
                <a:latin typeface="宋体" charset="-122"/>
              </a:rPr>
              <a:t>是我国，</a:t>
            </a:r>
            <a:r>
              <a:rPr lang="zh-CN" altLang="en-US" sz="3600" b="1" dirty="0">
                <a:latin typeface="宋体" charset="-122"/>
              </a:rPr>
              <a:t>原告的住所地、提单的签发地</a:t>
            </a:r>
            <a:r>
              <a:rPr lang="zh-CN" altLang="en-US" dirty="0">
                <a:latin typeface="宋体" charset="-122"/>
              </a:rPr>
              <a:t>等也均在我国境内，</a:t>
            </a:r>
            <a:r>
              <a:rPr lang="zh-CN" altLang="en-US" sz="3600" b="1" dirty="0">
                <a:latin typeface="宋体" charset="-122"/>
              </a:rPr>
              <a:t>本案与我国的法律有更密切的联系</a:t>
            </a:r>
            <a:r>
              <a:rPr lang="zh-CN" altLang="en-US" dirty="0">
                <a:latin typeface="宋体" charset="-122"/>
              </a:rPr>
              <a:t>。因此由广州海事法院对本案行使管辖权并选择</a:t>
            </a:r>
            <a:r>
              <a:rPr lang="zh-CN" altLang="en-US" sz="3600" b="1" dirty="0">
                <a:latin typeface="宋体" charset="-122"/>
              </a:rPr>
              <a:t>适用我国法律，并无不当</a:t>
            </a:r>
            <a:r>
              <a:rPr lang="zh-CN" altLang="en-US" dirty="0">
                <a:latin typeface="宋体" charset="-122"/>
              </a:rPr>
              <a:t>。</a:t>
            </a:r>
            <a:endParaRPr lang="en-US" altLang="zh-CN" dirty="0">
              <a:latin typeface="宋体" charset="-122"/>
            </a:endParaRPr>
          </a:p>
          <a:p>
            <a:pPr eaLnBrk="1" hangingPunct="1"/>
            <a:r>
              <a:rPr lang="zh-CN" altLang="en-US" dirty="0">
                <a:latin typeface="宋体" charset="-122"/>
              </a:rPr>
              <a:t>对被上诉人菲达厂是货物托运人和所有人，双方当事人都没有异议。菲达厂至今仍持有正本提单，提单没有转移，应视为货物没有交付，货物所有权尚未转移给买方，菲达厂仍是本案货物的所有权人。</a:t>
            </a:r>
            <a:endParaRPr lang="en-US" altLang="zh-CN" dirty="0">
              <a:latin typeface="宋体" charset="-122"/>
            </a:endParaRPr>
          </a:p>
        </p:txBody>
      </p:sp>
    </p:spTree>
    <p:extLst>
      <p:ext uri="{BB962C8B-B14F-4D97-AF65-F5344CB8AC3E}">
        <p14:creationId xmlns:p14="http://schemas.microsoft.com/office/powerpoint/2010/main" val="36629166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0" y="0"/>
            <a:ext cx="9144000" cy="6858000"/>
          </a:xfrm>
        </p:spPr>
        <p:txBody>
          <a:bodyPr/>
          <a:lstStyle/>
          <a:p>
            <a:pPr eaLnBrk="1" hangingPunct="1"/>
            <a:r>
              <a:rPr lang="zh-CN" altLang="en-US" dirty="0">
                <a:latin typeface="宋体" charset="-122"/>
              </a:rPr>
              <a:t>上诉人美轮公司未征得托运人菲达厂同意，在没有收回正本提单情况下，将货物交给了非正本提单持有人，违反了海商法关于承运人应凭正本提单交付货物的规定，</a:t>
            </a:r>
            <a:r>
              <a:rPr lang="zh-CN" altLang="en-US" sz="3600" b="1" dirty="0"/>
              <a:t>侵害了菲达厂对本案货物的所有权，菲达厂有权向法院提起侵权之诉</a:t>
            </a:r>
            <a:r>
              <a:rPr lang="zh-CN" altLang="en-US" dirty="0"/>
              <a:t>。美轮公司赔偿菲达厂因此遭受的损失。</a:t>
            </a:r>
            <a:endParaRPr lang="en-US" altLang="zh-CN" dirty="0"/>
          </a:p>
          <a:p>
            <a:pPr eaLnBrk="1" hangingPunct="1"/>
            <a:r>
              <a:rPr lang="en-US" altLang="zh-CN" b="1" dirty="0"/>
              <a:t>1996</a:t>
            </a:r>
            <a:r>
              <a:rPr lang="zh-CN" altLang="en-US" b="1" dirty="0"/>
              <a:t>年</a:t>
            </a:r>
            <a:r>
              <a:rPr lang="en-US" altLang="zh-CN" b="1" dirty="0"/>
              <a:t>9</a:t>
            </a:r>
            <a:r>
              <a:rPr lang="zh-CN" altLang="en-US" b="1" dirty="0"/>
              <a:t>月</a:t>
            </a:r>
            <a:r>
              <a:rPr lang="en-US" altLang="zh-CN" b="1" dirty="0"/>
              <a:t>5</a:t>
            </a:r>
            <a:r>
              <a:rPr lang="zh-CN" altLang="en-US" b="1" dirty="0"/>
              <a:t>日</a:t>
            </a:r>
            <a:r>
              <a:rPr lang="zh-CN" altLang="en-US" dirty="0"/>
              <a:t>广东高院作出（</a:t>
            </a:r>
            <a:r>
              <a:rPr lang="en-US" altLang="zh-CN" dirty="0"/>
              <a:t>1996</a:t>
            </a:r>
            <a:r>
              <a:rPr lang="zh-CN" altLang="en-US" dirty="0"/>
              <a:t>）粤法经二上字第</a:t>
            </a:r>
            <a:r>
              <a:rPr lang="en-US" altLang="zh-CN" dirty="0"/>
              <a:t>29</a:t>
            </a:r>
            <a:r>
              <a:rPr lang="zh-CN" altLang="en-US" dirty="0"/>
              <a:t>号民事判决书：驳回上诉，维持原判。</a:t>
            </a:r>
          </a:p>
          <a:p>
            <a:pPr eaLnBrk="1" hangingPunct="1"/>
            <a:r>
              <a:rPr lang="zh-CN" altLang="en-US" dirty="0"/>
              <a:t>美轮公司不服，</a:t>
            </a:r>
            <a:r>
              <a:rPr lang="zh-CN" altLang="en-US" sz="3600" b="1" dirty="0"/>
              <a:t>向最高人民法院申请再审</a:t>
            </a:r>
            <a:r>
              <a:rPr lang="zh-CN" altLang="en-US" dirty="0"/>
              <a:t>。最高人民法院</a:t>
            </a:r>
            <a:r>
              <a:rPr lang="en-US" altLang="zh-CN" dirty="0"/>
              <a:t>1998</a:t>
            </a:r>
            <a:r>
              <a:rPr lang="zh-CN" altLang="en-US" dirty="0"/>
              <a:t>年</a:t>
            </a:r>
            <a:r>
              <a:rPr lang="en-US" altLang="zh-CN" dirty="0"/>
              <a:t>5</a:t>
            </a:r>
            <a:r>
              <a:rPr lang="zh-CN" altLang="en-US" dirty="0"/>
              <a:t>月</a:t>
            </a:r>
            <a:r>
              <a:rPr lang="en-US" altLang="zh-CN" dirty="0"/>
              <a:t>27</a:t>
            </a:r>
            <a:r>
              <a:rPr lang="zh-CN" altLang="en-US" dirty="0"/>
              <a:t>日裁定：提审本案，再审期间中止原终审判决的执行。</a:t>
            </a:r>
          </a:p>
          <a:p>
            <a:pPr eaLnBrk="1" hangingPunct="1"/>
            <a:endParaRPr lang="zh-CN" altLang="en-US" dirty="0"/>
          </a:p>
        </p:txBody>
      </p:sp>
    </p:spTree>
    <p:extLst>
      <p:ext uri="{BB962C8B-B14F-4D97-AF65-F5344CB8AC3E}">
        <p14:creationId xmlns:p14="http://schemas.microsoft.com/office/powerpoint/2010/main" val="265251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r>
              <a:rPr lang="zh-CN" altLang="en-US" sz="2800" dirty="0"/>
              <a:t>最高人民法院关于内地与澳门特别行政区关于相互认可和执行民商事判决的安排	</a:t>
            </a:r>
          </a:p>
          <a:p>
            <a:pPr eaLnBrk="1" hangingPunct="1"/>
            <a:r>
              <a:rPr lang="zh-CN" altLang="en-US" sz="2800" dirty="0"/>
              <a:t>最高人民法院关于内地与澳门特别行政区法院就民商事案件相互委托送达司法文书和调取证据的安排	</a:t>
            </a:r>
          </a:p>
          <a:p>
            <a:pPr eaLnBrk="1" hangingPunct="1"/>
            <a:r>
              <a:rPr lang="zh-CN" altLang="en-US" sz="2800" dirty="0"/>
              <a:t>最高人民法院关于内地与澳门特别行政区相互认可和执行仲裁裁决的安排</a:t>
            </a:r>
            <a:endParaRPr lang="en-US" altLang="zh-CN" sz="2800" dirty="0"/>
          </a:p>
          <a:p>
            <a:pPr eaLnBrk="1" hangingPunct="1"/>
            <a:r>
              <a:rPr lang="zh-CN" altLang="en-US" sz="2800" dirty="0"/>
              <a:t>最高人民法院关于审理涉台民商事案件法律适用问题的规定</a:t>
            </a:r>
            <a:endParaRPr lang="en-US" altLang="zh-CN" sz="2800" dirty="0"/>
          </a:p>
          <a:p>
            <a:pPr eaLnBrk="1" hangingPunct="1"/>
            <a:r>
              <a:rPr lang="zh-CN" altLang="en-US" dirty="0"/>
              <a:t>课程内容：</a:t>
            </a:r>
          </a:p>
          <a:p>
            <a:pPr eaLnBrk="1" hangingPunct="1"/>
            <a:r>
              <a:rPr lang="zh-CN" altLang="en-US" sz="3600" b="1" dirty="0"/>
              <a:t>③国际私法基本制度</a:t>
            </a:r>
          </a:p>
          <a:p>
            <a:pPr eaLnBrk="1" hangingPunct="1"/>
            <a:r>
              <a:rPr lang="zh-CN" altLang="en-US" dirty="0"/>
              <a:t>识别、反致、先决问题、合同冲突法制度、物权冲突法制度等等</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206288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0" y="0"/>
            <a:ext cx="9144000" cy="6858000"/>
          </a:xfrm>
        </p:spPr>
        <p:txBody>
          <a:bodyPr/>
          <a:lstStyle/>
          <a:p>
            <a:pPr eaLnBrk="1" hangingPunct="1"/>
            <a:r>
              <a:rPr lang="zh-CN" altLang="en-US" sz="3600" b="1" dirty="0">
                <a:latin typeface="宋体" charset="-122"/>
              </a:rPr>
              <a:t>美轮公司再审理由</a:t>
            </a:r>
            <a:r>
              <a:rPr lang="zh-CN" altLang="en-US" dirty="0">
                <a:latin typeface="宋体" charset="-122"/>
              </a:rPr>
              <a:t>：一、</a:t>
            </a:r>
            <a:r>
              <a:rPr lang="zh-CN" altLang="en-US" sz="3600" b="1" dirty="0">
                <a:effectLst>
                  <a:outerShdw blurRad="38100" dist="38100" dir="2700000" algn="tl">
                    <a:srgbClr val="000000">
                      <a:alpha val="43137"/>
                    </a:srgbClr>
                  </a:outerShdw>
                </a:effectLst>
                <a:latin typeface="宋体" charset="-122"/>
              </a:rPr>
              <a:t>本案纯属海上货物运输合同纠纷</a:t>
            </a:r>
            <a:r>
              <a:rPr lang="zh-CN" altLang="en-US" dirty="0">
                <a:latin typeface="宋体" charset="-122"/>
              </a:rPr>
              <a:t>，双方争议焦点是承运人在未见到正本记名提单情况下，将提单项下货物交付给提单记名收货人，是否符合海上货物运输合同约定。原审判决认定本案承运人无正本记名提单放货是侵权之诉，定性错误。 </a:t>
            </a:r>
            <a:endParaRPr lang="en-US" altLang="zh-CN" dirty="0">
              <a:latin typeface="宋体" charset="-122"/>
            </a:endParaRPr>
          </a:p>
          <a:p>
            <a:pPr eaLnBrk="1" hangingPunct="1"/>
            <a:r>
              <a:rPr lang="zh-CN" altLang="en-US" dirty="0">
                <a:latin typeface="宋体" charset="-122"/>
              </a:rPr>
              <a:t>二、本案记名提单首要条款明确约定：因本提单而产生的争议适用</a:t>
            </a:r>
            <a:r>
              <a:rPr lang="en-US" altLang="zh-CN" dirty="0">
                <a:latin typeface="宋体" charset="-122"/>
              </a:rPr>
              <a:t>1936</a:t>
            </a:r>
            <a:r>
              <a:rPr lang="zh-CN" altLang="en-US" dirty="0">
                <a:latin typeface="宋体" charset="-122"/>
              </a:rPr>
              <a:t>年美国</a:t>
            </a:r>
            <a:r>
              <a:rPr lang="en-US" altLang="zh-CN" dirty="0">
                <a:latin typeface="宋体" charset="-122"/>
              </a:rPr>
              <a:t>《</a:t>
            </a:r>
            <a:r>
              <a:rPr lang="zh-CN" altLang="en-US" dirty="0">
                <a:latin typeface="宋体" charset="-122"/>
              </a:rPr>
              <a:t>海上货物运输法</a:t>
            </a:r>
            <a:r>
              <a:rPr lang="en-US" altLang="zh-CN" dirty="0">
                <a:latin typeface="宋体" charset="-122"/>
              </a:rPr>
              <a:t>》</a:t>
            </a:r>
            <a:r>
              <a:rPr lang="zh-CN" altLang="en-US" dirty="0">
                <a:latin typeface="宋体" charset="-122"/>
              </a:rPr>
              <a:t>或海牙规则。该法律选择合法有效，对各方均具有法律约束力。原审判决无视当事人对法律适用的选择及有关国际惯例，适用法律错误。</a:t>
            </a:r>
          </a:p>
          <a:p>
            <a:pPr eaLnBrk="1" hangingPunct="1"/>
            <a:endParaRPr lang="zh-CN" altLang="en-US" dirty="0">
              <a:latin typeface="宋体" charset="-122"/>
            </a:endParaRPr>
          </a:p>
          <a:p>
            <a:pPr eaLnBrk="1" hangingPunct="1"/>
            <a:endParaRPr lang="zh-CN" altLang="en-US" dirty="0">
              <a:latin typeface="宋体" charset="-122"/>
            </a:endParaRPr>
          </a:p>
          <a:p>
            <a:pPr eaLnBrk="1" hangingPunct="1"/>
            <a:endParaRPr lang="zh-CN" altLang="en-US" dirty="0"/>
          </a:p>
        </p:txBody>
      </p:sp>
    </p:spTree>
    <p:extLst>
      <p:ext uri="{BB962C8B-B14F-4D97-AF65-F5344CB8AC3E}">
        <p14:creationId xmlns:p14="http://schemas.microsoft.com/office/powerpoint/2010/main" val="2857030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body" idx="1"/>
          </p:nvPr>
        </p:nvSpPr>
        <p:spPr>
          <a:xfrm>
            <a:off x="0" y="0"/>
            <a:ext cx="9144000" cy="6858000"/>
          </a:xfrm>
        </p:spPr>
        <p:txBody>
          <a:bodyPr/>
          <a:lstStyle/>
          <a:p>
            <a:pPr eaLnBrk="1" hangingPunct="1">
              <a:defRPr/>
            </a:pPr>
            <a:r>
              <a:rPr lang="zh-CN" altLang="en-US" sz="3600" b="1" dirty="0">
                <a:latin typeface="宋体" pitchFamily="2" charset="-122"/>
              </a:rPr>
              <a:t>    菲达厂再审答辩理由</a:t>
            </a:r>
            <a:r>
              <a:rPr lang="zh-CN" altLang="en-US" dirty="0">
                <a:latin typeface="宋体" pitchFamily="2" charset="-122"/>
              </a:rPr>
              <a:t>是：一、</a:t>
            </a:r>
            <a:r>
              <a:rPr lang="zh-CN" altLang="en-US" sz="3600" b="1" dirty="0">
                <a:effectLst>
                  <a:outerShdw blurRad="38100" dist="38100" dir="2700000" algn="tl">
                    <a:srgbClr val="000000">
                      <a:alpha val="43137"/>
                    </a:srgbClr>
                  </a:outerShdw>
                </a:effectLst>
                <a:latin typeface="宋体" pitchFamily="2" charset="-122"/>
              </a:rPr>
              <a:t>本案属于国际海上货物运输合同纠纷</a:t>
            </a:r>
            <a:r>
              <a:rPr lang="zh-CN" altLang="en-US" dirty="0">
                <a:latin typeface="宋体" pitchFamily="2" charset="-122"/>
              </a:rPr>
              <a:t>，应当适用海上货物运输的相关法律，需要解决的关键问题是承运人无正本提单放货是否合法。</a:t>
            </a:r>
            <a:endParaRPr lang="en-US" altLang="zh-CN" dirty="0">
              <a:latin typeface="宋体" pitchFamily="2" charset="-122"/>
            </a:endParaRPr>
          </a:p>
          <a:p>
            <a:pPr eaLnBrk="1" hangingPunct="1">
              <a:defRPr/>
            </a:pPr>
            <a:r>
              <a:rPr lang="zh-CN" altLang="en-US" dirty="0">
                <a:latin typeface="宋体" pitchFamily="2" charset="-122"/>
              </a:rPr>
              <a:t>二、本案提单条款约定适用海牙规则或</a:t>
            </a:r>
            <a:r>
              <a:rPr lang="en-US" altLang="zh-CN" dirty="0">
                <a:latin typeface="宋体" pitchFamily="2" charset="-122"/>
              </a:rPr>
              <a:t>1936</a:t>
            </a:r>
            <a:r>
              <a:rPr lang="zh-CN" altLang="en-US" dirty="0">
                <a:latin typeface="宋体" pitchFamily="2" charset="-122"/>
              </a:rPr>
              <a:t>年美国</a:t>
            </a:r>
            <a:r>
              <a:rPr lang="en-US" altLang="zh-CN" dirty="0">
                <a:latin typeface="宋体" pitchFamily="2" charset="-122"/>
              </a:rPr>
              <a:t>《</a:t>
            </a:r>
            <a:r>
              <a:rPr lang="zh-CN" altLang="en-US" dirty="0">
                <a:latin typeface="宋体" pitchFamily="2" charset="-122"/>
              </a:rPr>
              <a:t>海上货物运输法</a:t>
            </a:r>
            <a:r>
              <a:rPr lang="en-US" altLang="zh-CN" dirty="0">
                <a:latin typeface="宋体" pitchFamily="2" charset="-122"/>
              </a:rPr>
              <a:t>》</a:t>
            </a:r>
            <a:r>
              <a:rPr lang="zh-CN" altLang="en-US" dirty="0">
                <a:latin typeface="宋体" pitchFamily="2" charset="-122"/>
              </a:rPr>
              <a:t>，这是双方当事人自愿约定，合法有效。但是这个约定没有明确二者是择其一适用还是同时适用；况且这两个法律对于承运人凭提单副本即可交货是否合法，都没有明确规定，无法适用，因此本案应适用中国法律。</a:t>
            </a:r>
          </a:p>
          <a:p>
            <a:pPr eaLnBrk="1" hangingPunct="1">
              <a:defRPr/>
            </a:pPr>
            <a:endParaRPr lang="zh-CN" altLang="en-US" dirty="0">
              <a:latin typeface="宋体" pitchFamily="2" charset="-122"/>
            </a:endParaRPr>
          </a:p>
          <a:p>
            <a:pPr eaLnBrk="1" hangingPunct="1">
              <a:defRPr/>
            </a:pPr>
            <a:endParaRPr lang="zh-CN" altLang="en-US" dirty="0">
              <a:latin typeface="宋体" pitchFamily="2" charset="-122"/>
            </a:endParaRPr>
          </a:p>
          <a:p>
            <a:pPr eaLnBrk="1" hangingPunct="1">
              <a:defRPr/>
            </a:pPr>
            <a:endParaRPr lang="zh-CN" altLang="en-US" dirty="0">
              <a:latin typeface="宋体" pitchFamily="2" charset="-122"/>
            </a:endParaRPr>
          </a:p>
        </p:txBody>
      </p:sp>
    </p:spTree>
    <p:extLst>
      <p:ext uri="{BB962C8B-B14F-4D97-AF65-F5344CB8AC3E}">
        <p14:creationId xmlns:p14="http://schemas.microsoft.com/office/powerpoint/2010/main" val="31815512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0" y="0"/>
            <a:ext cx="9144000" cy="6858000"/>
          </a:xfrm>
        </p:spPr>
        <p:txBody>
          <a:bodyPr/>
          <a:lstStyle/>
          <a:p>
            <a:pPr eaLnBrk="1" hangingPunct="1"/>
            <a:r>
              <a:rPr lang="zh-CN" altLang="en-US" sz="3600" b="1" dirty="0">
                <a:latin typeface="宋体" charset="-122"/>
              </a:rPr>
              <a:t>最高人民法院认为：</a:t>
            </a:r>
          </a:p>
          <a:p>
            <a:pPr eaLnBrk="1" hangingPunct="1"/>
            <a:r>
              <a:rPr lang="zh-CN" altLang="en-US" sz="3600" b="1" dirty="0">
                <a:latin typeface="宋体" charset="-122"/>
              </a:rPr>
              <a:t>对本案是国际海上货物运输合同无单放货纠纷，双方当事人没有异议，应予认定</a:t>
            </a:r>
            <a:r>
              <a:rPr lang="zh-CN" altLang="en-US" dirty="0">
                <a:latin typeface="宋体" charset="-122"/>
              </a:rPr>
              <a:t>。</a:t>
            </a:r>
            <a:r>
              <a:rPr lang="zh-CN" altLang="en-US" sz="3600" b="1" dirty="0">
                <a:latin typeface="宋体" charset="-122"/>
              </a:rPr>
              <a:t>海商法第</a:t>
            </a:r>
            <a:r>
              <a:rPr lang="en-US" altLang="zh-CN" sz="3600" b="1" dirty="0">
                <a:latin typeface="宋体" charset="-122"/>
              </a:rPr>
              <a:t>269</a:t>
            </a:r>
            <a:r>
              <a:rPr lang="zh-CN" altLang="en-US" sz="3600" b="1" dirty="0">
                <a:latin typeface="宋体" charset="-122"/>
              </a:rPr>
              <a:t>条</a:t>
            </a:r>
            <a:r>
              <a:rPr lang="zh-CN" altLang="en-US" dirty="0">
                <a:latin typeface="宋体" charset="-122"/>
              </a:rPr>
              <a:t>规定“合同当事人可以选择合同适用的法律，法律另有规定的除外。”</a:t>
            </a:r>
            <a:endParaRPr lang="en-US" altLang="zh-CN" dirty="0">
              <a:latin typeface="宋体" charset="-122"/>
            </a:endParaRPr>
          </a:p>
          <a:p>
            <a:pPr eaLnBrk="1" hangingPunct="1"/>
            <a:r>
              <a:rPr lang="zh-CN" altLang="en-US" dirty="0">
                <a:latin typeface="宋体" charset="-122"/>
              </a:rPr>
              <a:t>本案提单是双方当事人自愿选择使用，提单</a:t>
            </a:r>
            <a:r>
              <a:rPr lang="zh-CN" altLang="en-US" sz="3600" b="1" dirty="0">
                <a:latin typeface="宋体" charset="-122"/>
              </a:rPr>
              <a:t>首要条款明确约定适用美国</a:t>
            </a:r>
            <a:r>
              <a:rPr lang="en-US" altLang="zh-CN" sz="3600" b="1" dirty="0">
                <a:latin typeface="宋体" charset="-122"/>
              </a:rPr>
              <a:t>1936</a:t>
            </a:r>
            <a:r>
              <a:rPr lang="zh-CN" altLang="en-US" sz="3600" b="1" dirty="0">
                <a:latin typeface="宋体" charset="-122"/>
              </a:rPr>
              <a:t>年</a:t>
            </a:r>
            <a:r>
              <a:rPr lang="en-US" altLang="zh-CN" sz="3600" b="1" dirty="0">
                <a:latin typeface="宋体" charset="-122"/>
              </a:rPr>
              <a:t>《</a:t>
            </a:r>
            <a:r>
              <a:rPr lang="zh-CN" altLang="en-US" sz="3600" b="1" dirty="0">
                <a:latin typeface="宋体" charset="-122"/>
              </a:rPr>
              <a:t>海上货物运输法</a:t>
            </a:r>
            <a:r>
              <a:rPr lang="en-US" altLang="zh-CN" sz="3600" b="1" dirty="0">
                <a:latin typeface="宋体" charset="-122"/>
              </a:rPr>
              <a:t>》</a:t>
            </a:r>
            <a:r>
              <a:rPr lang="zh-CN" altLang="en-US" sz="3600" b="1" dirty="0">
                <a:latin typeface="宋体" charset="-122"/>
              </a:rPr>
              <a:t>或海牙规则</a:t>
            </a:r>
            <a:r>
              <a:rPr lang="zh-CN" altLang="en-US" dirty="0">
                <a:latin typeface="宋体" charset="-122"/>
              </a:rPr>
              <a:t>。这一法律选择是双方当事人的真实意思表示，不违反中华人民共和国的公共利益，合法有效。</a:t>
            </a:r>
            <a:endParaRPr lang="zh-CN" altLang="en-US" sz="3600" b="1" dirty="0"/>
          </a:p>
        </p:txBody>
      </p:sp>
    </p:spTree>
    <p:extLst>
      <p:ext uri="{BB962C8B-B14F-4D97-AF65-F5344CB8AC3E}">
        <p14:creationId xmlns:p14="http://schemas.microsoft.com/office/powerpoint/2010/main" val="2155520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body" idx="1"/>
          </p:nvPr>
        </p:nvSpPr>
        <p:spPr>
          <a:xfrm>
            <a:off x="0" y="0"/>
            <a:ext cx="9144000" cy="6858000"/>
          </a:xfrm>
        </p:spPr>
        <p:txBody>
          <a:bodyPr/>
          <a:lstStyle/>
          <a:p>
            <a:pPr eaLnBrk="1" hangingPunct="1">
              <a:defRPr/>
            </a:pP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latin typeface="宋体" pitchFamily="2" charset="-122"/>
              </a:rPr>
              <a:t>海牙规则</a:t>
            </a:r>
            <a:r>
              <a:rPr lang="en-US" altLang="zh-CN" b="1" dirty="0">
                <a:effectLst>
                  <a:outerShdw blurRad="38100" dist="38100" dir="2700000" algn="tl">
                    <a:srgbClr val="C0C0C0"/>
                  </a:outerShdw>
                </a:effectLst>
                <a:latin typeface="宋体" pitchFamily="2" charset="-122"/>
              </a:rPr>
              <a:t>》</a:t>
            </a:r>
            <a:r>
              <a:rPr lang="zh-CN" altLang="en-US" b="1" dirty="0">
                <a:effectLst>
                  <a:outerShdw blurRad="38100" dist="38100" dir="2700000" algn="tl">
                    <a:srgbClr val="C0C0C0"/>
                  </a:outerShdw>
                </a:effectLst>
                <a:latin typeface="宋体" pitchFamily="2" charset="-122"/>
              </a:rPr>
              <a:t>对记名提单的效力未作规定</a:t>
            </a:r>
            <a:r>
              <a:rPr lang="zh-CN" altLang="en-US" dirty="0">
                <a:latin typeface="宋体" pitchFamily="2" charset="-122"/>
              </a:rPr>
              <a:t>。</a:t>
            </a:r>
            <a:endParaRPr lang="en-US" altLang="zh-CN" dirty="0">
              <a:latin typeface="宋体" pitchFamily="2" charset="-122"/>
            </a:endParaRPr>
          </a:p>
          <a:p>
            <a:pPr eaLnBrk="1" hangingPunct="1">
              <a:defRPr/>
            </a:pPr>
            <a:r>
              <a:rPr lang="zh-CN" altLang="en-US" dirty="0">
                <a:latin typeface="宋体" pitchFamily="2" charset="-122"/>
              </a:rPr>
              <a:t>根据美国</a:t>
            </a:r>
            <a:r>
              <a:rPr lang="en-US" altLang="zh-CN" dirty="0">
                <a:latin typeface="宋体" pitchFamily="2" charset="-122"/>
              </a:rPr>
              <a:t>1936</a:t>
            </a:r>
            <a:r>
              <a:rPr lang="zh-CN" altLang="en-US" dirty="0">
                <a:latin typeface="宋体" pitchFamily="2" charset="-122"/>
              </a:rPr>
              <a:t>年</a:t>
            </a:r>
            <a:r>
              <a:rPr lang="en-US" altLang="zh-CN" dirty="0">
                <a:latin typeface="宋体" pitchFamily="2" charset="-122"/>
              </a:rPr>
              <a:t>《</a:t>
            </a:r>
            <a:r>
              <a:rPr lang="zh-CN" altLang="en-US" dirty="0">
                <a:latin typeface="宋体" pitchFamily="2" charset="-122"/>
              </a:rPr>
              <a:t>海上货物运输法</a:t>
            </a:r>
            <a:r>
              <a:rPr lang="en-US" altLang="zh-CN" dirty="0">
                <a:latin typeface="宋体" pitchFamily="2" charset="-122"/>
              </a:rPr>
              <a:t>》</a:t>
            </a:r>
            <a:r>
              <a:rPr lang="zh-CN" altLang="en-US" dirty="0">
                <a:latin typeface="宋体" pitchFamily="2" charset="-122"/>
              </a:rPr>
              <a:t>第三条第四款，在适用美国</a:t>
            </a:r>
            <a:r>
              <a:rPr lang="en-US" altLang="zh-CN" dirty="0">
                <a:latin typeface="宋体" pitchFamily="2" charset="-122"/>
              </a:rPr>
              <a:t>1936</a:t>
            </a:r>
            <a:r>
              <a:rPr lang="zh-CN" altLang="en-US" dirty="0">
                <a:latin typeface="宋体" pitchFamily="2" charset="-122"/>
              </a:rPr>
              <a:t>年</a:t>
            </a:r>
            <a:r>
              <a:rPr lang="en-US" altLang="zh-CN" dirty="0">
                <a:latin typeface="宋体" pitchFamily="2" charset="-122"/>
              </a:rPr>
              <a:t>《</a:t>
            </a:r>
            <a:r>
              <a:rPr lang="zh-CN" altLang="en-US" dirty="0">
                <a:latin typeface="宋体" pitchFamily="2" charset="-122"/>
              </a:rPr>
              <a:t>海上货物运输法</a:t>
            </a:r>
            <a:r>
              <a:rPr lang="en-US" altLang="zh-CN" dirty="0">
                <a:latin typeface="宋体" pitchFamily="2" charset="-122"/>
              </a:rPr>
              <a:t>》</a:t>
            </a:r>
            <a:r>
              <a:rPr lang="zh-CN" altLang="en-US" dirty="0">
                <a:latin typeface="宋体" pitchFamily="2" charset="-122"/>
              </a:rPr>
              <a:t>确认涉及提单的法律关系时，只有</a:t>
            </a:r>
            <a:r>
              <a:rPr lang="zh-CN" altLang="en-US" b="1" dirty="0">
                <a:effectLst>
                  <a:outerShdw blurRad="38100" dist="38100" dir="2700000" algn="tl">
                    <a:srgbClr val="C0C0C0"/>
                  </a:outerShdw>
                </a:effectLst>
                <a:latin typeface="宋体" pitchFamily="2" charset="-122"/>
              </a:rPr>
              <a:t>同时适用</a:t>
            </a:r>
            <a:r>
              <a:rPr lang="zh-CN" altLang="en-US" dirty="0">
                <a:latin typeface="宋体" pitchFamily="2" charset="-122"/>
              </a:rPr>
              <a:t>与该法相关的美国</a:t>
            </a:r>
            <a:r>
              <a:rPr lang="en-US" altLang="zh-CN" dirty="0">
                <a:latin typeface="宋体" pitchFamily="2" charset="-122"/>
              </a:rPr>
              <a:t>《</a:t>
            </a:r>
            <a:r>
              <a:rPr lang="zh-CN" altLang="en-US" dirty="0">
                <a:latin typeface="宋体" pitchFamily="2" charset="-122"/>
              </a:rPr>
              <a:t>联邦提单法</a:t>
            </a:r>
            <a:r>
              <a:rPr lang="en-US" altLang="zh-CN" dirty="0">
                <a:latin typeface="宋体" pitchFamily="2" charset="-122"/>
              </a:rPr>
              <a:t>》</a:t>
            </a:r>
            <a:r>
              <a:rPr lang="zh-CN" altLang="en-US" dirty="0">
                <a:latin typeface="宋体" pitchFamily="2" charset="-122"/>
              </a:rPr>
              <a:t>，才能准确一致地判定当事人在提单证明的海上货物运输合同中的权利义务。因此</a:t>
            </a:r>
            <a:r>
              <a:rPr lang="zh-CN" altLang="en-US" sz="3600" b="1" dirty="0">
                <a:latin typeface="宋体" pitchFamily="2" charset="-122"/>
              </a:rPr>
              <a:t>本案应同时适用美国</a:t>
            </a:r>
            <a:r>
              <a:rPr lang="en-US" altLang="zh-CN" sz="3600" b="1" dirty="0">
                <a:latin typeface="宋体" pitchFamily="2" charset="-122"/>
              </a:rPr>
              <a:t>1936</a:t>
            </a:r>
            <a:r>
              <a:rPr lang="zh-CN" altLang="en-US" sz="3600" b="1" dirty="0">
                <a:latin typeface="宋体" pitchFamily="2" charset="-122"/>
              </a:rPr>
              <a:t>年</a:t>
            </a:r>
            <a:r>
              <a:rPr lang="en-US" altLang="zh-CN" sz="3600" b="1" dirty="0">
                <a:latin typeface="宋体" pitchFamily="2" charset="-122"/>
              </a:rPr>
              <a:t>《</a:t>
            </a:r>
            <a:r>
              <a:rPr lang="zh-CN" altLang="en-US" sz="3600" b="1" dirty="0">
                <a:latin typeface="宋体" pitchFamily="2" charset="-122"/>
              </a:rPr>
              <a:t>海上货物运输法</a:t>
            </a:r>
            <a:r>
              <a:rPr lang="en-US" altLang="zh-CN" sz="3600" b="1" dirty="0">
                <a:latin typeface="宋体" pitchFamily="2" charset="-122"/>
              </a:rPr>
              <a:t>》</a:t>
            </a:r>
            <a:r>
              <a:rPr lang="zh-CN" altLang="en-US" sz="3600" b="1" dirty="0">
                <a:latin typeface="宋体" pitchFamily="2" charset="-122"/>
              </a:rPr>
              <a:t>和美国</a:t>
            </a:r>
            <a:r>
              <a:rPr lang="en-US" altLang="zh-CN" sz="3600" b="1" dirty="0">
                <a:latin typeface="宋体" pitchFamily="2" charset="-122"/>
              </a:rPr>
              <a:t>《</a:t>
            </a:r>
            <a:r>
              <a:rPr lang="zh-CN" altLang="en-US" sz="3600" b="1" dirty="0">
                <a:latin typeface="宋体" pitchFamily="2" charset="-122"/>
              </a:rPr>
              <a:t>联邦提单法</a:t>
            </a:r>
            <a:r>
              <a:rPr lang="en-US" altLang="zh-CN" sz="3600" b="1" dirty="0">
                <a:latin typeface="宋体" pitchFamily="2" charset="-122"/>
              </a:rPr>
              <a:t>》</a:t>
            </a:r>
            <a:r>
              <a:rPr lang="zh-CN" altLang="en-US" dirty="0">
                <a:latin typeface="宋体" pitchFamily="2" charset="-122"/>
              </a:rPr>
              <a:t>。</a:t>
            </a:r>
            <a:endParaRPr lang="en-US" altLang="zh-CN" dirty="0">
              <a:latin typeface="宋体" pitchFamily="2" charset="-122"/>
            </a:endParaRPr>
          </a:p>
          <a:p>
            <a:pPr eaLnBrk="1" hangingPunct="1">
              <a:defRPr/>
            </a:pPr>
            <a:r>
              <a:rPr lang="zh-CN" altLang="en-US" dirty="0">
                <a:latin typeface="宋体" pitchFamily="2" charset="-122"/>
              </a:rPr>
              <a:t>根据美国</a:t>
            </a:r>
            <a:r>
              <a:rPr lang="en-US" altLang="zh-CN" dirty="0">
                <a:latin typeface="宋体" pitchFamily="2" charset="-122"/>
              </a:rPr>
              <a:t>1936</a:t>
            </a:r>
            <a:r>
              <a:rPr lang="zh-CN" altLang="en-US" dirty="0">
                <a:latin typeface="宋体" pitchFamily="2" charset="-122"/>
              </a:rPr>
              <a:t>年</a:t>
            </a:r>
            <a:r>
              <a:rPr lang="en-US" altLang="zh-CN" dirty="0">
                <a:latin typeface="宋体" pitchFamily="2" charset="-122"/>
              </a:rPr>
              <a:t>《</a:t>
            </a:r>
            <a:r>
              <a:rPr lang="zh-CN" altLang="en-US" dirty="0">
                <a:latin typeface="宋体" pitchFamily="2" charset="-122"/>
              </a:rPr>
              <a:t>海上货物运输法</a:t>
            </a:r>
            <a:r>
              <a:rPr lang="en-US" altLang="zh-CN" dirty="0">
                <a:latin typeface="宋体" pitchFamily="2" charset="-122"/>
              </a:rPr>
              <a:t>》</a:t>
            </a:r>
            <a:r>
              <a:rPr lang="zh-CN" altLang="en-US" dirty="0">
                <a:latin typeface="宋体" pitchFamily="2" charset="-122"/>
              </a:rPr>
              <a:t>和美国</a:t>
            </a:r>
            <a:r>
              <a:rPr lang="en-US" altLang="zh-CN" dirty="0">
                <a:latin typeface="宋体" pitchFamily="2" charset="-122"/>
              </a:rPr>
              <a:t>《</a:t>
            </a:r>
            <a:r>
              <a:rPr lang="zh-CN" altLang="en-US" dirty="0">
                <a:latin typeface="宋体" pitchFamily="2" charset="-122"/>
              </a:rPr>
              <a:t>联邦提单法</a:t>
            </a:r>
            <a:r>
              <a:rPr lang="en-US" altLang="zh-CN" dirty="0">
                <a:latin typeface="宋体" pitchFamily="2" charset="-122"/>
              </a:rPr>
              <a:t>》</a:t>
            </a:r>
            <a:r>
              <a:rPr lang="zh-CN" altLang="en-US" dirty="0">
                <a:latin typeface="宋体" pitchFamily="2" charset="-122"/>
              </a:rPr>
              <a:t>第二条、第九条（</a:t>
            </a:r>
            <a:r>
              <a:rPr lang="en-US" altLang="zh-CN" dirty="0">
                <a:latin typeface="宋体" pitchFamily="2" charset="-122"/>
              </a:rPr>
              <a:t>b</a:t>
            </a:r>
            <a:r>
              <a:rPr lang="zh-CN" altLang="en-US" dirty="0">
                <a:latin typeface="宋体" pitchFamily="2" charset="-122"/>
              </a:rPr>
              <a:t>）款，承运人向记名提单的记名收货人交付货物时，</a:t>
            </a:r>
            <a:r>
              <a:rPr lang="zh-CN" altLang="en-US" b="1" dirty="0">
                <a:effectLst>
                  <a:outerShdw blurRad="38100" dist="38100" dir="2700000" algn="tl">
                    <a:srgbClr val="C0C0C0"/>
                  </a:outerShdw>
                </a:effectLst>
                <a:latin typeface="宋体" pitchFamily="2" charset="-122"/>
              </a:rPr>
              <a:t>不负有要求记名收货人出示或提交记名提单的义务</a:t>
            </a:r>
            <a:r>
              <a:rPr lang="zh-CN" altLang="en-US" dirty="0">
                <a:latin typeface="宋体" pitchFamily="2" charset="-122"/>
              </a:rPr>
              <a:t>。</a:t>
            </a:r>
          </a:p>
        </p:txBody>
      </p:sp>
    </p:spTree>
    <p:extLst>
      <p:ext uri="{BB962C8B-B14F-4D97-AF65-F5344CB8AC3E}">
        <p14:creationId xmlns:p14="http://schemas.microsoft.com/office/powerpoint/2010/main" val="10403865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0" y="0"/>
            <a:ext cx="9144000" cy="6858000"/>
          </a:xfrm>
        </p:spPr>
        <p:txBody>
          <a:bodyPr/>
          <a:lstStyle/>
          <a:p>
            <a:pPr eaLnBrk="1" hangingPunct="1"/>
            <a:r>
              <a:rPr lang="en-US" altLang="zh-CN" sz="3600" b="1" dirty="0"/>
              <a:t>2002</a:t>
            </a:r>
            <a:r>
              <a:rPr lang="zh-CN" altLang="en-US" sz="3600" b="1" dirty="0"/>
              <a:t>年</a:t>
            </a:r>
            <a:r>
              <a:rPr lang="en-US" altLang="zh-CN" sz="3600" b="1" dirty="0"/>
              <a:t>6</a:t>
            </a:r>
            <a:r>
              <a:rPr lang="zh-CN" altLang="en-US" sz="3600" b="1" dirty="0"/>
              <a:t>月</a:t>
            </a:r>
            <a:r>
              <a:rPr lang="en-US" altLang="zh-CN" sz="3600" b="1" dirty="0"/>
              <a:t>25</a:t>
            </a:r>
            <a:r>
              <a:rPr lang="zh-CN" altLang="en-US" sz="3600" b="1" dirty="0"/>
              <a:t>日，最高人民法院再审判决</a:t>
            </a:r>
            <a:r>
              <a:rPr lang="zh-CN" altLang="en-US" sz="2800" dirty="0"/>
              <a:t>：</a:t>
            </a:r>
            <a:r>
              <a:rPr lang="zh-CN" altLang="en-US" sz="3600" b="1" dirty="0"/>
              <a:t>依据美国</a:t>
            </a:r>
            <a:r>
              <a:rPr lang="en-US" altLang="zh-CN" sz="3600" b="1" dirty="0"/>
              <a:t>1936</a:t>
            </a:r>
            <a:r>
              <a:rPr lang="zh-CN" altLang="en-US" sz="3600" b="1" dirty="0"/>
              <a:t>年</a:t>
            </a:r>
            <a:r>
              <a:rPr lang="en-US" altLang="zh-CN" sz="3600" b="1" dirty="0"/>
              <a:t>《</a:t>
            </a:r>
            <a:r>
              <a:rPr lang="zh-CN" altLang="en-US" sz="3600" b="1" dirty="0"/>
              <a:t>海上货物运输法</a:t>
            </a:r>
            <a:r>
              <a:rPr lang="en-US" altLang="zh-CN" sz="3600" b="1" dirty="0"/>
              <a:t>》</a:t>
            </a:r>
            <a:r>
              <a:rPr lang="zh-CN" altLang="en-US" sz="3600" b="1" dirty="0"/>
              <a:t>第</a:t>
            </a:r>
            <a:r>
              <a:rPr lang="en-US" altLang="zh-CN" sz="3600" b="1" dirty="0"/>
              <a:t>3</a:t>
            </a:r>
            <a:r>
              <a:rPr lang="zh-CN" altLang="en-US" sz="3600" b="1" dirty="0"/>
              <a:t>条第</a:t>
            </a:r>
            <a:r>
              <a:rPr lang="en-US" altLang="zh-CN" sz="3600" b="1" dirty="0"/>
              <a:t>4</a:t>
            </a:r>
            <a:r>
              <a:rPr lang="zh-CN" altLang="en-US" sz="3600" b="1" dirty="0"/>
              <a:t>款、美国</a:t>
            </a:r>
            <a:r>
              <a:rPr lang="en-US" altLang="zh-CN" sz="3600" b="1" dirty="0"/>
              <a:t>《</a:t>
            </a:r>
            <a:r>
              <a:rPr lang="zh-CN" altLang="en-US" sz="3600" b="1" dirty="0"/>
              <a:t>联邦提单法</a:t>
            </a:r>
            <a:r>
              <a:rPr lang="en-US" altLang="zh-CN" sz="3600" b="1" dirty="0"/>
              <a:t>》</a:t>
            </a:r>
            <a:r>
              <a:rPr lang="zh-CN" altLang="en-US" sz="3600" b="1" dirty="0"/>
              <a:t>第</a:t>
            </a:r>
            <a:r>
              <a:rPr lang="en-US" altLang="zh-CN" sz="3600" b="1" dirty="0"/>
              <a:t>2</a:t>
            </a:r>
            <a:r>
              <a:rPr lang="zh-CN" altLang="en-US" sz="3600" b="1" dirty="0"/>
              <a:t>条和第</a:t>
            </a:r>
            <a:r>
              <a:rPr lang="en-US" altLang="zh-CN" sz="3600" b="1" dirty="0"/>
              <a:t>9</a:t>
            </a:r>
            <a:r>
              <a:rPr lang="zh-CN" altLang="en-US" sz="3600" b="1" dirty="0"/>
              <a:t>条（</a:t>
            </a:r>
            <a:r>
              <a:rPr lang="en-US" altLang="zh-CN" sz="3600" b="1" dirty="0"/>
              <a:t>b</a:t>
            </a:r>
            <a:r>
              <a:rPr lang="zh-CN" altLang="en-US" sz="3600" b="1" dirty="0"/>
              <a:t>）款</a:t>
            </a:r>
            <a:r>
              <a:rPr lang="zh-CN" altLang="en-US" b="1" dirty="0"/>
              <a:t>和</a:t>
            </a:r>
            <a:r>
              <a:rPr lang="en-US" altLang="zh-CN" b="1" dirty="0"/>
              <a:t>《</a:t>
            </a:r>
            <a:r>
              <a:rPr lang="zh-CN" altLang="en-US" b="1" dirty="0"/>
              <a:t>民事诉讼法</a:t>
            </a:r>
            <a:r>
              <a:rPr lang="en-US" altLang="zh-CN" b="1" dirty="0"/>
              <a:t>》</a:t>
            </a:r>
            <a:r>
              <a:rPr lang="zh-CN" altLang="en-US" b="1" dirty="0"/>
              <a:t>第一百八十四条、第一百五十三条第一款第（二）项的规定，</a:t>
            </a:r>
            <a:endParaRPr lang="en-US" altLang="zh-CN" b="1" dirty="0"/>
          </a:p>
          <a:p>
            <a:pPr eaLnBrk="1" hangingPunct="1"/>
            <a:r>
              <a:rPr lang="zh-CN" altLang="en-US" sz="3600" b="1" dirty="0"/>
              <a:t>撤消一审和二审判决，驳回万宝集团广州菲达电器厂对美国总统轮船公司的诉讼请求。</a:t>
            </a:r>
            <a:r>
              <a:rPr lang="zh-CN" altLang="en-US" b="1" dirty="0"/>
              <a:t>本案一审诉讼费人民币 </a:t>
            </a:r>
            <a:r>
              <a:rPr lang="en-US" altLang="zh-CN" b="1" dirty="0"/>
              <a:t>41490</a:t>
            </a:r>
            <a:r>
              <a:rPr lang="zh-CN" altLang="en-US" b="1" dirty="0"/>
              <a:t>元、二审诉讼费人民币 </a:t>
            </a:r>
            <a:r>
              <a:rPr lang="en-US" altLang="zh-CN" b="1" dirty="0"/>
              <a:t>41490</a:t>
            </a:r>
            <a:r>
              <a:rPr lang="zh-CN" altLang="en-US" b="1" dirty="0"/>
              <a:t>元，由菲达厂负担</a:t>
            </a:r>
            <a:endParaRPr lang="en-US" altLang="zh-CN" b="1" dirty="0"/>
          </a:p>
          <a:p>
            <a:pPr eaLnBrk="1" hangingPunct="1"/>
            <a:endParaRPr lang="en-US" altLang="zh-CN" b="1" dirty="0"/>
          </a:p>
          <a:p>
            <a:pPr eaLnBrk="1" hangingPunct="1"/>
            <a:r>
              <a:rPr lang="zh-CN" altLang="en-US" b="1" dirty="0"/>
              <a:t>本案系合同纠纷还是侵权纠纷？为什么？</a:t>
            </a:r>
          </a:p>
          <a:p>
            <a:pPr eaLnBrk="1" hangingPunct="1"/>
            <a:endParaRPr lang="zh-CN" altLang="en-US" b="1" dirty="0"/>
          </a:p>
        </p:txBody>
      </p:sp>
    </p:spTree>
    <p:extLst>
      <p:ext uri="{BB962C8B-B14F-4D97-AF65-F5344CB8AC3E}">
        <p14:creationId xmlns:p14="http://schemas.microsoft.com/office/powerpoint/2010/main" val="2217175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body" idx="1"/>
          </p:nvPr>
        </p:nvSpPr>
        <p:spPr>
          <a:xfrm>
            <a:off x="0" y="0"/>
            <a:ext cx="9144000" cy="6858000"/>
          </a:xfrm>
        </p:spPr>
        <p:txBody>
          <a:bodyPr/>
          <a:lstStyle/>
          <a:p>
            <a:r>
              <a:rPr lang="en-US" altLang="zh-CN" sz="3600" b="1" dirty="0"/>
              <a:t>March8,2024       </a:t>
            </a:r>
            <a:r>
              <a:rPr lang="en-US" altLang="zh-CN" sz="6000" b="1" dirty="0"/>
              <a:t>5. </a:t>
            </a:r>
            <a:r>
              <a:rPr lang="zh-CN" altLang="en-US" sz="6000" b="1" dirty="0"/>
              <a:t>国际私法案件判决执行的特殊性</a:t>
            </a:r>
          </a:p>
          <a:p>
            <a:r>
              <a:rPr lang="zh-CN" altLang="en-US" sz="6000" b="1" dirty="0"/>
              <a:t>中威船案</a:t>
            </a:r>
            <a:endParaRPr lang="en-US" altLang="zh-CN" sz="6000" b="1" dirty="0"/>
          </a:p>
          <a:p>
            <a:r>
              <a:rPr lang="zh-CN" altLang="en-US" sz="6000" b="1" dirty="0"/>
              <a:t>中威轮船公司、陈震、陈春与日本商船三井株式会社定期租船合同及侵权损害赔偿纠纷</a:t>
            </a:r>
          </a:p>
        </p:txBody>
      </p:sp>
    </p:spTree>
    <p:extLst>
      <p:ext uri="{BB962C8B-B14F-4D97-AF65-F5344CB8AC3E}">
        <p14:creationId xmlns:p14="http://schemas.microsoft.com/office/powerpoint/2010/main" val="30104845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0" y="0"/>
            <a:ext cx="9144000" cy="6858000"/>
          </a:xfrm>
        </p:spPr>
        <p:txBody>
          <a:bodyPr/>
          <a:lstStyle/>
          <a:p>
            <a:pPr eaLnBrk="1" hangingPunct="1"/>
            <a:r>
              <a:rPr lang="zh-CN" altLang="en-US" sz="6000" b="1" dirty="0"/>
              <a:t>中威船案</a:t>
            </a:r>
            <a:endParaRPr lang="en-US" altLang="zh-CN" sz="6000" b="1" dirty="0"/>
          </a:p>
          <a:p>
            <a:pPr eaLnBrk="1" hangingPunct="1"/>
            <a:r>
              <a:rPr lang="zh-CN" altLang="en-US" dirty="0"/>
              <a:t>持续了</a:t>
            </a:r>
            <a:r>
              <a:rPr lang="en-US" altLang="zh-CN" dirty="0"/>
              <a:t>77</a:t>
            </a:r>
            <a:r>
              <a:rPr lang="zh-CN" altLang="en-US" dirty="0"/>
              <a:t>年（</a:t>
            </a:r>
            <a:r>
              <a:rPr lang="en-US" altLang="zh-CN" dirty="0"/>
              <a:t>1937-2014</a:t>
            </a:r>
            <a:r>
              <a:rPr lang="zh-CN" altLang="en-US" dirty="0"/>
              <a:t>）的海事赔偿大案，</a:t>
            </a:r>
            <a:endParaRPr lang="en-US" altLang="zh-CN" dirty="0"/>
          </a:p>
          <a:p>
            <a:pPr eaLnBrk="1" hangingPunct="1"/>
            <a:r>
              <a:rPr lang="zh-CN" altLang="en-US" dirty="0"/>
              <a:t>一起被称为“超级马拉松”的旷世奇案，</a:t>
            </a:r>
            <a:endParaRPr lang="en-US" altLang="zh-CN" dirty="0"/>
          </a:p>
          <a:p>
            <a:pPr eaLnBrk="1" hangingPunct="1"/>
            <a:r>
              <a:rPr lang="zh-CN" altLang="en-US" dirty="0"/>
              <a:t>创造了数个“第一”：</a:t>
            </a:r>
            <a:endParaRPr lang="en-US" altLang="zh-CN" dirty="0"/>
          </a:p>
          <a:p>
            <a:pPr eaLnBrk="1" hangingPunct="1"/>
            <a:r>
              <a:rPr lang="zh-CN" altLang="en-US" dirty="0"/>
              <a:t>中国历史上历时最长的国际私法案件；</a:t>
            </a:r>
            <a:endParaRPr lang="en-US" altLang="zh-CN" dirty="0"/>
          </a:p>
          <a:p>
            <a:pPr eaLnBrk="1" hangingPunct="1"/>
            <a:r>
              <a:rPr lang="zh-CN" altLang="en-US" dirty="0"/>
              <a:t>我国法院受理的中国公民向日本企业索赔二战期间损失的第一案；</a:t>
            </a:r>
            <a:endParaRPr lang="en-US" altLang="zh-CN" dirty="0"/>
          </a:p>
          <a:p>
            <a:pPr eaLnBrk="1" hangingPunct="1"/>
            <a:r>
              <a:rPr lang="zh-CN" altLang="en-US" dirty="0"/>
              <a:t>中国民间对日索赔金额最高的案件；</a:t>
            </a:r>
            <a:endParaRPr lang="en-US" altLang="zh-CN" dirty="0"/>
          </a:p>
          <a:p>
            <a:pPr eaLnBrk="1" hangingPunct="1"/>
            <a:r>
              <a:rPr lang="zh-CN" altLang="en-US" dirty="0"/>
              <a:t>继公审“四人帮”后国内律师团人数最多的案件；</a:t>
            </a:r>
            <a:endParaRPr lang="zh-CN" altLang="zh-CN" dirty="0"/>
          </a:p>
        </p:txBody>
      </p:sp>
    </p:spTree>
    <p:extLst>
      <p:ext uri="{BB962C8B-B14F-4D97-AF65-F5344CB8AC3E}">
        <p14:creationId xmlns:p14="http://schemas.microsoft.com/office/powerpoint/2010/main" val="10171594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0" y="0"/>
            <a:ext cx="9144000" cy="6858000"/>
          </a:xfrm>
        </p:spPr>
        <p:txBody>
          <a:bodyPr/>
          <a:lstStyle/>
          <a:p>
            <a:pPr eaLnBrk="1" hangingPunct="1"/>
            <a:r>
              <a:rPr lang="zh-CN" altLang="en-US" sz="3600" b="1" dirty="0"/>
              <a:t>原告</a:t>
            </a:r>
            <a:r>
              <a:rPr lang="zh-CN" altLang="en-US" dirty="0"/>
              <a:t>：中威轮船公司</a:t>
            </a:r>
            <a:endParaRPr lang="en-US" altLang="zh-CN" dirty="0"/>
          </a:p>
          <a:p>
            <a:pPr eaLnBrk="1" hangingPunct="1"/>
            <a:r>
              <a:rPr lang="en-US" altLang="zh-CN" dirty="0"/>
              <a:t>          </a:t>
            </a:r>
            <a:r>
              <a:rPr lang="zh-CN" altLang="en-US" dirty="0"/>
              <a:t>中华人民共和国公民</a:t>
            </a:r>
            <a:r>
              <a:rPr lang="zh-CN" altLang="en-US" sz="3600" b="1" dirty="0"/>
              <a:t>陈顺通</a:t>
            </a:r>
            <a:r>
              <a:rPr lang="zh-CN" altLang="en-US" dirty="0"/>
              <a:t>祖孙三代</a:t>
            </a:r>
            <a:endParaRPr lang="en-US" altLang="zh-CN" dirty="0"/>
          </a:p>
          <a:p>
            <a:pPr eaLnBrk="1" hangingPunct="1"/>
            <a:endParaRPr lang="zh-CN" altLang="en-US" dirty="0"/>
          </a:p>
          <a:p>
            <a:pPr eaLnBrk="1" hangingPunct="1"/>
            <a:r>
              <a:rPr lang="zh-CN" altLang="en-US" sz="3600" b="1" dirty="0"/>
              <a:t>被告</a:t>
            </a:r>
            <a:r>
              <a:rPr lang="zh-CN" altLang="en-US" dirty="0"/>
              <a:t>：日本大同海运株式会社</a:t>
            </a:r>
            <a:endParaRPr lang="en-US" altLang="zh-CN" dirty="0"/>
          </a:p>
          <a:p>
            <a:r>
              <a:rPr lang="zh-CN" altLang="en-US" dirty="0"/>
              <a:t>（大同海运株式会社</a:t>
            </a:r>
            <a:r>
              <a:rPr lang="en-US" altLang="zh-CN" dirty="0"/>
              <a:t>20</a:t>
            </a:r>
            <a:r>
              <a:rPr lang="zh-CN" altLang="en-US" dirty="0"/>
              <a:t>世纪</a:t>
            </a:r>
            <a:r>
              <a:rPr lang="en-US" altLang="zh-CN" dirty="0"/>
              <a:t>60</a:t>
            </a:r>
            <a:r>
              <a:rPr lang="zh-CN" altLang="en-US" dirty="0"/>
              <a:t>年代并入日本海运，日本海运</a:t>
            </a:r>
            <a:r>
              <a:rPr lang="en-US" altLang="zh-CN" dirty="0"/>
              <a:t>20</a:t>
            </a:r>
            <a:r>
              <a:rPr lang="zh-CN" altLang="en-US" dirty="0"/>
              <a:t>世纪</a:t>
            </a:r>
            <a:r>
              <a:rPr lang="en-US" altLang="zh-CN" dirty="0"/>
              <a:t>80</a:t>
            </a:r>
            <a:r>
              <a:rPr lang="zh-CN" altLang="en-US" dirty="0"/>
              <a:t>年代并入日本</a:t>
            </a:r>
            <a:r>
              <a:rPr lang="en-US" altLang="zh-CN" dirty="0"/>
              <a:t>NAVIX LINE</a:t>
            </a:r>
            <a:r>
              <a:rPr lang="zh-CN" altLang="en-US" dirty="0"/>
              <a:t>，</a:t>
            </a:r>
            <a:r>
              <a:rPr lang="en-US" altLang="zh-CN" dirty="0"/>
              <a:t>1999</a:t>
            </a:r>
            <a:r>
              <a:rPr lang="zh-CN" altLang="en-US" dirty="0"/>
              <a:t>年</a:t>
            </a:r>
            <a:r>
              <a:rPr lang="en-US" altLang="zh-CN" dirty="0"/>
              <a:t>4</a:t>
            </a:r>
            <a:r>
              <a:rPr lang="zh-CN" altLang="en-US" dirty="0"/>
              <a:t>月日本</a:t>
            </a:r>
            <a:r>
              <a:rPr lang="en-US" altLang="zh-CN" dirty="0"/>
              <a:t>NAVIX LINE</a:t>
            </a:r>
            <a:r>
              <a:rPr lang="zh-CN" altLang="en-US" dirty="0"/>
              <a:t>并入日本第二大海运公司商船三井船舶株式会社。）</a:t>
            </a:r>
          </a:p>
          <a:p>
            <a:pPr eaLnBrk="1" hangingPunct="1"/>
            <a:endParaRPr lang="zh-CN" altLang="zh-CN" dirty="0"/>
          </a:p>
        </p:txBody>
      </p:sp>
    </p:spTree>
    <p:extLst>
      <p:ext uri="{BB962C8B-B14F-4D97-AF65-F5344CB8AC3E}">
        <p14:creationId xmlns:p14="http://schemas.microsoft.com/office/powerpoint/2010/main" val="7602567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0" y="0"/>
            <a:ext cx="9144000" cy="6858000"/>
          </a:xfrm>
        </p:spPr>
        <p:txBody>
          <a:bodyPr/>
          <a:lstStyle/>
          <a:p>
            <a:pPr marL="0" indent="0" eaLnBrk="1" hangingPunct="1">
              <a:buNone/>
            </a:pPr>
            <a:r>
              <a:rPr lang="en-US" altLang="zh-CN" dirty="0"/>
              <a:t>       1909</a:t>
            </a:r>
            <a:r>
              <a:rPr lang="zh-CN" altLang="en-US" dirty="0"/>
              <a:t>年，浙江宁波</a:t>
            </a:r>
            <a:r>
              <a:rPr lang="en-US" altLang="zh-CN" dirty="0"/>
              <a:t>14</a:t>
            </a:r>
            <a:r>
              <a:rPr lang="zh-CN" altLang="en-US" dirty="0"/>
              <a:t>岁少年</a:t>
            </a:r>
            <a:r>
              <a:rPr lang="zh-CN" altLang="en-US" sz="3600" b="1" dirty="0"/>
              <a:t>陈顺通</a:t>
            </a:r>
            <a:r>
              <a:rPr lang="zh-CN" altLang="en-US" dirty="0"/>
              <a:t>乘着父亲的木船闯进上海滩，到一家汽船公司学习航海业务，不久从一个见习水手成为海运船长。</a:t>
            </a:r>
            <a:endParaRPr lang="en-US" altLang="zh-CN" dirty="0"/>
          </a:p>
          <a:p>
            <a:pPr marL="0" indent="0" eaLnBrk="1" hangingPunct="1">
              <a:buNone/>
            </a:pPr>
            <a:endParaRPr lang="en-US" altLang="zh-CN" dirty="0"/>
          </a:p>
          <a:p>
            <a:r>
              <a:rPr lang="en-US" altLang="zh-CN" dirty="0"/>
              <a:t>1930</a:t>
            </a:r>
            <a:r>
              <a:rPr lang="zh-CN" altLang="en-US" dirty="0"/>
              <a:t>年</a:t>
            </a:r>
            <a:r>
              <a:rPr lang="en-US" altLang="zh-CN" dirty="0"/>
              <a:t>9</a:t>
            </a:r>
            <a:r>
              <a:rPr lang="zh-CN" altLang="en-US" dirty="0"/>
              <a:t>月</a:t>
            </a:r>
            <a:r>
              <a:rPr lang="en-US" altLang="zh-CN" dirty="0"/>
              <a:t>1</a:t>
            </a:r>
            <a:r>
              <a:rPr lang="zh-CN" altLang="en-US" dirty="0"/>
              <a:t>日，陈顺通在上海注册成立中国有史以来第一家个人独资创办的海运公司“中威轮船公司”， “中威”意为“扬中华之威”。</a:t>
            </a:r>
          </a:p>
          <a:p>
            <a:pPr eaLnBrk="1" hangingPunct="1"/>
            <a:endParaRPr lang="zh-CN" altLang="en-US" dirty="0"/>
          </a:p>
          <a:p>
            <a:pPr eaLnBrk="1" hangingPunct="1"/>
            <a:endParaRPr lang="en-US" altLang="zh-CN" dirty="0"/>
          </a:p>
          <a:p>
            <a:pPr eaLnBrk="1" hangingPunct="1"/>
            <a:endParaRPr lang="zh-CN" altLang="en-US" dirty="0"/>
          </a:p>
          <a:p>
            <a:pPr eaLnBrk="1" hangingPunct="1"/>
            <a:endParaRPr lang="en-US" altLang="zh-CN" dirty="0"/>
          </a:p>
          <a:p>
            <a:pPr eaLnBrk="1" hangingPunct="1"/>
            <a:endParaRPr lang="en-US" altLang="zh-CN" dirty="0"/>
          </a:p>
          <a:p>
            <a:pPr eaLnBrk="1" hangingPunct="1"/>
            <a:endParaRPr lang="zh-CN" altLang="zh-CN" dirty="0"/>
          </a:p>
        </p:txBody>
      </p:sp>
    </p:spTree>
    <p:extLst>
      <p:ext uri="{BB962C8B-B14F-4D97-AF65-F5344CB8AC3E}">
        <p14:creationId xmlns:p14="http://schemas.microsoft.com/office/powerpoint/2010/main" val="918489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eaLnBrk="1" hangingPunct="1"/>
            <a:r>
              <a:rPr lang="en-US" altLang="zh-CN" dirty="0"/>
              <a:t>     4</a:t>
            </a:r>
            <a:r>
              <a:rPr lang="zh-CN" altLang="en-US" dirty="0"/>
              <a:t>年后中威公司轮船总吨位超过二万吨，在当时中国航运界居第二，跻身世界著名航运公司之列，航线通往东南亚各国和苏联，公司人才辈出，盛极一时。董浩云（香港船王、香港特首董建华之父）、魏文瀚、魏文达、包达三等著名人士都先后入职中威公司。陈顺通成为名副其实的“船王” </a:t>
            </a:r>
            <a:r>
              <a:rPr lang="zh-CN" altLang="en-US" sz="3600" b="1" dirty="0"/>
              <a:t>（船王第一代）</a:t>
            </a:r>
            <a:r>
              <a:rPr lang="zh-CN" altLang="en-US" dirty="0"/>
              <a:t>。</a:t>
            </a:r>
            <a:endParaRPr lang="en-US" altLang="zh-CN" dirty="0"/>
          </a:p>
          <a:p>
            <a:pPr eaLnBrk="1" hangingPunct="1"/>
            <a:endParaRPr lang="en-US" altLang="zh-CN" dirty="0"/>
          </a:p>
          <a:p>
            <a:pPr eaLnBrk="1" hangingPunct="1"/>
            <a:r>
              <a:rPr lang="en-US" altLang="zh-CN" dirty="0"/>
              <a:t>1936</a:t>
            </a:r>
            <a:r>
              <a:rPr lang="zh-CN" altLang="en-US" dirty="0"/>
              <a:t>年陈顺通母亲去世，蒋介石赠匾一副，上书“母仪天下”。可见陈氏家族当时的显赫。</a:t>
            </a:r>
            <a:endParaRPr lang="zh-CN" altLang="zh-CN" dirty="0"/>
          </a:p>
        </p:txBody>
      </p:sp>
    </p:spTree>
    <p:extLst>
      <p:ext uri="{BB962C8B-B14F-4D97-AF65-F5344CB8AC3E}">
        <p14:creationId xmlns:p14="http://schemas.microsoft.com/office/powerpoint/2010/main" val="176589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0"/>
            <a:ext cx="9144000" cy="6858000"/>
          </a:xfrm>
        </p:spPr>
        <p:txBody>
          <a:bodyPr/>
          <a:lstStyle/>
          <a:p>
            <a:pPr marL="0" indent="0" eaLnBrk="1" hangingPunct="1">
              <a:buNone/>
              <a:defRPr/>
            </a:pPr>
            <a:r>
              <a:rPr lang="zh-CN" altLang="en-US" sz="3600" b="1" dirty="0"/>
              <a:t>指定教材：</a:t>
            </a:r>
            <a:endParaRPr lang="en-US" altLang="zh-CN" sz="3600" b="1" dirty="0"/>
          </a:p>
          <a:p>
            <a:pPr marL="0" indent="0" eaLnBrk="1" hangingPunct="1">
              <a:buNone/>
              <a:defRPr/>
            </a:pPr>
            <a:r>
              <a:rPr lang="zh-CN" altLang="en-US" b="1" dirty="0"/>
              <a:t>黄进主编（</a:t>
            </a:r>
            <a:r>
              <a:rPr lang="en-US" altLang="zh-CN" b="1" dirty="0"/>
              <a:t>《</a:t>
            </a:r>
            <a:r>
              <a:rPr lang="zh-CN" altLang="en-US" b="1" dirty="0"/>
              <a:t>国际私法学</a:t>
            </a:r>
            <a:r>
              <a:rPr lang="en-US" altLang="zh-CN" b="1" dirty="0"/>
              <a:t>》</a:t>
            </a:r>
            <a:r>
              <a:rPr lang="zh-CN" altLang="en-US" b="1" dirty="0"/>
              <a:t>编写组编）：</a:t>
            </a:r>
            <a:r>
              <a:rPr lang="en-US" altLang="zh-CN" b="1" dirty="0"/>
              <a:t>《</a:t>
            </a:r>
            <a:r>
              <a:rPr lang="zh-CN" altLang="en-US" b="1" dirty="0"/>
              <a:t>国际私法学</a:t>
            </a:r>
            <a:r>
              <a:rPr lang="en-US" altLang="zh-CN" b="1" dirty="0"/>
              <a:t>》</a:t>
            </a:r>
            <a:r>
              <a:rPr lang="zh-CN" altLang="en-US" b="1" dirty="0"/>
              <a:t>，高等教育出版社</a:t>
            </a:r>
            <a:r>
              <a:rPr lang="en-US" altLang="zh-CN" b="1" dirty="0"/>
              <a:t>2023</a:t>
            </a:r>
            <a:r>
              <a:rPr lang="zh-CN" altLang="en-US" b="1" dirty="0"/>
              <a:t>年版。</a:t>
            </a:r>
            <a:endParaRPr lang="en-US" altLang="zh-CN" b="1" dirty="0"/>
          </a:p>
          <a:p>
            <a:pPr marL="0" indent="0" eaLnBrk="1" hangingPunct="1">
              <a:buNone/>
              <a:defRPr/>
            </a:pPr>
            <a:r>
              <a:rPr lang="zh-CN" altLang="en-US" sz="2800" b="1" dirty="0"/>
              <a:t>参考教材</a:t>
            </a:r>
            <a:endParaRPr lang="en-US" altLang="zh-CN" sz="2800" b="1" dirty="0"/>
          </a:p>
          <a:p>
            <a:pPr marL="0" indent="0" eaLnBrk="1" hangingPunct="1">
              <a:buNone/>
              <a:defRPr/>
            </a:pPr>
            <a:r>
              <a:rPr lang="zh-CN" altLang="en-US" sz="2800" b="1" dirty="0"/>
              <a:t>韩德培主编</a:t>
            </a:r>
            <a:r>
              <a:rPr lang="en-US" altLang="zh-CN" sz="2800" b="1" dirty="0"/>
              <a:t>《</a:t>
            </a:r>
            <a:r>
              <a:rPr lang="zh-CN" altLang="en-US" sz="2800" b="1" dirty="0"/>
              <a:t>国际私法</a:t>
            </a:r>
            <a:r>
              <a:rPr lang="en-US" altLang="zh-CN" sz="2800" b="1" dirty="0"/>
              <a:t>》</a:t>
            </a:r>
            <a:r>
              <a:rPr lang="zh-CN" altLang="en-US" sz="2800" b="1" dirty="0"/>
              <a:t>第三版，高等教育出版社</a:t>
            </a:r>
            <a:r>
              <a:rPr lang="en-US" altLang="zh-CN" sz="2800" b="1" dirty="0"/>
              <a:t>2014</a:t>
            </a:r>
            <a:r>
              <a:rPr lang="zh-CN" altLang="en-US" sz="2800" b="1" dirty="0"/>
              <a:t>年版</a:t>
            </a:r>
            <a:endParaRPr lang="en-US" altLang="zh-CN" sz="2800" b="1" dirty="0"/>
          </a:p>
          <a:p>
            <a:pPr marL="0" indent="0" eaLnBrk="1" hangingPunct="1">
              <a:buNone/>
              <a:defRPr/>
            </a:pPr>
            <a:r>
              <a:rPr lang="zh-CN" altLang="en-US" sz="2800" b="1" dirty="0"/>
              <a:t>秦瑞亭主编</a:t>
            </a:r>
            <a:r>
              <a:rPr lang="en-US" altLang="zh-CN" sz="2800" b="1" dirty="0"/>
              <a:t>《</a:t>
            </a:r>
            <a:r>
              <a:rPr lang="zh-CN" altLang="en-US" sz="2800" b="1" dirty="0"/>
              <a:t>国际私法</a:t>
            </a:r>
            <a:r>
              <a:rPr lang="en-US" altLang="zh-CN" sz="2800" b="1" dirty="0"/>
              <a:t>》</a:t>
            </a:r>
            <a:r>
              <a:rPr lang="zh-CN" altLang="en-US" sz="2800" b="1" dirty="0"/>
              <a:t>第二版， 南开大学出版社</a:t>
            </a:r>
            <a:r>
              <a:rPr lang="en-US" altLang="zh-CN" sz="2800" b="1" dirty="0"/>
              <a:t>2014</a:t>
            </a:r>
            <a:r>
              <a:rPr lang="zh-CN" altLang="en-US" sz="2800" b="1" dirty="0"/>
              <a:t>年版</a:t>
            </a:r>
            <a:endParaRPr lang="en-US" altLang="zh-CN" sz="2800" b="1" dirty="0"/>
          </a:p>
          <a:p>
            <a:pPr marL="0" indent="0" eaLnBrk="1" hangingPunct="1">
              <a:buNone/>
              <a:defRPr/>
            </a:pPr>
            <a:endParaRPr lang="en-US" altLang="zh-CN" sz="2800" b="1" dirty="0"/>
          </a:p>
          <a:p>
            <a:pPr eaLnBrk="1" hangingPunct="1">
              <a:defRPr/>
            </a:pPr>
            <a:endParaRPr lang="en-US" altLang="zh-CN" sz="28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sz="3600" b="1" dirty="0"/>
          </a:p>
          <a:p>
            <a:pPr eaLnBrk="1" hangingPunct="1">
              <a:defRPr/>
            </a:pPr>
            <a:endParaRPr lang="zh-CN" altLang="en-US" dirty="0"/>
          </a:p>
          <a:p>
            <a:pPr eaLnBrk="1" hangingPunct="1">
              <a:defRPr/>
            </a:pPr>
            <a:endParaRPr lang="zh-CN" altLang="en-US" dirty="0"/>
          </a:p>
          <a:p>
            <a:pPr eaLnBrk="1" hangingPunct="1">
              <a:defRPr/>
            </a:pPr>
            <a:endParaRPr lang="en-US" altLang="zh-CN" dirty="0"/>
          </a:p>
          <a:p>
            <a:pPr marL="0" indent="0" eaLnBrk="1" hangingPunct="1">
              <a:buFontTx/>
              <a:buNone/>
              <a:defRPr/>
            </a:pPr>
            <a:endParaRPr lang="en-US" altLang="zh-CN" dirty="0"/>
          </a:p>
          <a:p>
            <a:pPr eaLnBrk="1" hangingPunct="1">
              <a:defRPr/>
            </a:pPr>
            <a:endParaRPr lang="zh-CN" altLang="zh-CN" dirty="0"/>
          </a:p>
        </p:txBody>
      </p:sp>
    </p:spTree>
    <p:extLst>
      <p:ext uri="{BB962C8B-B14F-4D97-AF65-F5344CB8AC3E}">
        <p14:creationId xmlns:p14="http://schemas.microsoft.com/office/powerpoint/2010/main" val="35411154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0" y="0"/>
            <a:ext cx="9144000" cy="6858000"/>
          </a:xfrm>
        </p:spPr>
        <p:txBody>
          <a:bodyPr/>
          <a:lstStyle/>
          <a:p>
            <a:pPr eaLnBrk="1" hangingPunct="1"/>
            <a:r>
              <a:rPr lang="en-US" altLang="zh-CN" dirty="0"/>
              <a:t>1936</a:t>
            </a:r>
            <a:r>
              <a:rPr lang="zh-CN" altLang="en-US" dirty="0"/>
              <a:t>年</a:t>
            </a:r>
            <a:r>
              <a:rPr lang="en-US" altLang="zh-CN" dirty="0"/>
              <a:t>10</a:t>
            </a:r>
            <a:r>
              <a:rPr lang="zh-CN" altLang="en-US" dirty="0"/>
              <a:t>月</a:t>
            </a:r>
            <a:r>
              <a:rPr lang="en-US" altLang="zh-CN" dirty="0"/>
              <a:t>14</a:t>
            </a:r>
            <a:r>
              <a:rPr lang="zh-CN" altLang="en-US" dirty="0"/>
              <a:t>日，陈顺通代表“中威”与日本大同海运株式会社在上海签订定期租船合同，约定：将六千七百吨的“顺丰”号与五千吨的“新太平”号租给大同使用，租期为十三个日历月。合同</a:t>
            </a:r>
            <a:r>
              <a:rPr lang="en-US" altLang="zh-CN" dirty="0"/>
              <a:t>1936</a:t>
            </a:r>
            <a:r>
              <a:rPr lang="zh-CN" altLang="en-US" dirty="0"/>
              <a:t>年</a:t>
            </a:r>
            <a:r>
              <a:rPr lang="en-US" altLang="zh-CN" dirty="0"/>
              <a:t>11</a:t>
            </a:r>
            <a:r>
              <a:rPr lang="zh-CN" altLang="en-US" dirty="0"/>
              <a:t>月</a:t>
            </a:r>
            <a:r>
              <a:rPr lang="en-US" altLang="zh-CN" dirty="0"/>
              <a:t>1</a:t>
            </a:r>
            <a:r>
              <a:rPr lang="zh-CN" altLang="en-US" dirty="0"/>
              <a:t>日上午</a:t>
            </a:r>
            <a:r>
              <a:rPr lang="en-US" altLang="zh-CN" dirty="0"/>
              <a:t>6</a:t>
            </a:r>
            <a:r>
              <a:rPr lang="zh-CN" altLang="en-US" dirty="0"/>
              <a:t>时生效，租船人</a:t>
            </a:r>
            <a:r>
              <a:rPr lang="en-US" altLang="zh-CN" dirty="0"/>
              <a:t>1937</a:t>
            </a:r>
            <a:r>
              <a:rPr lang="zh-CN" altLang="en-US" dirty="0"/>
              <a:t>年</a:t>
            </a:r>
            <a:r>
              <a:rPr lang="en-US" altLang="zh-CN" dirty="0"/>
              <a:t>12</a:t>
            </a:r>
            <a:r>
              <a:rPr lang="zh-CN" altLang="en-US" dirty="0"/>
              <a:t>月</a:t>
            </a:r>
            <a:r>
              <a:rPr lang="en-US" altLang="zh-CN" dirty="0"/>
              <a:t>1</a:t>
            </a:r>
            <a:r>
              <a:rPr lang="zh-CN" altLang="en-US" dirty="0"/>
              <a:t>日收回船只。合同例外事故条款约定：</a:t>
            </a:r>
            <a:r>
              <a:rPr lang="zh-CN" altLang="en-US" i="1" dirty="0"/>
              <a:t>上述轮船不得进入禁运港口或正发生敌对行动的港口，不得装运有害物资，不得进行有可能引起政府没收、扣留或处罚风险的航行等</a:t>
            </a:r>
            <a:r>
              <a:rPr lang="zh-CN" altLang="en-US" dirty="0"/>
              <a:t>。</a:t>
            </a:r>
            <a:endParaRPr lang="en-US" altLang="zh-CN" dirty="0"/>
          </a:p>
          <a:p>
            <a:pPr eaLnBrk="1" hangingPunct="1"/>
            <a:r>
              <a:rPr lang="zh-CN" altLang="en-US" dirty="0"/>
              <a:t>中威分别将两轮向日本“兴亚”、“三菱”两家海上保险株式会社投了船体保险。“新太平号”保险金</a:t>
            </a:r>
            <a:r>
              <a:rPr lang="en-US" altLang="zh-CN" dirty="0"/>
              <a:t>40</a:t>
            </a:r>
            <a:r>
              <a:rPr lang="zh-CN" altLang="en-US" dirty="0"/>
              <a:t>万日元，“顺丰号”保险金</a:t>
            </a:r>
            <a:r>
              <a:rPr lang="en-US" altLang="zh-CN" dirty="0"/>
              <a:t>66.7</a:t>
            </a:r>
            <a:r>
              <a:rPr lang="zh-CN" altLang="en-US" dirty="0"/>
              <a:t>万日元。</a:t>
            </a:r>
          </a:p>
          <a:p>
            <a:pPr eaLnBrk="1" hangingPunct="1"/>
            <a:endParaRPr lang="zh-CN" altLang="zh-CN" dirty="0"/>
          </a:p>
        </p:txBody>
      </p:sp>
    </p:spTree>
    <p:extLst>
      <p:ext uri="{BB962C8B-B14F-4D97-AF65-F5344CB8AC3E}">
        <p14:creationId xmlns:p14="http://schemas.microsoft.com/office/powerpoint/2010/main" val="2048862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0" y="0"/>
            <a:ext cx="9144000" cy="6858000"/>
          </a:xfrm>
        </p:spPr>
        <p:txBody>
          <a:bodyPr/>
          <a:lstStyle/>
          <a:p>
            <a:pPr eaLnBrk="1" hangingPunct="1"/>
            <a:r>
              <a:rPr lang="en-US" altLang="zh-CN" dirty="0"/>
              <a:t>1937</a:t>
            </a:r>
            <a:r>
              <a:rPr lang="zh-CN" altLang="en-US" dirty="0"/>
              <a:t>年</a:t>
            </a:r>
            <a:r>
              <a:rPr lang="en-US" altLang="zh-CN" dirty="0"/>
              <a:t>7</a:t>
            </a:r>
            <a:r>
              <a:rPr lang="zh-CN" altLang="en-US" dirty="0"/>
              <a:t>月</a:t>
            </a:r>
            <a:r>
              <a:rPr lang="en-US" altLang="zh-CN" dirty="0"/>
              <a:t>7</a:t>
            </a:r>
            <a:r>
              <a:rPr lang="zh-CN" altLang="en-US" dirty="0"/>
              <a:t>日抗日战争爆发。为防御日军，国民党开启战时特别措施：征收民船自沉于重要航道，封锁江海口。被政府征召的轮船有</a:t>
            </a:r>
            <a:r>
              <a:rPr lang="en-US" altLang="zh-CN" dirty="0"/>
              <a:t>99</a:t>
            </a:r>
            <a:r>
              <a:rPr lang="zh-CN" altLang="en-US" dirty="0"/>
              <a:t>艘，包括陈顺通仅剩的“太平”号和“源长”号，该两艘船舶于同年在炮火中破舱下沉。</a:t>
            </a:r>
            <a:endParaRPr lang="en-US" altLang="zh-CN" dirty="0"/>
          </a:p>
          <a:p>
            <a:pPr eaLnBrk="1" hangingPunct="1"/>
            <a:endParaRPr lang="en-US" altLang="zh-CN" dirty="0"/>
          </a:p>
          <a:p>
            <a:pPr eaLnBrk="1" hangingPunct="1"/>
            <a:r>
              <a:rPr lang="zh-CN" altLang="en-US" dirty="0"/>
              <a:t>陈顺通长子陈洽群日记记载，从</a:t>
            </a:r>
            <a:r>
              <a:rPr lang="en-US" altLang="zh-CN" dirty="0"/>
              <a:t>1937</a:t>
            </a:r>
            <a:r>
              <a:rPr lang="zh-CN" altLang="en-US" dirty="0"/>
              <a:t>年</a:t>
            </a:r>
            <a:r>
              <a:rPr lang="en-US" altLang="zh-CN" dirty="0"/>
              <a:t>8</a:t>
            </a:r>
            <a:r>
              <a:rPr lang="zh-CN" altLang="en-US" dirty="0"/>
              <a:t>月</a:t>
            </a:r>
            <a:r>
              <a:rPr lang="en-US" altLang="zh-CN" dirty="0"/>
              <a:t>16</a:t>
            </a:r>
            <a:r>
              <a:rPr lang="zh-CN" altLang="en-US" dirty="0"/>
              <a:t>日起“中威”就再未收到来自“大同”的租金。租船合同期限届满后，大同也未按时还船。</a:t>
            </a:r>
            <a:endParaRPr lang="en-US" altLang="zh-CN" dirty="0"/>
          </a:p>
          <a:p>
            <a:pPr eaLnBrk="1" hangingPunct="1"/>
            <a:r>
              <a:rPr lang="zh-CN" altLang="en-US" dirty="0"/>
              <a:t>“顺丰”和“新太平”两艘远洋海轮下落不明。</a:t>
            </a:r>
          </a:p>
          <a:p>
            <a:pPr eaLnBrk="1" hangingPunct="1"/>
            <a:endParaRPr lang="zh-CN" altLang="zh-CN" dirty="0"/>
          </a:p>
        </p:txBody>
      </p:sp>
    </p:spTree>
    <p:extLst>
      <p:ext uri="{BB962C8B-B14F-4D97-AF65-F5344CB8AC3E}">
        <p14:creationId xmlns:p14="http://schemas.microsoft.com/office/powerpoint/2010/main" val="17728626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0"/>
            <a:ext cx="9144000" cy="6858000"/>
          </a:xfrm>
        </p:spPr>
        <p:txBody>
          <a:bodyPr/>
          <a:lstStyle/>
          <a:p>
            <a:pPr eaLnBrk="1" hangingPunct="1"/>
            <a:r>
              <a:rPr lang="zh-CN" altLang="en-US" dirty="0"/>
              <a:t>“顺丰”和“新太平” 是中威公司的绝对主力，占公司轮船总吨位三分之二。 “顺丰”号是当时中国吨位最重的一艘船舶。</a:t>
            </a:r>
            <a:endParaRPr lang="en-US" altLang="zh-CN" dirty="0"/>
          </a:p>
          <a:p>
            <a:pPr eaLnBrk="1" hangingPunct="1"/>
            <a:r>
              <a:rPr lang="zh-CN" altLang="en-US" dirty="0"/>
              <a:t>因两艘船失踪，陈顺通</a:t>
            </a:r>
            <a:r>
              <a:rPr lang="en-US" altLang="zh-CN" dirty="0"/>
              <a:t>1939</a:t>
            </a:r>
            <a:r>
              <a:rPr lang="zh-CN" altLang="en-US" dirty="0"/>
              <a:t>年春冒险乘飞机东渡已成为敌国的日本，寻找“顺丰”和“新太平”。“大同”法人代表告诉他，“顺丰”和“新太平”都被日本海军当局强行征用，并劝阻陈顺通找日本海军部交涉：“两国正在交战，你千万不可自投罗网，当局会把你当作中国间谍抓起来。”陈顺通绝望回国。</a:t>
            </a:r>
            <a:endParaRPr lang="en-US" altLang="zh-CN" dirty="0"/>
          </a:p>
          <a:p>
            <a:pPr eaLnBrk="1" hangingPunct="1"/>
            <a:r>
              <a:rPr lang="en-US" altLang="zh-CN" dirty="0"/>
              <a:t>1940</a:t>
            </a:r>
            <a:r>
              <a:rPr lang="zh-CN" altLang="en-US" dirty="0"/>
              <a:t>年</a:t>
            </a:r>
            <a:r>
              <a:rPr lang="en-US" altLang="zh-CN" dirty="0"/>
              <a:t>4</a:t>
            </a:r>
            <a:r>
              <a:rPr lang="zh-CN" altLang="en-US" dirty="0"/>
              <a:t>月</a:t>
            </a:r>
            <a:r>
              <a:rPr lang="en-US" altLang="zh-CN" dirty="0"/>
              <a:t>9</a:t>
            </a:r>
            <a:r>
              <a:rPr lang="zh-CN" altLang="en-US" dirty="0"/>
              <a:t>日</a:t>
            </a:r>
            <a:r>
              <a:rPr lang="zh-CN" altLang="en-US" b="1" dirty="0"/>
              <a:t>日本“大同”海运株式会社正式发函</a:t>
            </a:r>
            <a:r>
              <a:rPr lang="zh-CN" altLang="en-US" dirty="0"/>
              <a:t>给陈顺通，</a:t>
            </a:r>
            <a:endParaRPr lang="zh-CN" altLang="zh-CN" dirty="0"/>
          </a:p>
        </p:txBody>
      </p:sp>
    </p:spTree>
    <p:extLst>
      <p:ext uri="{BB962C8B-B14F-4D97-AF65-F5344CB8AC3E}">
        <p14:creationId xmlns:p14="http://schemas.microsoft.com/office/powerpoint/2010/main" val="38639300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0" y="0"/>
            <a:ext cx="9144000" cy="6858000"/>
          </a:xfrm>
        </p:spPr>
        <p:txBody>
          <a:bodyPr/>
          <a:lstStyle/>
          <a:p>
            <a:pPr eaLnBrk="1" hangingPunct="1"/>
            <a:r>
              <a:rPr lang="zh-CN" altLang="en-US" dirty="0"/>
              <a:t>称两轮被日本政府于</a:t>
            </a:r>
            <a:r>
              <a:rPr lang="en-US" altLang="zh-CN" dirty="0"/>
              <a:t>1938</a:t>
            </a:r>
            <a:r>
              <a:rPr lang="zh-CN" altLang="en-US" dirty="0"/>
              <a:t>年</a:t>
            </a:r>
            <a:r>
              <a:rPr lang="en-US" altLang="zh-CN" dirty="0"/>
              <a:t>8</a:t>
            </a:r>
            <a:r>
              <a:rPr lang="zh-CN" altLang="en-US" dirty="0"/>
              <a:t>月</a:t>
            </a:r>
            <a:r>
              <a:rPr lang="en-US" altLang="zh-CN" dirty="0"/>
              <a:t>22</a:t>
            </a:r>
            <a:r>
              <a:rPr lang="zh-CN" altLang="en-US" dirty="0"/>
              <a:t>日“依法捕获”，所有权被宣布归日本国递信省</a:t>
            </a:r>
            <a:r>
              <a:rPr lang="en-US" altLang="zh-CN" dirty="0"/>
              <a:t>(</a:t>
            </a:r>
            <a:r>
              <a:rPr lang="zh-CN" altLang="en-US" dirty="0"/>
              <a:t>交通部</a:t>
            </a:r>
            <a:r>
              <a:rPr lang="en-US" altLang="zh-CN" dirty="0"/>
              <a:t>)</a:t>
            </a:r>
            <a:r>
              <a:rPr lang="zh-CN" altLang="en-US" dirty="0"/>
              <a:t>，又将两轮转租给“大同”，现“大同”使用两轮并向日本交通部支付船租。</a:t>
            </a:r>
            <a:endParaRPr lang="en-US" altLang="zh-CN" dirty="0"/>
          </a:p>
          <a:p>
            <a:pPr eaLnBrk="1" hangingPunct="1"/>
            <a:r>
              <a:rPr lang="en-US" altLang="zh-CN" dirty="0"/>
              <a:t>1945</a:t>
            </a:r>
            <a:r>
              <a:rPr lang="zh-CN" altLang="en-US" dirty="0"/>
              <a:t>年</a:t>
            </a:r>
            <a:r>
              <a:rPr lang="en-US" altLang="zh-CN" dirty="0"/>
              <a:t>8</a:t>
            </a:r>
            <a:r>
              <a:rPr lang="zh-CN" altLang="en-US" dirty="0"/>
              <a:t>月</a:t>
            </a:r>
            <a:r>
              <a:rPr lang="en-US" altLang="zh-CN" dirty="0"/>
              <a:t>15</a:t>
            </a:r>
            <a:r>
              <a:rPr lang="zh-CN" altLang="en-US" dirty="0"/>
              <a:t>日日本投降。国民政府对抗战危急时刻沉船锁江的船东们作出补偿，陈顺通获得了赔偿金十八万美元。</a:t>
            </a:r>
            <a:r>
              <a:rPr lang="en-US" altLang="zh-CN" dirty="0"/>
              <a:t>1947</a:t>
            </a:r>
            <a:r>
              <a:rPr lang="zh-CN" altLang="en-US" dirty="0"/>
              <a:t>年</a:t>
            </a:r>
            <a:r>
              <a:rPr lang="en-US" altLang="zh-CN" dirty="0"/>
              <a:t>2</a:t>
            </a:r>
            <a:r>
              <a:rPr lang="zh-CN" altLang="en-US" dirty="0"/>
              <a:t>月</a:t>
            </a:r>
            <a:r>
              <a:rPr lang="en-US" altLang="zh-CN" dirty="0"/>
              <a:t>15</a:t>
            </a:r>
            <a:r>
              <a:rPr lang="zh-CN" altLang="en-US" dirty="0"/>
              <a:t>日陈顺通写信请求盟国驻日本占领军最高司令官麦克阿瑟协助中威公司收回“顺丰”和“新太平” ，并赔偿日方违约造成的全部损失。</a:t>
            </a:r>
            <a:endParaRPr lang="en-US" altLang="zh-CN" dirty="0"/>
          </a:p>
          <a:p>
            <a:pPr eaLnBrk="1" hangingPunct="1"/>
            <a:r>
              <a:rPr lang="zh-CN" altLang="en-US" b="1" dirty="0"/>
              <a:t>麦克阿瑟亲笔签名的打字回信</a:t>
            </a:r>
            <a:r>
              <a:rPr lang="zh-CN" altLang="en-US" dirty="0"/>
              <a:t>写道：“‘顺丰’和‘新太平’二轮已在战争期间不幸灭失，‘中威’须于实物之外另求补救之道。”</a:t>
            </a:r>
            <a:endParaRPr lang="zh-CN" altLang="zh-CN" dirty="0"/>
          </a:p>
        </p:txBody>
      </p:sp>
    </p:spTree>
    <p:extLst>
      <p:ext uri="{BB962C8B-B14F-4D97-AF65-F5344CB8AC3E}">
        <p14:creationId xmlns:p14="http://schemas.microsoft.com/office/powerpoint/2010/main" val="11487840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0" y="0"/>
            <a:ext cx="9144000" cy="6858000"/>
          </a:xfrm>
        </p:spPr>
        <p:txBody>
          <a:bodyPr/>
          <a:lstStyle/>
          <a:p>
            <a:pPr eaLnBrk="1" hangingPunct="1"/>
            <a:r>
              <a:rPr lang="zh-CN" altLang="en-US" dirty="0"/>
              <a:t>陈顺通随即给麦克阿瑟回信，附上合同副本航空挂号直邮东京的麦克阿瑟。两年无望等待后，</a:t>
            </a:r>
            <a:r>
              <a:rPr lang="en-US" altLang="zh-CN" b="1" dirty="0"/>
              <a:t>1949</a:t>
            </a:r>
            <a:r>
              <a:rPr lang="zh-CN" altLang="en-US" b="1" dirty="0"/>
              <a:t>年</a:t>
            </a:r>
            <a:r>
              <a:rPr lang="en-US" altLang="zh-CN" b="1" dirty="0"/>
              <a:t>11</a:t>
            </a:r>
            <a:r>
              <a:rPr lang="zh-CN" altLang="en-US" b="1" dirty="0"/>
              <a:t>月</a:t>
            </a:r>
            <a:r>
              <a:rPr lang="en-US" altLang="zh-CN" b="1" dirty="0"/>
              <a:t>14</a:t>
            </a:r>
            <a:r>
              <a:rPr lang="zh-CN" altLang="en-US" b="1" dirty="0"/>
              <a:t>日陈顺通去世</a:t>
            </a:r>
            <a:r>
              <a:rPr lang="zh-CN" altLang="en-US" dirty="0"/>
              <a:t>。</a:t>
            </a:r>
            <a:endParaRPr lang="en-US" altLang="zh-CN" dirty="0"/>
          </a:p>
          <a:p>
            <a:pPr eaLnBrk="1" hangingPunct="1"/>
            <a:r>
              <a:rPr lang="zh-CN" altLang="en-US" b="1" dirty="0"/>
              <a:t>陈顺通</a:t>
            </a:r>
            <a:r>
              <a:rPr lang="en-US" altLang="zh-CN" b="1" dirty="0"/>
              <a:t>1949</a:t>
            </a:r>
            <a:r>
              <a:rPr lang="zh-CN" altLang="en-US" b="1" dirty="0"/>
              <a:t>年</a:t>
            </a:r>
            <a:r>
              <a:rPr lang="en-US" altLang="zh-CN" b="1" dirty="0"/>
              <a:t>8</a:t>
            </a:r>
            <a:r>
              <a:rPr lang="zh-CN" altLang="en-US" b="1" dirty="0"/>
              <a:t>月</a:t>
            </a:r>
            <a:r>
              <a:rPr lang="en-US" altLang="zh-CN" b="1" dirty="0"/>
              <a:t>8</a:t>
            </a:r>
            <a:r>
              <a:rPr lang="zh-CN" altLang="en-US" b="1" dirty="0"/>
              <a:t>日立下遗嘱</a:t>
            </a:r>
            <a:r>
              <a:rPr lang="zh-CN" altLang="en-US" dirty="0"/>
              <a:t>将两轮权益及未收之租金全部归其子陈洽群</a:t>
            </a:r>
            <a:r>
              <a:rPr lang="zh-CN" altLang="en-US" sz="3600" b="1" dirty="0"/>
              <a:t>（船王第二代）</a:t>
            </a:r>
            <a:r>
              <a:rPr lang="zh-CN" altLang="en-US" dirty="0"/>
              <a:t>继承。</a:t>
            </a:r>
            <a:endParaRPr lang="en-US" altLang="zh-CN" dirty="0"/>
          </a:p>
          <a:p>
            <a:pPr eaLnBrk="1" hangingPunct="1"/>
            <a:endParaRPr lang="en-US" altLang="zh-CN" dirty="0"/>
          </a:p>
          <a:p>
            <a:pPr eaLnBrk="1" hangingPunct="1"/>
            <a:r>
              <a:rPr lang="zh-CN" altLang="en-US" dirty="0"/>
              <a:t>陈洽群与“大同”联系，大同公司把一切责任推给日本政府。</a:t>
            </a:r>
            <a:r>
              <a:rPr lang="en-US" altLang="zh-CN" dirty="0"/>
              <a:t>1937</a:t>
            </a:r>
            <a:r>
              <a:rPr lang="zh-CN" altLang="en-US" dirty="0"/>
              <a:t>年</a:t>
            </a:r>
            <a:r>
              <a:rPr lang="en-US" altLang="zh-CN" dirty="0"/>
              <a:t>7</a:t>
            </a:r>
            <a:r>
              <a:rPr lang="zh-CN" altLang="en-US" dirty="0"/>
              <a:t>月</a:t>
            </a:r>
            <a:r>
              <a:rPr lang="en-US" altLang="zh-CN" dirty="0"/>
              <a:t>7</a:t>
            </a:r>
            <a:r>
              <a:rPr lang="zh-CN" altLang="en-US" dirty="0"/>
              <a:t>日起被日本拿捕与扣押外国船只的</a:t>
            </a:r>
            <a:r>
              <a:rPr lang="en-US" altLang="zh-CN" dirty="0"/>
              <a:t>《</a:t>
            </a:r>
            <a:r>
              <a:rPr lang="zh-CN" altLang="en-US" dirty="0"/>
              <a:t>船只调查表</a:t>
            </a:r>
            <a:r>
              <a:rPr lang="en-US" altLang="zh-CN" dirty="0"/>
              <a:t>》</a:t>
            </a:r>
            <a:r>
              <a:rPr lang="zh-CN" altLang="en-US" dirty="0"/>
              <a:t>（盟军最高司令部民间财产局</a:t>
            </a:r>
            <a:r>
              <a:rPr lang="en-US" altLang="zh-CN" dirty="0"/>
              <a:t>1946</a:t>
            </a:r>
            <a:r>
              <a:rPr lang="zh-CN" altLang="en-US" dirty="0"/>
              <a:t>年发布）上，写有中威所有的“新太平” “顺丰” 两船船名。”</a:t>
            </a:r>
          </a:p>
          <a:p>
            <a:pPr eaLnBrk="1" hangingPunct="1"/>
            <a:endParaRPr lang="zh-CN" altLang="zh-CN" dirty="0"/>
          </a:p>
        </p:txBody>
      </p:sp>
    </p:spTree>
    <p:extLst>
      <p:ext uri="{BB962C8B-B14F-4D97-AF65-F5344CB8AC3E}">
        <p14:creationId xmlns:p14="http://schemas.microsoft.com/office/powerpoint/2010/main" val="25102757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0"/>
            <a:ext cx="9144000" cy="6858000"/>
          </a:xfrm>
        </p:spPr>
        <p:txBody>
          <a:bodyPr>
            <a:normAutofit/>
          </a:bodyPr>
          <a:lstStyle/>
          <a:p>
            <a:r>
              <a:rPr lang="zh-CN" altLang="en-US" sz="3600" b="1" dirty="0"/>
              <a:t>船王第二代：</a:t>
            </a:r>
          </a:p>
          <a:p>
            <a:r>
              <a:rPr lang="zh-CN" altLang="en-US" dirty="0"/>
              <a:t>为了继承父亲事业，</a:t>
            </a:r>
            <a:r>
              <a:rPr lang="zh-CN" altLang="en-US" sz="3600" b="1" dirty="0"/>
              <a:t>陈恰群</a:t>
            </a:r>
            <a:r>
              <a:rPr lang="en-US" altLang="zh-CN" sz="3600" b="1" dirty="0"/>
              <a:t>1958</a:t>
            </a:r>
            <a:r>
              <a:rPr lang="zh-CN" altLang="en-US" sz="3600" b="1" dirty="0"/>
              <a:t>年</a:t>
            </a:r>
            <a:r>
              <a:rPr lang="zh-CN" altLang="en-US" dirty="0"/>
              <a:t>自上海迁居香港，在香港注册了中威轮船。</a:t>
            </a:r>
            <a:endParaRPr lang="en-US" altLang="zh-CN" dirty="0"/>
          </a:p>
          <a:p>
            <a:r>
              <a:rPr lang="en-US" altLang="zh-CN" dirty="0"/>
              <a:t>1962</a:t>
            </a:r>
            <a:r>
              <a:rPr lang="zh-CN" altLang="en-US" dirty="0"/>
              <a:t>年陈洽群向日本外交部和大藏省提出索赔要求，毫无结果。</a:t>
            </a:r>
          </a:p>
          <a:p>
            <a:r>
              <a:rPr lang="en-US" altLang="zh-CN" dirty="0"/>
              <a:t>1964</a:t>
            </a:r>
            <a:r>
              <a:rPr lang="zh-CN" altLang="en-US" dirty="0"/>
              <a:t>年</a:t>
            </a:r>
            <a:r>
              <a:rPr lang="en-US" altLang="zh-CN" dirty="0"/>
              <a:t>4</a:t>
            </a:r>
            <a:r>
              <a:rPr lang="zh-CN" altLang="en-US" dirty="0"/>
              <a:t>月，大同海运株式会社并入日本海运株式会社。</a:t>
            </a:r>
          </a:p>
          <a:p>
            <a:endParaRPr lang="en-US" altLang="zh-CN" dirty="0"/>
          </a:p>
          <a:p>
            <a:r>
              <a:rPr lang="en-US" altLang="zh-CN" b="1" dirty="0"/>
              <a:t>1964</a:t>
            </a:r>
            <a:r>
              <a:rPr lang="zh-CN" altLang="en-US" b="1" dirty="0"/>
              <a:t>年</a:t>
            </a:r>
            <a:r>
              <a:rPr lang="en-US" altLang="zh-CN" b="1" dirty="0"/>
              <a:t>12</a:t>
            </a:r>
            <a:r>
              <a:rPr lang="zh-CN" altLang="en-US" b="1" dirty="0"/>
              <a:t>月</a:t>
            </a:r>
            <a:r>
              <a:rPr lang="en-US" altLang="zh-CN" b="1" dirty="0"/>
              <a:t>21</a:t>
            </a:r>
            <a:r>
              <a:rPr lang="zh-CN" altLang="en-US" b="1" dirty="0"/>
              <a:t>日</a:t>
            </a:r>
            <a:r>
              <a:rPr lang="zh-CN" altLang="en-US" dirty="0"/>
              <a:t>陈恰群聘请了以日本大律师绪方浩为首的七人律师团，向东京简易裁判所正式对日本政府提起民事诉讼，诉状名为“陈洽群告日本国” 。</a:t>
            </a:r>
          </a:p>
          <a:p>
            <a:pPr eaLnBrk="1" hangingPunct="1"/>
            <a:endParaRPr lang="zh-CN" altLang="zh-CN" dirty="0"/>
          </a:p>
        </p:txBody>
      </p:sp>
    </p:spTree>
    <p:extLst>
      <p:ext uri="{BB962C8B-B14F-4D97-AF65-F5344CB8AC3E}">
        <p14:creationId xmlns:p14="http://schemas.microsoft.com/office/powerpoint/2010/main" val="30266981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0" y="0"/>
            <a:ext cx="9144000" cy="6858000"/>
          </a:xfrm>
        </p:spPr>
        <p:txBody>
          <a:bodyPr/>
          <a:lstStyle/>
          <a:p>
            <a:pPr marL="0" indent="0" eaLnBrk="1" hangingPunct="1">
              <a:buFontTx/>
              <a:buNone/>
              <a:defRPr/>
            </a:pPr>
            <a:r>
              <a:rPr lang="zh-CN" altLang="en-US" dirty="0"/>
              <a:t>陈洽群提交的证据有两船的</a:t>
            </a:r>
            <a:r>
              <a:rPr lang="zh-CN" altLang="en-US" b="1" dirty="0"/>
              <a:t>租赁合同、保险单、“大同”给陈顺通的“通知函”，以及当年麦克阿瑟的复函。</a:t>
            </a:r>
            <a:endParaRPr lang="en-US" altLang="zh-CN" b="1" dirty="0"/>
          </a:p>
          <a:p>
            <a:pPr marL="0" indent="0" eaLnBrk="1" hangingPunct="1">
              <a:buFontTx/>
              <a:buNone/>
              <a:defRPr/>
            </a:pPr>
            <a:r>
              <a:rPr lang="zh-CN" altLang="en-US" b="1" dirty="0"/>
              <a:t>东京简易裁判所以各种理由一再推迟审判时间，</a:t>
            </a:r>
            <a:r>
              <a:rPr lang="en-US" altLang="zh-CN" b="1" dirty="0"/>
              <a:t>1974</a:t>
            </a:r>
            <a:r>
              <a:rPr lang="zh-CN" altLang="en-US" b="1" dirty="0"/>
              <a:t>年</a:t>
            </a:r>
            <a:r>
              <a:rPr lang="en-US" altLang="zh-CN" b="1" dirty="0"/>
              <a:t>10</a:t>
            </a:r>
            <a:r>
              <a:rPr lang="zh-CN" altLang="en-US" b="1" dirty="0"/>
              <a:t>月</a:t>
            </a:r>
            <a:r>
              <a:rPr lang="en-US" altLang="zh-CN" b="1" dirty="0"/>
              <a:t>25</a:t>
            </a:r>
            <a:r>
              <a:rPr lang="zh-CN" altLang="en-US" b="1" dirty="0"/>
              <a:t>日法庭审判：</a:t>
            </a:r>
          </a:p>
          <a:p>
            <a:pPr marL="0" indent="0" eaLnBrk="1" hangingPunct="1">
              <a:buFontTx/>
              <a:buNone/>
              <a:defRPr/>
            </a:pPr>
            <a:r>
              <a:rPr lang="zh-CN" altLang="en-US" b="1" dirty="0"/>
              <a:t>本案“时效灭失”，驳回原告诉讼请求。</a:t>
            </a:r>
            <a:endParaRPr lang="en-US" altLang="zh-CN" b="1" dirty="0"/>
          </a:p>
          <a:p>
            <a:pPr marL="0" indent="0" eaLnBrk="1" hangingPunct="1">
              <a:buFontTx/>
              <a:buNone/>
              <a:defRPr/>
            </a:pPr>
            <a:r>
              <a:rPr lang="zh-CN" altLang="en-US" b="1" dirty="0"/>
              <a:t>理由：日本国</a:t>
            </a:r>
            <a:r>
              <a:rPr lang="en-US" altLang="zh-CN" b="1" dirty="0"/>
              <a:t>1946</a:t>
            </a:r>
            <a:r>
              <a:rPr lang="zh-CN" altLang="en-US" b="1" dirty="0"/>
              <a:t>年颁布</a:t>
            </a:r>
            <a:r>
              <a:rPr lang="en-US" altLang="zh-CN" b="1" dirty="0"/>
              <a:t>《</a:t>
            </a:r>
            <a:r>
              <a:rPr lang="zh-CN" altLang="en-US" b="1" dirty="0"/>
              <a:t>战时赔偿特别措施法</a:t>
            </a:r>
            <a:r>
              <a:rPr lang="en-US" altLang="zh-CN" b="1" dirty="0"/>
              <a:t>》</a:t>
            </a:r>
            <a:r>
              <a:rPr lang="zh-CN" altLang="en-US" b="1" dirty="0"/>
              <a:t>第</a:t>
            </a:r>
            <a:r>
              <a:rPr lang="en-US" altLang="zh-CN" b="1" dirty="0"/>
              <a:t>17</a:t>
            </a:r>
            <a:r>
              <a:rPr lang="zh-CN" altLang="en-US" b="1" dirty="0"/>
              <a:t>条“在战争期间遭受损失的日本公民，应在本法颁布后两年内，向有关当局报告以求补偿，逾期者此权利丧失。”陈洽群</a:t>
            </a:r>
            <a:r>
              <a:rPr lang="en-US" altLang="zh-CN" b="1" dirty="0"/>
              <a:t>1962</a:t>
            </a:r>
            <a:r>
              <a:rPr lang="zh-CN" altLang="en-US" b="1" dirty="0"/>
              <a:t>年才正式向日本外交部和大藏省提出索赔要求，故求偿权丧失。</a:t>
            </a:r>
          </a:p>
          <a:p>
            <a:pPr marL="0" indent="0" eaLnBrk="1" hangingPunct="1">
              <a:buFontTx/>
              <a:buNone/>
              <a:defRPr/>
            </a:pPr>
            <a:endParaRPr lang="zh-CN" altLang="en-US" b="1" dirty="0"/>
          </a:p>
          <a:p>
            <a:pPr marL="0" indent="0" eaLnBrk="1" hangingPunct="1">
              <a:buFontTx/>
              <a:buNone/>
              <a:defRPr/>
            </a:pPr>
            <a:endParaRPr lang="zh-CN" altLang="en-US" b="1" dirty="0"/>
          </a:p>
          <a:p>
            <a:pPr marL="0" indent="0" eaLnBrk="1" hangingPunct="1">
              <a:buFontTx/>
              <a:buNone/>
              <a:defRPr/>
            </a:pPr>
            <a:endParaRPr lang="en-US" altLang="zh-CN" b="1" dirty="0"/>
          </a:p>
          <a:p>
            <a:pPr eaLnBrk="1" hangingPunct="1">
              <a:defRPr/>
            </a:pPr>
            <a:endParaRPr lang="zh-CN" altLang="zh-CN" dirty="0"/>
          </a:p>
        </p:txBody>
      </p:sp>
    </p:spTree>
    <p:extLst>
      <p:ext uri="{BB962C8B-B14F-4D97-AF65-F5344CB8AC3E}">
        <p14:creationId xmlns:p14="http://schemas.microsoft.com/office/powerpoint/2010/main" val="3518461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0" y="0"/>
            <a:ext cx="9144000" cy="6858000"/>
          </a:xfrm>
        </p:spPr>
        <p:txBody>
          <a:bodyPr/>
          <a:lstStyle/>
          <a:p>
            <a:pPr eaLnBrk="1" hangingPunct="1"/>
            <a:r>
              <a:rPr lang="en-US" altLang="zh-CN" dirty="0"/>
              <a:t>1985</a:t>
            </a:r>
            <a:r>
              <a:rPr lang="zh-CN" altLang="en-US" dirty="0"/>
              <a:t>年</a:t>
            </a:r>
            <a:r>
              <a:rPr lang="en-US" altLang="zh-CN" dirty="0"/>
              <a:t>7</a:t>
            </a:r>
            <a:r>
              <a:rPr lang="zh-CN" altLang="en-US" dirty="0"/>
              <a:t>月</a:t>
            </a:r>
            <a:r>
              <a:rPr lang="en-US" altLang="zh-CN" dirty="0"/>
              <a:t>26</a:t>
            </a:r>
            <a:r>
              <a:rPr lang="zh-CN" altLang="en-US" dirty="0"/>
              <a:t>日陈洽群突发脑溢血半身瘫痪。</a:t>
            </a:r>
            <a:r>
              <a:rPr lang="en-US" altLang="zh-CN" dirty="0"/>
              <a:t>1987</a:t>
            </a:r>
            <a:r>
              <a:rPr lang="zh-CN" altLang="en-US" dirty="0"/>
              <a:t>年</a:t>
            </a:r>
            <a:r>
              <a:rPr lang="en-US" altLang="zh-CN" dirty="0"/>
              <a:t>12</a:t>
            </a:r>
            <a:r>
              <a:rPr lang="zh-CN" altLang="en-US" dirty="0"/>
              <a:t>月</a:t>
            </a:r>
            <a:r>
              <a:rPr lang="en-US" altLang="zh-CN" dirty="0"/>
              <a:t>31</a:t>
            </a:r>
            <a:r>
              <a:rPr lang="zh-CN" altLang="en-US" dirty="0"/>
              <a:t>日陈洽群出具</a:t>
            </a:r>
            <a:r>
              <a:rPr lang="zh-CN" altLang="en-US" sz="3600" b="1" dirty="0"/>
              <a:t>委托书</a:t>
            </a:r>
            <a:r>
              <a:rPr lang="zh-CN" altLang="en-US" dirty="0"/>
              <a:t>，</a:t>
            </a:r>
            <a:r>
              <a:rPr lang="zh-CN" altLang="en-US" sz="3600" b="1" dirty="0"/>
              <a:t>指定长子陈震、次子陈春为自己合法代理人</a:t>
            </a:r>
            <a:r>
              <a:rPr lang="zh-CN" altLang="en-US" dirty="0"/>
              <a:t>，在中华人民共和国境内、日本国和香港地区，继续进行船舶索偿工作 。</a:t>
            </a:r>
            <a:endParaRPr lang="en-US" altLang="zh-CN" dirty="0"/>
          </a:p>
          <a:p>
            <a:pPr eaLnBrk="1" hangingPunct="1"/>
            <a:r>
              <a:rPr lang="en-US" altLang="zh-CN" sz="3600" b="1" dirty="0"/>
              <a:t>1988</a:t>
            </a:r>
            <a:r>
              <a:rPr lang="zh-CN" altLang="en-US" sz="3600" b="1" dirty="0"/>
              <a:t>年</a:t>
            </a:r>
            <a:r>
              <a:rPr lang="en-US" altLang="zh-CN" sz="3600" b="1" dirty="0"/>
              <a:t>12</a:t>
            </a:r>
            <a:r>
              <a:rPr lang="zh-CN" altLang="en-US" sz="3600" b="1" dirty="0"/>
              <a:t>月</a:t>
            </a:r>
            <a:r>
              <a:rPr lang="en-US" altLang="zh-CN" sz="3600" b="1" dirty="0"/>
              <a:t>20</a:t>
            </a:r>
            <a:r>
              <a:rPr lang="zh-CN" altLang="en-US" sz="3600" b="1" dirty="0"/>
              <a:t>日</a:t>
            </a:r>
            <a:r>
              <a:rPr lang="zh-CN" altLang="en-US" dirty="0"/>
              <a:t>陈春聘请任继圣、高宗泽、司玉琢、宋杨之和江山等</a:t>
            </a:r>
            <a:r>
              <a:rPr lang="en-US" altLang="zh-CN" dirty="0"/>
              <a:t>56</a:t>
            </a:r>
            <a:r>
              <a:rPr lang="zh-CN" altLang="en-US" dirty="0"/>
              <a:t>人律师团，以“中威”为原告向上海海事法院提起诉讼，被告是大同公司继承者日本海运株式会社，要求被告支付拖欠租金、占用船舶费和利息</a:t>
            </a:r>
            <a:r>
              <a:rPr lang="en-US" altLang="zh-CN" dirty="0"/>
              <a:t>52</a:t>
            </a:r>
            <a:r>
              <a:rPr lang="zh-CN" altLang="en-US" dirty="0"/>
              <a:t>亿日元，支付原告营业损失费</a:t>
            </a:r>
            <a:r>
              <a:rPr lang="en-US" altLang="zh-CN" dirty="0"/>
              <a:t>1000</a:t>
            </a:r>
            <a:r>
              <a:rPr lang="zh-CN" altLang="en-US" dirty="0"/>
              <a:t>万美元以及保险费、诉讼费等，合计共折合美金</a:t>
            </a:r>
            <a:r>
              <a:rPr lang="en-US" altLang="zh-CN" dirty="0"/>
              <a:t>9750</a:t>
            </a:r>
            <a:r>
              <a:rPr lang="zh-CN" altLang="en-US" dirty="0"/>
              <a:t>万元。</a:t>
            </a:r>
          </a:p>
          <a:p>
            <a:pPr eaLnBrk="1" hangingPunct="1"/>
            <a:endParaRPr lang="zh-CN" altLang="zh-CN" dirty="0"/>
          </a:p>
        </p:txBody>
      </p:sp>
    </p:spTree>
    <p:extLst>
      <p:ext uri="{BB962C8B-B14F-4D97-AF65-F5344CB8AC3E}">
        <p14:creationId xmlns:p14="http://schemas.microsoft.com/office/powerpoint/2010/main" val="38466124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0" y="0"/>
            <a:ext cx="9144000" cy="6858000"/>
          </a:xfrm>
        </p:spPr>
        <p:txBody>
          <a:bodyPr>
            <a:normAutofit/>
          </a:bodyPr>
          <a:lstStyle/>
          <a:p>
            <a:pPr eaLnBrk="1" hangingPunct="1"/>
            <a:r>
              <a:rPr lang="en-US" altLang="zh-CN" b="1" dirty="0"/>
              <a:t>1989</a:t>
            </a:r>
            <a:r>
              <a:rPr lang="zh-CN" altLang="en-US" b="1" dirty="0"/>
              <a:t>年</a:t>
            </a:r>
            <a:r>
              <a:rPr lang="en-US" altLang="zh-CN" b="1" dirty="0"/>
              <a:t>8</a:t>
            </a:r>
            <a:r>
              <a:rPr lang="zh-CN" altLang="en-US" b="1" dirty="0"/>
              <a:t>月</a:t>
            </a:r>
            <a:r>
              <a:rPr lang="en-US" altLang="zh-CN" b="1" dirty="0"/>
              <a:t>14</a:t>
            </a:r>
            <a:r>
              <a:rPr lang="zh-CN" altLang="en-US" b="1" dirty="0"/>
              <a:t>日</a:t>
            </a:r>
            <a:r>
              <a:rPr lang="zh-CN" altLang="en-US" dirty="0"/>
              <a:t>上海海事法院立案受理。同年，日本海运株式会社与山下海运株式会社合并成奈维克斯海运株式会社，被告相应变为</a:t>
            </a:r>
            <a:r>
              <a:rPr lang="zh-CN" altLang="en-US" b="1" dirty="0"/>
              <a:t>奈维克斯海运株式会社</a:t>
            </a:r>
            <a:r>
              <a:rPr lang="zh-CN" altLang="en-US" dirty="0"/>
              <a:t>。</a:t>
            </a:r>
            <a:endParaRPr lang="en-US" altLang="zh-CN" dirty="0"/>
          </a:p>
          <a:p>
            <a:pPr eaLnBrk="1" hangingPunct="1"/>
            <a:r>
              <a:rPr lang="en-US" altLang="zh-CN" b="1" dirty="0"/>
              <a:t>1991</a:t>
            </a:r>
            <a:r>
              <a:rPr lang="zh-CN" altLang="en-US" b="1" dirty="0"/>
              <a:t>年</a:t>
            </a:r>
            <a:r>
              <a:rPr lang="en-US" altLang="zh-CN" b="1" dirty="0"/>
              <a:t>8</a:t>
            </a:r>
            <a:r>
              <a:rPr lang="zh-CN" altLang="en-US" b="1" dirty="0"/>
              <a:t>月</a:t>
            </a:r>
            <a:r>
              <a:rPr lang="en-US" altLang="zh-CN" b="1" dirty="0"/>
              <a:t>15</a:t>
            </a:r>
            <a:r>
              <a:rPr lang="zh-CN" altLang="en-US" b="1" dirty="0"/>
              <a:t>日</a:t>
            </a:r>
            <a:r>
              <a:rPr lang="zh-CN" altLang="en-US" dirty="0"/>
              <a:t>，上海海事法院</a:t>
            </a:r>
            <a:r>
              <a:rPr lang="zh-CN" altLang="en-US" b="1" dirty="0"/>
              <a:t>首次开庭审理</a:t>
            </a:r>
            <a:r>
              <a:rPr lang="zh-CN" altLang="en-US" dirty="0"/>
              <a:t>“中威船案”。本案总标的已逾</a:t>
            </a:r>
            <a:r>
              <a:rPr lang="en-US" altLang="zh-CN" dirty="0"/>
              <a:t>1</a:t>
            </a:r>
            <a:r>
              <a:rPr lang="zh-CN" altLang="en-US" dirty="0"/>
              <a:t>亿美元。</a:t>
            </a:r>
            <a:r>
              <a:rPr lang="zh-CN" altLang="en-US" sz="3600" b="1" dirty="0"/>
              <a:t>被告质疑原告诉讼主体资格</a:t>
            </a:r>
            <a:r>
              <a:rPr lang="zh-CN" altLang="en-US" dirty="0"/>
              <a:t>，认为中威轮船公司早已不复存在，香港“中威” 与老“中威”毫无关系。一审休庭后，</a:t>
            </a:r>
            <a:r>
              <a:rPr lang="en-US" altLang="zh-CN" dirty="0"/>
              <a:t>1992</a:t>
            </a:r>
            <a:r>
              <a:rPr lang="zh-CN" altLang="en-US" dirty="0"/>
              <a:t>年</a:t>
            </a:r>
            <a:r>
              <a:rPr lang="en-US" altLang="zh-CN" dirty="0"/>
              <a:t>4</a:t>
            </a:r>
            <a:r>
              <a:rPr lang="zh-CN" altLang="en-US" dirty="0"/>
              <a:t>月</a:t>
            </a:r>
            <a:r>
              <a:rPr lang="en-US" altLang="zh-CN" dirty="0"/>
              <a:t>10</a:t>
            </a:r>
            <a:r>
              <a:rPr lang="zh-CN" altLang="en-US" dirty="0"/>
              <a:t>日陈洽群去世。中威船案马拉松式诉讼的接力棒，正式交到</a:t>
            </a:r>
            <a:r>
              <a:rPr lang="zh-CN" altLang="en-US" sz="3600" b="1" dirty="0"/>
              <a:t>船王第三代陈春</a:t>
            </a:r>
            <a:r>
              <a:rPr lang="zh-CN" altLang="en-US" dirty="0"/>
              <a:t>手中。</a:t>
            </a:r>
          </a:p>
          <a:p>
            <a:pPr eaLnBrk="1" hangingPunct="1"/>
            <a:endParaRPr lang="zh-CN" altLang="en-US" dirty="0"/>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2669504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0" y="0"/>
            <a:ext cx="9144000" cy="6858000"/>
          </a:xfrm>
        </p:spPr>
        <p:txBody>
          <a:bodyPr/>
          <a:lstStyle/>
          <a:p>
            <a:pPr marL="0" indent="0" eaLnBrk="1" hangingPunct="1">
              <a:buNone/>
            </a:pPr>
            <a:r>
              <a:rPr lang="en-US" altLang="zh-CN" b="1" dirty="0"/>
              <a:t>1995</a:t>
            </a:r>
            <a:r>
              <a:rPr lang="zh-CN" altLang="en-US" b="1" dirty="0"/>
              <a:t>年</a:t>
            </a:r>
            <a:r>
              <a:rPr lang="en-US" altLang="zh-CN" b="1" dirty="0"/>
              <a:t>1</a:t>
            </a:r>
            <a:r>
              <a:rPr lang="zh-CN" altLang="en-US" b="1" dirty="0"/>
              <a:t>月</a:t>
            </a:r>
            <a:r>
              <a:rPr lang="en-US" altLang="zh-CN" b="1" dirty="0"/>
              <a:t>10</a:t>
            </a:r>
            <a:r>
              <a:rPr lang="zh-CN" altLang="en-US" b="1" dirty="0"/>
              <a:t>日</a:t>
            </a:r>
            <a:r>
              <a:rPr lang="zh-CN" altLang="en-US" dirty="0"/>
              <a:t>上海海事法院二次开庭，</a:t>
            </a:r>
            <a:r>
              <a:rPr lang="zh-CN" altLang="en-US" sz="3600" b="1" dirty="0"/>
              <a:t>原告改为陈春、陈震</a:t>
            </a:r>
            <a:r>
              <a:rPr lang="zh-CN" altLang="en-US" dirty="0"/>
              <a:t>，原告索赔金额累计已达到</a:t>
            </a:r>
            <a:r>
              <a:rPr lang="en-US" altLang="zh-CN" dirty="0"/>
              <a:t>3</a:t>
            </a:r>
            <a:r>
              <a:rPr lang="zh-CN" altLang="en-US" dirty="0"/>
              <a:t>亿美元。</a:t>
            </a:r>
            <a:endParaRPr lang="en-US" altLang="zh-CN" dirty="0"/>
          </a:p>
          <a:p>
            <a:pPr eaLnBrk="1" hangingPunct="1"/>
            <a:r>
              <a:rPr lang="zh-CN" altLang="en-US" dirty="0"/>
              <a:t>被告质疑原告陈春、陈震诉讼主体资格， 原告指出中威轮船公司是陈顺通创办的个人独资无限责任公司，其全部权利可通过遗嘱由后代层层继承。</a:t>
            </a:r>
            <a:r>
              <a:rPr lang="zh-CN" altLang="en-US" sz="3600" b="1" dirty="0"/>
              <a:t>法院认定陈春、陈震具有原告主体资格</a:t>
            </a:r>
            <a:endParaRPr lang="en-US" altLang="zh-CN" sz="3600" b="1" dirty="0"/>
          </a:p>
          <a:p>
            <a:pPr eaLnBrk="1" hangingPunct="1"/>
            <a:r>
              <a:rPr lang="en-US" altLang="zh-CN" dirty="0"/>
              <a:t>1995</a:t>
            </a:r>
            <a:r>
              <a:rPr lang="zh-CN" altLang="en-US" dirty="0"/>
              <a:t>年</a:t>
            </a:r>
            <a:r>
              <a:rPr lang="en-US" altLang="zh-CN" dirty="0"/>
              <a:t>5</a:t>
            </a:r>
            <a:r>
              <a:rPr lang="zh-CN" altLang="en-US" dirty="0"/>
              <a:t>月</a:t>
            </a:r>
            <a:r>
              <a:rPr lang="en-US" altLang="zh-CN" dirty="0"/>
              <a:t>15</a:t>
            </a:r>
            <a:r>
              <a:rPr lang="zh-CN" altLang="en-US" dirty="0"/>
              <a:t>日第三次开庭，原告提交了 “</a:t>
            </a:r>
            <a:r>
              <a:rPr lang="en-US" altLang="zh-CN" dirty="0"/>
              <a:t>1940</a:t>
            </a:r>
            <a:r>
              <a:rPr lang="zh-CN" altLang="en-US" dirty="0"/>
              <a:t>年</a:t>
            </a:r>
            <a:r>
              <a:rPr lang="en-US" altLang="zh-CN" dirty="0"/>
              <a:t>9</a:t>
            </a:r>
            <a:r>
              <a:rPr lang="zh-CN" altLang="en-US" dirty="0"/>
              <a:t>月</a:t>
            </a:r>
            <a:r>
              <a:rPr lang="en-US" altLang="zh-CN" dirty="0"/>
              <a:t>4</a:t>
            </a:r>
            <a:r>
              <a:rPr lang="zh-CN" altLang="en-US" dirty="0"/>
              <a:t>日及</a:t>
            </a:r>
            <a:r>
              <a:rPr lang="en-US" altLang="zh-CN" dirty="0"/>
              <a:t>1959</a:t>
            </a:r>
            <a:r>
              <a:rPr lang="zh-CN" altLang="en-US" dirty="0"/>
              <a:t>年</a:t>
            </a:r>
            <a:r>
              <a:rPr lang="en-US" altLang="zh-CN" dirty="0"/>
              <a:t>5</a:t>
            </a:r>
            <a:r>
              <a:rPr lang="zh-CN" altLang="en-US" dirty="0"/>
              <a:t>月</a:t>
            </a:r>
            <a:r>
              <a:rPr lang="en-US" altLang="zh-CN" dirty="0"/>
              <a:t>10</a:t>
            </a:r>
            <a:r>
              <a:rPr lang="zh-CN" altLang="en-US" dirty="0"/>
              <a:t>日大同海运株式会社给“中威”的两封信函”</a:t>
            </a:r>
          </a:p>
          <a:p>
            <a:pPr eaLnBrk="1" hangingPunct="1"/>
            <a:r>
              <a:rPr lang="zh-CN" altLang="en-US" dirty="0"/>
              <a:t>被告主张两轮被日本海军“捕获”因此所有权已转移，但未提供证据。三审无果而终。</a:t>
            </a:r>
          </a:p>
          <a:p>
            <a:pPr eaLnBrk="1" hangingPunct="1"/>
            <a:endParaRPr lang="zh-CN" altLang="en-US" dirty="0"/>
          </a:p>
          <a:p>
            <a:pPr eaLnBrk="1" hangingPunct="1"/>
            <a:endParaRPr lang="zh-CN" altLang="zh-CN" dirty="0"/>
          </a:p>
        </p:txBody>
      </p:sp>
    </p:spTree>
    <p:extLst>
      <p:ext uri="{BB962C8B-B14F-4D97-AF65-F5344CB8AC3E}">
        <p14:creationId xmlns:p14="http://schemas.microsoft.com/office/powerpoint/2010/main" val="3485655899"/>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3574</TotalTime>
  <Words>24979</Words>
  <Application>Microsoft Office PowerPoint</Application>
  <PresentationFormat>全屏显示(4:3)</PresentationFormat>
  <Paragraphs>1246</Paragraphs>
  <Slides>280</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280</vt:i4>
      </vt:variant>
    </vt:vector>
  </HeadingPairs>
  <TitlesOfParts>
    <vt:vector size="291" baseType="lpstr">
      <vt:lpstr>Arial Unicode MS</vt:lpstr>
      <vt:lpstr>华文仿宋</vt:lpstr>
      <vt:lpstr>楷体_GB2312</vt:lpstr>
      <vt:lpstr>宋体</vt:lpstr>
      <vt:lpstr>Arial</vt:lpstr>
      <vt:lpstr>Symbol</vt:lpstr>
      <vt:lpstr>Tahoma</vt:lpstr>
      <vt:lpstr>Times New Roman</vt:lpstr>
      <vt:lpstr>Verdana</vt:lpstr>
      <vt:lpstr>默认设计模板</vt:lpstr>
      <vt:lpstr>Global</vt:lpstr>
      <vt:lpstr>国际私法讲义（一）             南开大学法学院    秦瑞亭            qinruiting2008@163.com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绪论： 国际私法是解决法律冲突的法律部门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第二讲 国际私法的 基本概念  </vt:lpstr>
      <vt:lpstr>（一）内国、本国、外国</vt:lpstr>
      <vt:lpstr>（二）涉外民事关系 </vt:lpstr>
      <vt:lpstr>PowerPoint 演示文稿</vt:lpstr>
      <vt:lpstr>PowerPoint 演示文稿</vt:lpstr>
      <vt:lpstr>PowerPoint 演示文稿</vt:lpstr>
      <vt:lpstr>PowerPoint 演示文稿</vt:lpstr>
      <vt:lpstr>PowerPoint 演示文稿</vt:lpstr>
      <vt:lpstr> （三）法律冲突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（五）直接调整和间接调整（国际私法的调整方法）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准据法是否必须是特定国家的法律？</vt:lpstr>
      <vt:lpstr>PowerPoint 演示文稿</vt:lpstr>
      <vt:lpstr>涉外民事关系法律适用法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德国萨维尼 法律关系本座说</vt:lpstr>
      <vt:lpstr>PowerPoint 演示文稿</vt:lpstr>
      <vt:lpstr>PowerPoint 演示文稿</vt:lpstr>
      <vt:lpstr>PowerPoint 演示文稿</vt:lpstr>
      <vt:lpstr>PowerPoint 演示文稿</vt:lpstr>
      <vt:lpstr>PowerPoint 演示文稿</vt:lpstr>
      <vt:lpstr>PowerPoint 演示文稿</vt:lpstr>
      <vt:lpstr>德国Kegel国际私法利益Interessenjurisprudenz</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US: Two Branches of Int’l Law: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国际私法的主体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法学院本科生国际私法教学大纲</dc:title>
  <dc:creator>fz</dc:creator>
  <cp:lastModifiedBy>8615075892565</cp:lastModifiedBy>
  <cp:revision>1875</cp:revision>
  <dcterms:created xsi:type="dcterms:W3CDTF">2005-04-24T15:57:07Z</dcterms:created>
  <dcterms:modified xsi:type="dcterms:W3CDTF">2024-06-11T07:37:03Z</dcterms:modified>
</cp:coreProperties>
</file>