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8"/>
  </p:notesMasterIdLst>
  <p:sldIdLst>
    <p:sldId id="256" r:id="rId2"/>
    <p:sldId id="400" r:id="rId3"/>
    <p:sldId id="401" r:id="rId4"/>
    <p:sldId id="402" r:id="rId5"/>
    <p:sldId id="403" r:id="rId6"/>
    <p:sldId id="404" r:id="rId7"/>
    <p:sldId id="405" r:id="rId8"/>
    <p:sldId id="615" r:id="rId9"/>
    <p:sldId id="616" r:id="rId10"/>
    <p:sldId id="617" r:id="rId11"/>
    <p:sldId id="618" r:id="rId12"/>
    <p:sldId id="406" r:id="rId13"/>
    <p:sldId id="619" r:id="rId14"/>
    <p:sldId id="620" r:id="rId15"/>
    <p:sldId id="407" r:id="rId16"/>
    <p:sldId id="408" r:id="rId17"/>
    <p:sldId id="621" r:id="rId18"/>
    <p:sldId id="622" r:id="rId19"/>
    <p:sldId id="409" r:id="rId20"/>
    <p:sldId id="410" r:id="rId21"/>
    <p:sldId id="411" r:id="rId22"/>
    <p:sldId id="412" r:id="rId23"/>
    <p:sldId id="623" r:id="rId24"/>
    <p:sldId id="624" r:id="rId25"/>
    <p:sldId id="625" r:id="rId26"/>
    <p:sldId id="626" r:id="rId27"/>
    <p:sldId id="627" r:id="rId28"/>
    <p:sldId id="628" r:id="rId29"/>
    <p:sldId id="629" r:id="rId30"/>
    <p:sldId id="630" r:id="rId31"/>
    <p:sldId id="631" r:id="rId32"/>
    <p:sldId id="632" r:id="rId33"/>
    <p:sldId id="633" r:id="rId34"/>
    <p:sldId id="414" r:id="rId35"/>
    <p:sldId id="415" r:id="rId36"/>
    <p:sldId id="416" r:id="rId37"/>
    <p:sldId id="417" r:id="rId38"/>
    <p:sldId id="677" r:id="rId39"/>
    <p:sldId id="678" r:id="rId40"/>
    <p:sldId id="418" r:id="rId41"/>
    <p:sldId id="669" r:id="rId42"/>
    <p:sldId id="670" r:id="rId43"/>
    <p:sldId id="671" r:id="rId44"/>
    <p:sldId id="668" r:id="rId45"/>
    <p:sldId id="419" r:id="rId46"/>
    <p:sldId id="420" r:id="rId47"/>
    <p:sldId id="634" r:id="rId48"/>
    <p:sldId id="635" r:id="rId49"/>
    <p:sldId id="421" r:id="rId50"/>
    <p:sldId id="672" r:id="rId51"/>
    <p:sldId id="666" r:id="rId52"/>
    <p:sldId id="667" r:id="rId53"/>
    <p:sldId id="673" r:id="rId54"/>
    <p:sldId id="674" r:id="rId55"/>
    <p:sldId id="422" r:id="rId56"/>
    <p:sldId id="675" r:id="rId57"/>
    <p:sldId id="676" r:id="rId58"/>
    <p:sldId id="423" r:id="rId59"/>
    <p:sldId id="424" r:id="rId60"/>
    <p:sldId id="425" r:id="rId61"/>
    <p:sldId id="427" r:id="rId62"/>
    <p:sldId id="428" r:id="rId63"/>
    <p:sldId id="429" r:id="rId64"/>
    <p:sldId id="430" r:id="rId65"/>
    <p:sldId id="431" r:id="rId66"/>
    <p:sldId id="432" r:id="rId67"/>
    <p:sldId id="636" r:id="rId68"/>
    <p:sldId id="663" r:id="rId69"/>
    <p:sldId id="637" r:id="rId70"/>
    <p:sldId id="640" r:id="rId71"/>
    <p:sldId id="641" r:id="rId72"/>
    <p:sldId id="642" r:id="rId73"/>
    <p:sldId id="643" r:id="rId74"/>
    <p:sldId id="644" r:id="rId75"/>
    <p:sldId id="645" r:id="rId76"/>
    <p:sldId id="433" r:id="rId77"/>
    <p:sldId id="434" r:id="rId78"/>
    <p:sldId id="664" r:id="rId79"/>
    <p:sldId id="435" r:id="rId80"/>
    <p:sldId id="257" r:id="rId81"/>
    <p:sldId id="258" r:id="rId82"/>
    <p:sldId id="679" r:id="rId83"/>
    <p:sldId id="436" r:id="rId84"/>
    <p:sldId id="437" r:id="rId85"/>
    <p:sldId id="639" r:id="rId86"/>
    <p:sldId id="438" r:id="rId87"/>
    <p:sldId id="646" r:id="rId88"/>
    <p:sldId id="439" r:id="rId89"/>
    <p:sldId id="442" r:id="rId90"/>
    <p:sldId id="443" r:id="rId91"/>
    <p:sldId id="444" r:id="rId92"/>
    <p:sldId id="445" r:id="rId93"/>
    <p:sldId id="446" r:id="rId94"/>
    <p:sldId id="447" r:id="rId95"/>
    <p:sldId id="448" r:id="rId96"/>
    <p:sldId id="449" r:id="rId97"/>
    <p:sldId id="450" r:id="rId98"/>
    <p:sldId id="451" r:id="rId99"/>
    <p:sldId id="452" r:id="rId100"/>
    <p:sldId id="453" r:id="rId101"/>
    <p:sldId id="454" r:id="rId102"/>
    <p:sldId id="455" r:id="rId103"/>
    <p:sldId id="456" r:id="rId104"/>
    <p:sldId id="457" r:id="rId105"/>
    <p:sldId id="458" r:id="rId106"/>
    <p:sldId id="459" r:id="rId107"/>
    <p:sldId id="680" r:id="rId108"/>
    <p:sldId id="681" r:id="rId109"/>
    <p:sldId id="682" r:id="rId110"/>
    <p:sldId id="460" r:id="rId111"/>
    <p:sldId id="461" r:id="rId112"/>
    <p:sldId id="462" r:id="rId113"/>
    <p:sldId id="463" r:id="rId114"/>
    <p:sldId id="464" r:id="rId115"/>
    <p:sldId id="267"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2" r:id="rId132"/>
    <p:sldId id="483" r:id="rId133"/>
    <p:sldId id="484" r:id="rId134"/>
    <p:sldId id="485" r:id="rId135"/>
    <p:sldId id="486" r:id="rId136"/>
    <p:sldId id="487" r:id="rId137"/>
    <p:sldId id="488" r:id="rId138"/>
    <p:sldId id="489" r:id="rId139"/>
    <p:sldId id="490" r:id="rId140"/>
    <p:sldId id="491" r:id="rId141"/>
    <p:sldId id="492" r:id="rId142"/>
    <p:sldId id="493" r:id="rId143"/>
    <p:sldId id="647" r:id="rId144"/>
    <p:sldId id="648" r:id="rId145"/>
    <p:sldId id="649" r:id="rId146"/>
    <p:sldId id="494" r:id="rId147"/>
    <p:sldId id="495" r:id="rId148"/>
    <p:sldId id="510" r:id="rId149"/>
    <p:sldId id="512" r:id="rId150"/>
    <p:sldId id="513" r:id="rId151"/>
    <p:sldId id="514" r:id="rId152"/>
    <p:sldId id="515" r:id="rId153"/>
    <p:sldId id="517" r:id="rId154"/>
    <p:sldId id="518" r:id="rId155"/>
    <p:sldId id="519" r:id="rId156"/>
    <p:sldId id="520" r:id="rId157"/>
    <p:sldId id="521" r:id="rId158"/>
    <p:sldId id="522" r:id="rId159"/>
    <p:sldId id="523" r:id="rId160"/>
    <p:sldId id="273" r:id="rId161"/>
    <p:sldId id="524" r:id="rId162"/>
    <p:sldId id="525" r:id="rId163"/>
    <p:sldId id="526" r:id="rId164"/>
    <p:sldId id="527" r:id="rId165"/>
    <p:sldId id="528" r:id="rId166"/>
    <p:sldId id="529" r:id="rId167"/>
    <p:sldId id="530" r:id="rId168"/>
    <p:sldId id="657" r:id="rId169"/>
    <p:sldId id="658" r:id="rId170"/>
    <p:sldId id="659" r:id="rId171"/>
    <p:sldId id="531" r:id="rId172"/>
    <p:sldId id="532" r:id="rId173"/>
    <p:sldId id="683" r:id="rId174"/>
    <p:sldId id="684" r:id="rId175"/>
    <p:sldId id="685" r:id="rId176"/>
    <p:sldId id="686" r:id="rId177"/>
    <p:sldId id="533" r:id="rId178"/>
    <p:sldId id="534" r:id="rId179"/>
    <p:sldId id="535" r:id="rId180"/>
    <p:sldId id="537" r:id="rId181"/>
    <p:sldId id="536" r:id="rId182"/>
    <p:sldId id="538" r:id="rId183"/>
    <p:sldId id="540" r:id="rId184"/>
    <p:sldId id="541" r:id="rId185"/>
    <p:sldId id="542" r:id="rId186"/>
    <p:sldId id="543" r:id="rId187"/>
    <p:sldId id="544" r:id="rId188"/>
    <p:sldId id="545" r:id="rId189"/>
    <p:sldId id="546" r:id="rId190"/>
    <p:sldId id="547" r:id="rId191"/>
    <p:sldId id="548" r:id="rId192"/>
    <p:sldId id="549" r:id="rId193"/>
    <p:sldId id="550" r:id="rId194"/>
    <p:sldId id="551" r:id="rId195"/>
    <p:sldId id="553" r:id="rId196"/>
    <p:sldId id="554" r:id="rId197"/>
    <p:sldId id="555" r:id="rId198"/>
    <p:sldId id="687" r:id="rId199"/>
    <p:sldId id="688" r:id="rId200"/>
    <p:sldId id="689" r:id="rId201"/>
    <p:sldId id="556" r:id="rId202"/>
    <p:sldId id="557" r:id="rId203"/>
    <p:sldId id="558" r:id="rId204"/>
    <p:sldId id="559" r:id="rId205"/>
    <p:sldId id="560" r:id="rId206"/>
    <p:sldId id="561" r:id="rId207"/>
    <p:sldId id="690" r:id="rId208"/>
    <p:sldId id="691" r:id="rId209"/>
    <p:sldId id="692" r:id="rId210"/>
    <p:sldId id="693" r:id="rId211"/>
    <p:sldId id="562" r:id="rId212"/>
    <p:sldId id="563" r:id="rId213"/>
    <p:sldId id="564" r:id="rId214"/>
    <p:sldId id="565" r:id="rId215"/>
    <p:sldId id="566" r:id="rId216"/>
    <p:sldId id="567" r:id="rId217"/>
    <p:sldId id="568" r:id="rId218"/>
    <p:sldId id="569" r:id="rId219"/>
    <p:sldId id="571" r:id="rId220"/>
    <p:sldId id="572" r:id="rId221"/>
    <p:sldId id="650" r:id="rId222"/>
    <p:sldId id="652" r:id="rId223"/>
    <p:sldId id="694" r:id="rId224"/>
    <p:sldId id="695" r:id="rId225"/>
    <p:sldId id="696" r:id="rId226"/>
    <p:sldId id="697" r:id="rId227"/>
    <p:sldId id="698" r:id="rId228"/>
    <p:sldId id="699" r:id="rId229"/>
    <p:sldId id="665" r:id="rId230"/>
    <p:sldId id="654" r:id="rId231"/>
    <p:sldId id="653" r:id="rId232"/>
    <p:sldId id="655" r:id="rId233"/>
    <p:sldId id="656" r:id="rId234"/>
    <p:sldId id="575" r:id="rId235"/>
    <p:sldId id="577" r:id="rId236"/>
    <p:sldId id="576" r:id="rId2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19E"/>
    <a:srgbClr val="155DFF"/>
    <a:srgbClr val="FC3E18"/>
    <a:srgbClr val="FA7D00"/>
    <a:srgbClr val="E20000"/>
    <a:srgbClr val="E26714"/>
    <a:srgbClr val="ED7D31"/>
    <a:srgbClr val="FFAB57"/>
    <a:srgbClr val="FFB66D"/>
    <a:srgbClr val="FFC4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71" autoAdjust="0"/>
    <p:restoredTop sz="85536" autoAdjust="0"/>
  </p:normalViewPr>
  <p:slideViewPr>
    <p:cSldViewPr snapToGrid="0">
      <p:cViewPr varScale="1">
        <p:scale>
          <a:sx n="60" d="100"/>
          <a:sy n="60" d="100"/>
        </p:scale>
        <p:origin x="38" y="3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notesMaster" Target="notesMasters/notesMaster1.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presProps" Target="presProp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viewProps" Target="viewProp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tableStyles" Target="tableStyle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54780D-A453-46B1-AD6C-FB0AED682081}" type="datetimeFigureOut">
              <a:rPr lang="zh-CN" altLang="en-US" smtClean="0"/>
              <a:pPr/>
              <a:t>2025/1/4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CC76D7-31CE-4003-B852-F97BC4FC82D3}" type="slidenum">
              <a:rPr lang="zh-CN" altLang="en-US" smtClean="0"/>
              <a:pPr/>
              <a:t>‹#›</a:t>
            </a:fld>
            <a:endParaRPr lang="zh-CN" altLang="en-US"/>
          </a:p>
        </p:txBody>
      </p:sp>
    </p:spTree>
    <p:extLst>
      <p:ext uri="{BB962C8B-B14F-4D97-AF65-F5344CB8AC3E}">
        <p14:creationId xmlns:p14="http://schemas.microsoft.com/office/powerpoint/2010/main" val="2899855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CC76D7-31CE-4003-B852-F97BC4FC82D3}" type="slidenum">
              <a:rPr lang="zh-CN" altLang="en-US" smtClean="0"/>
              <a:pPr/>
              <a:t>21</a:t>
            </a:fld>
            <a:endParaRPr lang="zh-CN" altLang="en-US"/>
          </a:p>
        </p:txBody>
      </p:sp>
    </p:spTree>
    <p:extLst>
      <p:ext uri="{BB962C8B-B14F-4D97-AF65-F5344CB8AC3E}">
        <p14:creationId xmlns:p14="http://schemas.microsoft.com/office/powerpoint/2010/main" val="392523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民法</a:t>
            </a:r>
            <a:r>
              <a:rPr lang="en-US" altLang="zh-CN" dirty="0"/>
              <a:t>》</a:t>
            </a:r>
            <a:r>
              <a:rPr lang="zh-CN" altLang="en-US" dirty="0"/>
              <a:t>的法源：法律</a:t>
            </a:r>
            <a:r>
              <a:rPr lang="en-US" altLang="zh-CN" dirty="0"/>
              <a:t>+</a:t>
            </a:r>
            <a:r>
              <a:rPr lang="zh-CN" altLang="en-US" dirty="0"/>
              <a:t>习惯</a:t>
            </a:r>
          </a:p>
        </p:txBody>
      </p:sp>
      <p:sp>
        <p:nvSpPr>
          <p:cNvPr id="4" name="灯片编号占位符 3"/>
          <p:cNvSpPr>
            <a:spLocks noGrp="1"/>
          </p:cNvSpPr>
          <p:nvPr>
            <p:ph type="sldNum" sz="quarter" idx="10"/>
          </p:nvPr>
        </p:nvSpPr>
        <p:spPr/>
        <p:txBody>
          <a:bodyPr/>
          <a:lstStyle/>
          <a:p>
            <a:fld id="{4FCC76D7-31CE-4003-B852-F97BC4FC82D3}" type="slidenum">
              <a:rPr lang="zh-CN" altLang="en-US" smtClean="0"/>
              <a:pPr/>
              <a:t>23</a:t>
            </a:fld>
            <a:endParaRPr lang="zh-CN" altLang="en-US"/>
          </a:p>
        </p:txBody>
      </p:sp>
    </p:spTree>
    <p:extLst>
      <p:ext uri="{BB962C8B-B14F-4D97-AF65-F5344CB8AC3E}">
        <p14:creationId xmlns:p14="http://schemas.microsoft.com/office/powerpoint/2010/main" val="1235184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计算机程序受著作权保护</a:t>
            </a:r>
          </a:p>
        </p:txBody>
      </p:sp>
      <p:sp>
        <p:nvSpPr>
          <p:cNvPr id="4" name="灯片编号占位符 3"/>
          <p:cNvSpPr>
            <a:spLocks noGrp="1"/>
          </p:cNvSpPr>
          <p:nvPr>
            <p:ph type="sldNum" sz="quarter" idx="10"/>
          </p:nvPr>
        </p:nvSpPr>
        <p:spPr/>
        <p:txBody>
          <a:bodyPr/>
          <a:lstStyle/>
          <a:p>
            <a:fld id="{4FCC76D7-31CE-4003-B852-F97BC4FC82D3}" type="slidenum">
              <a:rPr lang="zh-CN" altLang="en-US" smtClean="0"/>
              <a:pPr/>
              <a:t>29</a:t>
            </a:fld>
            <a:endParaRPr lang="zh-CN" altLang="en-US"/>
          </a:p>
        </p:txBody>
      </p:sp>
    </p:spTree>
    <p:extLst>
      <p:ext uri="{BB962C8B-B14F-4D97-AF65-F5344CB8AC3E}">
        <p14:creationId xmlns:p14="http://schemas.microsoft.com/office/powerpoint/2010/main" val="3960734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设备和药品都受专利权保护</a:t>
            </a:r>
          </a:p>
        </p:txBody>
      </p:sp>
      <p:sp>
        <p:nvSpPr>
          <p:cNvPr id="4" name="灯片编号占位符 3"/>
          <p:cNvSpPr>
            <a:spLocks noGrp="1"/>
          </p:cNvSpPr>
          <p:nvPr>
            <p:ph type="sldNum" sz="quarter" idx="10"/>
          </p:nvPr>
        </p:nvSpPr>
        <p:spPr/>
        <p:txBody>
          <a:bodyPr/>
          <a:lstStyle/>
          <a:p>
            <a:fld id="{4FCC76D7-31CE-4003-B852-F97BC4FC82D3}" type="slidenum">
              <a:rPr lang="zh-CN" altLang="en-US" smtClean="0"/>
              <a:pPr/>
              <a:t>30</a:t>
            </a:fld>
            <a:endParaRPr lang="zh-CN" altLang="en-US"/>
          </a:p>
        </p:txBody>
      </p:sp>
    </p:spTree>
    <p:extLst>
      <p:ext uri="{BB962C8B-B14F-4D97-AF65-F5344CB8AC3E}">
        <p14:creationId xmlns:p14="http://schemas.microsoft.com/office/powerpoint/2010/main" val="4199717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CC76D7-31CE-4003-B852-F97BC4FC82D3}" type="slidenum">
              <a:rPr lang="zh-CN" altLang="en-US" smtClean="0"/>
              <a:pPr/>
              <a:t>37</a:t>
            </a:fld>
            <a:endParaRPr lang="zh-CN" altLang="en-US"/>
          </a:p>
        </p:txBody>
      </p:sp>
    </p:spTree>
    <p:extLst>
      <p:ext uri="{BB962C8B-B14F-4D97-AF65-F5344CB8AC3E}">
        <p14:creationId xmlns:p14="http://schemas.microsoft.com/office/powerpoint/2010/main" val="7121976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18835" y="2955643"/>
            <a:ext cx="10982037" cy="960581"/>
          </a:xfrm>
          <a:prstGeom prst="rect">
            <a:avLst/>
          </a:prstGeom>
        </p:spPr>
        <p:txBody>
          <a:bodyPr anchor="b">
            <a:normAutofit/>
          </a:bodyPr>
          <a:lstStyle>
            <a:lvl1pPr algn="ctr">
              <a:defRPr sz="5400">
                <a:solidFill>
                  <a:schemeClr val="bg1"/>
                </a:solidFill>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1524000" y="4562620"/>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F20A87C-BEAD-445A-A33C-CCCE78C6DEC2}" type="datetimeFigureOut">
              <a:rPr lang="zh-CN" altLang="en-US" smtClean="0"/>
              <a:pPr/>
              <a:t>2025/1/4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pPr/>
              <a:t>‹#›</a:t>
            </a:fld>
            <a:endParaRPr lang="zh-CN" altLang="en-US"/>
          </a:p>
        </p:txBody>
      </p:sp>
    </p:spTree>
    <p:extLst>
      <p:ext uri="{BB962C8B-B14F-4D97-AF65-F5344CB8AC3E}">
        <p14:creationId xmlns:p14="http://schemas.microsoft.com/office/powerpoint/2010/main" val="1660953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94670" y="161926"/>
            <a:ext cx="5322454" cy="595457"/>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20A87C-BEAD-445A-A33C-CCCE78C6DEC2}" type="datetimeFigureOut">
              <a:rPr lang="zh-CN" altLang="en-US" smtClean="0"/>
              <a:pPr/>
              <a:t>2025/1/4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pPr/>
              <a:t>‹#›</a:t>
            </a:fld>
            <a:endParaRPr lang="zh-CN" altLang="en-US"/>
          </a:p>
        </p:txBody>
      </p:sp>
    </p:spTree>
    <p:extLst>
      <p:ext uri="{BB962C8B-B14F-4D97-AF65-F5344CB8AC3E}">
        <p14:creationId xmlns:p14="http://schemas.microsoft.com/office/powerpoint/2010/main" val="2409964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20A87C-BEAD-445A-A33C-CCCE78C6DEC2}" type="datetimeFigureOut">
              <a:rPr lang="zh-CN" altLang="en-US" smtClean="0"/>
              <a:pPr/>
              <a:t>2025/1/4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pPr/>
              <a:t>‹#›</a:t>
            </a:fld>
            <a:endParaRPr lang="zh-CN" altLang="en-US"/>
          </a:p>
        </p:txBody>
      </p:sp>
    </p:spTree>
    <p:extLst>
      <p:ext uri="{BB962C8B-B14F-4D97-AF65-F5344CB8AC3E}">
        <p14:creationId xmlns:p14="http://schemas.microsoft.com/office/powerpoint/2010/main" val="2380158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0363" y="1191491"/>
            <a:ext cx="10954327" cy="4985472"/>
          </a:xfrm>
        </p:spPr>
        <p:txBody>
          <a:bodyPr/>
          <a:lstStyle>
            <a:lvl1pPr marL="0" indent="0">
              <a:lnSpc>
                <a:spcPct val="120000"/>
              </a:lnSpc>
              <a:buNone/>
              <a:defRPr>
                <a:latin typeface="微软雅黑" panose="020B0503020204020204" pitchFamily="34" charset="-122"/>
                <a:ea typeface="微软雅黑" panose="020B0503020204020204" pitchFamily="34" charset="-122"/>
              </a:defRPr>
            </a:lvl1pPr>
            <a:lvl2pPr marL="6858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2pPr>
            <a:lvl3pPr marL="11430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3pPr>
            <a:lvl4pPr marL="16002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4pPr>
            <a:lvl5pPr marL="20574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DF20A87C-BEAD-445A-A33C-CCCE78C6DEC2}" type="datetimeFigureOut">
              <a:rPr lang="zh-CN" altLang="en-US" smtClean="0"/>
              <a:pPr/>
              <a:t>2025/1/4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pPr/>
              <a:t>‹#›</a:t>
            </a:fld>
            <a:endParaRPr lang="zh-CN" altLang="en-US"/>
          </a:p>
        </p:txBody>
      </p:sp>
      <p:sp>
        <p:nvSpPr>
          <p:cNvPr id="7" name="标题占位符 1"/>
          <p:cNvSpPr>
            <a:spLocks noGrp="1"/>
          </p:cNvSpPr>
          <p:nvPr>
            <p:ph type="title"/>
          </p:nvPr>
        </p:nvSpPr>
        <p:spPr>
          <a:xfrm>
            <a:off x="1507833" y="198875"/>
            <a:ext cx="10425548" cy="595457"/>
          </a:xfrm>
          <a:prstGeom prst="rect">
            <a:avLst/>
          </a:prstGeom>
        </p:spPr>
        <p:txBody>
          <a:bodyPr vert="horz" lIns="91440" tIns="45720" rIns="91440" bIns="45720" rtlCol="0" anchor="ctr">
            <a:noAutofit/>
          </a:bodyPr>
          <a:lstStyle>
            <a:lvl1pPr>
              <a:defRPr sz="32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3525699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F20A87C-BEAD-445A-A33C-CCCE78C6DEC2}" type="datetimeFigureOut">
              <a:rPr lang="zh-CN" altLang="en-US" smtClean="0"/>
              <a:pPr/>
              <a:t>2025/1/4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pPr/>
              <a:t>‹#›</a:t>
            </a:fld>
            <a:endParaRPr lang="zh-CN" altLang="en-US"/>
          </a:p>
        </p:txBody>
      </p:sp>
    </p:spTree>
    <p:extLst>
      <p:ext uri="{BB962C8B-B14F-4D97-AF65-F5344CB8AC3E}">
        <p14:creationId xmlns:p14="http://schemas.microsoft.com/office/powerpoint/2010/main" val="3732566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94670" y="161926"/>
            <a:ext cx="5322454" cy="595457"/>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F20A87C-BEAD-445A-A33C-CCCE78C6DEC2}" type="datetimeFigureOut">
              <a:rPr lang="zh-CN" altLang="en-US" smtClean="0"/>
              <a:pPr/>
              <a:t>2025/1/4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D2646D-2AE8-4F62-862B-87FA182BDA57}" type="slidenum">
              <a:rPr lang="zh-CN" altLang="en-US" smtClean="0"/>
              <a:pPr/>
              <a:t>‹#›</a:t>
            </a:fld>
            <a:endParaRPr lang="zh-CN" altLang="en-US"/>
          </a:p>
        </p:txBody>
      </p:sp>
    </p:spTree>
    <p:extLst>
      <p:ext uri="{BB962C8B-B14F-4D97-AF65-F5344CB8AC3E}">
        <p14:creationId xmlns:p14="http://schemas.microsoft.com/office/powerpoint/2010/main" val="3592179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F20A87C-BEAD-445A-A33C-CCCE78C6DEC2}" type="datetimeFigureOut">
              <a:rPr lang="zh-CN" altLang="en-US" smtClean="0"/>
              <a:pPr/>
              <a:t>2025/1/4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8D2646D-2AE8-4F62-862B-87FA182BDA57}" type="slidenum">
              <a:rPr lang="zh-CN" altLang="en-US" smtClean="0"/>
              <a:pPr/>
              <a:t>‹#›</a:t>
            </a:fld>
            <a:endParaRPr lang="zh-CN" altLang="en-US"/>
          </a:p>
        </p:txBody>
      </p:sp>
    </p:spTree>
    <p:extLst>
      <p:ext uri="{BB962C8B-B14F-4D97-AF65-F5344CB8AC3E}">
        <p14:creationId xmlns:p14="http://schemas.microsoft.com/office/powerpoint/2010/main" val="1610838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4670" y="161926"/>
            <a:ext cx="5322454" cy="595457"/>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F20A87C-BEAD-445A-A33C-CCCE78C6DEC2}" type="datetimeFigureOut">
              <a:rPr lang="zh-CN" altLang="en-US" smtClean="0"/>
              <a:pPr/>
              <a:t>2025/1/4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8D2646D-2AE8-4F62-862B-87FA182BDA57}" type="slidenum">
              <a:rPr lang="zh-CN" altLang="en-US" smtClean="0"/>
              <a:pPr/>
              <a:t>‹#›</a:t>
            </a:fld>
            <a:endParaRPr lang="zh-CN" altLang="en-US"/>
          </a:p>
        </p:txBody>
      </p:sp>
    </p:spTree>
    <p:extLst>
      <p:ext uri="{BB962C8B-B14F-4D97-AF65-F5344CB8AC3E}">
        <p14:creationId xmlns:p14="http://schemas.microsoft.com/office/powerpoint/2010/main" val="588769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F20A87C-BEAD-445A-A33C-CCCE78C6DEC2}" type="datetimeFigureOut">
              <a:rPr lang="zh-CN" altLang="en-US" smtClean="0"/>
              <a:pPr/>
              <a:t>2025/1/4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8D2646D-2AE8-4F62-862B-87FA182BDA57}" type="slidenum">
              <a:rPr lang="zh-CN" altLang="en-US" smtClean="0"/>
              <a:pPr/>
              <a:t>‹#›</a:t>
            </a:fld>
            <a:endParaRPr lang="zh-CN" altLang="en-US"/>
          </a:p>
        </p:txBody>
      </p:sp>
    </p:spTree>
    <p:extLst>
      <p:ext uri="{BB962C8B-B14F-4D97-AF65-F5344CB8AC3E}">
        <p14:creationId xmlns:p14="http://schemas.microsoft.com/office/powerpoint/2010/main" val="3773250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F20A87C-BEAD-445A-A33C-CCCE78C6DEC2}" type="datetimeFigureOut">
              <a:rPr lang="zh-CN" altLang="en-US" smtClean="0"/>
              <a:pPr/>
              <a:t>2025/1/4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D2646D-2AE8-4F62-862B-87FA182BDA57}" type="slidenum">
              <a:rPr lang="zh-CN" altLang="en-US" smtClean="0"/>
              <a:pPr/>
              <a:t>‹#›</a:t>
            </a:fld>
            <a:endParaRPr lang="zh-CN" altLang="en-US"/>
          </a:p>
        </p:txBody>
      </p:sp>
    </p:spTree>
    <p:extLst>
      <p:ext uri="{BB962C8B-B14F-4D97-AF65-F5344CB8AC3E}">
        <p14:creationId xmlns:p14="http://schemas.microsoft.com/office/powerpoint/2010/main" val="420977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F20A87C-BEAD-445A-A33C-CCCE78C6DEC2}" type="datetimeFigureOut">
              <a:rPr lang="zh-CN" altLang="en-US" smtClean="0"/>
              <a:pPr/>
              <a:t>2025/1/4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D2646D-2AE8-4F62-862B-87FA182BDA57}" type="slidenum">
              <a:rPr lang="zh-CN" altLang="en-US" smtClean="0"/>
              <a:pPr/>
              <a:t>‹#›</a:t>
            </a:fld>
            <a:endParaRPr lang="zh-CN" altLang="en-US"/>
          </a:p>
        </p:txBody>
      </p:sp>
    </p:spTree>
    <p:extLst>
      <p:ext uri="{BB962C8B-B14F-4D97-AF65-F5344CB8AC3E}">
        <p14:creationId xmlns:p14="http://schemas.microsoft.com/office/powerpoint/2010/main" val="1077688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20A87C-BEAD-445A-A33C-CCCE78C6DEC2}" type="datetimeFigureOut">
              <a:rPr lang="zh-CN" altLang="en-US" smtClean="0"/>
              <a:pPr/>
              <a:t>2025/1/4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D2646D-2AE8-4F62-862B-87FA182BDA57}" type="slidenum">
              <a:rPr lang="zh-CN" altLang="en-US" smtClean="0"/>
              <a:pPr/>
              <a:t>‹#›</a:t>
            </a:fld>
            <a:endParaRPr lang="zh-CN" altLang="en-US"/>
          </a:p>
        </p:txBody>
      </p:sp>
    </p:spTree>
    <p:extLst>
      <p:ext uri="{BB962C8B-B14F-4D97-AF65-F5344CB8AC3E}">
        <p14:creationId xmlns:p14="http://schemas.microsoft.com/office/powerpoint/2010/main" val="1134942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2400" kern="1200">
          <a:solidFill>
            <a:srgbClr val="FA7D00"/>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10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1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1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1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1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1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1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2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2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2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2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2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2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2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2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2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2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9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9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9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68582" y="2272145"/>
            <a:ext cx="9144000" cy="1431782"/>
          </a:xfrm>
        </p:spPr>
        <p:txBody>
          <a:bodyPr>
            <a:normAutofit/>
          </a:bodyPr>
          <a:lstStyle/>
          <a:p>
            <a:r>
              <a:rPr lang="zh-CN" altLang="en-US" sz="9600" dirty="0">
                <a:solidFill>
                  <a:srgbClr val="000000"/>
                </a:solidFill>
              </a:rPr>
              <a:t>知识产权法学</a:t>
            </a:r>
            <a:endParaRPr lang="zh-CN" altLang="en-US" sz="9600" dirty="0">
              <a:solidFill>
                <a:srgbClr val="00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237392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9411861-C0B2-4F87-AB48-578E7E52B7CE}"/>
              </a:ext>
            </a:extLst>
          </p:cNvPr>
          <p:cNvSpPr>
            <a:spLocks noGrp="1"/>
          </p:cNvSpPr>
          <p:nvPr>
            <p:ph idx="1"/>
          </p:nvPr>
        </p:nvSpPr>
        <p:spPr>
          <a:xfrm>
            <a:off x="1455938" y="863017"/>
            <a:ext cx="10227076" cy="4392564"/>
          </a:xfrm>
        </p:spPr>
        <p:txBody>
          <a:bodyPr>
            <a:normAutofit fontScale="77500" lnSpcReduction="20000"/>
          </a:bodyPr>
          <a:lstStyle/>
          <a:p>
            <a:pPr>
              <a:lnSpc>
                <a:spcPct val="130000"/>
              </a:lnSpc>
            </a:pPr>
            <a:r>
              <a:rPr lang="zh-CN" altLang="en-US" dirty="0">
                <a:solidFill>
                  <a:srgbClr val="FF0000"/>
                </a:solidFill>
                <a:latin typeface="SimHei" panose="02010609060101010101" pitchFamily="49" charset="-122"/>
                <a:ea typeface="SimHei" panose="02010609060101010101" pitchFamily="49" charset="-122"/>
              </a:rPr>
              <a:t>案例：</a:t>
            </a:r>
            <a:endParaRPr lang="en-US" altLang="zh-CN" dirty="0">
              <a:solidFill>
                <a:srgbClr val="FF0000"/>
              </a:solidFill>
              <a:latin typeface="SimHei" panose="02010609060101010101" pitchFamily="49" charset="-122"/>
              <a:ea typeface="SimHei" panose="02010609060101010101" pitchFamily="49" charset="-122"/>
            </a:endParaRPr>
          </a:p>
          <a:p>
            <a:pPr>
              <a:lnSpc>
                <a:spcPct val="130000"/>
              </a:lnSpc>
            </a:pPr>
            <a:r>
              <a:rPr lang="zh-CN" altLang="en-US" dirty="0">
                <a:latin typeface="SimHei" panose="02010609060101010101" pitchFamily="49" charset="-122"/>
                <a:ea typeface="SimHei" panose="02010609060101010101" pitchFamily="49" charset="-122"/>
              </a:rPr>
              <a:t>    本案涉及名称为“人名字‘字识’哲学治人病”的发明专利申请，申请日为</a:t>
            </a:r>
            <a:r>
              <a:rPr lang="en-US" altLang="zh-CN" dirty="0">
                <a:latin typeface="SimHei" panose="02010609060101010101" pitchFamily="49" charset="-122"/>
                <a:ea typeface="SimHei" panose="02010609060101010101" pitchFamily="49" charset="-122"/>
              </a:rPr>
              <a:t>2009</a:t>
            </a:r>
            <a:r>
              <a:rPr lang="zh-CN" altLang="en-US" dirty="0">
                <a:latin typeface="SimHei" panose="02010609060101010101" pitchFamily="49" charset="-122"/>
                <a:ea typeface="SimHei" panose="02010609060101010101" pitchFamily="49" charset="-122"/>
              </a:rPr>
              <a:t>年</a:t>
            </a:r>
            <a:r>
              <a:rPr lang="en-US" altLang="zh-CN" dirty="0">
                <a:latin typeface="SimHei" panose="02010609060101010101" pitchFamily="49" charset="-122"/>
                <a:ea typeface="SimHei" panose="02010609060101010101" pitchFamily="49" charset="-122"/>
              </a:rPr>
              <a:t>5</a:t>
            </a:r>
            <a:r>
              <a:rPr lang="zh-CN" altLang="en-US" dirty="0">
                <a:latin typeface="SimHei" panose="02010609060101010101" pitchFamily="49" charset="-122"/>
                <a:ea typeface="SimHei" panose="02010609060101010101" pitchFamily="49" charset="-122"/>
              </a:rPr>
              <a:t>月</a:t>
            </a:r>
            <a:r>
              <a:rPr lang="en-US" altLang="zh-CN" dirty="0">
                <a:latin typeface="SimHei" panose="02010609060101010101" pitchFamily="49" charset="-122"/>
                <a:ea typeface="SimHei" panose="02010609060101010101" pitchFamily="49" charset="-122"/>
              </a:rPr>
              <a:t>21</a:t>
            </a:r>
            <a:r>
              <a:rPr lang="zh-CN" altLang="en-US" dirty="0">
                <a:latin typeface="SimHei" panose="02010609060101010101" pitchFamily="49" charset="-122"/>
                <a:ea typeface="SimHei" panose="02010609060101010101" pitchFamily="49" charset="-122"/>
              </a:rPr>
              <a:t>日，申请人为陈某驳。</a:t>
            </a:r>
            <a:r>
              <a:rPr lang="en-US" altLang="zh-CN" dirty="0">
                <a:latin typeface="SimHei" panose="02010609060101010101" pitchFamily="49" charset="-122"/>
                <a:ea typeface="SimHei" panose="02010609060101010101" pitchFamily="49" charset="-122"/>
              </a:rPr>
              <a:t>2010</a:t>
            </a:r>
            <a:r>
              <a:rPr lang="zh-CN" altLang="en-US" dirty="0">
                <a:latin typeface="SimHei" panose="02010609060101010101" pitchFamily="49" charset="-122"/>
                <a:ea typeface="SimHei" panose="02010609060101010101" pitchFamily="49" charset="-122"/>
              </a:rPr>
              <a:t>年</a:t>
            </a:r>
            <a:r>
              <a:rPr lang="en-US" altLang="zh-CN" dirty="0">
                <a:latin typeface="SimHei" panose="02010609060101010101" pitchFamily="49" charset="-122"/>
                <a:ea typeface="SimHei" panose="02010609060101010101" pitchFamily="49" charset="-122"/>
              </a:rPr>
              <a:t>7</a:t>
            </a:r>
            <a:r>
              <a:rPr lang="zh-CN" altLang="en-US" dirty="0">
                <a:latin typeface="SimHei" panose="02010609060101010101" pitchFamily="49" charset="-122"/>
                <a:ea typeface="SimHei" panose="02010609060101010101" pitchFamily="49" charset="-122"/>
              </a:rPr>
              <a:t>月</a:t>
            </a:r>
            <a:r>
              <a:rPr lang="en-US" altLang="zh-CN" dirty="0">
                <a:latin typeface="SimHei" panose="02010609060101010101" pitchFamily="49" charset="-122"/>
                <a:ea typeface="SimHei" panose="02010609060101010101" pitchFamily="49" charset="-122"/>
              </a:rPr>
              <a:t>30</a:t>
            </a:r>
            <a:r>
              <a:rPr lang="zh-CN" altLang="en-US" dirty="0">
                <a:latin typeface="SimHei" panose="02010609060101010101" pitchFamily="49" charset="-122"/>
                <a:ea typeface="SimHei" panose="02010609060101010101" pitchFamily="49" charset="-122"/>
              </a:rPr>
              <a:t>日，国家知识产权局初审部门经实质审查以本申请属于</a:t>
            </a:r>
            <a:r>
              <a:rPr lang="en-US" altLang="zh-CN" dirty="0">
                <a:latin typeface="SimHei" panose="02010609060101010101" pitchFamily="49" charset="-122"/>
                <a:ea typeface="SimHei" panose="02010609060101010101" pitchFamily="49" charset="-122"/>
              </a:rPr>
              <a:t>2001</a:t>
            </a:r>
            <a:r>
              <a:rPr lang="zh-CN" altLang="en-US" dirty="0">
                <a:latin typeface="SimHei" panose="02010609060101010101" pitchFamily="49" charset="-122"/>
                <a:ea typeface="SimHei" panose="02010609060101010101" pitchFamily="49" charset="-122"/>
              </a:rPr>
              <a:t>年施行的</a:t>
            </a:r>
            <a:r>
              <a:rPr lang="en-US" altLang="zh-CN" dirty="0">
                <a:latin typeface="SimHei" panose="02010609060101010101" pitchFamily="49" charset="-122"/>
                <a:ea typeface="SimHei" panose="02010609060101010101" pitchFamily="49" charset="-122"/>
              </a:rPr>
              <a:t>《</a:t>
            </a:r>
            <a:r>
              <a:rPr lang="zh-CN" altLang="en-US" dirty="0">
                <a:latin typeface="SimHei" panose="02010609060101010101" pitchFamily="49" charset="-122"/>
                <a:ea typeface="SimHei" panose="02010609060101010101" pitchFamily="49" charset="-122"/>
              </a:rPr>
              <a:t>中华人民共和国专利法</a:t>
            </a:r>
            <a:r>
              <a:rPr lang="en-US" altLang="zh-CN" dirty="0">
                <a:latin typeface="SimHei" panose="02010609060101010101" pitchFamily="49" charset="-122"/>
                <a:ea typeface="SimHei" panose="02010609060101010101" pitchFamily="49" charset="-122"/>
              </a:rPr>
              <a:t>》</a:t>
            </a:r>
            <a:r>
              <a:rPr lang="zh-CN" altLang="en-US" dirty="0">
                <a:latin typeface="SimHei" panose="02010609060101010101" pitchFamily="49" charset="-122"/>
                <a:ea typeface="SimHei" panose="02010609060101010101" pitchFamily="49" charset="-122"/>
              </a:rPr>
              <a:t>（简称</a:t>
            </a:r>
            <a:r>
              <a:rPr lang="en-US" altLang="zh-CN" dirty="0">
                <a:latin typeface="SimHei" panose="02010609060101010101" pitchFamily="49" charset="-122"/>
                <a:ea typeface="SimHei" panose="02010609060101010101" pitchFamily="49" charset="-122"/>
              </a:rPr>
              <a:t>《</a:t>
            </a:r>
            <a:r>
              <a:rPr lang="zh-CN" altLang="en-US" dirty="0">
                <a:latin typeface="SimHei" panose="02010609060101010101" pitchFamily="49" charset="-122"/>
                <a:ea typeface="SimHei" panose="02010609060101010101" pitchFamily="49" charset="-122"/>
              </a:rPr>
              <a:t>专利法</a:t>
            </a:r>
            <a:r>
              <a:rPr lang="en-US" altLang="zh-CN" dirty="0">
                <a:latin typeface="SimHei" panose="02010609060101010101" pitchFamily="49" charset="-122"/>
                <a:ea typeface="SimHei" panose="02010609060101010101" pitchFamily="49" charset="-122"/>
              </a:rPr>
              <a:t>》</a:t>
            </a:r>
            <a:r>
              <a:rPr lang="zh-CN" altLang="en-US" dirty="0">
                <a:latin typeface="SimHei" panose="02010609060101010101" pitchFamily="49" charset="-122"/>
                <a:ea typeface="SimHei" panose="02010609060101010101" pitchFamily="49" charset="-122"/>
              </a:rPr>
              <a:t>）第二十五条第一款第（二）项规定的情形，且不符合</a:t>
            </a:r>
            <a:r>
              <a:rPr lang="en-US" altLang="zh-CN" dirty="0">
                <a:latin typeface="SimHei" panose="02010609060101010101" pitchFamily="49" charset="-122"/>
                <a:ea typeface="SimHei" panose="02010609060101010101" pitchFamily="49" charset="-122"/>
              </a:rPr>
              <a:t>《</a:t>
            </a:r>
            <a:r>
              <a:rPr lang="zh-CN" altLang="en-US" dirty="0">
                <a:latin typeface="SimHei" panose="02010609060101010101" pitchFamily="49" charset="-122"/>
                <a:ea typeface="SimHei" panose="02010609060101010101" pitchFamily="49" charset="-122"/>
              </a:rPr>
              <a:t>专利法</a:t>
            </a:r>
            <a:r>
              <a:rPr lang="en-US" altLang="zh-CN" dirty="0">
                <a:latin typeface="SimHei" panose="02010609060101010101" pitchFamily="49" charset="-122"/>
                <a:ea typeface="SimHei" panose="02010609060101010101" pitchFamily="49" charset="-122"/>
              </a:rPr>
              <a:t>》</a:t>
            </a:r>
            <a:r>
              <a:rPr lang="zh-CN" altLang="en-US" dirty="0">
                <a:latin typeface="SimHei" panose="02010609060101010101" pitchFamily="49" charset="-122"/>
                <a:ea typeface="SimHei" panose="02010609060101010101" pitchFamily="49" charset="-122"/>
              </a:rPr>
              <a:t>第二条第二款的规定为由，作出驳回决定。</a:t>
            </a:r>
            <a:r>
              <a:rPr lang="en-US" altLang="zh-CN" dirty="0">
                <a:latin typeface="SimHei" panose="02010609060101010101" pitchFamily="49" charset="-122"/>
                <a:ea typeface="SimHei" panose="02010609060101010101" pitchFamily="49" charset="-122"/>
              </a:rPr>
              <a:t>2010</a:t>
            </a:r>
            <a:r>
              <a:rPr lang="zh-CN" altLang="en-US" dirty="0">
                <a:latin typeface="SimHei" panose="02010609060101010101" pitchFamily="49" charset="-122"/>
                <a:ea typeface="SimHei" panose="02010609060101010101" pitchFamily="49" charset="-122"/>
              </a:rPr>
              <a:t>年</a:t>
            </a:r>
            <a:r>
              <a:rPr lang="en-US" altLang="zh-CN" dirty="0">
                <a:latin typeface="SimHei" panose="02010609060101010101" pitchFamily="49" charset="-122"/>
                <a:ea typeface="SimHei" panose="02010609060101010101" pitchFamily="49" charset="-122"/>
              </a:rPr>
              <a:t>10</a:t>
            </a:r>
            <a:r>
              <a:rPr lang="zh-CN" altLang="en-US" dirty="0">
                <a:latin typeface="SimHei" panose="02010609060101010101" pitchFamily="49" charset="-122"/>
                <a:ea typeface="SimHei" panose="02010609060101010101" pitchFamily="49" charset="-122"/>
              </a:rPr>
              <a:t>月</a:t>
            </a:r>
            <a:r>
              <a:rPr lang="en-US" altLang="zh-CN" dirty="0">
                <a:latin typeface="SimHei" panose="02010609060101010101" pitchFamily="49" charset="-122"/>
                <a:ea typeface="SimHei" panose="02010609060101010101" pitchFamily="49" charset="-122"/>
              </a:rPr>
              <a:t>23</a:t>
            </a:r>
            <a:r>
              <a:rPr lang="zh-CN" altLang="en-US" dirty="0">
                <a:latin typeface="SimHei" panose="02010609060101010101" pitchFamily="49" charset="-122"/>
                <a:ea typeface="SimHei" panose="02010609060101010101" pitchFamily="49" charset="-122"/>
              </a:rPr>
              <a:t>日，陈某驳不服，向专利复审委员会提出了复审请求。</a:t>
            </a:r>
            <a:r>
              <a:rPr lang="en-US" altLang="zh-CN" dirty="0">
                <a:latin typeface="SimHei" panose="02010609060101010101" pitchFamily="49" charset="-122"/>
                <a:ea typeface="SimHei" panose="02010609060101010101" pitchFamily="49" charset="-122"/>
              </a:rPr>
              <a:t>2010</a:t>
            </a:r>
            <a:r>
              <a:rPr lang="zh-CN" altLang="en-US" dirty="0">
                <a:latin typeface="SimHei" panose="02010609060101010101" pitchFamily="49" charset="-122"/>
                <a:ea typeface="SimHei" panose="02010609060101010101" pitchFamily="49" charset="-122"/>
              </a:rPr>
              <a:t>年</a:t>
            </a:r>
            <a:r>
              <a:rPr lang="en-US" altLang="zh-CN" dirty="0">
                <a:latin typeface="SimHei" panose="02010609060101010101" pitchFamily="49" charset="-122"/>
                <a:ea typeface="SimHei" panose="02010609060101010101" pitchFamily="49" charset="-122"/>
              </a:rPr>
              <a:t>12</a:t>
            </a:r>
            <a:r>
              <a:rPr lang="zh-CN" altLang="en-US" dirty="0">
                <a:latin typeface="SimHei" panose="02010609060101010101" pitchFamily="49" charset="-122"/>
                <a:ea typeface="SimHei" panose="02010609060101010101" pitchFamily="49" charset="-122"/>
              </a:rPr>
              <a:t>月</a:t>
            </a:r>
            <a:r>
              <a:rPr lang="en-US" altLang="zh-CN" dirty="0">
                <a:latin typeface="SimHei" panose="02010609060101010101" pitchFamily="49" charset="-122"/>
                <a:ea typeface="SimHei" panose="02010609060101010101" pitchFamily="49" charset="-122"/>
              </a:rPr>
              <a:t>27</a:t>
            </a:r>
            <a:r>
              <a:rPr lang="zh-CN" altLang="en-US" dirty="0">
                <a:latin typeface="SimHei" panose="02010609060101010101" pitchFamily="49" charset="-122"/>
                <a:ea typeface="SimHei" panose="02010609060101010101" pitchFamily="49" charset="-122"/>
              </a:rPr>
              <a:t>日，专利复审委员会依法受理了该复审请求，并将其转送至原审查部门进行前置审查。原审查部门在前置审查意见书中坚持原驳回决定。专利复审委员会经过审查，于</a:t>
            </a:r>
            <a:r>
              <a:rPr lang="en-US" altLang="zh-CN" dirty="0">
                <a:latin typeface="SimHei" panose="02010609060101010101" pitchFamily="49" charset="-122"/>
                <a:ea typeface="SimHei" panose="02010609060101010101" pitchFamily="49" charset="-122"/>
              </a:rPr>
              <a:t>2011</a:t>
            </a:r>
            <a:r>
              <a:rPr lang="zh-CN" altLang="en-US" dirty="0">
                <a:latin typeface="SimHei" panose="02010609060101010101" pitchFamily="49" charset="-122"/>
                <a:ea typeface="SimHei" panose="02010609060101010101" pitchFamily="49" charset="-122"/>
              </a:rPr>
              <a:t>年</a:t>
            </a:r>
            <a:r>
              <a:rPr lang="en-US" altLang="zh-CN" dirty="0">
                <a:latin typeface="SimHei" panose="02010609060101010101" pitchFamily="49" charset="-122"/>
                <a:ea typeface="SimHei" panose="02010609060101010101" pitchFamily="49" charset="-122"/>
              </a:rPr>
              <a:t>12</a:t>
            </a:r>
            <a:r>
              <a:rPr lang="zh-CN" altLang="en-US" dirty="0">
                <a:latin typeface="SimHei" panose="02010609060101010101" pitchFamily="49" charset="-122"/>
                <a:ea typeface="SimHei" panose="02010609060101010101" pitchFamily="49" charset="-122"/>
              </a:rPr>
              <a:t>月</a:t>
            </a:r>
            <a:r>
              <a:rPr lang="en-US" altLang="zh-CN" dirty="0">
                <a:latin typeface="SimHei" panose="02010609060101010101" pitchFamily="49" charset="-122"/>
                <a:ea typeface="SimHei" panose="02010609060101010101" pitchFamily="49" charset="-122"/>
              </a:rPr>
              <a:t>1</a:t>
            </a:r>
            <a:r>
              <a:rPr lang="zh-CN" altLang="en-US" dirty="0">
                <a:latin typeface="SimHei" panose="02010609060101010101" pitchFamily="49" charset="-122"/>
                <a:ea typeface="SimHei" panose="02010609060101010101" pitchFamily="49" charset="-122"/>
              </a:rPr>
              <a:t>日作出第</a:t>
            </a:r>
            <a:r>
              <a:rPr lang="en-US" altLang="zh-CN" dirty="0">
                <a:latin typeface="SimHei" panose="02010609060101010101" pitchFamily="49" charset="-122"/>
                <a:ea typeface="SimHei" panose="02010609060101010101" pitchFamily="49" charset="-122"/>
              </a:rPr>
              <a:t>37880</a:t>
            </a:r>
            <a:r>
              <a:rPr lang="zh-CN" altLang="en-US" dirty="0">
                <a:latin typeface="SimHei" panose="02010609060101010101" pitchFamily="49" charset="-122"/>
                <a:ea typeface="SimHei" panose="02010609060101010101" pitchFamily="49" charset="-122"/>
              </a:rPr>
              <a:t>号发明专利复审请求审查决定，决定维持国家知识产权局作出的驳回决定。陈某驳不服，提起行政诉讼。</a:t>
            </a:r>
          </a:p>
          <a:p>
            <a:endParaRPr lang="zh-CN" altLang="en-US" dirty="0"/>
          </a:p>
        </p:txBody>
      </p:sp>
    </p:spTree>
    <p:extLst>
      <p:ext uri="{BB962C8B-B14F-4D97-AF65-F5344CB8AC3E}">
        <p14:creationId xmlns:p14="http://schemas.microsoft.com/office/powerpoint/2010/main" val="27437412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专利权的内容</a:t>
            </a:r>
            <a:endParaRPr lang="zh-CN" altLang="en-US" b="1" dirty="0">
              <a:latin typeface="黑体" panose="02010609060101010101" pitchFamily="49" charset="-122"/>
              <a:ea typeface="黑体" panose="02010609060101010101" pitchFamily="49" charset="-122"/>
            </a:endParaRPr>
          </a:p>
        </p:txBody>
      </p:sp>
      <p:sp>
        <p:nvSpPr>
          <p:cNvPr id="6" name="PA_文本框 3"/>
          <p:cNvSpPr txBox="1"/>
          <p:nvPr>
            <p:custDataLst>
              <p:tags r:id="rId1"/>
            </p:custDataLst>
          </p:nvPr>
        </p:nvSpPr>
        <p:spPr>
          <a:xfrm>
            <a:off x="3308350" y="1753870"/>
            <a:ext cx="8625205" cy="4661535"/>
          </a:xfrm>
          <a:prstGeom prst="rect">
            <a:avLst/>
          </a:prstGeom>
          <a:noFill/>
        </p:spPr>
        <p:txBody>
          <a:bodyPr wrap="square" rtlCol="0">
            <a:spAutoFit/>
          </a:bodyPr>
          <a:lstStyle/>
          <a:p>
            <a:pPr lvl="0">
              <a:lnSpc>
                <a:spcPct val="150000"/>
              </a:lnSpc>
            </a:pPr>
            <a:r>
              <a:rPr lang="en-US"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    </a:t>
            </a:r>
            <a:r>
              <a:rPr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我国《专利法》第</a:t>
            </a:r>
            <a:r>
              <a:rPr lang="en-US" altLang="zh-CN"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75</a:t>
            </a:r>
            <a:r>
              <a:rPr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条</a:t>
            </a:r>
            <a:r>
              <a:rPr lang="zh-CN" altLang="en-US"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规定，</a:t>
            </a:r>
            <a:r>
              <a:rPr dirty="0" err="1">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有下列情形之一的，不视为侵犯专利权</a:t>
            </a:r>
            <a:r>
              <a:rPr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a:t>
            </a:r>
          </a:p>
          <a:p>
            <a:pPr lvl="0">
              <a:lnSpc>
                <a:spcPct val="150000"/>
              </a:lnSpc>
            </a:pPr>
            <a:r>
              <a:rPr lang="en-US"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    </a:t>
            </a:r>
            <a:r>
              <a:rPr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（一）专利产品或者依照专利方法直接获得的产品，由专利权人或者经其许可的单位、个人售出后，使用、许诺销售、销售、进口该产品的；</a:t>
            </a:r>
          </a:p>
          <a:p>
            <a:pPr lvl="0">
              <a:lnSpc>
                <a:spcPct val="150000"/>
              </a:lnSpc>
            </a:pPr>
            <a:r>
              <a:rPr lang="en-US"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    </a:t>
            </a:r>
            <a:r>
              <a:rPr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（二）在专利申请日前已经制造相同产品、使用相同方法或者已经作好制造、使用的必要准备，并且仅在原有范围内继续制造、使用的；</a:t>
            </a:r>
          </a:p>
          <a:p>
            <a:pPr lvl="0">
              <a:lnSpc>
                <a:spcPct val="150000"/>
              </a:lnSpc>
            </a:pPr>
            <a:r>
              <a:rPr lang="en-US"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    </a:t>
            </a:r>
            <a:r>
              <a:rPr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（三）临时通过中国领陆、领水、领空的外国运输工具，依照其所属国同中国签订的协议或者共同参加的国际条约，或者依照互惠原则，为运输工具自身需要而在其装置和设备中使用有关专利的；</a:t>
            </a:r>
          </a:p>
          <a:p>
            <a:pPr lvl="0">
              <a:lnSpc>
                <a:spcPct val="150000"/>
              </a:lnSpc>
            </a:pPr>
            <a:r>
              <a:rPr lang="en-US"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    </a:t>
            </a:r>
            <a:r>
              <a:rPr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（四）专为科学研究和实验而使用有关专利的；</a:t>
            </a:r>
          </a:p>
          <a:p>
            <a:pPr lvl="0">
              <a:lnSpc>
                <a:spcPct val="150000"/>
              </a:lnSpc>
            </a:pPr>
            <a:r>
              <a:rPr lang="en-US"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    </a:t>
            </a:r>
            <a:r>
              <a:rPr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（五）为提供行政审批所需要的信息，制造、使用、进口专利药品或者专利医疗器械的，以及专门为其制造、进口专利药品或者专利医疗器械的。</a:t>
            </a:r>
          </a:p>
        </p:txBody>
      </p:sp>
      <p:sp>
        <p:nvSpPr>
          <p:cNvPr id="7" name="矩形 6"/>
          <p:cNvSpPr/>
          <p:nvPr/>
        </p:nvSpPr>
        <p:spPr>
          <a:xfrm>
            <a:off x="836211" y="1232029"/>
            <a:ext cx="10876817" cy="521970"/>
          </a:xfrm>
          <a:prstGeom prst="rect">
            <a:avLst/>
          </a:prstGeom>
        </p:spPr>
        <p:txBody>
          <a:bodyPr wrap="square">
            <a:spAutoFit/>
          </a:bodyPr>
          <a:lstStyle/>
          <a:p>
            <a:pPr algn="l"/>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一、发明与实用新型专利权的内容</a:t>
            </a:r>
          </a:p>
        </p:txBody>
      </p:sp>
      <p:sp>
        <p:nvSpPr>
          <p:cNvPr id="8" name="文本框 7"/>
          <p:cNvSpPr txBox="1"/>
          <p:nvPr/>
        </p:nvSpPr>
        <p:spPr>
          <a:xfrm>
            <a:off x="129492" y="265770"/>
            <a:ext cx="1112805" cy="461665"/>
          </a:xfrm>
          <a:prstGeom prst="rect">
            <a:avLst/>
          </a:prstGeom>
          <a:noFill/>
        </p:spPr>
        <p:txBody>
          <a:bodyPr wrap="none" rtlCol="0">
            <a:spAutoFit/>
          </a:bodyPr>
          <a:lstStyle/>
          <a:p>
            <a:r>
              <a:rPr lang="zh-CN" altLang="en-US" sz="2400" b="1" dirty="0">
                <a:solidFill>
                  <a:srgbClr val="FA7D00"/>
                </a:solidFill>
                <a:latin typeface="黑体" panose="02010609060101010101" pitchFamily="49" charset="-122"/>
                <a:ea typeface="黑体" panose="02010609060101010101" pitchFamily="49" charset="-122"/>
              </a:rPr>
              <a:t>第一节</a:t>
            </a:r>
          </a:p>
        </p:txBody>
      </p:sp>
      <p:pic>
        <p:nvPicPr>
          <p:cNvPr id="9" name="图片 8"/>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66040" y="2772410"/>
            <a:ext cx="3374390" cy="22498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9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专利权的内容</a:t>
            </a:r>
            <a:endParaRPr lang="zh-CN" altLang="en-US" b="1" dirty="0">
              <a:latin typeface="黑体" panose="02010609060101010101" pitchFamily="49" charset="-122"/>
              <a:ea typeface="黑体" panose="02010609060101010101" pitchFamily="49" charset="-122"/>
            </a:endParaRPr>
          </a:p>
        </p:txBody>
      </p:sp>
      <p:sp>
        <p:nvSpPr>
          <p:cNvPr id="6" name="PA_文本框 3"/>
          <p:cNvSpPr txBox="1"/>
          <p:nvPr>
            <p:custDataLst>
              <p:tags r:id="rId1"/>
            </p:custDataLst>
          </p:nvPr>
        </p:nvSpPr>
        <p:spPr>
          <a:xfrm>
            <a:off x="3308350" y="1753870"/>
            <a:ext cx="8625205" cy="3554819"/>
          </a:xfrm>
          <a:prstGeom prst="rect">
            <a:avLst/>
          </a:prstGeom>
          <a:noFill/>
        </p:spPr>
        <p:txBody>
          <a:bodyPr wrap="square" rtlCol="0">
            <a:spAutoFit/>
          </a:bodyPr>
          <a:lstStyle/>
          <a:p>
            <a:pPr lvl="0">
              <a:lnSpc>
                <a:spcPct val="150000"/>
              </a:lnSpc>
            </a:pPr>
            <a:r>
              <a:rPr lang="en-US" sz="20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    </a:t>
            </a:r>
            <a:r>
              <a:rPr sz="20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《专利法》第11条第2款规定</a:t>
            </a:r>
            <a:r>
              <a:rPr lang="zh-CN" altLang="en-US" sz="20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a:t>
            </a:r>
            <a:r>
              <a:rPr sz="20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“外观设计专利权被授予后，任何单位或者个人未经专利权人许可，都不得实施其专利，即不得为生产经营目的制造、许诺销售、销售、进口其外观设计专利产品。”</a:t>
            </a:r>
            <a:endParaRPr sz="16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endParaRPr>
          </a:p>
          <a:p>
            <a:pPr lvl="0">
              <a:lnSpc>
                <a:spcPct val="150000"/>
              </a:lnSpc>
            </a:pPr>
            <a:r>
              <a:rPr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   </a:t>
            </a:r>
            <a:r>
              <a:rPr lang="en-US"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 </a:t>
            </a:r>
            <a:r>
              <a:rPr dirty="0">
                <a:solidFill>
                  <a:schemeClr val="tx1">
                    <a:lumMod val="75000"/>
                    <a:lumOff val="25000"/>
                  </a:schemeClr>
                </a:solidFill>
                <a:latin typeface="黑体" panose="02010609060101010101" pitchFamily="49" charset="-122"/>
                <a:ea typeface="黑体" panose="02010609060101010101" pitchFamily="49" charset="-122"/>
                <a:cs typeface="宋体" panose="02010600030101010101" pitchFamily="2" charset="-122"/>
                <a:sym typeface="+mn-ea"/>
              </a:rPr>
              <a:t>根据这一规定，外观设计专利权的内容包括制造权、许诺销售权、销售权和进口权。值得注意的是：外观设计专利权的内容并不包括使用权。这是因为外观设计并不是技术方案，法律对于外观设计的保护，只是保护产品的外观造型或图案，并不保护产品的实用功能，所以，对外观设计产品的功能性使用并不受外观设计专利权人的控制。</a:t>
            </a:r>
          </a:p>
        </p:txBody>
      </p:sp>
      <p:sp>
        <p:nvSpPr>
          <p:cNvPr id="7" name="矩形 6"/>
          <p:cNvSpPr/>
          <p:nvPr/>
        </p:nvSpPr>
        <p:spPr>
          <a:xfrm>
            <a:off x="846371" y="1232029"/>
            <a:ext cx="10876817" cy="521970"/>
          </a:xfrm>
          <a:prstGeom prst="rect">
            <a:avLst/>
          </a:prstGeom>
        </p:spPr>
        <p:txBody>
          <a:bodyPr wrap="square">
            <a:spAutoFit/>
          </a:bodyPr>
          <a:lstStyle/>
          <a:p>
            <a:pPr algn="l"/>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二、外观设计专利权的内容</a:t>
            </a:r>
          </a:p>
        </p:txBody>
      </p:sp>
      <p:sp>
        <p:nvSpPr>
          <p:cNvPr id="8" name="文本框 7"/>
          <p:cNvSpPr txBox="1"/>
          <p:nvPr/>
        </p:nvSpPr>
        <p:spPr>
          <a:xfrm>
            <a:off x="129492" y="265770"/>
            <a:ext cx="1112805" cy="461665"/>
          </a:xfrm>
          <a:prstGeom prst="rect">
            <a:avLst/>
          </a:prstGeom>
          <a:noFill/>
        </p:spPr>
        <p:txBody>
          <a:bodyPr wrap="none" rtlCol="0">
            <a:spAutoFit/>
          </a:bodyPr>
          <a:lstStyle/>
          <a:p>
            <a:r>
              <a:rPr lang="zh-CN" altLang="en-US" sz="2400" b="1" dirty="0">
                <a:solidFill>
                  <a:srgbClr val="FA7D00"/>
                </a:solidFill>
                <a:latin typeface="黑体" panose="02010609060101010101" pitchFamily="49" charset="-122"/>
                <a:ea typeface="黑体" panose="02010609060101010101" pitchFamily="49" charset="-122"/>
              </a:rPr>
              <a:t>第一节</a:t>
            </a:r>
          </a:p>
        </p:txBody>
      </p:sp>
      <p:pic>
        <p:nvPicPr>
          <p:cNvPr id="10" name="图片 9"/>
          <p:cNvPicPr>
            <a:picLocks noChangeAspect="1"/>
          </p:cNvPicPr>
          <p:nvPr/>
        </p:nvPicPr>
        <p:blipFill>
          <a:blip r:embed="rId3"/>
          <a:srcRect l="2997" t="2708" r="4496" b="1297"/>
          <a:stretch>
            <a:fillRect/>
          </a:stretch>
        </p:blipFill>
        <p:spPr>
          <a:xfrm>
            <a:off x="539115" y="2235200"/>
            <a:ext cx="2469515" cy="37134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8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不侵害专利权的行为</a:t>
            </a:r>
          </a:p>
        </p:txBody>
      </p:sp>
      <p:sp>
        <p:nvSpPr>
          <p:cNvPr id="6" name="PA_文本框 3"/>
          <p:cNvSpPr txBox="1"/>
          <p:nvPr>
            <p:custDataLst>
              <p:tags r:id="rId1"/>
            </p:custDataLst>
          </p:nvPr>
        </p:nvSpPr>
        <p:spPr>
          <a:xfrm>
            <a:off x="1901190" y="3350260"/>
            <a:ext cx="9443808" cy="2658869"/>
          </a:xfrm>
          <a:prstGeom prst="rect">
            <a:avLst/>
          </a:prstGeom>
          <a:noFill/>
        </p:spPr>
        <p:txBody>
          <a:bodyPr wrap="square" rtlCol="0">
            <a:spAutoFit/>
          </a:bodyPr>
          <a:lstStyle/>
          <a:p>
            <a:pPr lvl="0" algn="just">
              <a:lnSpc>
                <a:spcPct val="150000"/>
              </a:lnSpc>
            </a:pPr>
            <a:r>
              <a:rPr lang="en-US" sz="24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   </a:t>
            </a:r>
            <a:endParaRPr sz="24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endParaRPr>
          </a:p>
          <a:p>
            <a:pPr lvl="0" algn="just">
              <a:lnSpc>
                <a:spcPct val="150000"/>
              </a:lnSpc>
            </a:pPr>
            <a:r>
              <a:rPr lang="zh-CN" altLang="en-US" b="1" dirty="0">
                <a:solidFill>
                  <a:schemeClr val="accent2">
                    <a:lumMod val="75000"/>
                  </a:schemeClr>
                </a:solidFill>
                <a:latin typeface="黑体" panose="02010609060101010101" pitchFamily="49" charset="-122"/>
                <a:ea typeface="黑体" panose="02010609060101010101" pitchFamily="49" charset="-122"/>
                <a:sym typeface="+mn-ea"/>
              </a:rPr>
              <a:t>分析</a:t>
            </a:r>
            <a:r>
              <a:rPr lang="zh-CN" altLang="en-US" dirty="0">
                <a:latin typeface="黑体" panose="02010609060101010101" pitchFamily="49" charset="-122"/>
                <a:ea typeface="黑体" panose="02010609060101010101" pitchFamily="49" charset="-122"/>
                <a:sym typeface="+mn-ea"/>
              </a:rPr>
              <a:t>：</a:t>
            </a:r>
            <a:r>
              <a:rPr dirty="0">
                <a:solidFill>
                  <a:schemeClr val="tx1">
                    <a:lumMod val="75000"/>
                    <a:lumOff val="25000"/>
                  </a:schemeClr>
                </a:solidFill>
                <a:latin typeface="黑体" panose="02010609060101010101" pitchFamily="49" charset="-122"/>
                <a:ea typeface="黑体" panose="02010609060101010101" pitchFamily="49" charset="-122"/>
                <a:cs typeface="宋体" panose="02010600030101010101" pitchFamily="2" charset="-122"/>
                <a:sym typeface="+mn-ea"/>
              </a:rPr>
              <a:t>根据该规定，2000年《专利法》所采用的专利权穷竭范围是国内穷竭，因为该规定</a:t>
            </a:r>
            <a:r>
              <a:rPr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不允许平行进口，只有合法进口之后专利权才穷竭。</a:t>
            </a:r>
            <a:r>
              <a:rPr dirty="0">
                <a:solidFill>
                  <a:schemeClr val="tx1">
                    <a:lumMod val="75000"/>
                    <a:lumOff val="25000"/>
                  </a:schemeClr>
                </a:solidFill>
                <a:latin typeface="黑体" panose="02010609060101010101" pitchFamily="49" charset="-122"/>
                <a:ea typeface="黑体" panose="02010609060101010101" pitchFamily="49" charset="-122"/>
                <a:cs typeface="宋体" panose="02010600030101010101" pitchFamily="2" charset="-122"/>
                <a:sym typeface="+mn-ea"/>
              </a:rPr>
              <a:t>2008年《专利法》对此规定进行了修改，规定，“专利产品或者依照专利方法直接获得的产品，由专利权人或者经其许可的单位、个人售出后，使用、许诺销售、销售、进口该产品的”</a:t>
            </a:r>
            <a:r>
              <a:rPr lang="zh-CN" altLang="en-US" dirty="0">
                <a:solidFill>
                  <a:schemeClr val="tx1">
                    <a:lumMod val="75000"/>
                    <a:lumOff val="25000"/>
                  </a:schemeClr>
                </a:solidFill>
                <a:latin typeface="黑体" panose="02010609060101010101" pitchFamily="49" charset="-122"/>
                <a:ea typeface="黑体" panose="02010609060101010101" pitchFamily="49" charset="-122"/>
                <a:cs typeface="宋体" panose="02010600030101010101" pitchFamily="2" charset="-122"/>
                <a:sym typeface="+mn-ea"/>
              </a:rPr>
              <a:t>，</a:t>
            </a:r>
            <a:r>
              <a:rPr dirty="0">
                <a:solidFill>
                  <a:schemeClr val="tx1">
                    <a:lumMod val="75000"/>
                    <a:lumOff val="25000"/>
                  </a:schemeClr>
                </a:solidFill>
                <a:latin typeface="黑体" panose="02010609060101010101" pitchFamily="49" charset="-122"/>
                <a:ea typeface="黑体" panose="02010609060101010101" pitchFamily="49" charset="-122"/>
                <a:cs typeface="宋体" panose="02010600030101010101" pitchFamily="2" charset="-122"/>
                <a:sym typeface="+mn-ea"/>
              </a:rPr>
              <a:t>不视为侵害专利权的行为。根据该规定，</a:t>
            </a:r>
            <a:r>
              <a:rPr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2008年《专利法》允许平行进口，其专利权穷竭范围是全球穷竭。</a:t>
            </a:r>
          </a:p>
        </p:txBody>
      </p:sp>
      <p:sp>
        <p:nvSpPr>
          <p:cNvPr id="7" name="矩形 6"/>
          <p:cNvSpPr/>
          <p:nvPr/>
        </p:nvSpPr>
        <p:spPr>
          <a:xfrm>
            <a:off x="846371" y="1232029"/>
            <a:ext cx="10876817" cy="521970"/>
          </a:xfrm>
          <a:prstGeom prst="rect">
            <a:avLst/>
          </a:prstGeom>
        </p:spPr>
        <p:txBody>
          <a:bodyPr wrap="square">
            <a:spAutoFit/>
          </a:bodyPr>
          <a:lstStyle/>
          <a:p>
            <a:pPr algn="l"/>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一、专利权穷竭</a:t>
            </a:r>
          </a:p>
        </p:txBody>
      </p:sp>
      <p:sp>
        <p:nvSpPr>
          <p:cNvPr id="8" name="文本框 7"/>
          <p:cNvSpPr txBox="1"/>
          <p:nvPr/>
        </p:nvSpPr>
        <p:spPr>
          <a:xfrm>
            <a:off x="129492" y="265770"/>
            <a:ext cx="1112805" cy="461665"/>
          </a:xfrm>
          <a:prstGeom prst="rect">
            <a:avLst/>
          </a:prstGeom>
          <a:noFill/>
        </p:spPr>
        <p:txBody>
          <a:bodyPr wrap="none" rtlCol="0">
            <a:spAutoFit/>
          </a:bodyPr>
          <a:lstStyle/>
          <a:p>
            <a:r>
              <a:rPr lang="zh-CN" altLang="en-US" sz="2400" b="1" dirty="0">
                <a:solidFill>
                  <a:srgbClr val="FA7D00"/>
                </a:solidFill>
                <a:latin typeface="黑体" panose="02010609060101010101" pitchFamily="49" charset="-122"/>
                <a:ea typeface="黑体" panose="02010609060101010101" pitchFamily="49" charset="-122"/>
              </a:rPr>
              <a:t>第二节</a:t>
            </a:r>
          </a:p>
        </p:txBody>
      </p:sp>
      <p:sp>
        <p:nvSpPr>
          <p:cNvPr id="2" name="圆角矩形 1"/>
          <p:cNvSpPr/>
          <p:nvPr/>
        </p:nvSpPr>
        <p:spPr>
          <a:xfrm>
            <a:off x="1792945" y="1833277"/>
            <a:ext cx="9552053" cy="196290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150000"/>
              </a:lnSpc>
            </a:pPr>
            <a:r>
              <a:rPr lang="en-US" altLang="zh-CN" sz="2000" dirty="0">
                <a:latin typeface="黑体" panose="02010609060101010101" pitchFamily="49" charset="-122"/>
                <a:ea typeface="黑体" panose="02010609060101010101" pitchFamily="49" charset="-122"/>
              </a:rPr>
              <a:t>    </a:t>
            </a:r>
            <a:r>
              <a:rPr sz="20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2000年《专利法》第63条第1项曾规定,“专利权人制造、进口或者经专利权人许可而制造、进口的专利产品或者依照专利方法直接获得的产品售出后，使用、许诺销售或者销售该产品的”，不视为侵害专利权的行为。</a:t>
            </a:r>
            <a:endParaRPr lang="zh-CN" altLang="en-US" sz="2000" dirty="0">
              <a:latin typeface="黑体" panose="02010609060101010101" pitchFamily="49" charset="-122"/>
              <a:ea typeface="黑体" panose="02010609060101010101" pitchFamily="49" charset="-122"/>
            </a:endParaRPr>
          </a:p>
        </p:txBody>
      </p:sp>
      <p:sp>
        <p:nvSpPr>
          <p:cNvPr id="10" name="quotes_88434"/>
          <p:cNvSpPr>
            <a:spLocks noChangeAspect="1"/>
          </p:cNvSpPr>
          <p:nvPr/>
        </p:nvSpPr>
        <p:spPr bwMode="auto">
          <a:xfrm>
            <a:off x="846367" y="1833277"/>
            <a:ext cx="609685" cy="500157"/>
          </a:xfrm>
          <a:custGeom>
            <a:avLst/>
            <a:gdLst>
              <a:gd name="connsiteX0" fmla="*/ 11628 w 607286"/>
              <a:gd name="connsiteY0" fmla="*/ 425859 h 498189"/>
              <a:gd name="connsiteX1" fmla="*/ 319888 w 607286"/>
              <a:gd name="connsiteY1" fmla="*/ 425859 h 498189"/>
              <a:gd name="connsiteX2" fmla="*/ 331516 w 607286"/>
              <a:gd name="connsiteY2" fmla="*/ 437503 h 498189"/>
              <a:gd name="connsiteX3" fmla="*/ 319888 w 607286"/>
              <a:gd name="connsiteY3" fmla="*/ 449146 h 498189"/>
              <a:gd name="connsiteX4" fmla="*/ 11628 w 607286"/>
              <a:gd name="connsiteY4" fmla="*/ 449146 h 498189"/>
              <a:gd name="connsiteX5" fmla="*/ 0 w 607286"/>
              <a:gd name="connsiteY5" fmla="*/ 437503 h 498189"/>
              <a:gd name="connsiteX6" fmla="*/ 11628 w 607286"/>
              <a:gd name="connsiteY6" fmla="*/ 425859 h 498189"/>
              <a:gd name="connsiteX7" fmla="*/ 524053 w 607286"/>
              <a:gd name="connsiteY7" fmla="*/ 365876 h 498189"/>
              <a:gd name="connsiteX8" fmla="*/ 524053 w 607286"/>
              <a:gd name="connsiteY8" fmla="*/ 425881 h 498189"/>
              <a:gd name="connsiteX9" fmla="*/ 584036 w 607286"/>
              <a:gd name="connsiteY9" fmla="*/ 425881 h 498189"/>
              <a:gd name="connsiteX10" fmla="*/ 584036 w 607286"/>
              <a:gd name="connsiteY10" fmla="*/ 423212 h 498189"/>
              <a:gd name="connsiteX11" fmla="*/ 584036 w 607286"/>
              <a:gd name="connsiteY11" fmla="*/ 365876 h 498189"/>
              <a:gd name="connsiteX12" fmla="*/ 390452 w 607286"/>
              <a:gd name="connsiteY12" fmla="*/ 365876 h 498189"/>
              <a:gd name="connsiteX13" fmla="*/ 390452 w 607286"/>
              <a:gd name="connsiteY13" fmla="*/ 425881 h 498189"/>
              <a:gd name="connsiteX14" fmla="*/ 450450 w 607286"/>
              <a:gd name="connsiteY14" fmla="*/ 425881 h 498189"/>
              <a:gd name="connsiteX15" fmla="*/ 450450 w 607286"/>
              <a:gd name="connsiteY15" fmla="*/ 423212 h 498189"/>
              <a:gd name="connsiteX16" fmla="*/ 450450 w 607286"/>
              <a:gd name="connsiteY16" fmla="*/ 365876 h 498189"/>
              <a:gd name="connsiteX17" fmla="*/ 11628 w 607286"/>
              <a:gd name="connsiteY17" fmla="*/ 352542 h 498189"/>
              <a:gd name="connsiteX18" fmla="*/ 319888 w 607286"/>
              <a:gd name="connsiteY18" fmla="*/ 352542 h 498189"/>
              <a:gd name="connsiteX19" fmla="*/ 331516 w 607286"/>
              <a:gd name="connsiteY19" fmla="*/ 364150 h 498189"/>
              <a:gd name="connsiteX20" fmla="*/ 319888 w 607286"/>
              <a:gd name="connsiteY20" fmla="*/ 375758 h 498189"/>
              <a:gd name="connsiteX21" fmla="*/ 11628 w 607286"/>
              <a:gd name="connsiteY21" fmla="*/ 375758 h 498189"/>
              <a:gd name="connsiteX22" fmla="*/ 0 w 607286"/>
              <a:gd name="connsiteY22" fmla="*/ 364150 h 498189"/>
              <a:gd name="connsiteX23" fmla="*/ 11628 w 607286"/>
              <a:gd name="connsiteY23" fmla="*/ 352542 h 498189"/>
              <a:gd name="connsiteX24" fmla="*/ 512428 w 607286"/>
              <a:gd name="connsiteY24" fmla="*/ 342663 h 498189"/>
              <a:gd name="connsiteX25" fmla="*/ 595661 w 607286"/>
              <a:gd name="connsiteY25" fmla="*/ 342663 h 498189"/>
              <a:gd name="connsiteX26" fmla="*/ 607286 w 607286"/>
              <a:gd name="connsiteY26" fmla="*/ 354270 h 498189"/>
              <a:gd name="connsiteX27" fmla="*/ 607286 w 607286"/>
              <a:gd name="connsiteY27" fmla="*/ 423212 h 498189"/>
              <a:gd name="connsiteX28" fmla="*/ 607286 w 607286"/>
              <a:gd name="connsiteY28" fmla="*/ 437488 h 498189"/>
              <a:gd name="connsiteX29" fmla="*/ 607286 w 607286"/>
              <a:gd name="connsiteY29" fmla="*/ 462441 h 498189"/>
              <a:gd name="connsiteX30" fmla="*/ 603915 w 607286"/>
              <a:gd name="connsiteY30" fmla="*/ 470566 h 498189"/>
              <a:gd name="connsiteX31" fmla="*/ 579619 w 607286"/>
              <a:gd name="connsiteY31" fmla="*/ 494823 h 498189"/>
              <a:gd name="connsiteX32" fmla="*/ 571482 w 607286"/>
              <a:gd name="connsiteY32" fmla="*/ 498189 h 498189"/>
              <a:gd name="connsiteX33" fmla="*/ 563228 w 607286"/>
              <a:gd name="connsiteY33" fmla="*/ 494823 h 498189"/>
              <a:gd name="connsiteX34" fmla="*/ 563228 w 607286"/>
              <a:gd name="connsiteY34" fmla="*/ 478458 h 498189"/>
              <a:gd name="connsiteX35" fmla="*/ 584036 w 607286"/>
              <a:gd name="connsiteY35" fmla="*/ 457567 h 498189"/>
              <a:gd name="connsiteX36" fmla="*/ 584036 w 607286"/>
              <a:gd name="connsiteY36" fmla="*/ 449094 h 498189"/>
              <a:gd name="connsiteX37" fmla="*/ 512428 w 607286"/>
              <a:gd name="connsiteY37" fmla="*/ 449094 h 498189"/>
              <a:gd name="connsiteX38" fmla="*/ 500803 w 607286"/>
              <a:gd name="connsiteY38" fmla="*/ 437488 h 498189"/>
              <a:gd name="connsiteX39" fmla="*/ 500803 w 607286"/>
              <a:gd name="connsiteY39" fmla="*/ 354270 h 498189"/>
              <a:gd name="connsiteX40" fmla="*/ 512428 w 607286"/>
              <a:gd name="connsiteY40" fmla="*/ 342663 h 498189"/>
              <a:gd name="connsiteX41" fmla="*/ 378708 w 607286"/>
              <a:gd name="connsiteY41" fmla="*/ 342663 h 498189"/>
              <a:gd name="connsiteX42" fmla="*/ 462078 w 607286"/>
              <a:gd name="connsiteY42" fmla="*/ 342663 h 498189"/>
              <a:gd name="connsiteX43" fmla="*/ 473705 w 607286"/>
              <a:gd name="connsiteY43" fmla="*/ 354270 h 498189"/>
              <a:gd name="connsiteX44" fmla="*/ 473705 w 607286"/>
              <a:gd name="connsiteY44" fmla="*/ 423212 h 498189"/>
              <a:gd name="connsiteX45" fmla="*/ 473705 w 607286"/>
              <a:gd name="connsiteY45" fmla="*/ 437488 h 498189"/>
              <a:gd name="connsiteX46" fmla="*/ 473705 w 607286"/>
              <a:gd name="connsiteY46" fmla="*/ 462441 h 498189"/>
              <a:gd name="connsiteX47" fmla="*/ 470333 w 607286"/>
              <a:gd name="connsiteY47" fmla="*/ 470566 h 498189"/>
              <a:gd name="connsiteX48" fmla="*/ 446032 w 607286"/>
              <a:gd name="connsiteY48" fmla="*/ 494823 h 498189"/>
              <a:gd name="connsiteX49" fmla="*/ 437776 w 607286"/>
              <a:gd name="connsiteY49" fmla="*/ 498189 h 498189"/>
              <a:gd name="connsiteX50" fmla="*/ 429637 w 607286"/>
              <a:gd name="connsiteY50" fmla="*/ 494823 h 498189"/>
              <a:gd name="connsiteX51" fmla="*/ 429637 w 607286"/>
              <a:gd name="connsiteY51" fmla="*/ 478458 h 498189"/>
              <a:gd name="connsiteX52" fmla="*/ 450450 w 607286"/>
              <a:gd name="connsiteY52" fmla="*/ 457567 h 498189"/>
              <a:gd name="connsiteX53" fmla="*/ 450450 w 607286"/>
              <a:gd name="connsiteY53" fmla="*/ 449094 h 498189"/>
              <a:gd name="connsiteX54" fmla="*/ 378708 w 607286"/>
              <a:gd name="connsiteY54" fmla="*/ 449094 h 498189"/>
              <a:gd name="connsiteX55" fmla="*/ 367081 w 607286"/>
              <a:gd name="connsiteY55" fmla="*/ 437488 h 498189"/>
              <a:gd name="connsiteX56" fmla="*/ 367081 w 607286"/>
              <a:gd name="connsiteY56" fmla="*/ 354270 h 498189"/>
              <a:gd name="connsiteX57" fmla="*/ 378708 w 607286"/>
              <a:gd name="connsiteY57" fmla="*/ 342663 h 498189"/>
              <a:gd name="connsiteX58" fmla="*/ 11627 w 607286"/>
              <a:gd name="connsiteY58" fmla="*/ 279154 h 498189"/>
              <a:gd name="connsiteX59" fmla="*/ 595659 w 607286"/>
              <a:gd name="connsiteY59" fmla="*/ 279154 h 498189"/>
              <a:gd name="connsiteX60" fmla="*/ 607286 w 607286"/>
              <a:gd name="connsiteY60" fmla="*/ 290762 h 498189"/>
              <a:gd name="connsiteX61" fmla="*/ 595659 w 607286"/>
              <a:gd name="connsiteY61" fmla="*/ 302370 h 498189"/>
              <a:gd name="connsiteX62" fmla="*/ 11627 w 607286"/>
              <a:gd name="connsiteY62" fmla="*/ 302370 h 498189"/>
              <a:gd name="connsiteX63" fmla="*/ 0 w 607286"/>
              <a:gd name="connsiteY63" fmla="*/ 290762 h 498189"/>
              <a:gd name="connsiteX64" fmla="*/ 11627 w 607286"/>
              <a:gd name="connsiteY64" fmla="*/ 279154 h 498189"/>
              <a:gd name="connsiteX65" fmla="*/ 11627 w 607286"/>
              <a:gd name="connsiteY65" fmla="*/ 205766 h 498189"/>
              <a:gd name="connsiteX66" fmla="*/ 595659 w 607286"/>
              <a:gd name="connsiteY66" fmla="*/ 205766 h 498189"/>
              <a:gd name="connsiteX67" fmla="*/ 607286 w 607286"/>
              <a:gd name="connsiteY67" fmla="*/ 217374 h 498189"/>
              <a:gd name="connsiteX68" fmla="*/ 595659 w 607286"/>
              <a:gd name="connsiteY68" fmla="*/ 228982 h 498189"/>
              <a:gd name="connsiteX69" fmla="*/ 11627 w 607286"/>
              <a:gd name="connsiteY69" fmla="*/ 228982 h 498189"/>
              <a:gd name="connsiteX70" fmla="*/ 0 w 607286"/>
              <a:gd name="connsiteY70" fmla="*/ 217374 h 498189"/>
              <a:gd name="connsiteX71" fmla="*/ 11627 w 607286"/>
              <a:gd name="connsiteY71" fmla="*/ 205766 h 498189"/>
              <a:gd name="connsiteX72" fmla="*/ 287750 w 607286"/>
              <a:gd name="connsiteY72" fmla="*/ 132378 h 498189"/>
              <a:gd name="connsiteX73" fmla="*/ 595658 w 607286"/>
              <a:gd name="connsiteY73" fmla="*/ 132378 h 498189"/>
              <a:gd name="connsiteX74" fmla="*/ 607286 w 607286"/>
              <a:gd name="connsiteY74" fmla="*/ 143986 h 498189"/>
              <a:gd name="connsiteX75" fmla="*/ 595658 w 607286"/>
              <a:gd name="connsiteY75" fmla="*/ 155594 h 498189"/>
              <a:gd name="connsiteX76" fmla="*/ 287750 w 607286"/>
              <a:gd name="connsiteY76" fmla="*/ 155594 h 498189"/>
              <a:gd name="connsiteX77" fmla="*/ 276122 w 607286"/>
              <a:gd name="connsiteY77" fmla="*/ 143986 h 498189"/>
              <a:gd name="connsiteX78" fmla="*/ 287750 w 607286"/>
              <a:gd name="connsiteY78" fmla="*/ 132378 h 498189"/>
              <a:gd name="connsiteX79" fmla="*/ 156835 w 607286"/>
              <a:gd name="connsiteY79" fmla="*/ 72471 h 498189"/>
              <a:gd name="connsiteX80" fmla="*/ 156835 w 607286"/>
              <a:gd name="connsiteY80" fmla="*/ 75025 h 498189"/>
              <a:gd name="connsiteX81" fmla="*/ 156835 w 607286"/>
              <a:gd name="connsiteY81" fmla="*/ 132375 h 498189"/>
              <a:gd name="connsiteX82" fmla="*/ 216949 w 607286"/>
              <a:gd name="connsiteY82" fmla="*/ 132375 h 498189"/>
              <a:gd name="connsiteX83" fmla="*/ 216949 w 607286"/>
              <a:gd name="connsiteY83" fmla="*/ 72471 h 498189"/>
              <a:gd name="connsiteX84" fmla="*/ 23255 w 607286"/>
              <a:gd name="connsiteY84" fmla="*/ 72471 h 498189"/>
              <a:gd name="connsiteX85" fmla="*/ 23255 w 607286"/>
              <a:gd name="connsiteY85" fmla="*/ 75025 h 498189"/>
              <a:gd name="connsiteX86" fmla="*/ 23255 w 607286"/>
              <a:gd name="connsiteY86" fmla="*/ 132375 h 498189"/>
              <a:gd name="connsiteX87" fmla="*/ 83369 w 607286"/>
              <a:gd name="connsiteY87" fmla="*/ 132375 h 498189"/>
              <a:gd name="connsiteX88" fmla="*/ 83369 w 607286"/>
              <a:gd name="connsiteY88" fmla="*/ 72471 h 498189"/>
              <a:gd name="connsiteX89" fmla="*/ 161253 w 607286"/>
              <a:gd name="connsiteY89" fmla="*/ 3395 h 498189"/>
              <a:gd name="connsiteX90" fmla="*/ 177764 w 607286"/>
              <a:gd name="connsiteY90" fmla="*/ 3395 h 498189"/>
              <a:gd name="connsiteX91" fmla="*/ 177764 w 607286"/>
              <a:gd name="connsiteY91" fmla="*/ 19881 h 498189"/>
              <a:gd name="connsiteX92" fmla="*/ 156835 w 607286"/>
              <a:gd name="connsiteY92" fmla="*/ 40661 h 498189"/>
              <a:gd name="connsiteX93" fmla="*/ 156835 w 607286"/>
              <a:gd name="connsiteY93" fmla="*/ 49252 h 498189"/>
              <a:gd name="connsiteX94" fmla="*/ 228577 w 607286"/>
              <a:gd name="connsiteY94" fmla="*/ 49252 h 498189"/>
              <a:gd name="connsiteX95" fmla="*/ 240204 w 607286"/>
              <a:gd name="connsiteY95" fmla="*/ 60862 h 498189"/>
              <a:gd name="connsiteX96" fmla="*/ 240204 w 607286"/>
              <a:gd name="connsiteY96" fmla="*/ 143984 h 498189"/>
              <a:gd name="connsiteX97" fmla="*/ 228577 w 607286"/>
              <a:gd name="connsiteY97" fmla="*/ 155594 h 498189"/>
              <a:gd name="connsiteX98" fmla="*/ 145207 w 607286"/>
              <a:gd name="connsiteY98" fmla="*/ 155594 h 498189"/>
              <a:gd name="connsiteX99" fmla="*/ 133580 w 607286"/>
              <a:gd name="connsiteY99" fmla="*/ 143984 h 498189"/>
              <a:gd name="connsiteX100" fmla="*/ 133580 w 607286"/>
              <a:gd name="connsiteY100" fmla="*/ 75025 h 498189"/>
              <a:gd name="connsiteX101" fmla="*/ 133580 w 607286"/>
              <a:gd name="connsiteY101" fmla="*/ 60862 h 498189"/>
              <a:gd name="connsiteX102" fmla="*/ 133580 w 607286"/>
              <a:gd name="connsiteY102" fmla="*/ 35902 h 498189"/>
              <a:gd name="connsiteX103" fmla="*/ 136952 w 607286"/>
              <a:gd name="connsiteY103" fmla="*/ 27659 h 498189"/>
              <a:gd name="connsiteX104" fmla="*/ 27673 w 607286"/>
              <a:gd name="connsiteY104" fmla="*/ 3395 h 498189"/>
              <a:gd name="connsiteX105" fmla="*/ 44184 w 607286"/>
              <a:gd name="connsiteY105" fmla="*/ 3395 h 498189"/>
              <a:gd name="connsiteX106" fmla="*/ 44184 w 607286"/>
              <a:gd name="connsiteY106" fmla="*/ 19881 h 498189"/>
              <a:gd name="connsiteX107" fmla="*/ 23255 w 607286"/>
              <a:gd name="connsiteY107" fmla="*/ 40661 h 498189"/>
              <a:gd name="connsiteX108" fmla="*/ 23255 w 607286"/>
              <a:gd name="connsiteY108" fmla="*/ 49252 h 498189"/>
              <a:gd name="connsiteX109" fmla="*/ 94997 w 607286"/>
              <a:gd name="connsiteY109" fmla="*/ 49252 h 498189"/>
              <a:gd name="connsiteX110" fmla="*/ 106624 w 607286"/>
              <a:gd name="connsiteY110" fmla="*/ 60862 h 498189"/>
              <a:gd name="connsiteX111" fmla="*/ 106624 w 607286"/>
              <a:gd name="connsiteY111" fmla="*/ 143984 h 498189"/>
              <a:gd name="connsiteX112" fmla="*/ 94997 w 607286"/>
              <a:gd name="connsiteY112" fmla="*/ 155594 h 498189"/>
              <a:gd name="connsiteX113" fmla="*/ 11627 w 607286"/>
              <a:gd name="connsiteY113" fmla="*/ 155594 h 498189"/>
              <a:gd name="connsiteX114" fmla="*/ 0 w 607286"/>
              <a:gd name="connsiteY114" fmla="*/ 143984 h 498189"/>
              <a:gd name="connsiteX115" fmla="*/ 0 w 607286"/>
              <a:gd name="connsiteY115" fmla="*/ 75025 h 498189"/>
              <a:gd name="connsiteX116" fmla="*/ 0 w 607286"/>
              <a:gd name="connsiteY116" fmla="*/ 60862 h 498189"/>
              <a:gd name="connsiteX117" fmla="*/ 0 w 607286"/>
              <a:gd name="connsiteY117" fmla="*/ 35902 h 498189"/>
              <a:gd name="connsiteX118" fmla="*/ 3372 w 607286"/>
              <a:gd name="connsiteY118" fmla="*/ 27659 h 498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7286" h="498189">
                <a:moveTo>
                  <a:pt x="11628" y="425859"/>
                </a:moveTo>
                <a:lnTo>
                  <a:pt x="319888" y="425859"/>
                </a:lnTo>
                <a:cubicBezTo>
                  <a:pt x="326283" y="425859"/>
                  <a:pt x="331516" y="431099"/>
                  <a:pt x="331516" y="437503"/>
                </a:cubicBezTo>
                <a:cubicBezTo>
                  <a:pt x="331516" y="443907"/>
                  <a:pt x="326283" y="449146"/>
                  <a:pt x="319888" y="449146"/>
                </a:cubicBezTo>
                <a:lnTo>
                  <a:pt x="11628" y="449146"/>
                </a:lnTo>
                <a:cubicBezTo>
                  <a:pt x="5233" y="449146"/>
                  <a:pt x="0" y="443907"/>
                  <a:pt x="0" y="437503"/>
                </a:cubicBezTo>
                <a:cubicBezTo>
                  <a:pt x="0" y="431099"/>
                  <a:pt x="5233" y="425859"/>
                  <a:pt x="11628" y="425859"/>
                </a:cubicBezTo>
                <a:close/>
                <a:moveTo>
                  <a:pt x="524053" y="365876"/>
                </a:moveTo>
                <a:lnTo>
                  <a:pt x="524053" y="425881"/>
                </a:lnTo>
                <a:lnTo>
                  <a:pt x="584036" y="425881"/>
                </a:lnTo>
                <a:lnTo>
                  <a:pt x="584036" y="423212"/>
                </a:lnTo>
                <a:lnTo>
                  <a:pt x="584036" y="365876"/>
                </a:lnTo>
                <a:close/>
                <a:moveTo>
                  <a:pt x="390452" y="365876"/>
                </a:moveTo>
                <a:lnTo>
                  <a:pt x="390452" y="425881"/>
                </a:lnTo>
                <a:lnTo>
                  <a:pt x="450450" y="425881"/>
                </a:lnTo>
                <a:lnTo>
                  <a:pt x="450450" y="423212"/>
                </a:lnTo>
                <a:lnTo>
                  <a:pt x="450450" y="365876"/>
                </a:lnTo>
                <a:close/>
                <a:moveTo>
                  <a:pt x="11628" y="352542"/>
                </a:moveTo>
                <a:lnTo>
                  <a:pt x="319888" y="352542"/>
                </a:lnTo>
                <a:cubicBezTo>
                  <a:pt x="326283" y="352542"/>
                  <a:pt x="331516" y="357766"/>
                  <a:pt x="331516" y="364150"/>
                </a:cubicBezTo>
                <a:cubicBezTo>
                  <a:pt x="331516" y="370535"/>
                  <a:pt x="326283" y="375758"/>
                  <a:pt x="319888" y="375758"/>
                </a:cubicBezTo>
                <a:lnTo>
                  <a:pt x="11628" y="375758"/>
                </a:lnTo>
                <a:cubicBezTo>
                  <a:pt x="5233" y="375758"/>
                  <a:pt x="0" y="370535"/>
                  <a:pt x="0" y="364150"/>
                </a:cubicBezTo>
                <a:cubicBezTo>
                  <a:pt x="0" y="357766"/>
                  <a:pt x="5233" y="352542"/>
                  <a:pt x="11628" y="352542"/>
                </a:cubicBezTo>
                <a:close/>
                <a:moveTo>
                  <a:pt x="512428" y="342663"/>
                </a:moveTo>
                <a:lnTo>
                  <a:pt x="595661" y="342663"/>
                </a:lnTo>
                <a:cubicBezTo>
                  <a:pt x="602171" y="342663"/>
                  <a:pt x="607286" y="347886"/>
                  <a:pt x="607286" y="354270"/>
                </a:cubicBezTo>
                <a:lnTo>
                  <a:pt x="607286" y="423212"/>
                </a:lnTo>
                <a:lnTo>
                  <a:pt x="607286" y="437488"/>
                </a:lnTo>
                <a:lnTo>
                  <a:pt x="607286" y="462441"/>
                </a:lnTo>
                <a:cubicBezTo>
                  <a:pt x="607286" y="465459"/>
                  <a:pt x="606124" y="468477"/>
                  <a:pt x="603915" y="470566"/>
                </a:cubicBezTo>
                <a:lnTo>
                  <a:pt x="579619" y="494823"/>
                </a:lnTo>
                <a:cubicBezTo>
                  <a:pt x="577410" y="497145"/>
                  <a:pt x="574388" y="498189"/>
                  <a:pt x="571482" y="498189"/>
                </a:cubicBezTo>
                <a:cubicBezTo>
                  <a:pt x="568459" y="498189"/>
                  <a:pt x="565437" y="497145"/>
                  <a:pt x="563228" y="494823"/>
                </a:cubicBezTo>
                <a:cubicBezTo>
                  <a:pt x="558694" y="490297"/>
                  <a:pt x="558694" y="482985"/>
                  <a:pt x="563228" y="478458"/>
                </a:cubicBezTo>
                <a:lnTo>
                  <a:pt x="584036" y="457567"/>
                </a:lnTo>
                <a:lnTo>
                  <a:pt x="584036" y="449094"/>
                </a:lnTo>
                <a:lnTo>
                  <a:pt x="512428" y="449094"/>
                </a:lnTo>
                <a:cubicBezTo>
                  <a:pt x="505918" y="449094"/>
                  <a:pt x="500803" y="443871"/>
                  <a:pt x="500803" y="437488"/>
                </a:cubicBezTo>
                <a:lnTo>
                  <a:pt x="500803" y="354270"/>
                </a:lnTo>
                <a:cubicBezTo>
                  <a:pt x="500803" y="347886"/>
                  <a:pt x="505918" y="342663"/>
                  <a:pt x="512428" y="342663"/>
                </a:cubicBezTo>
                <a:close/>
                <a:moveTo>
                  <a:pt x="378708" y="342663"/>
                </a:moveTo>
                <a:lnTo>
                  <a:pt x="462078" y="342663"/>
                </a:lnTo>
                <a:cubicBezTo>
                  <a:pt x="468589" y="342663"/>
                  <a:pt x="473705" y="347886"/>
                  <a:pt x="473705" y="354270"/>
                </a:cubicBezTo>
                <a:lnTo>
                  <a:pt x="473705" y="423212"/>
                </a:lnTo>
                <a:lnTo>
                  <a:pt x="473705" y="437488"/>
                </a:lnTo>
                <a:lnTo>
                  <a:pt x="473705" y="462441"/>
                </a:lnTo>
                <a:cubicBezTo>
                  <a:pt x="473705" y="465459"/>
                  <a:pt x="472542" y="468477"/>
                  <a:pt x="470333" y="470566"/>
                </a:cubicBezTo>
                <a:lnTo>
                  <a:pt x="446032" y="494823"/>
                </a:lnTo>
                <a:cubicBezTo>
                  <a:pt x="443822" y="497145"/>
                  <a:pt x="440799" y="498189"/>
                  <a:pt x="437776" y="498189"/>
                </a:cubicBezTo>
                <a:cubicBezTo>
                  <a:pt x="434869" y="498189"/>
                  <a:pt x="431846" y="497145"/>
                  <a:pt x="429637" y="494823"/>
                </a:cubicBezTo>
                <a:cubicBezTo>
                  <a:pt x="425102" y="490297"/>
                  <a:pt x="425102" y="482985"/>
                  <a:pt x="429637" y="478458"/>
                </a:cubicBezTo>
                <a:lnTo>
                  <a:pt x="450450" y="457567"/>
                </a:lnTo>
                <a:lnTo>
                  <a:pt x="450450" y="449094"/>
                </a:lnTo>
                <a:lnTo>
                  <a:pt x="378708" y="449094"/>
                </a:lnTo>
                <a:cubicBezTo>
                  <a:pt x="372313" y="449094"/>
                  <a:pt x="367081" y="443871"/>
                  <a:pt x="367081" y="437488"/>
                </a:cubicBezTo>
                <a:lnTo>
                  <a:pt x="367081" y="354270"/>
                </a:lnTo>
                <a:cubicBezTo>
                  <a:pt x="367081" y="347886"/>
                  <a:pt x="372313" y="342663"/>
                  <a:pt x="378708" y="342663"/>
                </a:cubicBezTo>
                <a:close/>
                <a:moveTo>
                  <a:pt x="11627" y="279154"/>
                </a:moveTo>
                <a:lnTo>
                  <a:pt x="595659" y="279154"/>
                </a:lnTo>
                <a:cubicBezTo>
                  <a:pt x="602170" y="279154"/>
                  <a:pt x="607286" y="284377"/>
                  <a:pt x="607286" y="290762"/>
                </a:cubicBezTo>
                <a:cubicBezTo>
                  <a:pt x="607286" y="297146"/>
                  <a:pt x="602170" y="302370"/>
                  <a:pt x="595659" y="302370"/>
                </a:cubicBezTo>
                <a:lnTo>
                  <a:pt x="11627" y="302370"/>
                </a:lnTo>
                <a:cubicBezTo>
                  <a:pt x="5232" y="302370"/>
                  <a:pt x="0" y="297146"/>
                  <a:pt x="0" y="290762"/>
                </a:cubicBezTo>
                <a:cubicBezTo>
                  <a:pt x="0" y="284377"/>
                  <a:pt x="5232" y="279154"/>
                  <a:pt x="11627" y="279154"/>
                </a:cubicBezTo>
                <a:close/>
                <a:moveTo>
                  <a:pt x="11627" y="205766"/>
                </a:moveTo>
                <a:lnTo>
                  <a:pt x="595659" y="205766"/>
                </a:lnTo>
                <a:cubicBezTo>
                  <a:pt x="602170" y="205766"/>
                  <a:pt x="607286" y="210989"/>
                  <a:pt x="607286" y="217374"/>
                </a:cubicBezTo>
                <a:cubicBezTo>
                  <a:pt x="607286" y="223874"/>
                  <a:pt x="602170" y="228982"/>
                  <a:pt x="595659" y="228982"/>
                </a:cubicBezTo>
                <a:lnTo>
                  <a:pt x="11627" y="228982"/>
                </a:lnTo>
                <a:cubicBezTo>
                  <a:pt x="5232" y="228982"/>
                  <a:pt x="0" y="223874"/>
                  <a:pt x="0" y="217374"/>
                </a:cubicBezTo>
                <a:cubicBezTo>
                  <a:pt x="0" y="210989"/>
                  <a:pt x="5232" y="205766"/>
                  <a:pt x="11627" y="205766"/>
                </a:cubicBezTo>
                <a:close/>
                <a:moveTo>
                  <a:pt x="287750" y="132378"/>
                </a:moveTo>
                <a:lnTo>
                  <a:pt x="595658" y="132378"/>
                </a:lnTo>
                <a:cubicBezTo>
                  <a:pt x="602170" y="132378"/>
                  <a:pt x="607286" y="137601"/>
                  <a:pt x="607286" y="143986"/>
                </a:cubicBezTo>
                <a:cubicBezTo>
                  <a:pt x="607286" y="150486"/>
                  <a:pt x="602170" y="155594"/>
                  <a:pt x="595658" y="155594"/>
                </a:cubicBezTo>
                <a:lnTo>
                  <a:pt x="287750" y="155594"/>
                </a:lnTo>
                <a:cubicBezTo>
                  <a:pt x="281355" y="155594"/>
                  <a:pt x="276122" y="150486"/>
                  <a:pt x="276122" y="143986"/>
                </a:cubicBezTo>
                <a:cubicBezTo>
                  <a:pt x="276122" y="137601"/>
                  <a:pt x="281355" y="132378"/>
                  <a:pt x="287750" y="132378"/>
                </a:cubicBezTo>
                <a:close/>
                <a:moveTo>
                  <a:pt x="156835" y="72471"/>
                </a:moveTo>
                <a:lnTo>
                  <a:pt x="156835" y="75025"/>
                </a:lnTo>
                <a:lnTo>
                  <a:pt x="156835" y="132375"/>
                </a:lnTo>
                <a:lnTo>
                  <a:pt x="216949" y="132375"/>
                </a:lnTo>
                <a:lnTo>
                  <a:pt x="216949" y="72471"/>
                </a:lnTo>
                <a:close/>
                <a:moveTo>
                  <a:pt x="23255" y="72471"/>
                </a:moveTo>
                <a:lnTo>
                  <a:pt x="23255" y="75025"/>
                </a:lnTo>
                <a:lnTo>
                  <a:pt x="23255" y="132375"/>
                </a:lnTo>
                <a:lnTo>
                  <a:pt x="83369" y="132375"/>
                </a:lnTo>
                <a:lnTo>
                  <a:pt x="83369" y="72471"/>
                </a:lnTo>
                <a:close/>
                <a:moveTo>
                  <a:pt x="161253" y="3395"/>
                </a:moveTo>
                <a:cubicBezTo>
                  <a:pt x="165788" y="-1132"/>
                  <a:pt x="173230" y="-1132"/>
                  <a:pt x="177764" y="3395"/>
                </a:cubicBezTo>
                <a:cubicBezTo>
                  <a:pt x="182299" y="7923"/>
                  <a:pt x="182299" y="15353"/>
                  <a:pt x="177764" y="19881"/>
                </a:cubicBezTo>
                <a:lnTo>
                  <a:pt x="156835" y="40661"/>
                </a:lnTo>
                <a:lnTo>
                  <a:pt x="156835" y="49252"/>
                </a:lnTo>
                <a:lnTo>
                  <a:pt x="228577" y="49252"/>
                </a:lnTo>
                <a:cubicBezTo>
                  <a:pt x="234972" y="49252"/>
                  <a:pt x="240204" y="54360"/>
                  <a:pt x="240204" y="60862"/>
                </a:cubicBezTo>
                <a:lnTo>
                  <a:pt x="240204" y="143984"/>
                </a:lnTo>
                <a:cubicBezTo>
                  <a:pt x="240204" y="150486"/>
                  <a:pt x="234972" y="155594"/>
                  <a:pt x="228577" y="155594"/>
                </a:cubicBezTo>
                <a:lnTo>
                  <a:pt x="145207" y="155594"/>
                </a:lnTo>
                <a:cubicBezTo>
                  <a:pt x="138812" y="155594"/>
                  <a:pt x="133580" y="150486"/>
                  <a:pt x="133580" y="143984"/>
                </a:cubicBezTo>
                <a:lnTo>
                  <a:pt x="133580" y="75025"/>
                </a:lnTo>
                <a:lnTo>
                  <a:pt x="133580" y="60862"/>
                </a:lnTo>
                <a:lnTo>
                  <a:pt x="133580" y="35902"/>
                </a:lnTo>
                <a:cubicBezTo>
                  <a:pt x="133580" y="32767"/>
                  <a:pt x="134859" y="29865"/>
                  <a:pt x="136952" y="27659"/>
                </a:cubicBezTo>
                <a:close/>
                <a:moveTo>
                  <a:pt x="27673" y="3395"/>
                </a:moveTo>
                <a:cubicBezTo>
                  <a:pt x="32208" y="-1132"/>
                  <a:pt x="39650" y="-1132"/>
                  <a:pt x="44184" y="3395"/>
                </a:cubicBezTo>
                <a:cubicBezTo>
                  <a:pt x="48719" y="7923"/>
                  <a:pt x="48719" y="15353"/>
                  <a:pt x="44184" y="19881"/>
                </a:cubicBezTo>
                <a:lnTo>
                  <a:pt x="23255" y="40661"/>
                </a:lnTo>
                <a:lnTo>
                  <a:pt x="23255" y="49252"/>
                </a:lnTo>
                <a:lnTo>
                  <a:pt x="94997" y="49252"/>
                </a:lnTo>
                <a:cubicBezTo>
                  <a:pt x="101392" y="49252"/>
                  <a:pt x="106624" y="54360"/>
                  <a:pt x="106624" y="60862"/>
                </a:cubicBezTo>
                <a:lnTo>
                  <a:pt x="106624" y="143984"/>
                </a:lnTo>
                <a:cubicBezTo>
                  <a:pt x="106624" y="150486"/>
                  <a:pt x="101392" y="155594"/>
                  <a:pt x="94997" y="155594"/>
                </a:cubicBezTo>
                <a:lnTo>
                  <a:pt x="11627" y="155594"/>
                </a:lnTo>
                <a:cubicBezTo>
                  <a:pt x="5232" y="155594"/>
                  <a:pt x="0" y="150486"/>
                  <a:pt x="0" y="143984"/>
                </a:cubicBezTo>
                <a:lnTo>
                  <a:pt x="0" y="75025"/>
                </a:lnTo>
                <a:lnTo>
                  <a:pt x="0" y="60862"/>
                </a:lnTo>
                <a:lnTo>
                  <a:pt x="0" y="35902"/>
                </a:lnTo>
                <a:cubicBezTo>
                  <a:pt x="0" y="32767"/>
                  <a:pt x="1279" y="29865"/>
                  <a:pt x="3372" y="27659"/>
                </a:cubicBezTo>
                <a:close/>
              </a:path>
            </a:pathLst>
          </a:custGeom>
          <a:solidFill>
            <a:srgbClr val="D9793F"/>
          </a:solidFill>
          <a:ln>
            <a:noFill/>
          </a:ln>
        </p:spPr>
      </p:sp>
      <p:sp>
        <p:nvSpPr>
          <p:cNvPr id="11" name="idea_301807"/>
          <p:cNvSpPr>
            <a:spLocks noChangeAspect="1"/>
          </p:cNvSpPr>
          <p:nvPr/>
        </p:nvSpPr>
        <p:spPr bwMode="auto">
          <a:xfrm>
            <a:off x="926945" y="3980512"/>
            <a:ext cx="529201" cy="609685"/>
          </a:xfrm>
          <a:custGeom>
            <a:avLst/>
            <a:gdLst>
              <a:gd name="connsiteX0" fmla="*/ 139184 w 526630"/>
              <a:gd name="connsiteY0" fmla="*/ 367044 h 606722"/>
              <a:gd name="connsiteX1" fmla="*/ 90404 w 526630"/>
              <a:gd name="connsiteY1" fmla="*/ 401702 h 606722"/>
              <a:gd name="connsiteX2" fmla="*/ 65124 w 526630"/>
              <a:gd name="connsiteY2" fmla="*/ 472708 h 606722"/>
              <a:gd name="connsiteX3" fmla="*/ 65124 w 526630"/>
              <a:gd name="connsiteY3" fmla="*/ 570641 h 606722"/>
              <a:gd name="connsiteX4" fmla="*/ 159034 w 526630"/>
              <a:gd name="connsiteY4" fmla="*/ 570641 h 606722"/>
              <a:gd name="connsiteX5" fmla="*/ 155563 w 526630"/>
              <a:gd name="connsiteY5" fmla="*/ 551535 h 606722"/>
              <a:gd name="connsiteX6" fmla="*/ 159034 w 526630"/>
              <a:gd name="connsiteY6" fmla="*/ 532428 h 606722"/>
              <a:gd name="connsiteX7" fmla="*/ 107495 w 526630"/>
              <a:gd name="connsiteY7" fmla="*/ 532428 h 606722"/>
              <a:gd name="connsiteX8" fmla="*/ 107495 w 526630"/>
              <a:gd name="connsiteY8" fmla="*/ 462311 h 606722"/>
              <a:gd name="connsiteX9" fmla="*/ 143546 w 526630"/>
              <a:gd name="connsiteY9" fmla="*/ 462311 h 606722"/>
              <a:gd name="connsiteX10" fmla="*/ 143546 w 526630"/>
              <a:gd name="connsiteY10" fmla="*/ 496347 h 606722"/>
              <a:gd name="connsiteX11" fmla="*/ 210841 w 526630"/>
              <a:gd name="connsiteY11" fmla="*/ 496347 h 606722"/>
              <a:gd name="connsiteX12" fmla="*/ 383084 w 526630"/>
              <a:gd name="connsiteY12" fmla="*/ 496347 h 606722"/>
              <a:gd name="connsiteX13" fmla="*/ 383084 w 526630"/>
              <a:gd name="connsiteY13" fmla="*/ 462311 h 606722"/>
              <a:gd name="connsiteX14" fmla="*/ 419135 w 526630"/>
              <a:gd name="connsiteY14" fmla="*/ 462311 h 606722"/>
              <a:gd name="connsiteX15" fmla="*/ 419135 w 526630"/>
              <a:gd name="connsiteY15" fmla="*/ 532428 h 606722"/>
              <a:gd name="connsiteX16" fmla="*/ 210841 w 526630"/>
              <a:gd name="connsiteY16" fmla="*/ 532428 h 606722"/>
              <a:gd name="connsiteX17" fmla="*/ 191703 w 526630"/>
              <a:gd name="connsiteY17" fmla="*/ 551535 h 606722"/>
              <a:gd name="connsiteX18" fmla="*/ 210841 w 526630"/>
              <a:gd name="connsiteY18" fmla="*/ 570641 h 606722"/>
              <a:gd name="connsiteX19" fmla="*/ 461417 w 526630"/>
              <a:gd name="connsiteY19" fmla="*/ 570641 h 606722"/>
              <a:gd name="connsiteX20" fmla="*/ 461506 w 526630"/>
              <a:gd name="connsiteY20" fmla="*/ 570641 h 606722"/>
              <a:gd name="connsiteX21" fmla="*/ 461506 w 526630"/>
              <a:gd name="connsiteY21" fmla="*/ 472708 h 606722"/>
              <a:gd name="connsiteX22" fmla="*/ 436137 w 526630"/>
              <a:gd name="connsiteY22" fmla="*/ 401702 h 606722"/>
              <a:gd name="connsiteX23" fmla="*/ 387357 w 526630"/>
              <a:gd name="connsiteY23" fmla="*/ 367044 h 606722"/>
              <a:gd name="connsiteX24" fmla="*/ 294693 w 526630"/>
              <a:gd name="connsiteY24" fmla="*/ 441516 h 606722"/>
              <a:gd name="connsiteX25" fmla="*/ 294159 w 526630"/>
              <a:gd name="connsiteY25" fmla="*/ 441604 h 606722"/>
              <a:gd name="connsiteX26" fmla="*/ 291399 w 526630"/>
              <a:gd name="connsiteY26" fmla="*/ 442226 h 606722"/>
              <a:gd name="connsiteX27" fmla="*/ 289797 w 526630"/>
              <a:gd name="connsiteY27" fmla="*/ 442582 h 606722"/>
              <a:gd name="connsiteX28" fmla="*/ 286770 w 526630"/>
              <a:gd name="connsiteY28" fmla="*/ 443115 h 606722"/>
              <a:gd name="connsiteX29" fmla="*/ 283744 w 526630"/>
              <a:gd name="connsiteY29" fmla="*/ 443560 h 606722"/>
              <a:gd name="connsiteX30" fmla="*/ 282053 w 526630"/>
              <a:gd name="connsiteY30" fmla="*/ 443826 h 606722"/>
              <a:gd name="connsiteX31" fmla="*/ 279204 w 526630"/>
              <a:gd name="connsiteY31" fmla="*/ 444182 h 606722"/>
              <a:gd name="connsiteX32" fmla="*/ 277780 w 526630"/>
              <a:gd name="connsiteY32" fmla="*/ 444359 h 606722"/>
              <a:gd name="connsiteX33" fmla="*/ 273596 w 526630"/>
              <a:gd name="connsiteY33" fmla="*/ 444715 h 606722"/>
              <a:gd name="connsiteX34" fmla="*/ 272528 w 526630"/>
              <a:gd name="connsiteY34" fmla="*/ 444804 h 606722"/>
              <a:gd name="connsiteX35" fmla="*/ 269056 w 526630"/>
              <a:gd name="connsiteY35" fmla="*/ 444981 h 606722"/>
              <a:gd name="connsiteX36" fmla="*/ 267810 w 526630"/>
              <a:gd name="connsiteY36" fmla="*/ 445070 h 606722"/>
              <a:gd name="connsiteX37" fmla="*/ 263271 w 526630"/>
              <a:gd name="connsiteY37" fmla="*/ 445159 h 606722"/>
              <a:gd name="connsiteX38" fmla="*/ 258820 w 526630"/>
              <a:gd name="connsiteY38" fmla="*/ 445070 h 606722"/>
              <a:gd name="connsiteX39" fmla="*/ 257574 w 526630"/>
              <a:gd name="connsiteY39" fmla="*/ 444981 h 606722"/>
              <a:gd name="connsiteX40" fmla="*/ 254013 w 526630"/>
              <a:gd name="connsiteY40" fmla="*/ 444804 h 606722"/>
              <a:gd name="connsiteX41" fmla="*/ 253034 w 526630"/>
              <a:gd name="connsiteY41" fmla="*/ 444715 h 606722"/>
              <a:gd name="connsiteX42" fmla="*/ 248850 w 526630"/>
              <a:gd name="connsiteY42" fmla="*/ 444359 h 606722"/>
              <a:gd name="connsiteX43" fmla="*/ 247426 w 526630"/>
              <a:gd name="connsiteY43" fmla="*/ 444182 h 606722"/>
              <a:gd name="connsiteX44" fmla="*/ 244577 w 526630"/>
              <a:gd name="connsiteY44" fmla="*/ 443826 h 606722"/>
              <a:gd name="connsiteX45" fmla="*/ 242797 w 526630"/>
              <a:gd name="connsiteY45" fmla="*/ 443560 h 606722"/>
              <a:gd name="connsiteX46" fmla="*/ 239860 w 526630"/>
              <a:gd name="connsiteY46" fmla="*/ 443115 h 606722"/>
              <a:gd name="connsiteX47" fmla="*/ 236833 w 526630"/>
              <a:gd name="connsiteY47" fmla="*/ 442582 h 606722"/>
              <a:gd name="connsiteX48" fmla="*/ 235231 w 526630"/>
              <a:gd name="connsiteY48" fmla="*/ 442226 h 606722"/>
              <a:gd name="connsiteX49" fmla="*/ 232471 w 526630"/>
              <a:gd name="connsiteY49" fmla="*/ 441604 h 606722"/>
              <a:gd name="connsiteX50" fmla="*/ 231937 w 526630"/>
              <a:gd name="connsiteY50" fmla="*/ 441516 h 606722"/>
              <a:gd name="connsiteX51" fmla="*/ 139184 w 526630"/>
              <a:gd name="connsiteY51" fmla="*/ 367044 h 606722"/>
              <a:gd name="connsiteX52" fmla="*/ 439552 w 526630"/>
              <a:gd name="connsiteY52" fmla="*/ 244933 h 606722"/>
              <a:gd name="connsiteX53" fmla="*/ 526630 w 526630"/>
              <a:gd name="connsiteY53" fmla="*/ 244933 h 606722"/>
              <a:gd name="connsiteX54" fmla="*/ 526630 w 526630"/>
              <a:gd name="connsiteY54" fmla="*/ 280921 h 606722"/>
              <a:gd name="connsiteX55" fmla="*/ 439552 w 526630"/>
              <a:gd name="connsiteY55" fmla="*/ 280921 h 606722"/>
              <a:gd name="connsiteX56" fmla="*/ 0 w 526630"/>
              <a:gd name="connsiteY56" fmla="*/ 244933 h 606722"/>
              <a:gd name="connsiteX57" fmla="*/ 87007 w 526630"/>
              <a:gd name="connsiteY57" fmla="*/ 244933 h 606722"/>
              <a:gd name="connsiteX58" fmla="*/ 87007 w 526630"/>
              <a:gd name="connsiteY58" fmla="*/ 280921 h 606722"/>
              <a:gd name="connsiteX59" fmla="*/ 0 w 526630"/>
              <a:gd name="connsiteY59" fmla="*/ 280921 h 606722"/>
              <a:gd name="connsiteX60" fmla="*/ 170161 w 526630"/>
              <a:gd name="connsiteY60" fmla="*/ 223166 h 606722"/>
              <a:gd name="connsiteX61" fmla="*/ 161972 w 526630"/>
              <a:gd name="connsiteY61" fmla="*/ 262890 h 606722"/>
              <a:gd name="connsiteX62" fmla="*/ 161972 w 526630"/>
              <a:gd name="connsiteY62" fmla="*/ 307857 h 606722"/>
              <a:gd name="connsiteX63" fmla="*/ 237901 w 526630"/>
              <a:gd name="connsiteY63" fmla="*/ 405879 h 606722"/>
              <a:gd name="connsiteX64" fmla="*/ 238079 w 526630"/>
              <a:gd name="connsiteY64" fmla="*/ 405879 h 606722"/>
              <a:gd name="connsiteX65" fmla="*/ 247693 w 526630"/>
              <a:gd name="connsiteY65" fmla="*/ 407834 h 606722"/>
              <a:gd name="connsiteX66" fmla="*/ 248494 w 526630"/>
              <a:gd name="connsiteY66" fmla="*/ 408012 h 606722"/>
              <a:gd name="connsiteX67" fmla="*/ 252322 w 526630"/>
              <a:gd name="connsiteY67" fmla="*/ 408456 h 606722"/>
              <a:gd name="connsiteX68" fmla="*/ 253746 w 526630"/>
              <a:gd name="connsiteY68" fmla="*/ 408634 h 606722"/>
              <a:gd name="connsiteX69" fmla="*/ 257128 w 526630"/>
              <a:gd name="connsiteY69" fmla="*/ 408901 h 606722"/>
              <a:gd name="connsiteX70" fmla="*/ 258553 w 526630"/>
              <a:gd name="connsiteY70" fmla="*/ 408990 h 606722"/>
              <a:gd name="connsiteX71" fmla="*/ 263271 w 526630"/>
              <a:gd name="connsiteY71" fmla="*/ 409079 h 606722"/>
              <a:gd name="connsiteX72" fmla="*/ 268077 w 526630"/>
              <a:gd name="connsiteY72" fmla="*/ 408990 h 606722"/>
              <a:gd name="connsiteX73" fmla="*/ 269502 w 526630"/>
              <a:gd name="connsiteY73" fmla="*/ 408901 h 606722"/>
              <a:gd name="connsiteX74" fmla="*/ 272884 w 526630"/>
              <a:gd name="connsiteY74" fmla="*/ 408634 h 606722"/>
              <a:gd name="connsiteX75" fmla="*/ 274308 w 526630"/>
              <a:gd name="connsiteY75" fmla="*/ 408456 h 606722"/>
              <a:gd name="connsiteX76" fmla="*/ 278136 w 526630"/>
              <a:gd name="connsiteY76" fmla="*/ 408012 h 606722"/>
              <a:gd name="connsiteX77" fmla="*/ 278937 w 526630"/>
              <a:gd name="connsiteY77" fmla="*/ 407834 h 606722"/>
              <a:gd name="connsiteX78" fmla="*/ 288551 w 526630"/>
              <a:gd name="connsiteY78" fmla="*/ 405879 h 606722"/>
              <a:gd name="connsiteX79" fmla="*/ 288640 w 526630"/>
              <a:gd name="connsiteY79" fmla="*/ 405879 h 606722"/>
              <a:gd name="connsiteX80" fmla="*/ 364658 w 526630"/>
              <a:gd name="connsiteY80" fmla="*/ 307857 h 606722"/>
              <a:gd name="connsiteX81" fmla="*/ 364658 w 526630"/>
              <a:gd name="connsiteY81" fmla="*/ 262890 h 606722"/>
              <a:gd name="connsiteX82" fmla="*/ 356469 w 526630"/>
              <a:gd name="connsiteY82" fmla="*/ 223166 h 606722"/>
              <a:gd name="connsiteX83" fmla="*/ 263271 w 526630"/>
              <a:gd name="connsiteY83" fmla="*/ 258180 h 606722"/>
              <a:gd name="connsiteX84" fmla="*/ 170161 w 526630"/>
              <a:gd name="connsiteY84" fmla="*/ 223166 h 606722"/>
              <a:gd name="connsiteX85" fmla="*/ 263271 w 526630"/>
              <a:gd name="connsiteY85" fmla="*/ 161758 h 606722"/>
              <a:gd name="connsiteX86" fmla="*/ 190368 w 526630"/>
              <a:gd name="connsiteY86" fmla="*/ 192773 h 606722"/>
              <a:gd name="connsiteX87" fmla="*/ 263271 w 526630"/>
              <a:gd name="connsiteY87" fmla="*/ 222099 h 606722"/>
              <a:gd name="connsiteX88" fmla="*/ 336263 w 526630"/>
              <a:gd name="connsiteY88" fmla="*/ 192773 h 606722"/>
              <a:gd name="connsiteX89" fmla="*/ 263271 w 526630"/>
              <a:gd name="connsiteY89" fmla="*/ 161758 h 606722"/>
              <a:gd name="connsiteX90" fmla="*/ 263271 w 526630"/>
              <a:gd name="connsiteY90" fmla="*/ 125677 h 606722"/>
              <a:gd name="connsiteX91" fmla="*/ 400798 w 526630"/>
              <a:gd name="connsiteY91" fmla="*/ 262890 h 606722"/>
              <a:gd name="connsiteX92" fmla="*/ 400798 w 526630"/>
              <a:gd name="connsiteY92" fmla="*/ 307857 h 606722"/>
              <a:gd name="connsiteX93" fmla="*/ 398484 w 526630"/>
              <a:gd name="connsiteY93" fmla="*/ 332652 h 606722"/>
              <a:gd name="connsiteX94" fmla="*/ 464177 w 526630"/>
              <a:gd name="connsiteY94" fmla="*/ 378863 h 606722"/>
              <a:gd name="connsiteX95" fmla="*/ 497557 w 526630"/>
              <a:gd name="connsiteY95" fmla="*/ 472708 h 606722"/>
              <a:gd name="connsiteX96" fmla="*/ 497557 w 526630"/>
              <a:gd name="connsiteY96" fmla="*/ 606722 h 606722"/>
              <a:gd name="connsiteX97" fmla="*/ 29073 w 526630"/>
              <a:gd name="connsiteY97" fmla="*/ 606722 h 606722"/>
              <a:gd name="connsiteX98" fmla="*/ 29073 w 526630"/>
              <a:gd name="connsiteY98" fmla="*/ 472708 h 606722"/>
              <a:gd name="connsiteX99" fmla="*/ 62453 w 526630"/>
              <a:gd name="connsiteY99" fmla="*/ 378863 h 606722"/>
              <a:gd name="connsiteX100" fmla="*/ 128057 w 526630"/>
              <a:gd name="connsiteY100" fmla="*/ 332652 h 606722"/>
              <a:gd name="connsiteX101" fmla="*/ 125832 w 526630"/>
              <a:gd name="connsiteY101" fmla="*/ 307857 h 606722"/>
              <a:gd name="connsiteX102" fmla="*/ 125832 w 526630"/>
              <a:gd name="connsiteY102" fmla="*/ 262890 h 606722"/>
              <a:gd name="connsiteX103" fmla="*/ 263271 w 526630"/>
              <a:gd name="connsiteY103" fmla="*/ 125677 h 606722"/>
              <a:gd name="connsiteX104" fmla="*/ 436739 w 526630"/>
              <a:gd name="connsiteY104" fmla="*/ 64285 h 606722"/>
              <a:gd name="connsiteX105" fmla="*/ 462204 w 526630"/>
              <a:gd name="connsiteY105" fmla="*/ 89776 h 606722"/>
              <a:gd name="connsiteX106" fmla="*/ 400680 w 526630"/>
              <a:gd name="connsiteY106" fmla="*/ 151151 h 606722"/>
              <a:gd name="connsiteX107" fmla="*/ 375126 w 526630"/>
              <a:gd name="connsiteY107" fmla="*/ 125660 h 606722"/>
              <a:gd name="connsiteX108" fmla="*/ 89889 w 526630"/>
              <a:gd name="connsiteY108" fmla="*/ 64285 h 606722"/>
              <a:gd name="connsiteX109" fmla="*/ 151363 w 526630"/>
              <a:gd name="connsiteY109" fmla="*/ 125660 h 606722"/>
              <a:gd name="connsiteX110" fmla="*/ 125830 w 526630"/>
              <a:gd name="connsiteY110" fmla="*/ 151151 h 606722"/>
              <a:gd name="connsiteX111" fmla="*/ 64356 w 526630"/>
              <a:gd name="connsiteY111" fmla="*/ 89776 h 606722"/>
              <a:gd name="connsiteX112" fmla="*/ 245286 w 526630"/>
              <a:gd name="connsiteY112" fmla="*/ 0 h 606722"/>
              <a:gd name="connsiteX113" fmla="*/ 281345 w 526630"/>
              <a:gd name="connsiteY113" fmla="*/ 0 h 606722"/>
              <a:gd name="connsiteX114" fmla="*/ 281345 w 526630"/>
              <a:gd name="connsiteY114" fmla="*/ 86937 h 606722"/>
              <a:gd name="connsiteX115" fmla="*/ 245286 w 526630"/>
              <a:gd name="connsiteY115" fmla="*/ 86937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26630" h="606722">
                <a:moveTo>
                  <a:pt x="139184" y="367044"/>
                </a:moveTo>
                <a:cubicBezTo>
                  <a:pt x="120313" y="373887"/>
                  <a:pt x="103311" y="385884"/>
                  <a:pt x="90404" y="401702"/>
                </a:cubicBezTo>
                <a:cubicBezTo>
                  <a:pt x="74114" y="421609"/>
                  <a:pt x="65124" y="446848"/>
                  <a:pt x="65124" y="472708"/>
                </a:cubicBezTo>
                <a:lnTo>
                  <a:pt x="65124" y="570641"/>
                </a:lnTo>
                <a:lnTo>
                  <a:pt x="159034" y="570641"/>
                </a:lnTo>
                <a:cubicBezTo>
                  <a:pt x="156809" y="564687"/>
                  <a:pt x="155563" y="558289"/>
                  <a:pt x="155563" y="551535"/>
                </a:cubicBezTo>
                <a:cubicBezTo>
                  <a:pt x="155563" y="544781"/>
                  <a:pt x="156809" y="538382"/>
                  <a:pt x="159034" y="532428"/>
                </a:cubicBezTo>
                <a:lnTo>
                  <a:pt x="107495" y="532428"/>
                </a:lnTo>
                <a:lnTo>
                  <a:pt x="107495" y="462311"/>
                </a:lnTo>
                <a:lnTo>
                  <a:pt x="143546" y="462311"/>
                </a:lnTo>
                <a:lnTo>
                  <a:pt x="143546" y="496347"/>
                </a:lnTo>
                <a:lnTo>
                  <a:pt x="210841" y="496347"/>
                </a:lnTo>
                <a:lnTo>
                  <a:pt x="383084" y="496347"/>
                </a:lnTo>
                <a:lnTo>
                  <a:pt x="383084" y="462311"/>
                </a:lnTo>
                <a:lnTo>
                  <a:pt x="419135" y="462311"/>
                </a:lnTo>
                <a:lnTo>
                  <a:pt x="419135" y="532428"/>
                </a:lnTo>
                <a:lnTo>
                  <a:pt x="210841" y="532428"/>
                </a:lnTo>
                <a:cubicBezTo>
                  <a:pt x="200248" y="532428"/>
                  <a:pt x="191703" y="540959"/>
                  <a:pt x="191703" y="551535"/>
                </a:cubicBezTo>
                <a:cubicBezTo>
                  <a:pt x="191703" y="562110"/>
                  <a:pt x="200248" y="570641"/>
                  <a:pt x="210841" y="570641"/>
                </a:cubicBezTo>
                <a:lnTo>
                  <a:pt x="461417" y="570641"/>
                </a:lnTo>
                <a:lnTo>
                  <a:pt x="461506" y="570641"/>
                </a:lnTo>
                <a:lnTo>
                  <a:pt x="461506" y="472708"/>
                </a:lnTo>
                <a:cubicBezTo>
                  <a:pt x="461506" y="446848"/>
                  <a:pt x="452516" y="421609"/>
                  <a:pt x="436137" y="401702"/>
                </a:cubicBezTo>
                <a:cubicBezTo>
                  <a:pt x="423319" y="385884"/>
                  <a:pt x="406317" y="373887"/>
                  <a:pt x="387357" y="367044"/>
                </a:cubicBezTo>
                <a:cubicBezTo>
                  <a:pt x="369376" y="404902"/>
                  <a:pt x="335105" y="432095"/>
                  <a:pt x="294693" y="441516"/>
                </a:cubicBezTo>
                <a:cubicBezTo>
                  <a:pt x="294515" y="441516"/>
                  <a:pt x="294337" y="441604"/>
                  <a:pt x="294159" y="441604"/>
                </a:cubicBezTo>
                <a:cubicBezTo>
                  <a:pt x="293268" y="441871"/>
                  <a:pt x="292289" y="442049"/>
                  <a:pt x="291399" y="442226"/>
                </a:cubicBezTo>
                <a:cubicBezTo>
                  <a:pt x="290865" y="442315"/>
                  <a:pt x="290331" y="442404"/>
                  <a:pt x="289797" y="442582"/>
                </a:cubicBezTo>
                <a:cubicBezTo>
                  <a:pt x="288818" y="442760"/>
                  <a:pt x="287839" y="442937"/>
                  <a:pt x="286770" y="443115"/>
                </a:cubicBezTo>
                <a:cubicBezTo>
                  <a:pt x="285791" y="443293"/>
                  <a:pt x="284812" y="443471"/>
                  <a:pt x="283744" y="443560"/>
                </a:cubicBezTo>
                <a:cubicBezTo>
                  <a:pt x="283210" y="443648"/>
                  <a:pt x="282676" y="443737"/>
                  <a:pt x="282053" y="443826"/>
                </a:cubicBezTo>
                <a:cubicBezTo>
                  <a:pt x="281073" y="444004"/>
                  <a:pt x="280183" y="444093"/>
                  <a:pt x="279204" y="444182"/>
                </a:cubicBezTo>
                <a:cubicBezTo>
                  <a:pt x="278670" y="444270"/>
                  <a:pt x="278225" y="444270"/>
                  <a:pt x="277780" y="444359"/>
                </a:cubicBezTo>
                <a:cubicBezTo>
                  <a:pt x="276356" y="444537"/>
                  <a:pt x="274931" y="444626"/>
                  <a:pt x="273596" y="444715"/>
                </a:cubicBezTo>
                <a:cubicBezTo>
                  <a:pt x="273240" y="444804"/>
                  <a:pt x="272884" y="444804"/>
                  <a:pt x="272528" y="444804"/>
                </a:cubicBezTo>
                <a:cubicBezTo>
                  <a:pt x="271371" y="444893"/>
                  <a:pt x="270214" y="444981"/>
                  <a:pt x="269056" y="444981"/>
                </a:cubicBezTo>
                <a:cubicBezTo>
                  <a:pt x="268611" y="444981"/>
                  <a:pt x="268166" y="445070"/>
                  <a:pt x="267810" y="445070"/>
                </a:cubicBezTo>
                <a:cubicBezTo>
                  <a:pt x="266297" y="445070"/>
                  <a:pt x="264784" y="445159"/>
                  <a:pt x="263271" y="445159"/>
                </a:cubicBezTo>
                <a:cubicBezTo>
                  <a:pt x="261846" y="445159"/>
                  <a:pt x="260333" y="445070"/>
                  <a:pt x="258820" y="445070"/>
                </a:cubicBezTo>
                <a:cubicBezTo>
                  <a:pt x="258464" y="444981"/>
                  <a:pt x="258019" y="444981"/>
                  <a:pt x="257574" y="444981"/>
                </a:cubicBezTo>
                <a:cubicBezTo>
                  <a:pt x="256416" y="444981"/>
                  <a:pt x="255259" y="444893"/>
                  <a:pt x="254013" y="444804"/>
                </a:cubicBezTo>
                <a:cubicBezTo>
                  <a:pt x="253746" y="444804"/>
                  <a:pt x="253390" y="444804"/>
                  <a:pt x="253034" y="444715"/>
                </a:cubicBezTo>
                <a:cubicBezTo>
                  <a:pt x="251610" y="444626"/>
                  <a:pt x="250274" y="444537"/>
                  <a:pt x="248850" y="444359"/>
                </a:cubicBezTo>
                <a:cubicBezTo>
                  <a:pt x="248405" y="444270"/>
                  <a:pt x="247871" y="444270"/>
                  <a:pt x="247426" y="444182"/>
                </a:cubicBezTo>
                <a:cubicBezTo>
                  <a:pt x="246447" y="444093"/>
                  <a:pt x="245468" y="444004"/>
                  <a:pt x="244577" y="443826"/>
                </a:cubicBezTo>
                <a:cubicBezTo>
                  <a:pt x="243954" y="443737"/>
                  <a:pt x="243420" y="443648"/>
                  <a:pt x="242797" y="443560"/>
                </a:cubicBezTo>
                <a:cubicBezTo>
                  <a:pt x="241818" y="443471"/>
                  <a:pt x="240839" y="443293"/>
                  <a:pt x="239860" y="443115"/>
                </a:cubicBezTo>
                <a:cubicBezTo>
                  <a:pt x="238791" y="442937"/>
                  <a:pt x="237812" y="442760"/>
                  <a:pt x="236833" y="442582"/>
                </a:cubicBezTo>
                <a:cubicBezTo>
                  <a:pt x="236299" y="442404"/>
                  <a:pt x="235765" y="442315"/>
                  <a:pt x="235231" y="442226"/>
                </a:cubicBezTo>
                <a:cubicBezTo>
                  <a:pt x="234252" y="442049"/>
                  <a:pt x="233362" y="441871"/>
                  <a:pt x="232471" y="441604"/>
                </a:cubicBezTo>
                <a:cubicBezTo>
                  <a:pt x="232293" y="441604"/>
                  <a:pt x="232115" y="441516"/>
                  <a:pt x="231937" y="441516"/>
                </a:cubicBezTo>
                <a:cubicBezTo>
                  <a:pt x="191525" y="432095"/>
                  <a:pt x="157254" y="404902"/>
                  <a:pt x="139184" y="367044"/>
                </a:cubicBezTo>
                <a:close/>
                <a:moveTo>
                  <a:pt x="439552" y="244933"/>
                </a:moveTo>
                <a:lnTo>
                  <a:pt x="526630" y="244933"/>
                </a:lnTo>
                <a:lnTo>
                  <a:pt x="526630" y="280921"/>
                </a:lnTo>
                <a:lnTo>
                  <a:pt x="439552" y="280921"/>
                </a:lnTo>
                <a:close/>
                <a:moveTo>
                  <a:pt x="0" y="244933"/>
                </a:moveTo>
                <a:lnTo>
                  <a:pt x="87007" y="244933"/>
                </a:lnTo>
                <a:lnTo>
                  <a:pt x="87007" y="280921"/>
                </a:lnTo>
                <a:lnTo>
                  <a:pt x="0" y="280921"/>
                </a:lnTo>
                <a:close/>
                <a:moveTo>
                  <a:pt x="170161" y="223166"/>
                </a:moveTo>
                <a:cubicBezTo>
                  <a:pt x="164909" y="235341"/>
                  <a:pt x="161972" y="248760"/>
                  <a:pt x="161972" y="262890"/>
                </a:cubicBezTo>
                <a:lnTo>
                  <a:pt x="161972" y="307857"/>
                </a:lnTo>
                <a:cubicBezTo>
                  <a:pt x="161972" y="354958"/>
                  <a:pt x="194284" y="394593"/>
                  <a:pt x="237901" y="405879"/>
                </a:cubicBezTo>
                <a:cubicBezTo>
                  <a:pt x="237990" y="405879"/>
                  <a:pt x="237990" y="405879"/>
                  <a:pt x="238079" y="405879"/>
                </a:cubicBezTo>
                <a:cubicBezTo>
                  <a:pt x="241195" y="406679"/>
                  <a:pt x="244399" y="407390"/>
                  <a:pt x="247693" y="407834"/>
                </a:cubicBezTo>
                <a:cubicBezTo>
                  <a:pt x="247960" y="407923"/>
                  <a:pt x="248227" y="407923"/>
                  <a:pt x="248494" y="408012"/>
                </a:cubicBezTo>
                <a:cubicBezTo>
                  <a:pt x="249740" y="408190"/>
                  <a:pt x="250986" y="408368"/>
                  <a:pt x="252322" y="408456"/>
                </a:cubicBezTo>
                <a:cubicBezTo>
                  <a:pt x="252767" y="408545"/>
                  <a:pt x="253212" y="408545"/>
                  <a:pt x="253746" y="408634"/>
                </a:cubicBezTo>
                <a:cubicBezTo>
                  <a:pt x="254903" y="408723"/>
                  <a:pt x="255971" y="408812"/>
                  <a:pt x="257128" y="408901"/>
                </a:cubicBezTo>
                <a:cubicBezTo>
                  <a:pt x="257574" y="408901"/>
                  <a:pt x="258108" y="408901"/>
                  <a:pt x="258553" y="408990"/>
                </a:cubicBezTo>
                <a:cubicBezTo>
                  <a:pt x="260155" y="408990"/>
                  <a:pt x="261668" y="409079"/>
                  <a:pt x="263271" y="409079"/>
                </a:cubicBezTo>
                <a:cubicBezTo>
                  <a:pt x="264873" y="409079"/>
                  <a:pt x="266475" y="408990"/>
                  <a:pt x="268077" y="408990"/>
                </a:cubicBezTo>
                <a:cubicBezTo>
                  <a:pt x="268522" y="408901"/>
                  <a:pt x="268967" y="408901"/>
                  <a:pt x="269502" y="408901"/>
                </a:cubicBezTo>
                <a:cubicBezTo>
                  <a:pt x="270570" y="408812"/>
                  <a:pt x="271727" y="408723"/>
                  <a:pt x="272884" y="408634"/>
                </a:cubicBezTo>
                <a:cubicBezTo>
                  <a:pt x="273329" y="408545"/>
                  <a:pt x="273863" y="408545"/>
                  <a:pt x="274308" y="408456"/>
                </a:cubicBezTo>
                <a:cubicBezTo>
                  <a:pt x="275555" y="408368"/>
                  <a:pt x="276890" y="408190"/>
                  <a:pt x="278136" y="408012"/>
                </a:cubicBezTo>
                <a:cubicBezTo>
                  <a:pt x="278403" y="407923"/>
                  <a:pt x="278670" y="407923"/>
                  <a:pt x="278937" y="407834"/>
                </a:cubicBezTo>
                <a:cubicBezTo>
                  <a:pt x="282142" y="407390"/>
                  <a:pt x="285435" y="406679"/>
                  <a:pt x="288551" y="405879"/>
                </a:cubicBezTo>
                <a:cubicBezTo>
                  <a:pt x="288551" y="405879"/>
                  <a:pt x="288640" y="405879"/>
                  <a:pt x="288640" y="405879"/>
                </a:cubicBezTo>
                <a:cubicBezTo>
                  <a:pt x="332346" y="394593"/>
                  <a:pt x="364658" y="354958"/>
                  <a:pt x="364658" y="307857"/>
                </a:cubicBezTo>
                <a:lnTo>
                  <a:pt x="364658" y="262890"/>
                </a:lnTo>
                <a:cubicBezTo>
                  <a:pt x="364658" y="248760"/>
                  <a:pt x="361721" y="235341"/>
                  <a:pt x="356469" y="223166"/>
                </a:cubicBezTo>
                <a:cubicBezTo>
                  <a:pt x="330922" y="245649"/>
                  <a:pt x="298075" y="258180"/>
                  <a:pt x="263271" y="258180"/>
                </a:cubicBezTo>
                <a:cubicBezTo>
                  <a:pt x="228466" y="258180"/>
                  <a:pt x="195708" y="245649"/>
                  <a:pt x="170161" y="223166"/>
                </a:cubicBezTo>
                <a:close/>
                <a:moveTo>
                  <a:pt x="263271" y="161758"/>
                </a:moveTo>
                <a:cubicBezTo>
                  <a:pt x="234697" y="161758"/>
                  <a:pt x="208794" y="173666"/>
                  <a:pt x="190368" y="192773"/>
                </a:cubicBezTo>
                <a:cubicBezTo>
                  <a:pt x="209862" y="211524"/>
                  <a:pt x="235765" y="222099"/>
                  <a:pt x="263271" y="222099"/>
                </a:cubicBezTo>
                <a:cubicBezTo>
                  <a:pt x="290865" y="222099"/>
                  <a:pt x="316768" y="211524"/>
                  <a:pt x="336263" y="192773"/>
                </a:cubicBezTo>
                <a:cubicBezTo>
                  <a:pt x="317747" y="173666"/>
                  <a:pt x="291933" y="161758"/>
                  <a:pt x="263271" y="161758"/>
                </a:cubicBezTo>
                <a:close/>
                <a:moveTo>
                  <a:pt x="263271" y="125677"/>
                </a:moveTo>
                <a:cubicBezTo>
                  <a:pt x="339111" y="125677"/>
                  <a:pt x="400798" y="187263"/>
                  <a:pt x="400798" y="262890"/>
                </a:cubicBezTo>
                <a:lnTo>
                  <a:pt x="400798" y="307857"/>
                </a:lnTo>
                <a:cubicBezTo>
                  <a:pt x="400798" y="316389"/>
                  <a:pt x="399997" y="324654"/>
                  <a:pt x="398484" y="332652"/>
                </a:cubicBezTo>
                <a:cubicBezTo>
                  <a:pt x="424031" y="341716"/>
                  <a:pt x="446908" y="357713"/>
                  <a:pt x="464177" y="378863"/>
                </a:cubicBezTo>
                <a:cubicBezTo>
                  <a:pt x="485718" y="405257"/>
                  <a:pt x="497557" y="438583"/>
                  <a:pt x="497557" y="472708"/>
                </a:cubicBezTo>
                <a:lnTo>
                  <a:pt x="497557" y="606722"/>
                </a:lnTo>
                <a:lnTo>
                  <a:pt x="29073" y="606722"/>
                </a:lnTo>
                <a:lnTo>
                  <a:pt x="29073" y="472708"/>
                </a:lnTo>
                <a:cubicBezTo>
                  <a:pt x="29073" y="438583"/>
                  <a:pt x="40912" y="405257"/>
                  <a:pt x="62453" y="378863"/>
                </a:cubicBezTo>
                <a:cubicBezTo>
                  <a:pt x="79722" y="357713"/>
                  <a:pt x="102599" y="341716"/>
                  <a:pt x="128057" y="332652"/>
                </a:cubicBezTo>
                <a:cubicBezTo>
                  <a:pt x="126633" y="324654"/>
                  <a:pt x="125832" y="316389"/>
                  <a:pt x="125832" y="307857"/>
                </a:cubicBezTo>
                <a:lnTo>
                  <a:pt x="125832" y="262890"/>
                </a:lnTo>
                <a:cubicBezTo>
                  <a:pt x="125832" y="187263"/>
                  <a:pt x="187519" y="125677"/>
                  <a:pt x="263271" y="125677"/>
                </a:cubicBezTo>
                <a:close/>
                <a:moveTo>
                  <a:pt x="436739" y="64285"/>
                </a:moveTo>
                <a:lnTo>
                  <a:pt x="462204" y="89776"/>
                </a:lnTo>
                <a:lnTo>
                  <a:pt x="400680" y="151151"/>
                </a:lnTo>
                <a:lnTo>
                  <a:pt x="375126" y="125660"/>
                </a:lnTo>
                <a:close/>
                <a:moveTo>
                  <a:pt x="89889" y="64285"/>
                </a:moveTo>
                <a:lnTo>
                  <a:pt x="151363" y="125660"/>
                </a:lnTo>
                <a:lnTo>
                  <a:pt x="125830" y="151151"/>
                </a:lnTo>
                <a:lnTo>
                  <a:pt x="64356" y="89776"/>
                </a:lnTo>
                <a:close/>
                <a:moveTo>
                  <a:pt x="245286" y="0"/>
                </a:moveTo>
                <a:lnTo>
                  <a:pt x="281345" y="0"/>
                </a:lnTo>
                <a:lnTo>
                  <a:pt x="281345" y="86937"/>
                </a:lnTo>
                <a:lnTo>
                  <a:pt x="245286" y="86937"/>
                </a:lnTo>
                <a:close/>
              </a:path>
            </a:pathLst>
          </a:custGeom>
          <a:solidFill>
            <a:srgbClr val="D9793F"/>
          </a:solid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65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不侵害专利权的行为</a:t>
            </a:r>
          </a:p>
        </p:txBody>
      </p:sp>
      <p:sp>
        <p:nvSpPr>
          <p:cNvPr id="6" name="PA_文本框 3"/>
          <p:cNvSpPr txBox="1"/>
          <p:nvPr>
            <p:custDataLst>
              <p:tags r:id="rId1"/>
            </p:custDataLst>
          </p:nvPr>
        </p:nvSpPr>
        <p:spPr>
          <a:xfrm>
            <a:off x="1901190" y="3350260"/>
            <a:ext cx="9443808" cy="2658869"/>
          </a:xfrm>
          <a:prstGeom prst="rect">
            <a:avLst/>
          </a:prstGeom>
          <a:noFill/>
        </p:spPr>
        <p:txBody>
          <a:bodyPr wrap="square" rtlCol="0">
            <a:spAutoFit/>
          </a:bodyPr>
          <a:lstStyle/>
          <a:p>
            <a:pPr lvl="0">
              <a:lnSpc>
                <a:spcPct val="150000"/>
              </a:lnSpc>
            </a:pPr>
            <a:r>
              <a:rPr lang="en-US" sz="24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   </a:t>
            </a:r>
            <a:endParaRPr sz="24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endParaRPr>
          </a:p>
          <a:p>
            <a:pPr lvl="0">
              <a:lnSpc>
                <a:spcPct val="150000"/>
              </a:lnSpc>
            </a:pPr>
            <a:r>
              <a:rPr lang="zh-CN" altLang="en-US" b="1" dirty="0">
                <a:solidFill>
                  <a:schemeClr val="accent2">
                    <a:lumMod val="75000"/>
                  </a:schemeClr>
                </a:solidFill>
                <a:latin typeface="黑体" panose="02010609060101010101" pitchFamily="49" charset="-122"/>
                <a:ea typeface="黑体" panose="02010609060101010101" pitchFamily="49" charset="-122"/>
                <a:sym typeface="+mn-ea"/>
              </a:rPr>
              <a:t>分析</a:t>
            </a:r>
            <a:r>
              <a:rPr lang="zh-CN" altLang="en-US" dirty="0">
                <a:latin typeface="黑体" panose="02010609060101010101" pitchFamily="49" charset="-122"/>
                <a:ea typeface="黑体" panose="02010609060101010101" pitchFamily="49" charset="-122"/>
                <a:sym typeface="+mn-ea"/>
              </a:rPr>
              <a:t>：</a:t>
            </a:r>
            <a:r>
              <a:rPr dirty="0">
                <a:latin typeface="黑体" panose="02010609060101010101" pitchFamily="49" charset="-122"/>
                <a:ea typeface="黑体" panose="02010609060101010101" pitchFamily="49" charset="-122"/>
                <a:cs typeface="宋体" panose="02010600030101010101" pitchFamily="2" charset="-122"/>
                <a:sym typeface="+mn-ea"/>
              </a:rPr>
              <a:t>专利法创设先用权规则，主要是基于两点考虑：</a:t>
            </a:r>
            <a:r>
              <a:rPr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一是对先用权人的公平。</a:t>
            </a:r>
            <a:r>
              <a:rPr dirty="0">
                <a:latin typeface="黑体" panose="02010609060101010101" pitchFamily="49" charset="-122"/>
                <a:ea typeface="黑体" panose="02010609060101010101" pitchFamily="49" charset="-122"/>
                <a:cs typeface="宋体" panose="02010600030101010101" pitchFamily="2" charset="-122"/>
                <a:sym typeface="+mn-ea"/>
              </a:rPr>
              <a:t>先用权人是在先完成发明创造的人，专利法的先申请原则对先用权人本就不公平。先用权适当考虑先用权人的利益，体现公平原则。</a:t>
            </a:r>
            <a:r>
              <a:rPr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二是避免浪费。</a:t>
            </a:r>
            <a:r>
              <a:rPr dirty="0">
                <a:latin typeface="黑体" panose="02010609060101010101" pitchFamily="49" charset="-122"/>
                <a:ea typeface="黑体" panose="02010609060101010101" pitchFamily="49" charset="-122"/>
                <a:cs typeface="宋体" panose="02010600030101010101" pitchFamily="2" charset="-122"/>
                <a:sym typeface="+mn-ea"/>
              </a:rPr>
              <a:t>通过适用先用权规则，先用权人已经投入的人力、物力、财力不至于浪费。通过严格的条件限制，先用权规则既公平对待了先用权人，又避免了浪费，还不至于对专利法的先申请原则产生过大的冲击。</a:t>
            </a:r>
            <a:endParaRPr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endParaRPr>
          </a:p>
        </p:txBody>
      </p:sp>
      <p:sp>
        <p:nvSpPr>
          <p:cNvPr id="7" name="矩形 6"/>
          <p:cNvSpPr/>
          <p:nvPr/>
        </p:nvSpPr>
        <p:spPr>
          <a:xfrm>
            <a:off x="846371" y="1232029"/>
            <a:ext cx="10876817" cy="521970"/>
          </a:xfrm>
          <a:prstGeom prst="rect">
            <a:avLst/>
          </a:prstGeom>
        </p:spPr>
        <p:txBody>
          <a:bodyPr wrap="square">
            <a:spAutoFit/>
          </a:bodyPr>
          <a:lstStyle/>
          <a:p>
            <a:pPr algn="l"/>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二、先用权</a:t>
            </a:r>
          </a:p>
        </p:txBody>
      </p:sp>
      <p:sp>
        <p:nvSpPr>
          <p:cNvPr id="8" name="文本框 7"/>
          <p:cNvSpPr txBox="1"/>
          <p:nvPr/>
        </p:nvSpPr>
        <p:spPr>
          <a:xfrm>
            <a:off x="129492" y="265770"/>
            <a:ext cx="1112805" cy="461665"/>
          </a:xfrm>
          <a:prstGeom prst="rect">
            <a:avLst/>
          </a:prstGeom>
          <a:noFill/>
        </p:spPr>
        <p:txBody>
          <a:bodyPr wrap="none" rtlCol="0">
            <a:spAutoFit/>
          </a:bodyPr>
          <a:lstStyle/>
          <a:p>
            <a:r>
              <a:rPr lang="zh-CN" altLang="en-US" sz="2400" b="1" dirty="0">
                <a:solidFill>
                  <a:srgbClr val="FA7D00"/>
                </a:solidFill>
                <a:latin typeface="黑体" panose="02010609060101010101" pitchFamily="49" charset="-122"/>
                <a:ea typeface="黑体" panose="02010609060101010101" pitchFamily="49" charset="-122"/>
              </a:rPr>
              <a:t>第二节</a:t>
            </a:r>
          </a:p>
        </p:txBody>
      </p:sp>
      <p:sp>
        <p:nvSpPr>
          <p:cNvPr id="2" name="圆角矩形 1"/>
          <p:cNvSpPr/>
          <p:nvPr/>
        </p:nvSpPr>
        <p:spPr>
          <a:xfrm>
            <a:off x="1792945" y="1833277"/>
            <a:ext cx="9552053" cy="196290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just">
              <a:lnSpc>
                <a:spcPct val="150000"/>
              </a:lnSpc>
            </a:pPr>
            <a:r>
              <a:rPr lang="zh-CN" altLang="en-US" sz="20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    </a:t>
            </a:r>
            <a:r>
              <a:rPr sz="20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《专利法》第</a:t>
            </a:r>
            <a:r>
              <a:rPr lang="en-US" sz="20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75</a:t>
            </a:r>
            <a:r>
              <a:rPr sz="20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条第2项规定，“在专利申请日前已经制造相同产品、使用相同方法或者已经作好制造、使用的必要准备，并且仅在原有范围内继续制造、使用”，不视为侵害专利权。这种情况即是通常所说的先用权。</a:t>
            </a:r>
            <a:endParaRPr lang="zh-CN" altLang="en-US" sz="2000" dirty="0">
              <a:latin typeface="黑体" panose="02010609060101010101" pitchFamily="49" charset="-122"/>
              <a:ea typeface="黑体" panose="02010609060101010101" pitchFamily="49" charset="-122"/>
            </a:endParaRPr>
          </a:p>
        </p:txBody>
      </p:sp>
      <p:sp>
        <p:nvSpPr>
          <p:cNvPr id="10" name="quotes_88434"/>
          <p:cNvSpPr>
            <a:spLocks noChangeAspect="1"/>
          </p:cNvSpPr>
          <p:nvPr/>
        </p:nvSpPr>
        <p:spPr bwMode="auto">
          <a:xfrm>
            <a:off x="846367" y="1833277"/>
            <a:ext cx="609685" cy="500157"/>
          </a:xfrm>
          <a:custGeom>
            <a:avLst/>
            <a:gdLst>
              <a:gd name="connsiteX0" fmla="*/ 11628 w 607286"/>
              <a:gd name="connsiteY0" fmla="*/ 425859 h 498189"/>
              <a:gd name="connsiteX1" fmla="*/ 319888 w 607286"/>
              <a:gd name="connsiteY1" fmla="*/ 425859 h 498189"/>
              <a:gd name="connsiteX2" fmla="*/ 331516 w 607286"/>
              <a:gd name="connsiteY2" fmla="*/ 437503 h 498189"/>
              <a:gd name="connsiteX3" fmla="*/ 319888 w 607286"/>
              <a:gd name="connsiteY3" fmla="*/ 449146 h 498189"/>
              <a:gd name="connsiteX4" fmla="*/ 11628 w 607286"/>
              <a:gd name="connsiteY4" fmla="*/ 449146 h 498189"/>
              <a:gd name="connsiteX5" fmla="*/ 0 w 607286"/>
              <a:gd name="connsiteY5" fmla="*/ 437503 h 498189"/>
              <a:gd name="connsiteX6" fmla="*/ 11628 w 607286"/>
              <a:gd name="connsiteY6" fmla="*/ 425859 h 498189"/>
              <a:gd name="connsiteX7" fmla="*/ 524053 w 607286"/>
              <a:gd name="connsiteY7" fmla="*/ 365876 h 498189"/>
              <a:gd name="connsiteX8" fmla="*/ 524053 w 607286"/>
              <a:gd name="connsiteY8" fmla="*/ 425881 h 498189"/>
              <a:gd name="connsiteX9" fmla="*/ 584036 w 607286"/>
              <a:gd name="connsiteY9" fmla="*/ 425881 h 498189"/>
              <a:gd name="connsiteX10" fmla="*/ 584036 w 607286"/>
              <a:gd name="connsiteY10" fmla="*/ 423212 h 498189"/>
              <a:gd name="connsiteX11" fmla="*/ 584036 w 607286"/>
              <a:gd name="connsiteY11" fmla="*/ 365876 h 498189"/>
              <a:gd name="connsiteX12" fmla="*/ 390452 w 607286"/>
              <a:gd name="connsiteY12" fmla="*/ 365876 h 498189"/>
              <a:gd name="connsiteX13" fmla="*/ 390452 w 607286"/>
              <a:gd name="connsiteY13" fmla="*/ 425881 h 498189"/>
              <a:gd name="connsiteX14" fmla="*/ 450450 w 607286"/>
              <a:gd name="connsiteY14" fmla="*/ 425881 h 498189"/>
              <a:gd name="connsiteX15" fmla="*/ 450450 w 607286"/>
              <a:gd name="connsiteY15" fmla="*/ 423212 h 498189"/>
              <a:gd name="connsiteX16" fmla="*/ 450450 w 607286"/>
              <a:gd name="connsiteY16" fmla="*/ 365876 h 498189"/>
              <a:gd name="connsiteX17" fmla="*/ 11628 w 607286"/>
              <a:gd name="connsiteY17" fmla="*/ 352542 h 498189"/>
              <a:gd name="connsiteX18" fmla="*/ 319888 w 607286"/>
              <a:gd name="connsiteY18" fmla="*/ 352542 h 498189"/>
              <a:gd name="connsiteX19" fmla="*/ 331516 w 607286"/>
              <a:gd name="connsiteY19" fmla="*/ 364150 h 498189"/>
              <a:gd name="connsiteX20" fmla="*/ 319888 w 607286"/>
              <a:gd name="connsiteY20" fmla="*/ 375758 h 498189"/>
              <a:gd name="connsiteX21" fmla="*/ 11628 w 607286"/>
              <a:gd name="connsiteY21" fmla="*/ 375758 h 498189"/>
              <a:gd name="connsiteX22" fmla="*/ 0 w 607286"/>
              <a:gd name="connsiteY22" fmla="*/ 364150 h 498189"/>
              <a:gd name="connsiteX23" fmla="*/ 11628 w 607286"/>
              <a:gd name="connsiteY23" fmla="*/ 352542 h 498189"/>
              <a:gd name="connsiteX24" fmla="*/ 512428 w 607286"/>
              <a:gd name="connsiteY24" fmla="*/ 342663 h 498189"/>
              <a:gd name="connsiteX25" fmla="*/ 595661 w 607286"/>
              <a:gd name="connsiteY25" fmla="*/ 342663 h 498189"/>
              <a:gd name="connsiteX26" fmla="*/ 607286 w 607286"/>
              <a:gd name="connsiteY26" fmla="*/ 354270 h 498189"/>
              <a:gd name="connsiteX27" fmla="*/ 607286 w 607286"/>
              <a:gd name="connsiteY27" fmla="*/ 423212 h 498189"/>
              <a:gd name="connsiteX28" fmla="*/ 607286 w 607286"/>
              <a:gd name="connsiteY28" fmla="*/ 437488 h 498189"/>
              <a:gd name="connsiteX29" fmla="*/ 607286 w 607286"/>
              <a:gd name="connsiteY29" fmla="*/ 462441 h 498189"/>
              <a:gd name="connsiteX30" fmla="*/ 603915 w 607286"/>
              <a:gd name="connsiteY30" fmla="*/ 470566 h 498189"/>
              <a:gd name="connsiteX31" fmla="*/ 579619 w 607286"/>
              <a:gd name="connsiteY31" fmla="*/ 494823 h 498189"/>
              <a:gd name="connsiteX32" fmla="*/ 571482 w 607286"/>
              <a:gd name="connsiteY32" fmla="*/ 498189 h 498189"/>
              <a:gd name="connsiteX33" fmla="*/ 563228 w 607286"/>
              <a:gd name="connsiteY33" fmla="*/ 494823 h 498189"/>
              <a:gd name="connsiteX34" fmla="*/ 563228 w 607286"/>
              <a:gd name="connsiteY34" fmla="*/ 478458 h 498189"/>
              <a:gd name="connsiteX35" fmla="*/ 584036 w 607286"/>
              <a:gd name="connsiteY35" fmla="*/ 457567 h 498189"/>
              <a:gd name="connsiteX36" fmla="*/ 584036 w 607286"/>
              <a:gd name="connsiteY36" fmla="*/ 449094 h 498189"/>
              <a:gd name="connsiteX37" fmla="*/ 512428 w 607286"/>
              <a:gd name="connsiteY37" fmla="*/ 449094 h 498189"/>
              <a:gd name="connsiteX38" fmla="*/ 500803 w 607286"/>
              <a:gd name="connsiteY38" fmla="*/ 437488 h 498189"/>
              <a:gd name="connsiteX39" fmla="*/ 500803 w 607286"/>
              <a:gd name="connsiteY39" fmla="*/ 354270 h 498189"/>
              <a:gd name="connsiteX40" fmla="*/ 512428 w 607286"/>
              <a:gd name="connsiteY40" fmla="*/ 342663 h 498189"/>
              <a:gd name="connsiteX41" fmla="*/ 378708 w 607286"/>
              <a:gd name="connsiteY41" fmla="*/ 342663 h 498189"/>
              <a:gd name="connsiteX42" fmla="*/ 462078 w 607286"/>
              <a:gd name="connsiteY42" fmla="*/ 342663 h 498189"/>
              <a:gd name="connsiteX43" fmla="*/ 473705 w 607286"/>
              <a:gd name="connsiteY43" fmla="*/ 354270 h 498189"/>
              <a:gd name="connsiteX44" fmla="*/ 473705 w 607286"/>
              <a:gd name="connsiteY44" fmla="*/ 423212 h 498189"/>
              <a:gd name="connsiteX45" fmla="*/ 473705 w 607286"/>
              <a:gd name="connsiteY45" fmla="*/ 437488 h 498189"/>
              <a:gd name="connsiteX46" fmla="*/ 473705 w 607286"/>
              <a:gd name="connsiteY46" fmla="*/ 462441 h 498189"/>
              <a:gd name="connsiteX47" fmla="*/ 470333 w 607286"/>
              <a:gd name="connsiteY47" fmla="*/ 470566 h 498189"/>
              <a:gd name="connsiteX48" fmla="*/ 446032 w 607286"/>
              <a:gd name="connsiteY48" fmla="*/ 494823 h 498189"/>
              <a:gd name="connsiteX49" fmla="*/ 437776 w 607286"/>
              <a:gd name="connsiteY49" fmla="*/ 498189 h 498189"/>
              <a:gd name="connsiteX50" fmla="*/ 429637 w 607286"/>
              <a:gd name="connsiteY50" fmla="*/ 494823 h 498189"/>
              <a:gd name="connsiteX51" fmla="*/ 429637 w 607286"/>
              <a:gd name="connsiteY51" fmla="*/ 478458 h 498189"/>
              <a:gd name="connsiteX52" fmla="*/ 450450 w 607286"/>
              <a:gd name="connsiteY52" fmla="*/ 457567 h 498189"/>
              <a:gd name="connsiteX53" fmla="*/ 450450 w 607286"/>
              <a:gd name="connsiteY53" fmla="*/ 449094 h 498189"/>
              <a:gd name="connsiteX54" fmla="*/ 378708 w 607286"/>
              <a:gd name="connsiteY54" fmla="*/ 449094 h 498189"/>
              <a:gd name="connsiteX55" fmla="*/ 367081 w 607286"/>
              <a:gd name="connsiteY55" fmla="*/ 437488 h 498189"/>
              <a:gd name="connsiteX56" fmla="*/ 367081 w 607286"/>
              <a:gd name="connsiteY56" fmla="*/ 354270 h 498189"/>
              <a:gd name="connsiteX57" fmla="*/ 378708 w 607286"/>
              <a:gd name="connsiteY57" fmla="*/ 342663 h 498189"/>
              <a:gd name="connsiteX58" fmla="*/ 11627 w 607286"/>
              <a:gd name="connsiteY58" fmla="*/ 279154 h 498189"/>
              <a:gd name="connsiteX59" fmla="*/ 595659 w 607286"/>
              <a:gd name="connsiteY59" fmla="*/ 279154 h 498189"/>
              <a:gd name="connsiteX60" fmla="*/ 607286 w 607286"/>
              <a:gd name="connsiteY60" fmla="*/ 290762 h 498189"/>
              <a:gd name="connsiteX61" fmla="*/ 595659 w 607286"/>
              <a:gd name="connsiteY61" fmla="*/ 302370 h 498189"/>
              <a:gd name="connsiteX62" fmla="*/ 11627 w 607286"/>
              <a:gd name="connsiteY62" fmla="*/ 302370 h 498189"/>
              <a:gd name="connsiteX63" fmla="*/ 0 w 607286"/>
              <a:gd name="connsiteY63" fmla="*/ 290762 h 498189"/>
              <a:gd name="connsiteX64" fmla="*/ 11627 w 607286"/>
              <a:gd name="connsiteY64" fmla="*/ 279154 h 498189"/>
              <a:gd name="connsiteX65" fmla="*/ 11627 w 607286"/>
              <a:gd name="connsiteY65" fmla="*/ 205766 h 498189"/>
              <a:gd name="connsiteX66" fmla="*/ 595659 w 607286"/>
              <a:gd name="connsiteY66" fmla="*/ 205766 h 498189"/>
              <a:gd name="connsiteX67" fmla="*/ 607286 w 607286"/>
              <a:gd name="connsiteY67" fmla="*/ 217374 h 498189"/>
              <a:gd name="connsiteX68" fmla="*/ 595659 w 607286"/>
              <a:gd name="connsiteY68" fmla="*/ 228982 h 498189"/>
              <a:gd name="connsiteX69" fmla="*/ 11627 w 607286"/>
              <a:gd name="connsiteY69" fmla="*/ 228982 h 498189"/>
              <a:gd name="connsiteX70" fmla="*/ 0 w 607286"/>
              <a:gd name="connsiteY70" fmla="*/ 217374 h 498189"/>
              <a:gd name="connsiteX71" fmla="*/ 11627 w 607286"/>
              <a:gd name="connsiteY71" fmla="*/ 205766 h 498189"/>
              <a:gd name="connsiteX72" fmla="*/ 287750 w 607286"/>
              <a:gd name="connsiteY72" fmla="*/ 132378 h 498189"/>
              <a:gd name="connsiteX73" fmla="*/ 595658 w 607286"/>
              <a:gd name="connsiteY73" fmla="*/ 132378 h 498189"/>
              <a:gd name="connsiteX74" fmla="*/ 607286 w 607286"/>
              <a:gd name="connsiteY74" fmla="*/ 143986 h 498189"/>
              <a:gd name="connsiteX75" fmla="*/ 595658 w 607286"/>
              <a:gd name="connsiteY75" fmla="*/ 155594 h 498189"/>
              <a:gd name="connsiteX76" fmla="*/ 287750 w 607286"/>
              <a:gd name="connsiteY76" fmla="*/ 155594 h 498189"/>
              <a:gd name="connsiteX77" fmla="*/ 276122 w 607286"/>
              <a:gd name="connsiteY77" fmla="*/ 143986 h 498189"/>
              <a:gd name="connsiteX78" fmla="*/ 287750 w 607286"/>
              <a:gd name="connsiteY78" fmla="*/ 132378 h 498189"/>
              <a:gd name="connsiteX79" fmla="*/ 156835 w 607286"/>
              <a:gd name="connsiteY79" fmla="*/ 72471 h 498189"/>
              <a:gd name="connsiteX80" fmla="*/ 156835 w 607286"/>
              <a:gd name="connsiteY80" fmla="*/ 75025 h 498189"/>
              <a:gd name="connsiteX81" fmla="*/ 156835 w 607286"/>
              <a:gd name="connsiteY81" fmla="*/ 132375 h 498189"/>
              <a:gd name="connsiteX82" fmla="*/ 216949 w 607286"/>
              <a:gd name="connsiteY82" fmla="*/ 132375 h 498189"/>
              <a:gd name="connsiteX83" fmla="*/ 216949 w 607286"/>
              <a:gd name="connsiteY83" fmla="*/ 72471 h 498189"/>
              <a:gd name="connsiteX84" fmla="*/ 23255 w 607286"/>
              <a:gd name="connsiteY84" fmla="*/ 72471 h 498189"/>
              <a:gd name="connsiteX85" fmla="*/ 23255 w 607286"/>
              <a:gd name="connsiteY85" fmla="*/ 75025 h 498189"/>
              <a:gd name="connsiteX86" fmla="*/ 23255 w 607286"/>
              <a:gd name="connsiteY86" fmla="*/ 132375 h 498189"/>
              <a:gd name="connsiteX87" fmla="*/ 83369 w 607286"/>
              <a:gd name="connsiteY87" fmla="*/ 132375 h 498189"/>
              <a:gd name="connsiteX88" fmla="*/ 83369 w 607286"/>
              <a:gd name="connsiteY88" fmla="*/ 72471 h 498189"/>
              <a:gd name="connsiteX89" fmla="*/ 161253 w 607286"/>
              <a:gd name="connsiteY89" fmla="*/ 3395 h 498189"/>
              <a:gd name="connsiteX90" fmla="*/ 177764 w 607286"/>
              <a:gd name="connsiteY90" fmla="*/ 3395 h 498189"/>
              <a:gd name="connsiteX91" fmla="*/ 177764 w 607286"/>
              <a:gd name="connsiteY91" fmla="*/ 19881 h 498189"/>
              <a:gd name="connsiteX92" fmla="*/ 156835 w 607286"/>
              <a:gd name="connsiteY92" fmla="*/ 40661 h 498189"/>
              <a:gd name="connsiteX93" fmla="*/ 156835 w 607286"/>
              <a:gd name="connsiteY93" fmla="*/ 49252 h 498189"/>
              <a:gd name="connsiteX94" fmla="*/ 228577 w 607286"/>
              <a:gd name="connsiteY94" fmla="*/ 49252 h 498189"/>
              <a:gd name="connsiteX95" fmla="*/ 240204 w 607286"/>
              <a:gd name="connsiteY95" fmla="*/ 60862 h 498189"/>
              <a:gd name="connsiteX96" fmla="*/ 240204 w 607286"/>
              <a:gd name="connsiteY96" fmla="*/ 143984 h 498189"/>
              <a:gd name="connsiteX97" fmla="*/ 228577 w 607286"/>
              <a:gd name="connsiteY97" fmla="*/ 155594 h 498189"/>
              <a:gd name="connsiteX98" fmla="*/ 145207 w 607286"/>
              <a:gd name="connsiteY98" fmla="*/ 155594 h 498189"/>
              <a:gd name="connsiteX99" fmla="*/ 133580 w 607286"/>
              <a:gd name="connsiteY99" fmla="*/ 143984 h 498189"/>
              <a:gd name="connsiteX100" fmla="*/ 133580 w 607286"/>
              <a:gd name="connsiteY100" fmla="*/ 75025 h 498189"/>
              <a:gd name="connsiteX101" fmla="*/ 133580 w 607286"/>
              <a:gd name="connsiteY101" fmla="*/ 60862 h 498189"/>
              <a:gd name="connsiteX102" fmla="*/ 133580 w 607286"/>
              <a:gd name="connsiteY102" fmla="*/ 35902 h 498189"/>
              <a:gd name="connsiteX103" fmla="*/ 136952 w 607286"/>
              <a:gd name="connsiteY103" fmla="*/ 27659 h 498189"/>
              <a:gd name="connsiteX104" fmla="*/ 27673 w 607286"/>
              <a:gd name="connsiteY104" fmla="*/ 3395 h 498189"/>
              <a:gd name="connsiteX105" fmla="*/ 44184 w 607286"/>
              <a:gd name="connsiteY105" fmla="*/ 3395 h 498189"/>
              <a:gd name="connsiteX106" fmla="*/ 44184 w 607286"/>
              <a:gd name="connsiteY106" fmla="*/ 19881 h 498189"/>
              <a:gd name="connsiteX107" fmla="*/ 23255 w 607286"/>
              <a:gd name="connsiteY107" fmla="*/ 40661 h 498189"/>
              <a:gd name="connsiteX108" fmla="*/ 23255 w 607286"/>
              <a:gd name="connsiteY108" fmla="*/ 49252 h 498189"/>
              <a:gd name="connsiteX109" fmla="*/ 94997 w 607286"/>
              <a:gd name="connsiteY109" fmla="*/ 49252 h 498189"/>
              <a:gd name="connsiteX110" fmla="*/ 106624 w 607286"/>
              <a:gd name="connsiteY110" fmla="*/ 60862 h 498189"/>
              <a:gd name="connsiteX111" fmla="*/ 106624 w 607286"/>
              <a:gd name="connsiteY111" fmla="*/ 143984 h 498189"/>
              <a:gd name="connsiteX112" fmla="*/ 94997 w 607286"/>
              <a:gd name="connsiteY112" fmla="*/ 155594 h 498189"/>
              <a:gd name="connsiteX113" fmla="*/ 11627 w 607286"/>
              <a:gd name="connsiteY113" fmla="*/ 155594 h 498189"/>
              <a:gd name="connsiteX114" fmla="*/ 0 w 607286"/>
              <a:gd name="connsiteY114" fmla="*/ 143984 h 498189"/>
              <a:gd name="connsiteX115" fmla="*/ 0 w 607286"/>
              <a:gd name="connsiteY115" fmla="*/ 75025 h 498189"/>
              <a:gd name="connsiteX116" fmla="*/ 0 w 607286"/>
              <a:gd name="connsiteY116" fmla="*/ 60862 h 498189"/>
              <a:gd name="connsiteX117" fmla="*/ 0 w 607286"/>
              <a:gd name="connsiteY117" fmla="*/ 35902 h 498189"/>
              <a:gd name="connsiteX118" fmla="*/ 3372 w 607286"/>
              <a:gd name="connsiteY118" fmla="*/ 27659 h 498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7286" h="498189">
                <a:moveTo>
                  <a:pt x="11628" y="425859"/>
                </a:moveTo>
                <a:lnTo>
                  <a:pt x="319888" y="425859"/>
                </a:lnTo>
                <a:cubicBezTo>
                  <a:pt x="326283" y="425859"/>
                  <a:pt x="331516" y="431099"/>
                  <a:pt x="331516" y="437503"/>
                </a:cubicBezTo>
                <a:cubicBezTo>
                  <a:pt x="331516" y="443907"/>
                  <a:pt x="326283" y="449146"/>
                  <a:pt x="319888" y="449146"/>
                </a:cubicBezTo>
                <a:lnTo>
                  <a:pt x="11628" y="449146"/>
                </a:lnTo>
                <a:cubicBezTo>
                  <a:pt x="5233" y="449146"/>
                  <a:pt x="0" y="443907"/>
                  <a:pt x="0" y="437503"/>
                </a:cubicBezTo>
                <a:cubicBezTo>
                  <a:pt x="0" y="431099"/>
                  <a:pt x="5233" y="425859"/>
                  <a:pt x="11628" y="425859"/>
                </a:cubicBezTo>
                <a:close/>
                <a:moveTo>
                  <a:pt x="524053" y="365876"/>
                </a:moveTo>
                <a:lnTo>
                  <a:pt x="524053" y="425881"/>
                </a:lnTo>
                <a:lnTo>
                  <a:pt x="584036" y="425881"/>
                </a:lnTo>
                <a:lnTo>
                  <a:pt x="584036" y="423212"/>
                </a:lnTo>
                <a:lnTo>
                  <a:pt x="584036" y="365876"/>
                </a:lnTo>
                <a:close/>
                <a:moveTo>
                  <a:pt x="390452" y="365876"/>
                </a:moveTo>
                <a:lnTo>
                  <a:pt x="390452" y="425881"/>
                </a:lnTo>
                <a:lnTo>
                  <a:pt x="450450" y="425881"/>
                </a:lnTo>
                <a:lnTo>
                  <a:pt x="450450" y="423212"/>
                </a:lnTo>
                <a:lnTo>
                  <a:pt x="450450" y="365876"/>
                </a:lnTo>
                <a:close/>
                <a:moveTo>
                  <a:pt x="11628" y="352542"/>
                </a:moveTo>
                <a:lnTo>
                  <a:pt x="319888" y="352542"/>
                </a:lnTo>
                <a:cubicBezTo>
                  <a:pt x="326283" y="352542"/>
                  <a:pt x="331516" y="357766"/>
                  <a:pt x="331516" y="364150"/>
                </a:cubicBezTo>
                <a:cubicBezTo>
                  <a:pt x="331516" y="370535"/>
                  <a:pt x="326283" y="375758"/>
                  <a:pt x="319888" y="375758"/>
                </a:cubicBezTo>
                <a:lnTo>
                  <a:pt x="11628" y="375758"/>
                </a:lnTo>
                <a:cubicBezTo>
                  <a:pt x="5233" y="375758"/>
                  <a:pt x="0" y="370535"/>
                  <a:pt x="0" y="364150"/>
                </a:cubicBezTo>
                <a:cubicBezTo>
                  <a:pt x="0" y="357766"/>
                  <a:pt x="5233" y="352542"/>
                  <a:pt x="11628" y="352542"/>
                </a:cubicBezTo>
                <a:close/>
                <a:moveTo>
                  <a:pt x="512428" y="342663"/>
                </a:moveTo>
                <a:lnTo>
                  <a:pt x="595661" y="342663"/>
                </a:lnTo>
                <a:cubicBezTo>
                  <a:pt x="602171" y="342663"/>
                  <a:pt x="607286" y="347886"/>
                  <a:pt x="607286" y="354270"/>
                </a:cubicBezTo>
                <a:lnTo>
                  <a:pt x="607286" y="423212"/>
                </a:lnTo>
                <a:lnTo>
                  <a:pt x="607286" y="437488"/>
                </a:lnTo>
                <a:lnTo>
                  <a:pt x="607286" y="462441"/>
                </a:lnTo>
                <a:cubicBezTo>
                  <a:pt x="607286" y="465459"/>
                  <a:pt x="606124" y="468477"/>
                  <a:pt x="603915" y="470566"/>
                </a:cubicBezTo>
                <a:lnTo>
                  <a:pt x="579619" y="494823"/>
                </a:lnTo>
                <a:cubicBezTo>
                  <a:pt x="577410" y="497145"/>
                  <a:pt x="574388" y="498189"/>
                  <a:pt x="571482" y="498189"/>
                </a:cubicBezTo>
                <a:cubicBezTo>
                  <a:pt x="568459" y="498189"/>
                  <a:pt x="565437" y="497145"/>
                  <a:pt x="563228" y="494823"/>
                </a:cubicBezTo>
                <a:cubicBezTo>
                  <a:pt x="558694" y="490297"/>
                  <a:pt x="558694" y="482985"/>
                  <a:pt x="563228" y="478458"/>
                </a:cubicBezTo>
                <a:lnTo>
                  <a:pt x="584036" y="457567"/>
                </a:lnTo>
                <a:lnTo>
                  <a:pt x="584036" y="449094"/>
                </a:lnTo>
                <a:lnTo>
                  <a:pt x="512428" y="449094"/>
                </a:lnTo>
                <a:cubicBezTo>
                  <a:pt x="505918" y="449094"/>
                  <a:pt x="500803" y="443871"/>
                  <a:pt x="500803" y="437488"/>
                </a:cubicBezTo>
                <a:lnTo>
                  <a:pt x="500803" y="354270"/>
                </a:lnTo>
                <a:cubicBezTo>
                  <a:pt x="500803" y="347886"/>
                  <a:pt x="505918" y="342663"/>
                  <a:pt x="512428" y="342663"/>
                </a:cubicBezTo>
                <a:close/>
                <a:moveTo>
                  <a:pt x="378708" y="342663"/>
                </a:moveTo>
                <a:lnTo>
                  <a:pt x="462078" y="342663"/>
                </a:lnTo>
                <a:cubicBezTo>
                  <a:pt x="468589" y="342663"/>
                  <a:pt x="473705" y="347886"/>
                  <a:pt x="473705" y="354270"/>
                </a:cubicBezTo>
                <a:lnTo>
                  <a:pt x="473705" y="423212"/>
                </a:lnTo>
                <a:lnTo>
                  <a:pt x="473705" y="437488"/>
                </a:lnTo>
                <a:lnTo>
                  <a:pt x="473705" y="462441"/>
                </a:lnTo>
                <a:cubicBezTo>
                  <a:pt x="473705" y="465459"/>
                  <a:pt x="472542" y="468477"/>
                  <a:pt x="470333" y="470566"/>
                </a:cubicBezTo>
                <a:lnTo>
                  <a:pt x="446032" y="494823"/>
                </a:lnTo>
                <a:cubicBezTo>
                  <a:pt x="443822" y="497145"/>
                  <a:pt x="440799" y="498189"/>
                  <a:pt x="437776" y="498189"/>
                </a:cubicBezTo>
                <a:cubicBezTo>
                  <a:pt x="434869" y="498189"/>
                  <a:pt x="431846" y="497145"/>
                  <a:pt x="429637" y="494823"/>
                </a:cubicBezTo>
                <a:cubicBezTo>
                  <a:pt x="425102" y="490297"/>
                  <a:pt x="425102" y="482985"/>
                  <a:pt x="429637" y="478458"/>
                </a:cubicBezTo>
                <a:lnTo>
                  <a:pt x="450450" y="457567"/>
                </a:lnTo>
                <a:lnTo>
                  <a:pt x="450450" y="449094"/>
                </a:lnTo>
                <a:lnTo>
                  <a:pt x="378708" y="449094"/>
                </a:lnTo>
                <a:cubicBezTo>
                  <a:pt x="372313" y="449094"/>
                  <a:pt x="367081" y="443871"/>
                  <a:pt x="367081" y="437488"/>
                </a:cubicBezTo>
                <a:lnTo>
                  <a:pt x="367081" y="354270"/>
                </a:lnTo>
                <a:cubicBezTo>
                  <a:pt x="367081" y="347886"/>
                  <a:pt x="372313" y="342663"/>
                  <a:pt x="378708" y="342663"/>
                </a:cubicBezTo>
                <a:close/>
                <a:moveTo>
                  <a:pt x="11627" y="279154"/>
                </a:moveTo>
                <a:lnTo>
                  <a:pt x="595659" y="279154"/>
                </a:lnTo>
                <a:cubicBezTo>
                  <a:pt x="602170" y="279154"/>
                  <a:pt x="607286" y="284377"/>
                  <a:pt x="607286" y="290762"/>
                </a:cubicBezTo>
                <a:cubicBezTo>
                  <a:pt x="607286" y="297146"/>
                  <a:pt x="602170" y="302370"/>
                  <a:pt x="595659" y="302370"/>
                </a:cubicBezTo>
                <a:lnTo>
                  <a:pt x="11627" y="302370"/>
                </a:lnTo>
                <a:cubicBezTo>
                  <a:pt x="5232" y="302370"/>
                  <a:pt x="0" y="297146"/>
                  <a:pt x="0" y="290762"/>
                </a:cubicBezTo>
                <a:cubicBezTo>
                  <a:pt x="0" y="284377"/>
                  <a:pt x="5232" y="279154"/>
                  <a:pt x="11627" y="279154"/>
                </a:cubicBezTo>
                <a:close/>
                <a:moveTo>
                  <a:pt x="11627" y="205766"/>
                </a:moveTo>
                <a:lnTo>
                  <a:pt x="595659" y="205766"/>
                </a:lnTo>
                <a:cubicBezTo>
                  <a:pt x="602170" y="205766"/>
                  <a:pt x="607286" y="210989"/>
                  <a:pt x="607286" y="217374"/>
                </a:cubicBezTo>
                <a:cubicBezTo>
                  <a:pt x="607286" y="223874"/>
                  <a:pt x="602170" y="228982"/>
                  <a:pt x="595659" y="228982"/>
                </a:cubicBezTo>
                <a:lnTo>
                  <a:pt x="11627" y="228982"/>
                </a:lnTo>
                <a:cubicBezTo>
                  <a:pt x="5232" y="228982"/>
                  <a:pt x="0" y="223874"/>
                  <a:pt x="0" y="217374"/>
                </a:cubicBezTo>
                <a:cubicBezTo>
                  <a:pt x="0" y="210989"/>
                  <a:pt x="5232" y="205766"/>
                  <a:pt x="11627" y="205766"/>
                </a:cubicBezTo>
                <a:close/>
                <a:moveTo>
                  <a:pt x="287750" y="132378"/>
                </a:moveTo>
                <a:lnTo>
                  <a:pt x="595658" y="132378"/>
                </a:lnTo>
                <a:cubicBezTo>
                  <a:pt x="602170" y="132378"/>
                  <a:pt x="607286" y="137601"/>
                  <a:pt x="607286" y="143986"/>
                </a:cubicBezTo>
                <a:cubicBezTo>
                  <a:pt x="607286" y="150486"/>
                  <a:pt x="602170" y="155594"/>
                  <a:pt x="595658" y="155594"/>
                </a:cubicBezTo>
                <a:lnTo>
                  <a:pt x="287750" y="155594"/>
                </a:lnTo>
                <a:cubicBezTo>
                  <a:pt x="281355" y="155594"/>
                  <a:pt x="276122" y="150486"/>
                  <a:pt x="276122" y="143986"/>
                </a:cubicBezTo>
                <a:cubicBezTo>
                  <a:pt x="276122" y="137601"/>
                  <a:pt x="281355" y="132378"/>
                  <a:pt x="287750" y="132378"/>
                </a:cubicBezTo>
                <a:close/>
                <a:moveTo>
                  <a:pt x="156835" y="72471"/>
                </a:moveTo>
                <a:lnTo>
                  <a:pt x="156835" y="75025"/>
                </a:lnTo>
                <a:lnTo>
                  <a:pt x="156835" y="132375"/>
                </a:lnTo>
                <a:lnTo>
                  <a:pt x="216949" y="132375"/>
                </a:lnTo>
                <a:lnTo>
                  <a:pt x="216949" y="72471"/>
                </a:lnTo>
                <a:close/>
                <a:moveTo>
                  <a:pt x="23255" y="72471"/>
                </a:moveTo>
                <a:lnTo>
                  <a:pt x="23255" y="75025"/>
                </a:lnTo>
                <a:lnTo>
                  <a:pt x="23255" y="132375"/>
                </a:lnTo>
                <a:lnTo>
                  <a:pt x="83369" y="132375"/>
                </a:lnTo>
                <a:lnTo>
                  <a:pt x="83369" y="72471"/>
                </a:lnTo>
                <a:close/>
                <a:moveTo>
                  <a:pt x="161253" y="3395"/>
                </a:moveTo>
                <a:cubicBezTo>
                  <a:pt x="165788" y="-1132"/>
                  <a:pt x="173230" y="-1132"/>
                  <a:pt x="177764" y="3395"/>
                </a:cubicBezTo>
                <a:cubicBezTo>
                  <a:pt x="182299" y="7923"/>
                  <a:pt x="182299" y="15353"/>
                  <a:pt x="177764" y="19881"/>
                </a:cubicBezTo>
                <a:lnTo>
                  <a:pt x="156835" y="40661"/>
                </a:lnTo>
                <a:lnTo>
                  <a:pt x="156835" y="49252"/>
                </a:lnTo>
                <a:lnTo>
                  <a:pt x="228577" y="49252"/>
                </a:lnTo>
                <a:cubicBezTo>
                  <a:pt x="234972" y="49252"/>
                  <a:pt x="240204" y="54360"/>
                  <a:pt x="240204" y="60862"/>
                </a:cubicBezTo>
                <a:lnTo>
                  <a:pt x="240204" y="143984"/>
                </a:lnTo>
                <a:cubicBezTo>
                  <a:pt x="240204" y="150486"/>
                  <a:pt x="234972" y="155594"/>
                  <a:pt x="228577" y="155594"/>
                </a:cubicBezTo>
                <a:lnTo>
                  <a:pt x="145207" y="155594"/>
                </a:lnTo>
                <a:cubicBezTo>
                  <a:pt x="138812" y="155594"/>
                  <a:pt x="133580" y="150486"/>
                  <a:pt x="133580" y="143984"/>
                </a:cubicBezTo>
                <a:lnTo>
                  <a:pt x="133580" y="75025"/>
                </a:lnTo>
                <a:lnTo>
                  <a:pt x="133580" y="60862"/>
                </a:lnTo>
                <a:lnTo>
                  <a:pt x="133580" y="35902"/>
                </a:lnTo>
                <a:cubicBezTo>
                  <a:pt x="133580" y="32767"/>
                  <a:pt x="134859" y="29865"/>
                  <a:pt x="136952" y="27659"/>
                </a:cubicBezTo>
                <a:close/>
                <a:moveTo>
                  <a:pt x="27673" y="3395"/>
                </a:moveTo>
                <a:cubicBezTo>
                  <a:pt x="32208" y="-1132"/>
                  <a:pt x="39650" y="-1132"/>
                  <a:pt x="44184" y="3395"/>
                </a:cubicBezTo>
                <a:cubicBezTo>
                  <a:pt x="48719" y="7923"/>
                  <a:pt x="48719" y="15353"/>
                  <a:pt x="44184" y="19881"/>
                </a:cubicBezTo>
                <a:lnTo>
                  <a:pt x="23255" y="40661"/>
                </a:lnTo>
                <a:lnTo>
                  <a:pt x="23255" y="49252"/>
                </a:lnTo>
                <a:lnTo>
                  <a:pt x="94997" y="49252"/>
                </a:lnTo>
                <a:cubicBezTo>
                  <a:pt x="101392" y="49252"/>
                  <a:pt x="106624" y="54360"/>
                  <a:pt x="106624" y="60862"/>
                </a:cubicBezTo>
                <a:lnTo>
                  <a:pt x="106624" y="143984"/>
                </a:lnTo>
                <a:cubicBezTo>
                  <a:pt x="106624" y="150486"/>
                  <a:pt x="101392" y="155594"/>
                  <a:pt x="94997" y="155594"/>
                </a:cubicBezTo>
                <a:lnTo>
                  <a:pt x="11627" y="155594"/>
                </a:lnTo>
                <a:cubicBezTo>
                  <a:pt x="5232" y="155594"/>
                  <a:pt x="0" y="150486"/>
                  <a:pt x="0" y="143984"/>
                </a:cubicBezTo>
                <a:lnTo>
                  <a:pt x="0" y="75025"/>
                </a:lnTo>
                <a:lnTo>
                  <a:pt x="0" y="60862"/>
                </a:lnTo>
                <a:lnTo>
                  <a:pt x="0" y="35902"/>
                </a:lnTo>
                <a:cubicBezTo>
                  <a:pt x="0" y="32767"/>
                  <a:pt x="1279" y="29865"/>
                  <a:pt x="3372" y="27659"/>
                </a:cubicBezTo>
                <a:close/>
              </a:path>
            </a:pathLst>
          </a:custGeom>
          <a:solidFill>
            <a:srgbClr val="D9793F"/>
          </a:solidFill>
          <a:ln>
            <a:noFill/>
          </a:ln>
        </p:spPr>
      </p:sp>
      <p:sp>
        <p:nvSpPr>
          <p:cNvPr id="11" name="idea_301807"/>
          <p:cNvSpPr>
            <a:spLocks noChangeAspect="1"/>
          </p:cNvSpPr>
          <p:nvPr/>
        </p:nvSpPr>
        <p:spPr bwMode="auto">
          <a:xfrm>
            <a:off x="926945" y="3980512"/>
            <a:ext cx="529201" cy="609685"/>
          </a:xfrm>
          <a:custGeom>
            <a:avLst/>
            <a:gdLst>
              <a:gd name="connsiteX0" fmla="*/ 139184 w 526630"/>
              <a:gd name="connsiteY0" fmla="*/ 367044 h 606722"/>
              <a:gd name="connsiteX1" fmla="*/ 90404 w 526630"/>
              <a:gd name="connsiteY1" fmla="*/ 401702 h 606722"/>
              <a:gd name="connsiteX2" fmla="*/ 65124 w 526630"/>
              <a:gd name="connsiteY2" fmla="*/ 472708 h 606722"/>
              <a:gd name="connsiteX3" fmla="*/ 65124 w 526630"/>
              <a:gd name="connsiteY3" fmla="*/ 570641 h 606722"/>
              <a:gd name="connsiteX4" fmla="*/ 159034 w 526630"/>
              <a:gd name="connsiteY4" fmla="*/ 570641 h 606722"/>
              <a:gd name="connsiteX5" fmla="*/ 155563 w 526630"/>
              <a:gd name="connsiteY5" fmla="*/ 551535 h 606722"/>
              <a:gd name="connsiteX6" fmla="*/ 159034 w 526630"/>
              <a:gd name="connsiteY6" fmla="*/ 532428 h 606722"/>
              <a:gd name="connsiteX7" fmla="*/ 107495 w 526630"/>
              <a:gd name="connsiteY7" fmla="*/ 532428 h 606722"/>
              <a:gd name="connsiteX8" fmla="*/ 107495 w 526630"/>
              <a:gd name="connsiteY8" fmla="*/ 462311 h 606722"/>
              <a:gd name="connsiteX9" fmla="*/ 143546 w 526630"/>
              <a:gd name="connsiteY9" fmla="*/ 462311 h 606722"/>
              <a:gd name="connsiteX10" fmla="*/ 143546 w 526630"/>
              <a:gd name="connsiteY10" fmla="*/ 496347 h 606722"/>
              <a:gd name="connsiteX11" fmla="*/ 210841 w 526630"/>
              <a:gd name="connsiteY11" fmla="*/ 496347 h 606722"/>
              <a:gd name="connsiteX12" fmla="*/ 383084 w 526630"/>
              <a:gd name="connsiteY12" fmla="*/ 496347 h 606722"/>
              <a:gd name="connsiteX13" fmla="*/ 383084 w 526630"/>
              <a:gd name="connsiteY13" fmla="*/ 462311 h 606722"/>
              <a:gd name="connsiteX14" fmla="*/ 419135 w 526630"/>
              <a:gd name="connsiteY14" fmla="*/ 462311 h 606722"/>
              <a:gd name="connsiteX15" fmla="*/ 419135 w 526630"/>
              <a:gd name="connsiteY15" fmla="*/ 532428 h 606722"/>
              <a:gd name="connsiteX16" fmla="*/ 210841 w 526630"/>
              <a:gd name="connsiteY16" fmla="*/ 532428 h 606722"/>
              <a:gd name="connsiteX17" fmla="*/ 191703 w 526630"/>
              <a:gd name="connsiteY17" fmla="*/ 551535 h 606722"/>
              <a:gd name="connsiteX18" fmla="*/ 210841 w 526630"/>
              <a:gd name="connsiteY18" fmla="*/ 570641 h 606722"/>
              <a:gd name="connsiteX19" fmla="*/ 461417 w 526630"/>
              <a:gd name="connsiteY19" fmla="*/ 570641 h 606722"/>
              <a:gd name="connsiteX20" fmla="*/ 461506 w 526630"/>
              <a:gd name="connsiteY20" fmla="*/ 570641 h 606722"/>
              <a:gd name="connsiteX21" fmla="*/ 461506 w 526630"/>
              <a:gd name="connsiteY21" fmla="*/ 472708 h 606722"/>
              <a:gd name="connsiteX22" fmla="*/ 436137 w 526630"/>
              <a:gd name="connsiteY22" fmla="*/ 401702 h 606722"/>
              <a:gd name="connsiteX23" fmla="*/ 387357 w 526630"/>
              <a:gd name="connsiteY23" fmla="*/ 367044 h 606722"/>
              <a:gd name="connsiteX24" fmla="*/ 294693 w 526630"/>
              <a:gd name="connsiteY24" fmla="*/ 441516 h 606722"/>
              <a:gd name="connsiteX25" fmla="*/ 294159 w 526630"/>
              <a:gd name="connsiteY25" fmla="*/ 441604 h 606722"/>
              <a:gd name="connsiteX26" fmla="*/ 291399 w 526630"/>
              <a:gd name="connsiteY26" fmla="*/ 442226 h 606722"/>
              <a:gd name="connsiteX27" fmla="*/ 289797 w 526630"/>
              <a:gd name="connsiteY27" fmla="*/ 442582 h 606722"/>
              <a:gd name="connsiteX28" fmla="*/ 286770 w 526630"/>
              <a:gd name="connsiteY28" fmla="*/ 443115 h 606722"/>
              <a:gd name="connsiteX29" fmla="*/ 283744 w 526630"/>
              <a:gd name="connsiteY29" fmla="*/ 443560 h 606722"/>
              <a:gd name="connsiteX30" fmla="*/ 282053 w 526630"/>
              <a:gd name="connsiteY30" fmla="*/ 443826 h 606722"/>
              <a:gd name="connsiteX31" fmla="*/ 279204 w 526630"/>
              <a:gd name="connsiteY31" fmla="*/ 444182 h 606722"/>
              <a:gd name="connsiteX32" fmla="*/ 277780 w 526630"/>
              <a:gd name="connsiteY32" fmla="*/ 444359 h 606722"/>
              <a:gd name="connsiteX33" fmla="*/ 273596 w 526630"/>
              <a:gd name="connsiteY33" fmla="*/ 444715 h 606722"/>
              <a:gd name="connsiteX34" fmla="*/ 272528 w 526630"/>
              <a:gd name="connsiteY34" fmla="*/ 444804 h 606722"/>
              <a:gd name="connsiteX35" fmla="*/ 269056 w 526630"/>
              <a:gd name="connsiteY35" fmla="*/ 444981 h 606722"/>
              <a:gd name="connsiteX36" fmla="*/ 267810 w 526630"/>
              <a:gd name="connsiteY36" fmla="*/ 445070 h 606722"/>
              <a:gd name="connsiteX37" fmla="*/ 263271 w 526630"/>
              <a:gd name="connsiteY37" fmla="*/ 445159 h 606722"/>
              <a:gd name="connsiteX38" fmla="*/ 258820 w 526630"/>
              <a:gd name="connsiteY38" fmla="*/ 445070 h 606722"/>
              <a:gd name="connsiteX39" fmla="*/ 257574 w 526630"/>
              <a:gd name="connsiteY39" fmla="*/ 444981 h 606722"/>
              <a:gd name="connsiteX40" fmla="*/ 254013 w 526630"/>
              <a:gd name="connsiteY40" fmla="*/ 444804 h 606722"/>
              <a:gd name="connsiteX41" fmla="*/ 253034 w 526630"/>
              <a:gd name="connsiteY41" fmla="*/ 444715 h 606722"/>
              <a:gd name="connsiteX42" fmla="*/ 248850 w 526630"/>
              <a:gd name="connsiteY42" fmla="*/ 444359 h 606722"/>
              <a:gd name="connsiteX43" fmla="*/ 247426 w 526630"/>
              <a:gd name="connsiteY43" fmla="*/ 444182 h 606722"/>
              <a:gd name="connsiteX44" fmla="*/ 244577 w 526630"/>
              <a:gd name="connsiteY44" fmla="*/ 443826 h 606722"/>
              <a:gd name="connsiteX45" fmla="*/ 242797 w 526630"/>
              <a:gd name="connsiteY45" fmla="*/ 443560 h 606722"/>
              <a:gd name="connsiteX46" fmla="*/ 239860 w 526630"/>
              <a:gd name="connsiteY46" fmla="*/ 443115 h 606722"/>
              <a:gd name="connsiteX47" fmla="*/ 236833 w 526630"/>
              <a:gd name="connsiteY47" fmla="*/ 442582 h 606722"/>
              <a:gd name="connsiteX48" fmla="*/ 235231 w 526630"/>
              <a:gd name="connsiteY48" fmla="*/ 442226 h 606722"/>
              <a:gd name="connsiteX49" fmla="*/ 232471 w 526630"/>
              <a:gd name="connsiteY49" fmla="*/ 441604 h 606722"/>
              <a:gd name="connsiteX50" fmla="*/ 231937 w 526630"/>
              <a:gd name="connsiteY50" fmla="*/ 441516 h 606722"/>
              <a:gd name="connsiteX51" fmla="*/ 139184 w 526630"/>
              <a:gd name="connsiteY51" fmla="*/ 367044 h 606722"/>
              <a:gd name="connsiteX52" fmla="*/ 439552 w 526630"/>
              <a:gd name="connsiteY52" fmla="*/ 244933 h 606722"/>
              <a:gd name="connsiteX53" fmla="*/ 526630 w 526630"/>
              <a:gd name="connsiteY53" fmla="*/ 244933 h 606722"/>
              <a:gd name="connsiteX54" fmla="*/ 526630 w 526630"/>
              <a:gd name="connsiteY54" fmla="*/ 280921 h 606722"/>
              <a:gd name="connsiteX55" fmla="*/ 439552 w 526630"/>
              <a:gd name="connsiteY55" fmla="*/ 280921 h 606722"/>
              <a:gd name="connsiteX56" fmla="*/ 0 w 526630"/>
              <a:gd name="connsiteY56" fmla="*/ 244933 h 606722"/>
              <a:gd name="connsiteX57" fmla="*/ 87007 w 526630"/>
              <a:gd name="connsiteY57" fmla="*/ 244933 h 606722"/>
              <a:gd name="connsiteX58" fmla="*/ 87007 w 526630"/>
              <a:gd name="connsiteY58" fmla="*/ 280921 h 606722"/>
              <a:gd name="connsiteX59" fmla="*/ 0 w 526630"/>
              <a:gd name="connsiteY59" fmla="*/ 280921 h 606722"/>
              <a:gd name="connsiteX60" fmla="*/ 170161 w 526630"/>
              <a:gd name="connsiteY60" fmla="*/ 223166 h 606722"/>
              <a:gd name="connsiteX61" fmla="*/ 161972 w 526630"/>
              <a:gd name="connsiteY61" fmla="*/ 262890 h 606722"/>
              <a:gd name="connsiteX62" fmla="*/ 161972 w 526630"/>
              <a:gd name="connsiteY62" fmla="*/ 307857 h 606722"/>
              <a:gd name="connsiteX63" fmla="*/ 237901 w 526630"/>
              <a:gd name="connsiteY63" fmla="*/ 405879 h 606722"/>
              <a:gd name="connsiteX64" fmla="*/ 238079 w 526630"/>
              <a:gd name="connsiteY64" fmla="*/ 405879 h 606722"/>
              <a:gd name="connsiteX65" fmla="*/ 247693 w 526630"/>
              <a:gd name="connsiteY65" fmla="*/ 407834 h 606722"/>
              <a:gd name="connsiteX66" fmla="*/ 248494 w 526630"/>
              <a:gd name="connsiteY66" fmla="*/ 408012 h 606722"/>
              <a:gd name="connsiteX67" fmla="*/ 252322 w 526630"/>
              <a:gd name="connsiteY67" fmla="*/ 408456 h 606722"/>
              <a:gd name="connsiteX68" fmla="*/ 253746 w 526630"/>
              <a:gd name="connsiteY68" fmla="*/ 408634 h 606722"/>
              <a:gd name="connsiteX69" fmla="*/ 257128 w 526630"/>
              <a:gd name="connsiteY69" fmla="*/ 408901 h 606722"/>
              <a:gd name="connsiteX70" fmla="*/ 258553 w 526630"/>
              <a:gd name="connsiteY70" fmla="*/ 408990 h 606722"/>
              <a:gd name="connsiteX71" fmla="*/ 263271 w 526630"/>
              <a:gd name="connsiteY71" fmla="*/ 409079 h 606722"/>
              <a:gd name="connsiteX72" fmla="*/ 268077 w 526630"/>
              <a:gd name="connsiteY72" fmla="*/ 408990 h 606722"/>
              <a:gd name="connsiteX73" fmla="*/ 269502 w 526630"/>
              <a:gd name="connsiteY73" fmla="*/ 408901 h 606722"/>
              <a:gd name="connsiteX74" fmla="*/ 272884 w 526630"/>
              <a:gd name="connsiteY74" fmla="*/ 408634 h 606722"/>
              <a:gd name="connsiteX75" fmla="*/ 274308 w 526630"/>
              <a:gd name="connsiteY75" fmla="*/ 408456 h 606722"/>
              <a:gd name="connsiteX76" fmla="*/ 278136 w 526630"/>
              <a:gd name="connsiteY76" fmla="*/ 408012 h 606722"/>
              <a:gd name="connsiteX77" fmla="*/ 278937 w 526630"/>
              <a:gd name="connsiteY77" fmla="*/ 407834 h 606722"/>
              <a:gd name="connsiteX78" fmla="*/ 288551 w 526630"/>
              <a:gd name="connsiteY78" fmla="*/ 405879 h 606722"/>
              <a:gd name="connsiteX79" fmla="*/ 288640 w 526630"/>
              <a:gd name="connsiteY79" fmla="*/ 405879 h 606722"/>
              <a:gd name="connsiteX80" fmla="*/ 364658 w 526630"/>
              <a:gd name="connsiteY80" fmla="*/ 307857 h 606722"/>
              <a:gd name="connsiteX81" fmla="*/ 364658 w 526630"/>
              <a:gd name="connsiteY81" fmla="*/ 262890 h 606722"/>
              <a:gd name="connsiteX82" fmla="*/ 356469 w 526630"/>
              <a:gd name="connsiteY82" fmla="*/ 223166 h 606722"/>
              <a:gd name="connsiteX83" fmla="*/ 263271 w 526630"/>
              <a:gd name="connsiteY83" fmla="*/ 258180 h 606722"/>
              <a:gd name="connsiteX84" fmla="*/ 170161 w 526630"/>
              <a:gd name="connsiteY84" fmla="*/ 223166 h 606722"/>
              <a:gd name="connsiteX85" fmla="*/ 263271 w 526630"/>
              <a:gd name="connsiteY85" fmla="*/ 161758 h 606722"/>
              <a:gd name="connsiteX86" fmla="*/ 190368 w 526630"/>
              <a:gd name="connsiteY86" fmla="*/ 192773 h 606722"/>
              <a:gd name="connsiteX87" fmla="*/ 263271 w 526630"/>
              <a:gd name="connsiteY87" fmla="*/ 222099 h 606722"/>
              <a:gd name="connsiteX88" fmla="*/ 336263 w 526630"/>
              <a:gd name="connsiteY88" fmla="*/ 192773 h 606722"/>
              <a:gd name="connsiteX89" fmla="*/ 263271 w 526630"/>
              <a:gd name="connsiteY89" fmla="*/ 161758 h 606722"/>
              <a:gd name="connsiteX90" fmla="*/ 263271 w 526630"/>
              <a:gd name="connsiteY90" fmla="*/ 125677 h 606722"/>
              <a:gd name="connsiteX91" fmla="*/ 400798 w 526630"/>
              <a:gd name="connsiteY91" fmla="*/ 262890 h 606722"/>
              <a:gd name="connsiteX92" fmla="*/ 400798 w 526630"/>
              <a:gd name="connsiteY92" fmla="*/ 307857 h 606722"/>
              <a:gd name="connsiteX93" fmla="*/ 398484 w 526630"/>
              <a:gd name="connsiteY93" fmla="*/ 332652 h 606722"/>
              <a:gd name="connsiteX94" fmla="*/ 464177 w 526630"/>
              <a:gd name="connsiteY94" fmla="*/ 378863 h 606722"/>
              <a:gd name="connsiteX95" fmla="*/ 497557 w 526630"/>
              <a:gd name="connsiteY95" fmla="*/ 472708 h 606722"/>
              <a:gd name="connsiteX96" fmla="*/ 497557 w 526630"/>
              <a:gd name="connsiteY96" fmla="*/ 606722 h 606722"/>
              <a:gd name="connsiteX97" fmla="*/ 29073 w 526630"/>
              <a:gd name="connsiteY97" fmla="*/ 606722 h 606722"/>
              <a:gd name="connsiteX98" fmla="*/ 29073 w 526630"/>
              <a:gd name="connsiteY98" fmla="*/ 472708 h 606722"/>
              <a:gd name="connsiteX99" fmla="*/ 62453 w 526630"/>
              <a:gd name="connsiteY99" fmla="*/ 378863 h 606722"/>
              <a:gd name="connsiteX100" fmla="*/ 128057 w 526630"/>
              <a:gd name="connsiteY100" fmla="*/ 332652 h 606722"/>
              <a:gd name="connsiteX101" fmla="*/ 125832 w 526630"/>
              <a:gd name="connsiteY101" fmla="*/ 307857 h 606722"/>
              <a:gd name="connsiteX102" fmla="*/ 125832 w 526630"/>
              <a:gd name="connsiteY102" fmla="*/ 262890 h 606722"/>
              <a:gd name="connsiteX103" fmla="*/ 263271 w 526630"/>
              <a:gd name="connsiteY103" fmla="*/ 125677 h 606722"/>
              <a:gd name="connsiteX104" fmla="*/ 436739 w 526630"/>
              <a:gd name="connsiteY104" fmla="*/ 64285 h 606722"/>
              <a:gd name="connsiteX105" fmla="*/ 462204 w 526630"/>
              <a:gd name="connsiteY105" fmla="*/ 89776 h 606722"/>
              <a:gd name="connsiteX106" fmla="*/ 400680 w 526630"/>
              <a:gd name="connsiteY106" fmla="*/ 151151 h 606722"/>
              <a:gd name="connsiteX107" fmla="*/ 375126 w 526630"/>
              <a:gd name="connsiteY107" fmla="*/ 125660 h 606722"/>
              <a:gd name="connsiteX108" fmla="*/ 89889 w 526630"/>
              <a:gd name="connsiteY108" fmla="*/ 64285 h 606722"/>
              <a:gd name="connsiteX109" fmla="*/ 151363 w 526630"/>
              <a:gd name="connsiteY109" fmla="*/ 125660 h 606722"/>
              <a:gd name="connsiteX110" fmla="*/ 125830 w 526630"/>
              <a:gd name="connsiteY110" fmla="*/ 151151 h 606722"/>
              <a:gd name="connsiteX111" fmla="*/ 64356 w 526630"/>
              <a:gd name="connsiteY111" fmla="*/ 89776 h 606722"/>
              <a:gd name="connsiteX112" fmla="*/ 245286 w 526630"/>
              <a:gd name="connsiteY112" fmla="*/ 0 h 606722"/>
              <a:gd name="connsiteX113" fmla="*/ 281345 w 526630"/>
              <a:gd name="connsiteY113" fmla="*/ 0 h 606722"/>
              <a:gd name="connsiteX114" fmla="*/ 281345 w 526630"/>
              <a:gd name="connsiteY114" fmla="*/ 86937 h 606722"/>
              <a:gd name="connsiteX115" fmla="*/ 245286 w 526630"/>
              <a:gd name="connsiteY115" fmla="*/ 86937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26630" h="606722">
                <a:moveTo>
                  <a:pt x="139184" y="367044"/>
                </a:moveTo>
                <a:cubicBezTo>
                  <a:pt x="120313" y="373887"/>
                  <a:pt x="103311" y="385884"/>
                  <a:pt x="90404" y="401702"/>
                </a:cubicBezTo>
                <a:cubicBezTo>
                  <a:pt x="74114" y="421609"/>
                  <a:pt x="65124" y="446848"/>
                  <a:pt x="65124" y="472708"/>
                </a:cubicBezTo>
                <a:lnTo>
                  <a:pt x="65124" y="570641"/>
                </a:lnTo>
                <a:lnTo>
                  <a:pt x="159034" y="570641"/>
                </a:lnTo>
                <a:cubicBezTo>
                  <a:pt x="156809" y="564687"/>
                  <a:pt x="155563" y="558289"/>
                  <a:pt x="155563" y="551535"/>
                </a:cubicBezTo>
                <a:cubicBezTo>
                  <a:pt x="155563" y="544781"/>
                  <a:pt x="156809" y="538382"/>
                  <a:pt x="159034" y="532428"/>
                </a:cubicBezTo>
                <a:lnTo>
                  <a:pt x="107495" y="532428"/>
                </a:lnTo>
                <a:lnTo>
                  <a:pt x="107495" y="462311"/>
                </a:lnTo>
                <a:lnTo>
                  <a:pt x="143546" y="462311"/>
                </a:lnTo>
                <a:lnTo>
                  <a:pt x="143546" y="496347"/>
                </a:lnTo>
                <a:lnTo>
                  <a:pt x="210841" y="496347"/>
                </a:lnTo>
                <a:lnTo>
                  <a:pt x="383084" y="496347"/>
                </a:lnTo>
                <a:lnTo>
                  <a:pt x="383084" y="462311"/>
                </a:lnTo>
                <a:lnTo>
                  <a:pt x="419135" y="462311"/>
                </a:lnTo>
                <a:lnTo>
                  <a:pt x="419135" y="532428"/>
                </a:lnTo>
                <a:lnTo>
                  <a:pt x="210841" y="532428"/>
                </a:lnTo>
                <a:cubicBezTo>
                  <a:pt x="200248" y="532428"/>
                  <a:pt x="191703" y="540959"/>
                  <a:pt x="191703" y="551535"/>
                </a:cubicBezTo>
                <a:cubicBezTo>
                  <a:pt x="191703" y="562110"/>
                  <a:pt x="200248" y="570641"/>
                  <a:pt x="210841" y="570641"/>
                </a:cubicBezTo>
                <a:lnTo>
                  <a:pt x="461417" y="570641"/>
                </a:lnTo>
                <a:lnTo>
                  <a:pt x="461506" y="570641"/>
                </a:lnTo>
                <a:lnTo>
                  <a:pt x="461506" y="472708"/>
                </a:lnTo>
                <a:cubicBezTo>
                  <a:pt x="461506" y="446848"/>
                  <a:pt x="452516" y="421609"/>
                  <a:pt x="436137" y="401702"/>
                </a:cubicBezTo>
                <a:cubicBezTo>
                  <a:pt x="423319" y="385884"/>
                  <a:pt x="406317" y="373887"/>
                  <a:pt x="387357" y="367044"/>
                </a:cubicBezTo>
                <a:cubicBezTo>
                  <a:pt x="369376" y="404902"/>
                  <a:pt x="335105" y="432095"/>
                  <a:pt x="294693" y="441516"/>
                </a:cubicBezTo>
                <a:cubicBezTo>
                  <a:pt x="294515" y="441516"/>
                  <a:pt x="294337" y="441604"/>
                  <a:pt x="294159" y="441604"/>
                </a:cubicBezTo>
                <a:cubicBezTo>
                  <a:pt x="293268" y="441871"/>
                  <a:pt x="292289" y="442049"/>
                  <a:pt x="291399" y="442226"/>
                </a:cubicBezTo>
                <a:cubicBezTo>
                  <a:pt x="290865" y="442315"/>
                  <a:pt x="290331" y="442404"/>
                  <a:pt x="289797" y="442582"/>
                </a:cubicBezTo>
                <a:cubicBezTo>
                  <a:pt x="288818" y="442760"/>
                  <a:pt x="287839" y="442937"/>
                  <a:pt x="286770" y="443115"/>
                </a:cubicBezTo>
                <a:cubicBezTo>
                  <a:pt x="285791" y="443293"/>
                  <a:pt x="284812" y="443471"/>
                  <a:pt x="283744" y="443560"/>
                </a:cubicBezTo>
                <a:cubicBezTo>
                  <a:pt x="283210" y="443648"/>
                  <a:pt x="282676" y="443737"/>
                  <a:pt x="282053" y="443826"/>
                </a:cubicBezTo>
                <a:cubicBezTo>
                  <a:pt x="281073" y="444004"/>
                  <a:pt x="280183" y="444093"/>
                  <a:pt x="279204" y="444182"/>
                </a:cubicBezTo>
                <a:cubicBezTo>
                  <a:pt x="278670" y="444270"/>
                  <a:pt x="278225" y="444270"/>
                  <a:pt x="277780" y="444359"/>
                </a:cubicBezTo>
                <a:cubicBezTo>
                  <a:pt x="276356" y="444537"/>
                  <a:pt x="274931" y="444626"/>
                  <a:pt x="273596" y="444715"/>
                </a:cubicBezTo>
                <a:cubicBezTo>
                  <a:pt x="273240" y="444804"/>
                  <a:pt x="272884" y="444804"/>
                  <a:pt x="272528" y="444804"/>
                </a:cubicBezTo>
                <a:cubicBezTo>
                  <a:pt x="271371" y="444893"/>
                  <a:pt x="270214" y="444981"/>
                  <a:pt x="269056" y="444981"/>
                </a:cubicBezTo>
                <a:cubicBezTo>
                  <a:pt x="268611" y="444981"/>
                  <a:pt x="268166" y="445070"/>
                  <a:pt x="267810" y="445070"/>
                </a:cubicBezTo>
                <a:cubicBezTo>
                  <a:pt x="266297" y="445070"/>
                  <a:pt x="264784" y="445159"/>
                  <a:pt x="263271" y="445159"/>
                </a:cubicBezTo>
                <a:cubicBezTo>
                  <a:pt x="261846" y="445159"/>
                  <a:pt x="260333" y="445070"/>
                  <a:pt x="258820" y="445070"/>
                </a:cubicBezTo>
                <a:cubicBezTo>
                  <a:pt x="258464" y="444981"/>
                  <a:pt x="258019" y="444981"/>
                  <a:pt x="257574" y="444981"/>
                </a:cubicBezTo>
                <a:cubicBezTo>
                  <a:pt x="256416" y="444981"/>
                  <a:pt x="255259" y="444893"/>
                  <a:pt x="254013" y="444804"/>
                </a:cubicBezTo>
                <a:cubicBezTo>
                  <a:pt x="253746" y="444804"/>
                  <a:pt x="253390" y="444804"/>
                  <a:pt x="253034" y="444715"/>
                </a:cubicBezTo>
                <a:cubicBezTo>
                  <a:pt x="251610" y="444626"/>
                  <a:pt x="250274" y="444537"/>
                  <a:pt x="248850" y="444359"/>
                </a:cubicBezTo>
                <a:cubicBezTo>
                  <a:pt x="248405" y="444270"/>
                  <a:pt x="247871" y="444270"/>
                  <a:pt x="247426" y="444182"/>
                </a:cubicBezTo>
                <a:cubicBezTo>
                  <a:pt x="246447" y="444093"/>
                  <a:pt x="245468" y="444004"/>
                  <a:pt x="244577" y="443826"/>
                </a:cubicBezTo>
                <a:cubicBezTo>
                  <a:pt x="243954" y="443737"/>
                  <a:pt x="243420" y="443648"/>
                  <a:pt x="242797" y="443560"/>
                </a:cubicBezTo>
                <a:cubicBezTo>
                  <a:pt x="241818" y="443471"/>
                  <a:pt x="240839" y="443293"/>
                  <a:pt x="239860" y="443115"/>
                </a:cubicBezTo>
                <a:cubicBezTo>
                  <a:pt x="238791" y="442937"/>
                  <a:pt x="237812" y="442760"/>
                  <a:pt x="236833" y="442582"/>
                </a:cubicBezTo>
                <a:cubicBezTo>
                  <a:pt x="236299" y="442404"/>
                  <a:pt x="235765" y="442315"/>
                  <a:pt x="235231" y="442226"/>
                </a:cubicBezTo>
                <a:cubicBezTo>
                  <a:pt x="234252" y="442049"/>
                  <a:pt x="233362" y="441871"/>
                  <a:pt x="232471" y="441604"/>
                </a:cubicBezTo>
                <a:cubicBezTo>
                  <a:pt x="232293" y="441604"/>
                  <a:pt x="232115" y="441516"/>
                  <a:pt x="231937" y="441516"/>
                </a:cubicBezTo>
                <a:cubicBezTo>
                  <a:pt x="191525" y="432095"/>
                  <a:pt x="157254" y="404902"/>
                  <a:pt x="139184" y="367044"/>
                </a:cubicBezTo>
                <a:close/>
                <a:moveTo>
                  <a:pt x="439552" y="244933"/>
                </a:moveTo>
                <a:lnTo>
                  <a:pt x="526630" y="244933"/>
                </a:lnTo>
                <a:lnTo>
                  <a:pt x="526630" y="280921"/>
                </a:lnTo>
                <a:lnTo>
                  <a:pt x="439552" y="280921"/>
                </a:lnTo>
                <a:close/>
                <a:moveTo>
                  <a:pt x="0" y="244933"/>
                </a:moveTo>
                <a:lnTo>
                  <a:pt x="87007" y="244933"/>
                </a:lnTo>
                <a:lnTo>
                  <a:pt x="87007" y="280921"/>
                </a:lnTo>
                <a:lnTo>
                  <a:pt x="0" y="280921"/>
                </a:lnTo>
                <a:close/>
                <a:moveTo>
                  <a:pt x="170161" y="223166"/>
                </a:moveTo>
                <a:cubicBezTo>
                  <a:pt x="164909" y="235341"/>
                  <a:pt x="161972" y="248760"/>
                  <a:pt x="161972" y="262890"/>
                </a:cubicBezTo>
                <a:lnTo>
                  <a:pt x="161972" y="307857"/>
                </a:lnTo>
                <a:cubicBezTo>
                  <a:pt x="161972" y="354958"/>
                  <a:pt x="194284" y="394593"/>
                  <a:pt x="237901" y="405879"/>
                </a:cubicBezTo>
                <a:cubicBezTo>
                  <a:pt x="237990" y="405879"/>
                  <a:pt x="237990" y="405879"/>
                  <a:pt x="238079" y="405879"/>
                </a:cubicBezTo>
                <a:cubicBezTo>
                  <a:pt x="241195" y="406679"/>
                  <a:pt x="244399" y="407390"/>
                  <a:pt x="247693" y="407834"/>
                </a:cubicBezTo>
                <a:cubicBezTo>
                  <a:pt x="247960" y="407923"/>
                  <a:pt x="248227" y="407923"/>
                  <a:pt x="248494" y="408012"/>
                </a:cubicBezTo>
                <a:cubicBezTo>
                  <a:pt x="249740" y="408190"/>
                  <a:pt x="250986" y="408368"/>
                  <a:pt x="252322" y="408456"/>
                </a:cubicBezTo>
                <a:cubicBezTo>
                  <a:pt x="252767" y="408545"/>
                  <a:pt x="253212" y="408545"/>
                  <a:pt x="253746" y="408634"/>
                </a:cubicBezTo>
                <a:cubicBezTo>
                  <a:pt x="254903" y="408723"/>
                  <a:pt x="255971" y="408812"/>
                  <a:pt x="257128" y="408901"/>
                </a:cubicBezTo>
                <a:cubicBezTo>
                  <a:pt x="257574" y="408901"/>
                  <a:pt x="258108" y="408901"/>
                  <a:pt x="258553" y="408990"/>
                </a:cubicBezTo>
                <a:cubicBezTo>
                  <a:pt x="260155" y="408990"/>
                  <a:pt x="261668" y="409079"/>
                  <a:pt x="263271" y="409079"/>
                </a:cubicBezTo>
                <a:cubicBezTo>
                  <a:pt x="264873" y="409079"/>
                  <a:pt x="266475" y="408990"/>
                  <a:pt x="268077" y="408990"/>
                </a:cubicBezTo>
                <a:cubicBezTo>
                  <a:pt x="268522" y="408901"/>
                  <a:pt x="268967" y="408901"/>
                  <a:pt x="269502" y="408901"/>
                </a:cubicBezTo>
                <a:cubicBezTo>
                  <a:pt x="270570" y="408812"/>
                  <a:pt x="271727" y="408723"/>
                  <a:pt x="272884" y="408634"/>
                </a:cubicBezTo>
                <a:cubicBezTo>
                  <a:pt x="273329" y="408545"/>
                  <a:pt x="273863" y="408545"/>
                  <a:pt x="274308" y="408456"/>
                </a:cubicBezTo>
                <a:cubicBezTo>
                  <a:pt x="275555" y="408368"/>
                  <a:pt x="276890" y="408190"/>
                  <a:pt x="278136" y="408012"/>
                </a:cubicBezTo>
                <a:cubicBezTo>
                  <a:pt x="278403" y="407923"/>
                  <a:pt x="278670" y="407923"/>
                  <a:pt x="278937" y="407834"/>
                </a:cubicBezTo>
                <a:cubicBezTo>
                  <a:pt x="282142" y="407390"/>
                  <a:pt x="285435" y="406679"/>
                  <a:pt x="288551" y="405879"/>
                </a:cubicBezTo>
                <a:cubicBezTo>
                  <a:pt x="288551" y="405879"/>
                  <a:pt x="288640" y="405879"/>
                  <a:pt x="288640" y="405879"/>
                </a:cubicBezTo>
                <a:cubicBezTo>
                  <a:pt x="332346" y="394593"/>
                  <a:pt x="364658" y="354958"/>
                  <a:pt x="364658" y="307857"/>
                </a:cubicBezTo>
                <a:lnTo>
                  <a:pt x="364658" y="262890"/>
                </a:lnTo>
                <a:cubicBezTo>
                  <a:pt x="364658" y="248760"/>
                  <a:pt x="361721" y="235341"/>
                  <a:pt x="356469" y="223166"/>
                </a:cubicBezTo>
                <a:cubicBezTo>
                  <a:pt x="330922" y="245649"/>
                  <a:pt x="298075" y="258180"/>
                  <a:pt x="263271" y="258180"/>
                </a:cubicBezTo>
                <a:cubicBezTo>
                  <a:pt x="228466" y="258180"/>
                  <a:pt x="195708" y="245649"/>
                  <a:pt x="170161" y="223166"/>
                </a:cubicBezTo>
                <a:close/>
                <a:moveTo>
                  <a:pt x="263271" y="161758"/>
                </a:moveTo>
                <a:cubicBezTo>
                  <a:pt x="234697" y="161758"/>
                  <a:pt x="208794" y="173666"/>
                  <a:pt x="190368" y="192773"/>
                </a:cubicBezTo>
                <a:cubicBezTo>
                  <a:pt x="209862" y="211524"/>
                  <a:pt x="235765" y="222099"/>
                  <a:pt x="263271" y="222099"/>
                </a:cubicBezTo>
                <a:cubicBezTo>
                  <a:pt x="290865" y="222099"/>
                  <a:pt x="316768" y="211524"/>
                  <a:pt x="336263" y="192773"/>
                </a:cubicBezTo>
                <a:cubicBezTo>
                  <a:pt x="317747" y="173666"/>
                  <a:pt x="291933" y="161758"/>
                  <a:pt x="263271" y="161758"/>
                </a:cubicBezTo>
                <a:close/>
                <a:moveTo>
                  <a:pt x="263271" y="125677"/>
                </a:moveTo>
                <a:cubicBezTo>
                  <a:pt x="339111" y="125677"/>
                  <a:pt x="400798" y="187263"/>
                  <a:pt x="400798" y="262890"/>
                </a:cubicBezTo>
                <a:lnTo>
                  <a:pt x="400798" y="307857"/>
                </a:lnTo>
                <a:cubicBezTo>
                  <a:pt x="400798" y="316389"/>
                  <a:pt x="399997" y="324654"/>
                  <a:pt x="398484" y="332652"/>
                </a:cubicBezTo>
                <a:cubicBezTo>
                  <a:pt x="424031" y="341716"/>
                  <a:pt x="446908" y="357713"/>
                  <a:pt x="464177" y="378863"/>
                </a:cubicBezTo>
                <a:cubicBezTo>
                  <a:pt x="485718" y="405257"/>
                  <a:pt x="497557" y="438583"/>
                  <a:pt x="497557" y="472708"/>
                </a:cubicBezTo>
                <a:lnTo>
                  <a:pt x="497557" y="606722"/>
                </a:lnTo>
                <a:lnTo>
                  <a:pt x="29073" y="606722"/>
                </a:lnTo>
                <a:lnTo>
                  <a:pt x="29073" y="472708"/>
                </a:lnTo>
                <a:cubicBezTo>
                  <a:pt x="29073" y="438583"/>
                  <a:pt x="40912" y="405257"/>
                  <a:pt x="62453" y="378863"/>
                </a:cubicBezTo>
                <a:cubicBezTo>
                  <a:pt x="79722" y="357713"/>
                  <a:pt x="102599" y="341716"/>
                  <a:pt x="128057" y="332652"/>
                </a:cubicBezTo>
                <a:cubicBezTo>
                  <a:pt x="126633" y="324654"/>
                  <a:pt x="125832" y="316389"/>
                  <a:pt x="125832" y="307857"/>
                </a:cubicBezTo>
                <a:lnTo>
                  <a:pt x="125832" y="262890"/>
                </a:lnTo>
                <a:cubicBezTo>
                  <a:pt x="125832" y="187263"/>
                  <a:pt x="187519" y="125677"/>
                  <a:pt x="263271" y="125677"/>
                </a:cubicBezTo>
                <a:close/>
                <a:moveTo>
                  <a:pt x="436739" y="64285"/>
                </a:moveTo>
                <a:lnTo>
                  <a:pt x="462204" y="89776"/>
                </a:lnTo>
                <a:lnTo>
                  <a:pt x="400680" y="151151"/>
                </a:lnTo>
                <a:lnTo>
                  <a:pt x="375126" y="125660"/>
                </a:lnTo>
                <a:close/>
                <a:moveTo>
                  <a:pt x="89889" y="64285"/>
                </a:moveTo>
                <a:lnTo>
                  <a:pt x="151363" y="125660"/>
                </a:lnTo>
                <a:lnTo>
                  <a:pt x="125830" y="151151"/>
                </a:lnTo>
                <a:lnTo>
                  <a:pt x="64356" y="89776"/>
                </a:lnTo>
                <a:close/>
                <a:moveTo>
                  <a:pt x="245286" y="0"/>
                </a:moveTo>
                <a:lnTo>
                  <a:pt x="281345" y="0"/>
                </a:lnTo>
                <a:lnTo>
                  <a:pt x="281345" y="86937"/>
                </a:lnTo>
                <a:lnTo>
                  <a:pt x="245286" y="86937"/>
                </a:lnTo>
                <a:close/>
              </a:path>
            </a:pathLst>
          </a:custGeom>
          <a:solidFill>
            <a:srgbClr val="D9793F"/>
          </a:solid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7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不侵害专利权的行为</a:t>
            </a:r>
          </a:p>
        </p:txBody>
      </p:sp>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6" name="PA_文本框 3"/>
          <p:cNvSpPr txBox="1"/>
          <p:nvPr>
            <p:custDataLst>
              <p:tags r:id="rId1"/>
            </p:custDataLst>
          </p:nvPr>
        </p:nvSpPr>
        <p:spPr>
          <a:xfrm>
            <a:off x="3198495" y="1584325"/>
            <a:ext cx="8625205" cy="5013360"/>
          </a:xfrm>
          <a:prstGeom prst="rect">
            <a:avLst/>
          </a:prstGeom>
          <a:noFill/>
        </p:spPr>
        <p:txBody>
          <a:bodyPr wrap="square" rtlCol="0">
            <a:spAutoFit/>
          </a:bodyPr>
          <a:lstStyle/>
          <a:p>
            <a:pPr lvl="0" algn="just">
              <a:lnSpc>
                <a:spcPct val="150000"/>
              </a:lnSpc>
            </a:pPr>
            <a:r>
              <a:rPr lang="en-US" dirty="0">
                <a:latin typeface="黑体" panose="02010609060101010101" pitchFamily="49" charset="-122"/>
                <a:ea typeface="黑体" panose="02010609060101010101" pitchFamily="49" charset="-122"/>
                <a:cs typeface="宋体" panose="02010600030101010101" pitchFamily="2" charset="-122"/>
                <a:sym typeface="+mn-ea"/>
              </a:rPr>
              <a:t>    </a:t>
            </a:r>
            <a:r>
              <a:rPr dirty="0" err="1">
                <a:latin typeface="黑体" panose="02010609060101010101" pitchFamily="49" charset="-122"/>
                <a:ea typeface="黑体" panose="02010609060101010101" pitchFamily="49" charset="-122"/>
                <a:cs typeface="宋体" panose="02010600030101010101" pitchFamily="2" charset="-122"/>
                <a:sym typeface="+mn-ea"/>
              </a:rPr>
              <a:t>先用权</a:t>
            </a:r>
            <a:r>
              <a:rPr lang="zh-CN" altLang="en-US" dirty="0">
                <a:latin typeface="黑体" panose="02010609060101010101" pitchFamily="49" charset="-122"/>
                <a:ea typeface="黑体" panose="02010609060101010101" pitchFamily="49" charset="-122"/>
                <a:cs typeface="宋体" panose="02010600030101010101" pitchFamily="2" charset="-122"/>
                <a:sym typeface="+mn-ea"/>
              </a:rPr>
              <a:t>的产生</a:t>
            </a:r>
            <a:r>
              <a:rPr dirty="0" err="1">
                <a:latin typeface="黑体" panose="02010609060101010101" pitchFamily="49" charset="-122"/>
                <a:ea typeface="黑体" panose="02010609060101010101" pitchFamily="49" charset="-122"/>
                <a:cs typeface="宋体" panose="02010600030101010101" pitchFamily="2" charset="-122"/>
                <a:sym typeface="+mn-ea"/>
              </a:rPr>
              <a:t>必须</a:t>
            </a:r>
            <a:r>
              <a:rPr lang="zh-CN" altLang="en-US" dirty="0">
                <a:latin typeface="黑体" panose="02010609060101010101" pitchFamily="49" charset="-122"/>
                <a:ea typeface="黑体" panose="02010609060101010101" pitchFamily="49" charset="-122"/>
                <a:cs typeface="宋体" panose="02010600030101010101" pitchFamily="2" charset="-122"/>
                <a:sym typeface="+mn-ea"/>
              </a:rPr>
              <a:t>满足</a:t>
            </a:r>
            <a:r>
              <a:rPr dirty="0" err="1">
                <a:latin typeface="黑体" panose="02010609060101010101" pitchFamily="49" charset="-122"/>
                <a:ea typeface="黑体" panose="02010609060101010101" pitchFamily="49" charset="-122"/>
                <a:cs typeface="宋体" panose="02010600030101010101" pitchFamily="2" charset="-122"/>
                <a:sym typeface="+mn-ea"/>
              </a:rPr>
              <a:t>以下条件</a:t>
            </a:r>
            <a:r>
              <a:rPr dirty="0">
                <a:latin typeface="黑体" panose="02010609060101010101" pitchFamily="49" charset="-122"/>
                <a:ea typeface="黑体" panose="02010609060101010101" pitchFamily="49" charset="-122"/>
                <a:cs typeface="宋体" panose="02010600030101010101" pitchFamily="2" charset="-122"/>
                <a:sym typeface="+mn-ea"/>
              </a:rPr>
              <a:t>：</a:t>
            </a:r>
          </a:p>
          <a:p>
            <a:pPr lvl="0" algn="just">
              <a:lnSpc>
                <a:spcPct val="150000"/>
              </a:lnSpc>
            </a:pPr>
            <a:r>
              <a:rPr lang="en-US" dirty="0">
                <a:latin typeface="黑体" panose="02010609060101010101" pitchFamily="49" charset="-122"/>
                <a:ea typeface="黑体" panose="02010609060101010101" pitchFamily="49" charset="-122"/>
                <a:cs typeface="宋体" panose="02010600030101010101" pitchFamily="2" charset="-122"/>
                <a:sym typeface="+mn-ea"/>
              </a:rPr>
              <a:t>    </a:t>
            </a:r>
            <a:r>
              <a:rPr dirty="0">
                <a:latin typeface="黑体" panose="02010609060101010101" pitchFamily="49" charset="-122"/>
                <a:ea typeface="黑体" panose="02010609060101010101" pitchFamily="49" charset="-122"/>
                <a:cs typeface="宋体" panose="02010600030101010101" pitchFamily="2" charset="-122"/>
                <a:sym typeface="+mn-ea"/>
              </a:rPr>
              <a:t>（1）在他人申请专利之日以前做好了制造、使用的必要准备。做好了制造、使用的必要准备是指已经完成实施发明创造所必需的主要技术图纸或者工艺文件，或者已经制造或者购买实施发明创造所必需的主要设备或者原材料。这种制造、使用的必要准备必须是在他人的专利申请日以前完成的，在申请日后开始使用这种技术的，即使申请专利的发明创造还没有公开，也不能享有先用权。</a:t>
            </a:r>
          </a:p>
          <a:p>
            <a:pPr lvl="0" algn="just">
              <a:lnSpc>
                <a:spcPct val="150000"/>
              </a:lnSpc>
            </a:pPr>
            <a:r>
              <a:rPr lang="en-US" dirty="0">
                <a:latin typeface="黑体" panose="02010609060101010101" pitchFamily="49" charset="-122"/>
                <a:ea typeface="黑体" panose="02010609060101010101" pitchFamily="49" charset="-122"/>
                <a:cs typeface="宋体" panose="02010600030101010101" pitchFamily="2" charset="-122"/>
                <a:sym typeface="+mn-ea"/>
              </a:rPr>
              <a:t>    </a:t>
            </a:r>
            <a:r>
              <a:rPr dirty="0">
                <a:latin typeface="黑体" panose="02010609060101010101" pitchFamily="49" charset="-122"/>
                <a:ea typeface="黑体" panose="02010609060101010101" pitchFamily="49" charset="-122"/>
                <a:cs typeface="宋体" panose="02010600030101010101" pitchFamily="2" charset="-122"/>
                <a:sym typeface="+mn-ea"/>
              </a:rPr>
              <a:t>（2）仅在原有范围内继续制造、使用。“原有范围”包括：专利申请日前已有的生产规模以及利用已有的生产设备或者根据已有的生产准备可以达到的生产规模。超出原有范围的制造、使用行为，构成侵害专利权。需要注意的是，这里的所谓的原有范围并非先用权人的实际生产规模，而是其生产能力，不管这种生产能力是否已经充分运用。</a:t>
            </a:r>
          </a:p>
          <a:p>
            <a:pPr lvl="0" algn="just">
              <a:lnSpc>
                <a:spcPct val="150000"/>
              </a:lnSpc>
            </a:pPr>
            <a:endParaRPr dirty="0">
              <a:latin typeface="黑体" panose="02010609060101010101" pitchFamily="49" charset="-122"/>
              <a:ea typeface="黑体" panose="02010609060101010101" pitchFamily="49" charset="-122"/>
              <a:cs typeface="宋体" panose="02010600030101010101" pitchFamily="2" charset="-122"/>
              <a:sym typeface="+mn-ea"/>
            </a:endParaRPr>
          </a:p>
        </p:txBody>
      </p:sp>
      <p:sp>
        <p:nvSpPr>
          <p:cNvPr id="7" name="矩形 6"/>
          <p:cNvSpPr/>
          <p:nvPr/>
        </p:nvSpPr>
        <p:spPr>
          <a:xfrm>
            <a:off x="846371" y="1232029"/>
            <a:ext cx="10876817" cy="521970"/>
          </a:xfrm>
          <a:prstGeom prst="rect">
            <a:avLst/>
          </a:prstGeom>
        </p:spPr>
        <p:txBody>
          <a:bodyPr wrap="square">
            <a:spAutoFit/>
          </a:bodyPr>
          <a:lstStyle/>
          <a:p>
            <a:pPr algn="l"/>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二、先用权</a:t>
            </a:r>
          </a:p>
        </p:txBody>
      </p:sp>
      <p:sp>
        <p:nvSpPr>
          <p:cNvPr id="8" name="文本框 7"/>
          <p:cNvSpPr txBox="1"/>
          <p:nvPr/>
        </p:nvSpPr>
        <p:spPr>
          <a:xfrm>
            <a:off x="129492" y="265770"/>
            <a:ext cx="1112805" cy="461665"/>
          </a:xfrm>
          <a:prstGeom prst="rect">
            <a:avLst/>
          </a:prstGeom>
          <a:noFill/>
        </p:spPr>
        <p:txBody>
          <a:bodyPr wrap="none" rtlCol="0">
            <a:spAutoFit/>
          </a:bodyPr>
          <a:lstStyle/>
          <a:p>
            <a:r>
              <a:rPr lang="zh-CN" altLang="en-US" sz="2400" b="1" dirty="0">
                <a:solidFill>
                  <a:srgbClr val="FA7D00"/>
                </a:solidFill>
                <a:latin typeface="黑体" panose="02010609060101010101" pitchFamily="49" charset="-122"/>
                <a:ea typeface="黑体" panose="02010609060101010101" pitchFamily="49" charset="-122"/>
              </a:rPr>
              <a:t>第二节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699"/>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199"/>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699"/>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p:bldP spid="7"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不侵害专利权的行为</a:t>
            </a:r>
          </a:p>
        </p:txBody>
      </p:sp>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6" name="PA_文本框 3"/>
          <p:cNvSpPr txBox="1"/>
          <p:nvPr>
            <p:custDataLst>
              <p:tags r:id="rId1"/>
            </p:custDataLst>
          </p:nvPr>
        </p:nvSpPr>
        <p:spPr>
          <a:xfrm>
            <a:off x="3308350" y="1753870"/>
            <a:ext cx="8625205" cy="4246245"/>
          </a:xfrm>
          <a:prstGeom prst="rect">
            <a:avLst/>
          </a:prstGeom>
          <a:noFill/>
        </p:spPr>
        <p:txBody>
          <a:bodyPr wrap="square" rtlCol="0">
            <a:spAutoFit/>
          </a:bodyPr>
          <a:lstStyle/>
          <a:p>
            <a:pPr lvl="0">
              <a:lnSpc>
                <a:spcPct val="150000"/>
              </a:lnSpc>
            </a:pPr>
            <a:r>
              <a:rPr lang="en-US" dirty="0">
                <a:latin typeface="黑体" panose="02010609060101010101" pitchFamily="49" charset="-122"/>
                <a:ea typeface="黑体" panose="02010609060101010101" pitchFamily="49" charset="-122"/>
                <a:cs typeface="宋体" panose="02010600030101010101" pitchFamily="2" charset="-122"/>
                <a:sym typeface="+mn-ea"/>
              </a:rPr>
              <a:t>    </a:t>
            </a:r>
            <a:r>
              <a:rPr dirty="0">
                <a:latin typeface="黑体" panose="02010609060101010101" pitchFamily="49" charset="-122"/>
                <a:ea typeface="黑体" panose="02010609060101010101" pitchFamily="49" charset="-122"/>
                <a:cs typeface="宋体" panose="02010600030101010101" pitchFamily="2" charset="-122"/>
                <a:sym typeface="+mn-ea"/>
              </a:rPr>
              <a:t>（3）在先制造产品或者在先使用的方法或设计，应是先用权人自己独立研究完成或者以合法手段从专利权人或其他独立研究完成者处取得的，而不是在专利申请日前抄袭、窃取或者以其他不正当手段获取的。被诉侵权人以非法获得的技术或者设计主张先用权抗辩的，不应予以支持。</a:t>
            </a:r>
          </a:p>
          <a:p>
            <a:pPr lvl="0">
              <a:lnSpc>
                <a:spcPct val="150000"/>
              </a:lnSpc>
            </a:pPr>
            <a:r>
              <a:rPr lang="en-US" dirty="0">
                <a:latin typeface="黑体" panose="02010609060101010101" pitchFamily="49" charset="-122"/>
                <a:ea typeface="黑体" panose="02010609060101010101" pitchFamily="49" charset="-122"/>
                <a:cs typeface="宋体" panose="02010600030101010101" pitchFamily="2" charset="-122"/>
                <a:sym typeface="+mn-ea"/>
              </a:rPr>
              <a:t>    </a:t>
            </a:r>
            <a:r>
              <a:rPr dirty="0">
                <a:latin typeface="黑体" panose="02010609060101010101" pitchFamily="49" charset="-122"/>
                <a:ea typeface="黑体" panose="02010609060101010101" pitchFamily="49" charset="-122"/>
                <a:cs typeface="宋体" panose="02010600030101010101" pitchFamily="2" charset="-122"/>
                <a:sym typeface="+mn-ea"/>
              </a:rPr>
              <a:t>（4）先用权人的制造或使用行为没有破坏专利技术的新颖性。因为如果先用权人的制造或者使用行为已经构成了专利法上对申请专利的技术的公开，则申请专利的技术就将属于现有技术的范围，于是申请专利的技术就将因缺乏新颖性而不能取得专利权。而先用权人显然也不必要以先用权来抗辩，因为在不能取得专利权的情况下其享有的权利要比先用权范围大得多。</a:t>
            </a:r>
          </a:p>
          <a:p>
            <a:pPr lvl="0">
              <a:lnSpc>
                <a:spcPct val="150000"/>
              </a:lnSpc>
            </a:pPr>
            <a:endParaRPr dirty="0">
              <a:latin typeface="黑体" panose="02010609060101010101" pitchFamily="49" charset="-122"/>
              <a:ea typeface="黑体" panose="02010609060101010101" pitchFamily="49" charset="-122"/>
              <a:cs typeface="宋体" panose="02010600030101010101" pitchFamily="2" charset="-122"/>
              <a:sym typeface="+mn-ea"/>
            </a:endParaRPr>
          </a:p>
        </p:txBody>
      </p:sp>
      <p:sp>
        <p:nvSpPr>
          <p:cNvPr id="7" name="矩形 6"/>
          <p:cNvSpPr/>
          <p:nvPr/>
        </p:nvSpPr>
        <p:spPr>
          <a:xfrm>
            <a:off x="846371" y="1232029"/>
            <a:ext cx="10876817" cy="521970"/>
          </a:xfrm>
          <a:prstGeom prst="rect">
            <a:avLst/>
          </a:prstGeom>
        </p:spPr>
        <p:txBody>
          <a:bodyPr wrap="square">
            <a:spAutoFit/>
          </a:bodyPr>
          <a:lstStyle/>
          <a:p>
            <a:pPr algn="l"/>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二、先用权</a:t>
            </a:r>
          </a:p>
        </p:txBody>
      </p:sp>
      <p:sp>
        <p:nvSpPr>
          <p:cNvPr id="8" name="文本框 7"/>
          <p:cNvSpPr txBox="1"/>
          <p:nvPr/>
        </p:nvSpPr>
        <p:spPr>
          <a:xfrm>
            <a:off x="129492" y="265770"/>
            <a:ext cx="1112805" cy="461665"/>
          </a:xfrm>
          <a:prstGeom prst="rect">
            <a:avLst/>
          </a:prstGeom>
          <a:noFill/>
        </p:spPr>
        <p:txBody>
          <a:bodyPr wrap="none" rtlCol="0">
            <a:spAutoFit/>
          </a:bodyPr>
          <a:lstStyle/>
          <a:p>
            <a:r>
              <a:rPr lang="zh-CN" altLang="en-US" sz="2400" b="1" dirty="0">
                <a:solidFill>
                  <a:srgbClr val="FA7D00"/>
                </a:solidFill>
                <a:latin typeface="黑体" panose="02010609060101010101" pitchFamily="49" charset="-122"/>
                <a:ea typeface="黑体" panose="02010609060101010101" pitchFamily="49" charset="-122"/>
              </a:rPr>
              <a:t>第二节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699"/>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199"/>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699"/>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p:bldP spid="7"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不侵害专利权的行为</a:t>
            </a:r>
          </a:p>
        </p:txBody>
      </p:sp>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6" name="PA_文本框 3"/>
          <p:cNvSpPr txBox="1"/>
          <p:nvPr>
            <p:custDataLst>
              <p:tags r:id="rId1"/>
            </p:custDataLst>
          </p:nvPr>
        </p:nvSpPr>
        <p:spPr>
          <a:xfrm>
            <a:off x="3089430" y="1905358"/>
            <a:ext cx="8568624" cy="2328523"/>
          </a:xfrm>
          <a:prstGeom prst="rect">
            <a:avLst/>
          </a:prstGeom>
          <a:noFill/>
        </p:spPr>
        <p:txBody>
          <a:bodyPr wrap="square" rtlCol="0">
            <a:spAutoFit/>
          </a:bodyPr>
          <a:lstStyle/>
          <a:p>
            <a:pPr lvl="0">
              <a:lnSpc>
                <a:spcPct val="150000"/>
              </a:lnSpc>
            </a:pPr>
            <a:r>
              <a:rPr lang="en-US" sz="2000" dirty="0">
                <a:latin typeface="黑体" panose="02010609060101010101" pitchFamily="49" charset="-122"/>
                <a:ea typeface="黑体" panose="02010609060101010101" pitchFamily="49" charset="-122"/>
                <a:cs typeface="宋体" panose="02010600030101010101" pitchFamily="2" charset="-122"/>
                <a:sym typeface="+mn-ea"/>
              </a:rPr>
              <a:t>    </a:t>
            </a:r>
            <a:r>
              <a:rPr sz="2000" dirty="0">
                <a:latin typeface="黑体" panose="02010609060101010101" pitchFamily="49" charset="-122"/>
                <a:ea typeface="黑体" panose="02010609060101010101" pitchFamily="49" charset="-122"/>
                <a:cs typeface="宋体" panose="02010600030101010101" pitchFamily="2" charset="-122"/>
                <a:sym typeface="+mn-ea"/>
              </a:rPr>
              <a:t>（5）先用权人对于自己在先实施的技术不能转让，除非连同所属企业一并转让。即先用权人在专利申请日后将其已经实施或作好实施必要准备的技术或设计转让或者许可他人实施，如果作为被诉侵权人，主张该实施行为属于在原有范围内继续实施的，法院不应予以支持，但该技术或设计与原有企业一并转让或者承继的除外。</a:t>
            </a:r>
          </a:p>
        </p:txBody>
      </p:sp>
      <p:sp>
        <p:nvSpPr>
          <p:cNvPr id="7" name="矩形 6"/>
          <p:cNvSpPr/>
          <p:nvPr/>
        </p:nvSpPr>
        <p:spPr>
          <a:xfrm>
            <a:off x="846371" y="1232029"/>
            <a:ext cx="10876817" cy="521970"/>
          </a:xfrm>
          <a:prstGeom prst="rect">
            <a:avLst/>
          </a:prstGeom>
        </p:spPr>
        <p:txBody>
          <a:bodyPr wrap="square">
            <a:spAutoFit/>
          </a:bodyPr>
          <a:lstStyle/>
          <a:p>
            <a:pPr algn="l"/>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二、先用权</a:t>
            </a:r>
          </a:p>
        </p:txBody>
      </p:sp>
      <p:sp>
        <p:nvSpPr>
          <p:cNvPr id="8" name="文本框 7"/>
          <p:cNvSpPr txBox="1"/>
          <p:nvPr/>
        </p:nvSpPr>
        <p:spPr>
          <a:xfrm>
            <a:off x="129492" y="265770"/>
            <a:ext cx="1112805" cy="461665"/>
          </a:xfrm>
          <a:prstGeom prst="rect">
            <a:avLst/>
          </a:prstGeom>
          <a:noFill/>
        </p:spPr>
        <p:txBody>
          <a:bodyPr wrap="none" rtlCol="0">
            <a:spAutoFit/>
          </a:bodyPr>
          <a:lstStyle/>
          <a:p>
            <a:r>
              <a:rPr lang="zh-CN" altLang="en-US" sz="2400" b="1" dirty="0">
                <a:solidFill>
                  <a:srgbClr val="FA7D00"/>
                </a:solidFill>
                <a:latin typeface="黑体" panose="02010609060101010101" pitchFamily="49" charset="-122"/>
                <a:ea typeface="黑体" panose="02010609060101010101" pitchFamily="49" charset="-122"/>
              </a:rPr>
              <a:t>第二节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699"/>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199"/>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699"/>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p:bldP spid="7"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20628B7-571C-83B2-95F6-7A0E9895F7B2}"/>
              </a:ext>
            </a:extLst>
          </p:cNvPr>
          <p:cNvSpPr>
            <a:spLocks noGrp="1"/>
          </p:cNvSpPr>
          <p:nvPr>
            <p:ph idx="1"/>
          </p:nvPr>
        </p:nvSpPr>
        <p:spPr>
          <a:xfrm>
            <a:off x="1240403" y="1644715"/>
            <a:ext cx="10074303" cy="4040467"/>
          </a:xfrm>
        </p:spPr>
        <p:txBody>
          <a:bodyPr>
            <a:normAutofit/>
          </a:bodyPr>
          <a:lstStyle/>
          <a:p>
            <a:r>
              <a:rPr lang="zh-CN" altLang="en-US" sz="2400" dirty="0">
                <a:solidFill>
                  <a:srgbClr val="FF0000"/>
                </a:solidFill>
              </a:rPr>
              <a:t>案例：</a:t>
            </a:r>
            <a:endParaRPr lang="en-US" altLang="zh-CN" sz="2400" dirty="0">
              <a:solidFill>
                <a:srgbClr val="FF0000"/>
              </a:solidFill>
            </a:endParaRPr>
          </a:p>
          <a:p>
            <a:r>
              <a:rPr lang="en-US" altLang="zh-CN" sz="2400" dirty="0"/>
              <a:t>       2010</a:t>
            </a:r>
            <a:r>
              <a:rPr lang="zh-CN" altLang="en-US" sz="2400" dirty="0"/>
              <a:t>年，汉王公司认为银涛公司生产和销售、保赛公司销售的“强力定眩胶囊”产品，其处方、工艺、剂型以及主治功能等与汉王公司“一种具有降压、降脂、定眩、定风作用的中药组合物及其制备方法和其用途”发明专利所保护的范围相同，请求法院判令保赛公司承担相应民事责任。</a:t>
            </a:r>
          </a:p>
        </p:txBody>
      </p:sp>
    </p:spTree>
    <p:extLst>
      <p:ext uri="{BB962C8B-B14F-4D97-AF65-F5344CB8AC3E}">
        <p14:creationId xmlns:p14="http://schemas.microsoft.com/office/powerpoint/2010/main" val="385280014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29A5B2E-F808-8DB8-0B8F-106BE5E16B3F}"/>
              </a:ext>
            </a:extLst>
          </p:cNvPr>
          <p:cNvSpPr>
            <a:spLocks noGrp="1"/>
          </p:cNvSpPr>
          <p:nvPr>
            <p:ph idx="1"/>
          </p:nvPr>
        </p:nvSpPr>
        <p:spPr>
          <a:xfrm>
            <a:off x="978010" y="1191491"/>
            <a:ext cx="10576680" cy="4985472"/>
          </a:xfrm>
        </p:spPr>
        <p:txBody>
          <a:bodyPr>
            <a:normAutofit/>
          </a:bodyPr>
          <a:lstStyle/>
          <a:p>
            <a:r>
              <a:rPr lang="zh-CN" altLang="en-US" sz="2200" dirty="0"/>
              <a:t>一审、二审裁判摘要</a:t>
            </a:r>
          </a:p>
          <a:p>
            <a:r>
              <a:rPr lang="zh-CN" altLang="en-US" sz="2200" dirty="0"/>
              <a:t>       被诉侵权药品“强力定眩胶囊”与汉王公司涉案专利权利要求</a:t>
            </a:r>
            <a:r>
              <a:rPr lang="en-US" altLang="zh-CN" sz="2200" dirty="0"/>
              <a:t>1</a:t>
            </a:r>
            <a:r>
              <a:rPr lang="zh-CN" altLang="en-US" sz="2200" dirty="0"/>
              <a:t>、</a:t>
            </a:r>
            <a:r>
              <a:rPr lang="en-US" altLang="zh-CN" sz="2200" dirty="0"/>
              <a:t>6</a:t>
            </a:r>
            <a:r>
              <a:rPr lang="zh-CN" altLang="en-US" sz="2200" dirty="0"/>
              <a:t>、</a:t>
            </a:r>
            <a:r>
              <a:rPr lang="en-US" altLang="zh-CN" sz="2200" dirty="0"/>
              <a:t>23</a:t>
            </a:r>
            <a:r>
              <a:rPr lang="zh-CN" altLang="en-US" sz="2200" dirty="0"/>
              <a:t>的技术特征相同。对于银涛公司主张的先用权抗辩问题，江西药监局向其颁发的“药品注册申请受理通知书”能够证明该药品注册申请已经被受理，是否能够得到批准有待审查。而银涛公司于</a:t>
            </a:r>
            <a:r>
              <a:rPr lang="en-US" altLang="zh-CN" sz="2200" dirty="0"/>
              <a:t>2009</a:t>
            </a:r>
            <a:r>
              <a:rPr lang="zh-CN" altLang="en-US" sz="2200" dirty="0"/>
              <a:t>年</a:t>
            </a:r>
            <a:r>
              <a:rPr lang="en-US" altLang="zh-CN" sz="2200" dirty="0"/>
              <a:t>3</a:t>
            </a:r>
            <a:r>
              <a:rPr lang="zh-CN" altLang="en-US" sz="2200" dirty="0"/>
              <a:t>月</a:t>
            </a:r>
            <a:r>
              <a:rPr lang="en-US" altLang="zh-CN" sz="2200" dirty="0"/>
              <a:t>13</a:t>
            </a:r>
            <a:r>
              <a:rPr lang="zh-CN" altLang="en-US" sz="2200" dirty="0"/>
              <a:t>日才取得被诉侵权药品的注册批件，国家药监局</a:t>
            </a:r>
            <a:r>
              <a:rPr lang="en-US" altLang="zh-CN" sz="2200" dirty="0"/>
              <a:t>2009</a:t>
            </a:r>
            <a:r>
              <a:rPr lang="zh-CN" altLang="en-US" sz="2200" dirty="0"/>
              <a:t>年</a:t>
            </a:r>
            <a:r>
              <a:rPr lang="en-US" altLang="zh-CN" sz="2200" dirty="0"/>
              <a:t>3</a:t>
            </a:r>
            <a:r>
              <a:rPr lang="zh-CN" altLang="en-US" sz="2200" dirty="0"/>
              <a:t>月</a:t>
            </a:r>
            <a:r>
              <a:rPr lang="en-US" altLang="zh-CN" sz="2200" dirty="0"/>
              <a:t>13</a:t>
            </a:r>
            <a:r>
              <a:rPr lang="zh-CN" altLang="en-US" sz="2200" dirty="0"/>
              <a:t>后才允许银涛公司生产被诉侵权药品。同时，银涛公司提供其他证据以证明其已购买实施发明创造所必需的主要设备，但其提供的购买设备的合同、使用说明书、增值税专用发票，均无原件，汉王公司不予认可，其公司也不能证明这些设备系为被诉侵权药品“强力定眩胶囊”所购买。因此，银涛公司的主张不符合先用权抗辩的有关规定，其关于先用权抗辩的理由不能成立。</a:t>
            </a:r>
          </a:p>
          <a:p>
            <a:endParaRPr lang="zh-CN" altLang="en-US" dirty="0"/>
          </a:p>
        </p:txBody>
      </p:sp>
    </p:spTree>
    <p:extLst>
      <p:ext uri="{BB962C8B-B14F-4D97-AF65-F5344CB8AC3E}">
        <p14:creationId xmlns:p14="http://schemas.microsoft.com/office/powerpoint/2010/main" val="108392106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2A0CE7C-49CF-0646-974F-2114922FAC8E}"/>
              </a:ext>
            </a:extLst>
          </p:cNvPr>
          <p:cNvSpPr>
            <a:spLocks noGrp="1"/>
          </p:cNvSpPr>
          <p:nvPr>
            <p:ph idx="1"/>
          </p:nvPr>
        </p:nvSpPr>
        <p:spPr>
          <a:xfrm>
            <a:off x="1005880" y="1096075"/>
            <a:ext cx="10762051" cy="4985472"/>
          </a:xfrm>
        </p:spPr>
        <p:txBody>
          <a:bodyPr>
            <a:normAutofit fontScale="85000" lnSpcReduction="20000"/>
          </a:bodyPr>
          <a:lstStyle/>
          <a:p>
            <a:r>
              <a:rPr lang="zh-CN" altLang="en-US" dirty="0"/>
              <a:t>再审裁判摘要</a:t>
            </a:r>
          </a:p>
          <a:p>
            <a:r>
              <a:rPr lang="zh-CN" altLang="en-US" dirty="0"/>
              <a:t>       先用权抗辩是否成立的关键在于</a:t>
            </a:r>
            <a:r>
              <a:rPr lang="en-US" altLang="zh-CN" dirty="0"/>
              <a:t>,</a:t>
            </a:r>
            <a:r>
              <a:rPr lang="zh-CN" altLang="en-US" dirty="0"/>
              <a:t>被诉侵权人在专利申请日前是否已经实施专利或者为实施专利做好了技术或者物质上的必要准备</a:t>
            </a:r>
            <a:r>
              <a:rPr lang="en-US" altLang="zh-CN" dirty="0"/>
              <a:t>,</a:t>
            </a:r>
            <a:r>
              <a:rPr lang="zh-CN" altLang="en-US" dirty="0"/>
              <a:t>如已经完成实施发明创造所必需的主要技术图纸或者工艺文件</a:t>
            </a:r>
            <a:r>
              <a:rPr lang="en-US" altLang="zh-CN" dirty="0"/>
              <a:t>;</a:t>
            </a:r>
            <a:r>
              <a:rPr lang="zh-CN" altLang="en-US" dirty="0"/>
              <a:t>已经制造或者购买实施发明创造所必需的主要设备或者原材料。药品生产批件是药品监管的行政审批事项</a:t>
            </a:r>
            <a:r>
              <a:rPr lang="en-US" altLang="zh-CN" dirty="0"/>
              <a:t>,</a:t>
            </a:r>
            <a:r>
              <a:rPr lang="zh-CN" altLang="en-US" dirty="0"/>
              <a:t>与先用权抗辩的认定没有关系</a:t>
            </a:r>
            <a:r>
              <a:rPr lang="en-US" altLang="zh-CN" dirty="0"/>
              <a:t>,</a:t>
            </a:r>
            <a:r>
              <a:rPr lang="zh-CN" altLang="en-US" dirty="0"/>
              <a:t>其是否取得药品生产批件</a:t>
            </a:r>
            <a:r>
              <a:rPr lang="en-US" altLang="zh-CN" dirty="0"/>
              <a:t>,</a:t>
            </a:r>
            <a:r>
              <a:rPr lang="zh-CN" altLang="en-US" dirty="0"/>
              <a:t>对先用权抗辩是否成立不产生影响。本案中</a:t>
            </a:r>
            <a:r>
              <a:rPr lang="en-US" altLang="zh-CN" dirty="0"/>
              <a:t>,</a:t>
            </a:r>
            <a:r>
              <a:rPr lang="zh-CN" altLang="en-US" dirty="0"/>
              <a:t>通过</a:t>
            </a:r>
            <a:r>
              <a:rPr lang="en-US" altLang="zh-CN" dirty="0"/>
              <a:t>2005</a:t>
            </a:r>
            <a:r>
              <a:rPr lang="zh-CN" altLang="en-US" dirty="0"/>
              <a:t>年</a:t>
            </a:r>
            <a:r>
              <a:rPr lang="en-US" altLang="zh-CN" dirty="0"/>
              <a:t>6</a:t>
            </a:r>
            <a:r>
              <a:rPr lang="zh-CN" altLang="en-US" dirty="0"/>
              <a:t>月</a:t>
            </a:r>
            <a:r>
              <a:rPr lang="en-US" altLang="zh-CN" dirty="0"/>
              <a:t>16</a:t>
            </a:r>
            <a:r>
              <a:rPr lang="zh-CN" altLang="en-US" dirty="0"/>
              <a:t>日江西省食品药品监督管理局向其出具的“强力定眩胶囊”药品注册申请受理通知书</a:t>
            </a:r>
            <a:r>
              <a:rPr lang="en-US" altLang="zh-CN" dirty="0"/>
              <a:t>,</a:t>
            </a:r>
            <a:r>
              <a:rPr lang="zh-CN" altLang="en-US" dirty="0"/>
              <a:t>以及银涛公司申请药品注册时所报送的</a:t>
            </a:r>
            <a:r>
              <a:rPr lang="en-US" altLang="zh-CN" dirty="0"/>
              <a:t>《“</a:t>
            </a:r>
            <a:r>
              <a:rPr lang="zh-CN" altLang="en-US" dirty="0"/>
              <a:t>强力定眩胶囊”申报资料项目</a:t>
            </a:r>
            <a:r>
              <a:rPr lang="en-US" altLang="zh-CN" dirty="0"/>
              <a:t>》</a:t>
            </a:r>
            <a:r>
              <a:rPr lang="zh-CN" altLang="en-US" dirty="0"/>
              <a:t>资料、江西省药检所</a:t>
            </a:r>
            <a:r>
              <a:rPr lang="en-US" altLang="zh-CN" dirty="0"/>
              <a:t>《</a:t>
            </a:r>
            <a:r>
              <a:rPr lang="zh-CN" altLang="en-US" dirty="0"/>
              <a:t>药品注册检验报告表</a:t>
            </a:r>
            <a:r>
              <a:rPr lang="en-US" altLang="zh-CN" dirty="0"/>
              <a:t>》</a:t>
            </a:r>
            <a:r>
              <a:rPr lang="zh-CN" altLang="en-US" dirty="0"/>
              <a:t>及附件、</a:t>
            </a:r>
            <a:r>
              <a:rPr lang="en-US" altLang="zh-CN" dirty="0"/>
              <a:t>《</a:t>
            </a:r>
            <a:r>
              <a:rPr lang="zh-CN" altLang="en-US" dirty="0"/>
              <a:t>药品生产许可证</a:t>
            </a:r>
            <a:r>
              <a:rPr lang="en-US" altLang="zh-CN" dirty="0"/>
              <a:t>》</a:t>
            </a:r>
            <a:r>
              <a:rPr lang="zh-CN" altLang="en-US" dirty="0"/>
              <a:t>和</a:t>
            </a:r>
            <a:r>
              <a:rPr lang="en-US" altLang="zh-CN" dirty="0"/>
              <a:t>《</a:t>
            </a:r>
            <a:r>
              <a:rPr lang="zh-CN" altLang="en-US" dirty="0"/>
              <a:t>药品</a:t>
            </a:r>
            <a:r>
              <a:rPr lang="en-US" altLang="zh-CN" dirty="0"/>
              <a:t>GMP</a:t>
            </a:r>
            <a:r>
              <a:rPr lang="zh-CN" altLang="en-US" dirty="0"/>
              <a:t>证书</a:t>
            </a:r>
            <a:r>
              <a:rPr lang="en-US" altLang="zh-CN" dirty="0"/>
              <a:t>》</a:t>
            </a:r>
            <a:r>
              <a:rPr lang="zh-CN" altLang="en-US" dirty="0"/>
              <a:t>等证据</a:t>
            </a:r>
            <a:r>
              <a:rPr lang="en-US" altLang="zh-CN" dirty="0"/>
              <a:t>,</a:t>
            </a:r>
            <a:r>
              <a:rPr lang="zh-CN" altLang="en-US" dirty="0"/>
              <a:t>表明在涉案专利的申请日</a:t>
            </a:r>
            <a:r>
              <a:rPr lang="en-US" altLang="zh-CN" dirty="0"/>
              <a:t>2006</a:t>
            </a:r>
            <a:r>
              <a:rPr lang="zh-CN" altLang="en-US" dirty="0"/>
              <a:t>年</a:t>
            </a:r>
            <a:r>
              <a:rPr lang="en-US" altLang="zh-CN" dirty="0"/>
              <a:t>9</a:t>
            </a:r>
            <a:r>
              <a:rPr lang="zh-CN" altLang="en-US" dirty="0"/>
              <a:t>月</a:t>
            </a:r>
            <a:r>
              <a:rPr lang="en-US" altLang="zh-CN" dirty="0"/>
              <a:t>27</a:t>
            </a:r>
            <a:r>
              <a:rPr lang="zh-CN" altLang="en-US" dirty="0"/>
              <a:t>日前</a:t>
            </a:r>
            <a:r>
              <a:rPr lang="en-US" altLang="zh-CN" dirty="0"/>
              <a:t>,</a:t>
            </a:r>
            <a:r>
              <a:rPr lang="zh-CN" altLang="en-US" dirty="0"/>
              <a:t>银涛公司已经完成了生产“强力定眩胶囊”的工艺文件和设备</a:t>
            </a:r>
            <a:r>
              <a:rPr lang="en-US" altLang="zh-CN" dirty="0"/>
              <a:t>,</a:t>
            </a:r>
            <a:r>
              <a:rPr lang="zh-CN" altLang="en-US" dirty="0"/>
              <a:t>符合 “已经做好制造、使用的必要准备”的条件。</a:t>
            </a:r>
          </a:p>
          <a:p>
            <a:endParaRPr lang="zh-CN" altLang="en-US" dirty="0"/>
          </a:p>
        </p:txBody>
      </p:sp>
    </p:spTree>
    <p:extLst>
      <p:ext uri="{BB962C8B-B14F-4D97-AF65-F5344CB8AC3E}">
        <p14:creationId xmlns:p14="http://schemas.microsoft.com/office/powerpoint/2010/main" val="2197491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F14CC17-2F3E-4FCC-BDC3-9BEAADCE8968}"/>
              </a:ext>
            </a:extLst>
          </p:cNvPr>
          <p:cNvSpPr>
            <a:spLocks noGrp="1"/>
          </p:cNvSpPr>
          <p:nvPr>
            <p:ph idx="1"/>
          </p:nvPr>
        </p:nvSpPr>
        <p:spPr>
          <a:xfrm>
            <a:off x="1455938" y="936264"/>
            <a:ext cx="10125385" cy="5340249"/>
          </a:xfrm>
        </p:spPr>
        <p:txBody>
          <a:bodyPr>
            <a:normAutofit fontScale="70000" lnSpcReduction="20000"/>
          </a:bodyPr>
          <a:lstStyle/>
          <a:p>
            <a:pPr>
              <a:lnSpc>
                <a:spcPct val="130000"/>
              </a:lnSpc>
            </a:pPr>
            <a:r>
              <a:rPr lang="zh-CN" altLang="en-US" sz="3100" dirty="0">
                <a:latin typeface="SimHei" panose="02010609060101010101" pitchFamily="49" charset="-122"/>
                <a:ea typeface="SimHei" panose="02010609060101010101" pitchFamily="49" charset="-122"/>
              </a:rPr>
              <a:t>    裁判意见：</a:t>
            </a:r>
          </a:p>
          <a:p>
            <a:pPr>
              <a:lnSpc>
                <a:spcPct val="130000"/>
              </a:lnSpc>
            </a:pPr>
            <a:r>
              <a:rPr lang="zh-CN" altLang="en-US" sz="3100" dirty="0">
                <a:latin typeface="SimHei" panose="02010609060101010101" pitchFamily="49" charset="-122"/>
                <a:ea typeface="SimHei" panose="02010609060101010101" pitchFamily="49" charset="-122"/>
              </a:rPr>
              <a:t>    本申请的方案是通过识别人的姓名中有关“字”的所谓内涵物质，通过“字”与“字”的搭配组合来实现治病、防病及给人带来幸福的目的。首先，该方案借助于所谓的“字识”哲学，运用汉字所谓的“数理”、“运程”，将人的名字与治病结合起来，但这种结合并无科学的理论依据，不论是从西医的角度还是从中医的角度来讲，人的疾病能否被治愈均与人取的名字无关。其次，根据本申请的方案，其只能适用于以汉字为姓名的亚洲人，而对于以字母组合为姓名的欧美人，其所声称的“数理”、“格运”则无法适用，而专利法意义上的技术方案是不存在仅针对某些国家适用，而其他国家不适用的情形的。由上可见，该方案未利用自然规律，也未采用任何借助于自然力的技术手段，因此其方案并非专利法意义上的技术方案。另外，专利法予以保护的技术方案应当是能够在产业上应用的技术方案，前面已经列举了专利法意义上的产业所包含的种类，而本申请的方案无法在专利法意义上的产业中应用，因此不符合专利授权的条件，无法授予专利权。</a:t>
            </a:r>
          </a:p>
          <a:p>
            <a:endParaRPr lang="zh-CN" altLang="en-US" dirty="0"/>
          </a:p>
        </p:txBody>
      </p:sp>
    </p:spTree>
    <p:extLst>
      <p:ext uri="{BB962C8B-B14F-4D97-AF65-F5344CB8AC3E}">
        <p14:creationId xmlns:p14="http://schemas.microsoft.com/office/powerpoint/2010/main" val="59875537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不侵害专利权的行为</a:t>
            </a:r>
          </a:p>
        </p:txBody>
      </p:sp>
      <p:sp>
        <p:nvSpPr>
          <p:cNvPr id="6" name="PA_文本框 3"/>
          <p:cNvSpPr txBox="1"/>
          <p:nvPr>
            <p:custDataLst>
              <p:tags r:id="rId1"/>
            </p:custDataLst>
          </p:nvPr>
        </p:nvSpPr>
        <p:spPr>
          <a:xfrm>
            <a:off x="1901190" y="3350260"/>
            <a:ext cx="9443808" cy="1827873"/>
          </a:xfrm>
          <a:prstGeom prst="rect">
            <a:avLst/>
          </a:prstGeom>
          <a:noFill/>
        </p:spPr>
        <p:txBody>
          <a:bodyPr wrap="square" rtlCol="0">
            <a:spAutoFit/>
          </a:bodyPr>
          <a:lstStyle/>
          <a:p>
            <a:pPr lvl="0">
              <a:lnSpc>
                <a:spcPct val="150000"/>
              </a:lnSpc>
            </a:pPr>
            <a:r>
              <a:rPr lang="en-US" sz="24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   </a:t>
            </a:r>
            <a:endParaRPr sz="24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endParaRPr>
          </a:p>
          <a:p>
            <a:pPr lvl="0">
              <a:lnSpc>
                <a:spcPct val="150000"/>
              </a:lnSpc>
            </a:pPr>
            <a:r>
              <a:rPr lang="zh-CN" altLang="en-US" b="1" dirty="0">
                <a:solidFill>
                  <a:schemeClr val="accent2">
                    <a:lumMod val="75000"/>
                  </a:schemeClr>
                </a:solidFill>
                <a:latin typeface="黑体" panose="02010609060101010101" pitchFamily="49" charset="-122"/>
                <a:ea typeface="黑体" panose="02010609060101010101" pitchFamily="49" charset="-122"/>
                <a:sym typeface="+mn-ea"/>
              </a:rPr>
              <a:t>分析</a:t>
            </a:r>
            <a:r>
              <a:rPr lang="zh-CN" altLang="en-US" dirty="0">
                <a:latin typeface="黑体" panose="02010609060101010101" pitchFamily="49" charset="-122"/>
                <a:ea typeface="黑体" panose="02010609060101010101" pitchFamily="49" charset="-122"/>
                <a:sym typeface="+mn-ea"/>
              </a:rPr>
              <a:t>：</a:t>
            </a:r>
            <a:r>
              <a:rPr dirty="0" err="1">
                <a:latin typeface="黑体" panose="02010609060101010101" pitchFamily="49" charset="-122"/>
                <a:ea typeface="黑体" panose="02010609060101010101" pitchFamily="49" charset="-122"/>
                <a:cs typeface="宋体" panose="02010600030101010101" pitchFamily="2" charset="-122"/>
                <a:sym typeface="+mn-ea"/>
              </a:rPr>
              <a:t>对专利权的这一限制的目的是维护运输自由的公共利益</a:t>
            </a:r>
            <a:r>
              <a:rPr dirty="0">
                <a:latin typeface="黑体" panose="02010609060101010101" pitchFamily="49" charset="-122"/>
                <a:ea typeface="黑体" panose="02010609060101010101" pitchFamily="49" charset="-122"/>
                <a:cs typeface="宋体" panose="02010600030101010101" pitchFamily="2" charset="-122"/>
                <a:sym typeface="+mn-ea"/>
              </a:rPr>
              <a:t>，《巴黎公约》第5条之3对此作了明确的规定，这种限制的效力是，暂时通过该国领土、领水、领空的外国运输工具的所有人不需要为了避免对该国有效专利的侵权而取得该项专利的使用许可。</a:t>
            </a:r>
            <a:endParaRPr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endParaRPr>
          </a:p>
        </p:txBody>
      </p:sp>
      <p:sp>
        <p:nvSpPr>
          <p:cNvPr id="7" name="矩形 6"/>
          <p:cNvSpPr/>
          <p:nvPr/>
        </p:nvSpPr>
        <p:spPr>
          <a:xfrm>
            <a:off x="846371" y="1232029"/>
            <a:ext cx="10876817" cy="521970"/>
          </a:xfrm>
          <a:prstGeom prst="rect">
            <a:avLst/>
          </a:prstGeom>
        </p:spPr>
        <p:txBody>
          <a:bodyPr wrap="square">
            <a:spAutoFit/>
          </a:bodyPr>
          <a:lstStyle/>
          <a:p>
            <a:pPr algn="l"/>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三、临时过境</a:t>
            </a:r>
          </a:p>
        </p:txBody>
      </p:sp>
      <p:sp>
        <p:nvSpPr>
          <p:cNvPr id="8" name="文本框 7"/>
          <p:cNvSpPr txBox="1"/>
          <p:nvPr/>
        </p:nvSpPr>
        <p:spPr>
          <a:xfrm>
            <a:off x="129492" y="265770"/>
            <a:ext cx="1112805" cy="461665"/>
          </a:xfrm>
          <a:prstGeom prst="rect">
            <a:avLst/>
          </a:prstGeom>
          <a:noFill/>
        </p:spPr>
        <p:txBody>
          <a:bodyPr wrap="none" rtlCol="0">
            <a:spAutoFit/>
          </a:bodyPr>
          <a:lstStyle/>
          <a:p>
            <a:r>
              <a:rPr lang="zh-CN" altLang="en-US" sz="2400" b="1" dirty="0">
                <a:solidFill>
                  <a:srgbClr val="FA7D00"/>
                </a:solidFill>
                <a:latin typeface="黑体" panose="02010609060101010101" pitchFamily="49" charset="-122"/>
                <a:ea typeface="黑体" panose="02010609060101010101" pitchFamily="49" charset="-122"/>
              </a:rPr>
              <a:t>第二节</a:t>
            </a:r>
          </a:p>
        </p:txBody>
      </p:sp>
      <p:sp>
        <p:nvSpPr>
          <p:cNvPr id="2" name="圆角矩形 1"/>
          <p:cNvSpPr/>
          <p:nvPr/>
        </p:nvSpPr>
        <p:spPr>
          <a:xfrm>
            <a:off x="1792945" y="1833277"/>
            <a:ext cx="9552053" cy="196290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150000"/>
              </a:lnSpc>
            </a:pPr>
            <a:r>
              <a:rPr lang="en-US" altLang="zh-CN" sz="2400" dirty="0">
                <a:latin typeface="黑体" panose="02010609060101010101" pitchFamily="49" charset="-122"/>
                <a:ea typeface="黑体" panose="02010609060101010101" pitchFamily="49" charset="-122"/>
              </a:rPr>
              <a:t>   </a:t>
            </a:r>
            <a:r>
              <a:rPr sz="20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《专利法》第</a:t>
            </a:r>
            <a:r>
              <a:rPr lang="en-US" sz="20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75</a:t>
            </a:r>
            <a:r>
              <a:rPr sz="20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条第3项规定，“临时通过中国领土、领水、领空的外国运输工具，依照其所属国同中国签订的协议或者共同参加的国际条约，或者依照互惠原则，为运输工具自身需要而在其装置和设备中使用有关专利的”，不视为侵害专利权。</a:t>
            </a:r>
            <a:endParaRPr lang="zh-CN" altLang="en-US" sz="2000" dirty="0">
              <a:latin typeface="黑体" panose="02010609060101010101" pitchFamily="49" charset="-122"/>
              <a:ea typeface="黑体" panose="02010609060101010101" pitchFamily="49" charset="-122"/>
            </a:endParaRPr>
          </a:p>
        </p:txBody>
      </p:sp>
      <p:sp>
        <p:nvSpPr>
          <p:cNvPr id="10" name="quotes_88434"/>
          <p:cNvSpPr>
            <a:spLocks noChangeAspect="1"/>
          </p:cNvSpPr>
          <p:nvPr/>
        </p:nvSpPr>
        <p:spPr bwMode="auto">
          <a:xfrm>
            <a:off x="846367" y="1833277"/>
            <a:ext cx="609685" cy="500157"/>
          </a:xfrm>
          <a:custGeom>
            <a:avLst/>
            <a:gdLst>
              <a:gd name="connsiteX0" fmla="*/ 11628 w 607286"/>
              <a:gd name="connsiteY0" fmla="*/ 425859 h 498189"/>
              <a:gd name="connsiteX1" fmla="*/ 319888 w 607286"/>
              <a:gd name="connsiteY1" fmla="*/ 425859 h 498189"/>
              <a:gd name="connsiteX2" fmla="*/ 331516 w 607286"/>
              <a:gd name="connsiteY2" fmla="*/ 437503 h 498189"/>
              <a:gd name="connsiteX3" fmla="*/ 319888 w 607286"/>
              <a:gd name="connsiteY3" fmla="*/ 449146 h 498189"/>
              <a:gd name="connsiteX4" fmla="*/ 11628 w 607286"/>
              <a:gd name="connsiteY4" fmla="*/ 449146 h 498189"/>
              <a:gd name="connsiteX5" fmla="*/ 0 w 607286"/>
              <a:gd name="connsiteY5" fmla="*/ 437503 h 498189"/>
              <a:gd name="connsiteX6" fmla="*/ 11628 w 607286"/>
              <a:gd name="connsiteY6" fmla="*/ 425859 h 498189"/>
              <a:gd name="connsiteX7" fmla="*/ 524053 w 607286"/>
              <a:gd name="connsiteY7" fmla="*/ 365876 h 498189"/>
              <a:gd name="connsiteX8" fmla="*/ 524053 w 607286"/>
              <a:gd name="connsiteY8" fmla="*/ 425881 h 498189"/>
              <a:gd name="connsiteX9" fmla="*/ 584036 w 607286"/>
              <a:gd name="connsiteY9" fmla="*/ 425881 h 498189"/>
              <a:gd name="connsiteX10" fmla="*/ 584036 w 607286"/>
              <a:gd name="connsiteY10" fmla="*/ 423212 h 498189"/>
              <a:gd name="connsiteX11" fmla="*/ 584036 w 607286"/>
              <a:gd name="connsiteY11" fmla="*/ 365876 h 498189"/>
              <a:gd name="connsiteX12" fmla="*/ 390452 w 607286"/>
              <a:gd name="connsiteY12" fmla="*/ 365876 h 498189"/>
              <a:gd name="connsiteX13" fmla="*/ 390452 w 607286"/>
              <a:gd name="connsiteY13" fmla="*/ 425881 h 498189"/>
              <a:gd name="connsiteX14" fmla="*/ 450450 w 607286"/>
              <a:gd name="connsiteY14" fmla="*/ 425881 h 498189"/>
              <a:gd name="connsiteX15" fmla="*/ 450450 w 607286"/>
              <a:gd name="connsiteY15" fmla="*/ 423212 h 498189"/>
              <a:gd name="connsiteX16" fmla="*/ 450450 w 607286"/>
              <a:gd name="connsiteY16" fmla="*/ 365876 h 498189"/>
              <a:gd name="connsiteX17" fmla="*/ 11628 w 607286"/>
              <a:gd name="connsiteY17" fmla="*/ 352542 h 498189"/>
              <a:gd name="connsiteX18" fmla="*/ 319888 w 607286"/>
              <a:gd name="connsiteY18" fmla="*/ 352542 h 498189"/>
              <a:gd name="connsiteX19" fmla="*/ 331516 w 607286"/>
              <a:gd name="connsiteY19" fmla="*/ 364150 h 498189"/>
              <a:gd name="connsiteX20" fmla="*/ 319888 w 607286"/>
              <a:gd name="connsiteY20" fmla="*/ 375758 h 498189"/>
              <a:gd name="connsiteX21" fmla="*/ 11628 w 607286"/>
              <a:gd name="connsiteY21" fmla="*/ 375758 h 498189"/>
              <a:gd name="connsiteX22" fmla="*/ 0 w 607286"/>
              <a:gd name="connsiteY22" fmla="*/ 364150 h 498189"/>
              <a:gd name="connsiteX23" fmla="*/ 11628 w 607286"/>
              <a:gd name="connsiteY23" fmla="*/ 352542 h 498189"/>
              <a:gd name="connsiteX24" fmla="*/ 512428 w 607286"/>
              <a:gd name="connsiteY24" fmla="*/ 342663 h 498189"/>
              <a:gd name="connsiteX25" fmla="*/ 595661 w 607286"/>
              <a:gd name="connsiteY25" fmla="*/ 342663 h 498189"/>
              <a:gd name="connsiteX26" fmla="*/ 607286 w 607286"/>
              <a:gd name="connsiteY26" fmla="*/ 354270 h 498189"/>
              <a:gd name="connsiteX27" fmla="*/ 607286 w 607286"/>
              <a:gd name="connsiteY27" fmla="*/ 423212 h 498189"/>
              <a:gd name="connsiteX28" fmla="*/ 607286 w 607286"/>
              <a:gd name="connsiteY28" fmla="*/ 437488 h 498189"/>
              <a:gd name="connsiteX29" fmla="*/ 607286 w 607286"/>
              <a:gd name="connsiteY29" fmla="*/ 462441 h 498189"/>
              <a:gd name="connsiteX30" fmla="*/ 603915 w 607286"/>
              <a:gd name="connsiteY30" fmla="*/ 470566 h 498189"/>
              <a:gd name="connsiteX31" fmla="*/ 579619 w 607286"/>
              <a:gd name="connsiteY31" fmla="*/ 494823 h 498189"/>
              <a:gd name="connsiteX32" fmla="*/ 571482 w 607286"/>
              <a:gd name="connsiteY32" fmla="*/ 498189 h 498189"/>
              <a:gd name="connsiteX33" fmla="*/ 563228 w 607286"/>
              <a:gd name="connsiteY33" fmla="*/ 494823 h 498189"/>
              <a:gd name="connsiteX34" fmla="*/ 563228 w 607286"/>
              <a:gd name="connsiteY34" fmla="*/ 478458 h 498189"/>
              <a:gd name="connsiteX35" fmla="*/ 584036 w 607286"/>
              <a:gd name="connsiteY35" fmla="*/ 457567 h 498189"/>
              <a:gd name="connsiteX36" fmla="*/ 584036 w 607286"/>
              <a:gd name="connsiteY36" fmla="*/ 449094 h 498189"/>
              <a:gd name="connsiteX37" fmla="*/ 512428 w 607286"/>
              <a:gd name="connsiteY37" fmla="*/ 449094 h 498189"/>
              <a:gd name="connsiteX38" fmla="*/ 500803 w 607286"/>
              <a:gd name="connsiteY38" fmla="*/ 437488 h 498189"/>
              <a:gd name="connsiteX39" fmla="*/ 500803 w 607286"/>
              <a:gd name="connsiteY39" fmla="*/ 354270 h 498189"/>
              <a:gd name="connsiteX40" fmla="*/ 512428 w 607286"/>
              <a:gd name="connsiteY40" fmla="*/ 342663 h 498189"/>
              <a:gd name="connsiteX41" fmla="*/ 378708 w 607286"/>
              <a:gd name="connsiteY41" fmla="*/ 342663 h 498189"/>
              <a:gd name="connsiteX42" fmla="*/ 462078 w 607286"/>
              <a:gd name="connsiteY42" fmla="*/ 342663 h 498189"/>
              <a:gd name="connsiteX43" fmla="*/ 473705 w 607286"/>
              <a:gd name="connsiteY43" fmla="*/ 354270 h 498189"/>
              <a:gd name="connsiteX44" fmla="*/ 473705 w 607286"/>
              <a:gd name="connsiteY44" fmla="*/ 423212 h 498189"/>
              <a:gd name="connsiteX45" fmla="*/ 473705 w 607286"/>
              <a:gd name="connsiteY45" fmla="*/ 437488 h 498189"/>
              <a:gd name="connsiteX46" fmla="*/ 473705 w 607286"/>
              <a:gd name="connsiteY46" fmla="*/ 462441 h 498189"/>
              <a:gd name="connsiteX47" fmla="*/ 470333 w 607286"/>
              <a:gd name="connsiteY47" fmla="*/ 470566 h 498189"/>
              <a:gd name="connsiteX48" fmla="*/ 446032 w 607286"/>
              <a:gd name="connsiteY48" fmla="*/ 494823 h 498189"/>
              <a:gd name="connsiteX49" fmla="*/ 437776 w 607286"/>
              <a:gd name="connsiteY49" fmla="*/ 498189 h 498189"/>
              <a:gd name="connsiteX50" fmla="*/ 429637 w 607286"/>
              <a:gd name="connsiteY50" fmla="*/ 494823 h 498189"/>
              <a:gd name="connsiteX51" fmla="*/ 429637 w 607286"/>
              <a:gd name="connsiteY51" fmla="*/ 478458 h 498189"/>
              <a:gd name="connsiteX52" fmla="*/ 450450 w 607286"/>
              <a:gd name="connsiteY52" fmla="*/ 457567 h 498189"/>
              <a:gd name="connsiteX53" fmla="*/ 450450 w 607286"/>
              <a:gd name="connsiteY53" fmla="*/ 449094 h 498189"/>
              <a:gd name="connsiteX54" fmla="*/ 378708 w 607286"/>
              <a:gd name="connsiteY54" fmla="*/ 449094 h 498189"/>
              <a:gd name="connsiteX55" fmla="*/ 367081 w 607286"/>
              <a:gd name="connsiteY55" fmla="*/ 437488 h 498189"/>
              <a:gd name="connsiteX56" fmla="*/ 367081 w 607286"/>
              <a:gd name="connsiteY56" fmla="*/ 354270 h 498189"/>
              <a:gd name="connsiteX57" fmla="*/ 378708 w 607286"/>
              <a:gd name="connsiteY57" fmla="*/ 342663 h 498189"/>
              <a:gd name="connsiteX58" fmla="*/ 11627 w 607286"/>
              <a:gd name="connsiteY58" fmla="*/ 279154 h 498189"/>
              <a:gd name="connsiteX59" fmla="*/ 595659 w 607286"/>
              <a:gd name="connsiteY59" fmla="*/ 279154 h 498189"/>
              <a:gd name="connsiteX60" fmla="*/ 607286 w 607286"/>
              <a:gd name="connsiteY60" fmla="*/ 290762 h 498189"/>
              <a:gd name="connsiteX61" fmla="*/ 595659 w 607286"/>
              <a:gd name="connsiteY61" fmla="*/ 302370 h 498189"/>
              <a:gd name="connsiteX62" fmla="*/ 11627 w 607286"/>
              <a:gd name="connsiteY62" fmla="*/ 302370 h 498189"/>
              <a:gd name="connsiteX63" fmla="*/ 0 w 607286"/>
              <a:gd name="connsiteY63" fmla="*/ 290762 h 498189"/>
              <a:gd name="connsiteX64" fmla="*/ 11627 w 607286"/>
              <a:gd name="connsiteY64" fmla="*/ 279154 h 498189"/>
              <a:gd name="connsiteX65" fmla="*/ 11627 w 607286"/>
              <a:gd name="connsiteY65" fmla="*/ 205766 h 498189"/>
              <a:gd name="connsiteX66" fmla="*/ 595659 w 607286"/>
              <a:gd name="connsiteY66" fmla="*/ 205766 h 498189"/>
              <a:gd name="connsiteX67" fmla="*/ 607286 w 607286"/>
              <a:gd name="connsiteY67" fmla="*/ 217374 h 498189"/>
              <a:gd name="connsiteX68" fmla="*/ 595659 w 607286"/>
              <a:gd name="connsiteY68" fmla="*/ 228982 h 498189"/>
              <a:gd name="connsiteX69" fmla="*/ 11627 w 607286"/>
              <a:gd name="connsiteY69" fmla="*/ 228982 h 498189"/>
              <a:gd name="connsiteX70" fmla="*/ 0 w 607286"/>
              <a:gd name="connsiteY70" fmla="*/ 217374 h 498189"/>
              <a:gd name="connsiteX71" fmla="*/ 11627 w 607286"/>
              <a:gd name="connsiteY71" fmla="*/ 205766 h 498189"/>
              <a:gd name="connsiteX72" fmla="*/ 287750 w 607286"/>
              <a:gd name="connsiteY72" fmla="*/ 132378 h 498189"/>
              <a:gd name="connsiteX73" fmla="*/ 595658 w 607286"/>
              <a:gd name="connsiteY73" fmla="*/ 132378 h 498189"/>
              <a:gd name="connsiteX74" fmla="*/ 607286 w 607286"/>
              <a:gd name="connsiteY74" fmla="*/ 143986 h 498189"/>
              <a:gd name="connsiteX75" fmla="*/ 595658 w 607286"/>
              <a:gd name="connsiteY75" fmla="*/ 155594 h 498189"/>
              <a:gd name="connsiteX76" fmla="*/ 287750 w 607286"/>
              <a:gd name="connsiteY76" fmla="*/ 155594 h 498189"/>
              <a:gd name="connsiteX77" fmla="*/ 276122 w 607286"/>
              <a:gd name="connsiteY77" fmla="*/ 143986 h 498189"/>
              <a:gd name="connsiteX78" fmla="*/ 287750 w 607286"/>
              <a:gd name="connsiteY78" fmla="*/ 132378 h 498189"/>
              <a:gd name="connsiteX79" fmla="*/ 156835 w 607286"/>
              <a:gd name="connsiteY79" fmla="*/ 72471 h 498189"/>
              <a:gd name="connsiteX80" fmla="*/ 156835 w 607286"/>
              <a:gd name="connsiteY80" fmla="*/ 75025 h 498189"/>
              <a:gd name="connsiteX81" fmla="*/ 156835 w 607286"/>
              <a:gd name="connsiteY81" fmla="*/ 132375 h 498189"/>
              <a:gd name="connsiteX82" fmla="*/ 216949 w 607286"/>
              <a:gd name="connsiteY82" fmla="*/ 132375 h 498189"/>
              <a:gd name="connsiteX83" fmla="*/ 216949 w 607286"/>
              <a:gd name="connsiteY83" fmla="*/ 72471 h 498189"/>
              <a:gd name="connsiteX84" fmla="*/ 23255 w 607286"/>
              <a:gd name="connsiteY84" fmla="*/ 72471 h 498189"/>
              <a:gd name="connsiteX85" fmla="*/ 23255 w 607286"/>
              <a:gd name="connsiteY85" fmla="*/ 75025 h 498189"/>
              <a:gd name="connsiteX86" fmla="*/ 23255 w 607286"/>
              <a:gd name="connsiteY86" fmla="*/ 132375 h 498189"/>
              <a:gd name="connsiteX87" fmla="*/ 83369 w 607286"/>
              <a:gd name="connsiteY87" fmla="*/ 132375 h 498189"/>
              <a:gd name="connsiteX88" fmla="*/ 83369 w 607286"/>
              <a:gd name="connsiteY88" fmla="*/ 72471 h 498189"/>
              <a:gd name="connsiteX89" fmla="*/ 161253 w 607286"/>
              <a:gd name="connsiteY89" fmla="*/ 3395 h 498189"/>
              <a:gd name="connsiteX90" fmla="*/ 177764 w 607286"/>
              <a:gd name="connsiteY90" fmla="*/ 3395 h 498189"/>
              <a:gd name="connsiteX91" fmla="*/ 177764 w 607286"/>
              <a:gd name="connsiteY91" fmla="*/ 19881 h 498189"/>
              <a:gd name="connsiteX92" fmla="*/ 156835 w 607286"/>
              <a:gd name="connsiteY92" fmla="*/ 40661 h 498189"/>
              <a:gd name="connsiteX93" fmla="*/ 156835 w 607286"/>
              <a:gd name="connsiteY93" fmla="*/ 49252 h 498189"/>
              <a:gd name="connsiteX94" fmla="*/ 228577 w 607286"/>
              <a:gd name="connsiteY94" fmla="*/ 49252 h 498189"/>
              <a:gd name="connsiteX95" fmla="*/ 240204 w 607286"/>
              <a:gd name="connsiteY95" fmla="*/ 60862 h 498189"/>
              <a:gd name="connsiteX96" fmla="*/ 240204 w 607286"/>
              <a:gd name="connsiteY96" fmla="*/ 143984 h 498189"/>
              <a:gd name="connsiteX97" fmla="*/ 228577 w 607286"/>
              <a:gd name="connsiteY97" fmla="*/ 155594 h 498189"/>
              <a:gd name="connsiteX98" fmla="*/ 145207 w 607286"/>
              <a:gd name="connsiteY98" fmla="*/ 155594 h 498189"/>
              <a:gd name="connsiteX99" fmla="*/ 133580 w 607286"/>
              <a:gd name="connsiteY99" fmla="*/ 143984 h 498189"/>
              <a:gd name="connsiteX100" fmla="*/ 133580 w 607286"/>
              <a:gd name="connsiteY100" fmla="*/ 75025 h 498189"/>
              <a:gd name="connsiteX101" fmla="*/ 133580 w 607286"/>
              <a:gd name="connsiteY101" fmla="*/ 60862 h 498189"/>
              <a:gd name="connsiteX102" fmla="*/ 133580 w 607286"/>
              <a:gd name="connsiteY102" fmla="*/ 35902 h 498189"/>
              <a:gd name="connsiteX103" fmla="*/ 136952 w 607286"/>
              <a:gd name="connsiteY103" fmla="*/ 27659 h 498189"/>
              <a:gd name="connsiteX104" fmla="*/ 27673 w 607286"/>
              <a:gd name="connsiteY104" fmla="*/ 3395 h 498189"/>
              <a:gd name="connsiteX105" fmla="*/ 44184 w 607286"/>
              <a:gd name="connsiteY105" fmla="*/ 3395 h 498189"/>
              <a:gd name="connsiteX106" fmla="*/ 44184 w 607286"/>
              <a:gd name="connsiteY106" fmla="*/ 19881 h 498189"/>
              <a:gd name="connsiteX107" fmla="*/ 23255 w 607286"/>
              <a:gd name="connsiteY107" fmla="*/ 40661 h 498189"/>
              <a:gd name="connsiteX108" fmla="*/ 23255 w 607286"/>
              <a:gd name="connsiteY108" fmla="*/ 49252 h 498189"/>
              <a:gd name="connsiteX109" fmla="*/ 94997 w 607286"/>
              <a:gd name="connsiteY109" fmla="*/ 49252 h 498189"/>
              <a:gd name="connsiteX110" fmla="*/ 106624 w 607286"/>
              <a:gd name="connsiteY110" fmla="*/ 60862 h 498189"/>
              <a:gd name="connsiteX111" fmla="*/ 106624 w 607286"/>
              <a:gd name="connsiteY111" fmla="*/ 143984 h 498189"/>
              <a:gd name="connsiteX112" fmla="*/ 94997 w 607286"/>
              <a:gd name="connsiteY112" fmla="*/ 155594 h 498189"/>
              <a:gd name="connsiteX113" fmla="*/ 11627 w 607286"/>
              <a:gd name="connsiteY113" fmla="*/ 155594 h 498189"/>
              <a:gd name="connsiteX114" fmla="*/ 0 w 607286"/>
              <a:gd name="connsiteY114" fmla="*/ 143984 h 498189"/>
              <a:gd name="connsiteX115" fmla="*/ 0 w 607286"/>
              <a:gd name="connsiteY115" fmla="*/ 75025 h 498189"/>
              <a:gd name="connsiteX116" fmla="*/ 0 w 607286"/>
              <a:gd name="connsiteY116" fmla="*/ 60862 h 498189"/>
              <a:gd name="connsiteX117" fmla="*/ 0 w 607286"/>
              <a:gd name="connsiteY117" fmla="*/ 35902 h 498189"/>
              <a:gd name="connsiteX118" fmla="*/ 3372 w 607286"/>
              <a:gd name="connsiteY118" fmla="*/ 27659 h 498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7286" h="498189">
                <a:moveTo>
                  <a:pt x="11628" y="425859"/>
                </a:moveTo>
                <a:lnTo>
                  <a:pt x="319888" y="425859"/>
                </a:lnTo>
                <a:cubicBezTo>
                  <a:pt x="326283" y="425859"/>
                  <a:pt x="331516" y="431099"/>
                  <a:pt x="331516" y="437503"/>
                </a:cubicBezTo>
                <a:cubicBezTo>
                  <a:pt x="331516" y="443907"/>
                  <a:pt x="326283" y="449146"/>
                  <a:pt x="319888" y="449146"/>
                </a:cubicBezTo>
                <a:lnTo>
                  <a:pt x="11628" y="449146"/>
                </a:lnTo>
                <a:cubicBezTo>
                  <a:pt x="5233" y="449146"/>
                  <a:pt x="0" y="443907"/>
                  <a:pt x="0" y="437503"/>
                </a:cubicBezTo>
                <a:cubicBezTo>
                  <a:pt x="0" y="431099"/>
                  <a:pt x="5233" y="425859"/>
                  <a:pt x="11628" y="425859"/>
                </a:cubicBezTo>
                <a:close/>
                <a:moveTo>
                  <a:pt x="524053" y="365876"/>
                </a:moveTo>
                <a:lnTo>
                  <a:pt x="524053" y="425881"/>
                </a:lnTo>
                <a:lnTo>
                  <a:pt x="584036" y="425881"/>
                </a:lnTo>
                <a:lnTo>
                  <a:pt x="584036" y="423212"/>
                </a:lnTo>
                <a:lnTo>
                  <a:pt x="584036" y="365876"/>
                </a:lnTo>
                <a:close/>
                <a:moveTo>
                  <a:pt x="390452" y="365876"/>
                </a:moveTo>
                <a:lnTo>
                  <a:pt x="390452" y="425881"/>
                </a:lnTo>
                <a:lnTo>
                  <a:pt x="450450" y="425881"/>
                </a:lnTo>
                <a:lnTo>
                  <a:pt x="450450" y="423212"/>
                </a:lnTo>
                <a:lnTo>
                  <a:pt x="450450" y="365876"/>
                </a:lnTo>
                <a:close/>
                <a:moveTo>
                  <a:pt x="11628" y="352542"/>
                </a:moveTo>
                <a:lnTo>
                  <a:pt x="319888" y="352542"/>
                </a:lnTo>
                <a:cubicBezTo>
                  <a:pt x="326283" y="352542"/>
                  <a:pt x="331516" y="357766"/>
                  <a:pt x="331516" y="364150"/>
                </a:cubicBezTo>
                <a:cubicBezTo>
                  <a:pt x="331516" y="370535"/>
                  <a:pt x="326283" y="375758"/>
                  <a:pt x="319888" y="375758"/>
                </a:cubicBezTo>
                <a:lnTo>
                  <a:pt x="11628" y="375758"/>
                </a:lnTo>
                <a:cubicBezTo>
                  <a:pt x="5233" y="375758"/>
                  <a:pt x="0" y="370535"/>
                  <a:pt x="0" y="364150"/>
                </a:cubicBezTo>
                <a:cubicBezTo>
                  <a:pt x="0" y="357766"/>
                  <a:pt x="5233" y="352542"/>
                  <a:pt x="11628" y="352542"/>
                </a:cubicBezTo>
                <a:close/>
                <a:moveTo>
                  <a:pt x="512428" y="342663"/>
                </a:moveTo>
                <a:lnTo>
                  <a:pt x="595661" y="342663"/>
                </a:lnTo>
                <a:cubicBezTo>
                  <a:pt x="602171" y="342663"/>
                  <a:pt x="607286" y="347886"/>
                  <a:pt x="607286" y="354270"/>
                </a:cubicBezTo>
                <a:lnTo>
                  <a:pt x="607286" y="423212"/>
                </a:lnTo>
                <a:lnTo>
                  <a:pt x="607286" y="437488"/>
                </a:lnTo>
                <a:lnTo>
                  <a:pt x="607286" y="462441"/>
                </a:lnTo>
                <a:cubicBezTo>
                  <a:pt x="607286" y="465459"/>
                  <a:pt x="606124" y="468477"/>
                  <a:pt x="603915" y="470566"/>
                </a:cubicBezTo>
                <a:lnTo>
                  <a:pt x="579619" y="494823"/>
                </a:lnTo>
                <a:cubicBezTo>
                  <a:pt x="577410" y="497145"/>
                  <a:pt x="574388" y="498189"/>
                  <a:pt x="571482" y="498189"/>
                </a:cubicBezTo>
                <a:cubicBezTo>
                  <a:pt x="568459" y="498189"/>
                  <a:pt x="565437" y="497145"/>
                  <a:pt x="563228" y="494823"/>
                </a:cubicBezTo>
                <a:cubicBezTo>
                  <a:pt x="558694" y="490297"/>
                  <a:pt x="558694" y="482985"/>
                  <a:pt x="563228" y="478458"/>
                </a:cubicBezTo>
                <a:lnTo>
                  <a:pt x="584036" y="457567"/>
                </a:lnTo>
                <a:lnTo>
                  <a:pt x="584036" y="449094"/>
                </a:lnTo>
                <a:lnTo>
                  <a:pt x="512428" y="449094"/>
                </a:lnTo>
                <a:cubicBezTo>
                  <a:pt x="505918" y="449094"/>
                  <a:pt x="500803" y="443871"/>
                  <a:pt x="500803" y="437488"/>
                </a:cubicBezTo>
                <a:lnTo>
                  <a:pt x="500803" y="354270"/>
                </a:lnTo>
                <a:cubicBezTo>
                  <a:pt x="500803" y="347886"/>
                  <a:pt x="505918" y="342663"/>
                  <a:pt x="512428" y="342663"/>
                </a:cubicBezTo>
                <a:close/>
                <a:moveTo>
                  <a:pt x="378708" y="342663"/>
                </a:moveTo>
                <a:lnTo>
                  <a:pt x="462078" y="342663"/>
                </a:lnTo>
                <a:cubicBezTo>
                  <a:pt x="468589" y="342663"/>
                  <a:pt x="473705" y="347886"/>
                  <a:pt x="473705" y="354270"/>
                </a:cubicBezTo>
                <a:lnTo>
                  <a:pt x="473705" y="423212"/>
                </a:lnTo>
                <a:lnTo>
                  <a:pt x="473705" y="437488"/>
                </a:lnTo>
                <a:lnTo>
                  <a:pt x="473705" y="462441"/>
                </a:lnTo>
                <a:cubicBezTo>
                  <a:pt x="473705" y="465459"/>
                  <a:pt x="472542" y="468477"/>
                  <a:pt x="470333" y="470566"/>
                </a:cubicBezTo>
                <a:lnTo>
                  <a:pt x="446032" y="494823"/>
                </a:lnTo>
                <a:cubicBezTo>
                  <a:pt x="443822" y="497145"/>
                  <a:pt x="440799" y="498189"/>
                  <a:pt x="437776" y="498189"/>
                </a:cubicBezTo>
                <a:cubicBezTo>
                  <a:pt x="434869" y="498189"/>
                  <a:pt x="431846" y="497145"/>
                  <a:pt x="429637" y="494823"/>
                </a:cubicBezTo>
                <a:cubicBezTo>
                  <a:pt x="425102" y="490297"/>
                  <a:pt x="425102" y="482985"/>
                  <a:pt x="429637" y="478458"/>
                </a:cubicBezTo>
                <a:lnTo>
                  <a:pt x="450450" y="457567"/>
                </a:lnTo>
                <a:lnTo>
                  <a:pt x="450450" y="449094"/>
                </a:lnTo>
                <a:lnTo>
                  <a:pt x="378708" y="449094"/>
                </a:lnTo>
                <a:cubicBezTo>
                  <a:pt x="372313" y="449094"/>
                  <a:pt x="367081" y="443871"/>
                  <a:pt x="367081" y="437488"/>
                </a:cubicBezTo>
                <a:lnTo>
                  <a:pt x="367081" y="354270"/>
                </a:lnTo>
                <a:cubicBezTo>
                  <a:pt x="367081" y="347886"/>
                  <a:pt x="372313" y="342663"/>
                  <a:pt x="378708" y="342663"/>
                </a:cubicBezTo>
                <a:close/>
                <a:moveTo>
                  <a:pt x="11627" y="279154"/>
                </a:moveTo>
                <a:lnTo>
                  <a:pt x="595659" y="279154"/>
                </a:lnTo>
                <a:cubicBezTo>
                  <a:pt x="602170" y="279154"/>
                  <a:pt x="607286" y="284377"/>
                  <a:pt x="607286" y="290762"/>
                </a:cubicBezTo>
                <a:cubicBezTo>
                  <a:pt x="607286" y="297146"/>
                  <a:pt x="602170" y="302370"/>
                  <a:pt x="595659" y="302370"/>
                </a:cubicBezTo>
                <a:lnTo>
                  <a:pt x="11627" y="302370"/>
                </a:lnTo>
                <a:cubicBezTo>
                  <a:pt x="5232" y="302370"/>
                  <a:pt x="0" y="297146"/>
                  <a:pt x="0" y="290762"/>
                </a:cubicBezTo>
                <a:cubicBezTo>
                  <a:pt x="0" y="284377"/>
                  <a:pt x="5232" y="279154"/>
                  <a:pt x="11627" y="279154"/>
                </a:cubicBezTo>
                <a:close/>
                <a:moveTo>
                  <a:pt x="11627" y="205766"/>
                </a:moveTo>
                <a:lnTo>
                  <a:pt x="595659" y="205766"/>
                </a:lnTo>
                <a:cubicBezTo>
                  <a:pt x="602170" y="205766"/>
                  <a:pt x="607286" y="210989"/>
                  <a:pt x="607286" y="217374"/>
                </a:cubicBezTo>
                <a:cubicBezTo>
                  <a:pt x="607286" y="223874"/>
                  <a:pt x="602170" y="228982"/>
                  <a:pt x="595659" y="228982"/>
                </a:cubicBezTo>
                <a:lnTo>
                  <a:pt x="11627" y="228982"/>
                </a:lnTo>
                <a:cubicBezTo>
                  <a:pt x="5232" y="228982"/>
                  <a:pt x="0" y="223874"/>
                  <a:pt x="0" y="217374"/>
                </a:cubicBezTo>
                <a:cubicBezTo>
                  <a:pt x="0" y="210989"/>
                  <a:pt x="5232" y="205766"/>
                  <a:pt x="11627" y="205766"/>
                </a:cubicBezTo>
                <a:close/>
                <a:moveTo>
                  <a:pt x="287750" y="132378"/>
                </a:moveTo>
                <a:lnTo>
                  <a:pt x="595658" y="132378"/>
                </a:lnTo>
                <a:cubicBezTo>
                  <a:pt x="602170" y="132378"/>
                  <a:pt x="607286" y="137601"/>
                  <a:pt x="607286" y="143986"/>
                </a:cubicBezTo>
                <a:cubicBezTo>
                  <a:pt x="607286" y="150486"/>
                  <a:pt x="602170" y="155594"/>
                  <a:pt x="595658" y="155594"/>
                </a:cubicBezTo>
                <a:lnTo>
                  <a:pt x="287750" y="155594"/>
                </a:lnTo>
                <a:cubicBezTo>
                  <a:pt x="281355" y="155594"/>
                  <a:pt x="276122" y="150486"/>
                  <a:pt x="276122" y="143986"/>
                </a:cubicBezTo>
                <a:cubicBezTo>
                  <a:pt x="276122" y="137601"/>
                  <a:pt x="281355" y="132378"/>
                  <a:pt x="287750" y="132378"/>
                </a:cubicBezTo>
                <a:close/>
                <a:moveTo>
                  <a:pt x="156835" y="72471"/>
                </a:moveTo>
                <a:lnTo>
                  <a:pt x="156835" y="75025"/>
                </a:lnTo>
                <a:lnTo>
                  <a:pt x="156835" y="132375"/>
                </a:lnTo>
                <a:lnTo>
                  <a:pt x="216949" y="132375"/>
                </a:lnTo>
                <a:lnTo>
                  <a:pt x="216949" y="72471"/>
                </a:lnTo>
                <a:close/>
                <a:moveTo>
                  <a:pt x="23255" y="72471"/>
                </a:moveTo>
                <a:lnTo>
                  <a:pt x="23255" y="75025"/>
                </a:lnTo>
                <a:lnTo>
                  <a:pt x="23255" y="132375"/>
                </a:lnTo>
                <a:lnTo>
                  <a:pt x="83369" y="132375"/>
                </a:lnTo>
                <a:lnTo>
                  <a:pt x="83369" y="72471"/>
                </a:lnTo>
                <a:close/>
                <a:moveTo>
                  <a:pt x="161253" y="3395"/>
                </a:moveTo>
                <a:cubicBezTo>
                  <a:pt x="165788" y="-1132"/>
                  <a:pt x="173230" y="-1132"/>
                  <a:pt x="177764" y="3395"/>
                </a:cubicBezTo>
                <a:cubicBezTo>
                  <a:pt x="182299" y="7923"/>
                  <a:pt x="182299" y="15353"/>
                  <a:pt x="177764" y="19881"/>
                </a:cubicBezTo>
                <a:lnTo>
                  <a:pt x="156835" y="40661"/>
                </a:lnTo>
                <a:lnTo>
                  <a:pt x="156835" y="49252"/>
                </a:lnTo>
                <a:lnTo>
                  <a:pt x="228577" y="49252"/>
                </a:lnTo>
                <a:cubicBezTo>
                  <a:pt x="234972" y="49252"/>
                  <a:pt x="240204" y="54360"/>
                  <a:pt x="240204" y="60862"/>
                </a:cubicBezTo>
                <a:lnTo>
                  <a:pt x="240204" y="143984"/>
                </a:lnTo>
                <a:cubicBezTo>
                  <a:pt x="240204" y="150486"/>
                  <a:pt x="234972" y="155594"/>
                  <a:pt x="228577" y="155594"/>
                </a:cubicBezTo>
                <a:lnTo>
                  <a:pt x="145207" y="155594"/>
                </a:lnTo>
                <a:cubicBezTo>
                  <a:pt x="138812" y="155594"/>
                  <a:pt x="133580" y="150486"/>
                  <a:pt x="133580" y="143984"/>
                </a:cubicBezTo>
                <a:lnTo>
                  <a:pt x="133580" y="75025"/>
                </a:lnTo>
                <a:lnTo>
                  <a:pt x="133580" y="60862"/>
                </a:lnTo>
                <a:lnTo>
                  <a:pt x="133580" y="35902"/>
                </a:lnTo>
                <a:cubicBezTo>
                  <a:pt x="133580" y="32767"/>
                  <a:pt x="134859" y="29865"/>
                  <a:pt x="136952" y="27659"/>
                </a:cubicBezTo>
                <a:close/>
                <a:moveTo>
                  <a:pt x="27673" y="3395"/>
                </a:moveTo>
                <a:cubicBezTo>
                  <a:pt x="32208" y="-1132"/>
                  <a:pt x="39650" y="-1132"/>
                  <a:pt x="44184" y="3395"/>
                </a:cubicBezTo>
                <a:cubicBezTo>
                  <a:pt x="48719" y="7923"/>
                  <a:pt x="48719" y="15353"/>
                  <a:pt x="44184" y="19881"/>
                </a:cubicBezTo>
                <a:lnTo>
                  <a:pt x="23255" y="40661"/>
                </a:lnTo>
                <a:lnTo>
                  <a:pt x="23255" y="49252"/>
                </a:lnTo>
                <a:lnTo>
                  <a:pt x="94997" y="49252"/>
                </a:lnTo>
                <a:cubicBezTo>
                  <a:pt x="101392" y="49252"/>
                  <a:pt x="106624" y="54360"/>
                  <a:pt x="106624" y="60862"/>
                </a:cubicBezTo>
                <a:lnTo>
                  <a:pt x="106624" y="143984"/>
                </a:lnTo>
                <a:cubicBezTo>
                  <a:pt x="106624" y="150486"/>
                  <a:pt x="101392" y="155594"/>
                  <a:pt x="94997" y="155594"/>
                </a:cubicBezTo>
                <a:lnTo>
                  <a:pt x="11627" y="155594"/>
                </a:lnTo>
                <a:cubicBezTo>
                  <a:pt x="5232" y="155594"/>
                  <a:pt x="0" y="150486"/>
                  <a:pt x="0" y="143984"/>
                </a:cubicBezTo>
                <a:lnTo>
                  <a:pt x="0" y="75025"/>
                </a:lnTo>
                <a:lnTo>
                  <a:pt x="0" y="60862"/>
                </a:lnTo>
                <a:lnTo>
                  <a:pt x="0" y="35902"/>
                </a:lnTo>
                <a:cubicBezTo>
                  <a:pt x="0" y="32767"/>
                  <a:pt x="1279" y="29865"/>
                  <a:pt x="3372" y="27659"/>
                </a:cubicBezTo>
                <a:close/>
              </a:path>
            </a:pathLst>
          </a:custGeom>
          <a:solidFill>
            <a:srgbClr val="D9793F"/>
          </a:solidFill>
          <a:ln>
            <a:noFill/>
          </a:ln>
        </p:spPr>
      </p:sp>
      <p:sp>
        <p:nvSpPr>
          <p:cNvPr id="11" name="idea_301807"/>
          <p:cNvSpPr>
            <a:spLocks noChangeAspect="1"/>
          </p:cNvSpPr>
          <p:nvPr/>
        </p:nvSpPr>
        <p:spPr bwMode="auto">
          <a:xfrm>
            <a:off x="926945" y="3980512"/>
            <a:ext cx="529201" cy="609685"/>
          </a:xfrm>
          <a:custGeom>
            <a:avLst/>
            <a:gdLst>
              <a:gd name="connsiteX0" fmla="*/ 139184 w 526630"/>
              <a:gd name="connsiteY0" fmla="*/ 367044 h 606722"/>
              <a:gd name="connsiteX1" fmla="*/ 90404 w 526630"/>
              <a:gd name="connsiteY1" fmla="*/ 401702 h 606722"/>
              <a:gd name="connsiteX2" fmla="*/ 65124 w 526630"/>
              <a:gd name="connsiteY2" fmla="*/ 472708 h 606722"/>
              <a:gd name="connsiteX3" fmla="*/ 65124 w 526630"/>
              <a:gd name="connsiteY3" fmla="*/ 570641 h 606722"/>
              <a:gd name="connsiteX4" fmla="*/ 159034 w 526630"/>
              <a:gd name="connsiteY4" fmla="*/ 570641 h 606722"/>
              <a:gd name="connsiteX5" fmla="*/ 155563 w 526630"/>
              <a:gd name="connsiteY5" fmla="*/ 551535 h 606722"/>
              <a:gd name="connsiteX6" fmla="*/ 159034 w 526630"/>
              <a:gd name="connsiteY6" fmla="*/ 532428 h 606722"/>
              <a:gd name="connsiteX7" fmla="*/ 107495 w 526630"/>
              <a:gd name="connsiteY7" fmla="*/ 532428 h 606722"/>
              <a:gd name="connsiteX8" fmla="*/ 107495 w 526630"/>
              <a:gd name="connsiteY8" fmla="*/ 462311 h 606722"/>
              <a:gd name="connsiteX9" fmla="*/ 143546 w 526630"/>
              <a:gd name="connsiteY9" fmla="*/ 462311 h 606722"/>
              <a:gd name="connsiteX10" fmla="*/ 143546 w 526630"/>
              <a:gd name="connsiteY10" fmla="*/ 496347 h 606722"/>
              <a:gd name="connsiteX11" fmla="*/ 210841 w 526630"/>
              <a:gd name="connsiteY11" fmla="*/ 496347 h 606722"/>
              <a:gd name="connsiteX12" fmla="*/ 383084 w 526630"/>
              <a:gd name="connsiteY12" fmla="*/ 496347 h 606722"/>
              <a:gd name="connsiteX13" fmla="*/ 383084 w 526630"/>
              <a:gd name="connsiteY13" fmla="*/ 462311 h 606722"/>
              <a:gd name="connsiteX14" fmla="*/ 419135 w 526630"/>
              <a:gd name="connsiteY14" fmla="*/ 462311 h 606722"/>
              <a:gd name="connsiteX15" fmla="*/ 419135 w 526630"/>
              <a:gd name="connsiteY15" fmla="*/ 532428 h 606722"/>
              <a:gd name="connsiteX16" fmla="*/ 210841 w 526630"/>
              <a:gd name="connsiteY16" fmla="*/ 532428 h 606722"/>
              <a:gd name="connsiteX17" fmla="*/ 191703 w 526630"/>
              <a:gd name="connsiteY17" fmla="*/ 551535 h 606722"/>
              <a:gd name="connsiteX18" fmla="*/ 210841 w 526630"/>
              <a:gd name="connsiteY18" fmla="*/ 570641 h 606722"/>
              <a:gd name="connsiteX19" fmla="*/ 461417 w 526630"/>
              <a:gd name="connsiteY19" fmla="*/ 570641 h 606722"/>
              <a:gd name="connsiteX20" fmla="*/ 461506 w 526630"/>
              <a:gd name="connsiteY20" fmla="*/ 570641 h 606722"/>
              <a:gd name="connsiteX21" fmla="*/ 461506 w 526630"/>
              <a:gd name="connsiteY21" fmla="*/ 472708 h 606722"/>
              <a:gd name="connsiteX22" fmla="*/ 436137 w 526630"/>
              <a:gd name="connsiteY22" fmla="*/ 401702 h 606722"/>
              <a:gd name="connsiteX23" fmla="*/ 387357 w 526630"/>
              <a:gd name="connsiteY23" fmla="*/ 367044 h 606722"/>
              <a:gd name="connsiteX24" fmla="*/ 294693 w 526630"/>
              <a:gd name="connsiteY24" fmla="*/ 441516 h 606722"/>
              <a:gd name="connsiteX25" fmla="*/ 294159 w 526630"/>
              <a:gd name="connsiteY25" fmla="*/ 441604 h 606722"/>
              <a:gd name="connsiteX26" fmla="*/ 291399 w 526630"/>
              <a:gd name="connsiteY26" fmla="*/ 442226 h 606722"/>
              <a:gd name="connsiteX27" fmla="*/ 289797 w 526630"/>
              <a:gd name="connsiteY27" fmla="*/ 442582 h 606722"/>
              <a:gd name="connsiteX28" fmla="*/ 286770 w 526630"/>
              <a:gd name="connsiteY28" fmla="*/ 443115 h 606722"/>
              <a:gd name="connsiteX29" fmla="*/ 283744 w 526630"/>
              <a:gd name="connsiteY29" fmla="*/ 443560 h 606722"/>
              <a:gd name="connsiteX30" fmla="*/ 282053 w 526630"/>
              <a:gd name="connsiteY30" fmla="*/ 443826 h 606722"/>
              <a:gd name="connsiteX31" fmla="*/ 279204 w 526630"/>
              <a:gd name="connsiteY31" fmla="*/ 444182 h 606722"/>
              <a:gd name="connsiteX32" fmla="*/ 277780 w 526630"/>
              <a:gd name="connsiteY32" fmla="*/ 444359 h 606722"/>
              <a:gd name="connsiteX33" fmla="*/ 273596 w 526630"/>
              <a:gd name="connsiteY33" fmla="*/ 444715 h 606722"/>
              <a:gd name="connsiteX34" fmla="*/ 272528 w 526630"/>
              <a:gd name="connsiteY34" fmla="*/ 444804 h 606722"/>
              <a:gd name="connsiteX35" fmla="*/ 269056 w 526630"/>
              <a:gd name="connsiteY35" fmla="*/ 444981 h 606722"/>
              <a:gd name="connsiteX36" fmla="*/ 267810 w 526630"/>
              <a:gd name="connsiteY36" fmla="*/ 445070 h 606722"/>
              <a:gd name="connsiteX37" fmla="*/ 263271 w 526630"/>
              <a:gd name="connsiteY37" fmla="*/ 445159 h 606722"/>
              <a:gd name="connsiteX38" fmla="*/ 258820 w 526630"/>
              <a:gd name="connsiteY38" fmla="*/ 445070 h 606722"/>
              <a:gd name="connsiteX39" fmla="*/ 257574 w 526630"/>
              <a:gd name="connsiteY39" fmla="*/ 444981 h 606722"/>
              <a:gd name="connsiteX40" fmla="*/ 254013 w 526630"/>
              <a:gd name="connsiteY40" fmla="*/ 444804 h 606722"/>
              <a:gd name="connsiteX41" fmla="*/ 253034 w 526630"/>
              <a:gd name="connsiteY41" fmla="*/ 444715 h 606722"/>
              <a:gd name="connsiteX42" fmla="*/ 248850 w 526630"/>
              <a:gd name="connsiteY42" fmla="*/ 444359 h 606722"/>
              <a:gd name="connsiteX43" fmla="*/ 247426 w 526630"/>
              <a:gd name="connsiteY43" fmla="*/ 444182 h 606722"/>
              <a:gd name="connsiteX44" fmla="*/ 244577 w 526630"/>
              <a:gd name="connsiteY44" fmla="*/ 443826 h 606722"/>
              <a:gd name="connsiteX45" fmla="*/ 242797 w 526630"/>
              <a:gd name="connsiteY45" fmla="*/ 443560 h 606722"/>
              <a:gd name="connsiteX46" fmla="*/ 239860 w 526630"/>
              <a:gd name="connsiteY46" fmla="*/ 443115 h 606722"/>
              <a:gd name="connsiteX47" fmla="*/ 236833 w 526630"/>
              <a:gd name="connsiteY47" fmla="*/ 442582 h 606722"/>
              <a:gd name="connsiteX48" fmla="*/ 235231 w 526630"/>
              <a:gd name="connsiteY48" fmla="*/ 442226 h 606722"/>
              <a:gd name="connsiteX49" fmla="*/ 232471 w 526630"/>
              <a:gd name="connsiteY49" fmla="*/ 441604 h 606722"/>
              <a:gd name="connsiteX50" fmla="*/ 231937 w 526630"/>
              <a:gd name="connsiteY50" fmla="*/ 441516 h 606722"/>
              <a:gd name="connsiteX51" fmla="*/ 139184 w 526630"/>
              <a:gd name="connsiteY51" fmla="*/ 367044 h 606722"/>
              <a:gd name="connsiteX52" fmla="*/ 439552 w 526630"/>
              <a:gd name="connsiteY52" fmla="*/ 244933 h 606722"/>
              <a:gd name="connsiteX53" fmla="*/ 526630 w 526630"/>
              <a:gd name="connsiteY53" fmla="*/ 244933 h 606722"/>
              <a:gd name="connsiteX54" fmla="*/ 526630 w 526630"/>
              <a:gd name="connsiteY54" fmla="*/ 280921 h 606722"/>
              <a:gd name="connsiteX55" fmla="*/ 439552 w 526630"/>
              <a:gd name="connsiteY55" fmla="*/ 280921 h 606722"/>
              <a:gd name="connsiteX56" fmla="*/ 0 w 526630"/>
              <a:gd name="connsiteY56" fmla="*/ 244933 h 606722"/>
              <a:gd name="connsiteX57" fmla="*/ 87007 w 526630"/>
              <a:gd name="connsiteY57" fmla="*/ 244933 h 606722"/>
              <a:gd name="connsiteX58" fmla="*/ 87007 w 526630"/>
              <a:gd name="connsiteY58" fmla="*/ 280921 h 606722"/>
              <a:gd name="connsiteX59" fmla="*/ 0 w 526630"/>
              <a:gd name="connsiteY59" fmla="*/ 280921 h 606722"/>
              <a:gd name="connsiteX60" fmla="*/ 170161 w 526630"/>
              <a:gd name="connsiteY60" fmla="*/ 223166 h 606722"/>
              <a:gd name="connsiteX61" fmla="*/ 161972 w 526630"/>
              <a:gd name="connsiteY61" fmla="*/ 262890 h 606722"/>
              <a:gd name="connsiteX62" fmla="*/ 161972 w 526630"/>
              <a:gd name="connsiteY62" fmla="*/ 307857 h 606722"/>
              <a:gd name="connsiteX63" fmla="*/ 237901 w 526630"/>
              <a:gd name="connsiteY63" fmla="*/ 405879 h 606722"/>
              <a:gd name="connsiteX64" fmla="*/ 238079 w 526630"/>
              <a:gd name="connsiteY64" fmla="*/ 405879 h 606722"/>
              <a:gd name="connsiteX65" fmla="*/ 247693 w 526630"/>
              <a:gd name="connsiteY65" fmla="*/ 407834 h 606722"/>
              <a:gd name="connsiteX66" fmla="*/ 248494 w 526630"/>
              <a:gd name="connsiteY66" fmla="*/ 408012 h 606722"/>
              <a:gd name="connsiteX67" fmla="*/ 252322 w 526630"/>
              <a:gd name="connsiteY67" fmla="*/ 408456 h 606722"/>
              <a:gd name="connsiteX68" fmla="*/ 253746 w 526630"/>
              <a:gd name="connsiteY68" fmla="*/ 408634 h 606722"/>
              <a:gd name="connsiteX69" fmla="*/ 257128 w 526630"/>
              <a:gd name="connsiteY69" fmla="*/ 408901 h 606722"/>
              <a:gd name="connsiteX70" fmla="*/ 258553 w 526630"/>
              <a:gd name="connsiteY70" fmla="*/ 408990 h 606722"/>
              <a:gd name="connsiteX71" fmla="*/ 263271 w 526630"/>
              <a:gd name="connsiteY71" fmla="*/ 409079 h 606722"/>
              <a:gd name="connsiteX72" fmla="*/ 268077 w 526630"/>
              <a:gd name="connsiteY72" fmla="*/ 408990 h 606722"/>
              <a:gd name="connsiteX73" fmla="*/ 269502 w 526630"/>
              <a:gd name="connsiteY73" fmla="*/ 408901 h 606722"/>
              <a:gd name="connsiteX74" fmla="*/ 272884 w 526630"/>
              <a:gd name="connsiteY74" fmla="*/ 408634 h 606722"/>
              <a:gd name="connsiteX75" fmla="*/ 274308 w 526630"/>
              <a:gd name="connsiteY75" fmla="*/ 408456 h 606722"/>
              <a:gd name="connsiteX76" fmla="*/ 278136 w 526630"/>
              <a:gd name="connsiteY76" fmla="*/ 408012 h 606722"/>
              <a:gd name="connsiteX77" fmla="*/ 278937 w 526630"/>
              <a:gd name="connsiteY77" fmla="*/ 407834 h 606722"/>
              <a:gd name="connsiteX78" fmla="*/ 288551 w 526630"/>
              <a:gd name="connsiteY78" fmla="*/ 405879 h 606722"/>
              <a:gd name="connsiteX79" fmla="*/ 288640 w 526630"/>
              <a:gd name="connsiteY79" fmla="*/ 405879 h 606722"/>
              <a:gd name="connsiteX80" fmla="*/ 364658 w 526630"/>
              <a:gd name="connsiteY80" fmla="*/ 307857 h 606722"/>
              <a:gd name="connsiteX81" fmla="*/ 364658 w 526630"/>
              <a:gd name="connsiteY81" fmla="*/ 262890 h 606722"/>
              <a:gd name="connsiteX82" fmla="*/ 356469 w 526630"/>
              <a:gd name="connsiteY82" fmla="*/ 223166 h 606722"/>
              <a:gd name="connsiteX83" fmla="*/ 263271 w 526630"/>
              <a:gd name="connsiteY83" fmla="*/ 258180 h 606722"/>
              <a:gd name="connsiteX84" fmla="*/ 170161 w 526630"/>
              <a:gd name="connsiteY84" fmla="*/ 223166 h 606722"/>
              <a:gd name="connsiteX85" fmla="*/ 263271 w 526630"/>
              <a:gd name="connsiteY85" fmla="*/ 161758 h 606722"/>
              <a:gd name="connsiteX86" fmla="*/ 190368 w 526630"/>
              <a:gd name="connsiteY86" fmla="*/ 192773 h 606722"/>
              <a:gd name="connsiteX87" fmla="*/ 263271 w 526630"/>
              <a:gd name="connsiteY87" fmla="*/ 222099 h 606722"/>
              <a:gd name="connsiteX88" fmla="*/ 336263 w 526630"/>
              <a:gd name="connsiteY88" fmla="*/ 192773 h 606722"/>
              <a:gd name="connsiteX89" fmla="*/ 263271 w 526630"/>
              <a:gd name="connsiteY89" fmla="*/ 161758 h 606722"/>
              <a:gd name="connsiteX90" fmla="*/ 263271 w 526630"/>
              <a:gd name="connsiteY90" fmla="*/ 125677 h 606722"/>
              <a:gd name="connsiteX91" fmla="*/ 400798 w 526630"/>
              <a:gd name="connsiteY91" fmla="*/ 262890 h 606722"/>
              <a:gd name="connsiteX92" fmla="*/ 400798 w 526630"/>
              <a:gd name="connsiteY92" fmla="*/ 307857 h 606722"/>
              <a:gd name="connsiteX93" fmla="*/ 398484 w 526630"/>
              <a:gd name="connsiteY93" fmla="*/ 332652 h 606722"/>
              <a:gd name="connsiteX94" fmla="*/ 464177 w 526630"/>
              <a:gd name="connsiteY94" fmla="*/ 378863 h 606722"/>
              <a:gd name="connsiteX95" fmla="*/ 497557 w 526630"/>
              <a:gd name="connsiteY95" fmla="*/ 472708 h 606722"/>
              <a:gd name="connsiteX96" fmla="*/ 497557 w 526630"/>
              <a:gd name="connsiteY96" fmla="*/ 606722 h 606722"/>
              <a:gd name="connsiteX97" fmla="*/ 29073 w 526630"/>
              <a:gd name="connsiteY97" fmla="*/ 606722 h 606722"/>
              <a:gd name="connsiteX98" fmla="*/ 29073 w 526630"/>
              <a:gd name="connsiteY98" fmla="*/ 472708 h 606722"/>
              <a:gd name="connsiteX99" fmla="*/ 62453 w 526630"/>
              <a:gd name="connsiteY99" fmla="*/ 378863 h 606722"/>
              <a:gd name="connsiteX100" fmla="*/ 128057 w 526630"/>
              <a:gd name="connsiteY100" fmla="*/ 332652 h 606722"/>
              <a:gd name="connsiteX101" fmla="*/ 125832 w 526630"/>
              <a:gd name="connsiteY101" fmla="*/ 307857 h 606722"/>
              <a:gd name="connsiteX102" fmla="*/ 125832 w 526630"/>
              <a:gd name="connsiteY102" fmla="*/ 262890 h 606722"/>
              <a:gd name="connsiteX103" fmla="*/ 263271 w 526630"/>
              <a:gd name="connsiteY103" fmla="*/ 125677 h 606722"/>
              <a:gd name="connsiteX104" fmla="*/ 436739 w 526630"/>
              <a:gd name="connsiteY104" fmla="*/ 64285 h 606722"/>
              <a:gd name="connsiteX105" fmla="*/ 462204 w 526630"/>
              <a:gd name="connsiteY105" fmla="*/ 89776 h 606722"/>
              <a:gd name="connsiteX106" fmla="*/ 400680 w 526630"/>
              <a:gd name="connsiteY106" fmla="*/ 151151 h 606722"/>
              <a:gd name="connsiteX107" fmla="*/ 375126 w 526630"/>
              <a:gd name="connsiteY107" fmla="*/ 125660 h 606722"/>
              <a:gd name="connsiteX108" fmla="*/ 89889 w 526630"/>
              <a:gd name="connsiteY108" fmla="*/ 64285 h 606722"/>
              <a:gd name="connsiteX109" fmla="*/ 151363 w 526630"/>
              <a:gd name="connsiteY109" fmla="*/ 125660 h 606722"/>
              <a:gd name="connsiteX110" fmla="*/ 125830 w 526630"/>
              <a:gd name="connsiteY110" fmla="*/ 151151 h 606722"/>
              <a:gd name="connsiteX111" fmla="*/ 64356 w 526630"/>
              <a:gd name="connsiteY111" fmla="*/ 89776 h 606722"/>
              <a:gd name="connsiteX112" fmla="*/ 245286 w 526630"/>
              <a:gd name="connsiteY112" fmla="*/ 0 h 606722"/>
              <a:gd name="connsiteX113" fmla="*/ 281345 w 526630"/>
              <a:gd name="connsiteY113" fmla="*/ 0 h 606722"/>
              <a:gd name="connsiteX114" fmla="*/ 281345 w 526630"/>
              <a:gd name="connsiteY114" fmla="*/ 86937 h 606722"/>
              <a:gd name="connsiteX115" fmla="*/ 245286 w 526630"/>
              <a:gd name="connsiteY115" fmla="*/ 86937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26630" h="606722">
                <a:moveTo>
                  <a:pt x="139184" y="367044"/>
                </a:moveTo>
                <a:cubicBezTo>
                  <a:pt x="120313" y="373887"/>
                  <a:pt x="103311" y="385884"/>
                  <a:pt x="90404" y="401702"/>
                </a:cubicBezTo>
                <a:cubicBezTo>
                  <a:pt x="74114" y="421609"/>
                  <a:pt x="65124" y="446848"/>
                  <a:pt x="65124" y="472708"/>
                </a:cubicBezTo>
                <a:lnTo>
                  <a:pt x="65124" y="570641"/>
                </a:lnTo>
                <a:lnTo>
                  <a:pt x="159034" y="570641"/>
                </a:lnTo>
                <a:cubicBezTo>
                  <a:pt x="156809" y="564687"/>
                  <a:pt x="155563" y="558289"/>
                  <a:pt x="155563" y="551535"/>
                </a:cubicBezTo>
                <a:cubicBezTo>
                  <a:pt x="155563" y="544781"/>
                  <a:pt x="156809" y="538382"/>
                  <a:pt x="159034" y="532428"/>
                </a:cubicBezTo>
                <a:lnTo>
                  <a:pt x="107495" y="532428"/>
                </a:lnTo>
                <a:lnTo>
                  <a:pt x="107495" y="462311"/>
                </a:lnTo>
                <a:lnTo>
                  <a:pt x="143546" y="462311"/>
                </a:lnTo>
                <a:lnTo>
                  <a:pt x="143546" y="496347"/>
                </a:lnTo>
                <a:lnTo>
                  <a:pt x="210841" y="496347"/>
                </a:lnTo>
                <a:lnTo>
                  <a:pt x="383084" y="496347"/>
                </a:lnTo>
                <a:lnTo>
                  <a:pt x="383084" y="462311"/>
                </a:lnTo>
                <a:lnTo>
                  <a:pt x="419135" y="462311"/>
                </a:lnTo>
                <a:lnTo>
                  <a:pt x="419135" y="532428"/>
                </a:lnTo>
                <a:lnTo>
                  <a:pt x="210841" y="532428"/>
                </a:lnTo>
                <a:cubicBezTo>
                  <a:pt x="200248" y="532428"/>
                  <a:pt x="191703" y="540959"/>
                  <a:pt x="191703" y="551535"/>
                </a:cubicBezTo>
                <a:cubicBezTo>
                  <a:pt x="191703" y="562110"/>
                  <a:pt x="200248" y="570641"/>
                  <a:pt x="210841" y="570641"/>
                </a:cubicBezTo>
                <a:lnTo>
                  <a:pt x="461417" y="570641"/>
                </a:lnTo>
                <a:lnTo>
                  <a:pt x="461506" y="570641"/>
                </a:lnTo>
                <a:lnTo>
                  <a:pt x="461506" y="472708"/>
                </a:lnTo>
                <a:cubicBezTo>
                  <a:pt x="461506" y="446848"/>
                  <a:pt x="452516" y="421609"/>
                  <a:pt x="436137" y="401702"/>
                </a:cubicBezTo>
                <a:cubicBezTo>
                  <a:pt x="423319" y="385884"/>
                  <a:pt x="406317" y="373887"/>
                  <a:pt x="387357" y="367044"/>
                </a:cubicBezTo>
                <a:cubicBezTo>
                  <a:pt x="369376" y="404902"/>
                  <a:pt x="335105" y="432095"/>
                  <a:pt x="294693" y="441516"/>
                </a:cubicBezTo>
                <a:cubicBezTo>
                  <a:pt x="294515" y="441516"/>
                  <a:pt x="294337" y="441604"/>
                  <a:pt x="294159" y="441604"/>
                </a:cubicBezTo>
                <a:cubicBezTo>
                  <a:pt x="293268" y="441871"/>
                  <a:pt x="292289" y="442049"/>
                  <a:pt x="291399" y="442226"/>
                </a:cubicBezTo>
                <a:cubicBezTo>
                  <a:pt x="290865" y="442315"/>
                  <a:pt x="290331" y="442404"/>
                  <a:pt x="289797" y="442582"/>
                </a:cubicBezTo>
                <a:cubicBezTo>
                  <a:pt x="288818" y="442760"/>
                  <a:pt x="287839" y="442937"/>
                  <a:pt x="286770" y="443115"/>
                </a:cubicBezTo>
                <a:cubicBezTo>
                  <a:pt x="285791" y="443293"/>
                  <a:pt x="284812" y="443471"/>
                  <a:pt x="283744" y="443560"/>
                </a:cubicBezTo>
                <a:cubicBezTo>
                  <a:pt x="283210" y="443648"/>
                  <a:pt x="282676" y="443737"/>
                  <a:pt x="282053" y="443826"/>
                </a:cubicBezTo>
                <a:cubicBezTo>
                  <a:pt x="281073" y="444004"/>
                  <a:pt x="280183" y="444093"/>
                  <a:pt x="279204" y="444182"/>
                </a:cubicBezTo>
                <a:cubicBezTo>
                  <a:pt x="278670" y="444270"/>
                  <a:pt x="278225" y="444270"/>
                  <a:pt x="277780" y="444359"/>
                </a:cubicBezTo>
                <a:cubicBezTo>
                  <a:pt x="276356" y="444537"/>
                  <a:pt x="274931" y="444626"/>
                  <a:pt x="273596" y="444715"/>
                </a:cubicBezTo>
                <a:cubicBezTo>
                  <a:pt x="273240" y="444804"/>
                  <a:pt x="272884" y="444804"/>
                  <a:pt x="272528" y="444804"/>
                </a:cubicBezTo>
                <a:cubicBezTo>
                  <a:pt x="271371" y="444893"/>
                  <a:pt x="270214" y="444981"/>
                  <a:pt x="269056" y="444981"/>
                </a:cubicBezTo>
                <a:cubicBezTo>
                  <a:pt x="268611" y="444981"/>
                  <a:pt x="268166" y="445070"/>
                  <a:pt x="267810" y="445070"/>
                </a:cubicBezTo>
                <a:cubicBezTo>
                  <a:pt x="266297" y="445070"/>
                  <a:pt x="264784" y="445159"/>
                  <a:pt x="263271" y="445159"/>
                </a:cubicBezTo>
                <a:cubicBezTo>
                  <a:pt x="261846" y="445159"/>
                  <a:pt x="260333" y="445070"/>
                  <a:pt x="258820" y="445070"/>
                </a:cubicBezTo>
                <a:cubicBezTo>
                  <a:pt x="258464" y="444981"/>
                  <a:pt x="258019" y="444981"/>
                  <a:pt x="257574" y="444981"/>
                </a:cubicBezTo>
                <a:cubicBezTo>
                  <a:pt x="256416" y="444981"/>
                  <a:pt x="255259" y="444893"/>
                  <a:pt x="254013" y="444804"/>
                </a:cubicBezTo>
                <a:cubicBezTo>
                  <a:pt x="253746" y="444804"/>
                  <a:pt x="253390" y="444804"/>
                  <a:pt x="253034" y="444715"/>
                </a:cubicBezTo>
                <a:cubicBezTo>
                  <a:pt x="251610" y="444626"/>
                  <a:pt x="250274" y="444537"/>
                  <a:pt x="248850" y="444359"/>
                </a:cubicBezTo>
                <a:cubicBezTo>
                  <a:pt x="248405" y="444270"/>
                  <a:pt x="247871" y="444270"/>
                  <a:pt x="247426" y="444182"/>
                </a:cubicBezTo>
                <a:cubicBezTo>
                  <a:pt x="246447" y="444093"/>
                  <a:pt x="245468" y="444004"/>
                  <a:pt x="244577" y="443826"/>
                </a:cubicBezTo>
                <a:cubicBezTo>
                  <a:pt x="243954" y="443737"/>
                  <a:pt x="243420" y="443648"/>
                  <a:pt x="242797" y="443560"/>
                </a:cubicBezTo>
                <a:cubicBezTo>
                  <a:pt x="241818" y="443471"/>
                  <a:pt x="240839" y="443293"/>
                  <a:pt x="239860" y="443115"/>
                </a:cubicBezTo>
                <a:cubicBezTo>
                  <a:pt x="238791" y="442937"/>
                  <a:pt x="237812" y="442760"/>
                  <a:pt x="236833" y="442582"/>
                </a:cubicBezTo>
                <a:cubicBezTo>
                  <a:pt x="236299" y="442404"/>
                  <a:pt x="235765" y="442315"/>
                  <a:pt x="235231" y="442226"/>
                </a:cubicBezTo>
                <a:cubicBezTo>
                  <a:pt x="234252" y="442049"/>
                  <a:pt x="233362" y="441871"/>
                  <a:pt x="232471" y="441604"/>
                </a:cubicBezTo>
                <a:cubicBezTo>
                  <a:pt x="232293" y="441604"/>
                  <a:pt x="232115" y="441516"/>
                  <a:pt x="231937" y="441516"/>
                </a:cubicBezTo>
                <a:cubicBezTo>
                  <a:pt x="191525" y="432095"/>
                  <a:pt x="157254" y="404902"/>
                  <a:pt x="139184" y="367044"/>
                </a:cubicBezTo>
                <a:close/>
                <a:moveTo>
                  <a:pt x="439552" y="244933"/>
                </a:moveTo>
                <a:lnTo>
                  <a:pt x="526630" y="244933"/>
                </a:lnTo>
                <a:lnTo>
                  <a:pt x="526630" y="280921"/>
                </a:lnTo>
                <a:lnTo>
                  <a:pt x="439552" y="280921"/>
                </a:lnTo>
                <a:close/>
                <a:moveTo>
                  <a:pt x="0" y="244933"/>
                </a:moveTo>
                <a:lnTo>
                  <a:pt x="87007" y="244933"/>
                </a:lnTo>
                <a:lnTo>
                  <a:pt x="87007" y="280921"/>
                </a:lnTo>
                <a:lnTo>
                  <a:pt x="0" y="280921"/>
                </a:lnTo>
                <a:close/>
                <a:moveTo>
                  <a:pt x="170161" y="223166"/>
                </a:moveTo>
                <a:cubicBezTo>
                  <a:pt x="164909" y="235341"/>
                  <a:pt x="161972" y="248760"/>
                  <a:pt x="161972" y="262890"/>
                </a:cubicBezTo>
                <a:lnTo>
                  <a:pt x="161972" y="307857"/>
                </a:lnTo>
                <a:cubicBezTo>
                  <a:pt x="161972" y="354958"/>
                  <a:pt x="194284" y="394593"/>
                  <a:pt x="237901" y="405879"/>
                </a:cubicBezTo>
                <a:cubicBezTo>
                  <a:pt x="237990" y="405879"/>
                  <a:pt x="237990" y="405879"/>
                  <a:pt x="238079" y="405879"/>
                </a:cubicBezTo>
                <a:cubicBezTo>
                  <a:pt x="241195" y="406679"/>
                  <a:pt x="244399" y="407390"/>
                  <a:pt x="247693" y="407834"/>
                </a:cubicBezTo>
                <a:cubicBezTo>
                  <a:pt x="247960" y="407923"/>
                  <a:pt x="248227" y="407923"/>
                  <a:pt x="248494" y="408012"/>
                </a:cubicBezTo>
                <a:cubicBezTo>
                  <a:pt x="249740" y="408190"/>
                  <a:pt x="250986" y="408368"/>
                  <a:pt x="252322" y="408456"/>
                </a:cubicBezTo>
                <a:cubicBezTo>
                  <a:pt x="252767" y="408545"/>
                  <a:pt x="253212" y="408545"/>
                  <a:pt x="253746" y="408634"/>
                </a:cubicBezTo>
                <a:cubicBezTo>
                  <a:pt x="254903" y="408723"/>
                  <a:pt x="255971" y="408812"/>
                  <a:pt x="257128" y="408901"/>
                </a:cubicBezTo>
                <a:cubicBezTo>
                  <a:pt x="257574" y="408901"/>
                  <a:pt x="258108" y="408901"/>
                  <a:pt x="258553" y="408990"/>
                </a:cubicBezTo>
                <a:cubicBezTo>
                  <a:pt x="260155" y="408990"/>
                  <a:pt x="261668" y="409079"/>
                  <a:pt x="263271" y="409079"/>
                </a:cubicBezTo>
                <a:cubicBezTo>
                  <a:pt x="264873" y="409079"/>
                  <a:pt x="266475" y="408990"/>
                  <a:pt x="268077" y="408990"/>
                </a:cubicBezTo>
                <a:cubicBezTo>
                  <a:pt x="268522" y="408901"/>
                  <a:pt x="268967" y="408901"/>
                  <a:pt x="269502" y="408901"/>
                </a:cubicBezTo>
                <a:cubicBezTo>
                  <a:pt x="270570" y="408812"/>
                  <a:pt x="271727" y="408723"/>
                  <a:pt x="272884" y="408634"/>
                </a:cubicBezTo>
                <a:cubicBezTo>
                  <a:pt x="273329" y="408545"/>
                  <a:pt x="273863" y="408545"/>
                  <a:pt x="274308" y="408456"/>
                </a:cubicBezTo>
                <a:cubicBezTo>
                  <a:pt x="275555" y="408368"/>
                  <a:pt x="276890" y="408190"/>
                  <a:pt x="278136" y="408012"/>
                </a:cubicBezTo>
                <a:cubicBezTo>
                  <a:pt x="278403" y="407923"/>
                  <a:pt x="278670" y="407923"/>
                  <a:pt x="278937" y="407834"/>
                </a:cubicBezTo>
                <a:cubicBezTo>
                  <a:pt x="282142" y="407390"/>
                  <a:pt x="285435" y="406679"/>
                  <a:pt x="288551" y="405879"/>
                </a:cubicBezTo>
                <a:cubicBezTo>
                  <a:pt x="288551" y="405879"/>
                  <a:pt x="288640" y="405879"/>
                  <a:pt x="288640" y="405879"/>
                </a:cubicBezTo>
                <a:cubicBezTo>
                  <a:pt x="332346" y="394593"/>
                  <a:pt x="364658" y="354958"/>
                  <a:pt x="364658" y="307857"/>
                </a:cubicBezTo>
                <a:lnTo>
                  <a:pt x="364658" y="262890"/>
                </a:lnTo>
                <a:cubicBezTo>
                  <a:pt x="364658" y="248760"/>
                  <a:pt x="361721" y="235341"/>
                  <a:pt x="356469" y="223166"/>
                </a:cubicBezTo>
                <a:cubicBezTo>
                  <a:pt x="330922" y="245649"/>
                  <a:pt x="298075" y="258180"/>
                  <a:pt x="263271" y="258180"/>
                </a:cubicBezTo>
                <a:cubicBezTo>
                  <a:pt x="228466" y="258180"/>
                  <a:pt x="195708" y="245649"/>
                  <a:pt x="170161" y="223166"/>
                </a:cubicBezTo>
                <a:close/>
                <a:moveTo>
                  <a:pt x="263271" y="161758"/>
                </a:moveTo>
                <a:cubicBezTo>
                  <a:pt x="234697" y="161758"/>
                  <a:pt x="208794" y="173666"/>
                  <a:pt x="190368" y="192773"/>
                </a:cubicBezTo>
                <a:cubicBezTo>
                  <a:pt x="209862" y="211524"/>
                  <a:pt x="235765" y="222099"/>
                  <a:pt x="263271" y="222099"/>
                </a:cubicBezTo>
                <a:cubicBezTo>
                  <a:pt x="290865" y="222099"/>
                  <a:pt x="316768" y="211524"/>
                  <a:pt x="336263" y="192773"/>
                </a:cubicBezTo>
                <a:cubicBezTo>
                  <a:pt x="317747" y="173666"/>
                  <a:pt x="291933" y="161758"/>
                  <a:pt x="263271" y="161758"/>
                </a:cubicBezTo>
                <a:close/>
                <a:moveTo>
                  <a:pt x="263271" y="125677"/>
                </a:moveTo>
                <a:cubicBezTo>
                  <a:pt x="339111" y="125677"/>
                  <a:pt x="400798" y="187263"/>
                  <a:pt x="400798" y="262890"/>
                </a:cubicBezTo>
                <a:lnTo>
                  <a:pt x="400798" y="307857"/>
                </a:lnTo>
                <a:cubicBezTo>
                  <a:pt x="400798" y="316389"/>
                  <a:pt x="399997" y="324654"/>
                  <a:pt x="398484" y="332652"/>
                </a:cubicBezTo>
                <a:cubicBezTo>
                  <a:pt x="424031" y="341716"/>
                  <a:pt x="446908" y="357713"/>
                  <a:pt x="464177" y="378863"/>
                </a:cubicBezTo>
                <a:cubicBezTo>
                  <a:pt x="485718" y="405257"/>
                  <a:pt x="497557" y="438583"/>
                  <a:pt x="497557" y="472708"/>
                </a:cubicBezTo>
                <a:lnTo>
                  <a:pt x="497557" y="606722"/>
                </a:lnTo>
                <a:lnTo>
                  <a:pt x="29073" y="606722"/>
                </a:lnTo>
                <a:lnTo>
                  <a:pt x="29073" y="472708"/>
                </a:lnTo>
                <a:cubicBezTo>
                  <a:pt x="29073" y="438583"/>
                  <a:pt x="40912" y="405257"/>
                  <a:pt x="62453" y="378863"/>
                </a:cubicBezTo>
                <a:cubicBezTo>
                  <a:pt x="79722" y="357713"/>
                  <a:pt x="102599" y="341716"/>
                  <a:pt x="128057" y="332652"/>
                </a:cubicBezTo>
                <a:cubicBezTo>
                  <a:pt x="126633" y="324654"/>
                  <a:pt x="125832" y="316389"/>
                  <a:pt x="125832" y="307857"/>
                </a:cubicBezTo>
                <a:lnTo>
                  <a:pt x="125832" y="262890"/>
                </a:lnTo>
                <a:cubicBezTo>
                  <a:pt x="125832" y="187263"/>
                  <a:pt x="187519" y="125677"/>
                  <a:pt x="263271" y="125677"/>
                </a:cubicBezTo>
                <a:close/>
                <a:moveTo>
                  <a:pt x="436739" y="64285"/>
                </a:moveTo>
                <a:lnTo>
                  <a:pt x="462204" y="89776"/>
                </a:lnTo>
                <a:lnTo>
                  <a:pt x="400680" y="151151"/>
                </a:lnTo>
                <a:lnTo>
                  <a:pt x="375126" y="125660"/>
                </a:lnTo>
                <a:close/>
                <a:moveTo>
                  <a:pt x="89889" y="64285"/>
                </a:moveTo>
                <a:lnTo>
                  <a:pt x="151363" y="125660"/>
                </a:lnTo>
                <a:lnTo>
                  <a:pt x="125830" y="151151"/>
                </a:lnTo>
                <a:lnTo>
                  <a:pt x="64356" y="89776"/>
                </a:lnTo>
                <a:close/>
                <a:moveTo>
                  <a:pt x="245286" y="0"/>
                </a:moveTo>
                <a:lnTo>
                  <a:pt x="281345" y="0"/>
                </a:lnTo>
                <a:lnTo>
                  <a:pt x="281345" y="86937"/>
                </a:lnTo>
                <a:lnTo>
                  <a:pt x="245286" y="86937"/>
                </a:lnTo>
                <a:close/>
              </a:path>
            </a:pathLst>
          </a:custGeom>
          <a:solidFill>
            <a:srgbClr val="D9793F"/>
          </a:solid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65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不侵害专利权的行为</a:t>
            </a:r>
          </a:p>
        </p:txBody>
      </p:sp>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6" name="PA_文本框 3"/>
          <p:cNvSpPr txBox="1"/>
          <p:nvPr>
            <p:custDataLst>
              <p:tags r:id="rId1"/>
            </p:custDataLst>
          </p:nvPr>
        </p:nvSpPr>
        <p:spPr>
          <a:xfrm>
            <a:off x="3308350" y="1753870"/>
            <a:ext cx="8625205" cy="4661535"/>
          </a:xfrm>
          <a:prstGeom prst="rect">
            <a:avLst/>
          </a:prstGeom>
          <a:noFill/>
        </p:spPr>
        <p:txBody>
          <a:bodyPr wrap="square" rtlCol="0">
            <a:spAutoFit/>
          </a:bodyPr>
          <a:lstStyle/>
          <a:p>
            <a:pPr lvl="0">
              <a:lnSpc>
                <a:spcPct val="150000"/>
              </a:lnSpc>
            </a:pPr>
            <a:r>
              <a:rPr dirty="0">
                <a:latin typeface="黑体" panose="02010609060101010101" pitchFamily="49" charset="-122"/>
                <a:ea typeface="黑体" panose="02010609060101010101" pitchFamily="49" charset="-122"/>
                <a:cs typeface="宋体" panose="02010600030101010101" pitchFamily="2" charset="-122"/>
                <a:sym typeface="+mn-ea"/>
              </a:rPr>
              <a:t>适用临时过境规则必须符合以下几个条件：</a:t>
            </a:r>
          </a:p>
          <a:p>
            <a:pPr lvl="0">
              <a:lnSpc>
                <a:spcPct val="150000"/>
              </a:lnSpc>
            </a:pPr>
            <a:r>
              <a:rPr dirty="0">
                <a:latin typeface="黑体" panose="02010609060101010101" pitchFamily="49" charset="-122"/>
                <a:ea typeface="黑体" panose="02010609060101010101" pitchFamily="49" charset="-122"/>
                <a:cs typeface="宋体" panose="02010600030101010101" pitchFamily="2" charset="-122"/>
                <a:sym typeface="+mn-ea"/>
              </a:rPr>
              <a:t>（1）这种专利的使用是为运输工具自身需要而在其装置和设备中使用的。这种需要可能是各种各样的，因为不同的交通工具可能有不同需要，但无论如何以运输工具自身需要为限。</a:t>
            </a:r>
          </a:p>
          <a:p>
            <a:pPr lvl="0">
              <a:lnSpc>
                <a:spcPct val="150000"/>
              </a:lnSpc>
            </a:pPr>
            <a:r>
              <a:rPr dirty="0">
                <a:latin typeface="黑体" panose="02010609060101010101" pitchFamily="49" charset="-122"/>
                <a:ea typeface="黑体" panose="02010609060101010101" pitchFamily="49" charset="-122"/>
                <a:cs typeface="宋体" panose="02010600030101010101" pitchFamily="2" charset="-122"/>
                <a:sym typeface="+mn-ea"/>
              </a:rPr>
              <a:t>（2）根据我国专利法的规定，临时过境规则仅适用于与中国签订有协议或者共同参加的国际条约或者具有互惠关系的国家的运输工具，其他国家的运输工具不适用该规则，我国的交通工具也不适用该规则。</a:t>
            </a:r>
          </a:p>
          <a:p>
            <a:pPr lvl="0">
              <a:lnSpc>
                <a:spcPct val="150000"/>
              </a:lnSpc>
            </a:pPr>
            <a:r>
              <a:rPr dirty="0">
                <a:latin typeface="黑体" panose="02010609060101010101" pitchFamily="49" charset="-122"/>
                <a:ea typeface="黑体" panose="02010609060101010101" pitchFamily="49" charset="-122"/>
                <a:cs typeface="宋体" panose="02010600030101010101" pitchFamily="2" charset="-122"/>
                <a:sym typeface="+mn-ea"/>
              </a:rPr>
              <a:t>（3）临时过境规则只适用于临时通过我国国境的运输工具，不能适用于长期滞留在我国境内的外国运输工具。“临时”在《巴黎公约》中的用语是“暂时或者偶然地进入”，其中“暂时进入”包括定期进入，“偶然进入”可能包括因迷航或者船舶失事所致，而在这种情况下，即使船舶非暂时停留在中国，也不侵害专利权。</a:t>
            </a:r>
          </a:p>
        </p:txBody>
      </p:sp>
      <p:sp>
        <p:nvSpPr>
          <p:cNvPr id="7" name="矩形 6"/>
          <p:cNvSpPr/>
          <p:nvPr/>
        </p:nvSpPr>
        <p:spPr>
          <a:xfrm>
            <a:off x="846371" y="1232029"/>
            <a:ext cx="10876817" cy="521970"/>
          </a:xfrm>
          <a:prstGeom prst="rect">
            <a:avLst/>
          </a:prstGeom>
        </p:spPr>
        <p:txBody>
          <a:bodyPr wrap="square">
            <a:spAutoFit/>
          </a:bodyPr>
          <a:lstStyle/>
          <a:p>
            <a:pPr algn="l"/>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三、临时过境</a:t>
            </a:r>
          </a:p>
        </p:txBody>
      </p:sp>
      <p:sp>
        <p:nvSpPr>
          <p:cNvPr id="8" name="文本框 7"/>
          <p:cNvSpPr txBox="1"/>
          <p:nvPr/>
        </p:nvSpPr>
        <p:spPr>
          <a:xfrm>
            <a:off x="129492" y="265770"/>
            <a:ext cx="1112805" cy="461665"/>
          </a:xfrm>
          <a:prstGeom prst="rect">
            <a:avLst/>
          </a:prstGeom>
          <a:noFill/>
        </p:spPr>
        <p:txBody>
          <a:bodyPr wrap="none" rtlCol="0">
            <a:spAutoFit/>
          </a:bodyPr>
          <a:lstStyle/>
          <a:p>
            <a:r>
              <a:rPr lang="zh-CN" altLang="en-US" sz="2400" b="1" dirty="0">
                <a:solidFill>
                  <a:srgbClr val="FA7D00"/>
                </a:solidFill>
                <a:latin typeface="黑体" panose="02010609060101010101" pitchFamily="49" charset="-122"/>
                <a:ea typeface="黑体" panose="02010609060101010101" pitchFamily="49" charset="-122"/>
              </a:rPr>
              <a:t>第二节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25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75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p:bldP spid="7"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不侵害专利权的行为</a:t>
            </a:r>
          </a:p>
        </p:txBody>
      </p:sp>
      <p:sp>
        <p:nvSpPr>
          <p:cNvPr id="6" name="PA_文本框 3"/>
          <p:cNvSpPr txBox="1"/>
          <p:nvPr>
            <p:custDataLst>
              <p:tags r:id="rId1"/>
            </p:custDataLst>
          </p:nvPr>
        </p:nvSpPr>
        <p:spPr>
          <a:xfrm>
            <a:off x="1809750" y="3133725"/>
            <a:ext cx="10124440" cy="3415030"/>
          </a:xfrm>
          <a:prstGeom prst="rect">
            <a:avLst/>
          </a:prstGeom>
          <a:noFill/>
        </p:spPr>
        <p:txBody>
          <a:bodyPr wrap="square" rtlCol="0">
            <a:spAutoFit/>
          </a:bodyPr>
          <a:lstStyle/>
          <a:p>
            <a:pPr lvl="0">
              <a:lnSpc>
                <a:spcPct val="150000"/>
              </a:lnSpc>
            </a:pPr>
            <a:r>
              <a:rPr lang="zh-CN" altLang="en-US" b="1" dirty="0">
                <a:solidFill>
                  <a:schemeClr val="accent2">
                    <a:lumMod val="75000"/>
                  </a:schemeClr>
                </a:solidFill>
                <a:latin typeface="黑体" panose="02010609060101010101" pitchFamily="49" charset="-122"/>
                <a:ea typeface="黑体" panose="02010609060101010101" pitchFamily="49" charset="-122"/>
                <a:sym typeface="+mn-ea"/>
              </a:rPr>
              <a:t>分析</a:t>
            </a:r>
            <a:r>
              <a:rPr lang="zh-CN" altLang="en-US" dirty="0">
                <a:latin typeface="黑体" panose="02010609060101010101" pitchFamily="49" charset="-122"/>
                <a:ea typeface="黑体" panose="02010609060101010101" pitchFamily="49" charset="-122"/>
                <a:sym typeface="+mn-ea"/>
              </a:rPr>
              <a:t>：</a:t>
            </a:r>
            <a:r>
              <a:rPr dirty="0">
                <a:latin typeface="黑体" panose="02010609060101010101" pitchFamily="49" charset="-122"/>
                <a:ea typeface="黑体" panose="02010609060101010101" pitchFamily="49" charset="-122"/>
                <a:cs typeface="宋体" panose="02010600030101010101" pitchFamily="2" charset="-122"/>
                <a:sym typeface="+mn-ea"/>
              </a:rPr>
              <a:t>北京市高级人民法院发布的《专利侵权判定指南》认为，专为科学研究和实验，是指专门针对专利技术方案本身进行的科学研究和实验。因此，应当区别对专利技术方案本身进行科学研究、实验和在科学研究、实验中使用专利技术方案：对专利技术方案本身进行科学研究实验，其目的是研究、验证、改进他人专利技术，在已有专利技术的基础上产生新的技术成果。在科学研究、实验过程中使用专利技术方案，其目的不是为研究、改进他人专利技术，而是利用专利技术方案作为手段进行其他技术的研究实验，或者是研究实施专利技术方案的商业前景等，其结果与专利技术没有直接关系的行为，该种行为构成侵害专利权。科学研究和实验使用例外是为了促进科学研究与实验而规定的，不限制专利权对科学研究和实验使用的效力，就会妨碍科学研究的进行。</a:t>
            </a:r>
            <a:endParaRPr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endParaRPr>
          </a:p>
        </p:txBody>
      </p:sp>
      <p:sp>
        <p:nvSpPr>
          <p:cNvPr id="7" name="矩形 6"/>
          <p:cNvSpPr/>
          <p:nvPr/>
        </p:nvSpPr>
        <p:spPr>
          <a:xfrm>
            <a:off x="846371" y="1232029"/>
            <a:ext cx="10876817" cy="521970"/>
          </a:xfrm>
          <a:prstGeom prst="rect">
            <a:avLst/>
          </a:prstGeom>
        </p:spPr>
        <p:txBody>
          <a:bodyPr wrap="square">
            <a:spAutoFit/>
          </a:bodyPr>
          <a:lstStyle/>
          <a:p>
            <a:pPr algn="l"/>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四、科学研究和实验使用</a:t>
            </a:r>
          </a:p>
        </p:txBody>
      </p:sp>
      <p:sp>
        <p:nvSpPr>
          <p:cNvPr id="8" name="文本框 7"/>
          <p:cNvSpPr txBox="1"/>
          <p:nvPr/>
        </p:nvSpPr>
        <p:spPr>
          <a:xfrm>
            <a:off x="129492" y="265770"/>
            <a:ext cx="1112805" cy="461665"/>
          </a:xfrm>
          <a:prstGeom prst="rect">
            <a:avLst/>
          </a:prstGeom>
          <a:noFill/>
        </p:spPr>
        <p:txBody>
          <a:bodyPr wrap="none" rtlCol="0">
            <a:spAutoFit/>
          </a:bodyPr>
          <a:lstStyle/>
          <a:p>
            <a:r>
              <a:rPr lang="zh-CN" altLang="en-US" sz="2400" b="1" dirty="0">
                <a:solidFill>
                  <a:srgbClr val="FA7D00"/>
                </a:solidFill>
                <a:latin typeface="黑体" panose="02010609060101010101" pitchFamily="49" charset="-122"/>
                <a:ea typeface="黑体" panose="02010609060101010101" pitchFamily="49" charset="-122"/>
              </a:rPr>
              <a:t>第二节</a:t>
            </a:r>
          </a:p>
        </p:txBody>
      </p:sp>
      <p:sp>
        <p:nvSpPr>
          <p:cNvPr id="2" name="圆角矩形 1"/>
          <p:cNvSpPr/>
          <p:nvPr/>
        </p:nvSpPr>
        <p:spPr>
          <a:xfrm>
            <a:off x="1809750" y="1683194"/>
            <a:ext cx="10069195" cy="130048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150000"/>
              </a:lnSpc>
            </a:pPr>
            <a:r>
              <a:rPr lang="en-US" altLang="zh-CN" sz="2000" dirty="0">
                <a:latin typeface="黑体" panose="02010609060101010101" pitchFamily="49" charset="-122"/>
                <a:ea typeface="黑体" panose="02010609060101010101" pitchFamily="49" charset="-122"/>
              </a:rPr>
              <a:t>    </a:t>
            </a:r>
            <a:r>
              <a:rPr sz="20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《专利法》第</a:t>
            </a:r>
            <a:r>
              <a:rPr lang="en-US" sz="20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75</a:t>
            </a:r>
            <a:r>
              <a:rPr sz="20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条第4项规定，“专为科学研究和实验而使用有关专利的”，不视为侵害专利权。</a:t>
            </a:r>
            <a:endParaRPr lang="zh-CN" altLang="en-US" sz="2000" dirty="0">
              <a:latin typeface="黑体" panose="02010609060101010101" pitchFamily="49" charset="-122"/>
              <a:ea typeface="黑体" panose="02010609060101010101" pitchFamily="49" charset="-122"/>
            </a:endParaRPr>
          </a:p>
        </p:txBody>
      </p:sp>
      <p:sp>
        <p:nvSpPr>
          <p:cNvPr id="10" name="quotes_88434"/>
          <p:cNvSpPr>
            <a:spLocks noChangeAspect="1"/>
          </p:cNvSpPr>
          <p:nvPr/>
        </p:nvSpPr>
        <p:spPr bwMode="auto">
          <a:xfrm>
            <a:off x="846367" y="1833277"/>
            <a:ext cx="609685" cy="500157"/>
          </a:xfrm>
          <a:custGeom>
            <a:avLst/>
            <a:gdLst>
              <a:gd name="connsiteX0" fmla="*/ 11628 w 607286"/>
              <a:gd name="connsiteY0" fmla="*/ 425859 h 498189"/>
              <a:gd name="connsiteX1" fmla="*/ 319888 w 607286"/>
              <a:gd name="connsiteY1" fmla="*/ 425859 h 498189"/>
              <a:gd name="connsiteX2" fmla="*/ 331516 w 607286"/>
              <a:gd name="connsiteY2" fmla="*/ 437503 h 498189"/>
              <a:gd name="connsiteX3" fmla="*/ 319888 w 607286"/>
              <a:gd name="connsiteY3" fmla="*/ 449146 h 498189"/>
              <a:gd name="connsiteX4" fmla="*/ 11628 w 607286"/>
              <a:gd name="connsiteY4" fmla="*/ 449146 h 498189"/>
              <a:gd name="connsiteX5" fmla="*/ 0 w 607286"/>
              <a:gd name="connsiteY5" fmla="*/ 437503 h 498189"/>
              <a:gd name="connsiteX6" fmla="*/ 11628 w 607286"/>
              <a:gd name="connsiteY6" fmla="*/ 425859 h 498189"/>
              <a:gd name="connsiteX7" fmla="*/ 524053 w 607286"/>
              <a:gd name="connsiteY7" fmla="*/ 365876 h 498189"/>
              <a:gd name="connsiteX8" fmla="*/ 524053 w 607286"/>
              <a:gd name="connsiteY8" fmla="*/ 425881 h 498189"/>
              <a:gd name="connsiteX9" fmla="*/ 584036 w 607286"/>
              <a:gd name="connsiteY9" fmla="*/ 425881 h 498189"/>
              <a:gd name="connsiteX10" fmla="*/ 584036 w 607286"/>
              <a:gd name="connsiteY10" fmla="*/ 423212 h 498189"/>
              <a:gd name="connsiteX11" fmla="*/ 584036 w 607286"/>
              <a:gd name="connsiteY11" fmla="*/ 365876 h 498189"/>
              <a:gd name="connsiteX12" fmla="*/ 390452 w 607286"/>
              <a:gd name="connsiteY12" fmla="*/ 365876 h 498189"/>
              <a:gd name="connsiteX13" fmla="*/ 390452 w 607286"/>
              <a:gd name="connsiteY13" fmla="*/ 425881 h 498189"/>
              <a:gd name="connsiteX14" fmla="*/ 450450 w 607286"/>
              <a:gd name="connsiteY14" fmla="*/ 425881 h 498189"/>
              <a:gd name="connsiteX15" fmla="*/ 450450 w 607286"/>
              <a:gd name="connsiteY15" fmla="*/ 423212 h 498189"/>
              <a:gd name="connsiteX16" fmla="*/ 450450 w 607286"/>
              <a:gd name="connsiteY16" fmla="*/ 365876 h 498189"/>
              <a:gd name="connsiteX17" fmla="*/ 11628 w 607286"/>
              <a:gd name="connsiteY17" fmla="*/ 352542 h 498189"/>
              <a:gd name="connsiteX18" fmla="*/ 319888 w 607286"/>
              <a:gd name="connsiteY18" fmla="*/ 352542 h 498189"/>
              <a:gd name="connsiteX19" fmla="*/ 331516 w 607286"/>
              <a:gd name="connsiteY19" fmla="*/ 364150 h 498189"/>
              <a:gd name="connsiteX20" fmla="*/ 319888 w 607286"/>
              <a:gd name="connsiteY20" fmla="*/ 375758 h 498189"/>
              <a:gd name="connsiteX21" fmla="*/ 11628 w 607286"/>
              <a:gd name="connsiteY21" fmla="*/ 375758 h 498189"/>
              <a:gd name="connsiteX22" fmla="*/ 0 w 607286"/>
              <a:gd name="connsiteY22" fmla="*/ 364150 h 498189"/>
              <a:gd name="connsiteX23" fmla="*/ 11628 w 607286"/>
              <a:gd name="connsiteY23" fmla="*/ 352542 h 498189"/>
              <a:gd name="connsiteX24" fmla="*/ 512428 w 607286"/>
              <a:gd name="connsiteY24" fmla="*/ 342663 h 498189"/>
              <a:gd name="connsiteX25" fmla="*/ 595661 w 607286"/>
              <a:gd name="connsiteY25" fmla="*/ 342663 h 498189"/>
              <a:gd name="connsiteX26" fmla="*/ 607286 w 607286"/>
              <a:gd name="connsiteY26" fmla="*/ 354270 h 498189"/>
              <a:gd name="connsiteX27" fmla="*/ 607286 w 607286"/>
              <a:gd name="connsiteY27" fmla="*/ 423212 h 498189"/>
              <a:gd name="connsiteX28" fmla="*/ 607286 w 607286"/>
              <a:gd name="connsiteY28" fmla="*/ 437488 h 498189"/>
              <a:gd name="connsiteX29" fmla="*/ 607286 w 607286"/>
              <a:gd name="connsiteY29" fmla="*/ 462441 h 498189"/>
              <a:gd name="connsiteX30" fmla="*/ 603915 w 607286"/>
              <a:gd name="connsiteY30" fmla="*/ 470566 h 498189"/>
              <a:gd name="connsiteX31" fmla="*/ 579619 w 607286"/>
              <a:gd name="connsiteY31" fmla="*/ 494823 h 498189"/>
              <a:gd name="connsiteX32" fmla="*/ 571482 w 607286"/>
              <a:gd name="connsiteY32" fmla="*/ 498189 h 498189"/>
              <a:gd name="connsiteX33" fmla="*/ 563228 w 607286"/>
              <a:gd name="connsiteY33" fmla="*/ 494823 h 498189"/>
              <a:gd name="connsiteX34" fmla="*/ 563228 w 607286"/>
              <a:gd name="connsiteY34" fmla="*/ 478458 h 498189"/>
              <a:gd name="connsiteX35" fmla="*/ 584036 w 607286"/>
              <a:gd name="connsiteY35" fmla="*/ 457567 h 498189"/>
              <a:gd name="connsiteX36" fmla="*/ 584036 w 607286"/>
              <a:gd name="connsiteY36" fmla="*/ 449094 h 498189"/>
              <a:gd name="connsiteX37" fmla="*/ 512428 w 607286"/>
              <a:gd name="connsiteY37" fmla="*/ 449094 h 498189"/>
              <a:gd name="connsiteX38" fmla="*/ 500803 w 607286"/>
              <a:gd name="connsiteY38" fmla="*/ 437488 h 498189"/>
              <a:gd name="connsiteX39" fmla="*/ 500803 w 607286"/>
              <a:gd name="connsiteY39" fmla="*/ 354270 h 498189"/>
              <a:gd name="connsiteX40" fmla="*/ 512428 w 607286"/>
              <a:gd name="connsiteY40" fmla="*/ 342663 h 498189"/>
              <a:gd name="connsiteX41" fmla="*/ 378708 w 607286"/>
              <a:gd name="connsiteY41" fmla="*/ 342663 h 498189"/>
              <a:gd name="connsiteX42" fmla="*/ 462078 w 607286"/>
              <a:gd name="connsiteY42" fmla="*/ 342663 h 498189"/>
              <a:gd name="connsiteX43" fmla="*/ 473705 w 607286"/>
              <a:gd name="connsiteY43" fmla="*/ 354270 h 498189"/>
              <a:gd name="connsiteX44" fmla="*/ 473705 w 607286"/>
              <a:gd name="connsiteY44" fmla="*/ 423212 h 498189"/>
              <a:gd name="connsiteX45" fmla="*/ 473705 w 607286"/>
              <a:gd name="connsiteY45" fmla="*/ 437488 h 498189"/>
              <a:gd name="connsiteX46" fmla="*/ 473705 w 607286"/>
              <a:gd name="connsiteY46" fmla="*/ 462441 h 498189"/>
              <a:gd name="connsiteX47" fmla="*/ 470333 w 607286"/>
              <a:gd name="connsiteY47" fmla="*/ 470566 h 498189"/>
              <a:gd name="connsiteX48" fmla="*/ 446032 w 607286"/>
              <a:gd name="connsiteY48" fmla="*/ 494823 h 498189"/>
              <a:gd name="connsiteX49" fmla="*/ 437776 w 607286"/>
              <a:gd name="connsiteY49" fmla="*/ 498189 h 498189"/>
              <a:gd name="connsiteX50" fmla="*/ 429637 w 607286"/>
              <a:gd name="connsiteY50" fmla="*/ 494823 h 498189"/>
              <a:gd name="connsiteX51" fmla="*/ 429637 w 607286"/>
              <a:gd name="connsiteY51" fmla="*/ 478458 h 498189"/>
              <a:gd name="connsiteX52" fmla="*/ 450450 w 607286"/>
              <a:gd name="connsiteY52" fmla="*/ 457567 h 498189"/>
              <a:gd name="connsiteX53" fmla="*/ 450450 w 607286"/>
              <a:gd name="connsiteY53" fmla="*/ 449094 h 498189"/>
              <a:gd name="connsiteX54" fmla="*/ 378708 w 607286"/>
              <a:gd name="connsiteY54" fmla="*/ 449094 h 498189"/>
              <a:gd name="connsiteX55" fmla="*/ 367081 w 607286"/>
              <a:gd name="connsiteY55" fmla="*/ 437488 h 498189"/>
              <a:gd name="connsiteX56" fmla="*/ 367081 w 607286"/>
              <a:gd name="connsiteY56" fmla="*/ 354270 h 498189"/>
              <a:gd name="connsiteX57" fmla="*/ 378708 w 607286"/>
              <a:gd name="connsiteY57" fmla="*/ 342663 h 498189"/>
              <a:gd name="connsiteX58" fmla="*/ 11627 w 607286"/>
              <a:gd name="connsiteY58" fmla="*/ 279154 h 498189"/>
              <a:gd name="connsiteX59" fmla="*/ 595659 w 607286"/>
              <a:gd name="connsiteY59" fmla="*/ 279154 h 498189"/>
              <a:gd name="connsiteX60" fmla="*/ 607286 w 607286"/>
              <a:gd name="connsiteY60" fmla="*/ 290762 h 498189"/>
              <a:gd name="connsiteX61" fmla="*/ 595659 w 607286"/>
              <a:gd name="connsiteY61" fmla="*/ 302370 h 498189"/>
              <a:gd name="connsiteX62" fmla="*/ 11627 w 607286"/>
              <a:gd name="connsiteY62" fmla="*/ 302370 h 498189"/>
              <a:gd name="connsiteX63" fmla="*/ 0 w 607286"/>
              <a:gd name="connsiteY63" fmla="*/ 290762 h 498189"/>
              <a:gd name="connsiteX64" fmla="*/ 11627 w 607286"/>
              <a:gd name="connsiteY64" fmla="*/ 279154 h 498189"/>
              <a:gd name="connsiteX65" fmla="*/ 11627 w 607286"/>
              <a:gd name="connsiteY65" fmla="*/ 205766 h 498189"/>
              <a:gd name="connsiteX66" fmla="*/ 595659 w 607286"/>
              <a:gd name="connsiteY66" fmla="*/ 205766 h 498189"/>
              <a:gd name="connsiteX67" fmla="*/ 607286 w 607286"/>
              <a:gd name="connsiteY67" fmla="*/ 217374 h 498189"/>
              <a:gd name="connsiteX68" fmla="*/ 595659 w 607286"/>
              <a:gd name="connsiteY68" fmla="*/ 228982 h 498189"/>
              <a:gd name="connsiteX69" fmla="*/ 11627 w 607286"/>
              <a:gd name="connsiteY69" fmla="*/ 228982 h 498189"/>
              <a:gd name="connsiteX70" fmla="*/ 0 w 607286"/>
              <a:gd name="connsiteY70" fmla="*/ 217374 h 498189"/>
              <a:gd name="connsiteX71" fmla="*/ 11627 w 607286"/>
              <a:gd name="connsiteY71" fmla="*/ 205766 h 498189"/>
              <a:gd name="connsiteX72" fmla="*/ 287750 w 607286"/>
              <a:gd name="connsiteY72" fmla="*/ 132378 h 498189"/>
              <a:gd name="connsiteX73" fmla="*/ 595658 w 607286"/>
              <a:gd name="connsiteY73" fmla="*/ 132378 h 498189"/>
              <a:gd name="connsiteX74" fmla="*/ 607286 w 607286"/>
              <a:gd name="connsiteY74" fmla="*/ 143986 h 498189"/>
              <a:gd name="connsiteX75" fmla="*/ 595658 w 607286"/>
              <a:gd name="connsiteY75" fmla="*/ 155594 h 498189"/>
              <a:gd name="connsiteX76" fmla="*/ 287750 w 607286"/>
              <a:gd name="connsiteY76" fmla="*/ 155594 h 498189"/>
              <a:gd name="connsiteX77" fmla="*/ 276122 w 607286"/>
              <a:gd name="connsiteY77" fmla="*/ 143986 h 498189"/>
              <a:gd name="connsiteX78" fmla="*/ 287750 w 607286"/>
              <a:gd name="connsiteY78" fmla="*/ 132378 h 498189"/>
              <a:gd name="connsiteX79" fmla="*/ 156835 w 607286"/>
              <a:gd name="connsiteY79" fmla="*/ 72471 h 498189"/>
              <a:gd name="connsiteX80" fmla="*/ 156835 w 607286"/>
              <a:gd name="connsiteY80" fmla="*/ 75025 h 498189"/>
              <a:gd name="connsiteX81" fmla="*/ 156835 w 607286"/>
              <a:gd name="connsiteY81" fmla="*/ 132375 h 498189"/>
              <a:gd name="connsiteX82" fmla="*/ 216949 w 607286"/>
              <a:gd name="connsiteY82" fmla="*/ 132375 h 498189"/>
              <a:gd name="connsiteX83" fmla="*/ 216949 w 607286"/>
              <a:gd name="connsiteY83" fmla="*/ 72471 h 498189"/>
              <a:gd name="connsiteX84" fmla="*/ 23255 w 607286"/>
              <a:gd name="connsiteY84" fmla="*/ 72471 h 498189"/>
              <a:gd name="connsiteX85" fmla="*/ 23255 w 607286"/>
              <a:gd name="connsiteY85" fmla="*/ 75025 h 498189"/>
              <a:gd name="connsiteX86" fmla="*/ 23255 w 607286"/>
              <a:gd name="connsiteY86" fmla="*/ 132375 h 498189"/>
              <a:gd name="connsiteX87" fmla="*/ 83369 w 607286"/>
              <a:gd name="connsiteY87" fmla="*/ 132375 h 498189"/>
              <a:gd name="connsiteX88" fmla="*/ 83369 w 607286"/>
              <a:gd name="connsiteY88" fmla="*/ 72471 h 498189"/>
              <a:gd name="connsiteX89" fmla="*/ 161253 w 607286"/>
              <a:gd name="connsiteY89" fmla="*/ 3395 h 498189"/>
              <a:gd name="connsiteX90" fmla="*/ 177764 w 607286"/>
              <a:gd name="connsiteY90" fmla="*/ 3395 h 498189"/>
              <a:gd name="connsiteX91" fmla="*/ 177764 w 607286"/>
              <a:gd name="connsiteY91" fmla="*/ 19881 h 498189"/>
              <a:gd name="connsiteX92" fmla="*/ 156835 w 607286"/>
              <a:gd name="connsiteY92" fmla="*/ 40661 h 498189"/>
              <a:gd name="connsiteX93" fmla="*/ 156835 w 607286"/>
              <a:gd name="connsiteY93" fmla="*/ 49252 h 498189"/>
              <a:gd name="connsiteX94" fmla="*/ 228577 w 607286"/>
              <a:gd name="connsiteY94" fmla="*/ 49252 h 498189"/>
              <a:gd name="connsiteX95" fmla="*/ 240204 w 607286"/>
              <a:gd name="connsiteY95" fmla="*/ 60862 h 498189"/>
              <a:gd name="connsiteX96" fmla="*/ 240204 w 607286"/>
              <a:gd name="connsiteY96" fmla="*/ 143984 h 498189"/>
              <a:gd name="connsiteX97" fmla="*/ 228577 w 607286"/>
              <a:gd name="connsiteY97" fmla="*/ 155594 h 498189"/>
              <a:gd name="connsiteX98" fmla="*/ 145207 w 607286"/>
              <a:gd name="connsiteY98" fmla="*/ 155594 h 498189"/>
              <a:gd name="connsiteX99" fmla="*/ 133580 w 607286"/>
              <a:gd name="connsiteY99" fmla="*/ 143984 h 498189"/>
              <a:gd name="connsiteX100" fmla="*/ 133580 w 607286"/>
              <a:gd name="connsiteY100" fmla="*/ 75025 h 498189"/>
              <a:gd name="connsiteX101" fmla="*/ 133580 w 607286"/>
              <a:gd name="connsiteY101" fmla="*/ 60862 h 498189"/>
              <a:gd name="connsiteX102" fmla="*/ 133580 w 607286"/>
              <a:gd name="connsiteY102" fmla="*/ 35902 h 498189"/>
              <a:gd name="connsiteX103" fmla="*/ 136952 w 607286"/>
              <a:gd name="connsiteY103" fmla="*/ 27659 h 498189"/>
              <a:gd name="connsiteX104" fmla="*/ 27673 w 607286"/>
              <a:gd name="connsiteY104" fmla="*/ 3395 h 498189"/>
              <a:gd name="connsiteX105" fmla="*/ 44184 w 607286"/>
              <a:gd name="connsiteY105" fmla="*/ 3395 h 498189"/>
              <a:gd name="connsiteX106" fmla="*/ 44184 w 607286"/>
              <a:gd name="connsiteY106" fmla="*/ 19881 h 498189"/>
              <a:gd name="connsiteX107" fmla="*/ 23255 w 607286"/>
              <a:gd name="connsiteY107" fmla="*/ 40661 h 498189"/>
              <a:gd name="connsiteX108" fmla="*/ 23255 w 607286"/>
              <a:gd name="connsiteY108" fmla="*/ 49252 h 498189"/>
              <a:gd name="connsiteX109" fmla="*/ 94997 w 607286"/>
              <a:gd name="connsiteY109" fmla="*/ 49252 h 498189"/>
              <a:gd name="connsiteX110" fmla="*/ 106624 w 607286"/>
              <a:gd name="connsiteY110" fmla="*/ 60862 h 498189"/>
              <a:gd name="connsiteX111" fmla="*/ 106624 w 607286"/>
              <a:gd name="connsiteY111" fmla="*/ 143984 h 498189"/>
              <a:gd name="connsiteX112" fmla="*/ 94997 w 607286"/>
              <a:gd name="connsiteY112" fmla="*/ 155594 h 498189"/>
              <a:gd name="connsiteX113" fmla="*/ 11627 w 607286"/>
              <a:gd name="connsiteY113" fmla="*/ 155594 h 498189"/>
              <a:gd name="connsiteX114" fmla="*/ 0 w 607286"/>
              <a:gd name="connsiteY114" fmla="*/ 143984 h 498189"/>
              <a:gd name="connsiteX115" fmla="*/ 0 w 607286"/>
              <a:gd name="connsiteY115" fmla="*/ 75025 h 498189"/>
              <a:gd name="connsiteX116" fmla="*/ 0 w 607286"/>
              <a:gd name="connsiteY116" fmla="*/ 60862 h 498189"/>
              <a:gd name="connsiteX117" fmla="*/ 0 w 607286"/>
              <a:gd name="connsiteY117" fmla="*/ 35902 h 498189"/>
              <a:gd name="connsiteX118" fmla="*/ 3372 w 607286"/>
              <a:gd name="connsiteY118" fmla="*/ 27659 h 498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7286" h="498189">
                <a:moveTo>
                  <a:pt x="11628" y="425859"/>
                </a:moveTo>
                <a:lnTo>
                  <a:pt x="319888" y="425859"/>
                </a:lnTo>
                <a:cubicBezTo>
                  <a:pt x="326283" y="425859"/>
                  <a:pt x="331516" y="431099"/>
                  <a:pt x="331516" y="437503"/>
                </a:cubicBezTo>
                <a:cubicBezTo>
                  <a:pt x="331516" y="443907"/>
                  <a:pt x="326283" y="449146"/>
                  <a:pt x="319888" y="449146"/>
                </a:cubicBezTo>
                <a:lnTo>
                  <a:pt x="11628" y="449146"/>
                </a:lnTo>
                <a:cubicBezTo>
                  <a:pt x="5233" y="449146"/>
                  <a:pt x="0" y="443907"/>
                  <a:pt x="0" y="437503"/>
                </a:cubicBezTo>
                <a:cubicBezTo>
                  <a:pt x="0" y="431099"/>
                  <a:pt x="5233" y="425859"/>
                  <a:pt x="11628" y="425859"/>
                </a:cubicBezTo>
                <a:close/>
                <a:moveTo>
                  <a:pt x="524053" y="365876"/>
                </a:moveTo>
                <a:lnTo>
                  <a:pt x="524053" y="425881"/>
                </a:lnTo>
                <a:lnTo>
                  <a:pt x="584036" y="425881"/>
                </a:lnTo>
                <a:lnTo>
                  <a:pt x="584036" y="423212"/>
                </a:lnTo>
                <a:lnTo>
                  <a:pt x="584036" y="365876"/>
                </a:lnTo>
                <a:close/>
                <a:moveTo>
                  <a:pt x="390452" y="365876"/>
                </a:moveTo>
                <a:lnTo>
                  <a:pt x="390452" y="425881"/>
                </a:lnTo>
                <a:lnTo>
                  <a:pt x="450450" y="425881"/>
                </a:lnTo>
                <a:lnTo>
                  <a:pt x="450450" y="423212"/>
                </a:lnTo>
                <a:lnTo>
                  <a:pt x="450450" y="365876"/>
                </a:lnTo>
                <a:close/>
                <a:moveTo>
                  <a:pt x="11628" y="352542"/>
                </a:moveTo>
                <a:lnTo>
                  <a:pt x="319888" y="352542"/>
                </a:lnTo>
                <a:cubicBezTo>
                  <a:pt x="326283" y="352542"/>
                  <a:pt x="331516" y="357766"/>
                  <a:pt x="331516" y="364150"/>
                </a:cubicBezTo>
                <a:cubicBezTo>
                  <a:pt x="331516" y="370535"/>
                  <a:pt x="326283" y="375758"/>
                  <a:pt x="319888" y="375758"/>
                </a:cubicBezTo>
                <a:lnTo>
                  <a:pt x="11628" y="375758"/>
                </a:lnTo>
                <a:cubicBezTo>
                  <a:pt x="5233" y="375758"/>
                  <a:pt x="0" y="370535"/>
                  <a:pt x="0" y="364150"/>
                </a:cubicBezTo>
                <a:cubicBezTo>
                  <a:pt x="0" y="357766"/>
                  <a:pt x="5233" y="352542"/>
                  <a:pt x="11628" y="352542"/>
                </a:cubicBezTo>
                <a:close/>
                <a:moveTo>
                  <a:pt x="512428" y="342663"/>
                </a:moveTo>
                <a:lnTo>
                  <a:pt x="595661" y="342663"/>
                </a:lnTo>
                <a:cubicBezTo>
                  <a:pt x="602171" y="342663"/>
                  <a:pt x="607286" y="347886"/>
                  <a:pt x="607286" y="354270"/>
                </a:cubicBezTo>
                <a:lnTo>
                  <a:pt x="607286" y="423212"/>
                </a:lnTo>
                <a:lnTo>
                  <a:pt x="607286" y="437488"/>
                </a:lnTo>
                <a:lnTo>
                  <a:pt x="607286" y="462441"/>
                </a:lnTo>
                <a:cubicBezTo>
                  <a:pt x="607286" y="465459"/>
                  <a:pt x="606124" y="468477"/>
                  <a:pt x="603915" y="470566"/>
                </a:cubicBezTo>
                <a:lnTo>
                  <a:pt x="579619" y="494823"/>
                </a:lnTo>
                <a:cubicBezTo>
                  <a:pt x="577410" y="497145"/>
                  <a:pt x="574388" y="498189"/>
                  <a:pt x="571482" y="498189"/>
                </a:cubicBezTo>
                <a:cubicBezTo>
                  <a:pt x="568459" y="498189"/>
                  <a:pt x="565437" y="497145"/>
                  <a:pt x="563228" y="494823"/>
                </a:cubicBezTo>
                <a:cubicBezTo>
                  <a:pt x="558694" y="490297"/>
                  <a:pt x="558694" y="482985"/>
                  <a:pt x="563228" y="478458"/>
                </a:cubicBezTo>
                <a:lnTo>
                  <a:pt x="584036" y="457567"/>
                </a:lnTo>
                <a:lnTo>
                  <a:pt x="584036" y="449094"/>
                </a:lnTo>
                <a:lnTo>
                  <a:pt x="512428" y="449094"/>
                </a:lnTo>
                <a:cubicBezTo>
                  <a:pt x="505918" y="449094"/>
                  <a:pt x="500803" y="443871"/>
                  <a:pt x="500803" y="437488"/>
                </a:cubicBezTo>
                <a:lnTo>
                  <a:pt x="500803" y="354270"/>
                </a:lnTo>
                <a:cubicBezTo>
                  <a:pt x="500803" y="347886"/>
                  <a:pt x="505918" y="342663"/>
                  <a:pt x="512428" y="342663"/>
                </a:cubicBezTo>
                <a:close/>
                <a:moveTo>
                  <a:pt x="378708" y="342663"/>
                </a:moveTo>
                <a:lnTo>
                  <a:pt x="462078" y="342663"/>
                </a:lnTo>
                <a:cubicBezTo>
                  <a:pt x="468589" y="342663"/>
                  <a:pt x="473705" y="347886"/>
                  <a:pt x="473705" y="354270"/>
                </a:cubicBezTo>
                <a:lnTo>
                  <a:pt x="473705" y="423212"/>
                </a:lnTo>
                <a:lnTo>
                  <a:pt x="473705" y="437488"/>
                </a:lnTo>
                <a:lnTo>
                  <a:pt x="473705" y="462441"/>
                </a:lnTo>
                <a:cubicBezTo>
                  <a:pt x="473705" y="465459"/>
                  <a:pt x="472542" y="468477"/>
                  <a:pt x="470333" y="470566"/>
                </a:cubicBezTo>
                <a:lnTo>
                  <a:pt x="446032" y="494823"/>
                </a:lnTo>
                <a:cubicBezTo>
                  <a:pt x="443822" y="497145"/>
                  <a:pt x="440799" y="498189"/>
                  <a:pt x="437776" y="498189"/>
                </a:cubicBezTo>
                <a:cubicBezTo>
                  <a:pt x="434869" y="498189"/>
                  <a:pt x="431846" y="497145"/>
                  <a:pt x="429637" y="494823"/>
                </a:cubicBezTo>
                <a:cubicBezTo>
                  <a:pt x="425102" y="490297"/>
                  <a:pt x="425102" y="482985"/>
                  <a:pt x="429637" y="478458"/>
                </a:cubicBezTo>
                <a:lnTo>
                  <a:pt x="450450" y="457567"/>
                </a:lnTo>
                <a:lnTo>
                  <a:pt x="450450" y="449094"/>
                </a:lnTo>
                <a:lnTo>
                  <a:pt x="378708" y="449094"/>
                </a:lnTo>
                <a:cubicBezTo>
                  <a:pt x="372313" y="449094"/>
                  <a:pt x="367081" y="443871"/>
                  <a:pt x="367081" y="437488"/>
                </a:cubicBezTo>
                <a:lnTo>
                  <a:pt x="367081" y="354270"/>
                </a:lnTo>
                <a:cubicBezTo>
                  <a:pt x="367081" y="347886"/>
                  <a:pt x="372313" y="342663"/>
                  <a:pt x="378708" y="342663"/>
                </a:cubicBezTo>
                <a:close/>
                <a:moveTo>
                  <a:pt x="11627" y="279154"/>
                </a:moveTo>
                <a:lnTo>
                  <a:pt x="595659" y="279154"/>
                </a:lnTo>
                <a:cubicBezTo>
                  <a:pt x="602170" y="279154"/>
                  <a:pt x="607286" y="284377"/>
                  <a:pt x="607286" y="290762"/>
                </a:cubicBezTo>
                <a:cubicBezTo>
                  <a:pt x="607286" y="297146"/>
                  <a:pt x="602170" y="302370"/>
                  <a:pt x="595659" y="302370"/>
                </a:cubicBezTo>
                <a:lnTo>
                  <a:pt x="11627" y="302370"/>
                </a:lnTo>
                <a:cubicBezTo>
                  <a:pt x="5232" y="302370"/>
                  <a:pt x="0" y="297146"/>
                  <a:pt x="0" y="290762"/>
                </a:cubicBezTo>
                <a:cubicBezTo>
                  <a:pt x="0" y="284377"/>
                  <a:pt x="5232" y="279154"/>
                  <a:pt x="11627" y="279154"/>
                </a:cubicBezTo>
                <a:close/>
                <a:moveTo>
                  <a:pt x="11627" y="205766"/>
                </a:moveTo>
                <a:lnTo>
                  <a:pt x="595659" y="205766"/>
                </a:lnTo>
                <a:cubicBezTo>
                  <a:pt x="602170" y="205766"/>
                  <a:pt x="607286" y="210989"/>
                  <a:pt x="607286" y="217374"/>
                </a:cubicBezTo>
                <a:cubicBezTo>
                  <a:pt x="607286" y="223874"/>
                  <a:pt x="602170" y="228982"/>
                  <a:pt x="595659" y="228982"/>
                </a:cubicBezTo>
                <a:lnTo>
                  <a:pt x="11627" y="228982"/>
                </a:lnTo>
                <a:cubicBezTo>
                  <a:pt x="5232" y="228982"/>
                  <a:pt x="0" y="223874"/>
                  <a:pt x="0" y="217374"/>
                </a:cubicBezTo>
                <a:cubicBezTo>
                  <a:pt x="0" y="210989"/>
                  <a:pt x="5232" y="205766"/>
                  <a:pt x="11627" y="205766"/>
                </a:cubicBezTo>
                <a:close/>
                <a:moveTo>
                  <a:pt x="287750" y="132378"/>
                </a:moveTo>
                <a:lnTo>
                  <a:pt x="595658" y="132378"/>
                </a:lnTo>
                <a:cubicBezTo>
                  <a:pt x="602170" y="132378"/>
                  <a:pt x="607286" y="137601"/>
                  <a:pt x="607286" y="143986"/>
                </a:cubicBezTo>
                <a:cubicBezTo>
                  <a:pt x="607286" y="150486"/>
                  <a:pt x="602170" y="155594"/>
                  <a:pt x="595658" y="155594"/>
                </a:cubicBezTo>
                <a:lnTo>
                  <a:pt x="287750" y="155594"/>
                </a:lnTo>
                <a:cubicBezTo>
                  <a:pt x="281355" y="155594"/>
                  <a:pt x="276122" y="150486"/>
                  <a:pt x="276122" y="143986"/>
                </a:cubicBezTo>
                <a:cubicBezTo>
                  <a:pt x="276122" y="137601"/>
                  <a:pt x="281355" y="132378"/>
                  <a:pt x="287750" y="132378"/>
                </a:cubicBezTo>
                <a:close/>
                <a:moveTo>
                  <a:pt x="156835" y="72471"/>
                </a:moveTo>
                <a:lnTo>
                  <a:pt x="156835" y="75025"/>
                </a:lnTo>
                <a:lnTo>
                  <a:pt x="156835" y="132375"/>
                </a:lnTo>
                <a:lnTo>
                  <a:pt x="216949" y="132375"/>
                </a:lnTo>
                <a:lnTo>
                  <a:pt x="216949" y="72471"/>
                </a:lnTo>
                <a:close/>
                <a:moveTo>
                  <a:pt x="23255" y="72471"/>
                </a:moveTo>
                <a:lnTo>
                  <a:pt x="23255" y="75025"/>
                </a:lnTo>
                <a:lnTo>
                  <a:pt x="23255" y="132375"/>
                </a:lnTo>
                <a:lnTo>
                  <a:pt x="83369" y="132375"/>
                </a:lnTo>
                <a:lnTo>
                  <a:pt x="83369" y="72471"/>
                </a:lnTo>
                <a:close/>
                <a:moveTo>
                  <a:pt x="161253" y="3395"/>
                </a:moveTo>
                <a:cubicBezTo>
                  <a:pt x="165788" y="-1132"/>
                  <a:pt x="173230" y="-1132"/>
                  <a:pt x="177764" y="3395"/>
                </a:cubicBezTo>
                <a:cubicBezTo>
                  <a:pt x="182299" y="7923"/>
                  <a:pt x="182299" y="15353"/>
                  <a:pt x="177764" y="19881"/>
                </a:cubicBezTo>
                <a:lnTo>
                  <a:pt x="156835" y="40661"/>
                </a:lnTo>
                <a:lnTo>
                  <a:pt x="156835" y="49252"/>
                </a:lnTo>
                <a:lnTo>
                  <a:pt x="228577" y="49252"/>
                </a:lnTo>
                <a:cubicBezTo>
                  <a:pt x="234972" y="49252"/>
                  <a:pt x="240204" y="54360"/>
                  <a:pt x="240204" y="60862"/>
                </a:cubicBezTo>
                <a:lnTo>
                  <a:pt x="240204" y="143984"/>
                </a:lnTo>
                <a:cubicBezTo>
                  <a:pt x="240204" y="150486"/>
                  <a:pt x="234972" y="155594"/>
                  <a:pt x="228577" y="155594"/>
                </a:cubicBezTo>
                <a:lnTo>
                  <a:pt x="145207" y="155594"/>
                </a:lnTo>
                <a:cubicBezTo>
                  <a:pt x="138812" y="155594"/>
                  <a:pt x="133580" y="150486"/>
                  <a:pt x="133580" y="143984"/>
                </a:cubicBezTo>
                <a:lnTo>
                  <a:pt x="133580" y="75025"/>
                </a:lnTo>
                <a:lnTo>
                  <a:pt x="133580" y="60862"/>
                </a:lnTo>
                <a:lnTo>
                  <a:pt x="133580" y="35902"/>
                </a:lnTo>
                <a:cubicBezTo>
                  <a:pt x="133580" y="32767"/>
                  <a:pt x="134859" y="29865"/>
                  <a:pt x="136952" y="27659"/>
                </a:cubicBezTo>
                <a:close/>
                <a:moveTo>
                  <a:pt x="27673" y="3395"/>
                </a:moveTo>
                <a:cubicBezTo>
                  <a:pt x="32208" y="-1132"/>
                  <a:pt x="39650" y="-1132"/>
                  <a:pt x="44184" y="3395"/>
                </a:cubicBezTo>
                <a:cubicBezTo>
                  <a:pt x="48719" y="7923"/>
                  <a:pt x="48719" y="15353"/>
                  <a:pt x="44184" y="19881"/>
                </a:cubicBezTo>
                <a:lnTo>
                  <a:pt x="23255" y="40661"/>
                </a:lnTo>
                <a:lnTo>
                  <a:pt x="23255" y="49252"/>
                </a:lnTo>
                <a:lnTo>
                  <a:pt x="94997" y="49252"/>
                </a:lnTo>
                <a:cubicBezTo>
                  <a:pt x="101392" y="49252"/>
                  <a:pt x="106624" y="54360"/>
                  <a:pt x="106624" y="60862"/>
                </a:cubicBezTo>
                <a:lnTo>
                  <a:pt x="106624" y="143984"/>
                </a:lnTo>
                <a:cubicBezTo>
                  <a:pt x="106624" y="150486"/>
                  <a:pt x="101392" y="155594"/>
                  <a:pt x="94997" y="155594"/>
                </a:cubicBezTo>
                <a:lnTo>
                  <a:pt x="11627" y="155594"/>
                </a:lnTo>
                <a:cubicBezTo>
                  <a:pt x="5232" y="155594"/>
                  <a:pt x="0" y="150486"/>
                  <a:pt x="0" y="143984"/>
                </a:cubicBezTo>
                <a:lnTo>
                  <a:pt x="0" y="75025"/>
                </a:lnTo>
                <a:lnTo>
                  <a:pt x="0" y="60862"/>
                </a:lnTo>
                <a:lnTo>
                  <a:pt x="0" y="35902"/>
                </a:lnTo>
                <a:cubicBezTo>
                  <a:pt x="0" y="32767"/>
                  <a:pt x="1279" y="29865"/>
                  <a:pt x="3372" y="27659"/>
                </a:cubicBezTo>
                <a:close/>
              </a:path>
            </a:pathLst>
          </a:custGeom>
          <a:solidFill>
            <a:srgbClr val="D9793F"/>
          </a:solidFill>
          <a:ln>
            <a:noFill/>
          </a:ln>
        </p:spPr>
      </p:sp>
      <p:sp>
        <p:nvSpPr>
          <p:cNvPr id="11" name="idea_301807"/>
          <p:cNvSpPr>
            <a:spLocks noChangeAspect="1"/>
          </p:cNvSpPr>
          <p:nvPr/>
        </p:nvSpPr>
        <p:spPr bwMode="auto">
          <a:xfrm>
            <a:off x="979015" y="3133422"/>
            <a:ext cx="529201" cy="609685"/>
          </a:xfrm>
          <a:custGeom>
            <a:avLst/>
            <a:gdLst>
              <a:gd name="connsiteX0" fmla="*/ 139184 w 526630"/>
              <a:gd name="connsiteY0" fmla="*/ 367044 h 606722"/>
              <a:gd name="connsiteX1" fmla="*/ 90404 w 526630"/>
              <a:gd name="connsiteY1" fmla="*/ 401702 h 606722"/>
              <a:gd name="connsiteX2" fmla="*/ 65124 w 526630"/>
              <a:gd name="connsiteY2" fmla="*/ 472708 h 606722"/>
              <a:gd name="connsiteX3" fmla="*/ 65124 w 526630"/>
              <a:gd name="connsiteY3" fmla="*/ 570641 h 606722"/>
              <a:gd name="connsiteX4" fmla="*/ 159034 w 526630"/>
              <a:gd name="connsiteY4" fmla="*/ 570641 h 606722"/>
              <a:gd name="connsiteX5" fmla="*/ 155563 w 526630"/>
              <a:gd name="connsiteY5" fmla="*/ 551535 h 606722"/>
              <a:gd name="connsiteX6" fmla="*/ 159034 w 526630"/>
              <a:gd name="connsiteY6" fmla="*/ 532428 h 606722"/>
              <a:gd name="connsiteX7" fmla="*/ 107495 w 526630"/>
              <a:gd name="connsiteY7" fmla="*/ 532428 h 606722"/>
              <a:gd name="connsiteX8" fmla="*/ 107495 w 526630"/>
              <a:gd name="connsiteY8" fmla="*/ 462311 h 606722"/>
              <a:gd name="connsiteX9" fmla="*/ 143546 w 526630"/>
              <a:gd name="connsiteY9" fmla="*/ 462311 h 606722"/>
              <a:gd name="connsiteX10" fmla="*/ 143546 w 526630"/>
              <a:gd name="connsiteY10" fmla="*/ 496347 h 606722"/>
              <a:gd name="connsiteX11" fmla="*/ 210841 w 526630"/>
              <a:gd name="connsiteY11" fmla="*/ 496347 h 606722"/>
              <a:gd name="connsiteX12" fmla="*/ 383084 w 526630"/>
              <a:gd name="connsiteY12" fmla="*/ 496347 h 606722"/>
              <a:gd name="connsiteX13" fmla="*/ 383084 w 526630"/>
              <a:gd name="connsiteY13" fmla="*/ 462311 h 606722"/>
              <a:gd name="connsiteX14" fmla="*/ 419135 w 526630"/>
              <a:gd name="connsiteY14" fmla="*/ 462311 h 606722"/>
              <a:gd name="connsiteX15" fmla="*/ 419135 w 526630"/>
              <a:gd name="connsiteY15" fmla="*/ 532428 h 606722"/>
              <a:gd name="connsiteX16" fmla="*/ 210841 w 526630"/>
              <a:gd name="connsiteY16" fmla="*/ 532428 h 606722"/>
              <a:gd name="connsiteX17" fmla="*/ 191703 w 526630"/>
              <a:gd name="connsiteY17" fmla="*/ 551535 h 606722"/>
              <a:gd name="connsiteX18" fmla="*/ 210841 w 526630"/>
              <a:gd name="connsiteY18" fmla="*/ 570641 h 606722"/>
              <a:gd name="connsiteX19" fmla="*/ 461417 w 526630"/>
              <a:gd name="connsiteY19" fmla="*/ 570641 h 606722"/>
              <a:gd name="connsiteX20" fmla="*/ 461506 w 526630"/>
              <a:gd name="connsiteY20" fmla="*/ 570641 h 606722"/>
              <a:gd name="connsiteX21" fmla="*/ 461506 w 526630"/>
              <a:gd name="connsiteY21" fmla="*/ 472708 h 606722"/>
              <a:gd name="connsiteX22" fmla="*/ 436137 w 526630"/>
              <a:gd name="connsiteY22" fmla="*/ 401702 h 606722"/>
              <a:gd name="connsiteX23" fmla="*/ 387357 w 526630"/>
              <a:gd name="connsiteY23" fmla="*/ 367044 h 606722"/>
              <a:gd name="connsiteX24" fmla="*/ 294693 w 526630"/>
              <a:gd name="connsiteY24" fmla="*/ 441516 h 606722"/>
              <a:gd name="connsiteX25" fmla="*/ 294159 w 526630"/>
              <a:gd name="connsiteY25" fmla="*/ 441604 h 606722"/>
              <a:gd name="connsiteX26" fmla="*/ 291399 w 526630"/>
              <a:gd name="connsiteY26" fmla="*/ 442226 h 606722"/>
              <a:gd name="connsiteX27" fmla="*/ 289797 w 526630"/>
              <a:gd name="connsiteY27" fmla="*/ 442582 h 606722"/>
              <a:gd name="connsiteX28" fmla="*/ 286770 w 526630"/>
              <a:gd name="connsiteY28" fmla="*/ 443115 h 606722"/>
              <a:gd name="connsiteX29" fmla="*/ 283744 w 526630"/>
              <a:gd name="connsiteY29" fmla="*/ 443560 h 606722"/>
              <a:gd name="connsiteX30" fmla="*/ 282053 w 526630"/>
              <a:gd name="connsiteY30" fmla="*/ 443826 h 606722"/>
              <a:gd name="connsiteX31" fmla="*/ 279204 w 526630"/>
              <a:gd name="connsiteY31" fmla="*/ 444182 h 606722"/>
              <a:gd name="connsiteX32" fmla="*/ 277780 w 526630"/>
              <a:gd name="connsiteY32" fmla="*/ 444359 h 606722"/>
              <a:gd name="connsiteX33" fmla="*/ 273596 w 526630"/>
              <a:gd name="connsiteY33" fmla="*/ 444715 h 606722"/>
              <a:gd name="connsiteX34" fmla="*/ 272528 w 526630"/>
              <a:gd name="connsiteY34" fmla="*/ 444804 h 606722"/>
              <a:gd name="connsiteX35" fmla="*/ 269056 w 526630"/>
              <a:gd name="connsiteY35" fmla="*/ 444981 h 606722"/>
              <a:gd name="connsiteX36" fmla="*/ 267810 w 526630"/>
              <a:gd name="connsiteY36" fmla="*/ 445070 h 606722"/>
              <a:gd name="connsiteX37" fmla="*/ 263271 w 526630"/>
              <a:gd name="connsiteY37" fmla="*/ 445159 h 606722"/>
              <a:gd name="connsiteX38" fmla="*/ 258820 w 526630"/>
              <a:gd name="connsiteY38" fmla="*/ 445070 h 606722"/>
              <a:gd name="connsiteX39" fmla="*/ 257574 w 526630"/>
              <a:gd name="connsiteY39" fmla="*/ 444981 h 606722"/>
              <a:gd name="connsiteX40" fmla="*/ 254013 w 526630"/>
              <a:gd name="connsiteY40" fmla="*/ 444804 h 606722"/>
              <a:gd name="connsiteX41" fmla="*/ 253034 w 526630"/>
              <a:gd name="connsiteY41" fmla="*/ 444715 h 606722"/>
              <a:gd name="connsiteX42" fmla="*/ 248850 w 526630"/>
              <a:gd name="connsiteY42" fmla="*/ 444359 h 606722"/>
              <a:gd name="connsiteX43" fmla="*/ 247426 w 526630"/>
              <a:gd name="connsiteY43" fmla="*/ 444182 h 606722"/>
              <a:gd name="connsiteX44" fmla="*/ 244577 w 526630"/>
              <a:gd name="connsiteY44" fmla="*/ 443826 h 606722"/>
              <a:gd name="connsiteX45" fmla="*/ 242797 w 526630"/>
              <a:gd name="connsiteY45" fmla="*/ 443560 h 606722"/>
              <a:gd name="connsiteX46" fmla="*/ 239860 w 526630"/>
              <a:gd name="connsiteY46" fmla="*/ 443115 h 606722"/>
              <a:gd name="connsiteX47" fmla="*/ 236833 w 526630"/>
              <a:gd name="connsiteY47" fmla="*/ 442582 h 606722"/>
              <a:gd name="connsiteX48" fmla="*/ 235231 w 526630"/>
              <a:gd name="connsiteY48" fmla="*/ 442226 h 606722"/>
              <a:gd name="connsiteX49" fmla="*/ 232471 w 526630"/>
              <a:gd name="connsiteY49" fmla="*/ 441604 h 606722"/>
              <a:gd name="connsiteX50" fmla="*/ 231937 w 526630"/>
              <a:gd name="connsiteY50" fmla="*/ 441516 h 606722"/>
              <a:gd name="connsiteX51" fmla="*/ 139184 w 526630"/>
              <a:gd name="connsiteY51" fmla="*/ 367044 h 606722"/>
              <a:gd name="connsiteX52" fmla="*/ 439552 w 526630"/>
              <a:gd name="connsiteY52" fmla="*/ 244933 h 606722"/>
              <a:gd name="connsiteX53" fmla="*/ 526630 w 526630"/>
              <a:gd name="connsiteY53" fmla="*/ 244933 h 606722"/>
              <a:gd name="connsiteX54" fmla="*/ 526630 w 526630"/>
              <a:gd name="connsiteY54" fmla="*/ 280921 h 606722"/>
              <a:gd name="connsiteX55" fmla="*/ 439552 w 526630"/>
              <a:gd name="connsiteY55" fmla="*/ 280921 h 606722"/>
              <a:gd name="connsiteX56" fmla="*/ 0 w 526630"/>
              <a:gd name="connsiteY56" fmla="*/ 244933 h 606722"/>
              <a:gd name="connsiteX57" fmla="*/ 87007 w 526630"/>
              <a:gd name="connsiteY57" fmla="*/ 244933 h 606722"/>
              <a:gd name="connsiteX58" fmla="*/ 87007 w 526630"/>
              <a:gd name="connsiteY58" fmla="*/ 280921 h 606722"/>
              <a:gd name="connsiteX59" fmla="*/ 0 w 526630"/>
              <a:gd name="connsiteY59" fmla="*/ 280921 h 606722"/>
              <a:gd name="connsiteX60" fmla="*/ 170161 w 526630"/>
              <a:gd name="connsiteY60" fmla="*/ 223166 h 606722"/>
              <a:gd name="connsiteX61" fmla="*/ 161972 w 526630"/>
              <a:gd name="connsiteY61" fmla="*/ 262890 h 606722"/>
              <a:gd name="connsiteX62" fmla="*/ 161972 w 526630"/>
              <a:gd name="connsiteY62" fmla="*/ 307857 h 606722"/>
              <a:gd name="connsiteX63" fmla="*/ 237901 w 526630"/>
              <a:gd name="connsiteY63" fmla="*/ 405879 h 606722"/>
              <a:gd name="connsiteX64" fmla="*/ 238079 w 526630"/>
              <a:gd name="connsiteY64" fmla="*/ 405879 h 606722"/>
              <a:gd name="connsiteX65" fmla="*/ 247693 w 526630"/>
              <a:gd name="connsiteY65" fmla="*/ 407834 h 606722"/>
              <a:gd name="connsiteX66" fmla="*/ 248494 w 526630"/>
              <a:gd name="connsiteY66" fmla="*/ 408012 h 606722"/>
              <a:gd name="connsiteX67" fmla="*/ 252322 w 526630"/>
              <a:gd name="connsiteY67" fmla="*/ 408456 h 606722"/>
              <a:gd name="connsiteX68" fmla="*/ 253746 w 526630"/>
              <a:gd name="connsiteY68" fmla="*/ 408634 h 606722"/>
              <a:gd name="connsiteX69" fmla="*/ 257128 w 526630"/>
              <a:gd name="connsiteY69" fmla="*/ 408901 h 606722"/>
              <a:gd name="connsiteX70" fmla="*/ 258553 w 526630"/>
              <a:gd name="connsiteY70" fmla="*/ 408990 h 606722"/>
              <a:gd name="connsiteX71" fmla="*/ 263271 w 526630"/>
              <a:gd name="connsiteY71" fmla="*/ 409079 h 606722"/>
              <a:gd name="connsiteX72" fmla="*/ 268077 w 526630"/>
              <a:gd name="connsiteY72" fmla="*/ 408990 h 606722"/>
              <a:gd name="connsiteX73" fmla="*/ 269502 w 526630"/>
              <a:gd name="connsiteY73" fmla="*/ 408901 h 606722"/>
              <a:gd name="connsiteX74" fmla="*/ 272884 w 526630"/>
              <a:gd name="connsiteY74" fmla="*/ 408634 h 606722"/>
              <a:gd name="connsiteX75" fmla="*/ 274308 w 526630"/>
              <a:gd name="connsiteY75" fmla="*/ 408456 h 606722"/>
              <a:gd name="connsiteX76" fmla="*/ 278136 w 526630"/>
              <a:gd name="connsiteY76" fmla="*/ 408012 h 606722"/>
              <a:gd name="connsiteX77" fmla="*/ 278937 w 526630"/>
              <a:gd name="connsiteY77" fmla="*/ 407834 h 606722"/>
              <a:gd name="connsiteX78" fmla="*/ 288551 w 526630"/>
              <a:gd name="connsiteY78" fmla="*/ 405879 h 606722"/>
              <a:gd name="connsiteX79" fmla="*/ 288640 w 526630"/>
              <a:gd name="connsiteY79" fmla="*/ 405879 h 606722"/>
              <a:gd name="connsiteX80" fmla="*/ 364658 w 526630"/>
              <a:gd name="connsiteY80" fmla="*/ 307857 h 606722"/>
              <a:gd name="connsiteX81" fmla="*/ 364658 w 526630"/>
              <a:gd name="connsiteY81" fmla="*/ 262890 h 606722"/>
              <a:gd name="connsiteX82" fmla="*/ 356469 w 526630"/>
              <a:gd name="connsiteY82" fmla="*/ 223166 h 606722"/>
              <a:gd name="connsiteX83" fmla="*/ 263271 w 526630"/>
              <a:gd name="connsiteY83" fmla="*/ 258180 h 606722"/>
              <a:gd name="connsiteX84" fmla="*/ 170161 w 526630"/>
              <a:gd name="connsiteY84" fmla="*/ 223166 h 606722"/>
              <a:gd name="connsiteX85" fmla="*/ 263271 w 526630"/>
              <a:gd name="connsiteY85" fmla="*/ 161758 h 606722"/>
              <a:gd name="connsiteX86" fmla="*/ 190368 w 526630"/>
              <a:gd name="connsiteY86" fmla="*/ 192773 h 606722"/>
              <a:gd name="connsiteX87" fmla="*/ 263271 w 526630"/>
              <a:gd name="connsiteY87" fmla="*/ 222099 h 606722"/>
              <a:gd name="connsiteX88" fmla="*/ 336263 w 526630"/>
              <a:gd name="connsiteY88" fmla="*/ 192773 h 606722"/>
              <a:gd name="connsiteX89" fmla="*/ 263271 w 526630"/>
              <a:gd name="connsiteY89" fmla="*/ 161758 h 606722"/>
              <a:gd name="connsiteX90" fmla="*/ 263271 w 526630"/>
              <a:gd name="connsiteY90" fmla="*/ 125677 h 606722"/>
              <a:gd name="connsiteX91" fmla="*/ 400798 w 526630"/>
              <a:gd name="connsiteY91" fmla="*/ 262890 h 606722"/>
              <a:gd name="connsiteX92" fmla="*/ 400798 w 526630"/>
              <a:gd name="connsiteY92" fmla="*/ 307857 h 606722"/>
              <a:gd name="connsiteX93" fmla="*/ 398484 w 526630"/>
              <a:gd name="connsiteY93" fmla="*/ 332652 h 606722"/>
              <a:gd name="connsiteX94" fmla="*/ 464177 w 526630"/>
              <a:gd name="connsiteY94" fmla="*/ 378863 h 606722"/>
              <a:gd name="connsiteX95" fmla="*/ 497557 w 526630"/>
              <a:gd name="connsiteY95" fmla="*/ 472708 h 606722"/>
              <a:gd name="connsiteX96" fmla="*/ 497557 w 526630"/>
              <a:gd name="connsiteY96" fmla="*/ 606722 h 606722"/>
              <a:gd name="connsiteX97" fmla="*/ 29073 w 526630"/>
              <a:gd name="connsiteY97" fmla="*/ 606722 h 606722"/>
              <a:gd name="connsiteX98" fmla="*/ 29073 w 526630"/>
              <a:gd name="connsiteY98" fmla="*/ 472708 h 606722"/>
              <a:gd name="connsiteX99" fmla="*/ 62453 w 526630"/>
              <a:gd name="connsiteY99" fmla="*/ 378863 h 606722"/>
              <a:gd name="connsiteX100" fmla="*/ 128057 w 526630"/>
              <a:gd name="connsiteY100" fmla="*/ 332652 h 606722"/>
              <a:gd name="connsiteX101" fmla="*/ 125832 w 526630"/>
              <a:gd name="connsiteY101" fmla="*/ 307857 h 606722"/>
              <a:gd name="connsiteX102" fmla="*/ 125832 w 526630"/>
              <a:gd name="connsiteY102" fmla="*/ 262890 h 606722"/>
              <a:gd name="connsiteX103" fmla="*/ 263271 w 526630"/>
              <a:gd name="connsiteY103" fmla="*/ 125677 h 606722"/>
              <a:gd name="connsiteX104" fmla="*/ 436739 w 526630"/>
              <a:gd name="connsiteY104" fmla="*/ 64285 h 606722"/>
              <a:gd name="connsiteX105" fmla="*/ 462204 w 526630"/>
              <a:gd name="connsiteY105" fmla="*/ 89776 h 606722"/>
              <a:gd name="connsiteX106" fmla="*/ 400680 w 526630"/>
              <a:gd name="connsiteY106" fmla="*/ 151151 h 606722"/>
              <a:gd name="connsiteX107" fmla="*/ 375126 w 526630"/>
              <a:gd name="connsiteY107" fmla="*/ 125660 h 606722"/>
              <a:gd name="connsiteX108" fmla="*/ 89889 w 526630"/>
              <a:gd name="connsiteY108" fmla="*/ 64285 h 606722"/>
              <a:gd name="connsiteX109" fmla="*/ 151363 w 526630"/>
              <a:gd name="connsiteY109" fmla="*/ 125660 h 606722"/>
              <a:gd name="connsiteX110" fmla="*/ 125830 w 526630"/>
              <a:gd name="connsiteY110" fmla="*/ 151151 h 606722"/>
              <a:gd name="connsiteX111" fmla="*/ 64356 w 526630"/>
              <a:gd name="connsiteY111" fmla="*/ 89776 h 606722"/>
              <a:gd name="connsiteX112" fmla="*/ 245286 w 526630"/>
              <a:gd name="connsiteY112" fmla="*/ 0 h 606722"/>
              <a:gd name="connsiteX113" fmla="*/ 281345 w 526630"/>
              <a:gd name="connsiteY113" fmla="*/ 0 h 606722"/>
              <a:gd name="connsiteX114" fmla="*/ 281345 w 526630"/>
              <a:gd name="connsiteY114" fmla="*/ 86937 h 606722"/>
              <a:gd name="connsiteX115" fmla="*/ 245286 w 526630"/>
              <a:gd name="connsiteY115" fmla="*/ 86937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26630" h="606722">
                <a:moveTo>
                  <a:pt x="139184" y="367044"/>
                </a:moveTo>
                <a:cubicBezTo>
                  <a:pt x="120313" y="373887"/>
                  <a:pt x="103311" y="385884"/>
                  <a:pt x="90404" y="401702"/>
                </a:cubicBezTo>
                <a:cubicBezTo>
                  <a:pt x="74114" y="421609"/>
                  <a:pt x="65124" y="446848"/>
                  <a:pt x="65124" y="472708"/>
                </a:cubicBezTo>
                <a:lnTo>
                  <a:pt x="65124" y="570641"/>
                </a:lnTo>
                <a:lnTo>
                  <a:pt x="159034" y="570641"/>
                </a:lnTo>
                <a:cubicBezTo>
                  <a:pt x="156809" y="564687"/>
                  <a:pt x="155563" y="558289"/>
                  <a:pt x="155563" y="551535"/>
                </a:cubicBezTo>
                <a:cubicBezTo>
                  <a:pt x="155563" y="544781"/>
                  <a:pt x="156809" y="538382"/>
                  <a:pt x="159034" y="532428"/>
                </a:cubicBezTo>
                <a:lnTo>
                  <a:pt x="107495" y="532428"/>
                </a:lnTo>
                <a:lnTo>
                  <a:pt x="107495" y="462311"/>
                </a:lnTo>
                <a:lnTo>
                  <a:pt x="143546" y="462311"/>
                </a:lnTo>
                <a:lnTo>
                  <a:pt x="143546" y="496347"/>
                </a:lnTo>
                <a:lnTo>
                  <a:pt x="210841" y="496347"/>
                </a:lnTo>
                <a:lnTo>
                  <a:pt x="383084" y="496347"/>
                </a:lnTo>
                <a:lnTo>
                  <a:pt x="383084" y="462311"/>
                </a:lnTo>
                <a:lnTo>
                  <a:pt x="419135" y="462311"/>
                </a:lnTo>
                <a:lnTo>
                  <a:pt x="419135" y="532428"/>
                </a:lnTo>
                <a:lnTo>
                  <a:pt x="210841" y="532428"/>
                </a:lnTo>
                <a:cubicBezTo>
                  <a:pt x="200248" y="532428"/>
                  <a:pt x="191703" y="540959"/>
                  <a:pt x="191703" y="551535"/>
                </a:cubicBezTo>
                <a:cubicBezTo>
                  <a:pt x="191703" y="562110"/>
                  <a:pt x="200248" y="570641"/>
                  <a:pt x="210841" y="570641"/>
                </a:cubicBezTo>
                <a:lnTo>
                  <a:pt x="461417" y="570641"/>
                </a:lnTo>
                <a:lnTo>
                  <a:pt x="461506" y="570641"/>
                </a:lnTo>
                <a:lnTo>
                  <a:pt x="461506" y="472708"/>
                </a:lnTo>
                <a:cubicBezTo>
                  <a:pt x="461506" y="446848"/>
                  <a:pt x="452516" y="421609"/>
                  <a:pt x="436137" y="401702"/>
                </a:cubicBezTo>
                <a:cubicBezTo>
                  <a:pt x="423319" y="385884"/>
                  <a:pt x="406317" y="373887"/>
                  <a:pt x="387357" y="367044"/>
                </a:cubicBezTo>
                <a:cubicBezTo>
                  <a:pt x="369376" y="404902"/>
                  <a:pt x="335105" y="432095"/>
                  <a:pt x="294693" y="441516"/>
                </a:cubicBezTo>
                <a:cubicBezTo>
                  <a:pt x="294515" y="441516"/>
                  <a:pt x="294337" y="441604"/>
                  <a:pt x="294159" y="441604"/>
                </a:cubicBezTo>
                <a:cubicBezTo>
                  <a:pt x="293268" y="441871"/>
                  <a:pt x="292289" y="442049"/>
                  <a:pt x="291399" y="442226"/>
                </a:cubicBezTo>
                <a:cubicBezTo>
                  <a:pt x="290865" y="442315"/>
                  <a:pt x="290331" y="442404"/>
                  <a:pt x="289797" y="442582"/>
                </a:cubicBezTo>
                <a:cubicBezTo>
                  <a:pt x="288818" y="442760"/>
                  <a:pt x="287839" y="442937"/>
                  <a:pt x="286770" y="443115"/>
                </a:cubicBezTo>
                <a:cubicBezTo>
                  <a:pt x="285791" y="443293"/>
                  <a:pt x="284812" y="443471"/>
                  <a:pt x="283744" y="443560"/>
                </a:cubicBezTo>
                <a:cubicBezTo>
                  <a:pt x="283210" y="443648"/>
                  <a:pt x="282676" y="443737"/>
                  <a:pt x="282053" y="443826"/>
                </a:cubicBezTo>
                <a:cubicBezTo>
                  <a:pt x="281073" y="444004"/>
                  <a:pt x="280183" y="444093"/>
                  <a:pt x="279204" y="444182"/>
                </a:cubicBezTo>
                <a:cubicBezTo>
                  <a:pt x="278670" y="444270"/>
                  <a:pt x="278225" y="444270"/>
                  <a:pt x="277780" y="444359"/>
                </a:cubicBezTo>
                <a:cubicBezTo>
                  <a:pt x="276356" y="444537"/>
                  <a:pt x="274931" y="444626"/>
                  <a:pt x="273596" y="444715"/>
                </a:cubicBezTo>
                <a:cubicBezTo>
                  <a:pt x="273240" y="444804"/>
                  <a:pt x="272884" y="444804"/>
                  <a:pt x="272528" y="444804"/>
                </a:cubicBezTo>
                <a:cubicBezTo>
                  <a:pt x="271371" y="444893"/>
                  <a:pt x="270214" y="444981"/>
                  <a:pt x="269056" y="444981"/>
                </a:cubicBezTo>
                <a:cubicBezTo>
                  <a:pt x="268611" y="444981"/>
                  <a:pt x="268166" y="445070"/>
                  <a:pt x="267810" y="445070"/>
                </a:cubicBezTo>
                <a:cubicBezTo>
                  <a:pt x="266297" y="445070"/>
                  <a:pt x="264784" y="445159"/>
                  <a:pt x="263271" y="445159"/>
                </a:cubicBezTo>
                <a:cubicBezTo>
                  <a:pt x="261846" y="445159"/>
                  <a:pt x="260333" y="445070"/>
                  <a:pt x="258820" y="445070"/>
                </a:cubicBezTo>
                <a:cubicBezTo>
                  <a:pt x="258464" y="444981"/>
                  <a:pt x="258019" y="444981"/>
                  <a:pt x="257574" y="444981"/>
                </a:cubicBezTo>
                <a:cubicBezTo>
                  <a:pt x="256416" y="444981"/>
                  <a:pt x="255259" y="444893"/>
                  <a:pt x="254013" y="444804"/>
                </a:cubicBezTo>
                <a:cubicBezTo>
                  <a:pt x="253746" y="444804"/>
                  <a:pt x="253390" y="444804"/>
                  <a:pt x="253034" y="444715"/>
                </a:cubicBezTo>
                <a:cubicBezTo>
                  <a:pt x="251610" y="444626"/>
                  <a:pt x="250274" y="444537"/>
                  <a:pt x="248850" y="444359"/>
                </a:cubicBezTo>
                <a:cubicBezTo>
                  <a:pt x="248405" y="444270"/>
                  <a:pt x="247871" y="444270"/>
                  <a:pt x="247426" y="444182"/>
                </a:cubicBezTo>
                <a:cubicBezTo>
                  <a:pt x="246447" y="444093"/>
                  <a:pt x="245468" y="444004"/>
                  <a:pt x="244577" y="443826"/>
                </a:cubicBezTo>
                <a:cubicBezTo>
                  <a:pt x="243954" y="443737"/>
                  <a:pt x="243420" y="443648"/>
                  <a:pt x="242797" y="443560"/>
                </a:cubicBezTo>
                <a:cubicBezTo>
                  <a:pt x="241818" y="443471"/>
                  <a:pt x="240839" y="443293"/>
                  <a:pt x="239860" y="443115"/>
                </a:cubicBezTo>
                <a:cubicBezTo>
                  <a:pt x="238791" y="442937"/>
                  <a:pt x="237812" y="442760"/>
                  <a:pt x="236833" y="442582"/>
                </a:cubicBezTo>
                <a:cubicBezTo>
                  <a:pt x="236299" y="442404"/>
                  <a:pt x="235765" y="442315"/>
                  <a:pt x="235231" y="442226"/>
                </a:cubicBezTo>
                <a:cubicBezTo>
                  <a:pt x="234252" y="442049"/>
                  <a:pt x="233362" y="441871"/>
                  <a:pt x="232471" y="441604"/>
                </a:cubicBezTo>
                <a:cubicBezTo>
                  <a:pt x="232293" y="441604"/>
                  <a:pt x="232115" y="441516"/>
                  <a:pt x="231937" y="441516"/>
                </a:cubicBezTo>
                <a:cubicBezTo>
                  <a:pt x="191525" y="432095"/>
                  <a:pt x="157254" y="404902"/>
                  <a:pt x="139184" y="367044"/>
                </a:cubicBezTo>
                <a:close/>
                <a:moveTo>
                  <a:pt x="439552" y="244933"/>
                </a:moveTo>
                <a:lnTo>
                  <a:pt x="526630" y="244933"/>
                </a:lnTo>
                <a:lnTo>
                  <a:pt x="526630" y="280921"/>
                </a:lnTo>
                <a:lnTo>
                  <a:pt x="439552" y="280921"/>
                </a:lnTo>
                <a:close/>
                <a:moveTo>
                  <a:pt x="0" y="244933"/>
                </a:moveTo>
                <a:lnTo>
                  <a:pt x="87007" y="244933"/>
                </a:lnTo>
                <a:lnTo>
                  <a:pt x="87007" y="280921"/>
                </a:lnTo>
                <a:lnTo>
                  <a:pt x="0" y="280921"/>
                </a:lnTo>
                <a:close/>
                <a:moveTo>
                  <a:pt x="170161" y="223166"/>
                </a:moveTo>
                <a:cubicBezTo>
                  <a:pt x="164909" y="235341"/>
                  <a:pt x="161972" y="248760"/>
                  <a:pt x="161972" y="262890"/>
                </a:cubicBezTo>
                <a:lnTo>
                  <a:pt x="161972" y="307857"/>
                </a:lnTo>
                <a:cubicBezTo>
                  <a:pt x="161972" y="354958"/>
                  <a:pt x="194284" y="394593"/>
                  <a:pt x="237901" y="405879"/>
                </a:cubicBezTo>
                <a:cubicBezTo>
                  <a:pt x="237990" y="405879"/>
                  <a:pt x="237990" y="405879"/>
                  <a:pt x="238079" y="405879"/>
                </a:cubicBezTo>
                <a:cubicBezTo>
                  <a:pt x="241195" y="406679"/>
                  <a:pt x="244399" y="407390"/>
                  <a:pt x="247693" y="407834"/>
                </a:cubicBezTo>
                <a:cubicBezTo>
                  <a:pt x="247960" y="407923"/>
                  <a:pt x="248227" y="407923"/>
                  <a:pt x="248494" y="408012"/>
                </a:cubicBezTo>
                <a:cubicBezTo>
                  <a:pt x="249740" y="408190"/>
                  <a:pt x="250986" y="408368"/>
                  <a:pt x="252322" y="408456"/>
                </a:cubicBezTo>
                <a:cubicBezTo>
                  <a:pt x="252767" y="408545"/>
                  <a:pt x="253212" y="408545"/>
                  <a:pt x="253746" y="408634"/>
                </a:cubicBezTo>
                <a:cubicBezTo>
                  <a:pt x="254903" y="408723"/>
                  <a:pt x="255971" y="408812"/>
                  <a:pt x="257128" y="408901"/>
                </a:cubicBezTo>
                <a:cubicBezTo>
                  <a:pt x="257574" y="408901"/>
                  <a:pt x="258108" y="408901"/>
                  <a:pt x="258553" y="408990"/>
                </a:cubicBezTo>
                <a:cubicBezTo>
                  <a:pt x="260155" y="408990"/>
                  <a:pt x="261668" y="409079"/>
                  <a:pt x="263271" y="409079"/>
                </a:cubicBezTo>
                <a:cubicBezTo>
                  <a:pt x="264873" y="409079"/>
                  <a:pt x="266475" y="408990"/>
                  <a:pt x="268077" y="408990"/>
                </a:cubicBezTo>
                <a:cubicBezTo>
                  <a:pt x="268522" y="408901"/>
                  <a:pt x="268967" y="408901"/>
                  <a:pt x="269502" y="408901"/>
                </a:cubicBezTo>
                <a:cubicBezTo>
                  <a:pt x="270570" y="408812"/>
                  <a:pt x="271727" y="408723"/>
                  <a:pt x="272884" y="408634"/>
                </a:cubicBezTo>
                <a:cubicBezTo>
                  <a:pt x="273329" y="408545"/>
                  <a:pt x="273863" y="408545"/>
                  <a:pt x="274308" y="408456"/>
                </a:cubicBezTo>
                <a:cubicBezTo>
                  <a:pt x="275555" y="408368"/>
                  <a:pt x="276890" y="408190"/>
                  <a:pt x="278136" y="408012"/>
                </a:cubicBezTo>
                <a:cubicBezTo>
                  <a:pt x="278403" y="407923"/>
                  <a:pt x="278670" y="407923"/>
                  <a:pt x="278937" y="407834"/>
                </a:cubicBezTo>
                <a:cubicBezTo>
                  <a:pt x="282142" y="407390"/>
                  <a:pt x="285435" y="406679"/>
                  <a:pt x="288551" y="405879"/>
                </a:cubicBezTo>
                <a:cubicBezTo>
                  <a:pt x="288551" y="405879"/>
                  <a:pt x="288640" y="405879"/>
                  <a:pt x="288640" y="405879"/>
                </a:cubicBezTo>
                <a:cubicBezTo>
                  <a:pt x="332346" y="394593"/>
                  <a:pt x="364658" y="354958"/>
                  <a:pt x="364658" y="307857"/>
                </a:cubicBezTo>
                <a:lnTo>
                  <a:pt x="364658" y="262890"/>
                </a:lnTo>
                <a:cubicBezTo>
                  <a:pt x="364658" y="248760"/>
                  <a:pt x="361721" y="235341"/>
                  <a:pt x="356469" y="223166"/>
                </a:cubicBezTo>
                <a:cubicBezTo>
                  <a:pt x="330922" y="245649"/>
                  <a:pt x="298075" y="258180"/>
                  <a:pt x="263271" y="258180"/>
                </a:cubicBezTo>
                <a:cubicBezTo>
                  <a:pt x="228466" y="258180"/>
                  <a:pt x="195708" y="245649"/>
                  <a:pt x="170161" y="223166"/>
                </a:cubicBezTo>
                <a:close/>
                <a:moveTo>
                  <a:pt x="263271" y="161758"/>
                </a:moveTo>
                <a:cubicBezTo>
                  <a:pt x="234697" y="161758"/>
                  <a:pt x="208794" y="173666"/>
                  <a:pt x="190368" y="192773"/>
                </a:cubicBezTo>
                <a:cubicBezTo>
                  <a:pt x="209862" y="211524"/>
                  <a:pt x="235765" y="222099"/>
                  <a:pt x="263271" y="222099"/>
                </a:cubicBezTo>
                <a:cubicBezTo>
                  <a:pt x="290865" y="222099"/>
                  <a:pt x="316768" y="211524"/>
                  <a:pt x="336263" y="192773"/>
                </a:cubicBezTo>
                <a:cubicBezTo>
                  <a:pt x="317747" y="173666"/>
                  <a:pt x="291933" y="161758"/>
                  <a:pt x="263271" y="161758"/>
                </a:cubicBezTo>
                <a:close/>
                <a:moveTo>
                  <a:pt x="263271" y="125677"/>
                </a:moveTo>
                <a:cubicBezTo>
                  <a:pt x="339111" y="125677"/>
                  <a:pt x="400798" y="187263"/>
                  <a:pt x="400798" y="262890"/>
                </a:cubicBezTo>
                <a:lnTo>
                  <a:pt x="400798" y="307857"/>
                </a:lnTo>
                <a:cubicBezTo>
                  <a:pt x="400798" y="316389"/>
                  <a:pt x="399997" y="324654"/>
                  <a:pt x="398484" y="332652"/>
                </a:cubicBezTo>
                <a:cubicBezTo>
                  <a:pt x="424031" y="341716"/>
                  <a:pt x="446908" y="357713"/>
                  <a:pt x="464177" y="378863"/>
                </a:cubicBezTo>
                <a:cubicBezTo>
                  <a:pt x="485718" y="405257"/>
                  <a:pt x="497557" y="438583"/>
                  <a:pt x="497557" y="472708"/>
                </a:cubicBezTo>
                <a:lnTo>
                  <a:pt x="497557" y="606722"/>
                </a:lnTo>
                <a:lnTo>
                  <a:pt x="29073" y="606722"/>
                </a:lnTo>
                <a:lnTo>
                  <a:pt x="29073" y="472708"/>
                </a:lnTo>
                <a:cubicBezTo>
                  <a:pt x="29073" y="438583"/>
                  <a:pt x="40912" y="405257"/>
                  <a:pt x="62453" y="378863"/>
                </a:cubicBezTo>
                <a:cubicBezTo>
                  <a:pt x="79722" y="357713"/>
                  <a:pt x="102599" y="341716"/>
                  <a:pt x="128057" y="332652"/>
                </a:cubicBezTo>
                <a:cubicBezTo>
                  <a:pt x="126633" y="324654"/>
                  <a:pt x="125832" y="316389"/>
                  <a:pt x="125832" y="307857"/>
                </a:cubicBezTo>
                <a:lnTo>
                  <a:pt x="125832" y="262890"/>
                </a:lnTo>
                <a:cubicBezTo>
                  <a:pt x="125832" y="187263"/>
                  <a:pt x="187519" y="125677"/>
                  <a:pt x="263271" y="125677"/>
                </a:cubicBezTo>
                <a:close/>
                <a:moveTo>
                  <a:pt x="436739" y="64285"/>
                </a:moveTo>
                <a:lnTo>
                  <a:pt x="462204" y="89776"/>
                </a:lnTo>
                <a:lnTo>
                  <a:pt x="400680" y="151151"/>
                </a:lnTo>
                <a:lnTo>
                  <a:pt x="375126" y="125660"/>
                </a:lnTo>
                <a:close/>
                <a:moveTo>
                  <a:pt x="89889" y="64285"/>
                </a:moveTo>
                <a:lnTo>
                  <a:pt x="151363" y="125660"/>
                </a:lnTo>
                <a:lnTo>
                  <a:pt x="125830" y="151151"/>
                </a:lnTo>
                <a:lnTo>
                  <a:pt x="64356" y="89776"/>
                </a:lnTo>
                <a:close/>
                <a:moveTo>
                  <a:pt x="245286" y="0"/>
                </a:moveTo>
                <a:lnTo>
                  <a:pt x="281345" y="0"/>
                </a:lnTo>
                <a:lnTo>
                  <a:pt x="281345" y="86937"/>
                </a:lnTo>
                <a:lnTo>
                  <a:pt x="245286" y="86937"/>
                </a:lnTo>
                <a:close/>
              </a:path>
            </a:pathLst>
          </a:custGeom>
          <a:solidFill>
            <a:srgbClr val="D9793F"/>
          </a:solid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75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不侵害专利权的行为</a:t>
            </a:r>
          </a:p>
        </p:txBody>
      </p:sp>
      <p:sp>
        <p:nvSpPr>
          <p:cNvPr id="6" name="PA_文本框 3"/>
          <p:cNvSpPr txBox="1"/>
          <p:nvPr>
            <p:custDataLst>
              <p:tags r:id="rId1"/>
            </p:custDataLst>
          </p:nvPr>
        </p:nvSpPr>
        <p:spPr>
          <a:xfrm>
            <a:off x="1901190" y="3350260"/>
            <a:ext cx="8625205" cy="1061829"/>
          </a:xfrm>
          <a:prstGeom prst="rect">
            <a:avLst/>
          </a:prstGeom>
          <a:noFill/>
        </p:spPr>
        <p:txBody>
          <a:bodyPr wrap="square" rtlCol="0">
            <a:spAutoFit/>
          </a:bodyPr>
          <a:lstStyle/>
          <a:p>
            <a:pPr lvl="0">
              <a:lnSpc>
                <a:spcPct val="150000"/>
              </a:lnSpc>
            </a:pPr>
            <a:r>
              <a:rPr lang="en-US" sz="24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   </a:t>
            </a:r>
            <a:endParaRPr sz="24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endParaRPr>
          </a:p>
          <a:p>
            <a:pPr lvl="0">
              <a:lnSpc>
                <a:spcPct val="150000"/>
              </a:lnSpc>
            </a:pPr>
            <a:r>
              <a:rPr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  </a:t>
            </a:r>
            <a:r>
              <a:rPr lang="zh-CN" altLang="en-US" b="1" dirty="0">
                <a:solidFill>
                  <a:schemeClr val="accent2">
                    <a:lumMod val="75000"/>
                  </a:schemeClr>
                </a:solidFill>
                <a:latin typeface="黑体" panose="02010609060101010101" pitchFamily="49" charset="-122"/>
                <a:ea typeface="黑体" panose="02010609060101010101" pitchFamily="49" charset="-122"/>
                <a:sym typeface="+mn-ea"/>
              </a:rPr>
              <a:t>分析</a:t>
            </a:r>
            <a:r>
              <a:rPr lang="zh-CN" altLang="en-US" dirty="0">
                <a:latin typeface="黑体" panose="02010609060101010101" pitchFamily="49" charset="-122"/>
                <a:ea typeface="黑体" panose="02010609060101010101" pitchFamily="49" charset="-122"/>
                <a:sym typeface="+mn-ea"/>
              </a:rPr>
              <a:t>：</a:t>
            </a:r>
            <a:r>
              <a:rPr dirty="0" err="1">
                <a:latin typeface="黑体" panose="02010609060101010101" pitchFamily="49" charset="-122"/>
                <a:ea typeface="黑体" panose="02010609060101010101" pitchFamily="49" charset="-122"/>
                <a:cs typeface="宋体" panose="02010600030101010101" pitchFamily="2" charset="-122"/>
                <a:sym typeface="+mn-ea"/>
              </a:rPr>
              <a:t>这一条款被称为中国的“Bolar条款</a:t>
            </a:r>
            <a:r>
              <a:rPr dirty="0">
                <a:latin typeface="黑体" panose="02010609060101010101" pitchFamily="49" charset="-122"/>
                <a:ea typeface="黑体" panose="02010609060101010101" pitchFamily="49" charset="-122"/>
                <a:cs typeface="宋体" panose="02010600030101010101" pitchFamily="2" charset="-122"/>
                <a:sym typeface="+mn-ea"/>
              </a:rPr>
              <a:t>”。</a:t>
            </a:r>
            <a:endParaRPr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endParaRPr>
          </a:p>
        </p:txBody>
      </p:sp>
      <p:sp>
        <p:nvSpPr>
          <p:cNvPr id="7" name="矩形 6"/>
          <p:cNvSpPr/>
          <p:nvPr/>
        </p:nvSpPr>
        <p:spPr>
          <a:xfrm>
            <a:off x="846371" y="1232029"/>
            <a:ext cx="10876817" cy="521970"/>
          </a:xfrm>
          <a:prstGeom prst="rect">
            <a:avLst/>
          </a:prstGeom>
        </p:spPr>
        <p:txBody>
          <a:bodyPr wrap="square">
            <a:spAutoFit/>
          </a:bodyPr>
          <a:lstStyle/>
          <a:p>
            <a:pPr algn="l"/>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五、药品和医疗器械行政审批例外</a:t>
            </a:r>
          </a:p>
        </p:txBody>
      </p:sp>
      <p:sp>
        <p:nvSpPr>
          <p:cNvPr id="8" name="文本框 7"/>
          <p:cNvSpPr txBox="1"/>
          <p:nvPr/>
        </p:nvSpPr>
        <p:spPr>
          <a:xfrm>
            <a:off x="129492" y="265770"/>
            <a:ext cx="1112805" cy="461665"/>
          </a:xfrm>
          <a:prstGeom prst="rect">
            <a:avLst/>
          </a:prstGeom>
          <a:noFill/>
        </p:spPr>
        <p:txBody>
          <a:bodyPr wrap="none" rtlCol="0">
            <a:spAutoFit/>
          </a:bodyPr>
          <a:lstStyle/>
          <a:p>
            <a:r>
              <a:rPr lang="zh-CN" altLang="en-US" sz="2400" b="1" dirty="0">
                <a:solidFill>
                  <a:srgbClr val="FA7D00"/>
                </a:solidFill>
                <a:latin typeface="黑体" panose="02010609060101010101" pitchFamily="49" charset="-122"/>
                <a:ea typeface="黑体" panose="02010609060101010101" pitchFamily="49" charset="-122"/>
              </a:rPr>
              <a:t>第二节</a:t>
            </a:r>
          </a:p>
        </p:txBody>
      </p:sp>
      <p:sp>
        <p:nvSpPr>
          <p:cNvPr id="2" name="圆角矩形 1"/>
          <p:cNvSpPr/>
          <p:nvPr/>
        </p:nvSpPr>
        <p:spPr>
          <a:xfrm>
            <a:off x="1792945" y="1833277"/>
            <a:ext cx="9552053" cy="196290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150000"/>
              </a:lnSpc>
            </a:pPr>
            <a:r>
              <a:rPr lang="en-US" altLang="zh-CN" sz="2000" dirty="0">
                <a:latin typeface="黑体" panose="02010609060101010101" pitchFamily="49" charset="-122"/>
                <a:ea typeface="黑体" panose="02010609060101010101" pitchFamily="49" charset="-122"/>
              </a:rPr>
              <a:t>    </a:t>
            </a:r>
            <a:r>
              <a:rPr sz="2000" dirty="0" err="1">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在《专利法》第三次修订中</a:t>
            </a:r>
            <a:r>
              <a:rPr sz="20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专利法》新规定了专利药品和医疗器械的行政审批例外原则，即为提供行政审批所需要的信息，制造、使用、进口专利药品或者专利医疗器械的，以及专门为其制造、进口专利药品或者专利医疗器械的，不视为侵害专利权。</a:t>
            </a:r>
            <a:endParaRPr lang="zh-CN" altLang="en-US" sz="2000" dirty="0">
              <a:latin typeface="黑体" panose="02010609060101010101" pitchFamily="49" charset="-122"/>
              <a:ea typeface="黑体" panose="02010609060101010101" pitchFamily="49" charset="-122"/>
            </a:endParaRPr>
          </a:p>
        </p:txBody>
      </p:sp>
      <p:sp>
        <p:nvSpPr>
          <p:cNvPr id="10" name="quotes_88434"/>
          <p:cNvSpPr>
            <a:spLocks noChangeAspect="1"/>
          </p:cNvSpPr>
          <p:nvPr/>
        </p:nvSpPr>
        <p:spPr bwMode="auto">
          <a:xfrm>
            <a:off x="846367" y="1833277"/>
            <a:ext cx="609685" cy="500157"/>
          </a:xfrm>
          <a:custGeom>
            <a:avLst/>
            <a:gdLst>
              <a:gd name="connsiteX0" fmla="*/ 11628 w 607286"/>
              <a:gd name="connsiteY0" fmla="*/ 425859 h 498189"/>
              <a:gd name="connsiteX1" fmla="*/ 319888 w 607286"/>
              <a:gd name="connsiteY1" fmla="*/ 425859 h 498189"/>
              <a:gd name="connsiteX2" fmla="*/ 331516 w 607286"/>
              <a:gd name="connsiteY2" fmla="*/ 437503 h 498189"/>
              <a:gd name="connsiteX3" fmla="*/ 319888 w 607286"/>
              <a:gd name="connsiteY3" fmla="*/ 449146 h 498189"/>
              <a:gd name="connsiteX4" fmla="*/ 11628 w 607286"/>
              <a:gd name="connsiteY4" fmla="*/ 449146 h 498189"/>
              <a:gd name="connsiteX5" fmla="*/ 0 w 607286"/>
              <a:gd name="connsiteY5" fmla="*/ 437503 h 498189"/>
              <a:gd name="connsiteX6" fmla="*/ 11628 w 607286"/>
              <a:gd name="connsiteY6" fmla="*/ 425859 h 498189"/>
              <a:gd name="connsiteX7" fmla="*/ 524053 w 607286"/>
              <a:gd name="connsiteY7" fmla="*/ 365876 h 498189"/>
              <a:gd name="connsiteX8" fmla="*/ 524053 w 607286"/>
              <a:gd name="connsiteY8" fmla="*/ 425881 h 498189"/>
              <a:gd name="connsiteX9" fmla="*/ 584036 w 607286"/>
              <a:gd name="connsiteY9" fmla="*/ 425881 h 498189"/>
              <a:gd name="connsiteX10" fmla="*/ 584036 w 607286"/>
              <a:gd name="connsiteY10" fmla="*/ 423212 h 498189"/>
              <a:gd name="connsiteX11" fmla="*/ 584036 w 607286"/>
              <a:gd name="connsiteY11" fmla="*/ 365876 h 498189"/>
              <a:gd name="connsiteX12" fmla="*/ 390452 w 607286"/>
              <a:gd name="connsiteY12" fmla="*/ 365876 h 498189"/>
              <a:gd name="connsiteX13" fmla="*/ 390452 w 607286"/>
              <a:gd name="connsiteY13" fmla="*/ 425881 h 498189"/>
              <a:gd name="connsiteX14" fmla="*/ 450450 w 607286"/>
              <a:gd name="connsiteY14" fmla="*/ 425881 h 498189"/>
              <a:gd name="connsiteX15" fmla="*/ 450450 w 607286"/>
              <a:gd name="connsiteY15" fmla="*/ 423212 h 498189"/>
              <a:gd name="connsiteX16" fmla="*/ 450450 w 607286"/>
              <a:gd name="connsiteY16" fmla="*/ 365876 h 498189"/>
              <a:gd name="connsiteX17" fmla="*/ 11628 w 607286"/>
              <a:gd name="connsiteY17" fmla="*/ 352542 h 498189"/>
              <a:gd name="connsiteX18" fmla="*/ 319888 w 607286"/>
              <a:gd name="connsiteY18" fmla="*/ 352542 h 498189"/>
              <a:gd name="connsiteX19" fmla="*/ 331516 w 607286"/>
              <a:gd name="connsiteY19" fmla="*/ 364150 h 498189"/>
              <a:gd name="connsiteX20" fmla="*/ 319888 w 607286"/>
              <a:gd name="connsiteY20" fmla="*/ 375758 h 498189"/>
              <a:gd name="connsiteX21" fmla="*/ 11628 w 607286"/>
              <a:gd name="connsiteY21" fmla="*/ 375758 h 498189"/>
              <a:gd name="connsiteX22" fmla="*/ 0 w 607286"/>
              <a:gd name="connsiteY22" fmla="*/ 364150 h 498189"/>
              <a:gd name="connsiteX23" fmla="*/ 11628 w 607286"/>
              <a:gd name="connsiteY23" fmla="*/ 352542 h 498189"/>
              <a:gd name="connsiteX24" fmla="*/ 512428 w 607286"/>
              <a:gd name="connsiteY24" fmla="*/ 342663 h 498189"/>
              <a:gd name="connsiteX25" fmla="*/ 595661 w 607286"/>
              <a:gd name="connsiteY25" fmla="*/ 342663 h 498189"/>
              <a:gd name="connsiteX26" fmla="*/ 607286 w 607286"/>
              <a:gd name="connsiteY26" fmla="*/ 354270 h 498189"/>
              <a:gd name="connsiteX27" fmla="*/ 607286 w 607286"/>
              <a:gd name="connsiteY27" fmla="*/ 423212 h 498189"/>
              <a:gd name="connsiteX28" fmla="*/ 607286 w 607286"/>
              <a:gd name="connsiteY28" fmla="*/ 437488 h 498189"/>
              <a:gd name="connsiteX29" fmla="*/ 607286 w 607286"/>
              <a:gd name="connsiteY29" fmla="*/ 462441 h 498189"/>
              <a:gd name="connsiteX30" fmla="*/ 603915 w 607286"/>
              <a:gd name="connsiteY30" fmla="*/ 470566 h 498189"/>
              <a:gd name="connsiteX31" fmla="*/ 579619 w 607286"/>
              <a:gd name="connsiteY31" fmla="*/ 494823 h 498189"/>
              <a:gd name="connsiteX32" fmla="*/ 571482 w 607286"/>
              <a:gd name="connsiteY32" fmla="*/ 498189 h 498189"/>
              <a:gd name="connsiteX33" fmla="*/ 563228 w 607286"/>
              <a:gd name="connsiteY33" fmla="*/ 494823 h 498189"/>
              <a:gd name="connsiteX34" fmla="*/ 563228 w 607286"/>
              <a:gd name="connsiteY34" fmla="*/ 478458 h 498189"/>
              <a:gd name="connsiteX35" fmla="*/ 584036 w 607286"/>
              <a:gd name="connsiteY35" fmla="*/ 457567 h 498189"/>
              <a:gd name="connsiteX36" fmla="*/ 584036 w 607286"/>
              <a:gd name="connsiteY36" fmla="*/ 449094 h 498189"/>
              <a:gd name="connsiteX37" fmla="*/ 512428 w 607286"/>
              <a:gd name="connsiteY37" fmla="*/ 449094 h 498189"/>
              <a:gd name="connsiteX38" fmla="*/ 500803 w 607286"/>
              <a:gd name="connsiteY38" fmla="*/ 437488 h 498189"/>
              <a:gd name="connsiteX39" fmla="*/ 500803 w 607286"/>
              <a:gd name="connsiteY39" fmla="*/ 354270 h 498189"/>
              <a:gd name="connsiteX40" fmla="*/ 512428 w 607286"/>
              <a:gd name="connsiteY40" fmla="*/ 342663 h 498189"/>
              <a:gd name="connsiteX41" fmla="*/ 378708 w 607286"/>
              <a:gd name="connsiteY41" fmla="*/ 342663 h 498189"/>
              <a:gd name="connsiteX42" fmla="*/ 462078 w 607286"/>
              <a:gd name="connsiteY42" fmla="*/ 342663 h 498189"/>
              <a:gd name="connsiteX43" fmla="*/ 473705 w 607286"/>
              <a:gd name="connsiteY43" fmla="*/ 354270 h 498189"/>
              <a:gd name="connsiteX44" fmla="*/ 473705 w 607286"/>
              <a:gd name="connsiteY44" fmla="*/ 423212 h 498189"/>
              <a:gd name="connsiteX45" fmla="*/ 473705 w 607286"/>
              <a:gd name="connsiteY45" fmla="*/ 437488 h 498189"/>
              <a:gd name="connsiteX46" fmla="*/ 473705 w 607286"/>
              <a:gd name="connsiteY46" fmla="*/ 462441 h 498189"/>
              <a:gd name="connsiteX47" fmla="*/ 470333 w 607286"/>
              <a:gd name="connsiteY47" fmla="*/ 470566 h 498189"/>
              <a:gd name="connsiteX48" fmla="*/ 446032 w 607286"/>
              <a:gd name="connsiteY48" fmla="*/ 494823 h 498189"/>
              <a:gd name="connsiteX49" fmla="*/ 437776 w 607286"/>
              <a:gd name="connsiteY49" fmla="*/ 498189 h 498189"/>
              <a:gd name="connsiteX50" fmla="*/ 429637 w 607286"/>
              <a:gd name="connsiteY50" fmla="*/ 494823 h 498189"/>
              <a:gd name="connsiteX51" fmla="*/ 429637 w 607286"/>
              <a:gd name="connsiteY51" fmla="*/ 478458 h 498189"/>
              <a:gd name="connsiteX52" fmla="*/ 450450 w 607286"/>
              <a:gd name="connsiteY52" fmla="*/ 457567 h 498189"/>
              <a:gd name="connsiteX53" fmla="*/ 450450 w 607286"/>
              <a:gd name="connsiteY53" fmla="*/ 449094 h 498189"/>
              <a:gd name="connsiteX54" fmla="*/ 378708 w 607286"/>
              <a:gd name="connsiteY54" fmla="*/ 449094 h 498189"/>
              <a:gd name="connsiteX55" fmla="*/ 367081 w 607286"/>
              <a:gd name="connsiteY55" fmla="*/ 437488 h 498189"/>
              <a:gd name="connsiteX56" fmla="*/ 367081 w 607286"/>
              <a:gd name="connsiteY56" fmla="*/ 354270 h 498189"/>
              <a:gd name="connsiteX57" fmla="*/ 378708 w 607286"/>
              <a:gd name="connsiteY57" fmla="*/ 342663 h 498189"/>
              <a:gd name="connsiteX58" fmla="*/ 11627 w 607286"/>
              <a:gd name="connsiteY58" fmla="*/ 279154 h 498189"/>
              <a:gd name="connsiteX59" fmla="*/ 595659 w 607286"/>
              <a:gd name="connsiteY59" fmla="*/ 279154 h 498189"/>
              <a:gd name="connsiteX60" fmla="*/ 607286 w 607286"/>
              <a:gd name="connsiteY60" fmla="*/ 290762 h 498189"/>
              <a:gd name="connsiteX61" fmla="*/ 595659 w 607286"/>
              <a:gd name="connsiteY61" fmla="*/ 302370 h 498189"/>
              <a:gd name="connsiteX62" fmla="*/ 11627 w 607286"/>
              <a:gd name="connsiteY62" fmla="*/ 302370 h 498189"/>
              <a:gd name="connsiteX63" fmla="*/ 0 w 607286"/>
              <a:gd name="connsiteY63" fmla="*/ 290762 h 498189"/>
              <a:gd name="connsiteX64" fmla="*/ 11627 w 607286"/>
              <a:gd name="connsiteY64" fmla="*/ 279154 h 498189"/>
              <a:gd name="connsiteX65" fmla="*/ 11627 w 607286"/>
              <a:gd name="connsiteY65" fmla="*/ 205766 h 498189"/>
              <a:gd name="connsiteX66" fmla="*/ 595659 w 607286"/>
              <a:gd name="connsiteY66" fmla="*/ 205766 h 498189"/>
              <a:gd name="connsiteX67" fmla="*/ 607286 w 607286"/>
              <a:gd name="connsiteY67" fmla="*/ 217374 h 498189"/>
              <a:gd name="connsiteX68" fmla="*/ 595659 w 607286"/>
              <a:gd name="connsiteY68" fmla="*/ 228982 h 498189"/>
              <a:gd name="connsiteX69" fmla="*/ 11627 w 607286"/>
              <a:gd name="connsiteY69" fmla="*/ 228982 h 498189"/>
              <a:gd name="connsiteX70" fmla="*/ 0 w 607286"/>
              <a:gd name="connsiteY70" fmla="*/ 217374 h 498189"/>
              <a:gd name="connsiteX71" fmla="*/ 11627 w 607286"/>
              <a:gd name="connsiteY71" fmla="*/ 205766 h 498189"/>
              <a:gd name="connsiteX72" fmla="*/ 287750 w 607286"/>
              <a:gd name="connsiteY72" fmla="*/ 132378 h 498189"/>
              <a:gd name="connsiteX73" fmla="*/ 595658 w 607286"/>
              <a:gd name="connsiteY73" fmla="*/ 132378 h 498189"/>
              <a:gd name="connsiteX74" fmla="*/ 607286 w 607286"/>
              <a:gd name="connsiteY74" fmla="*/ 143986 h 498189"/>
              <a:gd name="connsiteX75" fmla="*/ 595658 w 607286"/>
              <a:gd name="connsiteY75" fmla="*/ 155594 h 498189"/>
              <a:gd name="connsiteX76" fmla="*/ 287750 w 607286"/>
              <a:gd name="connsiteY76" fmla="*/ 155594 h 498189"/>
              <a:gd name="connsiteX77" fmla="*/ 276122 w 607286"/>
              <a:gd name="connsiteY77" fmla="*/ 143986 h 498189"/>
              <a:gd name="connsiteX78" fmla="*/ 287750 w 607286"/>
              <a:gd name="connsiteY78" fmla="*/ 132378 h 498189"/>
              <a:gd name="connsiteX79" fmla="*/ 156835 w 607286"/>
              <a:gd name="connsiteY79" fmla="*/ 72471 h 498189"/>
              <a:gd name="connsiteX80" fmla="*/ 156835 w 607286"/>
              <a:gd name="connsiteY80" fmla="*/ 75025 h 498189"/>
              <a:gd name="connsiteX81" fmla="*/ 156835 w 607286"/>
              <a:gd name="connsiteY81" fmla="*/ 132375 h 498189"/>
              <a:gd name="connsiteX82" fmla="*/ 216949 w 607286"/>
              <a:gd name="connsiteY82" fmla="*/ 132375 h 498189"/>
              <a:gd name="connsiteX83" fmla="*/ 216949 w 607286"/>
              <a:gd name="connsiteY83" fmla="*/ 72471 h 498189"/>
              <a:gd name="connsiteX84" fmla="*/ 23255 w 607286"/>
              <a:gd name="connsiteY84" fmla="*/ 72471 h 498189"/>
              <a:gd name="connsiteX85" fmla="*/ 23255 w 607286"/>
              <a:gd name="connsiteY85" fmla="*/ 75025 h 498189"/>
              <a:gd name="connsiteX86" fmla="*/ 23255 w 607286"/>
              <a:gd name="connsiteY86" fmla="*/ 132375 h 498189"/>
              <a:gd name="connsiteX87" fmla="*/ 83369 w 607286"/>
              <a:gd name="connsiteY87" fmla="*/ 132375 h 498189"/>
              <a:gd name="connsiteX88" fmla="*/ 83369 w 607286"/>
              <a:gd name="connsiteY88" fmla="*/ 72471 h 498189"/>
              <a:gd name="connsiteX89" fmla="*/ 161253 w 607286"/>
              <a:gd name="connsiteY89" fmla="*/ 3395 h 498189"/>
              <a:gd name="connsiteX90" fmla="*/ 177764 w 607286"/>
              <a:gd name="connsiteY90" fmla="*/ 3395 h 498189"/>
              <a:gd name="connsiteX91" fmla="*/ 177764 w 607286"/>
              <a:gd name="connsiteY91" fmla="*/ 19881 h 498189"/>
              <a:gd name="connsiteX92" fmla="*/ 156835 w 607286"/>
              <a:gd name="connsiteY92" fmla="*/ 40661 h 498189"/>
              <a:gd name="connsiteX93" fmla="*/ 156835 w 607286"/>
              <a:gd name="connsiteY93" fmla="*/ 49252 h 498189"/>
              <a:gd name="connsiteX94" fmla="*/ 228577 w 607286"/>
              <a:gd name="connsiteY94" fmla="*/ 49252 h 498189"/>
              <a:gd name="connsiteX95" fmla="*/ 240204 w 607286"/>
              <a:gd name="connsiteY95" fmla="*/ 60862 h 498189"/>
              <a:gd name="connsiteX96" fmla="*/ 240204 w 607286"/>
              <a:gd name="connsiteY96" fmla="*/ 143984 h 498189"/>
              <a:gd name="connsiteX97" fmla="*/ 228577 w 607286"/>
              <a:gd name="connsiteY97" fmla="*/ 155594 h 498189"/>
              <a:gd name="connsiteX98" fmla="*/ 145207 w 607286"/>
              <a:gd name="connsiteY98" fmla="*/ 155594 h 498189"/>
              <a:gd name="connsiteX99" fmla="*/ 133580 w 607286"/>
              <a:gd name="connsiteY99" fmla="*/ 143984 h 498189"/>
              <a:gd name="connsiteX100" fmla="*/ 133580 w 607286"/>
              <a:gd name="connsiteY100" fmla="*/ 75025 h 498189"/>
              <a:gd name="connsiteX101" fmla="*/ 133580 w 607286"/>
              <a:gd name="connsiteY101" fmla="*/ 60862 h 498189"/>
              <a:gd name="connsiteX102" fmla="*/ 133580 w 607286"/>
              <a:gd name="connsiteY102" fmla="*/ 35902 h 498189"/>
              <a:gd name="connsiteX103" fmla="*/ 136952 w 607286"/>
              <a:gd name="connsiteY103" fmla="*/ 27659 h 498189"/>
              <a:gd name="connsiteX104" fmla="*/ 27673 w 607286"/>
              <a:gd name="connsiteY104" fmla="*/ 3395 h 498189"/>
              <a:gd name="connsiteX105" fmla="*/ 44184 w 607286"/>
              <a:gd name="connsiteY105" fmla="*/ 3395 h 498189"/>
              <a:gd name="connsiteX106" fmla="*/ 44184 w 607286"/>
              <a:gd name="connsiteY106" fmla="*/ 19881 h 498189"/>
              <a:gd name="connsiteX107" fmla="*/ 23255 w 607286"/>
              <a:gd name="connsiteY107" fmla="*/ 40661 h 498189"/>
              <a:gd name="connsiteX108" fmla="*/ 23255 w 607286"/>
              <a:gd name="connsiteY108" fmla="*/ 49252 h 498189"/>
              <a:gd name="connsiteX109" fmla="*/ 94997 w 607286"/>
              <a:gd name="connsiteY109" fmla="*/ 49252 h 498189"/>
              <a:gd name="connsiteX110" fmla="*/ 106624 w 607286"/>
              <a:gd name="connsiteY110" fmla="*/ 60862 h 498189"/>
              <a:gd name="connsiteX111" fmla="*/ 106624 w 607286"/>
              <a:gd name="connsiteY111" fmla="*/ 143984 h 498189"/>
              <a:gd name="connsiteX112" fmla="*/ 94997 w 607286"/>
              <a:gd name="connsiteY112" fmla="*/ 155594 h 498189"/>
              <a:gd name="connsiteX113" fmla="*/ 11627 w 607286"/>
              <a:gd name="connsiteY113" fmla="*/ 155594 h 498189"/>
              <a:gd name="connsiteX114" fmla="*/ 0 w 607286"/>
              <a:gd name="connsiteY114" fmla="*/ 143984 h 498189"/>
              <a:gd name="connsiteX115" fmla="*/ 0 w 607286"/>
              <a:gd name="connsiteY115" fmla="*/ 75025 h 498189"/>
              <a:gd name="connsiteX116" fmla="*/ 0 w 607286"/>
              <a:gd name="connsiteY116" fmla="*/ 60862 h 498189"/>
              <a:gd name="connsiteX117" fmla="*/ 0 w 607286"/>
              <a:gd name="connsiteY117" fmla="*/ 35902 h 498189"/>
              <a:gd name="connsiteX118" fmla="*/ 3372 w 607286"/>
              <a:gd name="connsiteY118" fmla="*/ 27659 h 498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7286" h="498189">
                <a:moveTo>
                  <a:pt x="11628" y="425859"/>
                </a:moveTo>
                <a:lnTo>
                  <a:pt x="319888" y="425859"/>
                </a:lnTo>
                <a:cubicBezTo>
                  <a:pt x="326283" y="425859"/>
                  <a:pt x="331516" y="431099"/>
                  <a:pt x="331516" y="437503"/>
                </a:cubicBezTo>
                <a:cubicBezTo>
                  <a:pt x="331516" y="443907"/>
                  <a:pt x="326283" y="449146"/>
                  <a:pt x="319888" y="449146"/>
                </a:cubicBezTo>
                <a:lnTo>
                  <a:pt x="11628" y="449146"/>
                </a:lnTo>
                <a:cubicBezTo>
                  <a:pt x="5233" y="449146"/>
                  <a:pt x="0" y="443907"/>
                  <a:pt x="0" y="437503"/>
                </a:cubicBezTo>
                <a:cubicBezTo>
                  <a:pt x="0" y="431099"/>
                  <a:pt x="5233" y="425859"/>
                  <a:pt x="11628" y="425859"/>
                </a:cubicBezTo>
                <a:close/>
                <a:moveTo>
                  <a:pt x="524053" y="365876"/>
                </a:moveTo>
                <a:lnTo>
                  <a:pt x="524053" y="425881"/>
                </a:lnTo>
                <a:lnTo>
                  <a:pt x="584036" y="425881"/>
                </a:lnTo>
                <a:lnTo>
                  <a:pt x="584036" y="423212"/>
                </a:lnTo>
                <a:lnTo>
                  <a:pt x="584036" y="365876"/>
                </a:lnTo>
                <a:close/>
                <a:moveTo>
                  <a:pt x="390452" y="365876"/>
                </a:moveTo>
                <a:lnTo>
                  <a:pt x="390452" y="425881"/>
                </a:lnTo>
                <a:lnTo>
                  <a:pt x="450450" y="425881"/>
                </a:lnTo>
                <a:lnTo>
                  <a:pt x="450450" y="423212"/>
                </a:lnTo>
                <a:lnTo>
                  <a:pt x="450450" y="365876"/>
                </a:lnTo>
                <a:close/>
                <a:moveTo>
                  <a:pt x="11628" y="352542"/>
                </a:moveTo>
                <a:lnTo>
                  <a:pt x="319888" y="352542"/>
                </a:lnTo>
                <a:cubicBezTo>
                  <a:pt x="326283" y="352542"/>
                  <a:pt x="331516" y="357766"/>
                  <a:pt x="331516" y="364150"/>
                </a:cubicBezTo>
                <a:cubicBezTo>
                  <a:pt x="331516" y="370535"/>
                  <a:pt x="326283" y="375758"/>
                  <a:pt x="319888" y="375758"/>
                </a:cubicBezTo>
                <a:lnTo>
                  <a:pt x="11628" y="375758"/>
                </a:lnTo>
                <a:cubicBezTo>
                  <a:pt x="5233" y="375758"/>
                  <a:pt x="0" y="370535"/>
                  <a:pt x="0" y="364150"/>
                </a:cubicBezTo>
                <a:cubicBezTo>
                  <a:pt x="0" y="357766"/>
                  <a:pt x="5233" y="352542"/>
                  <a:pt x="11628" y="352542"/>
                </a:cubicBezTo>
                <a:close/>
                <a:moveTo>
                  <a:pt x="512428" y="342663"/>
                </a:moveTo>
                <a:lnTo>
                  <a:pt x="595661" y="342663"/>
                </a:lnTo>
                <a:cubicBezTo>
                  <a:pt x="602171" y="342663"/>
                  <a:pt x="607286" y="347886"/>
                  <a:pt x="607286" y="354270"/>
                </a:cubicBezTo>
                <a:lnTo>
                  <a:pt x="607286" y="423212"/>
                </a:lnTo>
                <a:lnTo>
                  <a:pt x="607286" y="437488"/>
                </a:lnTo>
                <a:lnTo>
                  <a:pt x="607286" y="462441"/>
                </a:lnTo>
                <a:cubicBezTo>
                  <a:pt x="607286" y="465459"/>
                  <a:pt x="606124" y="468477"/>
                  <a:pt x="603915" y="470566"/>
                </a:cubicBezTo>
                <a:lnTo>
                  <a:pt x="579619" y="494823"/>
                </a:lnTo>
                <a:cubicBezTo>
                  <a:pt x="577410" y="497145"/>
                  <a:pt x="574388" y="498189"/>
                  <a:pt x="571482" y="498189"/>
                </a:cubicBezTo>
                <a:cubicBezTo>
                  <a:pt x="568459" y="498189"/>
                  <a:pt x="565437" y="497145"/>
                  <a:pt x="563228" y="494823"/>
                </a:cubicBezTo>
                <a:cubicBezTo>
                  <a:pt x="558694" y="490297"/>
                  <a:pt x="558694" y="482985"/>
                  <a:pt x="563228" y="478458"/>
                </a:cubicBezTo>
                <a:lnTo>
                  <a:pt x="584036" y="457567"/>
                </a:lnTo>
                <a:lnTo>
                  <a:pt x="584036" y="449094"/>
                </a:lnTo>
                <a:lnTo>
                  <a:pt x="512428" y="449094"/>
                </a:lnTo>
                <a:cubicBezTo>
                  <a:pt x="505918" y="449094"/>
                  <a:pt x="500803" y="443871"/>
                  <a:pt x="500803" y="437488"/>
                </a:cubicBezTo>
                <a:lnTo>
                  <a:pt x="500803" y="354270"/>
                </a:lnTo>
                <a:cubicBezTo>
                  <a:pt x="500803" y="347886"/>
                  <a:pt x="505918" y="342663"/>
                  <a:pt x="512428" y="342663"/>
                </a:cubicBezTo>
                <a:close/>
                <a:moveTo>
                  <a:pt x="378708" y="342663"/>
                </a:moveTo>
                <a:lnTo>
                  <a:pt x="462078" y="342663"/>
                </a:lnTo>
                <a:cubicBezTo>
                  <a:pt x="468589" y="342663"/>
                  <a:pt x="473705" y="347886"/>
                  <a:pt x="473705" y="354270"/>
                </a:cubicBezTo>
                <a:lnTo>
                  <a:pt x="473705" y="423212"/>
                </a:lnTo>
                <a:lnTo>
                  <a:pt x="473705" y="437488"/>
                </a:lnTo>
                <a:lnTo>
                  <a:pt x="473705" y="462441"/>
                </a:lnTo>
                <a:cubicBezTo>
                  <a:pt x="473705" y="465459"/>
                  <a:pt x="472542" y="468477"/>
                  <a:pt x="470333" y="470566"/>
                </a:cubicBezTo>
                <a:lnTo>
                  <a:pt x="446032" y="494823"/>
                </a:lnTo>
                <a:cubicBezTo>
                  <a:pt x="443822" y="497145"/>
                  <a:pt x="440799" y="498189"/>
                  <a:pt x="437776" y="498189"/>
                </a:cubicBezTo>
                <a:cubicBezTo>
                  <a:pt x="434869" y="498189"/>
                  <a:pt x="431846" y="497145"/>
                  <a:pt x="429637" y="494823"/>
                </a:cubicBezTo>
                <a:cubicBezTo>
                  <a:pt x="425102" y="490297"/>
                  <a:pt x="425102" y="482985"/>
                  <a:pt x="429637" y="478458"/>
                </a:cubicBezTo>
                <a:lnTo>
                  <a:pt x="450450" y="457567"/>
                </a:lnTo>
                <a:lnTo>
                  <a:pt x="450450" y="449094"/>
                </a:lnTo>
                <a:lnTo>
                  <a:pt x="378708" y="449094"/>
                </a:lnTo>
                <a:cubicBezTo>
                  <a:pt x="372313" y="449094"/>
                  <a:pt x="367081" y="443871"/>
                  <a:pt x="367081" y="437488"/>
                </a:cubicBezTo>
                <a:lnTo>
                  <a:pt x="367081" y="354270"/>
                </a:lnTo>
                <a:cubicBezTo>
                  <a:pt x="367081" y="347886"/>
                  <a:pt x="372313" y="342663"/>
                  <a:pt x="378708" y="342663"/>
                </a:cubicBezTo>
                <a:close/>
                <a:moveTo>
                  <a:pt x="11627" y="279154"/>
                </a:moveTo>
                <a:lnTo>
                  <a:pt x="595659" y="279154"/>
                </a:lnTo>
                <a:cubicBezTo>
                  <a:pt x="602170" y="279154"/>
                  <a:pt x="607286" y="284377"/>
                  <a:pt x="607286" y="290762"/>
                </a:cubicBezTo>
                <a:cubicBezTo>
                  <a:pt x="607286" y="297146"/>
                  <a:pt x="602170" y="302370"/>
                  <a:pt x="595659" y="302370"/>
                </a:cubicBezTo>
                <a:lnTo>
                  <a:pt x="11627" y="302370"/>
                </a:lnTo>
                <a:cubicBezTo>
                  <a:pt x="5232" y="302370"/>
                  <a:pt x="0" y="297146"/>
                  <a:pt x="0" y="290762"/>
                </a:cubicBezTo>
                <a:cubicBezTo>
                  <a:pt x="0" y="284377"/>
                  <a:pt x="5232" y="279154"/>
                  <a:pt x="11627" y="279154"/>
                </a:cubicBezTo>
                <a:close/>
                <a:moveTo>
                  <a:pt x="11627" y="205766"/>
                </a:moveTo>
                <a:lnTo>
                  <a:pt x="595659" y="205766"/>
                </a:lnTo>
                <a:cubicBezTo>
                  <a:pt x="602170" y="205766"/>
                  <a:pt x="607286" y="210989"/>
                  <a:pt x="607286" y="217374"/>
                </a:cubicBezTo>
                <a:cubicBezTo>
                  <a:pt x="607286" y="223874"/>
                  <a:pt x="602170" y="228982"/>
                  <a:pt x="595659" y="228982"/>
                </a:cubicBezTo>
                <a:lnTo>
                  <a:pt x="11627" y="228982"/>
                </a:lnTo>
                <a:cubicBezTo>
                  <a:pt x="5232" y="228982"/>
                  <a:pt x="0" y="223874"/>
                  <a:pt x="0" y="217374"/>
                </a:cubicBezTo>
                <a:cubicBezTo>
                  <a:pt x="0" y="210989"/>
                  <a:pt x="5232" y="205766"/>
                  <a:pt x="11627" y="205766"/>
                </a:cubicBezTo>
                <a:close/>
                <a:moveTo>
                  <a:pt x="287750" y="132378"/>
                </a:moveTo>
                <a:lnTo>
                  <a:pt x="595658" y="132378"/>
                </a:lnTo>
                <a:cubicBezTo>
                  <a:pt x="602170" y="132378"/>
                  <a:pt x="607286" y="137601"/>
                  <a:pt x="607286" y="143986"/>
                </a:cubicBezTo>
                <a:cubicBezTo>
                  <a:pt x="607286" y="150486"/>
                  <a:pt x="602170" y="155594"/>
                  <a:pt x="595658" y="155594"/>
                </a:cubicBezTo>
                <a:lnTo>
                  <a:pt x="287750" y="155594"/>
                </a:lnTo>
                <a:cubicBezTo>
                  <a:pt x="281355" y="155594"/>
                  <a:pt x="276122" y="150486"/>
                  <a:pt x="276122" y="143986"/>
                </a:cubicBezTo>
                <a:cubicBezTo>
                  <a:pt x="276122" y="137601"/>
                  <a:pt x="281355" y="132378"/>
                  <a:pt x="287750" y="132378"/>
                </a:cubicBezTo>
                <a:close/>
                <a:moveTo>
                  <a:pt x="156835" y="72471"/>
                </a:moveTo>
                <a:lnTo>
                  <a:pt x="156835" y="75025"/>
                </a:lnTo>
                <a:lnTo>
                  <a:pt x="156835" y="132375"/>
                </a:lnTo>
                <a:lnTo>
                  <a:pt x="216949" y="132375"/>
                </a:lnTo>
                <a:lnTo>
                  <a:pt x="216949" y="72471"/>
                </a:lnTo>
                <a:close/>
                <a:moveTo>
                  <a:pt x="23255" y="72471"/>
                </a:moveTo>
                <a:lnTo>
                  <a:pt x="23255" y="75025"/>
                </a:lnTo>
                <a:lnTo>
                  <a:pt x="23255" y="132375"/>
                </a:lnTo>
                <a:lnTo>
                  <a:pt x="83369" y="132375"/>
                </a:lnTo>
                <a:lnTo>
                  <a:pt x="83369" y="72471"/>
                </a:lnTo>
                <a:close/>
                <a:moveTo>
                  <a:pt x="161253" y="3395"/>
                </a:moveTo>
                <a:cubicBezTo>
                  <a:pt x="165788" y="-1132"/>
                  <a:pt x="173230" y="-1132"/>
                  <a:pt x="177764" y="3395"/>
                </a:cubicBezTo>
                <a:cubicBezTo>
                  <a:pt x="182299" y="7923"/>
                  <a:pt x="182299" y="15353"/>
                  <a:pt x="177764" y="19881"/>
                </a:cubicBezTo>
                <a:lnTo>
                  <a:pt x="156835" y="40661"/>
                </a:lnTo>
                <a:lnTo>
                  <a:pt x="156835" y="49252"/>
                </a:lnTo>
                <a:lnTo>
                  <a:pt x="228577" y="49252"/>
                </a:lnTo>
                <a:cubicBezTo>
                  <a:pt x="234972" y="49252"/>
                  <a:pt x="240204" y="54360"/>
                  <a:pt x="240204" y="60862"/>
                </a:cubicBezTo>
                <a:lnTo>
                  <a:pt x="240204" y="143984"/>
                </a:lnTo>
                <a:cubicBezTo>
                  <a:pt x="240204" y="150486"/>
                  <a:pt x="234972" y="155594"/>
                  <a:pt x="228577" y="155594"/>
                </a:cubicBezTo>
                <a:lnTo>
                  <a:pt x="145207" y="155594"/>
                </a:lnTo>
                <a:cubicBezTo>
                  <a:pt x="138812" y="155594"/>
                  <a:pt x="133580" y="150486"/>
                  <a:pt x="133580" y="143984"/>
                </a:cubicBezTo>
                <a:lnTo>
                  <a:pt x="133580" y="75025"/>
                </a:lnTo>
                <a:lnTo>
                  <a:pt x="133580" y="60862"/>
                </a:lnTo>
                <a:lnTo>
                  <a:pt x="133580" y="35902"/>
                </a:lnTo>
                <a:cubicBezTo>
                  <a:pt x="133580" y="32767"/>
                  <a:pt x="134859" y="29865"/>
                  <a:pt x="136952" y="27659"/>
                </a:cubicBezTo>
                <a:close/>
                <a:moveTo>
                  <a:pt x="27673" y="3395"/>
                </a:moveTo>
                <a:cubicBezTo>
                  <a:pt x="32208" y="-1132"/>
                  <a:pt x="39650" y="-1132"/>
                  <a:pt x="44184" y="3395"/>
                </a:cubicBezTo>
                <a:cubicBezTo>
                  <a:pt x="48719" y="7923"/>
                  <a:pt x="48719" y="15353"/>
                  <a:pt x="44184" y="19881"/>
                </a:cubicBezTo>
                <a:lnTo>
                  <a:pt x="23255" y="40661"/>
                </a:lnTo>
                <a:lnTo>
                  <a:pt x="23255" y="49252"/>
                </a:lnTo>
                <a:lnTo>
                  <a:pt x="94997" y="49252"/>
                </a:lnTo>
                <a:cubicBezTo>
                  <a:pt x="101392" y="49252"/>
                  <a:pt x="106624" y="54360"/>
                  <a:pt x="106624" y="60862"/>
                </a:cubicBezTo>
                <a:lnTo>
                  <a:pt x="106624" y="143984"/>
                </a:lnTo>
                <a:cubicBezTo>
                  <a:pt x="106624" y="150486"/>
                  <a:pt x="101392" y="155594"/>
                  <a:pt x="94997" y="155594"/>
                </a:cubicBezTo>
                <a:lnTo>
                  <a:pt x="11627" y="155594"/>
                </a:lnTo>
                <a:cubicBezTo>
                  <a:pt x="5232" y="155594"/>
                  <a:pt x="0" y="150486"/>
                  <a:pt x="0" y="143984"/>
                </a:cubicBezTo>
                <a:lnTo>
                  <a:pt x="0" y="75025"/>
                </a:lnTo>
                <a:lnTo>
                  <a:pt x="0" y="60862"/>
                </a:lnTo>
                <a:lnTo>
                  <a:pt x="0" y="35902"/>
                </a:lnTo>
                <a:cubicBezTo>
                  <a:pt x="0" y="32767"/>
                  <a:pt x="1279" y="29865"/>
                  <a:pt x="3372" y="27659"/>
                </a:cubicBezTo>
                <a:close/>
              </a:path>
            </a:pathLst>
          </a:custGeom>
          <a:solidFill>
            <a:srgbClr val="D9793F"/>
          </a:solidFill>
          <a:ln>
            <a:noFill/>
          </a:ln>
        </p:spPr>
      </p:sp>
      <p:sp>
        <p:nvSpPr>
          <p:cNvPr id="11" name="idea_301807"/>
          <p:cNvSpPr>
            <a:spLocks noChangeAspect="1"/>
          </p:cNvSpPr>
          <p:nvPr/>
        </p:nvSpPr>
        <p:spPr bwMode="auto">
          <a:xfrm>
            <a:off x="926945" y="3980512"/>
            <a:ext cx="529201" cy="609685"/>
          </a:xfrm>
          <a:custGeom>
            <a:avLst/>
            <a:gdLst>
              <a:gd name="connsiteX0" fmla="*/ 139184 w 526630"/>
              <a:gd name="connsiteY0" fmla="*/ 367044 h 606722"/>
              <a:gd name="connsiteX1" fmla="*/ 90404 w 526630"/>
              <a:gd name="connsiteY1" fmla="*/ 401702 h 606722"/>
              <a:gd name="connsiteX2" fmla="*/ 65124 w 526630"/>
              <a:gd name="connsiteY2" fmla="*/ 472708 h 606722"/>
              <a:gd name="connsiteX3" fmla="*/ 65124 w 526630"/>
              <a:gd name="connsiteY3" fmla="*/ 570641 h 606722"/>
              <a:gd name="connsiteX4" fmla="*/ 159034 w 526630"/>
              <a:gd name="connsiteY4" fmla="*/ 570641 h 606722"/>
              <a:gd name="connsiteX5" fmla="*/ 155563 w 526630"/>
              <a:gd name="connsiteY5" fmla="*/ 551535 h 606722"/>
              <a:gd name="connsiteX6" fmla="*/ 159034 w 526630"/>
              <a:gd name="connsiteY6" fmla="*/ 532428 h 606722"/>
              <a:gd name="connsiteX7" fmla="*/ 107495 w 526630"/>
              <a:gd name="connsiteY7" fmla="*/ 532428 h 606722"/>
              <a:gd name="connsiteX8" fmla="*/ 107495 w 526630"/>
              <a:gd name="connsiteY8" fmla="*/ 462311 h 606722"/>
              <a:gd name="connsiteX9" fmla="*/ 143546 w 526630"/>
              <a:gd name="connsiteY9" fmla="*/ 462311 h 606722"/>
              <a:gd name="connsiteX10" fmla="*/ 143546 w 526630"/>
              <a:gd name="connsiteY10" fmla="*/ 496347 h 606722"/>
              <a:gd name="connsiteX11" fmla="*/ 210841 w 526630"/>
              <a:gd name="connsiteY11" fmla="*/ 496347 h 606722"/>
              <a:gd name="connsiteX12" fmla="*/ 383084 w 526630"/>
              <a:gd name="connsiteY12" fmla="*/ 496347 h 606722"/>
              <a:gd name="connsiteX13" fmla="*/ 383084 w 526630"/>
              <a:gd name="connsiteY13" fmla="*/ 462311 h 606722"/>
              <a:gd name="connsiteX14" fmla="*/ 419135 w 526630"/>
              <a:gd name="connsiteY14" fmla="*/ 462311 h 606722"/>
              <a:gd name="connsiteX15" fmla="*/ 419135 w 526630"/>
              <a:gd name="connsiteY15" fmla="*/ 532428 h 606722"/>
              <a:gd name="connsiteX16" fmla="*/ 210841 w 526630"/>
              <a:gd name="connsiteY16" fmla="*/ 532428 h 606722"/>
              <a:gd name="connsiteX17" fmla="*/ 191703 w 526630"/>
              <a:gd name="connsiteY17" fmla="*/ 551535 h 606722"/>
              <a:gd name="connsiteX18" fmla="*/ 210841 w 526630"/>
              <a:gd name="connsiteY18" fmla="*/ 570641 h 606722"/>
              <a:gd name="connsiteX19" fmla="*/ 461417 w 526630"/>
              <a:gd name="connsiteY19" fmla="*/ 570641 h 606722"/>
              <a:gd name="connsiteX20" fmla="*/ 461506 w 526630"/>
              <a:gd name="connsiteY20" fmla="*/ 570641 h 606722"/>
              <a:gd name="connsiteX21" fmla="*/ 461506 w 526630"/>
              <a:gd name="connsiteY21" fmla="*/ 472708 h 606722"/>
              <a:gd name="connsiteX22" fmla="*/ 436137 w 526630"/>
              <a:gd name="connsiteY22" fmla="*/ 401702 h 606722"/>
              <a:gd name="connsiteX23" fmla="*/ 387357 w 526630"/>
              <a:gd name="connsiteY23" fmla="*/ 367044 h 606722"/>
              <a:gd name="connsiteX24" fmla="*/ 294693 w 526630"/>
              <a:gd name="connsiteY24" fmla="*/ 441516 h 606722"/>
              <a:gd name="connsiteX25" fmla="*/ 294159 w 526630"/>
              <a:gd name="connsiteY25" fmla="*/ 441604 h 606722"/>
              <a:gd name="connsiteX26" fmla="*/ 291399 w 526630"/>
              <a:gd name="connsiteY26" fmla="*/ 442226 h 606722"/>
              <a:gd name="connsiteX27" fmla="*/ 289797 w 526630"/>
              <a:gd name="connsiteY27" fmla="*/ 442582 h 606722"/>
              <a:gd name="connsiteX28" fmla="*/ 286770 w 526630"/>
              <a:gd name="connsiteY28" fmla="*/ 443115 h 606722"/>
              <a:gd name="connsiteX29" fmla="*/ 283744 w 526630"/>
              <a:gd name="connsiteY29" fmla="*/ 443560 h 606722"/>
              <a:gd name="connsiteX30" fmla="*/ 282053 w 526630"/>
              <a:gd name="connsiteY30" fmla="*/ 443826 h 606722"/>
              <a:gd name="connsiteX31" fmla="*/ 279204 w 526630"/>
              <a:gd name="connsiteY31" fmla="*/ 444182 h 606722"/>
              <a:gd name="connsiteX32" fmla="*/ 277780 w 526630"/>
              <a:gd name="connsiteY32" fmla="*/ 444359 h 606722"/>
              <a:gd name="connsiteX33" fmla="*/ 273596 w 526630"/>
              <a:gd name="connsiteY33" fmla="*/ 444715 h 606722"/>
              <a:gd name="connsiteX34" fmla="*/ 272528 w 526630"/>
              <a:gd name="connsiteY34" fmla="*/ 444804 h 606722"/>
              <a:gd name="connsiteX35" fmla="*/ 269056 w 526630"/>
              <a:gd name="connsiteY35" fmla="*/ 444981 h 606722"/>
              <a:gd name="connsiteX36" fmla="*/ 267810 w 526630"/>
              <a:gd name="connsiteY36" fmla="*/ 445070 h 606722"/>
              <a:gd name="connsiteX37" fmla="*/ 263271 w 526630"/>
              <a:gd name="connsiteY37" fmla="*/ 445159 h 606722"/>
              <a:gd name="connsiteX38" fmla="*/ 258820 w 526630"/>
              <a:gd name="connsiteY38" fmla="*/ 445070 h 606722"/>
              <a:gd name="connsiteX39" fmla="*/ 257574 w 526630"/>
              <a:gd name="connsiteY39" fmla="*/ 444981 h 606722"/>
              <a:gd name="connsiteX40" fmla="*/ 254013 w 526630"/>
              <a:gd name="connsiteY40" fmla="*/ 444804 h 606722"/>
              <a:gd name="connsiteX41" fmla="*/ 253034 w 526630"/>
              <a:gd name="connsiteY41" fmla="*/ 444715 h 606722"/>
              <a:gd name="connsiteX42" fmla="*/ 248850 w 526630"/>
              <a:gd name="connsiteY42" fmla="*/ 444359 h 606722"/>
              <a:gd name="connsiteX43" fmla="*/ 247426 w 526630"/>
              <a:gd name="connsiteY43" fmla="*/ 444182 h 606722"/>
              <a:gd name="connsiteX44" fmla="*/ 244577 w 526630"/>
              <a:gd name="connsiteY44" fmla="*/ 443826 h 606722"/>
              <a:gd name="connsiteX45" fmla="*/ 242797 w 526630"/>
              <a:gd name="connsiteY45" fmla="*/ 443560 h 606722"/>
              <a:gd name="connsiteX46" fmla="*/ 239860 w 526630"/>
              <a:gd name="connsiteY46" fmla="*/ 443115 h 606722"/>
              <a:gd name="connsiteX47" fmla="*/ 236833 w 526630"/>
              <a:gd name="connsiteY47" fmla="*/ 442582 h 606722"/>
              <a:gd name="connsiteX48" fmla="*/ 235231 w 526630"/>
              <a:gd name="connsiteY48" fmla="*/ 442226 h 606722"/>
              <a:gd name="connsiteX49" fmla="*/ 232471 w 526630"/>
              <a:gd name="connsiteY49" fmla="*/ 441604 h 606722"/>
              <a:gd name="connsiteX50" fmla="*/ 231937 w 526630"/>
              <a:gd name="connsiteY50" fmla="*/ 441516 h 606722"/>
              <a:gd name="connsiteX51" fmla="*/ 139184 w 526630"/>
              <a:gd name="connsiteY51" fmla="*/ 367044 h 606722"/>
              <a:gd name="connsiteX52" fmla="*/ 439552 w 526630"/>
              <a:gd name="connsiteY52" fmla="*/ 244933 h 606722"/>
              <a:gd name="connsiteX53" fmla="*/ 526630 w 526630"/>
              <a:gd name="connsiteY53" fmla="*/ 244933 h 606722"/>
              <a:gd name="connsiteX54" fmla="*/ 526630 w 526630"/>
              <a:gd name="connsiteY54" fmla="*/ 280921 h 606722"/>
              <a:gd name="connsiteX55" fmla="*/ 439552 w 526630"/>
              <a:gd name="connsiteY55" fmla="*/ 280921 h 606722"/>
              <a:gd name="connsiteX56" fmla="*/ 0 w 526630"/>
              <a:gd name="connsiteY56" fmla="*/ 244933 h 606722"/>
              <a:gd name="connsiteX57" fmla="*/ 87007 w 526630"/>
              <a:gd name="connsiteY57" fmla="*/ 244933 h 606722"/>
              <a:gd name="connsiteX58" fmla="*/ 87007 w 526630"/>
              <a:gd name="connsiteY58" fmla="*/ 280921 h 606722"/>
              <a:gd name="connsiteX59" fmla="*/ 0 w 526630"/>
              <a:gd name="connsiteY59" fmla="*/ 280921 h 606722"/>
              <a:gd name="connsiteX60" fmla="*/ 170161 w 526630"/>
              <a:gd name="connsiteY60" fmla="*/ 223166 h 606722"/>
              <a:gd name="connsiteX61" fmla="*/ 161972 w 526630"/>
              <a:gd name="connsiteY61" fmla="*/ 262890 h 606722"/>
              <a:gd name="connsiteX62" fmla="*/ 161972 w 526630"/>
              <a:gd name="connsiteY62" fmla="*/ 307857 h 606722"/>
              <a:gd name="connsiteX63" fmla="*/ 237901 w 526630"/>
              <a:gd name="connsiteY63" fmla="*/ 405879 h 606722"/>
              <a:gd name="connsiteX64" fmla="*/ 238079 w 526630"/>
              <a:gd name="connsiteY64" fmla="*/ 405879 h 606722"/>
              <a:gd name="connsiteX65" fmla="*/ 247693 w 526630"/>
              <a:gd name="connsiteY65" fmla="*/ 407834 h 606722"/>
              <a:gd name="connsiteX66" fmla="*/ 248494 w 526630"/>
              <a:gd name="connsiteY66" fmla="*/ 408012 h 606722"/>
              <a:gd name="connsiteX67" fmla="*/ 252322 w 526630"/>
              <a:gd name="connsiteY67" fmla="*/ 408456 h 606722"/>
              <a:gd name="connsiteX68" fmla="*/ 253746 w 526630"/>
              <a:gd name="connsiteY68" fmla="*/ 408634 h 606722"/>
              <a:gd name="connsiteX69" fmla="*/ 257128 w 526630"/>
              <a:gd name="connsiteY69" fmla="*/ 408901 h 606722"/>
              <a:gd name="connsiteX70" fmla="*/ 258553 w 526630"/>
              <a:gd name="connsiteY70" fmla="*/ 408990 h 606722"/>
              <a:gd name="connsiteX71" fmla="*/ 263271 w 526630"/>
              <a:gd name="connsiteY71" fmla="*/ 409079 h 606722"/>
              <a:gd name="connsiteX72" fmla="*/ 268077 w 526630"/>
              <a:gd name="connsiteY72" fmla="*/ 408990 h 606722"/>
              <a:gd name="connsiteX73" fmla="*/ 269502 w 526630"/>
              <a:gd name="connsiteY73" fmla="*/ 408901 h 606722"/>
              <a:gd name="connsiteX74" fmla="*/ 272884 w 526630"/>
              <a:gd name="connsiteY74" fmla="*/ 408634 h 606722"/>
              <a:gd name="connsiteX75" fmla="*/ 274308 w 526630"/>
              <a:gd name="connsiteY75" fmla="*/ 408456 h 606722"/>
              <a:gd name="connsiteX76" fmla="*/ 278136 w 526630"/>
              <a:gd name="connsiteY76" fmla="*/ 408012 h 606722"/>
              <a:gd name="connsiteX77" fmla="*/ 278937 w 526630"/>
              <a:gd name="connsiteY77" fmla="*/ 407834 h 606722"/>
              <a:gd name="connsiteX78" fmla="*/ 288551 w 526630"/>
              <a:gd name="connsiteY78" fmla="*/ 405879 h 606722"/>
              <a:gd name="connsiteX79" fmla="*/ 288640 w 526630"/>
              <a:gd name="connsiteY79" fmla="*/ 405879 h 606722"/>
              <a:gd name="connsiteX80" fmla="*/ 364658 w 526630"/>
              <a:gd name="connsiteY80" fmla="*/ 307857 h 606722"/>
              <a:gd name="connsiteX81" fmla="*/ 364658 w 526630"/>
              <a:gd name="connsiteY81" fmla="*/ 262890 h 606722"/>
              <a:gd name="connsiteX82" fmla="*/ 356469 w 526630"/>
              <a:gd name="connsiteY82" fmla="*/ 223166 h 606722"/>
              <a:gd name="connsiteX83" fmla="*/ 263271 w 526630"/>
              <a:gd name="connsiteY83" fmla="*/ 258180 h 606722"/>
              <a:gd name="connsiteX84" fmla="*/ 170161 w 526630"/>
              <a:gd name="connsiteY84" fmla="*/ 223166 h 606722"/>
              <a:gd name="connsiteX85" fmla="*/ 263271 w 526630"/>
              <a:gd name="connsiteY85" fmla="*/ 161758 h 606722"/>
              <a:gd name="connsiteX86" fmla="*/ 190368 w 526630"/>
              <a:gd name="connsiteY86" fmla="*/ 192773 h 606722"/>
              <a:gd name="connsiteX87" fmla="*/ 263271 w 526630"/>
              <a:gd name="connsiteY87" fmla="*/ 222099 h 606722"/>
              <a:gd name="connsiteX88" fmla="*/ 336263 w 526630"/>
              <a:gd name="connsiteY88" fmla="*/ 192773 h 606722"/>
              <a:gd name="connsiteX89" fmla="*/ 263271 w 526630"/>
              <a:gd name="connsiteY89" fmla="*/ 161758 h 606722"/>
              <a:gd name="connsiteX90" fmla="*/ 263271 w 526630"/>
              <a:gd name="connsiteY90" fmla="*/ 125677 h 606722"/>
              <a:gd name="connsiteX91" fmla="*/ 400798 w 526630"/>
              <a:gd name="connsiteY91" fmla="*/ 262890 h 606722"/>
              <a:gd name="connsiteX92" fmla="*/ 400798 w 526630"/>
              <a:gd name="connsiteY92" fmla="*/ 307857 h 606722"/>
              <a:gd name="connsiteX93" fmla="*/ 398484 w 526630"/>
              <a:gd name="connsiteY93" fmla="*/ 332652 h 606722"/>
              <a:gd name="connsiteX94" fmla="*/ 464177 w 526630"/>
              <a:gd name="connsiteY94" fmla="*/ 378863 h 606722"/>
              <a:gd name="connsiteX95" fmla="*/ 497557 w 526630"/>
              <a:gd name="connsiteY95" fmla="*/ 472708 h 606722"/>
              <a:gd name="connsiteX96" fmla="*/ 497557 w 526630"/>
              <a:gd name="connsiteY96" fmla="*/ 606722 h 606722"/>
              <a:gd name="connsiteX97" fmla="*/ 29073 w 526630"/>
              <a:gd name="connsiteY97" fmla="*/ 606722 h 606722"/>
              <a:gd name="connsiteX98" fmla="*/ 29073 w 526630"/>
              <a:gd name="connsiteY98" fmla="*/ 472708 h 606722"/>
              <a:gd name="connsiteX99" fmla="*/ 62453 w 526630"/>
              <a:gd name="connsiteY99" fmla="*/ 378863 h 606722"/>
              <a:gd name="connsiteX100" fmla="*/ 128057 w 526630"/>
              <a:gd name="connsiteY100" fmla="*/ 332652 h 606722"/>
              <a:gd name="connsiteX101" fmla="*/ 125832 w 526630"/>
              <a:gd name="connsiteY101" fmla="*/ 307857 h 606722"/>
              <a:gd name="connsiteX102" fmla="*/ 125832 w 526630"/>
              <a:gd name="connsiteY102" fmla="*/ 262890 h 606722"/>
              <a:gd name="connsiteX103" fmla="*/ 263271 w 526630"/>
              <a:gd name="connsiteY103" fmla="*/ 125677 h 606722"/>
              <a:gd name="connsiteX104" fmla="*/ 436739 w 526630"/>
              <a:gd name="connsiteY104" fmla="*/ 64285 h 606722"/>
              <a:gd name="connsiteX105" fmla="*/ 462204 w 526630"/>
              <a:gd name="connsiteY105" fmla="*/ 89776 h 606722"/>
              <a:gd name="connsiteX106" fmla="*/ 400680 w 526630"/>
              <a:gd name="connsiteY106" fmla="*/ 151151 h 606722"/>
              <a:gd name="connsiteX107" fmla="*/ 375126 w 526630"/>
              <a:gd name="connsiteY107" fmla="*/ 125660 h 606722"/>
              <a:gd name="connsiteX108" fmla="*/ 89889 w 526630"/>
              <a:gd name="connsiteY108" fmla="*/ 64285 h 606722"/>
              <a:gd name="connsiteX109" fmla="*/ 151363 w 526630"/>
              <a:gd name="connsiteY109" fmla="*/ 125660 h 606722"/>
              <a:gd name="connsiteX110" fmla="*/ 125830 w 526630"/>
              <a:gd name="connsiteY110" fmla="*/ 151151 h 606722"/>
              <a:gd name="connsiteX111" fmla="*/ 64356 w 526630"/>
              <a:gd name="connsiteY111" fmla="*/ 89776 h 606722"/>
              <a:gd name="connsiteX112" fmla="*/ 245286 w 526630"/>
              <a:gd name="connsiteY112" fmla="*/ 0 h 606722"/>
              <a:gd name="connsiteX113" fmla="*/ 281345 w 526630"/>
              <a:gd name="connsiteY113" fmla="*/ 0 h 606722"/>
              <a:gd name="connsiteX114" fmla="*/ 281345 w 526630"/>
              <a:gd name="connsiteY114" fmla="*/ 86937 h 606722"/>
              <a:gd name="connsiteX115" fmla="*/ 245286 w 526630"/>
              <a:gd name="connsiteY115" fmla="*/ 86937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26630" h="606722">
                <a:moveTo>
                  <a:pt x="139184" y="367044"/>
                </a:moveTo>
                <a:cubicBezTo>
                  <a:pt x="120313" y="373887"/>
                  <a:pt x="103311" y="385884"/>
                  <a:pt x="90404" y="401702"/>
                </a:cubicBezTo>
                <a:cubicBezTo>
                  <a:pt x="74114" y="421609"/>
                  <a:pt x="65124" y="446848"/>
                  <a:pt x="65124" y="472708"/>
                </a:cubicBezTo>
                <a:lnTo>
                  <a:pt x="65124" y="570641"/>
                </a:lnTo>
                <a:lnTo>
                  <a:pt x="159034" y="570641"/>
                </a:lnTo>
                <a:cubicBezTo>
                  <a:pt x="156809" y="564687"/>
                  <a:pt x="155563" y="558289"/>
                  <a:pt x="155563" y="551535"/>
                </a:cubicBezTo>
                <a:cubicBezTo>
                  <a:pt x="155563" y="544781"/>
                  <a:pt x="156809" y="538382"/>
                  <a:pt x="159034" y="532428"/>
                </a:cubicBezTo>
                <a:lnTo>
                  <a:pt x="107495" y="532428"/>
                </a:lnTo>
                <a:lnTo>
                  <a:pt x="107495" y="462311"/>
                </a:lnTo>
                <a:lnTo>
                  <a:pt x="143546" y="462311"/>
                </a:lnTo>
                <a:lnTo>
                  <a:pt x="143546" y="496347"/>
                </a:lnTo>
                <a:lnTo>
                  <a:pt x="210841" y="496347"/>
                </a:lnTo>
                <a:lnTo>
                  <a:pt x="383084" y="496347"/>
                </a:lnTo>
                <a:lnTo>
                  <a:pt x="383084" y="462311"/>
                </a:lnTo>
                <a:lnTo>
                  <a:pt x="419135" y="462311"/>
                </a:lnTo>
                <a:lnTo>
                  <a:pt x="419135" y="532428"/>
                </a:lnTo>
                <a:lnTo>
                  <a:pt x="210841" y="532428"/>
                </a:lnTo>
                <a:cubicBezTo>
                  <a:pt x="200248" y="532428"/>
                  <a:pt x="191703" y="540959"/>
                  <a:pt x="191703" y="551535"/>
                </a:cubicBezTo>
                <a:cubicBezTo>
                  <a:pt x="191703" y="562110"/>
                  <a:pt x="200248" y="570641"/>
                  <a:pt x="210841" y="570641"/>
                </a:cubicBezTo>
                <a:lnTo>
                  <a:pt x="461417" y="570641"/>
                </a:lnTo>
                <a:lnTo>
                  <a:pt x="461506" y="570641"/>
                </a:lnTo>
                <a:lnTo>
                  <a:pt x="461506" y="472708"/>
                </a:lnTo>
                <a:cubicBezTo>
                  <a:pt x="461506" y="446848"/>
                  <a:pt x="452516" y="421609"/>
                  <a:pt x="436137" y="401702"/>
                </a:cubicBezTo>
                <a:cubicBezTo>
                  <a:pt x="423319" y="385884"/>
                  <a:pt x="406317" y="373887"/>
                  <a:pt x="387357" y="367044"/>
                </a:cubicBezTo>
                <a:cubicBezTo>
                  <a:pt x="369376" y="404902"/>
                  <a:pt x="335105" y="432095"/>
                  <a:pt x="294693" y="441516"/>
                </a:cubicBezTo>
                <a:cubicBezTo>
                  <a:pt x="294515" y="441516"/>
                  <a:pt x="294337" y="441604"/>
                  <a:pt x="294159" y="441604"/>
                </a:cubicBezTo>
                <a:cubicBezTo>
                  <a:pt x="293268" y="441871"/>
                  <a:pt x="292289" y="442049"/>
                  <a:pt x="291399" y="442226"/>
                </a:cubicBezTo>
                <a:cubicBezTo>
                  <a:pt x="290865" y="442315"/>
                  <a:pt x="290331" y="442404"/>
                  <a:pt x="289797" y="442582"/>
                </a:cubicBezTo>
                <a:cubicBezTo>
                  <a:pt x="288818" y="442760"/>
                  <a:pt x="287839" y="442937"/>
                  <a:pt x="286770" y="443115"/>
                </a:cubicBezTo>
                <a:cubicBezTo>
                  <a:pt x="285791" y="443293"/>
                  <a:pt x="284812" y="443471"/>
                  <a:pt x="283744" y="443560"/>
                </a:cubicBezTo>
                <a:cubicBezTo>
                  <a:pt x="283210" y="443648"/>
                  <a:pt x="282676" y="443737"/>
                  <a:pt x="282053" y="443826"/>
                </a:cubicBezTo>
                <a:cubicBezTo>
                  <a:pt x="281073" y="444004"/>
                  <a:pt x="280183" y="444093"/>
                  <a:pt x="279204" y="444182"/>
                </a:cubicBezTo>
                <a:cubicBezTo>
                  <a:pt x="278670" y="444270"/>
                  <a:pt x="278225" y="444270"/>
                  <a:pt x="277780" y="444359"/>
                </a:cubicBezTo>
                <a:cubicBezTo>
                  <a:pt x="276356" y="444537"/>
                  <a:pt x="274931" y="444626"/>
                  <a:pt x="273596" y="444715"/>
                </a:cubicBezTo>
                <a:cubicBezTo>
                  <a:pt x="273240" y="444804"/>
                  <a:pt x="272884" y="444804"/>
                  <a:pt x="272528" y="444804"/>
                </a:cubicBezTo>
                <a:cubicBezTo>
                  <a:pt x="271371" y="444893"/>
                  <a:pt x="270214" y="444981"/>
                  <a:pt x="269056" y="444981"/>
                </a:cubicBezTo>
                <a:cubicBezTo>
                  <a:pt x="268611" y="444981"/>
                  <a:pt x="268166" y="445070"/>
                  <a:pt x="267810" y="445070"/>
                </a:cubicBezTo>
                <a:cubicBezTo>
                  <a:pt x="266297" y="445070"/>
                  <a:pt x="264784" y="445159"/>
                  <a:pt x="263271" y="445159"/>
                </a:cubicBezTo>
                <a:cubicBezTo>
                  <a:pt x="261846" y="445159"/>
                  <a:pt x="260333" y="445070"/>
                  <a:pt x="258820" y="445070"/>
                </a:cubicBezTo>
                <a:cubicBezTo>
                  <a:pt x="258464" y="444981"/>
                  <a:pt x="258019" y="444981"/>
                  <a:pt x="257574" y="444981"/>
                </a:cubicBezTo>
                <a:cubicBezTo>
                  <a:pt x="256416" y="444981"/>
                  <a:pt x="255259" y="444893"/>
                  <a:pt x="254013" y="444804"/>
                </a:cubicBezTo>
                <a:cubicBezTo>
                  <a:pt x="253746" y="444804"/>
                  <a:pt x="253390" y="444804"/>
                  <a:pt x="253034" y="444715"/>
                </a:cubicBezTo>
                <a:cubicBezTo>
                  <a:pt x="251610" y="444626"/>
                  <a:pt x="250274" y="444537"/>
                  <a:pt x="248850" y="444359"/>
                </a:cubicBezTo>
                <a:cubicBezTo>
                  <a:pt x="248405" y="444270"/>
                  <a:pt x="247871" y="444270"/>
                  <a:pt x="247426" y="444182"/>
                </a:cubicBezTo>
                <a:cubicBezTo>
                  <a:pt x="246447" y="444093"/>
                  <a:pt x="245468" y="444004"/>
                  <a:pt x="244577" y="443826"/>
                </a:cubicBezTo>
                <a:cubicBezTo>
                  <a:pt x="243954" y="443737"/>
                  <a:pt x="243420" y="443648"/>
                  <a:pt x="242797" y="443560"/>
                </a:cubicBezTo>
                <a:cubicBezTo>
                  <a:pt x="241818" y="443471"/>
                  <a:pt x="240839" y="443293"/>
                  <a:pt x="239860" y="443115"/>
                </a:cubicBezTo>
                <a:cubicBezTo>
                  <a:pt x="238791" y="442937"/>
                  <a:pt x="237812" y="442760"/>
                  <a:pt x="236833" y="442582"/>
                </a:cubicBezTo>
                <a:cubicBezTo>
                  <a:pt x="236299" y="442404"/>
                  <a:pt x="235765" y="442315"/>
                  <a:pt x="235231" y="442226"/>
                </a:cubicBezTo>
                <a:cubicBezTo>
                  <a:pt x="234252" y="442049"/>
                  <a:pt x="233362" y="441871"/>
                  <a:pt x="232471" y="441604"/>
                </a:cubicBezTo>
                <a:cubicBezTo>
                  <a:pt x="232293" y="441604"/>
                  <a:pt x="232115" y="441516"/>
                  <a:pt x="231937" y="441516"/>
                </a:cubicBezTo>
                <a:cubicBezTo>
                  <a:pt x="191525" y="432095"/>
                  <a:pt x="157254" y="404902"/>
                  <a:pt x="139184" y="367044"/>
                </a:cubicBezTo>
                <a:close/>
                <a:moveTo>
                  <a:pt x="439552" y="244933"/>
                </a:moveTo>
                <a:lnTo>
                  <a:pt x="526630" y="244933"/>
                </a:lnTo>
                <a:lnTo>
                  <a:pt x="526630" y="280921"/>
                </a:lnTo>
                <a:lnTo>
                  <a:pt x="439552" y="280921"/>
                </a:lnTo>
                <a:close/>
                <a:moveTo>
                  <a:pt x="0" y="244933"/>
                </a:moveTo>
                <a:lnTo>
                  <a:pt x="87007" y="244933"/>
                </a:lnTo>
                <a:lnTo>
                  <a:pt x="87007" y="280921"/>
                </a:lnTo>
                <a:lnTo>
                  <a:pt x="0" y="280921"/>
                </a:lnTo>
                <a:close/>
                <a:moveTo>
                  <a:pt x="170161" y="223166"/>
                </a:moveTo>
                <a:cubicBezTo>
                  <a:pt x="164909" y="235341"/>
                  <a:pt x="161972" y="248760"/>
                  <a:pt x="161972" y="262890"/>
                </a:cubicBezTo>
                <a:lnTo>
                  <a:pt x="161972" y="307857"/>
                </a:lnTo>
                <a:cubicBezTo>
                  <a:pt x="161972" y="354958"/>
                  <a:pt x="194284" y="394593"/>
                  <a:pt x="237901" y="405879"/>
                </a:cubicBezTo>
                <a:cubicBezTo>
                  <a:pt x="237990" y="405879"/>
                  <a:pt x="237990" y="405879"/>
                  <a:pt x="238079" y="405879"/>
                </a:cubicBezTo>
                <a:cubicBezTo>
                  <a:pt x="241195" y="406679"/>
                  <a:pt x="244399" y="407390"/>
                  <a:pt x="247693" y="407834"/>
                </a:cubicBezTo>
                <a:cubicBezTo>
                  <a:pt x="247960" y="407923"/>
                  <a:pt x="248227" y="407923"/>
                  <a:pt x="248494" y="408012"/>
                </a:cubicBezTo>
                <a:cubicBezTo>
                  <a:pt x="249740" y="408190"/>
                  <a:pt x="250986" y="408368"/>
                  <a:pt x="252322" y="408456"/>
                </a:cubicBezTo>
                <a:cubicBezTo>
                  <a:pt x="252767" y="408545"/>
                  <a:pt x="253212" y="408545"/>
                  <a:pt x="253746" y="408634"/>
                </a:cubicBezTo>
                <a:cubicBezTo>
                  <a:pt x="254903" y="408723"/>
                  <a:pt x="255971" y="408812"/>
                  <a:pt x="257128" y="408901"/>
                </a:cubicBezTo>
                <a:cubicBezTo>
                  <a:pt x="257574" y="408901"/>
                  <a:pt x="258108" y="408901"/>
                  <a:pt x="258553" y="408990"/>
                </a:cubicBezTo>
                <a:cubicBezTo>
                  <a:pt x="260155" y="408990"/>
                  <a:pt x="261668" y="409079"/>
                  <a:pt x="263271" y="409079"/>
                </a:cubicBezTo>
                <a:cubicBezTo>
                  <a:pt x="264873" y="409079"/>
                  <a:pt x="266475" y="408990"/>
                  <a:pt x="268077" y="408990"/>
                </a:cubicBezTo>
                <a:cubicBezTo>
                  <a:pt x="268522" y="408901"/>
                  <a:pt x="268967" y="408901"/>
                  <a:pt x="269502" y="408901"/>
                </a:cubicBezTo>
                <a:cubicBezTo>
                  <a:pt x="270570" y="408812"/>
                  <a:pt x="271727" y="408723"/>
                  <a:pt x="272884" y="408634"/>
                </a:cubicBezTo>
                <a:cubicBezTo>
                  <a:pt x="273329" y="408545"/>
                  <a:pt x="273863" y="408545"/>
                  <a:pt x="274308" y="408456"/>
                </a:cubicBezTo>
                <a:cubicBezTo>
                  <a:pt x="275555" y="408368"/>
                  <a:pt x="276890" y="408190"/>
                  <a:pt x="278136" y="408012"/>
                </a:cubicBezTo>
                <a:cubicBezTo>
                  <a:pt x="278403" y="407923"/>
                  <a:pt x="278670" y="407923"/>
                  <a:pt x="278937" y="407834"/>
                </a:cubicBezTo>
                <a:cubicBezTo>
                  <a:pt x="282142" y="407390"/>
                  <a:pt x="285435" y="406679"/>
                  <a:pt x="288551" y="405879"/>
                </a:cubicBezTo>
                <a:cubicBezTo>
                  <a:pt x="288551" y="405879"/>
                  <a:pt x="288640" y="405879"/>
                  <a:pt x="288640" y="405879"/>
                </a:cubicBezTo>
                <a:cubicBezTo>
                  <a:pt x="332346" y="394593"/>
                  <a:pt x="364658" y="354958"/>
                  <a:pt x="364658" y="307857"/>
                </a:cubicBezTo>
                <a:lnTo>
                  <a:pt x="364658" y="262890"/>
                </a:lnTo>
                <a:cubicBezTo>
                  <a:pt x="364658" y="248760"/>
                  <a:pt x="361721" y="235341"/>
                  <a:pt x="356469" y="223166"/>
                </a:cubicBezTo>
                <a:cubicBezTo>
                  <a:pt x="330922" y="245649"/>
                  <a:pt x="298075" y="258180"/>
                  <a:pt x="263271" y="258180"/>
                </a:cubicBezTo>
                <a:cubicBezTo>
                  <a:pt x="228466" y="258180"/>
                  <a:pt x="195708" y="245649"/>
                  <a:pt x="170161" y="223166"/>
                </a:cubicBezTo>
                <a:close/>
                <a:moveTo>
                  <a:pt x="263271" y="161758"/>
                </a:moveTo>
                <a:cubicBezTo>
                  <a:pt x="234697" y="161758"/>
                  <a:pt x="208794" y="173666"/>
                  <a:pt x="190368" y="192773"/>
                </a:cubicBezTo>
                <a:cubicBezTo>
                  <a:pt x="209862" y="211524"/>
                  <a:pt x="235765" y="222099"/>
                  <a:pt x="263271" y="222099"/>
                </a:cubicBezTo>
                <a:cubicBezTo>
                  <a:pt x="290865" y="222099"/>
                  <a:pt x="316768" y="211524"/>
                  <a:pt x="336263" y="192773"/>
                </a:cubicBezTo>
                <a:cubicBezTo>
                  <a:pt x="317747" y="173666"/>
                  <a:pt x="291933" y="161758"/>
                  <a:pt x="263271" y="161758"/>
                </a:cubicBezTo>
                <a:close/>
                <a:moveTo>
                  <a:pt x="263271" y="125677"/>
                </a:moveTo>
                <a:cubicBezTo>
                  <a:pt x="339111" y="125677"/>
                  <a:pt x="400798" y="187263"/>
                  <a:pt x="400798" y="262890"/>
                </a:cubicBezTo>
                <a:lnTo>
                  <a:pt x="400798" y="307857"/>
                </a:lnTo>
                <a:cubicBezTo>
                  <a:pt x="400798" y="316389"/>
                  <a:pt x="399997" y="324654"/>
                  <a:pt x="398484" y="332652"/>
                </a:cubicBezTo>
                <a:cubicBezTo>
                  <a:pt x="424031" y="341716"/>
                  <a:pt x="446908" y="357713"/>
                  <a:pt x="464177" y="378863"/>
                </a:cubicBezTo>
                <a:cubicBezTo>
                  <a:pt x="485718" y="405257"/>
                  <a:pt x="497557" y="438583"/>
                  <a:pt x="497557" y="472708"/>
                </a:cubicBezTo>
                <a:lnTo>
                  <a:pt x="497557" y="606722"/>
                </a:lnTo>
                <a:lnTo>
                  <a:pt x="29073" y="606722"/>
                </a:lnTo>
                <a:lnTo>
                  <a:pt x="29073" y="472708"/>
                </a:lnTo>
                <a:cubicBezTo>
                  <a:pt x="29073" y="438583"/>
                  <a:pt x="40912" y="405257"/>
                  <a:pt x="62453" y="378863"/>
                </a:cubicBezTo>
                <a:cubicBezTo>
                  <a:pt x="79722" y="357713"/>
                  <a:pt x="102599" y="341716"/>
                  <a:pt x="128057" y="332652"/>
                </a:cubicBezTo>
                <a:cubicBezTo>
                  <a:pt x="126633" y="324654"/>
                  <a:pt x="125832" y="316389"/>
                  <a:pt x="125832" y="307857"/>
                </a:cubicBezTo>
                <a:lnTo>
                  <a:pt x="125832" y="262890"/>
                </a:lnTo>
                <a:cubicBezTo>
                  <a:pt x="125832" y="187263"/>
                  <a:pt x="187519" y="125677"/>
                  <a:pt x="263271" y="125677"/>
                </a:cubicBezTo>
                <a:close/>
                <a:moveTo>
                  <a:pt x="436739" y="64285"/>
                </a:moveTo>
                <a:lnTo>
                  <a:pt x="462204" y="89776"/>
                </a:lnTo>
                <a:lnTo>
                  <a:pt x="400680" y="151151"/>
                </a:lnTo>
                <a:lnTo>
                  <a:pt x="375126" y="125660"/>
                </a:lnTo>
                <a:close/>
                <a:moveTo>
                  <a:pt x="89889" y="64285"/>
                </a:moveTo>
                <a:lnTo>
                  <a:pt x="151363" y="125660"/>
                </a:lnTo>
                <a:lnTo>
                  <a:pt x="125830" y="151151"/>
                </a:lnTo>
                <a:lnTo>
                  <a:pt x="64356" y="89776"/>
                </a:lnTo>
                <a:close/>
                <a:moveTo>
                  <a:pt x="245286" y="0"/>
                </a:moveTo>
                <a:lnTo>
                  <a:pt x="281345" y="0"/>
                </a:lnTo>
                <a:lnTo>
                  <a:pt x="281345" y="86937"/>
                </a:lnTo>
                <a:lnTo>
                  <a:pt x="245286" y="86937"/>
                </a:lnTo>
                <a:close/>
              </a:path>
            </a:pathLst>
          </a:custGeom>
          <a:solidFill>
            <a:srgbClr val="D9793F"/>
          </a:solid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9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不侵害专利权的行为</a:t>
            </a:r>
          </a:p>
        </p:txBody>
      </p:sp>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6" name="PA_文本框 3"/>
          <p:cNvSpPr txBox="1"/>
          <p:nvPr>
            <p:custDataLst>
              <p:tags r:id="rId1"/>
            </p:custDataLst>
          </p:nvPr>
        </p:nvSpPr>
        <p:spPr>
          <a:xfrm>
            <a:off x="3308350" y="1753870"/>
            <a:ext cx="8625205" cy="4333174"/>
          </a:xfrm>
          <a:prstGeom prst="rect">
            <a:avLst/>
          </a:prstGeom>
          <a:noFill/>
        </p:spPr>
        <p:txBody>
          <a:bodyPr wrap="square" rtlCol="0">
            <a:spAutoFit/>
          </a:bodyPr>
          <a:lstStyle/>
          <a:p>
            <a:pPr lvl="0" algn="just">
              <a:lnSpc>
                <a:spcPct val="150000"/>
              </a:lnSpc>
            </a:pPr>
            <a:r>
              <a:rPr 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   </a:t>
            </a:r>
            <a:r>
              <a:rPr sz="2400" dirty="0">
                <a:latin typeface="Times New Roman" panose="02020603050405020304" pitchFamily="18" charset="0"/>
                <a:ea typeface="黑体" panose="02010609060101010101" pitchFamily="49" charset="-122"/>
                <a:cs typeface="Times New Roman" panose="02020603050405020304" pitchFamily="18" charset="0"/>
                <a:sym typeface="+mn-ea"/>
              </a:rPr>
              <a:t>“Bolar条款”</a:t>
            </a:r>
            <a:endParaRPr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lvl="0" algn="just">
              <a:lnSpc>
                <a:spcPct val="150000"/>
              </a:lnSpc>
            </a:pPr>
            <a:r>
              <a:rPr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   </a:t>
            </a:r>
            <a:r>
              <a:rPr dirty="0">
                <a:latin typeface="Times New Roman" panose="02020603050405020304" pitchFamily="18" charset="0"/>
                <a:ea typeface="黑体" panose="02010609060101010101" pitchFamily="49" charset="-122"/>
                <a:cs typeface="Times New Roman" panose="02020603050405020304" pitchFamily="18" charset="0"/>
                <a:sym typeface="+mn-ea"/>
              </a:rPr>
              <a:t>Bolar条款因美国联邦巡回上诉法院的Roche诉Bolar案而得名，由于要完成美国食品药品管理局所要求的实验及审查需要2年时间，此案中的被告Bolar公司在原告Roche公司的专利尚未到期的情况下，就使用该专利技术进行仿制试验，以收集美国食品药品管理局上市批准所要求的数据，希望能提早该药品的上市时间，最终被判侵害了Roche公司的专利权。尽管此案Bolar公司败诉，但最终却导致美国在《药品价格竞争和专利期补偿法》和《专利法》增加了类似于我国《专利法》第</a:t>
            </a:r>
            <a:r>
              <a:rPr lang="en-US" dirty="0">
                <a:latin typeface="Times New Roman" panose="02020603050405020304" pitchFamily="18" charset="0"/>
                <a:ea typeface="黑体" panose="02010609060101010101" pitchFamily="49" charset="-122"/>
                <a:cs typeface="Times New Roman" panose="02020603050405020304" pitchFamily="18" charset="0"/>
                <a:sym typeface="+mn-ea"/>
              </a:rPr>
              <a:t>75</a:t>
            </a:r>
            <a:r>
              <a:rPr dirty="0">
                <a:latin typeface="Times New Roman" panose="02020603050405020304" pitchFamily="18" charset="0"/>
                <a:ea typeface="黑体" panose="02010609060101010101" pitchFamily="49" charset="-122"/>
                <a:cs typeface="Times New Roman" panose="02020603050405020304" pitchFamily="18" charset="0"/>
                <a:sym typeface="+mn-ea"/>
              </a:rPr>
              <a:t>条第（5）项规定的内容。Bolar条款的目的是克服药品和医疗器械上市许可审批制度在专利权保护期限届满之后对仿制药品和医疗器械上市带来的迟延。这是药品和医疗器械上市许可审批制度造成的。</a:t>
            </a:r>
          </a:p>
        </p:txBody>
      </p:sp>
      <p:sp>
        <p:nvSpPr>
          <p:cNvPr id="7" name="矩形 6"/>
          <p:cNvSpPr/>
          <p:nvPr/>
        </p:nvSpPr>
        <p:spPr>
          <a:xfrm>
            <a:off x="846371" y="1232029"/>
            <a:ext cx="10876817" cy="521970"/>
          </a:xfrm>
          <a:prstGeom prst="rect">
            <a:avLst/>
          </a:prstGeom>
        </p:spPr>
        <p:txBody>
          <a:bodyPr wrap="square">
            <a:spAutoFit/>
          </a:bodyPr>
          <a:lstStyle/>
          <a:p>
            <a:pPr algn="l"/>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五、药品和医疗器械行政审批例外</a:t>
            </a:r>
          </a:p>
        </p:txBody>
      </p:sp>
      <p:sp>
        <p:nvSpPr>
          <p:cNvPr id="8" name="文本框 7"/>
          <p:cNvSpPr txBox="1"/>
          <p:nvPr/>
        </p:nvSpPr>
        <p:spPr>
          <a:xfrm>
            <a:off x="129492" y="265770"/>
            <a:ext cx="1112805" cy="461665"/>
          </a:xfrm>
          <a:prstGeom prst="rect">
            <a:avLst/>
          </a:prstGeom>
          <a:noFill/>
        </p:spPr>
        <p:txBody>
          <a:bodyPr wrap="none" rtlCol="0">
            <a:spAutoFit/>
          </a:bodyPr>
          <a:lstStyle/>
          <a:p>
            <a:r>
              <a:rPr lang="zh-CN" altLang="en-US" sz="2400" b="1" dirty="0">
                <a:solidFill>
                  <a:srgbClr val="FA7D00"/>
                </a:solidFill>
                <a:latin typeface="黑体" panose="02010609060101010101" pitchFamily="49" charset="-122"/>
                <a:ea typeface="黑体" panose="02010609060101010101" pitchFamily="49" charset="-122"/>
              </a:rPr>
              <a:t>第二节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12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7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22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p:bldP spid="7"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0524" y="1637261"/>
            <a:ext cx="6796116" cy="4985472"/>
          </a:xfrm>
        </p:spPr>
        <p:txBody>
          <a:bodyPr>
            <a:noAutofit/>
          </a:bodyPr>
          <a:lstStyle/>
          <a:p>
            <a:pPr>
              <a:lnSpc>
                <a:spcPct val="150000"/>
              </a:lnSpc>
            </a:pPr>
            <a:r>
              <a:rPr lang="zh-CN" altLang="en-US" sz="1800" dirty="0">
                <a:latin typeface="黑体" panose="02010609060101010101" pitchFamily="49" charset="-122"/>
                <a:ea typeface="黑体" panose="02010609060101010101" pitchFamily="49" charset="-122"/>
              </a:rPr>
              <a:t>    </a:t>
            </a:r>
            <a:r>
              <a:rPr sz="1800" dirty="0">
                <a:latin typeface="黑体" panose="02010609060101010101" pitchFamily="49" charset="-122"/>
                <a:ea typeface="黑体" panose="02010609060101010101" pitchFamily="49" charset="-122"/>
              </a:rPr>
              <a:t>根据药品和医疗器械上市审批制度，不管是新药或医疗器械还是仿制药或医疗器械，其上市经过必要的审批程序，而这种审批程序中不仅不可避免地要使用专利药品或医疗器械，而且一般时间还相当长。如果不允许在药品或者医疗器械专利到期之前为了提供行政审批所需信息而使用专利药品或医疗器械，而直到专利到期之后才允许，事实上就相当于变相地延长了专利药品或医疗器械的保护期。不仅过度保护了专利权人，而且大大推迟了仿制药品和医疗器械的上市时间，危害公共健康。</a:t>
            </a:r>
          </a:p>
        </p:txBody>
      </p:sp>
      <p:sp>
        <p:nvSpPr>
          <p:cNvPr id="3" name="标题 2"/>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不侵害专利权的行为</a:t>
            </a:r>
            <a:endParaRPr lang="zh-CN" altLang="en-US" b="1" dirty="0">
              <a:latin typeface="黑体" panose="02010609060101010101" pitchFamily="49" charset="-122"/>
              <a:ea typeface="黑体" panose="02010609060101010101" pitchFamily="49" charset="-122"/>
            </a:endParaRPr>
          </a:p>
        </p:txBody>
      </p:sp>
      <p:sp>
        <p:nvSpPr>
          <p:cNvPr id="4" name="文本框 3"/>
          <p:cNvSpPr txBox="1"/>
          <p:nvPr/>
        </p:nvSpPr>
        <p:spPr>
          <a:xfrm>
            <a:off x="129492" y="265770"/>
            <a:ext cx="1112805" cy="461665"/>
          </a:xfrm>
          <a:prstGeom prst="rect">
            <a:avLst/>
          </a:prstGeom>
          <a:noFill/>
        </p:spPr>
        <p:txBody>
          <a:bodyPr wrap="none" rtlCol="0">
            <a:spAutoFit/>
          </a:bodyPr>
          <a:lstStyle/>
          <a:p>
            <a:pPr algn="l"/>
            <a:r>
              <a:rPr lang="zh-CN" altLang="en-US" sz="2400" b="1" dirty="0">
                <a:solidFill>
                  <a:srgbClr val="FA7D00"/>
                </a:solidFill>
                <a:latin typeface="黑体" panose="02010609060101010101" pitchFamily="49" charset="-122"/>
                <a:ea typeface="黑体" panose="02010609060101010101" pitchFamily="49" charset="-122"/>
                <a:sym typeface="+mn-ea"/>
              </a:rPr>
              <a:t>第二节</a:t>
            </a:r>
            <a:endParaRPr lang="zh-CN" altLang="en-US" sz="2400" dirty="0">
              <a:solidFill>
                <a:srgbClr val="FA7D00"/>
              </a:solidFill>
              <a:latin typeface="黑体" panose="02010609060101010101" pitchFamily="49" charset="-122"/>
              <a:ea typeface="黑体" panose="02010609060101010101" pitchFamily="49" charset="-122"/>
            </a:endParaRPr>
          </a:p>
        </p:txBody>
      </p:sp>
      <p:pic>
        <p:nvPicPr>
          <p:cNvPr id="7" name="图片 6"/>
          <p:cNvPicPr>
            <a:picLocks noChangeAspect="1"/>
          </p:cNvPicPr>
          <p:nvPr/>
        </p:nvPicPr>
        <p:blipFill>
          <a:blip r:embed="rId2"/>
          <a:stretch>
            <a:fillRect/>
          </a:stretch>
        </p:blipFill>
        <p:spPr>
          <a:xfrm>
            <a:off x="7834630" y="1830070"/>
            <a:ext cx="3197225" cy="3197225"/>
          </a:xfrm>
          <a:prstGeom prst="rect">
            <a:avLst/>
          </a:prstGeom>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内容占位符 31"/>
          <p:cNvSpPr>
            <a:spLocks noGrp="1"/>
          </p:cNvSpPr>
          <p:nvPr>
            <p:ph idx="1"/>
          </p:nvPr>
        </p:nvSpPr>
        <p:spPr/>
        <p:txBody>
          <a:bodyPr/>
          <a:lstStyle/>
          <a:p>
            <a:pPr algn="l"/>
            <a:r>
              <a:rPr lang="zh-CN" altLang="en-US"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五、药品和医疗器械</a:t>
            </a:r>
            <a:r>
              <a:rPr lang="zh-CN" altLang="en-US">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行政审批例外</a:t>
            </a:r>
            <a:endParaRPr lang="zh-CN" altLang="en-US"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endParaRPr>
          </a:p>
          <a:p>
            <a:pPr algn="l"/>
            <a:r>
              <a:rPr sz="1800" dirty="0">
                <a:latin typeface="黑体" panose="02010609060101010101" pitchFamily="49" charset="-122"/>
                <a:ea typeface="黑体" panose="02010609060101010101" pitchFamily="49" charset="-122"/>
                <a:cs typeface="宋体" panose="02010600030101010101" pitchFamily="2" charset="-122"/>
                <a:sym typeface="+mn-ea"/>
              </a:rPr>
              <a:t>要构成药品和医疗器械行政审批例外，需要具备两个条件</a:t>
            </a:r>
            <a:endParaRPr lang="zh-CN" altLang="en-US" sz="1800" dirty="0">
              <a:latin typeface="黑体" panose="02010609060101010101" pitchFamily="49" charset="-122"/>
              <a:ea typeface="黑体" panose="02010609060101010101" pitchFamily="49" charset="-122"/>
            </a:endParaRPr>
          </a:p>
        </p:txBody>
      </p:sp>
      <p:sp>
        <p:nvSpPr>
          <p:cNvPr id="31" name="标题 30"/>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不侵害专利权的行为</a:t>
            </a:r>
            <a:endParaRPr lang="zh-CN" altLang="en-US" dirty="0">
              <a:latin typeface="黑体" panose="02010609060101010101" pitchFamily="49" charset="-122"/>
              <a:ea typeface="黑体" panose="02010609060101010101" pitchFamily="49" charset="-122"/>
            </a:endParaRPr>
          </a:p>
        </p:txBody>
      </p:sp>
      <p:grpSp>
        <p:nvGrpSpPr>
          <p:cNvPr id="3" name="组合 2"/>
          <p:cNvGrpSpPr/>
          <p:nvPr/>
        </p:nvGrpSpPr>
        <p:grpSpPr>
          <a:xfrm>
            <a:off x="600104" y="2521531"/>
            <a:ext cx="1828800" cy="820021"/>
            <a:chOff x="1366699" y="2301240"/>
            <a:chExt cx="1828800" cy="3032760"/>
          </a:xfrm>
          <a:solidFill>
            <a:srgbClr val="DA9246"/>
          </a:solidFill>
        </p:grpSpPr>
        <p:sp>
          <p:nvSpPr>
            <p:cNvPr id="4" name="矩形 3"/>
            <p:cNvSpPr/>
            <p:nvPr/>
          </p:nvSpPr>
          <p:spPr>
            <a:xfrm>
              <a:off x="1366699" y="2301240"/>
              <a:ext cx="1828800" cy="3032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黑体" panose="02010609060101010101" pitchFamily="49" charset="-122"/>
                <a:ea typeface="黑体" panose="02010609060101010101" pitchFamily="49" charset="-122"/>
              </a:endParaRPr>
            </a:p>
          </p:txBody>
        </p:sp>
        <p:sp>
          <p:nvSpPr>
            <p:cNvPr id="5" name="文本框 4"/>
            <p:cNvSpPr txBox="1"/>
            <p:nvPr/>
          </p:nvSpPr>
          <p:spPr>
            <a:xfrm>
              <a:off x="1715709" y="3134684"/>
              <a:ext cx="1114408" cy="1365935"/>
            </a:xfrm>
            <a:prstGeom prst="rect">
              <a:avLst/>
            </a:prstGeom>
            <a:grpFill/>
          </p:spPr>
          <p:txBody>
            <a:bodyPr wrap="none" rtlCol="0">
              <a:spAutoFit/>
            </a:bodyPr>
            <a:lstStyle/>
            <a:p>
              <a:pPr lvl="0" algn="l">
                <a:lnSpc>
                  <a:spcPct val="100000"/>
                </a:lnSpc>
              </a:pPr>
              <a:r>
                <a:rPr b="1" dirty="0">
                  <a:solidFill>
                    <a:schemeClr val="bg1"/>
                  </a:solidFill>
                  <a:latin typeface="黑体" panose="02010609060101010101" pitchFamily="49" charset="-122"/>
                  <a:ea typeface="黑体" panose="02010609060101010101" pitchFamily="49" charset="-122"/>
                  <a:cs typeface="宋体" panose="02010600030101010101" pitchFamily="2" charset="-122"/>
                  <a:sym typeface="+mn-ea"/>
                </a:rPr>
                <a:t>行为目的</a:t>
              </a:r>
              <a:endParaRPr lang="zh-CN" altLang="en-US" b="1" dirty="0">
                <a:solidFill>
                  <a:schemeClr val="bg1"/>
                </a:solidFill>
                <a:latin typeface="黑体" panose="02010609060101010101" pitchFamily="49" charset="-122"/>
                <a:ea typeface="黑体" panose="02010609060101010101" pitchFamily="49" charset="-122"/>
                <a:cs typeface="宋体" panose="02010600030101010101" pitchFamily="2" charset="-122"/>
                <a:sym typeface="+mn-ea"/>
              </a:endParaRPr>
            </a:p>
          </p:txBody>
        </p:sp>
      </p:grpSp>
      <p:sp>
        <p:nvSpPr>
          <p:cNvPr id="6" name="矩形 5"/>
          <p:cNvSpPr/>
          <p:nvPr/>
        </p:nvSpPr>
        <p:spPr>
          <a:xfrm>
            <a:off x="599771" y="4338225"/>
            <a:ext cx="1828800" cy="8200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黑体" panose="02010609060101010101" pitchFamily="49" charset="-122"/>
              <a:ea typeface="黑体" panose="02010609060101010101" pitchFamily="49" charset="-122"/>
            </a:endParaRPr>
          </a:p>
        </p:txBody>
      </p:sp>
      <p:sp>
        <p:nvSpPr>
          <p:cNvPr id="19" name="矩形 18"/>
          <p:cNvSpPr/>
          <p:nvPr/>
        </p:nvSpPr>
        <p:spPr>
          <a:xfrm>
            <a:off x="5829964" y="4209597"/>
            <a:ext cx="184150" cy="585788"/>
          </a:xfrm>
          <a:prstGeom prst="rect">
            <a:avLst/>
          </a:prstGeom>
        </p:spPr>
        <p:txBody>
          <a:bodyPr wrap="none">
            <a:spAutoFit/>
          </a:bodyPr>
          <a:lstStyle/>
          <a:p>
            <a:pPr eaLnBrk="1" fontAlgn="auto" hangingPunct="1">
              <a:spcBef>
                <a:spcPts val="0"/>
              </a:spcBef>
              <a:spcAft>
                <a:spcPts val="0"/>
              </a:spcAft>
              <a:defRPr/>
            </a:pPr>
            <a:endParaRPr lang="en-US" altLang="zh-CN" sz="3200" dirty="0">
              <a:solidFill>
                <a:srgbClr val="0066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25" name="文本框 24"/>
          <p:cNvSpPr txBox="1"/>
          <p:nvPr/>
        </p:nvSpPr>
        <p:spPr>
          <a:xfrm>
            <a:off x="832241" y="4580637"/>
            <a:ext cx="1346844" cy="369332"/>
          </a:xfrm>
          <a:prstGeom prst="rect">
            <a:avLst/>
          </a:prstGeom>
          <a:noFill/>
        </p:spPr>
        <p:txBody>
          <a:bodyPr wrap="none" rtlCol="0">
            <a:spAutoFit/>
          </a:bodyPr>
          <a:lstStyle/>
          <a:p>
            <a:pPr lvl="0" algn="l"/>
            <a:r>
              <a:rPr sz="1800" b="1" dirty="0">
                <a:solidFill>
                  <a:schemeClr val="bg1"/>
                </a:solidFill>
                <a:latin typeface="黑体" panose="02010609060101010101" pitchFamily="49" charset="-122"/>
                <a:ea typeface="黑体" panose="02010609060101010101" pitchFamily="49" charset="-122"/>
                <a:cs typeface="宋体" panose="02010600030101010101" pitchFamily="2" charset="-122"/>
                <a:sym typeface="+mn-ea"/>
              </a:rPr>
              <a:t>行为的类型</a:t>
            </a:r>
            <a:endParaRPr lang="zh-CN" altLang="en-US" b="1" dirty="0">
              <a:solidFill>
                <a:schemeClr val="bg1"/>
              </a:solidFill>
              <a:latin typeface="黑体" panose="02010609060101010101" pitchFamily="49" charset="-122"/>
              <a:ea typeface="黑体" panose="02010609060101010101" pitchFamily="49" charset="-122"/>
            </a:endParaRPr>
          </a:p>
        </p:txBody>
      </p:sp>
      <p:sp>
        <p:nvSpPr>
          <p:cNvPr id="33" name="文本框 32"/>
          <p:cNvSpPr txBox="1"/>
          <p:nvPr/>
        </p:nvSpPr>
        <p:spPr>
          <a:xfrm>
            <a:off x="129492" y="265770"/>
            <a:ext cx="1112805" cy="461665"/>
          </a:xfrm>
          <a:prstGeom prst="rect">
            <a:avLst/>
          </a:prstGeom>
          <a:noFill/>
        </p:spPr>
        <p:txBody>
          <a:bodyPr wrap="none" rtlCol="0">
            <a:spAutoFit/>
          </a:bodyPr>
          <a:lstStyle/>
          <a:p>
            <a:pPr algn="l"/>
            <a:r>
              <a:rPr lang="zh-CN" altLang="en-US" sz="2400" b="1" dirty="0">
                <a:solidFill>
                  <a:srgbClr val="FA7D00"/>
                </a:solidFill>
                <a:latin typeface="黑体" panose="02010609060101010101" pitchFamily="49" charset="-122"/>
                <a:ea typeface="黑体" panose="02010609060101010101" pitchFamily="49" charset="-122"/>
                <a:sym typeface="+mn-ea"/>
              </a:rPr>
              <a:t>第二节</a:t>
            </a:r>
            <a:endParaRPr lang="zh-CN" altLang="en-US" sz="2400" dirty="0">
              <a:solidFill>
                <a:srgbClr val="FA7D00"/>
              </a:solidFill>
              <a:latin typeface="黑体" panose="02010609060101010101" pitchFamily="49" charset="-122"/>
              <a:ea typeface="黑体" panose="02010609060101010101" pitchFamily="49" charset="-122"/>
            </a:endParaRPr>
          </a:p>
        </p:txBody>
      </p:sp>
      <p:sp>
        <p:nvSpPr>
          <p:cNvPr id="2" name="文本框 1"/>
          <p:cNvSpPr txBox="1"/>
          <p:nvPr/>
        </p:nvSpPr>
        <p:spPr>
          <a:xfrm>
            <a:off x="2539365" y="2284095"/>
            <a:ext cx="9394190" cy="1753235"/>
          </a:xfrm>
          <a:prstGeom prst="rect">
            <a:avLst/>
          </a:prstGeom>
          <a:noFill/>
        </p:spPr>
        <p:txBody>
          <a:bodyPr wrap="square" rtlCol="0" anchor="t">
            <a:spAutoFit/>
          </a:bodyPr>
          <a:lstStyle/>
          <a:p>
            <a:pPr lvl="0">
              <a:lnSpc>
                <a:spcPct val="150000"/>
              </a:lnSpc>
            </a:pPr>
            <a:r>
              <a:rPr dirty="0">
                <a:latin typeface="黑体" panose="02010609060101010101" pitchFamily="49" charset="-122"/>
                <a:ea typeface="黑体" panose="02010609060101010101" pitchFamily="49" charset="-122"/>
                <a:cs typeface="宋体" panose="02010600030101010101" pitchFamily="2" charset="-122"/>
                <a:sym typeface="+mn-ea"/>
              </a:rPr>
              <a:t>行为的目的应该以</a:t>
            </a:r>
            <a:r>
              <a:rPr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“为提供行政审批所需要的信息”</a:t>
            </a:r>
            <a:r>
              <a:rPr dirty="0">
                <a:latin typeface="黑体" panose="02010609060101010101" pitchFamily="49" charset="-122"/>
                <a:ea typeface="黑体" panose="02010609060101010101" pitchFamily="49" charset="-122"/>
                <a:cs typeface="宋体" panose="02010600030101010101" pitchFamily="2" charset="-122"/>
                <a:sym typeface="+mn-ea"/>
              </a:rPr>
              <a:t>为唯一目的，既不能是仅仅“包含”这一目的的行为，也不能是与这一目的毫不相干的行为。行政审批所需要的信息，是指《药品管理法》《药品管理法实施条例》以及《药品注册管理办法》等相关药品管理法律法规、部门规章等规定的实验资料、研究报告、科技文献等相关材料。</a:t>
            </a:r>
            <a:endParaRPr lang="zh-CN" altLang="en-US" dirty="0">
              <a:latin typeface="黑体" panose="02010609060101010101" pitchFamily="49" charset="-122"/>
              <a:ea typeface="黑体" panose="02010609060101010101" pitchFamily="49" charset="-122"/>
            </a:endParaRPr>
          </a:p>
        </p:txBody>
      </p:sp>
      <p:sp>
        <p:nvSpPr>
          <p:cNvPr id="8" name="文本框 7"/>
          <p:cNvSpPr txBox="1"/>
          <p:nvPr/>
        </p:nvSpPr>
        <p:spPr>
          <a:xfrm>
            <a:off x="2539365" y="4338320"/>
            <a:ext cx="9393555" cy="1338828"/>
          </a:xfrm>
          <a:prstGeom prst="rect">
            <a:avLst/>
          </a:prstGeom>
          <a:noFill/>
        </p:spPr>
        <p:txBody>
          <a:bodyPr wrap="square" rtlCol="0" anchor="t">
            <a:spAutoFit/>
          </a:bodyPr>
          <a:lstStyle/>
          <a:p>
            <a:pPr>
              <a:lnSpc>
                <a:spcPct val="150000"/>
              </a:lnSpc>
            </a:pPr>
            <a:r>
              <a:rPr dirty="0">
                <a:latin typeface="黑体" panose="02010609060101010101" pitchFamily="49" charset="-122"/>
                <a:ea typeface="黑体" panose="02010609060101010101" pitchFamily="49" charset="-122"/>
                <a:cs typeface="宋体" panose="02010600030101010101" pitchFamily="2" charset="-122"/>
                <a:sym typeface="+mn-ea"/>
              </a:rPr>
              <a:t>行为的类型仅限于“制造、使用、进口专利药品或者专利医疗器械的，以及专门为其制造、进口专利药品或者专利医疗器械”，而不包括其他应当被认定为侵害专利权的行为，比如许诺销售、销售等行为。</a:t>
            </a: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2000"/>
                                        <p:tgtEl>
                                          <p:spTgt spid="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ox(in)">
                                      <p:cBhvr>
                                        <p:cTn id="10" dur="2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8"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专利权强制许可</a:t>
            </a:r>
          </a:p>
        </p:txBody>
      </p:sp>
      <p:sp>
        <p:nvSpPr>
          <p:cNvPr id="6" name="PA_文本框 3"/>
          <p:cNvSpPr txBox="1"/>
          <p:nvPr>
            <p:custDataLst>
              <p:tags r:id="rId1"/>
            </p:custDataLst>
          </p:nvPr>
        </p:nvSpPr>
        <p:spPr>
          <a:xfrm>
            <a:off x="1445519" y="958205"/>
            <a:ext cx="8812271" cy="4478149"/>
          </a:xfrm>
          <a:prstGeom prst="rect">
            <a:avLst/>
          </a:prstGeom>
          <a:noFill/>
        </p:spPr>
        <p:txBody>
          <a:bodyPr wrap="square" rtlCol="0">
            <a:spAutoFit/>
          </a:bodyPr>
          <a:lstStyle/>
          <a:p>
            <a:pPr lvl="0">
              <a:lnSpc>
                <a:spcPct val="150000"/>
              </a:lnSpc>
            </a:pPr>
            <a:r>
              <a:rPr lang="zh-CN" altLang="en-US" sz="2800" b="1" dirty="0">
                <a:latin typeface="黑体" panose="02010609060101010101" pitchFamily="49" charset="-122"/>
                <a:ea typeface="黑体" panose="02010609060101010101" pitchFamily="49" charset="-122"/>
                <a:cs typeface="宋体" panose="02010600030101010101" pitchFamily="2" charset="-122"/>
                <a:sym typeface="+mn-ea"/>
              </a:rPr>
              <a:t>专利权强制许可的概念</a:t>
            </a:r>
            <a:endParaRPr lang="en-US" sz="2800" b="1"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endParaRPr>
          </a:p>
          <a:p>
            <a:pPr lvl="0">
              <a:lnSpc>
                <a:spcPct val="150000"/>
              </a:lnSpc>
            </a:pPr>
            <a:r>
              <a:rPr lang="en-US" dirty="0">
                <a:latin typeface="黑体" panose="02010609060101010101" pitchFamily="49" charset="-122"/>
                <a:ea typeface="黑体" panose="02010609060101010101" pitchFamily="49" charset="-122"/>
                <a:cs typeface="宋体" panose="02010600030101010101" pitchFamily="2" charset="-122"/>
                <a:sym typeface="+mn-ea"/>
              </a:rPr>
              <a:t>    </a:t>
            </a:r>
            <a:r>
              <a:rPr dirty="0">
                <a:latin typeface="黑体" panose="02010609060101010101" pitchFamily="49" charset="-122"/>
                <a:ea typeface="黑体" panose="02010609060101010101" pitchFamily="49" charset="-122"/>
                <a:cs typeface="宋体" panose="02010600030101010101" pitchFamily="2" charset="-122"/>
                <a:sym typeface="+mn-ea"/>
              </a:rPr>
              <a:t>专利权强制许可是指国家专利主管机关，根据法律的规定或者具备实施条件的单位或者个人的申请，可以不经专利权人的许可，直接授权他人支付许可费而实施专利权人的发明或实用新型专利的一种法律制度。</a:t>
            </a:r>
          </a:p>
          <a:p>
            <a:pPr lvl="0">
              <a:lnSpc>
                <a:spcPct val="150000"/>
              </a:lnSpc>
            </a:pPr>
            <a:r>
              <a:rPr dirty="0">
                <a:latin typeface="黑体" panose="02010609060101010101" pitchFamily="49" charset="-122"/>
                <a:ea typeface="黑体" panose="02010609060101010101" pitchFamily="49" charset="-122"/>
                <a:cs typeface="宋体" panose="02010600030101010101" pitchFamily="2" charset="-122"/>
                <a:sym typeface="+mn-ea"/>
              </a:rPr>
              <a:t>    专利权是一种非常强有力的权利，专利权人可能利用其优势地位，不实施或者不充分实施专利，不正当地限制交易或采取不公正的交易方法滥用专利权。专利权强制许可制度就是防止专利权人滥用专利权的重要手段。同时，有些专利对社会公共利益意义重大，为了国家和社会利益，也有必要对专利权人的专利强制许可。专利权强制许可制度是许多国家或地区专利法都规定的一项制度，如日本《专利法》第82条和第93条、德国《专利法》第24条、英国《专利法》第48条等等。</a:t>
            </a:r>
          </a:p>
        </p:txBody>
      </p:sp>
      <p:sp>
        <p:nvSpPr>
          <p:cNvPr id="8" name="文本框 7"/>
          <p:cNvSpPr txBox="1"/>
          <p:nvPr/>
        </p:nvSpPr>
        <p:spPr>
          <a:xfrm>
            <a:off x="129492" y="265770"/>
            <a:ext cx="1112805" cy="461665"/>
          </a:xfrm>
          <a:prstGeom prst="rect">
            <a:avLst/>
          </a:prstGeom>
          <a:noFill/>
        </p:spPr>
        <p:txBody>
          <a:bodyPr wrap="none" rtlCol="0">
            <a:spAutoFit/>
          </a:bodyPr>
          <a:lstStyle/>
          <a:p>
            <a:r>
              <a:rPr lang="zh-CN" altLang="en-US" sz="2400" b="1" dirty="0">
                <a:solidFill>
                  <a:srgbClr val="FA7D00"/>
                </a:solidFill>
                <a:latin typeface="黑体" panose="02010609060101010101" pitchFamily="49" charset="-122"/>
                <a:ea typeface="黑体" panose="02010609060101010101" pitchFamily="49" charset="-122"/>
              </a:rPr>
              <a:t>第三节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1119" y="1505749"/>
            <a:ext cx="10975081" cy="4671214"/>
          </a:xfrm>
        </p:spPr>
        <p:txBody>
          <a:bodyPr/>
          <a:lstStyle/>
          <a:p>
            <a:r>
              <a:rPr lang="zh-CN" altLang="en-US" sz="2400" dirty="0">
                <a:solidFill>
                  <a:srgbClr val="ED7D31"/>
                </a:solidFill>
                <a:latin typeface="华文中宋" panose="02010600040101010101" pitchFamily="2" charset="-122"/>
                <a:ea typeface="华文中宋" panose="02010600040101010101" pitchFamily="2" charset="-122"/>
              </a:rPr>
              <a:t>一、</a:t>
            </a:r>
            <a:r>
              <a:rPr lang="zh-CN" altLang="zh-CN" sz="2400" dirty="0">
                <a:solidFill>
                  <a:srgbClr val="ED7D31"/>
                </a:solidFill>
                <a:latin typeface="华文中宋" panose="02010600040101010101" pitchFamily="2" charset="-122"/>
                <a:ea typeface="华文中宋" panose="02010600040101010101" pitchFamily="2" charset="-122"/>
              </a:rPr>
              <a:t>专利权强制许可的种类</a:t>
            </a:r>
            <a:endParaRPr lang="en-US" altLang="zh-CN" sz="2400" dirty="0">
              <a:solidFill>
                <a:srgbClr val="ED7D31"/>
              </a:solidFill>
              <a:latin typeface="华文中宋" panose="02010600040101010101" pitchFamily="2" charset="-122"/>
              <a:ea typeface="华文中宋" panose="02010600040101010101" pitchFamily="2" charset="-122"/>
            </a:endParaRPr>
          </a:p>
          <a:p>
            <a:r>
              <a:rPr lang="en-US" altLang="zh-CN" sz="2000" dirty="0">
                <a:latin typeface="黑体" panose="02010609060101010101" pitchFamily="49" charset="-122"/>
                <a:ea typeface="黑体" panose="02010609060101010101" pitchFamily="49" charset="-122"/>
              </a:rPr>
              <a:t>     </a:t>
            </a:r>
            <a:r>
              <a:rPr lang="zh-CN" altLang="zh-CN" sz="2000" dirty="0">
                <a:latin typeface="黑体" panose="02010609060101010101" pitchFamily="49" charset="-122"/>
                <a:ea typeface="黑体" panose="02010609060101010101" pitchFamily="49" charset="-122"/>
              </a:rPr>
              <a:t>（一）因未实施、未充分实施而引发的强制许可</a:t>
            </a:r>
          </a:p>
          <a:p>
            <a:r>
              <a:rPr lang="en-US" altLang="zh-CN" sz="2000" dirty="0">
                <a:latin typeface="黑体" panose="02010609060101010101" pitchFamily="49" charset="-122"/>
                <a:ea typeface="黑体" panose="02010609060101010101" pitchFamily="49" charset="-122"/>
              </a:rPr>
              <a:t>     </a:t>
            </a:r>
            <a:r>
              <a:rPr lang="zh-CN" altLang="zh-CN" sz="2000" dirty="0">
                <a:latin typeface="黑体" panose="02010609060101010101" pitchFamily="49" charset="-122"/>
                <a:ea typeface="黑体" panose="02010609060101010101" pitchFamily="49" charset="-122"/>
              </a:rPr>
              <a:t>（二）因已被认定为垄断行为引发的强制许可</a:t>
            </a:r>
          </a:p>
          <a:p>
            <a:r>
              <a:rPr lang="en-US" altLang="zh-CN" sz="2000" dirty="0">
                <a:latin typeface="黑体" panose="02010609060101010101" pitchFamily="49" charset="-122"/>
                <a:ea typeface="黑体" panose="02010609060101010101" pitchFamily="49" charset="-122"/>
              </a:rPr>
              <a:t>     </a:t>
            </a:r>
            <a:r>
              <a:rPr lang="zh-CN" altLang="zh-CN" sz="2000" dirty="0">
                <a:latin typeface="黑体" panose="02010609060101010101" pitchFamily="49" charset="-122"/>
                <a:ea typeface="黑体" panose="02010609060101010101" pitchFamily="49" charset="-122"/>
              </a:rPr>
              <a:t>（三）因国家紧急状态或非常情况或为了公共利益目的引发的强制许可</a:t>
            </a:r>
          </a:p>
          <a:p>
            <a:r>
              <a:rPr lang="en-US" altLang="zh-CN" sz="2000" dirty="0">
                <a:latin typeface="黑体" panose="02010609060101010101" pitchFamily="49" charset="-122"/>
                <a:ea typeface="黑体" panose="02010609060101010101" pitchFamily="49" charset="-122"/>
              </a:rPr>
              <a:t>     </a:t>
            </a:r>
            <a:r>
              <a:rPr lang="zh-CN" altLang="zh-CN" sz="2000" dirty="0">
                <a:latin typeface="黑体" panose="02010609060101010101" pitchFamily="49" charset="-122"/>
                <a:ea typeface="黑体" panose="02010609060101010101" pitchFamily="49" charset="-122"/>
              </a:rPr>
              <a:t>（四）因公共健康而引发的强制许可</a:t>
            </a:r>
          </a:p>
          <a:p>
            <a:r>
              <a:rPr lang="en-US" altLang="zh-CN" sz="2000" dirty="0">
                <a:latin typeface="黑体" panose="02010609060101010101" pitchFamily="49" charset="-122"/>
                <a:ea typeface="黑体" panose="02010609060101010101" pitchFamily="49" charset="-122"/>
              </a:rPr>
              <a:t>     </a:t>
            </a:r>
            <a:r>
              <a:rPr lang="zh-CN" altLang="zh-CN" sz="2000" dirty="0">
                <a:latin typeface="黑体" panose="02010609060101010101" pitchFamily="49" charset="-122"/>
                <a:ea typeface="黑体" panose="02010609060101010101" pitchFamily="49" charset="-122"/>
              </a:rPr>
              <a:t>（五）因依存专利实施而引发的强制许可</a:t>
            </a:r>
          </a:p>
          <a:p>
            <a:endParaRPr lang="zh-CN" altLang="en-US" dirty="0">
              <a:latin typeface="黑体" panose="02010609060101010101" pitchFamily="49" charset="-122"/>
              <a:ea typeface="黑体" panose="02010609060101010101" pitchFamily="49" charset="-122"/>
            </a:endParaRPr>
          </a:p>
        </p:txBody>
      </p:sp>
      <p:sp>
        <p:nvSpPr>
          <p:cNvPr id="7" name="文本框 6"/>
          <p:cNvSpPr txBox="1"/>
          <p:nvPr/>
        </p:nvSpPr>
        <p:spPr>
          <a:xfrm>
            <a:off x="129492" y="265770"/>
            <a:ext cx="1112805" cy="461665"/>
          </a:xfrm>
          <a:prstGeom prst="rect">
            <a:avLst/>
          </a:prstGeom>
          <a:noFill/>
        </p:spPr>
        <p:txBody>
          <a:bodyPr wrap="none" rtlCol="0">
            <a:spAutoFit/>
          </a:bodyPr>
          <a:lstStyle>
            <a:defPPr>
              <a:defRPr lang="zh-CN"/>
            </a:defPPr>
            <a:lvl1pPr>
              <a:defRPr sz="2400" b="1">
                <a:solidFill>
                  <a:srgbClr val="FA7D00"/>
                </a:solidFill>
                <a:latin typeface="微软雅黑" panose="020B0503020204020204" pitchFamily="34" charset="-122"/>
                <a:ea typeface="微软雅黑" panose="020B0503020204020204" pitchFamily="34" charset="-122"/>
              </a:defRPr>
            </a:lvl1pPr>
          </a:lstStyle>
          <a:p>
            <a:r>
              <a:rPr lang="zh-CN" altLang="en-US" dirty="0">
                <a:latin typeface="黑体" panose="02010609060101010101" pitchFamily="49" charset="-122"/>
                <a:ea typeface="黑体" panose="02010609060101010101" pitchFamily="49" charset="-122"/>
              </a:rPr>
              <a:t>第三节</a:t>
            </a:r>
          </a:p>
        </p:txBody>
      </p:sp>
      <p:sp>
        <p:nvSpPr>
          <p:cNvPr id="8" name="标题 2"/>
          <p:cNvSpPr>
            <a:spLocks noGrp="1"/>
          </p:cNvSpPr>
          <p:nvPr>
            <p:ph type="title"/>
          </p:nvPr>
        </p:nvSpPr>
        <p:spPr>
          <a:xfrm>
            <a:off x="1508125" y="198438"/>
            <a:ext cx="10425113" cy="595312"/>
          </a:xfrm>
        </p:spPr>
        <p:txBody>
          <a:bodyPr/>
          <a:lstStyle/>
          <a:p>
            <a:r>
              <a:rPr lang="zh-CN" altLang="en-US" b="1" dirty="0">
                <a:latin typeface="黑体" panose="02010609060101010101" pitchFamily="49" charset="-122"/>
                <a:ea typeface="黑体" panose="02010609060101010101" pitchFamily="49" charset="-122"/>
                <a:sym typeface="+mn-ea"/>
              </a:rPr>
              <a:t>专利权强制许可</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507833" y="1191491"/>
            <a:ext cx="10046857" cy="5220260"/>
          </a:xfrm>
        </p:spPr>
        <p:txBody>
          <a:bodyPr>
            <a:normAutofit fontScale="77500" lnSpcReduction="20000"/>
          </a:bodyPr>
          <a:lstStyle/>
          <a:p>
            <a:r>
              <a:rPr lang="zh-CN" altLang="zh-CN" sz="3400" b="1" dirty="0">
                <a:latin typeface="黑体" panose="02010609060101010101" pitchFamily="49" charset="-122"/>
                <a:ea typeface="黑体" panose="02010609060101010101" pitchFamily="49" charset="-122"/>
              </a:rPr>
              <a:t>（一）因未实施、未充分实施而引发的强制许可</a:t>
            </a:r>
          </a:p>
          <a:p>
            <a:pPr>
              <a:lnSpc>
                <a:spcPct val="160000"/>
              </a:lnSpc>
            </a:pPr>
            <a:r>
              <a:rPr lang="zh-CN" altLang="en-US"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《专利法》第</a:t>
            </a:r>
            <a:r>
              <a:rPr lang="en-US" altLang="zh-CN" dirty="0">
                <a:latin typeface="黑体" panose="02010609060101010101" pitchFamily="49" charset="-122"/>
                <a:ea typeface="黑体" panose="02010609060101010101" pitchFamily="49" charset="-122"/>
              </a:rPr>
              <a:t>53</a:t>
            </a:r>
            <a:r>
              <a:rPr lang="zh-CN" altLang="zh-CN" dirty="0">
                <a:latin typeface="黑体" panose="02010609060101010101" pitchFamily="49" charset="-122"/>
                <a:ea typeface="黑体" panose="02010609060101010101" pitchFamily="49" charset="-122"/>
              </a:rPr>
              <a:t>条第</a:t>
            </a: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项规定，专利权人自专利权被授予之日起满</a:t>
            </a:r>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年，且自提出专利申请之日起满</a:t>
            </a:r>
            <a:r>
              <a:rPr lang="en-US" altLang="zh-CN" dirty="0">
                <a:latin typeface="黑体" panose="02010609060101010101" pitchFamily="49" charset="-122"/>
                <a:ea typeface="黑体" panose="02010609060101010101" pitchFamily="49" charset="-122"/>
              </a:rPr>
              <a:t>4</a:t>
            </a:r>
            <a:r>
              <a:rPr lang="zh-CN" altLang="zh-CN" dirty="0">
                <a:latin typeface="黑体" panose="02010609060101010101" pitchFamily="49" charset="-122"/>
                <a:ea typeface="黑体" panose="02010609060101010101" pitchFamily="49" charset="-122"/>
              </a:rPr>
              <a:t>年，无正当理由未实施或者未充分实施其专利的，国务院专利行政部门根据具备实施条件的单位或者个人的申请，可以给予实施发明专利或者实用新型专利的强制许可。这就是因未实施、未充分实施而引发的强制许可。</a:t>
            </a:r>
            <a:endParaRPr lang="en-US" altLang="zh-CN" dirty="0">
              <a:latin typeface="黑体" panose="02010609060101010101" pitchFamily="49" charset="-122"/>
              <a:ea typeface="黑体" panose="02010609060101010101" pitchFamily="49" charset="-122"/>
            </a:endParaRPr>
          </a:p>
          <a:p>
            <a:pPr>
              <a:lnSpc>
                <a:spcPct val="160000"/>
              </a:lnSpc>
            </a:pPr>
            <a:r>
              <a:rPr lang="zh-CN" altLang="en-US"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专利制度的主要目标是促进技术创新，而技术创新不只是将发明创造做出来，还包括发明创造的商业化运用。为此，有的《专利法》还特别规定了专利权人的实施义务，现行《专利法》则仅仅规定了这种类型的专利权强制许可。</a:t>
            </a:r>
          </a:p>
          <a:p>
            <a:endParaRPr lang="zh-CN" altLang="en-US" dirty="0">
              <a:latin typeface="黑体" panose="02010609060101010101" pitchFamily="49" charset="-122"/>
              <a:ea typeface="黑体" panose="02010609060101010101" pitchFamily="49" charset="-122"/>
            </a:endParaRPr>
          </a:p>
        </p:txBody>
      </p:sp>
      <p:sp>
        <p:nvSpPr>
          <p:cNvPr id="5" name="文本框 4"/>
          <p:cNvSpPr txBox="1"/>
          <p:nvPr/>
        </p:nvSpPr>
        <p:spPr>
          <a:xfrm>
            <a:off x="129492" y="265770"/>
            <a:ext cx="1112805" cy="461665"/>
          </a:xfrm>
          <a:prstGeom prst="rect">
            <a:avLst/>
          </a:prstGeom>
          <a:noFill/>
        </p:spPr>
        <p:txBody>
          <a:bodyPr wrap="none" rtlCol="0">
            <a:spAutoFit/>
          </a:bodyPr>
          <a:lstStyle>
            <a:defPPr>
              <a:defRPr lang="zh-CN"/>
            </a:defPPr>
            <a:lvl1pPr>
              <a:defRPr sz="2400" b="1">
                <a:solidFill>
                  <a:srgbClr val="FA7D00"/>
                </a:solidFill>
                <a:latin typeface="微软雅黑" panose="020B0503020204020204" pitchFamily="34" charset="-122"/>
                <a:ea typeface="微软雅黑" panose="020B0503020204020204" pitchFamily="34" charset="-122"/>
              </a:defRPr>
            </a:lvl1pPr>
          </a:lstStyle>
          <a:p>
            <a:r>
              <a:rPr lang="zh-CN" altLang="en-US" dirty="0">
                <a:latin typeface="黑体" panose="02010609060101010101" pitchFamily="49" charset="-122"/>
                <a:ea typeface="黑体" panose="02010609060101010101" pitchFamily="49" charset="-122"/>
              </a:rPr>
              <a:t>第三节</a:t>
            </a:r>
          </a:p>
        </p:txBody>
      </p:sp>
      <p:sp>
        <p:nvSpPr>
          <p:cNvPr id="11" name="标题 10"/>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专利权强制许可</a:t>
            </a:r>
            <a:endParaRPr lang="zh-CN" altLang="en-US" dirty="0">
              <a:latin typeface="黑体" panose="02010609060101010101" pitchFamily="49" charset="-122"/>
              <a:ea typeface="黑体"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SimHei" panose="02010609060101010101" pitchFamily="49" charset="-122"/>
                <a:ea typeface="SimHei" panose="02010609060101010101" pitchFamily="49" charset="-122"/>
              </a:rPr>
              <a:t>实用新型</a:t>
            </a:r>
          </a:p>
        </p:txBody>
      </p:sp>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3101244" y="1939699"/>
            <a:ext cx="8694516" cy="3877985"/>
          </a:xfrm>
          <a:prstGeom prst="rect">
            <a:avLst/>
          </a:prstGeom>
          <a:noFill/>
        </p:spPr>
        <p:txBody>
          <a:bodyPr wrap="square" rtlCol="0">
            <a:spAutoFit/>
          </a:bodyPr>
          <a:lstStyle/>
          <a:p>
            <a:pPr>
              <a:lnSpc>
                <a:spcPct val="150000"/>
              </a:lnSpc>
            </a:pPr>
            <a:r>
              <a:rPr lang="zh-CN" altLang="en-US" sz="2000" b="1" dirty="0">
                <a:latin typeface="SimHei" panose="02010609060101010101" pitchFamily="49" charset="-122"/>
                <a:ea typeface="SimHei" panose="02010609060101010101" pitchFamily="49" charset="-122"/>
                <a:cs typeface="Times New Roman" panose="02020603050405020304" pitchFamily="18" charset="0"/>
                <a:sym typeface="+mn-ea"/>
              </a:rPr>
              <a:t>（</a:t>
            </a:r>
            <a:r>
              <a:rPr lang="en-US" altLang="zh-CN" sz="2000" b="1" dirty="0">
                <a:latin typeface="SimHei" panose="02010609060101010101" pitchFamily="49" charset="-122"/>
                <a:ea typeface="SimHei" panose="02010609060101010101" pitchFamily="49" charset="-122"/>
                <a:cs typeface="Times New Roman" panose="02020603050405020304" pitchFamily="18" charset="0"/>
                <a:sym typeface="+mn-ea"/>
              </a:rPr>
              <a:t>1</a:t>
            </a:r>
            <a:r>
              <a:rPr lang="zh-CN" altLang="en-US" sz="2000" b="1" dirty="0">
                <a:latin typeface="SimHei" panose="02010609060101010101" pitchFamily="49" charset="-122"/>
                <a:ea typeface="SimHei" panose="02010609060101010101" pitchFamily="49" charset="-122"/>
                <a:cs typeface="Times New Roman" panose="02020603050405020304" pitchFamily="18" charset="0"/>
                <a:sym typeface="+mn-ea"/>
              </a:rPr>
              <a:t>）实用新型的概念与特点</a:t>
            </a:r>
            <a:r>
              <a:rPr lang="en-US" altLang="zh-CN" sz="2000" b="1" dirty="0">
                <a:latin typeface="SimHei" panose="02010609060101010101" pitchFamily="49" charset="-122"/>
                <a:ea typeface="SimHei" panose="02010609060101010101" pitchFamily="49" charset="-122"/>
                <a:cs typeface="Times New Roman" panose="02020603050405020304" pitchFamily="18" charset="0"/>
                <a:sym typeface="+mn-ea"/>
              </a:rPr>
              <a:t>	</a:t>
            </a:r>
          </a:p>
          <a:p>
            <a:pPr>
              <a:lnSpc>
                <a:spcPct val="150000"/>
              </a:lnSpc>
            </a:pPr>
            <a:r>
              <a:rPr lang="zh-CN" altLang="en-US" sz="2000" dirty="0">
                <a:latin typeface="SimHei" panose="02010609060101010101" pitchFamily="49" charset="-122"/>
                <a:ea typeface="SimHei" panose="02010609060101010101" pitchFamily="49" charset="-122"/>
                <a:cs typeface="Times New Roman" panose="02020603050405020304" pitchFamily="18" charset="0"/>
                <a:sym typeface="+mn-ea"/>
              </a:rPr>
              <a:t>    </a:t>
            </a:r>
            <a:r>
              <a:rPr lang="zh-CN" altLang="zh-CN" sz="2000" dirty="0">
                <a:latin typeface="SimHei" panose="02010609060101010101" pitchFamily="49" charset="-122"/>
                <a:ea typeface="SimHei" panose="02010609060101010101" pitchFamily="49" charset="-122"/>
              </a:rPr>
              <a:t>所谓实用新型，是指对产品的形状、构造或者形状和构造的结合所提出的适于实用的新的</a:t>
            </a:r>
            <a:r>
              <a:rPr lang="zh-CN" altLang="zh-CN" sz="2000" b="1" dirty="0">
                <a:solidFill>
                  <a:srgbClr val="C00000"/>
                </a:solidFill>
                <a:latin typeface="SimHei" panose="02010609060101010101" pitchFamily="49" charset="-122"/>
                <a:ea typeface="SimHei" panose="02010609060101010101" pitchFamily="49" charset="-122"/>
              </a:rPr>
              <a:t>技术方案</a:t>
            </a:r>
            <a:r>
              <a:rPr lang="zh-CN" altLang="zh-CN" sz="2000" dirty="0">
                <a:latin typeface="SimHei" panose="02010609060101010101" pitchFamily="49" charset="-122"/>
                <a:ea typeface="SimHei" panose="02010609060101010101" pitchFamily="49" charset="-122"/>
              </a:rPr>
              <a:t>。</a:t>
            </a:r>
            <a:endParaRPr lang="en-US" altLang="zh-CN" sz="2000" dirty="0">
              <a:latin typeface="SimHei" panose="02010609060101010101" pitchFamily="49" charset="-122"/>
              <a:ea typeface="SimHei" panose="02010609060101010101" pitchFamily="49" charset="-122"/>
            </a:endParaRPr>
          </a:p>
          <a:p>
            <a:pPr>
              <a:lnSpc>
                <a:spcPct val="150000"/>
              </a:lnSpc>
            </a:pPr>
            <a:r>
              <a:rPr lang="zh-CN" altLang="en-US" sz="2000" dirty="0">
                <a:latin typeface="SimHei" panose="02010609060101010101" pitchFamily="49" charset="-122"/>
                <a:ea typeface="SimHei" panose="02010609060101010101" pitchFamily="49" charset="-122"/>
                <a:cs typeface="Times New Roman" panose="02020603050405020304" pitchFamily="18" charset="0"/>
                <a:sym typeface="+mn-ea"/>
              </a:rPr>
              <a:t>    实用新型只能是关于有固定形状或构造的产品的技术方案。</a:t>
            </a:r>
            <a:endParaRPr lang="en-US" altLang="zh-CN" sz="2000" dirty="0">
              <a:latin typeface="SimHei" panose="02010609060101010101" pitchFamily="49" charset="-122"/>
              <a:ea typeface="SimHei" panose="02010609060101010101" pitchFamily="49" charset="-122"/>
              <a:cs typeface="Times New Roman" panose="02020603050405020304" pitchFamily="18" charset="0"/>
              <a:sym typeface="+mn-ea"/>
            </a:endParaRPr>
          </a:p>
          <a:p>
            <a:pPr>
              <a:lnSpc>
                <a:spcPct val="150000"/>
              </a:lnSpc>
            </a:pPr>
            <a:r>
              <a:rPr lang="zh-CN" altLang="en-US" sz="2000" dirty="0">
                <a:latin typeface="SimHei" panose="02010609060101010101" pitchFamily="49" charset="-122"/>
                <a:ea typeface="SimHei" panose="02010609060101010101" pitchFamily="49" charset="-122"/>
                <a:cs typeface="Times New Roman" panose="02020603050405020304" pitchFamily="18" charset="0"/>
              </a:rPr>
              <a:t>    </a:t>
            </a:r>
            <a:r>
              <a:rPr lang="zh-CN" altLang="zh-CN" sz="2000" dirty="0">
                <a:latin typeface="SimHei" panose="02010609060101010101" pitchFamily="49" charset="-122"/>
                <a:ea typeface="SimHei" panose="02010609060101010101" pitchFamily="49" charset="-122"/>
                <a:cs typeface="Times New Roman" panose="02020603050405020304" pitchFamily="18" charset="0"/>
              </a:rPr>
              <a:t>在保护方式上，现在实用新型不</a:t>
            </a:r>
            <a:r>
              <a:rPr lang="zh-CN" altLang="en-US" sz="2000" dirty="0">
                <a:latin typeface="SimHei" panose="02010609060101010101" pitchFamily="49" charset="-122"/>
                <a:ea typeface="SimHei" panose="02010609060101010101" pitchFamily="49" charset="-122"/>
                <a:cs typeface="Times New Roman" panose="02020603050405020304" pitchFamily="18" charset="0"/>
              </a:rPr>
              <a:t>只</a:t>
            </a:r>
            <a:r>
              <a:rPr lang="zh-CN" altLang="zh-CN" sz="2000" dirty="0">
                <a:latin typeface="SimHei" panose="02010609060101010101" pitchFamily="49" charset="-122"/>
                <a:ea typeface="SimHei" panose="02010609060101010101" pitchFamily="49" charset="-122"/>
                <a:cs typeface="Times New Roman" panose="02020603050405020304" pitchFamily="18" charset="0"/>
              </a:rPr>
              <a:t>停留在“模型”上，而是同发明一样，保护一个完整的技术方案。</a:t>
            </a:r>
            <a:endParaRPr lang="en-US" altLang="zh-CN" sz="2000" dirty="0">
              <a:latin typeface="SimHei" panose="02010609060101010101" pitchFamily="49" charset="-122"/>
              <a:ea typeface="SimHei" panose="02010609060101010101" pitchFamily="49" charset="-122"/>
              <a:cs typeface="Times New Roman" panose="02020603050405020304" pitchFamily="18" charset="0"/>
            </a:endParaRPr>
          </a:p>
          <a:p>
            <a:pPr>
              <a:lnSpc>
                <a:spcPct val="150000"/>
              </a:lnSpc>
            </a:pPr>
            <a:r>
              <a:rPr lang="zh-CN" altLang="en-US" sz="2000" dirty="0">
                <a:latin typeface="SimHei" panose="02010609060101010101" pitchFamily="49" charset="-122"/>
                <a:ea typeface="SimHei" panose="02010609060101010101" pitchFamily="49" charset="-122"/>
                <a:cs typeface="Times New Roman" panose="02020603050405020304" pitchFamily="18" charset="0"/>
              </a:rPr>
              <a:t>    </a:t>
            </a:r>
            <a:endParaRPr lang="zh-CN" altLang="zh-CN" sz="2000" dirty="0">
              <a:latin typeface="SimHei" panose="02010609060101010101" pitchFamily="49" charset="-122"/>
              <a:ea typeface="SimHei" panose="02010609060101010101" pitchFamily="49" charset="-122"/>
              <a:cs typeface="Times New Roman" panose="02020603050405020304" pitchFamily="18" charset="0"/>
            </a:endParaRPr>
          </a:p>
          <a:p>
            <a:pPr>
              <a:lnSpc>
                <a:spcPct val="150000"/>
              </a:lnSpc>
            </a:pPr>
            <a:endParaRPr lang="zh-TW" altLang="en-US" sz="2400" dirty="0">
              <a:latin typeface="SimHei" panose="02010609060101010101" pitchFamily="49" charset="-122"/>
              <a:ea typeface="SimHei" panose="02010609060101010101" pitchFamily="49" charset="-122"/>
              <a:cs typeface="Times New Roman" panose="02020603050405020304" pitchFamily="18" charset="0"/>
            </a:endParaRPr>
          </a:p>
        </p:txBody>
      </p:sp>
      <p:sp>
        <p:nvSpPr>
          <p:cNvPr id="7" name="矩形 6"/>
          <p:cNvSpPr/>
          <p:nvPr/>
        </p:nvSpPr>
        <p:spPr>
          <a:xfrm>
            <a:off x="-1609809" y="1254844"/>
            <a:ext cx="10876817" cy="954107"/>
          </a:xfrm>
          <a:prstGeom prst="rect">
            <a:avLst/>
          </a:prstGeom>
        </p:spPr>
        <p:txBody>
          <a:bodyPr wrap="square">
            <a:spAutoFit/>
          </a:bodyPr>
          <a:lstStyle/>
          <a:p>
            <a:pPr algn="ctr"/>
            <a:r>
              <a:rPr lang="zh-CN"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一、</a:t>
            </a:r>
            <a:r>
              <a:rPr lang="zh-TW"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rPr>
              <a:t>实用新型的概念与特点</a:t>
            </a:r>
          </a:p>
          <a:p>
            <a:pPr algn="ctr"/>
            <a:endParaRPr lang="zh-TW"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endParaRPr>
          </a:p>
        </p:txBody>
      </p:sp>
      <p:sp>
        <p:nvSpPr>
          <p:cNvPr id="8" name="文本框 7"/>
          <p:cNvSpPr txBox="1"/>
          <p:nvPr/>
        </p:nvSpPr>
        <p:spPr>
          <a:xfrm>
            <a:off x="129492" y="265770"/>
            <a:ext cx="1114408" cy="461665"/>
          </a:xfrm>
          <a:prstGeom prst="rect">
            <a:avLst/>
          </a:prstGeom>
          <a:noFill/>
        </p:spPr>
        <p:txBody>
          <a:bodyPr wrap="none" rtlCol="0">
            <a:spAutoFit/>
          </a:bodyPr>
          <a:lstStyle/>
          <a:p>
            <a:r>
              <a:rPr lang="zh-CN" altLang="en-US" sz="2400" b="1" dirty="0">
                <a:solidFill>
                  <a:srgbClr val="FA7D00"/>
                </a:solidFill>
                <a:latin typeface="SimHei" panose="02010609060101010101" pitchFamily="49" charset="-122"/>
                <a:ea typeface="SimHei" panose="02010609060101010101" pitchFamily="49" charset="-122"/>
              </a:rPr>
              <a:t>第二节</a:t>
            </a:r>
          </a:p>
        </p:txBody>
      </p:sp>
    </p:spTree>
    <p:extLst>
      <p:ext uri="{BB962C8B-B14F-4D97-AF65-F5344CB8AC3E}">
        <p14:creationId xmlns:p14="http://schemas.microsoft.com/office/powerpoint/2010/main" val="124597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85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35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85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526189" y="794332"/>
            <a:ext cx="8028501" cy="5739633"/>
          </a:xfrm>
        </p:spPr>
        <p:txBody>
          <a:bodyPr>
            <a:noAutofit/>
          </a:bodyPr>
          <a:lstStyle/>
          <a:p>
            <a:pPr>
              <a:lnSpc>
                <a:spcPct val="170000"/>
              </a:lnSpc>
            </a:pPr>
            <a:r>
              <a:rPr lang="en-US" altLang="zh-CN" sz="1600" dirty="0">
                <a:latin typeface="黑体" panose="02010609060101010101" pitchFamily="49" charset="-122"/>
                <a:ea typeface="黑体" panose="02010609060101010101" pitchFamily="49" charset="-122"/>
              </a:rPr>
              <a:t>    </a:t>
            </a:r>
            <a:r>
              <a:rPr lang="zh-CN" altLang="zh-CN" sz="1600" dirty="0">
                <a:latin typeface="黑体" panose="02010609060101010101" pitchFamily="49" charset="-122"/>
                <a:ea typeface="黑体" panose="02010609060101010101" pitchFamily="49" charset="-122"/>
              </a:rPr>
              <a:t>根据专利法的规定，这种类型的专利权强制许可必须符合以下条件：</a:t>
            </a:r>
            <a:endParaRPr lang="en-US" altLang="zh-CN" sz="1600" dirty="0">
              <a:latin typeface="黑体" panose="02010609060101010101" pitchFamily="49" charset="-122"/>
              <a:ea typeface="黑体" panose="02010609060101010101" pitchFamily="49" charset="-122"/>
            </a:endParaRPr>
          </a:p>
          <a:p>
            <a:pPr>
              <a:lnSpc>
                <a:spcPct val="170000"/>
              </a:lnSpc>
            </a:pPr>
            <a:r>
              <a:rPr lang="en-US" altLang="zh-CN" sz="1600" dirty="0">
                <a:latin typeface="黑体" panose="02010609060101010101" pitchFamily="49" charset="-122"/>
                <a:ea typeface="黑体" panose="02010609060101010101" pitchFamily="49" charset="-122"/>
              </a:rPr>
              <a:t>    </a:t>
            </a:r>
            <a:r>
              <a:rPr lang="zh-CN" altLang="zh-CN"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1</a:t>
            </a:r>
            <a:r>
              <a:rPr lang="zh-CN" altLang="zh-CN" sz="1600" dirty="0">
                <a:latin typeface="黑体" panose="02010609060101010101" pitchFamily="49" charset="-122"/>
                <a:ea typeface="黑体" panose="02010609060101010101" pitchFamily="49" charset="-122"/>
              </a:rPr>
              <a:t>）自专利权被授予之日起满</a:t>
            </a:r>
            <a:r>
              <a:rPr lang="en-US" altLang="zh-CN" sz="1600" dirty="0">
                <a:latin typeface="黑体" panose="02010609060101010101" pitchFamily="49" charset="-122"/>
                <a:ea typeface="黑体" panose="02010609060101010101" pitchFamily="49" charset="-122"/>
              </a:rPr>
              <a:t>3</a:t>
            </a:r>
            <a:r>
              <a:rPr lang="zh-CN" altLang="zh-CN" sz="1600" dirty="0">
                <a:latin typeface="黑体" panose="02010609060101010101" pitchFamily="49" charset="-122"/>
                <a:ea typeface="黑体" panose="02010609060101010101" pitchFamily="49" charset="-122"/>
              </a:rPr>
              <a:t>年，且自提出专利申请之日起满</a:t>
            </a:r>
            <a:r>
              <a:rPr lang="en-US" altLang="zh-CN" sz="1600" dirty="0">
                <a:latin typeface="黑体" panose="02010609060101010101" pitchFamily="49" charset="-122"/>
                <a:ea typeface="黑体" panose="02010609060101010101" pitchFamily="49" charset="-122"/>
              </a:rPr>
              <a:t>4</a:t>
            </a:r>
            <a:r>
              <a:rPr lang="zh-CN" altLang="zh-CN" sz="1600" dirty="0">
                <a:latin typeface="黑体" panose="02010609060101010101" pitchFamily="49" charset="-122"/>
                <a:ea typeface="黑体" panose="02010609060101010101" pitchFamily="49" charset="-122"/>
              </a:rPr>
              <a:t>年。尽管专利制度的目标是促进专利权人实施其专利，但专利的实施不是一蹴而就的，专利权人不仅需要实施专利的必要条件，而且需要选准实施专利的恰当时机。因此，专利法为专利权人提供了不强制许可实施其专利的一个缓冲期。</a:t>
            </a:r>
            <a:endParaRPr lang="en-US" altLang="zh-CN" sz="1600" dirty="0">
              <a:latin typeface="黑体" panose="02010609060101010101" pitchFamily="49" charset="-122"/>
              <a:ea typeface="黑体" panose="02010609060101010101" pitchFamily="49" charset="-122"/>
            </a:endParaRPr>
          </a:p>
          <a:p>
            <a:pPr>
              <a:lnSpc>
                <a:spcPct val="170000"/>
              </a:lnSpc>
            </a:pPr>
            <a:r>
              <a:rPr lang="en-US" altLang="zh-CN" sz="1600" dirty="0">
                <a:latin typeface="黑体" panose="02010609060101010101" pitchFamily="49" charset="-122"/>
                <a:ea typeface="黑体" panose="02010609060101010101" pitchFamily="49" charset="-122"/>
              </a:rPr>
              <a:t>    </a:t>
            </a:r>
            <a:r>
              <a:rPr lang="zh-CN" altLang="zh-CN"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2</a:t>
            </a:r>
            <a:r>
              <a:rPr lang="zh-CN" altLang="zh-CN" sz="1600" dirty="0">
                <a:latin typeface="黑体" panose="02010609060101010101" pitchFamily="49" charset="-122"/>
                <a:ea typeface="黑体" panose="02010609060101010101" pitchFamily="49" charset="-122"/>
              </a:rPr>
              <a:t>）专利权人无正当理由未实施或者未充分实施其专利。如果专利权人有正当理由，比如专利权人处于破产重整程序中而无法实施专利，则不能给予强制许可。</a:t>
            </a:r>
            <a:endParaRPr lang="en-US" altLang="zh-CN" sz="1600" dirty="0">
              <a:latin typeface="黑体" panose="02010609060101010101" pitchFamily="49" charset="-122"/>
              <a:ea typeface="黑体" panose="02010609060101010101" pitchFamily="49" charset="-122"/>
            </a:endParaRPr>
          </a:p>
          <a:p>
            <a:pPr>
              <a:lnSpc>
                <a:spcPct val="170000"/>
              </a:lnSpc>
            </a:pPr>
            <a:r>
              <a:rPr lang="en-US" altLang="zh-CN" sz="1600" dirty="0">
                <a:latin typeface="黑体" panose="02010609060101010101" pitchFamily="49" charset="-122"/>
                <a:ea typeface="黑体" panose="02010609060101010101" pitchFamily="49" charset="-122"/>
              </a:rPr>
              <a:t>    </a:t>
            </a:r>
            <a:r>
              <a:rPr lang="zh-CN" altLang="zh-CN"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3</a:t>
            </a:r>
            <a:r>
              <a:rPr lang="zh-CN" altLang="zh-CN" sz="1600" dirty="0">
                <a:latin typeface="黑体" panose="02010609060101010101" pitchFamily="49" charset="-122"/>
                <a:ea typeface="黑体" panose="02010609060101010101" pitchFamily="49" charset="-122"/>
              </a:rPr>
              <a:t>）以合理的条件请求专利权人许可其实施专利，但未能在合理的时间内获得许可。</a:t>
            </a:r>
            <a:endParaRPr lang="en-US" altLang="zh-CN" sz="1600" dirty="0">
              <a:latin typeface="黑体" panose="02010609060101010101" pitchFamily="49" charset="-122"/>
              <a:ea typeface="黑体" panose="02010609060101010101" pitchFamily="49" charset="-122"/>
            </a:endParaRPr>
          </a:p>
          <a:p>
            <a:pPr>
              <a:lnSpc>
                <a:spcPct val="170000"/>
              </a:lnSpc>
            </a:pPr>
            <a:r>
              <a:rPr lang="en-US" altLang="zh-CN" sz="1600" dirty="0">
                <a:latin typeface="黑体" panose="02010609060101010101" pitchFamily="49" charset="-122"/>
                <a:ea typeface="黑体" panose="02010609060101010101" pitchFamily="49" charset="-122"/>
              </a:rPr>
              <a:t>    </a:t>
            </a:r>
            <a:r>
              <a:rPr lang="zh-CN" altLang="zh-CN"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4</a:t>
            </a:r>
            <a:r>
              <a:rPr lang="zh-CN" altLang="zh-CN" sz="1600" dirty="0">
                <a:latin typeface="黑体" panose="02010609060101010101" pitchFamily="49" charset="-122"/>
                <a:ea typeface="黑体" panose="02010609060101010101" pitchFamily="49" charset="-122"/>
              </a:rPr>
              <a:t>）具备实施条件的单位或者个人的申请。专利权强制许可的颁发必须由相关单位或者个人的申请。同时，正如专利权人实施专利需要一定的条件一样，申请强制许可的单位或者个人也必须具备实施条件，否则颁发的强制许可将成为具文。</a:t>
            </a:r>
            <a:endParaRPr lang="en-US" altLang="zh-CN" sz="1600" dirty="0">
              <a:latin typeface="黑体" panose="02010609060101010101" pitchFamily="49" charset="-122"/>
              <a:ea typeface="黑体" panose="02010609060101010101" pitchFamily="49" charset="-122"/>
            </a:endParaRPr>
          </a:p>
          <a:p>
            <a:pPr>
              <a:lnSpc>
                <a:spcPct val="170000"/>
              </a:lnSpc>
            </a:pPr>
            <a:r>
              <a:rPr lang="en-US" altLang="zh-CN" sz="1600" dirty="0">
                <a:latin typeface="黑体" panose="02010609060101010101" pitchFamily="49" charset="-122"/>
                <a:ea typeface="黑体" panose="02010609060101010101" pitchFamily="49" charset="-122"/>
              </a:rPr>
              <a:t>    </a:t>
            </a:r>
            <a:r>
              <a:rPr lang="zh-CN" altLang="zh-CN"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5</a:t>
            </a:r>
            <a:r>
              <a:rPr lang="zh-CN" altLang="zh-CN" sz="1600" dirty="0">
                <a:latin typeface="黑体" panose="02010609060101010101" pitchFamily="49" charset="-122"/>
                <a:ea typeface="黑体" panose="02010609060101010101" pitchFamily="49" charset="-122"/>
              </a:rPr>
              <a:t>）强制许可的实施应当主要为了供应国内市场。 </a:t>
            </a:r>
          </a:p>
          <a:p>
            <a:pPr>
              <a:lnSpc>
                <a:spcPct val="170000"/>
              </a:lnSpc>
            </a:pPr>
            <a:endParaRPr lang="zh-CN" altLang="en-US" sz="1600" dirty="0">
              <a:latin typeface="黑体" panose="02010609060101010101" pitchFamily="49" charset="-122"/>
              <a:ea typeface="黑体" panose="02010609060101010101" pitchFamily="49" charset="-122"/>
            </a:endParaRPr>
          </a:p>
        </p:txBody>
      </p:sp>
      <p:sp>
        <p:nvSpPr>
          <p:cNvPr id="3" name="标题 2"/>
          <p:cNvSpPr>
            <a:spLocks noGrp="1"/>
          </p:cNvSpPr>
          <p:nvPr>
            <p:ph type="title"/>
          </p:nvPr>
        </p:nvSpPr>
        <p:spPr/>
        <p:txBody>
          <a:bodyPr/>
          <a:lstStyle/>
          <a:p>
            <a:r>
              <a:rPr lang="zh-CN" altLang="zh-CN" dirty="0">
                <a:latin typeface="黑体" panose="02010609060101010101" pitchFamily="49" charset="-122"/>
                <a:ea typeface="黑体" panose="02010609060101010101" pitchFamily="49" charset="-122"/>
              </a:rPr>
              <a:t>专利权强制许可</a:t>
            </a:r>
            <a:endParaRPr lang="zh-CN" altLang="en-US" dirty="0">
              <a:latin typeface="黑体" panose="02010609060101010101" pitchFamily="49" charset="-122"/>
              <a:ea typeface="黑体" panose="02010609060101010101" pitchFamily="49" charset="-122"/>
            </a:endParaRPr>
          </a:p>
        </p:txBody>
      </p:sp>
      <p:sp>
        <p:nvSpPr>
          <p:cNvPr id="5" name="文本框 4"/>
          <p:cNvSpPr txBox="1"/>
          <p:nvPr/>
        </p:nvSpPr>
        <p:spPr>
          <a:xfrm>
            <a:off x="129492" y="265770"/>
            <a:ext cx="1112805" cy="461665"/>
          </a:xfrm>
          <a:prstGeom prst="rect">
            <a:avLst/>
          </a:prstGeom>
          <a:noFill/>
        </p:spPr>
        <p:txBody>
          <a:bodyPr wrap="none" rtlCol="0">
            <a:spAutoFit/>
          </a:bodyPr>
          <a:lstStyle>
            <a:defPPr>
              <a:defRPr lang="zh-CN"/>
            </a:defPPr>
            <a:lvl1pPr>
              <a:defRPr sz="2400" b="1">
                <a:solidFill>
                  <a:srgbClr val="FA7D00"/>
                </a:solidFill>
                <a:latin typeface="微软雅黑" panose="020B0503020204020204" pitchFamily="34" charset="-122"/>
                <a:ea typeface="微软雅黑" panose="020B0503020204020204" pitchFamily="34" charset="-122"/>
              </a:defRPr>
            </a:lvl1pPr>
          </a:lstStyle>
          <a:p>
            <a:r>
              <a:rPr lang="zh-CN" altLang="en-US" dirty="0">
                <a:latin typeface="黑体" panose="02010609060101010101" pitchFamily="49" charset="-122"/>
                <a:ea typeface="黑体" panose="02010609060101010101" pitchFamily="49" charset="-122"/>
              </a:rPr>
              <a:t>第三节</a:t>
            </a:r>
          </a:p>
        </p:txBody>
      </p:sp>
      <p:sp>
        <p:nvSpPr>
          <p:cNvPr id="6" name="菱形 5"/>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菱形 6"/>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47799" y="1379812"/>
            <a:ext cx="7508333" cy="4862855"/>
          </a:xfrm>
        </p:spPr>
        <p:txBody>
          <a:bodyPr>
            <a:normAutofit/>
          </a:bodyPr>
          <a:lstStyle/>
          <a:p>
            <a:pPr>
              <a:lnSpc>
                <a:spcPct val="200000"/>
              </a:lnSpc>
            </a:pPr>
            <a:r>
              <a:rPr lang="zh-CN" altLang="zh-CN" sz="2400" b="1" dirty="0">
                <a:latin typeface="黑体" panose="02010609060101010101" pitchFamily="49" charset="-122"/>
                <a:ea typeface="黑体" panose="02010609060101010101" pitchFamily="49" charset="-122"/>
              </a:rPr>
              <a:t>（二）因已被认定为垄断行为引发的强制许可</a:t>
            </a:r>
            <a:endParaRPr lang="zh-CN" altLang="zh-CN" sz="2400" dirty="0">
              <a:latin typeface="黑体" panose="02010609060101010101" pitchFamily="49" charset="-122"/>
              <a:ea typeface="黑体" panose="02010609060101010101" pitchFamily="49" charset="-122"/>
            </a:endParaRPr>
          </a:p>
          <a:p>
            <a:pPr algn="just">
              <a:lnSpc>
                <a:spcPct val="200000"/>
              </a:lnSpc>
            </a:pPr>
            <a:r>
              <a:rPr lang="zh-CN" altLang="en-US" sz="1800" dirty="0">
                <a:latin typeface="黑体" panose="02010609060101010101" pitchFamily="49" charset="-122"/>
                <a:ea typeface="黑体" panose="02010609060101010101" pitchFamily="49" charset="-122"/>
              </a:rPr>
              <a:t>    </a:t>
            </a:r>
            <a:r>
              <a:rPr lang="zh-CN" altLang="zh-CN" sz="2000" dirty="0">
                <a:latin typeface="黑体" panose="02010609060101010101" pitchFamily="49" charset="-122"/>
                <a:ea typeface="黑体" panose="02010609060101010101" pitchFamily="49" charset="-122"/>
              </a:rPr>
              <a:t>《专利法》第</a:t>
            </a:r>
            <a:r>
              <a:rPr lang="en-US" altLang="zh-CN" sz="2000" dirty="0">
                <a:latin typeface="黑体" panose="02010609060101010101" pitchFamily="49" charset="-122"/>
                <a:ea typeface="黑体" panose="02010609060101010101" pitchFamily="49" charset="-122"/>
              </a:rPr>
              <a:t>53</a:t>
            </a:r>
            <a:r>
              <a:rPr lang="zh-CN" altLang="zh-CN" sz="2000" dirty="0">
                <a:latin typeface="黑体" panose="02010609060101010101" pitchFamily="49" charset="-122"/>
                <a:ea typeface="黑体" panose="02010609060101010101" pitchFamily="49" charset="-122"/>
              </a:rPr>
              <a:t>条第</a:t>
            </a:r>
            <a:r>
              <a:rPr lang="en-US" altLang="zh-CN" sz="2000" dirty="0">
                <a:latin typeface="黑体" panose="02010609060101010101" pitchFamily="49" charset="-122"/>
                <a:ea typeface="黑体" panose="02010609060101010101" pitchFamily="49" charset="-122"/>
              </a:rPr>
              <a:t>2</a:t>
            </a:r>
            <a:r>
              <a:rPr lang="zh-CN" altLang="zh-CN" sz="2000" dirty="0">
                <a:latin typeface="黑体" panose="02010609060101010101" pitchFamily="49" charset="-122"/>
                <a:ea typeface="黑体" panose="02010609060101010101" pitchFamily="49" charset="-122"/>
              </a:rPr>
              <a:t>款规定，专利权人行使专利权的行为被依法认定为垄断行为，为消除或者减少该行为对竞争产生的不利影响的，国务院专利行政部门根据具备实施条件的单位或者个人的申请，可以给予实施发明专利或者实用新型专利的强制许可。</a:t>
            </a:r>
          </a:p>
          <a:p>
            <a:endParaRPr lang="zh-CN" altLang="en-US" dirty="0">
              <a:latin typeface="黑体" panose="02010609060101010101" pitchFamily="49" charset="-122"/>
              <a:ea typeface="黑体" panose="02010609060101010101" pitchFamily="49" charset="-122"/>
            </a:endParaRPr>
          </a:p>
        </p:txBody>
      </p:sp>
      <p:sp>
        <p:nvSpPr>
          <p:cNvPr id="3" name="标题 2"/>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sym typeface="+mn-ea"/>
              </a:rPr>
              <a:t>专利权强制许可</a:t>
            </a:r>
            <a:endParaRPr lang="zh-CN" altLang="en-US" dirty="0">
              <a:latin typeface="黑体" panose="02010609060101010101" pitchFamily="49" charset="-122"/>
              <a:ea typeface="黑体" panose="02010609060101010101" pitchFamily="49" charset="-122"/>
            </a:endParaRPr>
          </a:p>
        </p:txBody>
      </p:sp>
      <p:sp>
        <p:nvSpPr>
          <p:cNvPr id="5" name="文本框 4"/>
          <p:cNvSpPr txBox="1"/>
          <p:nvPr/>
        </p:nvSpPr>
        <p:spPr>
          <a:xfrm>
            <a:off x="129492" y="265770"/>
            <a:ext cx="1112805" cy="461665"/>
          </a:xfrm>
          <a:prstGeom prst="rect">
            <a:avLst/>
          </a:prstGeom>
          <a:noFill/>
        </p:spPr>
        <p:txBody>
          <a:bodyPr wrap="none" rtlCol="0">
            <a:spAutoFit/>
          </a:bodyPr>
          <a:lstStyle>
            <a:defPPr>
              <a:defRPr lang="zh-CN"/>
            </a:defPPr>
            <a:lvl1pPr>
              <a:defRPr sz="2400" b="1">
                <a:solidFill>
                  <a:srgbClr val="FA7D00"/>
                </a:solidFill>
                <a:latin typeface="微软雅黑" panose="020B0503020204020204" pitchFamily="34" charset="-122"/>
                <a:ea typeface="微软雅黑" panose="020B0503020204020204" pitchFamily="34" charset="-122"/>
              </a:defRPr>
            </a:lvl1pPr>
          </a:lstStyle>
          <a:p>
            <a:r>
              <a:rPr lang="zh-CN" altLang="en-US" dirty="0">
                <a:latin typeface="黑体" panose="02010609060101010101" pitchFamily="49" charset="-122"/>
                <a:ea typeface="黑体" panose="02010609060101010101" pitchFamily="49" charset="-122"/>
              </a:rPr>
              <a:t>第三节</a:t>
            </a:r>
          </a:p>
        </p:txBody>
      </p:sp>
      <p:sp>
        <p:nvSpPr>
          <p:cNvPr id="6" name="菱形 5"/>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8" name="菱形 7"/>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26381" y="1552824"/>
            <a:ext cx="7705449" cy="4318307"/>
          </a:xfrm>
        </p:spPr>
        <p:txBody>
          <a:bodyPr>
            <a:normAutofit/>
          </a:bodyPr>
          <a:lstStyle/>
          <a:p>
            <a:pPr>
              <a:lnSpc>
                <a:spcPct val="150000"/>
              </a:lnSpc>
            </a:pPr>
            <a:r>
              <a:rPr lang="zh-CN" altLang="en-US" sz="2000" b="1" dirty="0">
                <a:latin typeface="黑体" panose="02010609060101010101" pitchFamily="49" charset="-122"/>
                <a:ea typeface="黑体" panose="02010609060101010101" pitchFamily="49" charset="-122"/>
              </a:rPr>
              <a:t>    </a:t>
            </a:r>
            <a:r>
              <a:rPr lang="zh-CN" altLang="zh-CN" sz="2000" b="1" dirty="0">
                <a:latin typeface="黑体" panose="02010609060101010101" pitchFamily="49" charset="-122"/>
                <a:ea typeface="黑体" panose="02010609060101010101" pitchFamily="49" charset="-122"/>
              </a:rPr>
              <a:t>这种类型的专利权强制许可除了具备实施条件的单位或者个人的申请之外，还需要具备以下条件：</a:t>
            </a:r>
            <a:endParaRPr lang="en-US" altLang="zh-CN" sz="2000" b="1" dirty="0">
              <a:latin typeface="黑体" panose="02010609060101010101" pitchFamily="49" charset="-122"/>
              <a:ea typeface="黑体" panose="02010609060101010101" pitchFamily="49" charset="-122"/>
            </a:endParaRPr>
          </a:p>
          <a:p>
            <a:pPr>
              <a:lnSpc>
                <a:spcPct val="150000"/>
              </a:lnSpc>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1</a:t>
            </a:r>
            <a:r>
              <a:rPr lang="zh-CN" altLang="zh-CN" sz="2000" dirty="0">
                <a:latin typeface="黑体" panose="02010609060101010101" pitchFamily="49" charset="-122"/>
                <a:ea typeface="黑体" panose="02010609060101010101" pitchFamily="49" charset="-122"/>
              </a:rPr>
              <a:t>）专利权人行使专利权的行为被依法认定为垄断行为。是否构成垄断需要根据《反垄断法》来认定。</a:t>
            </a:r>
            <a:endParaRPr lang="en-US" altLang="zh-CN" sz="2000" dirty="0">
              <a:latin typeface="黑体" panose="02010609060101010101" pitchFamily="49" charset="-122"/>
              <a:ea typeface="黑体" panose="02010609060101010101" pitchFamily="49" charset="-122"/>
            </a:endParaRPr>
          </a:p>
          <a:p>
            <a:pPr>
              <a:lnSpc>
                <a:spcPct val="150000"/>
              </a:lnSpc>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2</a:t>
            </a:r>
            <a:r>
              <a:rPr lang="zh-CN" altLang="zh-CN" sz="2000" dirty="0">
                <a:latin typeface="黑体" panose="02010609060101010101" pitchFamily="49" charset="-122"/>
                <a:ea typeface="黑体" panose="02010609060101010101" pitchFamily="49" charset="-122"/>
              </a:rPr>
              <a:t>）目的是消除或者减少该行为对竞争产生的不利影响。不利于消除或者减少该行为对竞争产生的不利影响的专利权强制许可申请不应准许。</a:t>
            </a:r>
          </a:p>
        </p:txBody>
      </p:sp>
      <p:sp>
        <p:nvSpPr>
          <p:cNvPr id="5" name="文本框 4"/>
          <p:cNvSpPr txBox="1"/>
          <p:nvPr/>
        </p:nvSpPr>
        <p:spPr>
          <a:xfrm>
            <a:off x="129492" y="265770"/>
            <a:ext cx="1112805" cy="461665"/>
          </a:xfrm>
          <a:prstGeom prst="rect">
            <a:avLst/>
          </a:prstGeom>
          <a:noFill/>
        </p:spPr>
        <p:txBody>
          <a:bodyPr wrap="none" rtlCol="0">
            <a:spAutoFit/>
          </a:bodyPr>
          <a:lstStyle>
            <a:defPPr>
              <a:defRPr lang="zh-CN"/>
            </a:defPPr>
            <a:lvl1pPr>
              <a:defRPr sz="2400" b="1">
                <a:solidFill>
                  <a:srgbClr val="FA7D00"/>
                </a:solidFill>
                <a:latin typeface="微软雅黑" panose="020B0503020204020204" pitchFamily="34" charset="-122"/>
                <a:ea typeface="微软雅黑" panose="020B0503020204020204" pitchFamily="34" charset="-122"/>
              </a:defRPr>
            </a:lvl1pPr>
          </a:lstStyle>
          <a:p>
            <a:r>
              <a:rPr lang="zh-CN" altLang="en-US" dirty="0">
                <a:latin typeface="黑体" panose="02010609060101010101" pitchFamily="49" charset="-122"/>
                <a:ea typeface="黑体" panose="02010609060101010101" pitchFamily="49" charset="-122"/>
              </a:rPr>
              <a:t>第三节</a:t>
            </a:r>
          </a:p>
        </p:txBody>
      </p:sp>
      <p:sp>
        <p:nvSpPr>
          <p:cNvPr id="6" name="标题 2"/>
          <p:cNvSpPr>
            <a:spLocks noGrp="1"/>
          </p:cNvSpPr>
          <p:nvPr>
            <p:ph type="title"/>
          </p:nvPr>
        </p:nvSpPr>
        <p:spPr>
          <a:xfrm>
            <a:off x="1508125" y="198438"/>
            <a:ext cx="10425113" cy="595312"/>
          </a:xfrm>
        </p:spPr>
        <p:txBody>
          <a:bodyPr/>
          <a:lstStyle/>
          <a:p>
            <a:r>
              <a:rPr lang="zh-CN" altLang="zh-CN" dirty="0">
                <a:latin typeface="黑体" panose="02010609060101010101" pitchFamily="49" charset="-122"/>
                <a:ea typeface="黑体" panose="02010609060101010101" pitchFamily="49" charset="-122"/>
              </a:rPr>
              <a:t>专利权强制许可</a:t>
            </a:r>
            <a:endParaRPr lang="zh-CN" altLang="en-US" dirty="0">
              <a:latin typeface="黑体" panose="02010609060101010101" pitchFamily="49" charset="-122"/>
              <a:ea typeface="黑体" panose="02010609060101010101" pitchFamily="49" charset="-122"/>
            </a:endParaRPr>
          </a:p>
        </p:txBody>
      </p:sp>
      <p:sp>
        <p:nvSpPr>
          <p:cNvPr id="7" name="菱形 6"/>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8" name="菱形 7"/>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03995" y="1100565"/>
            <a:ext cx="7650695" cy="5076398"/>
          </a:xfrm>
        </p:spPr>
        <p:txBody>
          <a:bodyPr/>
          <a:lstStyle/>
          <a:p>
            <a:pPr>
              <a:lnSpc>
                <a:spcPct val="150000"/>
              </a:lnSpc>
            </a:pPr>
            <a:r>
              <a:rPr lang="zh-CN" altLang="zh-CN" sz="2400" b="1" dirty="0">
                <a:latin typeface="黑体" panose="02010609060101010101" pitchFamily="49" charset="-122"/>
                <a:ea typeface="黑体" panose="02010609060101010101" pitchFamily="49" charset="-122"/>
              </a:rPr>
              <a:t>（三）因国家紧急状态或非常情况或为了公共利益目的引发的强制许可</a:t>
            </a:r>
          </a:p>
          <a:p>
            <a:pPr algn="just">
              <a:lnSpc>
                <a:spcPct val="150000"/>
              </a:lnSpc>
            </a:pPr>
            <a:r>
              <a:rPr lang="zh-CN" altLang="en-US" sz="2000" dirty="0">
                <a:latin typeface="黑体" panose="02010609060101010101" pitchFamily="49" charset="-122"/>
                <a:ea typeface="黑体" panose="02010609060101010101" pitchFamily="49" charset="-122"/>
              </a:rPr>
              <a:t>    </a:t>
            </a:r>
            <a:r>
              <a:rPr lang="zh-CN" altLang="zh-CN" sz="2000" dirty="0">
                <a:latin typeface="黑体" panose="02010609060101010101" pitchFamily="49" charset="-122"/>
                <a:ea typeface="黑体" panose="02010609060101010101" pitchFamily="49" charset="-122"/>
              </a:rPr>
              <a:t>《专利法》第</a:t>
            </a:r>
            <a:r>
              <a:rPr lang="en-US" altLang="zh-CN" sz="2000" dirty="0">
                <a:latin typeface="黑体" panose="02010609060101010101" pitchFamily="49" charset="-122"/>
                <a:ea typeface="黑体" panose="02010609060101010101" pitchFamily="49" charset="-122"/>
              </a:rPr>
              <a:t>54</a:t>
            </a:r>
            <a:r>
              <a:rPr lang="zh-CN" altLang="zh-CN" sz="2000" dirty="0">
                <a:latin typeface="黑体" panose="02010609060101010101" pitchFamily="49" charset="-122"/>
                <a:ea typeface="黑体" panose="02010609060101010101" pitchFamily="49" charset="-122"/>
              </a:rPr>
              <a:t>条规定，在国家出现紧急状态或者非常情况下，或者为了公共利益的目的，国务院专利行政部门可以给予实施发明专利或者实用新型专利的强制许可。尽管专利权为民事权利，但专利权毕竟是法律创设的具有法定性的权利，为了公共利益可以临时性地强制许可。</a:t>
            </a:r>
          </a:p>
          <a:p>
            <a:endParaRPr lang="zh-CN" altLang="en-US" dirty="0">
              <a:latin typeface="黑体" panose="02010609060101010101" pitchFamily="49" charset="-122"/>
              <a:ea typeface="黑体" panose="02010609060101010101" pitchFamily="49" charset="-122"/>
            </a:endParaRPr>
          </a:p>
        </p:txBody>
      </p:sp>
      <p:sp>
        <p:nvSpPr>
          <p:cNvPr id="5" name="文本框 4"/>
          <p:cNvSpPr txBox="1"/>
          <p:nvPr/>
        </p:nvSpPr>
        <p:spPr>
          <a:xfrm>
            <a:off x="129492" y="265770"/>
            <a:ext cx="1112805" cy="461665"/>
          </a:xfrm>
          <a:prstGeom prst="rect">
            <a:avLst/>
          </a:prstGeom>
          <a:noFill/>
        </p:spPr>
        <p:txBody>
          <a:bodyPr wrap="none" rtlCol="0">
            <a:spAutoFit/>
          </a:bodyPr>
          <a:lstStyle>
            <a:defPPr>
              <a:defRPr lang="zh-CN"/>
            </a:defPPr>
            <a:lvl1pPr>
              <a:defRPr sz="2400" b="1">
                <a:solidFill>
                  <a:srgbClr val="FA7D00"/>
                </a:solidFill>
                <a:latin typeface="微软雅黑" panose="020B0503020204020204" pitchFamily="34" charset="-122"/>
                <a:ea typeface="微软雅黑" panose="020B0503020204020204" pitchFamily="34" charset="-122"/>
              </a:defRPr>
            </a:lvl1pPr>
          </a:lstStyle>
          <a:p>
            <a:r>
              <a:rPr lang="zh-CN" altLang="en-US" dirty="0">
                <a:latin typeface="黑体" panose="02010609060101010101" pitchFamily="49" charset="-122"/>
                <a:ea typeface="黑体" panose="02010609060101010101" pitchFamily="49" charset="-122"/>
              </a:rPr>
              <a:t>第三节</a:t>
            </a:r>
          </a:p>
        </p:txBody>
      </p:sp>
      <p:sp>
        <p:nvSpPr>
          <p:cNvPr id="6" name="标题 2"/>
          <p:cNvSpPr>
            <a:spLocks noGrp="1"/>
          </p:cNvSpPr>
          <p:nvPr>
            <p:ph type="title"/>
          </p:nvPr>
        </p:nvSpPr>
        <p:spPr>
          <a:xfrm>
            <a:off x="1508125" y="198438"/>
            <a:ext cx="10425113" cy="595312"/>
          </a:xfrm>
        </p:spPr>
        <p:txBody>
          <a:bodyPr/>
          <a:lstStyle/>
          <a:p>
            <a:r>
              <a:rPr lang="zh-CN" altLang="zh-CN" dirty="0">
                <a:latin typeface="黑体" panose="02010609060101010101" pitchFamily="49" charset="-122"/>
                <a:ea typeface="黑体" panose="02010609060101010101" pitchFamily="49" charset="-122"/>
              </a:rPr>
              <a:t>专利权强制许可</a:t>
            </a:r>
            <a:endParaRPr lang="zh-CN" altLang="en-US" dirty="0">
              <a:latin typeface="黑体" panose="02010609060101010101" pitchFamily="49" charset="-122"/>
              <a:ea typeface="黑体" panose="02010609060101010101" pitchFamily="49" charset="-122"/>
            </a:endParaRPr>
          </a:p>
        </p:txBody>
      </p:sp>
      <p:sp>
        <p:nvSpPr>
          <p:cNvPr id="8" name="菱形 7"/>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9" name="菱形 8"/>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663075" y="876072"/>
            <a:ext cx="7891615" cy="5300891"/>
          </a:xfrm>
        </p:spPr>
        <p:txBody>
          <a:bodyPr>
            <a:normAutofit fontScale="62500" lnSpcReduction="20000"/>
          </a:bodyPr>
          <a:lstStyle/>
          <a:p>
            <a:pPr>
              <a:lnSpc>
                <a:spcPct val="210000"/>
              </a:lnSpc>
            </a:pPr>
            <a:r>
              <a:rPr lang="en-US" altLang="zh-CN" sz="3800" b="1" dirty="0">
                <a:latin typeface="黑体" panose="02010609060101010101" pitchFamily="49" charset="-122"/>
                <a:ea typeface="黑体" panose="02010609060101010101" pitchFamily="49" charset="-122"/>
              </a:rPr>
              <a:t>    </a:t>
            </a:r>
            <a:r>
              <a:rPr lang="zh-CN" altLang="zh-CN" sz="3800" b="1" dirty="0">
                <a:latin typeface="黑体" panose="02010609060101010101" pitchFamily="49" charset="-122"/>
                <a:ea typeface="黑体" panose="02010609060101010101" pitchFamily="49" charset="-122"/>
              </a:rPr>
              <a:t>这种类型的专利权强制许可的条件有：</a:t>
            </a:r>
            <a:endParaRPr lang="en-US" altLang="zh-CN" sz="3800" b="1" dirty="0">
              <a:latin typeface="黑体" panose="02010609060101010101" pitchFamily="49" charset="-122"/>
              <a:ea typeface="黑体" panose="02010609060101010101" pitchFamily="49" charset="-122"/>
            </a:endParaRPr>
          </a:p>
          <a:p>
            <a:pPr algn="just">
              <a:lnSpc>
                <a:spcPct val="210000"/>
              </a:lnSpc>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）国家出现紧急状态或者非常情况下或者为了公共利益的目的。</a:t>
            </a:r>
            <a:endParaRPr lang="en-US" altLang="zh-CN" dirty="0">
              <a:latin typeface="黑体" panose="02010609060101010101" pitchFamily="49" charset="-122"/>
              <a:ea typeface="黑体" panose="02010609060101010101" pitchFamily="49" charset="-122"/>
            </a:endParaRPr>
          </a:p>
          <a:p>
            <a:pPr algn="just">
              <a:lnSpc>
                <a:spcPct val="210000"/>
              </a:lnSpc>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）国务院有关主管部门的建议。这种专利权强制许可不是由有关单位或个人启动的，而是由国务院有关主管部门建议的。</a:t>
            </a:r>
            <a:endParaRPr lang="en-US" altLang="zh-CN" dirty="0">
              <a:latin typeface="黑体" panose="02010609060101010101" pitchFamily="49" charset="-122"/>
              <a:ea typeface="黑体" panose="02010609060101010101" pitchFamily="49" charset="-122"/>
            </a:endParaRPr>
          </a:p>
          <a:p>
            <a:pPr algn="just">
              <a:lnSpc>
                <a:spcPct val="210000"/>
              </a:lnSpc>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）国家知识产权局给予其指定的具备实施条件的单位。这种类型的专利权强制许可的实施单位是由国家知识产权局指定的。当然，接受强制许可的单位不仅要具备实施条件，也应当有权决定接受或者不予接受。</a:t>
            </a:r>
            <a:endParaRPr lang="en-US" altLang="zh-CN" dirty="0">
              <a:latin typeface="黑体" panose="02010609060101010101" pitchFamily="49" charset="-122"/>
              <a:ea typeface="黑体" panose="02010609060101010101" pitchFamily="49" charset="-122"/>
            </a:endParaRPr>
          </a:p>
          <a:p>
            <a:pPr algn="just">
              <a:lnSpc>
                <a:spcPct val="210000"/>
              </a:lnSpc>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zh-CN" dirty="0">
                <a:latin typeface="黑体" panose="02010609060101010101" pitchFamily="49" charset="-122"/>
                <a:ea typeface="黑体" panose="02010609060101010101" pitchFamily="49" charset="-122"/>
              </a:rPr>
              <a:t>）强制许可的实施应当主要为了供应国内市场。 </a:t>
            </a:r>
          </a:p>
          <a:p>
            <a:endParaRPr lang="zh-CN" altLang="en-US" dirty="0">
              <a:latin typeface="黑体" panose="02010609060101010101" pitchFamily="49" charset="-122"/>
              <a:ea typeface="黑体" panose="02010609060101010101" pitchFamily="49" charset="-122"/>
            </a:endParaRPr>
          </a:p>
        </p:txBody>
      </p:sp>
      <p:sp>
        <p:nvSpPr>
          <p:cNvPr id="5" name="文本框 4"/>
          <p:cNvSpPr txBox="1"/>
          <p:nvPr/>
        </p:nvSpPr>
        <p:spPr>
          <a:xfrm>
            <a:off x="129492" y="265770"/>
            <a:ext cx="1112805" cy="461665"/>
          </a:xfrm>
          <a:prstGeom prst="rect">
            <a:avLst/>
          </a:prstGeom>
          <a:noFill/>
        </p:spPr>
        <p:txBody>
          <a:bodyPr wrap="none" rtlCol="0">
            <a:spAutoFit/>
          </a:bodyPr>
          <a:lstStyle>
            <a:defPPr>
              <a:defRPr lang="zh-CN"/>
            </a:defPPr>
            <a:lvl1pPr>
              <a:defRPr sz="2400" b="1">
                <a:solidFill>
                  <a:srgbClr val="FA7D00"/>
                </a:solidFill>
                <a:latin typeface="微软雅黑" panose="020B0503020204020204" pitchFamily="34" charset="-122"/>
                <a:ea typeface="微软雅黑" panose="020B0503020204020204" pitchFamily="34" charset="-122"/>
              </a:defRPr>
            </a:lvl1pPr>
          </a:lstStyle>
          <a:p>
            <a:r>
              <a:rPr lang="zh-CN" altLang="en-US" dirty="0">
                <a:latin typeface="黑体" panose="02010609060101010101" pitchFamily="49" charset="-122"/>
                <a:ea typeface="黑体" panose="02010609060101010101" pitchFamily="49" charset="-122"/>
              </a:rPr>
              <a:t>第三节</a:t>
            </a:r>
          </a:p>
        </p:txBody>
      </p:sp>
      <p:sp>
        <p:nvSpPr>
          <p:cNvPr id="6" name="标题 2"/>
          <p:cNvSpPr>
            <a:spLocks noGrp="1"/>
          </p:cNvSpPr>
          <p:nvPr>
            <p:ph type="title"/>
          </p:nvPr>
        </p:nvSpPr>
        <p:spPr>
          <a:xfrm>
            <a:off x="1508125" y="198438"/>
            <a:ext cx="10425113" cy="595312"/>
          </a:xfrm>
        </p:spPr>
        <p:txBody>
          <a:bodyPr/>
          <a:lstStyle/>
          <a:p>
            <a:r>
              <a:rPr lang="zh-CN" altLang="zh-CN" dirty="0">
                <a:latin typeface="黑体" panose="02010609060101010101" pitchFamily="49" charset="-122"/>
                <a:ea typeface="黑体" panose="02010609060101010101" pitchFamily="49" charset="-122"/>
              </a:rPr>
              <a:t>专利权强制许可</a:t>
            </a:r>
            <a:endParaRPr lang="zh-CN" altLang="en-US" dirty="0">
              <a:latin typeface="黑体" panose="02010609060101010101" pitchFamily="49" charset="-122"/>
              <a:ea typeface="黑体" panose="02010609060101010101" pitchFamily="49" charset="-122"/>
            </a:endParaRPr>
          </a:p>
        </p:txBody>
      </p:sp>
      <p:sp>
        <p:nvSpPr>
          <p:cNvPr id="7" name="菱形 6"/>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8" name="菱形 7"/>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066250" y="1002007"/>
            <a:ext cx="8488439" cy="5174956"/>
          </a:xfrm>
        </p:spPr>
        <p:txBody>
          <a:bodyPr>
            <a:normAutofit/>
          </a:bodyPr>
          <a:lstStyle/>
          <a:p>
            <a:pPr>
              <a:lnSpc>
                <a:spcPct val="200000"/>
              </a:lnSpc>
            </a:pPr>
            <a:r>
              <a:rPr lang="zh-CN" altLang="zh-CN" sz="2400" b="1" dirty="0">
                <a:latin typeface="黑体" panose="02010609060101010101" pitchFamily="49" charset="-122"/>
                <a:ea typeface="黑体" panose="02010609060101010101" pitchFamily="49" charset="-122"/>
              </a:rPr>
              <a:t>（四）因公共健康而引发的强制许可</a:t>
            </a:r>
            <a:endParaRPr lang="zh-CN" altLang="zh-CN" sz="2400" dirty="0">
              <a:latin typeface="黑体" panose="02010609060101010101" pitchFamily="49" charset="-122"/>
              <a:ea typeface="黑体" panose="02010609060101010101" pitchFamily="49" charset="-122"/>
            </a:endParaRPr>
          </a:p>
          <a:p>
            <a:pPr algn="just">
              <a:lnSpc>
                <a:spcPct val="200000"/>
              </a:lnSpc>
            </a:pPr>
            <a:r>
              <a:rPr lang="zh-CN" altLang="en-US" sz="2000" dirty="0">
                <a:latin typeface="黑体" panose="02010609060101010101" pitchFamily="49" charset="-122"/>
                <a:ea typeface="黑体" panose="02010609060101010101" pitchFamily="49" charset="-122"/>
              </a:rPr>
              <a:t>    </a:t>
            </a:r>
            <a:r>
              <a:rPr lang="zh-CN" altLang="zh-CN" sz="2000" dirty="0">
                <a:latin typeface="黑体" panose="02010609060101010101" pitchFamily="49" charset="-122"/>
                <a:ea typeface="黑体" panose="02010609060101010101" pitchFamily="49" charset="-122"/>
              </a:rPr>
              <a:t>《专利法》第</a:t>
            </a:r>
            <a:r>
              <a:rPr lang="en-US" altLang="zh-CN" sz="2000" dirty="0">
                <a:latin typeface="黑体" panose="02010609060101010101" pitchFamily="49" charset="-122"/>
                <a:ea typeface="黑体" panose="02010609060101010101" pitchFamily="49" charset="-122"/>
              </a:rPr>
              <a:t>55</a:t>
            </a:r>
            <a:r>
              <a:rPr lang="zh-CN" altLang="zh-CN" sz="2000" dirty="0">
                <a:latin typeface="黑体" panose="02010609060101010101" pitchFamily="49" charset="-122"/>
                <a:ea typeface="黑体" panose="02010609060101010101" pitchFamily="49" charset="-122"/>
              </a:rPr>
              <a:t>条规定，为了公共健康目的，对取得专利权的药品，国务院专利行政部门可以给予制造并将其出口到符合中华人民共和国参加的有关国际条约规定的国家或者地区的强制许可。这种类型的专利权强制许可是根据世界贸易组织《关于</a:t>
            </a:r>
            <a:r>
              <a:rPr lang="en-US" altLang="zh-CN" sz="2000" dirty="0">
                <a:latin typeface="黑体" panose="02010609060101010101" pitchFamily="49" charset="-122"/>
                <a:ea typeface="黑体" panose="02010609060101010101" pitchFamily="49" charset="-122"/>
              </a:rPr>
              <a:t>TRIPs</a:t>
            </a:r>
            <a:r>
              <a:rPr lang="zh-CN" altLang="zh-CN" sz="2000" dirty="0">
                <a:latin typeface="黑体" panose="02010609060101010101" pitchFamily="49" charset="-122"/>
                <a:ea typeface="黑体" panose="02010609060101010101" pitchFamily="49" charset="-122"/>
              </a:rPr>
              <a:t>协定与公共健康的宣言》（即《多哈宣言》）以来的多个文件而制定的，这些文件允许因公共健康问题而对专利药品颁发强制许可证。</a:t>
            </a:r>
          </a:p>
          <a:p>
            <a:endParaRPr lang="zh-CN" altLang="en-US" dirty="0">
              <a:latin typeface="黑体" panose="02010609060101010101" pitchFamily="49" charset="-122"/>
              <a:ea typeface="黑体" panose="02010609060101010101" pitchFamily="49" charset="-122"/>
            </a:endParaRPr>
          </a:p>
        </p:txBody>
      </p:sp>
      <p:sp>
        <p:nvSpPr>
          <p:cNvPr id="5" name="文本框 4"/>
          <p:cNvSpPr txBox="1"/>
          <p:nvPr/>
        </p:nvSpPr>
        <p:spPr>
          <a:xfrm>
            <a:off x="129492" y="265770"/>
            <a:ext cx="1112805" cy="461665"/>
          </a:xfrm>
          <a:prstGeom prst="rect">
            <a:avLst/>
          </a:prstGeom>
          <a:noFill/>
        </p:spPr>
        <p:txBody>
          <a:bodyPr wrap="none" rtlCol="0">
            <a:spAutoFit/>
          </a:bodyPr>
          <a:lstStyle>
            <a:defPPr>
              <a:defRPr lang="zh-CN"/>
            </a:defPPr>
            <a:lvl1pPr>
              <a:defRPr sz="2400" b="1">
                <a:solidFill>
                  <a:srgbClr val="FA7D00"/>
                </a:solidFill>
                <a:latin typeface="微软雅黑" panose="020B0503020204020204" pitchFamily="34" charset="-122"/>
                <a:ea typeface="微软雅黑" panose="020B0503020204020204" pitchFamily="34" charset="-122"/>
              </a:defRPr>
            </a:lvl1pPr>
          </a:lstStyle>
          <a:p>
            <a:r>
              <a:rPr lang="zh-CN" altLang="en-US" dirty="0">
                <a:latin typeface="黑体" panose="02010609060101010101" pitchFamily="49" charset="-122"/>
                <a:ea typeface="黑体" panose="02010609060101010101" pitchFamily="49" charset="-122"/>
              </a:rPr>
              <a:t>第三节</a:t>
            </a:r>
          </a:p>
        </p:txBody>
      </p:sp>
      <p:sp>
        <p:nvSpPr>
          <p:cNvPr id="6" name="标题 2"/>
          <p:cNvSpPr>
            <a:spLocks noGrp="1"/>
          </p:cNvSpPr>
          <p:nvPr>
            <p:ph type="title"/>
          </p:nvPr>
        </p:nvSpPr>
        <p:spPr>
          <a:xfrm>
            <a:off x="1508125" y="198438"/>
            <a:ext cx="10425113" cy="595312"/>
          </a:xfrm>
        </p:spPr>
        <p:txBody>
          <a:bodyPr/>
          <a:lstStyle/>
          <a:p>
            <a:r>
              <a:rPr lang="zh-CN" altLang="zh-CN" dirty="0">
                <a:latin typeface="黑体" panose="02010609060101010101" pitchFamily="49" charset="-122"/>
                <a:ea typeface="黑体" panose="02010609060101010101" pitchFamily="49" charset="-122"/>
              </a:rPr>
              <a:t>专利权强制许可</a:t>
            </a:r>
            <a:endParaRPr lang="zh-CN" altLang="en-US" dirty="0">
              <a:latin typeface="黑体" panose="02010609060101010101" pitchFamily="49" charset="-122"/>
              <a:ea typeface="黑体" panose="02010609060101010101" pitchFamily="49" charset="-122"/>
            </a:endParaRPr>
          </a:p>
        </p:txBody>
      </p:sp>
      <p:sp>
        <p:nvSpPr>
          <p:cNvPr id="7" name="菱形 6"/>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8" name="菱形 7"/>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465959" y="865121"/>
            <a:ext cx="8088731" cy="5311842"/>
          </a:xfrm>
        </p:spPr>
        <p:txBody>
          <a:bodyPr>
            <a:normAutofit fontScale="70000" lnSpcReduction="20000"/>
          </a:bodyPr>
          <a:lstStyle/>
          <a:p>
            <a:pPr algn="just">
              <a:lnSpc>
                <a:spcPct val="160000"/>
              </a:lnSpc>
            </a:pPr>
            <a:r>
              <a:rPr lang="en-US" altLang="zh-CN" b="1" dirty="0">
                <a:latin typeface="黑体" panose="02010609060101010101" pitchFamily="49" charset="-122"/>
                <a:ea typeface="黑体" panose="02010609060101010101" pitchFamily="49" charset="-122"/>
              </a:rPr>
              <a:t>    </a:t>
            </a:r>
            <a:r>
              <a:rPr lang="zh-CN" altLang="zh-CN" b="1" dirty="0">
                <a:latin typeface="黑体" panose="02010609060101010101" pitchFamily="49" charset="-122"/>
                <a:ea typeface="黑体" panose="02010609060101010101" pitchFamily="49" charset="-122"/>
              </a:rPr>
              <a:t>这种类型的强制许可需要满足下列条件：</a:t>
            </a:r>
            <a:endParaRPr lang="en-US" altLang="zh-CN" b="1" dirty="0">
              <a:latin typeface="黑体" panose="02010609060101010101" pitchFamily="49" charset="-122"/>
              <a:ea typeface="黑体" panose="02010609060101010101" pitchFamily="49" charset="-122"/>
            </a:endParaRPr>
          </a:p>
          <a:p>
            <a:pPr algn="just">
              <a:lnSpc>
                <a:spcPct val="160000"/>
              </a:lnSpc>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）公共健康目的。公共健康正是《多哈宣言》以来世界贸易组织的一系列文件旨在解决的问题，这种类型的强制许可只能基于公共健康目的而颁发。</a:t>
            </a:r>
            <a:endParaRPr lang="en-US" altLang="zh-CN" dirty="0">
              <a:latin typeface="黑体" panose="02010609060101010101" pitchFamily="49" charset="-122"/>
              <a:ea typeface="黑体" panose="02010609060101010101" pitchFamily="49" charset="-122"/>
            </a:endParaRPr>
          </a:p>
          <a:p>
            <a:pPr algn="just">
              <a:lnSpc>
                <a:spcPct val="160000"/>
              </a:lnSpc>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）国务院专利行政部门可以颁发，但需具备实施条件的单位请求。《专利法》并未规定这种类型的强制许可需要申请，但是《专利实施强制许可办法》则规定了具备实施条件的单位的请求。</a:t>
            </a:r>
            <a:endParaRPr lang="en-US" altLang="zh-CN" dirty="0">
              <a:latin typeface="黑体" panose="02010609060101010101" pitchFamily="49" charset="-122"/>
              <a:ea typeface="黑体" panose="02010609060101010101" pitchFamily="49" charset="-122"/>
            </a:endParaRPr>
          </a:p>
          <a:p>
            <a:pPr algn="just">
              <a:lnSpc>
                <a:spcPct val="160000"/>
              </a:lnSpc>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药品可以出口，但只能出口到符合中国参加的有关国际条约规定的国家或者地区。这些出口地区包括：最不发达国家或者地区；依照有关国际条约通知世界贸易组织表明希望作为进口方的该组织的发达成员或者发展中成员。</a:t>
            </a:r>
          </a:p>
          <a:p>
            <a:pPr algn="just">
              <a:lnSpc>
                <a:spcPct val="160000"/>
              </a:lnSpc>
            </a:pPr>
            <a:endParaRPr lang="zh-CN" altLang="en-US" dirty="0">
              <a:latin typeface="黑体" panose="02010609060101010101" pitchFamily="49" charset="-122"/>
              <a:ea typeface="黑体" panose="02010609060101010101" pitchFamily="49" charset="-122"/>
            </a:endParaRPr>
          </a:p>
        </p:txBody>
      </p:sp>
      <p:sp>
        <p:nvSpPr>
          <p:cNvPr id="5" name="文本框 4"/>
          <p:cNvSpPr txBox="1"/>
          <p:nvPr/>
        </p:nvSpPr>
        <p:spPr>
          <a:xfrm>
            <a:off x="129492" y="265770"/>
            <a:ext cx="1112805" cy="461665"/>
          </a:xfrm>
          <a:prstGeom prst="rect">
            <a:avLst/>
          </a:prstGeom>
          <a:noFill/>
        </p:spPr>
        <p:txBody>
          <a:bodyPr wrap="none" rtlCol="0">
            <a:spAutoFit/>
          </a:bodyPr>
          <a:lstStyle>
            <a:defPPr>
              <a:defRPr lang="zh-CN"/>
            </a:defPPr>
            <a:lvl1pPr>
              <a:defRPr sz="2400" b="1">
                <a:solidFill>
                  <a:srgbClr val="FA7D00"/>
                </a:solidFill>
                <a:latin typeface="微软雅黑" panose="020B0503020204020204" pitchFamily="34" charset="-122"/>
                <a:ea typeface="微软雅黑" panose="020B0503020204020204" pitchFamily="34" charset="-122"/>
              </a:defRPr>
            </a:lvl1pPr>
          </a:lstStyle>
          <a:p>
            <a:r>
              <a:rPr lang="zh-CN" altLang="en-US" dirty="0">
                <a:latin typeface="黑体" panose="02010609060101010101" pitchFamily="49" charset="-122"/>
                <a:ea typeface="黑体" panose="02010609060101010101" pitchFamily="49" charset="-122"/>
              </a:rPr>
              <a:t>第三节</a:t>
            </a:r>
          </a:p>
        </p:txBody>
      </p:sp>
      <p:sp>
        <p:nvSpPr>
          <p:cNvPr id="6" name="标题 2"/>
          <p:cNvSpPr>
            <a:spLocks noGrp="1"/>
          </p:cNvSpPr>
          <p:nvPr>
            <p:ph type="title"/>
          </p:nvPr>
        </p:nvSpPr>
        <p:spPr>
          <a:xfrm>
            <a:off x="1508125" y="198438"/>
            <a:ext cx="10425113" cy="595312"/>
          </a:xfrm>
        </p:spPr>
        <p:txBody>
          <a:bodyPr/>
          <a:lstStyle/>
          <a:p>
            <a:r>
              <a:rPr lang="zh-CN" altLang="zh-CN" dirty="0">
                <a:latin typeface="黑体" panose="02010609060101010101" pitchFamily="49" charset="-122"/>
                <a:ea typeface="黑体" panose="02010609060101010101" pitchFamily="49" charset="-122"/>
              </a:rPr>
              <a:t>专利权强制许可</a:t>
            </a:r>
            <a:endParaRPr lang="zh-CN" altLang="en-US" dirty="0">
              <a:latin typeface="黑体" panose="02010609060101010101" pitchFamily="49" charset="-122"/>
              <a:ea typeface="黑体" panose="02010609060101010101" pitchFamily="49" charset="-122"/>
            </a:endParaRPr>
          </a:p>
        </p:txBody>
      </p:sp>
      <p:sp>
        <p:nvSpPr>
          <p:cNvPr id="7" name="菱形 6"/>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455008" y="947253"/>
            <a:ext cx="8099682" cy="5229710"/>
          </a:xfrm>
        </p:spPr>
        <p:txBody>
          <a:bodyPr>
            <a:normAutofit/>
          </a:bodyPr>
          <a:lstStyle/>
          <a:p>
            <a:pPr>
              <a:lnSpc>
                <a:spcPct val="160000"/>
              </a:lnSpc>
            </a:pPr>
            <a:r>
              <a:rPr lang="zh-CN" altLang="zh-CN" sz="2400" b="1" dirty="0">
                <a:latin typeface="黑体" panose="02010609060101010101" pitchFamily="49" charset="-122"/>
                <a:ea typeface="黑体" panose="02010609060101010101" pitchFamily="49" charset="-122"/>
              </a:rPr>
              <a:t>（五）因依存专利实施而引发的强制许可</a:t>
            </a:r>
            <a:endParaRPr lang="zh-CN" altLang="zh-CN" sz="2400" dirty="0">
              <a:latin typeface="黑体" panose="02010609060101010101" pitchFamily="49" charset="-122"/>
              <a:ea typeface="黑体" panose="02010609060101010101" pitchFamily="49" charset="-122"/>
            </a:endParaRPr>
          </a:p>
          <a:p>
            <a:pPr>
              <a:lnSpc>
                <a:spcPct val="160000"/>
              </a:lnSpc>
            </a:pPr>
            <a:r>
              <a:rPr lang="zh-CN" altLang="en-US" sz="2000" dirty="0">
                <a:latin typeface="黑体" panose="02010609060101010101" pitchFamily="49" charset="-122"/>
                <a:ea typeface="黑体" panose="02010609060101010101" pitchFamily="49" charset="-122"/>
              </a:rPr>
              <a:t>    </a:t>
            </a:r>
            <a:r>
              <a:rPr lang="zh-CN" altLang="zh-CN" sz="2000" dirty="0">
                <a:latin typeface="黑体" panose="02010609060101010101" pitchFamily="49" charset="-122"/>
                <a:ea typeface="黑体" panose="02010609060101010101" pitchFamily="49" charset="-122"/>
              </a:rPr>
              <a:t>《专利法》第</a:t>
            </a:r>
            <a:r>
              <a:rPr lang="en-US" altLang="zh-CN" sz="2000" dirty="0">
                <a:latin typeface="黑体" panose="02010609060101010101" pitchFamily="49" charset="-122"/>
                <a:ea typeface="黑体" panose="02010609060101010101" pitchFamily="49" charset="-122"/>
              </a:rPr>
              <a:t>56</a:t>
            </a:r>
            <a:r>
              <a:rPr lang="zh-CN" altLang="zh-CN" sz="2000" dirty="0">
                <a:latin typeface="黑体" panose="02010609060101010101" pitchFamily="49" charset="-122"/>
                <a:ea typeface="黑体" panose="02010609060101010101" pitchFamily="49" charset="-122"/>
              </a:rPr>
              <a:t>条规定，一项取得专利权的发明或者实用新型比前已经取得专利权的发明或者实用新型具有显著经济意义的重大技术进步，其实施又有赖于前一发明或者实用新型的实施的，国务院专利行政部门根据后一专利权人的申请，可以给予实施前一发明或者实用新型的强制许可。这种类型的专利权强制许可是为了充分发挥专利权的效用而颁发的，其目的是为了使那些具有显著经济意义而又依赖于其他专利权的专利权能够充分发挥其效用。</a:t>
            </a:r>
          </a:p>
          <a:p>
            <a:pPr>
              <a:lnSpc>
                <a:spcPct val="160000"/>
              </a:lnSpc>
            </a:pPr>
            <a:endParaRPr lang="zh-CN" altLang="en-US" dirty="0">
              <a:latin typeface="黑体" panose="02010609060101010101" pitchFamily="49" charset="-122"/>
              <a:ea typeface="黑体" panose="02010609060101010101" pitchFamily="49" charset="-122"/>
            </a:endParaRPr>
          </a:p>
        </p:txBody>
      </p:sp>
      <p:sp>
        <p:nvSpPr>
          <p:cNvPr id="5" name="文本框 4"/>
          <p:cNvSpPr txBox="1"/>
          <p:nvPr/>
        </p:nvSpPr>
        <p:spPr>
          <a:xfrm>
            <a:off x="129492" y="265770"/>
            <a:ext cx="1112805" cy="461665"/>
          </a:xfrm>
          <a:prstGeom prst="rect">
            <a:avLst/>
          </a:prstGeom>
          <a:noFill/>
        </p:spPr>
        <p:txBody>
          <a:bodyPr wrap="none" rtlCol="0">
            <a:spAutoFit/>
          </a:bodyPr>
          <a:lstStyle>
            <a:defPPr>
              <a:defRPr lang="zh-CN"/>
            </a:defPPr>
            <a:lvl1pPr>
              <a:defRPr sz="2400" b="1">
                <a:solidFill>
                  <a:srgbClr val="FA7D00"/>
                </a:solidFill>
                <a:latin typeface="微软雅黑" panose="020B0503020204020204" pitchFamily="34" charset="-122"/>
                <a:ea typeface="微软雅黑" panose="020B0503020204020204" pitchFamily="34" charset="-122"/>
              </a:defRPr>
            </a:lvl1pPr>
          </a:lstStyle>
          <a:p>
            <a:r>
              <a:rPr lang="zh-CN" altLang="en-US" dirty="0">
                <a:latin typeface="黑体" panose="02010609060101010101" pitchFamily="49" charset="-122"/>
                <a:ea typeface="黑体" panose="02010609060101010101" pitchFamily="49" charset="-122"/>
              </a:rPr>
              <a:t>第三节</a:t>
            </a:r>
          </a:p>
        </p:txBody>
      </p:sp>
      <p:sp>
        <p:nvSpPr>
          <p:cNvPr id="6" name="标题 2"/>
          <p:cNvSpPr>
            <a:spLocks noGrp="1"/>
          </p:cNvSpPr>
          <p:nvPr>
            <p:ph type="title"/>
          </p:nvPr>
        </p:nvSpPr>
        <p:spPr>
          <a:xfrm>
            <a:off x="1508125" y="198438"/>
            <a:ext cx="10425113" cy="595312"/>
          </a:xfrm>
        </p:spPr>
        <p:txBody>
          <a:bodyPr/>
          <a:lstStyle/>
          <a:p>
            <a:r>
              <a:rPr lang="zh-CN" altLang="zh-CN" dirty="0">
                <a:latin typeface="黑体" panose="02010609060101010101" pitchFamily="49" charset="-122"/>
                <a:ea typeface="黑体" panose="02010609060101010101" pitchFamily="49" charset="-122"/>
              </a:rPr>
              <a:t>专利权强制许可</a:t>
            </a:r>
            <a:endParaRPr lang="zh-CN" altLang="en-US" dirty="0">
              <a:latin typeface="黑体" panose="02010609060101010101" pitchFamily="49" charset="-122"/>
              <a:ea typeface="黑体" panose="02010609060101010101" pitchFamily="49" charset="-122"/>
            </a:endParaRPr>
          </a:p>
        </p:txBody>
      </p:sp>
      <p:sp>
        <p:nvSpPr>
          <p:cNvPr id="7" name="菱形 6"/>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8" name="菱形 7"/>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85269" y="991056"/>
            <a:ext cx="8269421" cy="5185907"/>
          </a:xfrm>
        </p:spPr>
        <p:txBody>
          <a:bodyPr>
            <a:normAutofit/>
          </a:bodyPr>
          <a:lstStyle/>
          <a:p>
            <a:pPr>
              <a:lnSpc>
                <a:spcPct val="160000"/>
              </a:lnSpc>
            </a:pPr>
            <a:r>
              <a:rPr lang="en-US" altLang="zh-CN" sz="2000" b="1" dirty="0">
                <a:latin typeface="黑体" panose="02010609060101010101" pitchFamily="49" charset="-122"/>
                <a:ea typeface="黑体" panose="02010609060101010101" pitchFamily="49" charset="-122"/>
              </a:rPr>
              <a:t>    </a:t>
            </a:r>
            <a:r>
              <a:rPr lang="zh-CN" altLang="zh-CN" sz="2000" b="1" dirty="0">
                <a:latin typeface="黑体" panose="02010609060101010101" pitchFamily="49" charset="-122"/>
                <a:ea typeface="黑体" panose="02010609060101010101" pitchFamily="49" charset="-122"/>
              </a:rPr>
              <a:t>这种类型的专利权强制许可必须符合以下条件：</a:t>
            </a:r>
            <a:endParaRPr lang="en-US" altLang="zh-CN" sz="2000" b="1" dirty="0">
              <a:latin typeface="黑体" panose="02010609060101010101" pitchFamily="49" charset="-122"/>
              <a:ea typeface="黑体" panose="02010609060101010101" pitchFamily="49" charset="-122"/>
            </a:endParaRPr>
          </a:p>
          <a:p>
            <a:pPr>
              <a:lnSpc>
                <a:spcPct val="160000"/>
              </a:lnSpc>
            </a:pPr>
            <a:r>
              <a:rPr lang="en-US" altLang="zh-CN" sz="1800" dirty="0">
                <a:latin typeface="黑体" panose="02010609060101010101" pitchFamily="49" charset="-122"/>
                <a:ea typeface="黑体" panose="02010609060101010101" pitchFamily="49" charset="-122"/>
              </a:rPr>
              <a:t>    </a:t>
            </a:r>
            <a:r>
              <a:rPr lang="zh-CN" altLang="zh-CN"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1</a:t>
            </a:r>
            <a:r>
              <a:rPr lang="zh-CN" altLang="zh-CN" sz="1800" dirty="0">
                <a:latin typeface="黑体" panose="02010609060101010101" pitchFamily="49" charset="-122"/>
                <a:ea typeface="黑体" panose="02010609060101010101" pitchFamily="49" charset="-122"/>
              </a:rPr>
              <a:t>）取得专利权的发明或者实用新型比前已经取得专利权的发明或者实用新型具有显著经济意义的重大技术进步。</a:t>
            </a:r>
            <a:endParaRPr lang="en-US" altLang="zh-CN" sz="1800" dirty="0">
              <a:latin typeface="黑体" panose="02010609060101010101" pitchFamily="49" charset="-122"/>
              <a:ea typeface="黑体" panose="02010609060101010101" pitchFamily="49" charset="-122"/>
            </a:endParaRPr>
          </a:p>
          <a:p>
            <a:pPr>
              <a:lnSpc>
                <a:spcPct val="160000"/>
              </a:lnSpc>
            </a:pPr>
            <a:r>
              <a:rPr lang="en-US" altLang="zh-CN" sz="1800" dirty="0">
                <a:latin typeface="黑体" panose="02010609060101010101" pitchFamily="49" charset="-122"/>
                <a:ea typeface="黑体" panose="02010609060101010101" pitchFamily="49" charset="-122"/>
              </a:rPr>
              <a:t>    </a:t>
            </a:r>
            <a:r>
              <a:rPr lang="zh-CN" altLang="zh-CN"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2</a:t>
            </a:r>
            <a:r>
              <a:rPr lang="zh-CN" altLang="zh-CN" sz="1800" dirty="0">
                <a:latin typeface="黑体" panose="02010609060101010101" pitchFamily="49" charset="-122"/>
                <a:ea typeface="黑体" panose="02010609060101010101" pitchFamily="49" charset="-122"/>
              </a:rPr>
              <a:t>）该项专利的实施依赖于前一发明或者实用新型的实施。</a:t>
            </a:r>
            <a:endParaRPr lang="en-US" altLang="zh-CN" sz="1800" dirty="0">
              <a:latin typeface="黑体" panose="02010609060101010101" pitchFamily="49" charset="-122"/>
              <a:ea typeface="黑体" panose="02010609060101010101" pitchFamily="49" charset="-122"/>
            </a:endParaRPr>
          </a:p>
          <a:p>
            <a:pPr>
              <a:lnSpc>
                <a:spcPct val="160000"/>
              </a:lnSpc>
            </a:pPr>
            <a:r>
              <a:rPr lang="en-US" altLang="zh-CN" sz="1800" dirty="0">
                <a:latin typeface="黑体" panose="02010609060101010101" pitchFamily="49" charset="-122"/>
                <a:ea typeface="黑体" panose="02010609060101010101" pitchFamily="49" charset="-122"/>
              </a:rPr>
              <a:t>    </a:t>
            </a:r>
            <a:r>
              <a:rPr lang="zh-CN" altLang="zh-CN"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3</a:t>
            </a:r>
            <a:r>
              <a:rPr lang="zh-CN" altLang="zh-CN" sz="1800" dirty="0">
                <a:latin typeface="黑体" panose="02010609060101010101" pitchFamily="49" charset="-122"/>
                <a:ea typeface="黑体" panose="02010609060101010101" pitchFamily="49" charset="-122"/>
              </a:rPr>
              <a:t>）后一专利权人的申请。作为对价，对前一专利权颁发强制许可的，前一专利权人可以请求给予实施后一专利的强制许可。</a:t>
            </a:r>
            <a:endParaRPr lang="en-US" altLang="zh-CN" sz="1800" dirty="0">
              <a:latin typeface="黑体" panose="02010609060101010101" pitchFamily="49" charset="-122"/>
              <a:ea typeface="黑体" panose="02010609060101010101" pitchFamily="49" charset="-122"/>
            </a:endParaRPr>
          </a:p>
          <a:p>
            <a:pPr>
              <a:lnSpc>
                <a:spcPct val="160000"/>
              </a:lnSpc>
            </a:pPr>
            <a:r>
              <a:rPr lang="en-US" altLang="zh-CN" sz="1800" dirty="0">
                <a:latin typeface="黑体" panose="02010609060101010101" pitchFamily="49" charset="-122"/>
                <a:ea typeface="黑体" panose="02010609060101010101" pitchFamily="49" charset="-122"/>
              </a:rPr>
              <a:t>    </a:t>
            </a:r>
            <a:r>
              <a:rPr lang="zh-CN" altLang="zh-CN"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4</a:t>
            </a:r>
            <a:r>
              <a:rPr lang="zh-CN" altLang="zh-CN" sz="1800" dirty="0">
                <a:latin typeface="黑体" panose="02010609060101010101" pitchFamily="49" charset="-122"/>
                <a:ea typeface="黑体" panose="02010609060101010101" pitchFamily="49" charset="-122"/>
              </a:rPr>
              <a:t>）以合理的条件请求专利权人许可其实施专利，但未能在合理的时间内获得许可。</a:t>
            </a:r>
            <a:endParaRPr lang="en-US" altLang="zh-CN" sz="1800" dirty="0">
              <a:latin typeface="黑体" panose="02010609060101010101" pitchFamily="49" charset="-122"/>
              <a:ea typeface="黑体" panose="02010609060101010101" pitchFamily="49" charset="-122"/>
            </a:endParaRPr>
          </a:p>
          <a:p>
            <a:pPr>
              <a:lnSpc>
                <a:spcPct val="160000"/>
              </a:lnSpc>
            </a:pPr>
            <a:r>
              <a:rPr lang="en-US" altLang="zh-CN" sz="1800" dirty="0">
                <a:latin typeface="黑体" panose="02010609060101010101" pitchFamily="49" charset="-122"/>
                <a:ea typeface="黑体" panose="02010609060101010101" pitchFamily="49" charset="-122"/>
              </a:rPr>
              <a:t>    </a:t>
            </a:r>
            <a:r>
              <a:rPr lang="zh-CN" altLang="zh-CN"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5</a:t>
            </a:r>
            <a:r>
              <a:rPr lang="zh-CN" altLang="zh-CN" sz="1800" dirty="0">
                <a:latin typeface="黑体" panose="02010609060101010101" pitchFamily="49" charset="-122"/>
                <a:ea typeface="黑体" panose="02010609060101010101" pitchFamily="49" charset="-122"/>
              </a:rPr>
              <a:t>）强制许可的实施应当主要为了供应国内市场。 </a:t>
            </a:r>
          </a:p>
          <a:p>
            <a:pPr>
              <a:lnSpc>
                <a:spcPct val="160000"/>
              </a:lnSpc>
            </a:pPr>
            <a:endParaRPr lang="zh-CN" altLang="en-US" dirty="0">
              <a:latin typeface="黑体" panose="02010609060101010101" pitchFamily="49" charset="-122"/>
              <a:ea typeface="黑体" panose="02010609060101010101" pitchFamily="49" charset="-122"/>
            </a:endParaRPr>
          </a:p>
        </p:txBody>
      </p:sp>
      <p:sp>
        <p:nvSpPr>
          <p:cNvPr id="4" name="标题 2"/>
          <p:cNvSpPr>
            <a:spLocks noGrp="1"/>
          </p:cNvSpPr>
          <p:nvPr>
            <p:ph type="title"/>
          </p:nvPr>
        </p:nvSpPr>
        <p:spPr>
          <a:xfrm>
            <a:off x="1508125" y="198438"/>
            <a:ext cx="10425113" cy="595312"/>
          </a:xfrm>
        </p:spPr>
        <p:txBody>
          <a:bodyPr/>
          <a:lstStyle/>
          <a:p>
            <a:r>
              <a:rPr lang="zh-CN" altLang="zh-CN" dirty="0">
                <a:latin typeface="黑体" panose="02010609060101010101" pitchFamily="49" charset="-122"/>
                <a:ea typeface="黑体" panose="02010609060101010101" pitchFamily="49" charset="-122"/>
              </a:rPr>
              <a:t>专利权强制许可</a:t>
            </a:r>
            <a:endParaRPr lang="zh-CN" altLang="en-US" dirty="0">
              <a:latin typeface="黑体" panose="02010609060101010101" pitchFamily="49" charset="-122"/>
              <a:ea typeface="黑体" panose="02010609060101010101" pitchFamily="49" charset="-122"/>
            </a:endParaRPr>
          </a:p>
        </p:txBody>
      </p:sp>
      <p:sp>
        <p:nvSpPr>
          <p:cNvPr id="5" name="文本框 4"/>
          <p:cNvSpPr txBox="1"/>
          <p:nvPr/>
        </p:nvSpPr>
        <p:spPr>
          <a:xfrm>
            <a:off x="129492" y="265770"/>
            <a:ext cx="1112805" cy="461665"/>
          </a:xfrm>
          <a:prstGeom prst="rect">
            <a:avLst/>
          </a:prstGeom>
          <a:noFill/>
        </p:spPr>
        <p:txBody>
          <a:bodyPr wrap="none" rtlCol="0">
            <a:spAutoFit/>
          </a:bodyPr>
          <a:lstStyle>
            <a:defPPr>
              <a:defRPr lang="zh-CN"/>
            </a:defPPr>
            <a:lvl1pPr>
              <a:defRPr sz="2400" b="1">
                <a:solidFill>
                  <a:srgbClr val="FA7D00"/>
                </a:solidFill>
                <a:latin typeface="微软雅黑" panose="020B0503020204020204" pitchFamily="34" charset="-122"/>
                <a:ea typeface="微软雅黑" panose="020B0503020204020204" pitchFamily="34" charset="-122"/>
              </a:defRPr>
            </a:lvl1pPr>
          </a:lstStyle>
          <a:p>
            <a:r>
              <a:rPr lang="zh-CN" altLang="en-US" dirty="0">
                <a:latin typeface="黑体" panose="02010609060101010101" pitchFamily="49" charset="-122"/>
                <a:ea typeface="黑体" panose="02010609060101010101" pitchFamily="49" charset="-122"/>
              </a:rPr>
              <a:t>第三节</a:t>
            </a:r>
          </a:p>
        </p:txBody>
      </p:sp>
      <p:sp>
        <p:nvSpPr>
          <p:cNvPr id="6" name="菱形 5"/>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7" name="菱形 6"/>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311371" y="1141854"/>
            <a:ext cx="8234441" cy="4928561"/>
          </a:xfrm>
        </p:spPr>
        <p:txBody>
          <a:bodyPr>
            <a:normAutofit fontScale="32500" lnSpcReduction="20000"/>
          </a:bodyPr>
          <a:lstStyle/>
          <a:p>
            <a:pPr algn="just"/>
            <a:r>
              <a:rPr lang="zh-CN" altLang="zh-CN" sz="8600" b="1" dirty="0">
                <a:solidFill>
                  <a:srgbClr val="ED7D31"/>
                </a:solidFill>
                <a:latin typeface="华文中宋" panose="02010600040101010101" pitchFamily="2" charset="-122"/>
                <a:ea typeface="华文中宋" panose="02010600040101010101" pitchFamily="2" charset="-122"/>
              </a:rPr>
              <a:t>二、专利权强制许可的取得程序和效力</a:t>
            </a:r>
            <a:endParaRPr lang="en-US" altLang="zh-CN" sz="5500" b="1" dirty="0">
              <a:latin typeface="黑体" panose="02010609060101010101" pitchFamily="49" charset="-122"/>
              <a:ea typeface="黑体" panose="02010609060101010101" pitchFamily="49" charset="-122"/>
            </a:endParaRPr>
          </a:p>
          <a:p>
            <a:pPr algn="just"/>
            <a:r>
              <a:rPr lang="en-US" altLang="zh-CN" sz="5500" b="1" dirty="0">
                <a:latin typeface="黑体" panose="02010609060101010101" pitchFamily="49" charset="-122"/>
                <a:ea typeface="黑体" panose="02010609060101010101" pitchFamily="49" charset="-122"/>
              </a:rPr>
              <a:t>    </a:t>
            </a:r>
            <a:r>
              <a:rPr lang="zh-CN" altLang="zh-CN" sz="5500" b="1" dirty="0">
                <a:latin typeface="黑体" panose="02010609060101010101" pitchFamily="49" charset="-122"/>
                <a:ea typeface="黑体" panose="02010609060101010101" pitchFamily="49" charset="-122"/>
              </a:rPr>
              <a:t>（一）强制许可的取得程序</a:t>
            </a:r>
          </a:p>
          <a:p>
            <a:pPr algn="just">
              <a:lnSpc>
                <a:spcPct val="170000"/>
              </a:lnSpc>
            </a:pPr>
            <a:r>
              <a:rPr lang="en-US" altLang="zh-CN" sz="4900" dirty="0">
                <a:latin typeface="黑体" panose="02010609060101010101" pitchFamily="49" charset="-122"/>
                <a:ea typeface="黑体" panose="02010609060101010101" pitchFamily="49" charset="-122"/>
              </a:rPr>
              <a:t>     </a:t>
            </a:r>
            <a:r>
              <a:rPr lang="zh-CN" altLang="zh-CN" sz="4900" dirty="0">
                <a:latin typeface="黑体" panose="02010609060101010101" pitchFamily="49" charset="-122"/>
                <a:ea typeface="黑体" panose="02010609060101010101" pitchFamily="49" charset="-122"/>
              </a:rPr>
              <a:t>《专利法》第六章规定了强制许可的基本程序，国家知识产权局颁发的《专利实施强制许可办法》规定了强制许可的具体程序。</a:t>
            </a:r>
            <a:endParaRPr lang="en-US" altLang="zh-CN" sz="4900" dirty="0">
              <a:latin typeface="黑体" panose="02010609060101010101" pitchFamily="49" charset="-122"/>
              <a:ea typeface="黑体" panose="02010609060101010101" pitchFamily="49" charset="-122"/>
            </a:endParaRPr>
          </a:p>
          <a:p>
            <a:pPr algn="just">
              <a:lnSpc>
                <a:spcPct val="170000"/>
              </a:lnSpc>
            </a:pPr>
            <a:r>
              <a:rPr lang="en-US" altLang="zh-CN" sz="4900" dirty="0">
                <a:latin typeface="黑体" panose="02010609060101010101" pitchFamily="49" charset="-122"/>
                <a:ea typeface="黑体" panose="02010609060101010101" pitchFamily="49" charset="-122"/>
              </a:rPr>
              <a:t>    </a:t>
            </a:r>
            <a:r>
              <a:rPr lang="zh-CN" altLang="zh-CN" sz="4900" dirty="0">
                <a:latin typeface="黑体" panose="02010609060101010101" pitchFamily="49" charset="-122"/>
                <a:ea typeface="黑体" panose="02010609060101010101" pitchFamily="49" charset="-122"/>
              </a:rPr>
              <a:t>大体来说，获得强制许可的程序包括：</a:t>
            </a:r>
            <a:endParaRPr lang="en-US" altLang="zh-CN" sz="4900" dirty="0">
              <a:latin typeface="黑体" panose="02010609060101010101" pitchFamily="49" charset="-122"/>
              <a:ea typeface="黑体" panose="02010609060101010101" pitchFamily="49" charset="-122"/>
            </a:endParaRPr>
          </a:p>
          <a:p>
            <a:pPr algn="just">
              <a:lnSpc>
                <a:spcPct val="170000"/>
              </a:lnSpc>
            </a:pPr>
            <a:r>
              <a:rPr lang="en-US" altLang="zh-CN" sz="4900" dirty="0">
                <a:latin typeface="黑体" panose="02010609060101010101" pitchFamily="49" charset="-122"/>
                <a:ea typeface="黑体" panose="02010609060101010101" pitchFamily="49" charset="-122"/>
              </a:rPr>
              <a:t>    </a:t>
            </a:r>
            <a:r>
              <a:rPr lang="zh-CN" altLang="zh-CN" sz="4900" dirty="0">
                <a:latin typeface="黑体" panose="02010609060101010101" pitchFamily="49" charset="-122"/>
                <a:ea typeface="黑体" panose="02010609060101010101" pitchFamily="49" charset="-122"/>
              </a:rPr>
              <a:t>（</a:t>
            </a:r>
            <a:r>
              <a:rPr lang="en-US" altLang="zh-CN" sz="4900" dirty="0">
                <a:latin typeface="黑体" panose="02010609060101010101" pitchFamily="49" charset="-122"/>
                <a:ea typeface="黑体" panose="02010609060101010101" pitchFamily="49" charset="-122"/>
              </a:rPr>
              <a:t>1</a:t>
            </a:r>
            <a:r>
              <a:rPr lang="zh-CN" altLang="zh-CN" sz="4900" dirty="0">
                <a:latin typeface="黑体" panose="02010609060101010101" pitchFamily="49" charset="-122"/>
                <a:ea typeface="黑体" panose="02010609060101010101" pitchFamily="49" charset="-122"/>
              </a:rPr>
              <a:t>）请求强制许可的单位或者个人的申请或者国务院有关主管部门的建议。</a:t>
            </a:r>
            <a:endParaRPr lang="en-US" altLang="zh-CN" sz="4900" dirty="0">
              <a:latin typeface="黑体" panose="02010609060101010101" pitchFamily="49" charset="-122"/>
              <a:ea typeface="黑体" panose="02010609060101010101" pitchFamily="49" charset="-122"/>
            </a:endParaRPr>
          </a:p>
          <a:p>
            <a:pPr algn="just">
              <a:lnSpc>
                <a:spcPct val="170000"/>
              </a:lnSpc>
            </a:pPr>
            <a:r>
              <a:rPr lang="en-US" altLang="zh-CN" sz="4900" dirty="0">
                <a:latin typeface="黑体" panose="02010609060101010101" pitchFamily="49" charset="-122"/>
                <a:ea typeface="黑体" panose="02010609060101010101" pitchFamily="49" charset="-122"/>
              </a:rPr>
              <a:t>    </a:t>
            </a:r>
            <a:r>
              <a:rPr lang="zh-CN" altLang="zh-CN" sz="4900" dirty="0">
                <a:latin typeface="黑体" panose="02010609060101010101" pitchFamily="49" charset="-122"/>
                <a:ea typeface="黑体" panose="02010609060101010101" pitchFamily="49" charset="-122"/>
              </a:rPr>
              <a:t>（</a:t>
            </a:r>
            <a:r>
              <a:rPr lang="en-US" altLang="zh-CN" sz="4900" dirty="0">
                <a:latin typeface="黑体" panose="02010609060101010101" pitchFamily="49" charset="-122"/>
                <a:ea typeface="黑体" panose="02010609060101010101" pitchFamily="49" charset="-122"/>
              </a:rPr>
              <a:t>2</a:t>
            </a:r>
            <a:r>
              <a:rPr lang="zh-CN" altLang="zh-CN" sz="4900" dirty="0">
                <a:latin typeface="黑体" panose="02010609060101010101" pitchFamily="49" charset="-122"/>
                <a:ea typeface="黑体" panose="02010609060101010101" pitchFamily="49" charset="-122"/>
              </a:rPr>
              <a:t>）国家知识产权局的审查和决定。国务院专利行政部门作出的给予实施强制许可的决定，应当及时通知专利权人，并予以登记和公告。给予实施强制许可的决定，应当根据强制许可的理由规定实施的范围和时间。</a:t>
            </a:r>
          </a:p>
          <a:p>
            <a:pPr algn="just">
              <a:lnSpc>
                <a:spcPct val="170000"/>
              </a:lnSpc>
            </a:pPr>
            <a:r>
              <a:rPr lang="en-US" altLang="zh-CN" dirty="0">
                <a:latin typeface="黑体" panose="02010609060101010101" pitchFamily="49" charset="-122"/>
                <a:ea typeface="黑体" panose="02010609060101010101" pitchFamily="49" charset="-122"/>
              </a:rPr>
              <a:t> </a:t>
            </a:r>
            <a:endParaRPr lang="zh-CN" altLang="zh-CN" dirty="0">
              <a:latin typeface="黑体" panose="02010609060101010101" pitchFamily="49" charset="-122"/>
              <a:ea typeface="黑体" panose="02010609060101010101" pitchFamily="49" charset="-122"/>
            </a:endParaRPr>
          </a:p>
          <a:p>
            <a:pPr algn="just"/>
            <a:endParaRPr lang="zh-CN" altLang="en-US" dirty="0">
              <a:latin typeface="黑体" panose="02010609060101010101" pitchFamily="49" charset="-122"/>
              <a:ea typeface="黑体" panose="02010609060101010101" pitchFamily="49" charset="-122"/>
            </a:endParaRPr>
          </a:p>
        </p:txBody>
      </p:sp>
      <p:sp>
        <p:nvSpPr>
          <p:cNvPr id="4" name="标题 2"/>
          <p:cNvSpPr>
            <a:spLocks noGrp="1"/>
          </p:cNvSpPr>
          <p:nvPr>
            <p:ph type="title"/>
          </p:nvPr>
        </p:nvSpPr>
        <p:spPr>
          <a:xfrm>
            <a:off x="1508125" y="198438"/>
            <a:ext cx="10425113" cy="595312"/>
          </a:xfrm>
        </p:spPr>
        <p:txBody>
          <a:bodyPr/>
          <a:lstStyle/>
          <a:p>
            <a:r>
              <a:rPr lang="zh-CN" altLang="zh-CN" dirty="0">
                <a:latin typeface="黑体" panose="02010609060101010101" pitchFamily="49" charset="-122"/>
                <a:ea typeface="黑体" panose="02010609060101010101" pitchFamily="49" charset="-122"/>
              </a:rPr>
              <a:t>专利权强制许可</a:t>
            </a:r>
            <a:endParaRPr lang="zh-CN" altLang="en-US" dirty="0">
              <a:latin typeface="黑体" panose="02010609060101010101" pitchFamily="49" charset="-122"/>
              <a:ea typeface="黑体" panose="02010609060101010101" pitchFamily="49" charset="-122"/>
            </a:endParaRPr>
          </a:p>
        </p:txBody>
      </p:sp>
      <p:sp>
        <p:nvSpPr>
          <p:cNvPr id="5" name="文本框 4"/>
          <p:cNvSpPr txBox="1"/>
          <p:nvPr/>
        </p:nvSpPr>
        <p:spPr>
          <a:xfrm>
            <a:off x="129492" y="265770"/>
            <a:ext cx="1112805" cy="461665"/>
          </a:xfrm>
          <a:prstGeom prst="rect">
            <a:avLst/>
          </a:prstGeom>
          <a:noFill/>
        </p:spPr>
        <p:txBody>
          <a:bodyPr wrap="none" rtlCol="0">
            <a:spAutoFit/>
          </a:bodyPr>
          <a:lstStyle>
            <a:defPPr>
              <a:defRPr lang="zh-CN"/>
            </a:defPPr>
            <a:lvl1pPr>
              <a:defRPr sz="2400" b="1">
                <a:solidFill>
                  <a:srgbClr val="FA7D00"/>
                </a:solidFill>
                <a:latin typeface="微软雅黑" panose="020B0503020204020204" pitchFamily="34" charset="-122"/>
                <a:ea typeface="微软雅黑" panose="020B0503020204020204" pitchFamily="34" charset="-122"/>
              </a:defRPr>
            </a:lvl1pPr>
          </a:lstStyle>
          <a:p>
            <a:r>
              <a:rPr lang="zh-CN" altLang="en-US" dirty="0">
                <a:latin typeface="黑体" panose="02010609060101010101" pitchFamily="49" charset="-122"/>
                <a:ea typeface="黑体" panose="02010609060101010101" pitchFamily="49" charset="-122"/>
              </a:rPr>
              <a:t>第三节</a:t>
            </a:r>
          </a:p>
        </p:txBody>
      </p:sp>
      <p:sp>
        <p:nvSpPr>
          <p:cNvPr id="6" name="菱形 5"/>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7" name="菱形 6"/>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7E4C21F-77E9-40E2-BFC5-A5006F19ED1F}"/>
              </a:ext>
            </a:extLst>
          </p:cNvPr>
          <p:cNvSpPr>
            <a:spLocks noGrp="1"/>
          </p:cNvSpPr>
          <p:nvPr>
            <p:ph idx="1"/>
          </p:nvPr>
        </p:nvSpPr>
        <p:spPr>
          <a:xfrm>
            <a:off x="2592279" y="1344636"/>
            <a:ext cx="8877670" cy="4399216"/>
          </a:xfrm>
        </p:spPr>
        <p:txBody>
          <a:bodyPr/>
          <a:lstStyle/>
          <a:p>
            <a:pPr>
              <a:lnSpc>
                <a:spcPct val="150000"/>
              </a:lnSpc>
            </a:pPr>
            <a:r>
              <a:rPr lang="zh-CN" altLang="en-US" sz="2000" dirty="0">
                <a:latin typeface="SimHei" panose="02010609060101010101" pitchFamily="49" charset="-122"/>
                <a:ea typeface="SimHei" panose="02010609060101010101" pitchFamily="49" charset="-122"/>
                <a:cs typeface="Times New Roman" panose="02020603050405020304" pitchFamily="18" charset="0"/>
              </a:rPr>
              <a:t>    产品的形状是指产品所具有的、可以从外部观察到的确定的空间形状。</a:t>
            </a:r>
          </a:p>
          <a:p>
            <a:pPr>
              <a:lnSpc>
                <a:spcPct val="150000"/>
              </a:lnSpc>
            </a:pPr>
            <a:r>
              <a:rPr lang="zh-CN" altLang="en-US" sz="2000" dirty="0">
                <a:latin typeface="SimHei" panose="02010609060101010101" pitchFamily="49" charset="-122"/>
                <a:ea typeface="SimHei" panose="02010609060101010101" pitchFamily="49" charset="-122"/>
                <a:cs typeface="Times New Roman" panose="02020603050405020304" pitchFamily="18" charset="0"/>
              </a:rPr>
              <a:t>    对产品形状所提出的改进可以是对产品的三维形态所提出的改进，例如对凸轮形状、刀具形状作出的改进；也可以是对产品的二维形态所提出的改进， 例如对型材的断面形状的改进。</a:t>
            </a:r>
          </a:p>
          <a:p>
            <a:pPr>
              <a:lnSpc>
                <a:spcPct val="150000"/>
              </a:lnSpc>
            </a:pPr>
            <a:r>
              <a:rPr lang="zh-CN" altLang="en-US" sz="2000" dirty="0">
                <a:latin typeface="SimHei" panose="02010609060101010101" pitchFamily="49" charset="-122"/>
                <a:ea typeface="SimHei" panose="02010609060101010101" pitchFamily="49" charset="-122"/>
                <a:cs typeface="Times New Roman" panose="02020603050405020304" pitchFamily="18" charset="0"/>
              </a:rPr>
              <a:t>    无确定形状的产品，例如气态、液态、粉末状、颗粒状的物质或材料，其形状不能作为实用新型产品的形状特征。</a:t>
            </a:r>
          </a:p>
          <a:p>
            <a:endParaRPr lang="zh-CN" altLang="en-US" dirty="0"/>
          </a:p>
        </p:txBody>
      </p:sp>
    </p:spTree>
    <p:extLst>
      <p:ext uri="{BB962C8B-B14F-4D97-AF65-F5344CB8AC3E}">
        <p14:creationId xmlns:p14="http://schemas.microsoft.com/office/powerpoint/2010/main" val="388579932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04258" y="198875"/>
            <a:ext cx="1118364" cy="59545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b="1" dirty="0">
                <a:solidFill>
                  <a:srgbClr val="ED7D31"/>
                </a:solidFill>
                <a:latin typeface="黑体" panose="02010609060101010101" pitchFamily="49" charset="-122"/>
                <a:ea typeface="黑体" panose="02010609060101010101" pitchFamily="49" charset="-122"/>
              </a:rPr>
              <a:t>第三节</a:t>
            </a:r>
          </a:p>
        </p:txBody>
      </p:sp>
      <p:sp>
        <p:nvSpPr>
          <p:cNvPr id="2" name="内容占位符 1"/>
          <p:cNvSpPr>
            <a:spLocks noGrp="1"/>
          </p:cNvSpPr>
          <p:nvPr>
            <p:ph idx="1"/>
          </p:nvPr>
        </p:nvSpPr>
        <p:spPr>
          <a:xfrm>
            <a:off x="4029931" y="1357911"/>
            <a:ext cx="7524759" cy="4819052"/>
          </a:xfrm>
        </p:spPr>
        <p:txBody>
          <a:bodyPr>
            <a:normAutofit/>
          </a:bodyPr>
          <a:lstStyle/>
          <a:p>
            <a:pPr>
              <a:lnSpc>
                <a:spcPct val="160000"/>
              </a:lnSpc>
            </a:pPr>
            <a:r>
              <a:rPr lang="zh-CN" altLang="zh-CN" b="1" dirty="0">
                <a:latin typeface="黑体" panose="02010609060101010101" pitchFamily="49" charset="-122"/>
                <a:ea typeface="黑体" panose="02010609060101010101" pitchFamily="49" charset="-122"/>
              </a:rPr>
              <a:t>（二）专利权强制许可的效力</a:t>
            </a:r>
            <a:endParaRPr lang="en-US" altLang="zh-CN" b="1" dirty="0">
              <a:latin typeface="黑体" panose="02010609060101010101" pitchFamily="49" charset="-122"/>
              <a:ea typeface="黑体" panose="02010609060101010101" pitchFamily="49" charset="-122"/>
            </a:endParaRPr>
          </a:p>
          <a:p>
            <a:pPr>
              <a:lnSpc>
                <a:spcPct val="160000"/>
              </a:lnSpc>
            </a:pPr>
            <a:r>
              <a:rPr lang="zh-CN" altLang="en-US" sz="2000" b="1" dirty="0">
                <a:latin typeface="黑体" panose="02010609060101010101" pitchFamily="49" charset="-122"/>
                <a:ea typeface="黑体" panose="02010609060101010101" pitchFamily="49" charset="-122"/>
              </a:rPr>
              <a:t>    </a:t>
            </a:r>
            <a:r>
              <a:rPr lang="zh-CN" altLang="zh-CN" sz="2000" dirty="0">
                <a:latin typeface="黑体" panose="02010609060101010101" pitchFamily="49" charset="-122"/>
                <a:ea typeface="黑体" panose="02010609060101010101" pitchFamily="49" charset="-122"/>
              </a:rPr>
              <a:t>取得实施强制许可的单位或者个人不享有独占的实施权，并且无权允许他人实施。取得实施强制许可的单位或者个人应当付给专利权人合理的使用费，或者依照中华人民共和国参加的有关国际条约的规定处理使用费问题。付给使用费的，其数额由双方协商；双方不能达成协议的，由国务院专利行政部门裁决。 </a:t>
            </a:r>
            <a:endParaRPr lang="zh-CN" altLang="zh-CN" sz="2400" dirty="0">
              <a:latin typeface="黑体" panose="02010609060101010101" pitchFamily="49" charset="-122"/>
              <a:ea typeface="黑体" panose="02010609060101010101" pitchFamily="49" charset="-122"/>
            </a:endParaRPr>
          </a:p>
        </p:txBody>
      </p:sp>
      <p:sp>
        <p:nvSpPr>
          <p:cNvPr id="3" name="标题 2"/>
          <p:cNvSpPr>
            <a:spLocks noGrp="1"/>
          </p:cNvSpPr>
          <p:nvPr>
            <p:ph type="title"/>
          </p:nvPr>
        </p:nvSpPr>
        <p:spPr/>
        <p:txBody>
          <a:bodyPr/>
          <a:lstStyle/>
          <a:p>
            <a:r>
              <a:rPr lang="zh-CN" altLang="zh-CN" dirty="0">
                <a:latin typeface="黑体" panose="02010609060101010101" pitchFamily="49" charset="-122"/>
                <a:ea typeface="黑体" panose="02010609060101010101" pitchFamily="49" charset="-122"/>
              </a:rPr>
              <a:t>专利权强制许可</a:t>
            </a:r>
            <a:endParaRPr lang="zh-CN" altLang="en-US" dirty="0">
              <a:latin typeface="黑体" panose="02010609060101010101" pitchFamily="49" charset="-122"/>
              <a:ea typeface="黑体" panose="02010609060101010101" pitchFamily="49" charset="-122"/>
            </a:endParaRPr>
          </a:p>
        </p:txBody>
      </p:sp>
      <p:sp>
        <p:nvSpPr>
          <p:cNvPr id="4" name="菱形 3"/>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5" name="菱形 4"/>
          <p:cNvSpPr/>
          <p:nvPr/>
        </p:nvSpPr>
        <p:spPr>
          <a:xfrm>
            <a:off x="1149047"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57325" y="2388871"/>
            <a:ext cx="9277350" cy="1646872"/>
          </a:xfrm>
        </p:spPr>
        <p:txBody>
          <a:bodyPr>
            <a:normAutofit/>
          </a:bodyPr>
          <a:lstStyle/>
          <a:p>
            <a:r>
              <a:rPr lang="zh-CN" altLang="en-US" sz="6000" dirty="0">
                <a:solidFill>
                  <a:schemeClr val="bg1"/>
                </a:solidFill>
                <a:latin typeface="华文中宋" panose="02010600040101010101" pitchFamily="2" charset="-122"/>
                <a:ea typeface="华文中宋" panose="02010600040101010101" pitchFamily="2" charset="-122"/>
              </a:rPr>
              <a:t>第</a:t>
            </a:r>
            <a:r>
              <a:rPr lang="zh-CN" altLang="en-US" sz="6000" dirty="0"/>
              <a:t>十二章 专利权的利用</a:t>
            </a:r>
            <a:endParaRPr lang="zh-CN" altLang="en-US" sz="6000" dirty="0">
              <a:solidFill>
                <a:schemeClr val="bg1"/>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53897183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925" y="1165141"/>
            <a:ext cx="1336782" cy="1536127"/>
          </a:xfrm>
          <a:prstGeom prst="rect">
            <a:avLst/>
          </a:prstGeom>
        </p:spPr>
      </p:pic>
      <p:sp>
        <p:nvSpPr>
          <p:cNvPr id="5" name="文本框 4"/>
          <p:cNvSpPr txBox="1"/>
          <p:nvPr/>
        </p:nvSpPr>
        <p:spPr>
          <a:xfrm>
            <a:off x="939911" y="1671595"/>
            <a:ext cx="902811" cy="523220"/>
          </a:xfrm>
          <a:prstGeom prst="rect">
            <a:avLst/>
          </a:prstGeom>
          <a:noFill/>
        </p:spPr>
        <p:txBody>
          <a:bodyPr wrap="none" rtlCol="0">
            <a:spAutoFit/>
          </a:bodyPr>
          <a:lstStyle/>
          <a:p>
            <a:r>
              <a:rPr lang="zh-CN" altLang="en-US" sz="2800" b="1" dirty="0">
                <a:solidFill>
                  <a:srgbClr val="FA7D00"/>
                </a:solidFill>
                <a:latin typeface="SimHei" panose="02010609060101010101" pitchFamily="49" charset="-122"/>
                <a:ea typeface="SimHei" panose="02010609060101010101" pitchFamily="49" charset="-122"/>
              </a:rPr>
              <a:t>目录</a:t>
            </a:r>
          </a:p>
        </p:txBody>
      </p:sp>
      <p:sp>
        <p:nvSpPr>
          <p:cNvPr id="19" name="圆角矩形 18"/>
          <p:cNvSpPr/>
          <p:nvPr/>
        </p:nvSpPr>
        <p:spPr>
          <a:xfrm>
            <a:off x="8423978" y="2194815"/>
            <a:ext cx="1170018" cy="496753"/>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SimHei" panose="02010609060101010101" pitchFamily="49" charset="-122"/>
              <a:ea typeface="SimHei" panose="02010609060101010101" pitchFamily="49" charset="-122"/>
            </a:endParaRPr>
          </a:p>
        </p:txBody>
      </p:sp>
      <p:grpSp>
        <p:nvGrpSpPr>
          <p:cNvPr id="20" name="组合 19"/>
          <p:cNvGrpSpPr/>
          <p:nvPr/>
        </p:nvGrpSpPr>
        <p:grpSpPr>
          <a:xfrm>
            <a:off x="2276693" y="2194815"/>
            <a:ext cx="6373086" cy="495954"/>
            <a:chOff x="3870041" y="1794664"/>
            <a:chExt cx="6373086" cy="495954"/>
          </a:xfrm>
        </p:grpSpPr>
        <p:sp>
          <p:nvSpPr>
            <p:cNvPr id="21" name="圆角矩形 20"/>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SimHei" panose="02010609060101010101" pitchFamily="49" charset="-122"/>
                <a:ea typeface="SimHei" panose="02010609060101010101" pitchFamily="49" charset="-122"/>
              </a:endParaRPr>
            </a:p>
          </p:txBody>
        </p:sp>
        <p:sp>
          <p:nvSpPr>
            <p:cNvPr id="22" name="矩形 21"/>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SimHei" panose="02010609060101010101" pitchFamily="49" charset="-122"/>
                <a:ea typeface="SimHei" panose="02010609060101010101" pitchFamily="49" charset="-122"/>
              </a:endParaRPr>
            </a:p>
          </p:txBody>
        </p:sp>
        <p:sp>
          <p:nvSpPr>
            <p:cNvPr id="23" name="矩形 22"/>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latin typeface="SimHei" panose="02010609060101010101" pitchFamily="49" charset="-122"/>
                  <a:ea typeface="SimHei" panose="02010609060101010101" pitchFamily="49" charset="-122"/>
                </a:rPr>
                <a:t>   专利的实施许可</a:t>
              </a:r>
            </a:p>
          </p:txBody>
        </p:sp>
      </p:grpSp>
      <p:sp>
        <p:nvSpPr>
          <p:cNvPr id="24" name="文本框 23"/>
          <p:cNvSpPr txBox="1"/>
          <p:nvPr/>
        </p:nvSpPr>
        <p:spPr>
          <a:xfrm>
            <a:off x="2357066" y="2213386"/>
            <a:ext cx="1107996" cy="461665"/>
          </a:xfrm>
          <a:prstGeom prst="rect">
            <a:avLst/>
          </a:prstGeom>
          <a:noFill/>
        </p:spPr>
        <p:txBody>
          <a:bodyPr wrap="none" rtlCol="0">
            <a:spAutoFit/>
          </a:bodyPr>
          <a:lstStyle/>
          <a:p>
            <a:r>
              <a:rPr lang="zh-CN" altLang="en-US" sz="2400" b="1" dirty="0">
                <a:solidFill>
                  <a:schemeClr val="bg1"/>
                </a:solidFill>
                <a:latin typeface="SimHei" panose="02010609060101010101" pitchFamily="49" charset="-122"/>
                <a:ea typeface="SimHei" panose="02010609060101010101" pitchFamily="49" charset="-122"/>
              </a:rPr>
              <a:t>第一节</a:t>
            </a:r>
            <a:endParaRPr lang="zh-CN" altLang="en-US" sz="2000" b="1" dirty="0">
              <a:solidFill>
                <a:schemeClr val="bg1"/>
              </a:solidFill>
              <a:latin typeface="SimHei" panose="02010609060101010101" pitchFamily="49" charset="-122"/>
              <a:ea typeface="SimHei" panose="02010609060101010101" pitchFamily="49" charset="-122"/>
            </a:endParaRPr>
          </a:p>
        </p:txBody>
      </p:sp>
      <p:sp>
        <p:nvSpPr>
          <p:cNvPr id="25" name="圆角矩形 24"/>
          <p:cNvSpPr/>
          <p:nvPr/>
        </p:nvSpPr>
        <p:spPr>
          <a:xfrm>
            <a:off x="8423978" y="2835791"/>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SimHei" panose="02010609060101010101" pitchFamily="49" charset="-122"/>
              <a:ea typeface="SimHei" panose="02010609060101010101" pitchFamily="49" charset="-122"/>
            </a:endParaRPr>
          </a:p>
        </p:txBody>
      </p:sp>
      <p:grpSp>
        <p:nvGrpSpPr>
          <p:cNvPr id="26" name="组合 25"/>
          <p:cNvGrpSpPr/>
          <p:nvPr/>
        </p:nvGrpSpPr>
        <p:grpSpPr>
          <a:xfrm>
            <a:off x="2276693" y="2834194"/>
            <a:ext cx="6373086" cy="495954"/>
            <a:chOff x="3870041" y="1790195"/>
            <a:chExt cx="6373086" cy="495954"/>
          </a:xfrm>
        </p:grpSpPr>
        <p:sp>
          <p:nvSpPr>
            <p:cNvPr id="27" name="圆角矩形 26"/>
            <p:cNvSpPr/>
            <p:nvPr/>
          </p:nvSpPr>
          <p:spPr>
            <a:xfrm>
              <a:off x="3870041" y="1810216"/>
              <a:ext cx="1108364" cy="461665"/>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SimHei" panose="02010609060101010101" pitchFamily="49" charset="-122"/>
                <a:ea typeface="SimHei" panose="02010609060101010101" pitchFamily="49" charset="-122"/>
              </a:endParaRPr>
            </a:p>
          </p:txBody>
        </p:sp>
        <p:sp>
          <p:nvSpPr>
            <p:cNvPr id="28" name="矩形 27"/>
            <p:cNvSpPr/>
            <p:nvPr/>
          </p:nvSpPr>
          <p:spPr>
            <a:xfrm>
              <a:off x="4655427" y="1810216"/>
              <a:ext cx="402983" cy="461665"/>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SimHei" panose="02010609060101010101" pitchFamily="49" charset="-122"/>
                <a:ea typeface="SimHei" panose="02010609060101010101" pitchFamily="49" charset="-122"/>
              </a:endParaRPr>
            </a:p>
          </p:txBody>
        </p:sp>
        <p:sp>
          <p:nvSpPr>
            <p:cNvPr id="29" name="矩形 28"/>
            <p:cNvSpPr/>
            <p:nvPr/>
          </p:nvSpPr>
          <p:spPr>
            <a:xfrm>
              <a:off x="5163131" y="1790195"/>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latin typeface="SimHei" panose="02010609060101010101" pitchFamily="49" charset="-122"/>
                  <a:ea typeface="SimHei" panose="02010609060101010101" pitchFamily="49" charset="-122"/>
                </a:rPr>
                <a:t>   专利权的转让</a:t>
              </a:r>
            </a:p>
          </p:txBody>
        </p:sp>
      </p:grpSp>
      <p:sp>
        <p:nvSpPr>
          <p:cNvPr id="30" name="文本框 29"/>
          <p:cNvSpPr txBox="1"/>
          <p:nvPr/>
        </p:nvSpPr>
        <p:spPr>
          <a:xfrm>
            <a:off x="2347646" y="2851337"/>
            <a:ext cx="1142132" cy="461665"/>
          </a:xfrm>
          <a:prstGeom prst="rect">
            <a:avLst/>
          </a:prstGeom>
          <a:noFill/>
        </p:spPr>
        <p:txBody>
          <a:bodyPr wrap="square" rtlCol="0">
            <a:spAutoFit/>
          </a:bodyPr>
          <a:lstStyle/>
          <a:p>
            <a:r>
              <a:rPr lang="zh-CN" altLang="en-US" sz="2400" b="1" dirty="0">
                <a:solidFill>
                  <a:schemeClr val="bg1"/>
                </a:solidFill>
                <a:latin typeface="SimHei" panose="02010609060101010101" pitchFamily="49" charset="-122"/>
                <a:ea typeface="SimHei" panose="02010609060101010101" pitchFamily="49" charset="-122"/>
              </a:rPr>
              <a:t>第二节                </a:t>
            </a:r>
            <a:endParaRPr lang="zh-CN" altLang="en-US" sz="2000" b="1" dirty="0">
              <a:solidFill>
                <a:schemeClr val="bg1"/>
              </a:solidFill>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40142812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33435"/>
            <a:ext cx="11186629" cy="4985472"/>
          </a:xfrm>
        </p:spPr>
        <p:txBody>
          <a:bodyPr>
            <a:normAutofit/>
          </a:bodyPr>
          <a:lstStyle/>
          <a:p>
            <a:pPr algn="just">
              <a:lnSpc>
                <a:spcPct val="150000"/>
              </a:lnSpc>
            </a:pPr>
            <a:r>
              <a:rPr lang="en-US" altLang="zh-CN" dirty="0">
                <a:latin typeface="SimHei" panose="02010609060101010101" pitchFamily="49" charset="-122"/>
                <a:ea typeface="SimHei" panose="02010609060101010101" pitchFamily="49" charset="-122"/>
              </a:rPr>
              <a:t>    </a:t>
            </a:r>
          </a:p>
          <a:p>
            <a:pPr algn="just">
              <a:lnSpc>
                <a:spcPct val="150000"/>
              </a:lnSpc>
            </a:pPr>
            <a:r>
              <a:rPr lang="zh-CN" altLang="en-US" b="1" dirty="0">
                <a:latin typeface="SimHei" panose="02010609060101010101" pitchFamily="49" charset="-122"/>
                <a:ea typeface="SimHei" panose="02010609060101010101" pitchFamily="49" charset="-122"/>
              </a:rPr>
              <a:t>    </a:t>
            </a:r>
            <a:r>
              <a:rPr lang="zh-CN" altLang="en-US" sz="2400" b="1" dirty="0">
                <a:latin typeface="SimHei" panose="02010609060101010101" pitchFamily="49" charset="-122"/>
                <a:ea typeface="SimHei" panose="02010609060101010101" pitchFamily="49" charset="-122"/>
              </a:rPr>
              <a:t>本章教学目的</a:t>
            </a:r>
            <a:r>
              <a:rPr lang="zh-CN" altLang="en-US" sz="2400" dirty="0">
                <a:latin typeface="SimHei" panose="02010609060101010101" pitchFamily="49" charset="-122"/>
                <a:ea typeface="SimHei" panose="02010609060101010101" pitchFamily="49" charset="-122"/>
              </a:rPr>
              <a:t>：通过本章的学习，使学生对专利权的实施许可以及转让有比较全面、系统的理解和掌握。</a:t>
            </a:r>
            <a:endParaRPr lang="en-US" altLang="zh-CN" sz="2400" dirty="0">
              <a:latin typeface="SimHei" panose="02010609060101010101" pitchFamily="49" charset="-122"/>
              <a:ea typeface="SimHei" panose="02010609060101010101" pitchFamily="49" charset="-122"/>
            </a:endParaRPr>
          </a:p>
          <a:p>
            <a:pPr indent="630238" algn="just">
              <a:lnSpc>
                <a:spcPct val="150000"/>
              </a:lnSpc>
            </a:pPr>
            <a:r>
              <a:rPr lang="zh-CN" altLang="en-US" sz="2400" b="1" dirty="0">
                <a:latin typeface="SimHei" panose="02010609060101010101" pitchFamily="49" charset="-122"/>
                <a:ea typeface="SimHei" panose="02010609060101010101" pitchFamily="49" charset="-122"/>
              </a:rPr>
              <a:t>本章教学要求</a:t>
            </a:r>
            <a:r>
              <a:rPr lang="zh-CN" altLang="en-US" sz="2400" dirty="0">
                <a:latin typeface="SimHei" panose="02010609060101010101" pitchFamily="49" charset="-122"/>
                <a:ea typeface="SimHei" panose="02010609060101010101" pitchFamily="49" charset="-122"/>
              </a:rPr>
              <a:t>：</a:t>
            </a:r>
            <a:r>
              <a:rPr lang="zh-CN" altLang="zh-CN" sz="2400" dirty="0">
                <a:latin typeface="SimHei" panose="02010609060101010101" pitchFamily="49" charset="-122"/>
                <a:ea typeface="SimHei" panose="02010609060101010101" pitchFamily="49" charset="-122"/>
              </a:rPr>
              <a:t>鉴于专利权质押、信托、作为遗产以及破产财产和前文著作权法的相关制度完全相同，本章不再介绍，而主要介绍最重要且具有专利法的特殊性的合同方式</a:t>
            </a:r>
            <a:r>
              <a:rPr lang="en-US" altLang="zh-CN" sz="2400" dirty="0">
                <a:latin typeface="SimHei" panose="02010609060101010101" pitchFamily="49" charset="-122"/>
                <a:ea typeface="SimHei" panose="02010609060101010101" pitchFamily="49" charset="-122"/>
              </a:rPr>
              <a:t>——</a:t>
            </a:r>
            <a:r>
              <a:rPr lang="zh-CN" altLang="zh-CN" sz="2400" dirty="0">
                <a:latin typeface="SimHei" panose="02010609060101010101" pitchFamily="49" charset="-122"/>
                <a:ea typeface="SimHei" panose="02010609060101010101" pitchFamily="49" charset="-122"/>
              </a:rPr>
              <a:t>专利权利用中的实施许可和转让。</a:t>
            </a:r>
          </a:p>
        </p:txBody>
      </p:sp>
      <p:sp>
        <p:nvSpPr>
          <p:cNvPr id="3" name="标题 2"/>
          <p:cNvSpPr>
            <a:spLocks noGrp="1"/>
          </p:cNvSpPr>
          <p:nvPr>
            <p:ph type="title"/>
          </p:nvPr>
        </p:nvSpPr>
        <p:spPr/>
        <p:txBody>
          <a:bodyPr/>
          <a:lstStyle/>
          <a:p>
            <a:r>
              <a:rPr lang="zh-CN" altLang="en-US" dirty="0">
                <a:latin typeface="SimHei" panose="02010609060101010101" pitchFamily="49" charset="-122"/>
                <a:ea typeface="SimHei" panose="02010609060101010101" pitchFamily="49" charset="-122"/>
              </a:rPr>
              <a:t>本章导语</a:t>
            </a:r>
          </a:p>
        </p:txBody>
      </p:sp>
    </p:spTree>
    <p:extLst>
      <p:ext uri="{BB962C8B-B14F-4D97-AF65-F5344CB8AC3E}">
        <p14:creationId xmlns:p14="http://schemas.microsoft.com/office/powerpoint/2010/main" val="352614526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1779" y="1673653"/>
            <a:ext cx="10954327" cy="4985472"/>
          </a:xfrm>
        </p:spPr>
        <p:txBody>
          <a:bodyPr>
            <a:normAutofit/>
          </a:bodyPr>
          <a:lstStyle/>
          <a:p>
            <a:pPr>
              <a:lnSpc>
                <a:spcPct val="150000"/>
              </a:lnSpc>
            </a:pPr>
            <a:r>
              <a:rPr lang="zh-CN" altLang="en-US" sz="2400" b="1" dirty="0">
                <a:latin typeface="SimHei" panose="02010609060101010101" pitchFamily="49" charset="-122"/>
                <a:ea typeface="SimHei" panose="02010609060101010101" pitchFamily="49" charset="-122"/>
              </a:rPr>
              <a:t>本章教学的重点、难点：</a:t>
            </a:r>
            <a:r>
              <a:rPr lang="zh-CN" altLang="en-US" sz="2400" dirty="0">
                <a:latin typeface="SimHei" panose="02010609060101010101" pitchFamily="49" charset="-122"/>
                <a:ea typeface="SimHei" panose="02010609060101010101" pitchFamily="49" charset="-122"/>
              </a:rPr>
              <a:t>专利实施许可方式、专利实施许可合同的主要内容、专利实施许可的法律后果、专利权转让的条件及效力。</a:t>
            </a:r>
            <a:endParaRPr lang="zh-CN" altLang="en-US" sz="2000" dirty="0">
              <a:latin typeface="SimHei" panose="02010609060101010101" pitchFamily="49" charset="-122"/>
              <a:ea typeface="SimHei" panose="02010609060101010101" pitchFamily="49" charset="-122"/>
            </a:endParaRPr>
          </a:p>
        </p:txBody>
      </p:sp>
      <p:sp>
        <p:nvSpPr>
          <p:cNvPr id="3" name="标题 2"/>
          <p:cNvSpPr>
            <a:spLocks noGrp="1"/>
          </p:cNvSpPr>
          <p:nvPr>
            <p:ph type="title"/>
          </p:nvPr>
        </p:nvSpPr>
        <p:spPr/>
        <p:txBody>
          <a:bodyPr/>
          <a:lstStyle/>
          <a:p>
            <a:r>
              <a:rPr lang="zh-CN" altLang="en-US" dirty="0">
                <a:latin typeface="SimHei" panose="02010609060101010101" pitchFamily="49" charset="-122"/>
                <a:ea typeface="SimHei" panose="02010609060101010101" pitchFamily="49" charset="-122"/>
              </a:rPr>
              <a:t>本章导语</a:t>
            </a:r>
          </a:p>
        </p:txBody>
      </p:sp>
    </p:spTree>
    <p:extLst>
      <p:ext uri="{BB962C8B-B14F-4D97-AF65-F5344CB8AC3E}">
        <p14:creationId xmlns:p14="http://schemas.microsoft.com/office/powerpoint/2010/main" val="149111740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62863" y="199846"/>
            <a:ext cx="10425548" cy="595457"/>
          </a:xfrm>
        </p:spPr>
        <p:txBody>
          <a:bodyPr/>
          <a:lstStyle/>
          <a:p>
            <a:r>
              <a:rPr lang="zh-CN" altLang="en-US" b="1" dirty="0">
                <a:latin typeface="SimHei" panose="02010609060101010101" pitchFamily="49" charset="-122"/>
                <a:ea typeface="SimHei" panose="02010609060101010101" pitchFamily="49" charset="-122"/>
                <a:cs typeface="宋体" panose="02010600030101010101" pitchFamily="2" charset="-122"/>
                <a:sym typeface="+mn-ea"/>
              </a:rPr>
              <a:t> 专利的实施许可</a:t>
            </a:r>
            <a:endParaRPr lang="zh-CN" altLang="en-US" dirty="0">
              <a:latin typeface="SimHei" panose="02010609060101010101" pitchFamily="49" charset="-122"/>
              <a:ea typeface="SimHei" panose="02010609060101010101" pitchFamily="49" charset="-122"/>
            </a:endParaRPr>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1462863" y="1536174"/>
            <a:ext cx="10425548" cy="3713517"/>
          </a:xfrm>
          <a:prstGeom prst="rect">
            <a:avLst/>
          </a:prstGeom>
          <a:noFill/>
        </p:spPr>
        <p:txBody>
          <a:bodyPr wrap="square" rtlCol="0">
            <a:spAutoFit/>
          </a:bodyPr>
          <a:lstStyle/>
          <a:p>
            <a:pPr>
              <a:lnSpc>
                <a:spcPct val="150000"/>
              </a:lnSpc>
            </a:pPr>
            <a:r>
              <a:rPr lang="en-US" altLang="zh-CN" sz="2000" dirty="0">
                <a:latin typeface="SimHei" panose="02010609060101010101" pitchFamily="49" charset="-122"/>
                <a:ea typeface="SimHei" panose="02010609060101010101" pitchFamily="49" charset="-122"/>
              </a:rPr>
              <a:t>    </a:t>
            </a:r>
            <a:r>
              <a:rPr lang="zh-CN" altLang="zh-CN" sz="2000" b="1" dirty="0">
                <a:latin typeface="SimHei" panose="02010609060101010101" pitchFamily="49" charset="-122"/>
                <a:ea typeface="SimHei" panose="02010609060101010101" pitchFamily="49" charset="-122"/>
              </a:rPr>
              <a:t>专利实施许可是指专利权人在约定的地域、期限和方式的范围内许可他人实施其专利技术并收取或者不收取使用费的专利权实现方式。</a:t>
            </a:r>
            <a:r>
              <a:rPr lang="zh-CN" altLang="zh-CN" sz="2000" dirty="0">
                <a:latin typeface="SimHei" panose="02010609060101010101" pitchFamily="49" charset="-122"/>
                <a:ea typeface="SimHei" panose="02010609060101010101" pitchFamily="49" charset="-122"/>
              </a:rPr>
              <a:t>专利实施许可和专利权的转让不同，专利实施许可仅授予专利技术的使用权，许可方仍拥有专利的所有权，被许可方只获得了专利技术实施的权利，并未拥有专利的所有权。在授予使用权的意义上，专利实施许可类似于民法上的租赁。但因权利对象的不同，专利实施许可又不同于租赁，专利实施许可可以分期限、地域和方式进行。在今天，专利实施许可已经成为专利权人实现其利益的最重要的手段之一，比如，著名的通信技术企业美国高通公司就是一家典型的靠收取专利许可费来盈利的公司，其收取的专利许可费甚至被人们称为“高通税”。</a:t>
            </a:r>
            <a:endParaRPr lang="zh-CN" altLang="zh-CN" sz="2000" b="1" dirty="0">
              <a:latin typeface="SimHei" panose="02010609060101010101" pitchFamily="49" charset="-122"/>
              <a:ea typeface="SimHei" panose="02010609060101010101" pitchFamily="49" charset="-122"/>
            </a:endParaRP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Tree>
    <p:extLst>
      <p:ext uri="{BB962C8B-B14F-4D97-AF65-F5344CB8AC3E}">
        <p14:creationId xmlns:p14="http://schemas.microsoft.com/office/powerpoint/2010/main" val="65567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62863" y="199846"/>
            <a:ext cx="10425548" cy="595457"/>
          </a:xfrm>
        </p:spPr>
        <p:txBody>
          <a:bodyPr/>
          <a:lstStyle/>
          <a:p>
            <a:r>
              <a:rPr lang="zh-CN" altLang="en-US" b="1" dirty="0">
                <a:latin typeface="SimHei" panose="02010609060101010101" pitchFamily="49" charset="-122"/>
                <a:ea typeface="SimHei" panose="02010609060101010101" pitchFamily="49" charset="-122"/>
                <a:cs typeface="宋体" panose="02010600030101010101" pitchFamily="2" charset="-122"/>
                <a:sym typeface="+mn-ea"/>
              </a:rPr>
              <a:t> 专利的实施许可</a:t>
            </a:r>
            <a:endParaRPr lang="zh-CN" altLang="en-US" dirty="0">
              <a:latin typeface="SimHei" panose="02010609060101010101" pitchFamily="49" charset="-122"/>
              <a:ea typeface="SimHei" panose="02010609060101010101" pitchFamily="49" charset="-122"/>
            </a:endParaRPr>
          </a:p>
        </p:txBody>
      </p:sp>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panose="02010609060101010101" pitchFamily="49" charset="-122"/>
              <a:ea typeface="SimHei" panose="02010609060101010101" pitchFamily="49" charset="-122"/>
            </a:endParaRPr>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panose="02010609060101010101" pitchFamily="49" charset="-122"/>
              <a:ea typeface="SimHei" panose="02010609060101010101" pitchFamily="49" charset="-122"/>
            </a:endParaRPr>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3168067" y="2373028"/>
            <a:ext cx="8489987" cy="2775760"/>
          </a:xfrm>
          <a:prstGeom prst="rect">
            <a:avLst/>
          </a:prstGeom>
          <a:noFill/>
        </p:spPr>
        <p:txBody>
          <a:bodyPr wrap="square" rtlCol="0">
            <a:spAutoFit/>
          </a:bodyPr>
          <a:lstStyle/>
          <a:p>
            <a:pPr>
              <a:lnSpc>
                <a:spcPct val="150000"/>
              </a:lnSpc>
            </a:pPr>
            <a:r>
              <a:rPr lang="zh-CN" altLang="zh-CN" sz="2400" dirty="0">
                <a:latin typeface="SimHei" panose="02010609060101010101" pitchFamily="49" charset="-122"/>
                <a:ea typeface="SimHei" panose="02010609060101010101" pitchFamily="49" charset="-122"/>
              </a:rPr>
              <a:t>根据不同的标准，专利实施许可方式可以进行不同的分类：　</a:t>
            </a:r>
          </a:p>
          <a:p>
            <a:pPr>
              <a:lnSpc>
                <a:spcPct val="150000"/>
              </a:lnSpc>
            </a:pPr>
            <a:r>
              <a:rPr lang="zh-CN" altLang="zh-CN" sz="2400" dirty="0">
                <a:latin typeface="SimHei" panose="02010609060101010101" pitchFamily="49" charset="-122"/>
                <a:ea typeface="SimHei" panose="02010609060101010101" pitchFamily="49" charset="-122"/>
              </a:rPr>
              <a:t>（一）独占实施许可、排他实施许可与普通实施许可</a:t>
            </a:r>
            <a:endParaRPr lang="en-US" altLang="zh-CN" sz="2400" dirty="0">
              <a:latin typeface="SimHei" panose="02010609060101010101" pitchFamily="49" charset="-122"/>
              <a:ea typeface="SimHei" panose="02010609060101010101" pitchFamily="49" charset="-122"/>
            </a:endParaRPr>
          </a:p>
          <a:p>
            <a:pPr>
              <a:lnSpc>
                <a:spcPct val="150000"/>
              </a:lnSpc>
            </a:pPr>
            <a:r>
              <a:rPr lang="zh-CN" altLang="zh-CN" sz="2400" dirty="0">
                <a:latin typeface="SimHei" panose="02010609060101010101" pitchFamily="49" charset="-122"/>
                <a:ea typeface="SimHei" panose="02010609060101010101" pitchFamily="49" charset="-122"/>
              </a:rPr>
              <a:t>（二）基本许可与分许可</a:t>
            </a:r>
            <a:endParaRPr lang="en-US" altLang="zh-CN" sz="2400" dirty="0">
              <a:latin typeface="SimHei" panose="02010609060101010101" pitchFamily="49" charset="-122"/>
              <a:ea typeface="SimHei" panose="02010609060101010101" pitchFamily="49" charset="-122"/>
            </a:endParaRPr>
          </a:p>
          <a:p>
            <a:pPr>
              <a:lnSpc>
                <a:spcPct val="150000"/>
              </a:lnSpc>
            </a:pPr>
            <a:r>
              <a:rPr lang="zh-CN" altLang="zh-CN" sz="2400" dirty="0">
                <a:latin typeface="SimHei" panose="02010609060101010101" pitchFamily="49" charset="-122"/>
                <a:ea typeface="SimHei" panose="02010609060101010101" pitchFamily="49" charset="-122"/>
              </a:rPr>
              <a:t>（三）单方许可与交叉许可</a:t>
            </a:r>
            <a:endParaRPr lang="en-US" altLang="zh-CN" sz="2400" dirty="0">
              <a:latin typeface="SimHei" panose="02010609060101010101" pitchFamily="49" charset="-122"/>
              <a:ea typeface="SimHei" panose="02010609060101010101" pitchFamily="49" charset="-122"/>
            </a:endParaRPr>
          </a:p>
          <a:p>
            <a:pPr>
              <a:lnSpc>
                <a:spcPct val="150000"/>
              </a:lnSpc>
            </a:pPr>
            <a:r>
              <a:rPr lang="zh-CN" altLang="en-US" sz="2400" dirty="0">
                <a:latin typeface="SimHei" panose="02010609060101010101" pitchFamily="49" charset="-122"/>
                <a:ea typeface="SimHei" panose="02010609060101010101" pitchFamily="49" charset="-122"/>
              </a:rPr>
              <a:t>（四）特别许可</a:t>
            </a:r>
            <a:endParaRPr lang="zh-CN" altLang="zh-CN" sz="2400" dirty="0">
              <a:latin typeface="SimHei" panose="02010609060101010101" pitchFamily="49" charset="-122"/>
              <a:ea typeface="SimHei" panose="02010609060101010101" pitchFamily="49" charset="-122"/>
            </a:endParaRPr>
          </a:p>
        </p:txBody>
      </p:sp>
      <p:sp>
        <p:nvSpPr>
          <p:cNvPr id="7" name="矩形 6"/>
          <p:cNvSpPr/>
          <p:nvPr/>
        </p:nvSpPr>
        <p:spPr>
          <a:xfrm>
            <a:off x="1462863" y="1396522"/>
            <a:ext cx="13387538" cy="584775"/>
          </a:xfrm>
          <a:prstGeom prst="rect">
            <a:avLst/>
          </a:prstGeom>
        </p:spPr>
        <p:txBody>
          <a:bodyPr wrap="square">
            <a:spAutoFit/>
          </a:bodyPr>
          <a:lstStyle/>
          <a:p>
            <a:r>
              <a:rPr lang="zh-CN" altLang="en-US" sz="3200"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rPr>
              <a:t>一、专利实施的许可方式</a:t>
            </a:r>
            <a:endParaRPr lang="en-US" altLang="zh-CN" sz="3200"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endParaRP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Tree>
    <p:extLst>
      <p:ext uri="{BB962C8B-B14F-4D97-AF65-F5344CB8AC3E}">
        <p14:creationId xmlns:p14="http://schemas.microsoft.com/office/powerpoint/2010/main" val="100667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8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3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8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62863" y="199846"/>
            <a:ext cx="10425548" cy="595457"/>
          </a:xfrm>
        </p:spPr>
        <p:txBody>
          <a:bodyPr/>
          <a:lstStyle/>
          <a:p>
            <a:r>
              <a:rPr lang="zh-CN" altLang="en-US" b="1" dirty="0">
                <a:latin typeface="SimHei" panose="02010609060101010101" pitchFamily="49" charset="-122"/>
                <a:ea typeface="SimHei" panose="02010609060101010101" pitchFamily="49" charset="-122"/>
                <a:cs typeface="宋体" panose="02010600030101010101" pitchFamily="2" charset="-122"/>
                <a:sym typeface="+mn-ea"/>
              </a:rPr>
              <a:t> 专利的实施许可</a:t>
            </a:r>
            <a:endParaRPr lang="zh-CN" altLang="en-US" dirty="0">
              <a:latin typeface="SimHei" panose="02010609060101010101" pitchFamily="49" charset="-122"/>
              <a:ea typeface="SimHei" panose="02010609060101010101" pitchFamily="49" charset="-122"/>
            </a:endParaRPr>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1462863" y="2191316"/>
            <a:ext cx="10095863" cy="3251852"/>
          </a:xfrm>
          <a:prstGeom prst="rect">
            <a:avLst/>
          </a:prstGeom>
          <a:noFill/>
        </p:spPr>
        <p:txBody>
          <a:bodyPr wrap="square" rtlCol="0">
            <a:spAutoFit/>
          </a:bodyPr>
          <a:lstStyle/>
          <a:p>
            <a:pPr marL="457200" indent="-457200">
              <a:lnSpc>
                <a:spcPct val="150000"/>
              </a:lnSpc>
              <a:buAutoNum type="arabicPeriod"/>
            </a:pPr>
            <a:r>
              <a:rPr lang="zh-CN" altLang="zh-CN" sz="2000" b="1" dirty="0">
                <a:latin typeface="SimHei" panose="02010609060101010101" pitchFamily="49" charset="-122"/>
                <a:ea typeface="SimHei" panose="02010609060101010101" pitchFamily="49" charset="-122"/>
              </a:rPr>
              <a:t>独占实施许可。</a:t>
            </a:r>
            <a:r>
              <a:rPr lang="en-US" altLang="zh-CN" sz="2000" dirty="0">
                <a:latin typeface="SimHei" panose="02010609060101010101" pitchFamily="49" charset="-122"/>
                <a:ea typeface="SimHei" panose="02010609060101010101" pitchFamily="49" charset="-122"/>
              </a:rPr>
              <a:t>    </a:t>
            </a:r>
          </a:p>
          <a:p>
            <a:pPr>
              <a:lnSpc>
                <a:spcPct val="150000"/>
              </a:lnSpc>
            </a:pPr>
            <a:r>
              <a:rPr lang="en-US" altLang="zh-CN" sz="2000" dirty="0">
                <a:latin typeface="SimHei" panose="02010609060101010101" pitchFamily="49" charset="-122"/>
                <a:ea typeface="SimHei" panose="02010609060101010101" pitchFamily="49" charset="-122"/>
              </a:rPr>
              <a:t>    </a:t>
            </a:r>
            <a:r>
              <a:rPr lang="zh-CN" altLang="zh-CN" sz="2000" dirty="0">
                <a:latin typeface="SimHei" panose="02010609060101010101" pitchFamily="49" charset="-122"/>
                <a:ea typeface="SimHei" panose="02010609060101010101" pitchFamily="49" charset="-122"/>
              </a:rPr>
              <a:t>独占实施许可是指专利权人在约定的地域、期限和方式的范围内，许可他人实施自己的专利技术，此后许可人不仅不得再向第三方许可实施该专利技术，自己也不得再实施该专利技术。采用这种许可方式的专利权人往往是不具备实施能力的纯科研单位、小企业或者个人，由于其本身不具备实施专利技术的条件，实施许可是实现专利利益的基本手段。同时由于专利权人本身没有实施专利技术的条件，并不需要实施专利技术，因此往往能够将专利独占实施许可给他人以获取最大收益。</a:t>
            </a:r>
          </a:p>
        </p:txBody>
      </p:sp>
      <p:sp>
        <p:nvSpPr>
          <p:cNvPr id="7" name="矩形 6"/>
          <p:cNvSpPr/>
          <p:nvPr/>
        </p:nvSpPr>
        <p:spPr>
          <a:xfrm>
            <a:off x="1283183" y="1477951"/>
            <a:ext cx="10784908" cy="523220"/>
          </a:xfrm>
          <a:prstGeom prst="rect">
            <a:avLst/>
          </a:prstGeom>
        </p:spPr>
        <p:txBody>
          <a:bodyPr wrap="square">
            <a:spAutoFit/>
          </a:bodyPr>
          <a:lstStyle/>
          <a:p>
            <a:r>
              <a:rPr lang="zh-CN" altLang="en-US" sz="2800" dirty="0">
                <a:latin typeface="SimHei" panose="02010609060101010101" pitchFamily="49" charset="-122"/>
                <a:ea typeface="SimHei" panose="02010609060101010101" pitchFamily="49" charset="-122"/>
                <a:cs typeface="宋体" panose="02010600030101010101" pitchFamily="2" charset="-122"/>
                <a:sym typeface="+mn-ea"/>
              </a:rPr>
              <a:t>（一）独占实施许可、排他实施许可与普通实施许可</a:t>
            </a:r>
            <a:endParaRPr lang="en-US" altLang="zh-CN" sz="2800" dirty="0">
              <a:latin typeface="SimHei" panose="02010609060101010101" pitchFamily="49" charset="-122"/>
              <a:ea typeface="SimHei" panose="02010609060101010101" pitchFamily="49" charset="-122"/>
              <a:cs typeface="宋体" panose="02010600030101010101" pitchFamily="2" charset="-122"/>
              <a:sym typeface="+mn-ea"/>
            </a:endParaRP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Tree>
    <p:extLst>
      <p:ext uri="{BB962C8B-B14F-4D97-AF65-F5344CB8AC3E}">
        <p14:creationId xmlns:p14="http://schemas.microsoft.com/office/powerpoint/2010/main" val="155718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115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62863" y="199846"/>
            <a:ext cx="10425548" cy="595457"/>
          </a:xfrm>
        </p:spPr>
        <p:txBody>
          <a:bodyPr/>
          <a:lstStyle/>
          <a:p>
            <a:r>
              <a:rPr lang="zh-CN" altLang="en-US" b="1" dirty="0">
                <a:latin typeface="SimHei" panose="02010609060101010101" pitchFamily="49" charset="-122"/>
                <a:ea typeface="SimHei" panose="02010609060101010101" pitchFamily="49" charset="-122"/>
                <a:cs typeface="宋体" panose="02010600030101010101" pitchFamily="2" charset="-122"/>
                <a:sym typeface="+mn-ea"/>
              </a:rPr>
              <a:t> 专利的实施许可</a:t>
            </a:r>
            <a:endParaRPr lang="zh-CN" altLang="en-US" dirty="0">
              <a:latin typeface="SimHei" panose="02010609060101010101" pitchFamily="49" charset="-122"/>
              <a:ea typeface="SimHei" panose="02010609060101010101" pitchFamily="49" charset="-122"/>
            </a:endParaRPr>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1525007" y="2245907"/>
            <a:ext cx="9776267" cy="2790187"/>
          </a:xfrm>
          <a:prstGeom prst="rect">
            <a:avLst/>
          </a:prstGeom>
          <a:noFill/>
        </p:spPr>
        <p:txBody>
          <a:bodyPr wrap="square" rtlCol="0">
            <a:spAutoFit/>
          </a:bodyPr>
          <a:lstStyle/>
          <a:p>
            <a:pPr>
              <a:lnSpc>
                <a:spcPct val="150000"/>
              </a:lnSpc>
            </a:pPr>
            <a:r>
              <a:rPr lang="en-US" altLang="zh-CN" sz="2000" b="1" dirty="0">
                <a:latin typeface="SimHei" panose="02010609060101010101" pitchFamily="49" charset="-122"/>
                <a:ea typeface="SimHei" panose="02010609060101010101" pitchFamily="49" charset="-122"/>
              </a:rPr>
              <a:t>2. </a:t>
            </a:r>
            <a:r>
              <a:rPr lang="zh-CN" altLang="zh-CN" sz="2000" b="1" dirty="0">
                <a:latin typeface="SimHei" panose="02010609060101010101" pitchFamily="49" charset="-122"/>
                <a:ea typeface="SimHei" panose="02010609060101010101" pitchFamily="49" charset="-122"/>
              </a:rPr>
              <a:t>排他实施许可。</a:t>
            </a:r>
            <a:endParaRPr lang="en-US" altLang="zh-CN" sz="2000" dirty="0">
              <a:latin typeface="SimHei" panose="02010609060101010101" pitchFamily="49" charset="-122"/>
              <a:ea typeface="SimHei" panose="02010609060101010101" pitchFamily="49" charset="-122"/>
            </a:endParaRPr>
          </a:p>
          <a:p>
            <a:pPr>
              <a:lnSpc>
                <a:spcPct val="150000"/>
              </a:lnSpc>
            </a:pPr>
            <a:r>
              <a:rPr lang="zh-CN" altLang="en-US" sz="2000" dirty="0">
                <a:latin typeface="SimHei" panose="02010609060101010101" pitchFamily="49" charset="-122"/>
                <a:ea typeface="SimHei" panose="02010609060101010101" pitchFamily="49" charset="-122"/>
              </a:rPr>
              <a:t>    </a:t>
            </a:r>
            <a:r>
              <a:rPr lang="zh-CN" altLang="zh-CN" sz="2000" dirty="0">
                <a:latin typeface="SimHei" panose="02010609060101010101" pitchFamily="49" charset="-122"/>
                <a:ea typeface="SimHei" panose="02010609060101010101" pitchFamily="49" charset="-122"/>
              </a:rPr>
              <a:t>排他实施许可是指专利权人在约定的地域、期限及方式的范围内，许可他人实施自己的专利技术，自己也可在此范围内实施该专利技术，但不得再许可第三方实施该专利技术。采用这种许可方式的专利权人往往是自己具备一定的实施专利技术的能力，但因其规模相对比较小，并不能充分实施其专利技术，因此他除了自己实施自己的专利技术之外，还充分利用许可的方式许可他人实施其专利技术，以充分获取收益。</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
        <p:nvSpPr>
          <p:cNvPr id="9" name="矩形 8">
            <a:extLst>
              <a:ext uri="{FF2B5EF4-FFF2-40B4-BE49-F238E27FC236}">
                <a16:creationId xmlns:a16="http://schemas.microsoft.com/office/drawing/2014/main" id="{33505BBD-5257-3445-9519-42F0BCCC23E8}"/>
              </a:ext>
            </a:extLst>
          </p:cNvPr>
          <p:cNvSpPr/>
          <p:nvPr/>
        </p:nvSpPr>
        <p:spPr>
          <a:xfrm>
            <a:off x="1283183" y="1477951"/>
            <a:ext cx="10784908" cy="523220"/>
          </a:xfrm>
          <a:prstGeom prst="rect">
            <a:avLst/>
          </a:prstGeom>
        </p:spPr>
        <p:txBody>
          <a:bodyPr wrap="square">
            <a:spAutoFit/>
          </a:bodyPr>
          <a:lstStyle/>
          <a:p>
            <a:r>
              <a:rPr lang="zh-CN" altLang="en-US" sz="2800" dirty="0">
                <a:latin typeface="SimHei" panose="02010609060101010101" pitchFamily="49" charset="-122"/>
                <a:ea typeface="SimHei" panose="02010609060101010101" pitchFamily="49" charset="-122"/>
                <a:cs typeface="宋体" panose="02010600030101010101" pitchFamily="2" charset="-122"/>
                <a:sym typeface="+mn-ea"/>
              </a:rPr>
              <a:t>（一）独占实施许可、排他实施许可与普通实施许可</a:t>
            </a:r>
            <a:endParaRPr lang="en-US" altLang="zh-CN" sz="2800" dirty="0">
              <a:latin typeface="SimHei" panose="02010609060101010101" pitchFamily="49" charset="-122"/>
              <a:ea typeface="SimHei" panose="02010609060101010101" pitchFamily="49" charset="-122"/>
              <a:cs typeface="宋体" panose="02010600030101010101" pitchFamily="2" charset="-122"/>
              <a:sym typeface="+mn-ea"/>
            </a:endParaRPr>
          </a:p>
        </p:txBody>
      </p:sp>
    </p:spTree>
    <p:extLst>
      <p:ext uri="{BB962C8B-B14F-4D97-AF65-F5344CB8AC3E}">
        <p14:creationId xmlns:p14="http://schemas.microsoft.com/office/powerpoint/2010/main" val="318411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645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62863" y="199846"/>
            <a:ext cx="10425548" cy="595457"/>
          </a:xfrm>
        </p:spPr>
        <p:txBody>
          <a:bodyPr/>
          <a:lstStyle/>
          <a:p>
            <a:r>
              <a:rPr lang="zh-CN" altLang="en-US" b="1" dirty="0">
                <a:latin typeface="SimHei" panose="02010609060101010101" pitchFamily="49" charset="-122"/>
                <a:ea typeface="SimHei" panose="02010609060101010101" pitchFamily="49" charset="-122"/>
                <a:cs typeface="宋体" panose="02010600030101010101" pitchFamily="2" charset="-122"/>
                <a:sym typeface="+mn-ea"/>
              </a:rPr>
              <a:t> 专利的实施许可</a:t>
            </a:r>
            <a:endParaRPr lang="zh-CN" altLang="en-US" dirty="0">
              <a:latin typeface="SimHei" panose="02010609060101010101" pitchFamily="49" charset="-122"/>
              <a:ea typeface="SimHei" panose="02010609060101010101" pitchFamily="49" charset="-122"/>
            </a:endParaRPr>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1462863" y="2264738"/>
            <a:ext cx="9900554" cy="2328523"/>
          </a:xfrm>
          <a:prstGeom prst="rect">
            <a:avLst/>
          </a:prstGeom>
          <a:noFill/>
        </p:spPr>
        <p:txBody>
          <a:bodyPr wrap="square" rtlCol="0">
            <a:spAutoFit/>
          </a:bodyPr>
          <a:lstStyle/>
          <a:p>
            <a:pPr>
              <a:lnSpc>
                <a:spcPct val="150000"/>
              </a:lnSpc>
            </a:pPr>
            <a:r>
              <a:rPr lang="en-US" altLang="zh-CN" sz="2000" dirty="0">
                <a:latin typeface="SimHei" panose="02010609060101010101" pitchFamily="49" charset="-122"/>
                <a:ea typeface="SimHei" panose="02010609060101010101" pitchFamily="49" charset="-122"/>
              </a:rPr>
              <a:t>3. </a:t>
            </a:r>
            <a:r>
              <a:rPr lang="zh-CN" altLang="zh-CN" sz="2000" b="1" dirty="0">
                <a:latin typeface="SimHei" panose="02010609060101010101" pitchFamily="49" charset="-122"/>
                <a:ea typeface="SimHei" panose="02010609060101010101" pitchFamily="49" charset="-122"/>
              </a:rPr>
              <a:t>普通实施许可。</a:t>
            </a:r>
            <a:endParaRPr lang="en-US" altLang="zh-CN" sz="2000" dirty="0">
              <a:latin typeface="SimHei" panose="02010609060101010101" pitchFamily="49" charset="-122"/>
              <a:ea typeface="SimHei" panose="02010609060101010101" pitchFamily="49" charset="-122"/>
            </a:endParaRPr>
          </a:p>
          <a:p>
            <a:pPr>
              <a:lnSpc>
                <a:spcPct val="150000"/>
              </a:lnSpc>
            </a:pPr>
            <a:r>
              <a:rPr lang="en-US" altLang="zh-CN" sz="2000" dirty="0">
                <a:latin typeface="SimHei" panose="02010609060101010101" pitchFamily="49" charset="-122"/>
                <a:ea typeface="SimHei" panose="02010609060101010101" pitchFamily="49" charset="-122"/>
              </a:rPr>
              <a:t>    </a:t>
            </a:r>
            <a:r>
              <a:rPr lang="zh-CN" altLang="zh-CN" sz="2000" dirty="0">
                <a:latin typeface="SimHei" panose="02010609060101010101" pitchFamily="49" charset="-122"/>
                <a:ea typeface="SimHei" panose="02010609060101010101" pitchFamily="49" charset="-122"/>
              </a:rPr>
              <a:t>普通实施许可是指专利权人在约定地域、期限及方式的范围内许可他人实施自己的专利技术，且自己仍可在此范围内实施该专利技术，同时也有权继续在此范围内许可第三方实施该专利技术。当专利技术的市场规模比较大时，专利权人可以采用这种实施许可方式以更充分地获取收益。</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
        <p:nvSpPr>
          <p:cNvPr id="9" name="矩形 8">
            <a:extLst>
              <a:ext uri="{FF2B5EF4-FFF2-40B4-BE49-F238E27FC236}">
                <a16:creationId xmlns:a16="http://schemas.microsoft.com/office/drawing/2014/main" id="{5E72F495-7F60-C849-ABEF-5A2E5AC0E9AD}"/>
              </a:ext>
            </a:extLst>
          </p:cNvPr>
          <p:cNvSpPr/>
          <p:nvPr/>
        </p:nvSpPr>
        <p:spPr>
          <a:xfrm>
            <a:off x="1283183" y="1477951"/>
            <a:ext cx="10784908" cy="523220"/>
          </a:xfrm>
          <a:prstGeom prst="rect">
            <a:avLst/>
          </a:prstGeom>
        </p:spPr>
        <p:txBody>
          <a:bodyPr wrap="square">
            <a:spAutoFit/>
          </a:bodyPr>
          <a:lstStyle/>
          <a:p>
            <a:r>
              <a:rPr lang="zh-CN" altLang="en-US" sz="2800" dirty="0">
                <a:latin typeface="SimHei" panose="02010609060101010101" pitchFamily="49" charset="-122"/>
                <a:ea typeface="SimHei" panose="02010609060101010101" pitchFamily="49" charset="-122"/>
                <a:cs typeface="宋体" panose="02010600030101010101" pitchFamily="2" charset="-122"/>
                <a:sym typeface="+mn-ea"/>
              </a:rPr>
              <a:t>（一）独占实施许可、排他实施许可与普通实施许可</a:t>
            </a:r>
            <a:endParaRPr lang="en-US" altLang="zh-CN" sz="2800" dirty="0">
              <a:latin typeface="SimHei" panose="02010609060101010101" pitchFamily="49" charset="-122"/>
              <a:ea typeface="SimHei" panose="02010609060101010101" pitchFamily="49" charset="-122"/>
              <a:cs typeface="宋体" panose="02010600030101010101" pitchFamily="2" charset="-122"/>
              <a:sym typeface="+mn-ea"/>
            </a:endParaRPr>
          </a:p>
        </p:txBody>
      </p:sp>
    </p:spTree>
    <p:extLst>
      <p:ext uri="{BB962C8B-B14F-4D97-AF65-F5344CB8AC3E}">
        <p14:creationId xmlns:p14="http://schemas.microsoft.com/office/powerpoint/2010/main" val="2404475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47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7AA9F25-6CA0-478D-B769-1FF2D4DFBDB8}"/>
              </a:ext>
            </a:extLst>
          </p:cNvPr>
          <p:cNvSpPr>
            <a:spLocks noGrp="1"/>
          </p:cNvSpPr>
          <p:nvPr>
            <p:ph idx="1"/>
          </p:nvPr>
        </p:nvSpPr>
        <p:spPr>
          <a:xfrm>
            <a:off x="2024110" y="1353514"/>
            <a:ext cx="9534617" cy="4416971"/>
          </a:xfrm>
        </p:spPr>
        <p:txBody>
          <a:bodyPr/>
          <a:lstStyle/>
          <a:p>
            <a:pPr>
              <a:lnSpc>
                <a:spcPct val="150000"/>
              </a:lnSpc>
            </a:pPr>
            <a:r>
              <a:rPr lang="zh-CN" altLang="en-US" sz="2000" dirty="0">
                <a:latin typeface="SimHei" panose="02010609060101010101" pitchFamily="49" charset="-122"/>
                <a:ea typeface="SimHei" panose="02010609060101010101" pitchFamily="49" charset="-122"/>
                <a:cs typeface="Times New Roman" panose="02020603050405020304" pitchFamily="18" charset="0"/>
              </a:rPr>
              <a:t>    产品的构造是指产品的各个组成部分的安排、组织和相互关系。</a:t>
            </a:r>
          </a:p>
          <a:p>
            <a:pPr>
              <a:lnSpc>
                <a:spcPct val="150000"/>
              </a:lnSpc>
            </a:pPr>
            <a:r>
              <a:rPr lang="zh-CN" altLang="en-US" sz="2000" dirty="0">
                <a:latin typeface="SimHei" panose="02010609060101010101" pitchFamily="49" charset="-122"/>
                <a:ea typeface="SimHei" panose="02010609060101010101" pitchFamily="49" charset="-122"/>
                <a:cs typeface="Times New Roman" panose="02020603050405020304" pitchFamily="18" charset="0"/>
              </a:rPr>
              <a:t>    产品的构造可以是机械构造，也可以是线路构造。机械构造是指构成产品的零部件的相对位置关系、连接关系和必要的机械配合关系等；线路构造是指构成产品的元器件之间的确定的连接关系。</a:t>
            </a:r>
          </a:p>
          <a:p>
            <a:pPr>
              <a:lnSpc>
                <a:spcPct val="150000"/>
              </a:lnSpc>
            </a:pPr>
            <a:r>
              <a:rPr lang="zh-CN" altLang="en-US" sz="2000" dirty="0">
                <a:latin typeface="SimHei" panose="02010609060101010101" pitchFamily="49" charset="-122"/>
                <a:ea typeface="SimHei" panose="02010609060101010101" pitchFamily="49" charset="-122"/>
                <a:cs typeface="Times New Roman" panose="02020603050405020304" pitchFamily="18" charset="0"/>
              </a:rPr>
              <a:t>    复合层可以认为是产品的构造，产品的渗碳层、氧化层等属于复合层结构。物质的分子结构、组分、金相结构等不属于实用新型专利给予保护的产品的构造。例如，仅改变焊条药皮组分的电焊条不属于实用新型专利保护的客体。</a:t>
            </a:r>
          </a:p>
          <a:p>
            <a:endParaRPr lang="zh-CN" altLang="en-US" dirty="0"/>
          </a:p>
        </p:txBody>
      </p:sp>
    </p:spTree>
    <p:extLst>
      <p:ext uri="{BB962C8B-B14F-4D97-AF65-F5344CB8AC3E}">
        <p14:creationId xmlns:p14="http://schemas.microsoft.com/office/powerpoint/2010/main" val="88375628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62863" y="199846"/>
            <a:ext cx="10425548" cy="595457"/>
          </a:xfrm>
        </p:spPr>
        <p:txBody>
          <a:bodyPr/>
          <a:lstStyle/>
          <a:p>
            <a:r>
              <a:rPr lang="zh-CN" altLang="en-US" b="1" dirty="0">
                <a:latin typeface="SimHei" panose="02010609060101010101" pitchFamily="49" charset="-122"/>
                <a:ea typeface="SimHei" panose="02010609060101010101" pitchFamily="49" charset="-122"/>
                <a:cs typeface="宋体" panose="02010600030101010101" pitchFamily="2" charset="-122"/>
                <a:sym typeface="+mn-ea"/>
              </a:rPr>
              <a:t> 专利的实施许可</a:t>
            </a:r>
            <a:endParaRPr lang="zh-CN" altLang="en-US" dirty="0">
              <a:latin typeface="SimHei" panose="02010609060101010101" pitchFamily="49" charset="-122"/>
              <a:ea typeface="SimHei" panose="02010609060101010101" pitchFamily="49" charset="-122"/>
            </a:endParaRPr>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1462864" y="2141522"/>
            <a:ext cx="10425547" cy="3231654"/>
          </a:xfrm>
          <a:prstGeom prst="rect">
            <a:avLst/>
          </a:prstGeom>
          <a:noFill/>
        </p:spPr>
        <p:txBody>
          <a:bodyPr wrap="square" rtlCol="0">
            <a:spAutoFit/>
          </a:bodyPr>
          <a:lstStyle/>
          <a:p>
            <a:pPr algn="just">
              <a:lnSpc>
                <a:spcPct val="150000"/>
              </a:lnSpc>
            </a:pPr>
            <a:r>
              <a:rPr lang="en-US" altLang="zh-CN" sz="2000" dirty="0">
                <a:latin typeface="SimHei" panose="02010609060101010101" pitchFamily="49" charset="-122"/>
                <a:ea typeface="SimHei" panose="02010609060101010101" pitchFamily="49" charset="-122"/>
              </a:rPr>
              <a:t>    </a:t>
            </a:r>
            <a:r>
              <a:rPr lang="zh-CN" altLang="zh-CN" sz="2400" dirty="0">
                <a:latin typeface="SimHei" panose="02010609060101010101" pitchFamily="49" charset="-122"/>
                <a:ea typeface="SimHei" panose="02010609060101010101" pitchFamily="49" charset="-122"/>
              </a:rPr>
              <a:t>根据被许可的权利的来源，专利实施许可可以分为</a:t>
            </a:r>
            <a:r>
              <a:rPr lang="zh-CN" altLang="zh-CN" sz="2400" b="1" dirty="0">
                <a:latin typeface="SimHei" panose="02010609060101010101" pitchFamily="49" charset="-122"/>
                <a:ea typeface="SimHei" panose="02010609060101010101" pitchFamily="49" charset="-122"/>
              </a:rPr>
              <a:t>基本许可</a:t>
            </a:r>
            <a:r>
              <a:rPr lang="zh-CN" altLang="zh-CN" sz="2400" dirty="0">
                <a:latin typeface="SimHei" panose="02010609060101010101" pitchFamily="49" charset="-122"/>
                <a:ea typeface="SimHei" panose="02010609060101010101" pitchFamily="49" charset="-122"/>
              </a:rPr>
              <a:t>和</a:t>
            </a:r>
            <a:r>
              <a:rPr lang="zh-CN" altLang="zh-CN" sz="2400" b="1" dirty="0">
                <a:latin typeface="SimHei" panose="02010609060101010101" pitchFamily="49" charset="-122"/>
                <a:ea typeface="SimHei" panose="02010609060101010101" pitchFamily="49" charset="-122"/>
              </a:rPr>
              <a:t>分许可</a:t>
            </a:r>
            <a:r>
              <a:rPr lang="zh-CN" altLang="zh-CN" sz="2400" dirty="0">
                <a:latin typeface="SimHei" panose="02010609060101010101" pitchFamily="49" charset="-122"/>
                <a:ea typeface="SimHei" panose="02010609060101010101" pitchFamily="49" charset="-122"/>
              </a:rPr>
              <a:t>。前述分类中的独占、排他、普通专利实施许可就是基本许可。基本许可中的被许可方许可他人在一定的范围内实施被许可的专利技术的专利实施许可就是分许可。分许可的前提条件是被许可方有权进一步许可第三方实施该被许可专利技术。</a:t>
            </a:r>
            <a:endParaRPr lang="en-US" altLang="zh-CN" sz="2400" dirty="0">
              <a:latin typeface="SimHei" panose="02010609060101010101" pitchFamily="49" charset="-122"/>
              <a:ea typeface="SimHei" panose="02010609060101010101" pitchFamily="49" charset="-122"/>
            </a:endParaRPr>
          </a:p>
          <a:p>
            <a:endParaRPr lang="en-US" altLang="zh-CN" sz="2400" dirty="0">
              <a:latin typeface="SimHei" panose="02010609060101010101" pitchFamily="49" charset="-122"/>
              <a:ea typeface="SimHei" panose="02010609060101010101" pitchFamily="49" charset="-122"/>
            </a:endParaRPr>
          </a:p>
        </p:txBody>
      </p:sp>
      <p:sp>
        <p:nvSpPr>
          <p:cNvPr id="7" name="矩形 6"/>
          <p:cNvSpPr/>
          <p:nvPr/>
        </p:nvSpPr>
        <p:spPr>
          <a:xfrm>
            <a:off x="1462863" y="1390727"/>
            <a:ext cx="9422255" cy="523220"/>
          </a:xfrm>
          <a:prstGeom prst="rect">
            <a:avLst/>
          </a:prstGeom>
        </p:spPr>
        <p:txBody>
          <a:bodyPr wrap="square">
            <a:spAutoFit/>
          </a:bodyPr>
          <a:lstStyle/>
          <a:p>
            <a:r>
              <a:rPr lang="zh-CN" altLang="en-US" sz="2800" b="1" dirty="0">
                <a:latin typeface="SimHei" panose="02010609060101010101" pitchFamily="49" charset="-122"/>
                <a:ea typeface="SimHei" panose="02010609060101010101" pitchFamily="49" charset="-122"/>
                <a:cs typeface="宋体" panose="02010600030101010101" pitchFamily="2" charset="-122"/>
                <a:sym typeface="+mn-ea"/>
              </a:rPr>
              <a:t>（二）基本许可与分许可</a:t>
            </a:r>
            <a:endParaRPr lang="en-US" altLang="zh-CN" sz="2800" b="1" dirty="0">
              <a:latin typeface="SimHei" panose="02010609060101010101" pitchFamily="49" charset="-122"/>
              <a:ea typeface="SimHei" panose="02010609060101010101" pitchFamily="49" charset="-122"/>
              <a:cs typeface="宋体" panose="02010600030101010101" pitchFamily="2" charset="-122"/>
              <a:sym typeface="+mn-ea"/>
            </a:endParaRP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Tree>
    <p:extLst>
      <p:ext uri="{BB962C8B-B14F-4D97-AF65-F5344CB8AC3E}">
        <p14:creationId xmlns:p14="http://schemas.microsoft.com/office/powerpoint/2010/main" val="1669584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85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62863" y="199846"/>
            <a:ext cx="10425548" cy="595457"/>
          </a:xfrm>
        </p:spPr>
        <p:txBody>
          <a:bodyPr/>
          <a:lstStyle/>
          <a:p>
            <a:r>
              <a:rPr lang="zh-CN" altLang="en-US" b="1" dirty="0">
                <a:latin typeface="SimHei" panose="02010609060101010101" pitchFamily="49" charset="-122"/>
                <a:ea typeface="SimHei" panose="02010609060101010101" pitchFamily="49" charset="-122"/>
                <a:cs typeface="宋体" panose="02010600030101010101" pitchFamily="2" charset="-122"/>
                <a:sym typeface="+mn-ea"/>
              </a:rPr>
              <a:t> 专利的实施许可</a:t>
            </a:r>
            <a:endParaRPr lang="zh-CN" altLang="en-US" dirty="0">
              <a:latin typeface="SimHei" panose="02010609060101010101" pitchFamily="49" charset="-122"/>
              <a:ea typeface="SimHei" panose="02010609060101010101" pitchFamily="49" charset="-122"/>
            </a:endParaRPr>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1462864" y="2068750"/>
            <a:ext cx="10425547" cy="3329758"/>
          </a:xfrm>
          <a:prstGeom prst="rect">
            <a:avLst/>
          </a:prstGeom>
          <a:noFill/>
        </p:spPr>
        <p:txBody>
          <a:bodyPr wrap="square" rtlCol="0">
            <a:spAutoFit/>
          </a:bodyPr>
          <a:lstStyle/>
          <a:p>
            <a:pPr algn="just">
              <a:lnSpc>
                <a:spcPct val="150000"/>
              </a:lnSpc>
            </a:pPr>
            <a:r>
              <a:rPr lang="zh-CN" altLang="en-US" sz="2400" dirty="0">
                <a:latin typeface="SimHei" panose="02010609060101010101" pitchFamily="49" charset="-122"/>
                <a:ea typeface="SimHei" panose="02010609060101010101" pitchFamily="49" charset="-122"/>
              </a:rPr>
              <a:t>    </a:t>
            </a:r>
            <a:r>
              <a:rPr lang="zh-CN" altLang="zh-CN" sz="2400" b="1" dirty="0">
                <a:latin typeface="SimHei" panose="02010609060101010101" pitchFamily="49" charset="-122"/>
                <a:ea typeface="SimHei" panose="02010609060101010101" pitchFamily="49" charset="-122"/>
              </a:rPr>
              <a:t>《专利法》第</a:t>
            </a:r>
            <a:r>
              <a:rPr lang="en-US" altLang="zh-CN" sz="2400" b="1" dirty="0">
                <a:latin typeface="SimHei" panose="02010609060101010101" pitchFamily="49" charset="-122"/>
                <a:ea typeface="SimHei" panose="02010609060101010101" pitchFamily="49" charset="-122"/>
              </a:rPr>
              <a:t>12</a:t>
            </a:r>
            <a:r>
              <a:rPr lang="zh-CN" altLang="zh-CN" sz="2400" b="1" dirty="0">
                <a:latin typeface="SimHei" panose="02010609060101010101" pitchFamily="49" charset="-122"/>
                <a:ea typeface="SimHei" panose="02010609060101010101" pitchFamily="49" charset="-122"/>
              </a:rPr>
              <a:t>条后半段规定，“被许可人无权允许合同规定以外的任何单位或者个人实施该专利”</a:t>
            </a:r>
            <a:r>
              <a:rPr lang="zh-CN" altLang="zh-CN" sz="2400" dirty="0">
                <a:latin typeface="SimHei" panose="02010609060101010101" pitchFamily="49" charset="-122"/>
                <a:ea typeface="SimHei" panose="02010609060101010101" pitchFamily="49" charset="-122"/>
              </a:rPr>
              <a:t>，这意味着分许可的许可人通常是没有分许可权的，因此，专利实施许可中的被许可人要获得分许可的权利，必须经许可人的明确授权。鉴于分许可相对于基本许可的从属地位，分许可显然只能在基本许可的基础上进行，在许可实施专利技术的地域、期限、方式等范围方面显然是不能超过基本许可的。</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
        <p:nvSpPr>
          <p:cNvPr id="9" name="矩形 8">
            <a:extLst>
              <a:ext uri="{FF2B5EF4-FFF2-40B4-BE49-F238E27FC236}">
                <a16:creationId xmlns:a16="http://schemas.microsoft.com/office/drawing/2014/main" id="{02231E46-C08C-8741-ADDF-01A98EC693D9}"/>
              </a:ext>
            </a:extLst>
          </p:cNvPr>
          <p:cNvSpPr/>
          <p:nvPr/>
        </p:nvSpPr>
        <p:spPr>
          <a:xfrm>
            <a:off x="1462863" y="1390727"/>
            <a:ext cx="9422255" cy="523220"/>
          </a:xfrm>
          <a:prstGeom prst="rect">
            <a:avLst/>
          </a:prstGeom>
        </p:spPr>
        <p:txBody>
          <a:bodyPr wrap="square">
            <a:spAutoFit/>
          </a:bodyPr>
          <a:lstStyle/>
          <a:p>
            <a:r>
              <a:rPr lang="zh-CN" altLang="en-US" sz="2800" b="1" dirty="0">
                <a:latin typeface="SimHei" panose="02010609060101010101" pitchFamily="49" charset="-122"/>
                <a:ea typeface="SimHei" panose="02010609060101010101" pitchFamily="49" charset="-122"/>
                <a:cs typeface="宋体" panose="02010600030101010101" pitchFamily="2" charset="-122"/>
                <a:sym typeface="+mn-ea"/>
              </a:rPr>
              <a:t>（二）基本许可与分许可</a:t>
            </a:r>
            <a:endParaRPr lang="en-US" altLang="zh-CN" sz="2800" b="1" dirty="0">
              <a:latin typeface="SimHei" panose="02010609060101010101" pitchFamily="49" charset="-122"/>
              <a:ea typeface="SimHei" panose="02010609060101010101" pitchFamily="49" charset="-122"/>
              <a:cs typeface="宋体" panose="02010600030101010101" pitchFamily="2" charset="-122"/>
              <a:sym typeface="+mn-ea"/>
            </a:endParaRPr>
          </a:p>
        </p:txBody>
      </p:sp>
    </p:spTree>
    <p:extLst>
      <p:ext uri="{BB962C8B-B14F-4D97-AF65-F5344CB8AC3E}">
        <p14:creationId xmlns:p14="http://schemas.microsoft.com/office/powerpoint/2010/main" val="4075852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61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62863" y="199846"/>
            <a:ext cx="10425548" cy="595457"/>
          </a:xfrm>
        </p:spPr>
        <p:txBody>
          <a:bodyPr/>
          <a:lstStyle/>
          <a:p>
            <a:r>
              <a:rPr lang="zh-CN" altLang="en-US" b="1" dirty="0">
                <a:latin typeface="SimHei" panose="02010609060101010101" pitchFamily="49" charset="-122"/>
                <a:ea typeface="SimHei" panose="02010609060101010101" pitchFamily="49" charset="-122"/>
                <a:cs typeface="宋体" panose="02010600030101010101" pitchFamily="2" charset="-122"/>
                <a:sym typeface="+mn-ea"/>
              </a:rPr>
              <a:t> 专利的实施许可</a:t>
            </a:r>
            <a:endParaRPr lang="zh-CN" altLang="en-US" dirty="0">
              <a:latin typeface="SimHei" panose="02010609060101010101" pitchFamily="49" charset="-122"/>
              <a:ea typeface="SimHei" panose="02010609060101010101" pitchFamily="49" charset="-122"/>
            </a:endParaRPr>
          </a:p>
        </p:txBody>
      </p:sp>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panose="02010609060101010101" pitchFamily="49" charset="-122"/>
              <a:ea typeface="SimHei" panose="02010609060101010101" pitchFamily="49" charset="-122"/>
            </a:endParaRPr>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panose="02010609060101010101" pitchFamily="49" charset="-122"/>
              <a:ea typeface="SimHei" panose="02010609060101010101" pitchFamily="49" charset="-122"/>
            </a:endParaRPr>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3168067" y="2255879"/>
            <a:ext cx="8489987" cy="3713517"/>
          </a:xfrm>
          <a:prstGeom prst="rect">
            <a:avLst/>
          </a:prstGeom>
          <a:noFill/>
        </p:spPr>
        <p:txBody>
          <a:bodyPr wrap="square" rtlCol="0">
            <a:spAutoFit/>
          </a:bodyPr>
          <a:lstStyle/>
          <a:p>
            <a:pPr algn="just">
              <a:lnSpc>
                <a:spcPct val="150000"/>
              </a:lnSpc>
            </a:pPr>
            <a:r>
              <a:rPr lang="en-US" altLang="zh-CN" sz="2000" dirty="0">
                <a:latin typeface="SimHei" panose="02010609060101010101" pitchFamily="49" charset="-122"/>
                <a:ea typeface="SimHei" panose="02010609060101010101" pitchFamily="49" charset="-122"/>
              </a:rPr>
              <a:t>    </a:t>
            </a:r>
            <a:r>
              <a:rPr lang="zh-CN" altLang="zh-CN" sz="2000" dirty="0">
                <a:latin typeface="SimHei" panose="02010609060101010101" pitchFamily="49" charset="-122"/>
                <a:ea typeface="SimHei" panose="02010609060101010101" pitchFamily="49" charset="-122"/>
              </a:rPr>
              <a:t>根据许可方与被许可方双方的权利义务状况，专利实施许可可以分为</a:t>
            </a:r>
            <a:r>
              <a:rPr lang="zh-CN" altLang="zh-CN" sz="2000" b="1" dirty="0">
                <a:latin typeface="SimHei" panose="02010609060101010101" pitchFamily="49" charset="-122"/>
                <a:ea typeface="SimHei" panose="02010609060101010101" pitchFamily="49" charset="-122"/>
              </a:rPr>
              <a:t>单方许可</a:t>
            </a:r>
            <a:r>
              <a:rPr lang="zh-CN" altLang="zh-CN" sz="2000" dirty="0">
                <a:latin typeface="SimHei" panose="02010609060101010101" pitchFamily="49" charset="-122"/>
                <a:ea typeface="SimHei" panose="02010609060101010101" pitchFamily="49" charset="-122"/>
              </a:rPr>
              <a:t>与</a:t>
            </a:r>
            <a:r>
              <a:rPr lang="zh-CN" altLang="zh-CN" sz="2000" b="1" dirty="0">
                <a:latin typeface="SimHei" panose="02010609060101010101" pitchFamily="49" charset="-122"/>
                <a:ea typeface="SimHei" panose="02010609060101010101" pitchFamily="49" charset="-122"/>
              </a:rPr>
              <a:t>交叉许可</a:t>
            </a:r>
            <a:r>
              <a:rPr lang="zh-CN" altLang="zh-CN" sz="2000" dirty="0">
                <a:latin typeface="SimHei" panose="02010609060101010101" pitchFamily="49" charset="-122"/>
                <a:ea typeface="SimHei" panose="02010609060101010101" pitchFamily="49" charset="-122"/>
              </a:rPr>
              <a:t>：</a:t>
            </a:r>
            <a:endParaRPr lang="en-US" altLang="zh-CN" sz="2000" dirty="0">
              <a:latin typeface="SimHei" panose="02010609060101010101" pitchFamily="49" charset="-122"/>
              <a:ea typeface="SimHei" panose="02010609060101010101" pitchFamily="49" charset="-122"/>
            </a:endParaRPr>
          </a:p>
          <a:p>
            <a:pPr algn="just">
              <a:lnSpc>
                <a:spcPct val="150000"/>
              </a:lnSpc>
            </a:pPr>
            <a:r>
              <a:rPr lang="en-US" altLang="zh-CN" sz="2000" dirty="0">
                <a:latin typeface="SimHei" panose="02010609060101010101" pitchFamily="49" charset="-122"/>
                <a:ea typeface="SimHei" panose="02010609060101010101" pitchFamily="49" charset="-122"/>
              </a:rPr>
              <a:t>    </a:t>
            </a:r>
            <a:r>
              <a:rPr lang="zh-CN" altLang="zh-CN" sz="2000" b="1" dirty="0">
                <a:latin typeface="SimHei" panose="02010609060101010101" pitchFamily="49" charset="-122"/>
                <a:ea typeface="SimHei" panose="02010609060101010101" pitchFamily="49" charset="-122"/>
              </a:rPr>
              <a:t>单方许可</a:t>
            </a:r>
            <a:r>
              <a:rPr lang="zh-CN" altLang="zh-CN" sz="2000" dirty="0">
                <a:latin typeface="SimHei" panose="02010609060101010101" pitchFamily="49" charset="-122"/>
                <a:ea typeface="SimHei" panose="02010609060101010101" pitchFamily="49" charset="-122"/>
              </a:rPr>
              <a:t>是指专利实施许可双方中仅仅许可方向被许可方许可专利技术实施的许可方式。</a:t>
            </a:r>
            <a:endParaRPr lang="en-US" altLang="zh-CN" sz="2000" dirty="0">
              <a:latin typeface="SimHei" panose="02010609060101010101" pitchFamily="49" charset="-122"/>
              <a:ea typeface="SimHei" panose="02010609060101010101" pitchFamily="49" charset="-122"/>
            </a:endParaRPr>
          </a:p>
          <a:p>
            <a:pPr algn="just">
              <a:lnSpc>
                <a:spcPct val="150000"/>
              </a:lnSpc>
            </a:pPr>
            <a:r>
              <a:rPr lang="en-US" altLang="zh-CN" sz="2000" dirty="0">
                <a:latin typeface="SimHei" panose="02010609060101010101" pitchFamily="49" charset="-122"/>
                <a:ea typeface="SimHei" panose="02010609060101010101" pitchFamily="49" charset="-122"/>
              </a:rPr>
              <a:t>    </a:t>
            </a:r>
            <a:r>
              <a:rPr lang="zh-CN" altLang="zh-CN" sz="2000" b="1" dirty="0">
                <a:latin typeface="SimHei" panose="02010609060101010101" pitchFamily="49" charset="-122"/>
                <a:ea typeface="SimHei" panose="02010609060101010101" pitchFamily="49" charset="-122"/>
              </a:rPr>
              <a:t>交叉许可</a:t>
            </a:r>
            <a:r>
              <a:rPr lang="zh-CN" altLang="zh-CN" sz="2000" dirty="0">
                <a:latin typeface="SimHei" panose="02010609060101010101" pitchFamily="49" charset="-122"/>
                <a:ea typeface="SimHei" panose="02010609060101010101" pitchFamily="49" charset="-122"/>
              </a:rPr>
              <a:t>是指专利实施许可双方当事人约定将各自拥有的专利技术相互许可对方实施，实现交叉或者交互许可的许可方式。</a:t>
            </a:r>
            <a:endParaRPr lang="en-US" altLang="zh-CN" sz="2000" dirty="0">
              <a:latin typeface="SimHei" panose="02010609060101010101" pitchFamily="49" charset="-122"/>
              <a:ea typeface="SimHei" panose="02010609060101010101" pitchFamily="49" charset="-122"/>
            </a:endParaRPr>
          </a:p>
          <a:p>
            <a:pPr algn="just">
              <a:lnSpc>
                <a:spcPct val="150000"/>
              </a:lnSpc>
            </a:pPr>
            <a:r>
              <a:rPr lang="en-US" altLang="zh-CN" sz="2000" dirty="0">
                <a:latin typeface="SimHei" panose="02010609060101010101" pitchFamily="49" charset="-122"/>
                <a:ea typeface="SimHei" panose="02010609060101010101" pitchFamily="49" charset="-122"/>
              </a:rPr>
              <a:t>    </a:t>
            </a:r>
            <a:r>
              <a:rPr lang="zh-CN" altLang="zh-CN" sz="2000" b="1" dirty="0">
                <a:latin typeface="SimHei" panose="02010609060101010101" pitchFamily="49" charset="-122"/>
                <a:ea typeface="SimHei" panose="02010609060101010101" pitchFamily="49" charset="-122"/>
              </a:rPr>
              <a:t>单方许可</a:t>
            </a:r>
            <a:r>
              <a:rPr lang="zh-CN" altLang="zh-CN" sz="2000" dirty="0">
                <a:latin typeface="SimHei" panose="02010609060101010101" pitchFamily="49" charset="-122"/>
                <a:ea typeface="SimHei" panose="02010609060101010101" pitchFamily="49" charset="-122"/>
              </a:rPr>
              <a:t>通常都是有偿的，而</a:t>
            </a:r>
            <a:r>
              <a:rPr lang="zh-CN" altLang="zh-CN" sz="2000" b="1" dirty="0">
                <a:latin typeface="SimHei" panose="02010609060101010101" pitchFamily="49" charset="-122"/>
                <a:ea typeface="SimHei" panose="02010609060101010101" pitchFamily="49" charset="-122"/>
              </a:rPr>
              <a:t>交叉许可</a:t>
            </a:r>
            <a:r>
              <a:rPr lang="zh-CN" altLang="zh-CN" sz="2000" dirty="0">
                <a:latin typeface="SimHei" panose="02010609060101010101" pitchFamily="49" charset="-122"/>
                <a:ea typeface="SimHei" panose="02010609060101010101" pitchFamily="49" charset="-122"/>
              </a:rPr>
              <a:t>通常至少有一方是不需要支付许可费的。</a:t>
            </a:r>
          </a:p>
        </p:txBody>
      </p:sp>
      <p:sp>
        <p:nvSpPr>
          <p:cNvPr id="7" name="矩形 6"/>
          <p:cNvSpPr/>
          <p:nvPr/>
        </p:nvSpPr>
        <p:spPr>
          <a:xfrm>
            <a:off x="1462863" y="1476566"/>
            <a:ext cx="6002649" cy="523220"/>
          </a:xfrm>
          <a:prstGeom prst="rect">
            <a:avLst/>
          </a:prstGeom>
        </p:spPr>
        <p:txBody>
          <a:bodyPr wrap="square">
            <a:spAutoFit/>
          </a:bodyPr>
          <a:lstStyle/>
          <a:p>
            <a:r>
              <a:rPr lang="zh-CN" altLang="en-US" sz="2800" b="1" dirty="0">
                <a:latin typeface="SimHei" panose="02010609060101010101" pitchFamily="49" charset="-122"/>
                <a:ea typeface="SimHei" panose="02010609060101010101" pitchFamily="49" charset="-122"/>
                <a:cs typeface="宋体" panose="02010600030101010101" pitchFamily="2" charset="-122"/>
                <a:sym typeface="+mn-ea"/>
              </a:rPr>
              <a:t>（三）单方许可与交叉许可</a:t>
            </a:r>
            <a:endParaRPr lang="en-US" altLang="zh-CN" sz="2800" b="1" dirty="0">
              <a:latin typeface="SimHei" panose="02010609060101010101" pitchFamily="49" charset="-122"/>
              <a:ea typeface="SimHei" panose="02010609060101010101" pitchFamily="49" charset="-122"/>
              <a:cs typeface="宋体" panose="02010600030101010101" pitchFamily="2" charset="-122"/>
              <a:sym typeface="+mn-ea"/>
            </a:endParaRP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Tree>
    <p:extLst>
      <p:ext uri="{BB962C8B-B14F-4D97-AF65-F5344CB8AC3E}">
        <p14:creationId xmlns:p14="http://schemas.microsoft.com/office/powerpoint/2010/main" val="73817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85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35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85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84CEE66-E900-43E9-9D61-53CF929D0090}"/>
              </a:ext>
            </a:extLst>
          </p:cNvPr>
          <p:cNvSpPr>
            <a:spLocks noGrp="1"/>
          </p:cNvSpPr>
          <p:nvPr>
            <p:ph idx="1"/>
          </p:nvPr>
        </p:nvSpPr>
        <p:spPr>
          <a:xfrm>
            <a:off x="1526960" y="1348128"/>
            <a:ext cx="9800948" cy="4161744"/>
          </a:xfrm>
        </p:spPr>
        <p:txBody>
          <a:bodyPr/>
          <a:lstStyle/>
          <a:p>
            <a:pPr algn="just"/>
            <a:r>
              <a:rPr lang="zh-CN" altLang="en-US" sz="2400" dirty="0">
                <a:latin typeface="SimHei" panose="02010609060101010101" pitchFamily="49" charset="-122"/>
                <a:ea typeface="SimHei" panose="02010609060101010101" pitchFamily="49" charset="-122"/>
              </a:rPr>
              <a:t>（四）特别许可</a:t>
            </a:r>
            <a:endParaRPr lang="en-US" altLang="zh-CN" sz="2400" dirty="0">
              <a:latin typeface="SimHei" panose="02010609060101010101" pitchFamily="49" charset="-122"/>
              <a:ea typeface="SimHei" panose="02010609060101010101" pitchFamily="49" charset="-122"/>
            </a:endParaRPr>
          </a:p>
          <a:p>
            <a:pPr algn="just"/>
            <a:r>
              <a:rPr lang="en-US" altLang="zh-CN" sz="2400" dirty="0">
                <a:latin typeface="SimHei" panose="02010609060101010101" pitchFamily="49" charset="-122"/>
                <a:ea typeface="SimHei" panose="02010609060101010101" pitchFamily="49" charset="-122"/>
              </a:rPr>
              <a:t>    1.</a:t>
            </a:r>
            <a:r>
              <a:rPr lang="zh-CN" altLang="en-US" sz="2400" dirty="0">
                <a:latin typeface="SimHei" panose="02010609060101010101" pitchFamily="49" charset="-122"/>
                <a:ea typeface="SimHei" panose="02010609060101010101" pitchFamily="49" charset="-122"/>
              </a:rPr>
              <a:t>政府指定许可</a:t>
            </a:r>
            <a:endParaRPr lang="en-US" altLang="zh-CN" sz="2400" dirty="0">
              <a:latin typeface="SimHei" panose="02010609060101010101" pitchFamily="49" charset="-122"/>
              <a:ea typeface="SimHei" panose="02010609060101010101" pitchFamily="49" charset="-122"/>
            </a:endParaRPr>
          </a:p>
          <a:p>
            <a:pPr algn="just"/>
            <a:r>
              <a:rPr lang="zh-CN" altLang="en-US" sz="2400" dirty="0">
                <a:latin typeface="SimHei" panose="02010609060101010101" pitchFamily="49" charset="-122"/>
                <a:ea typeface="SimHei" panose="02010609060101010101" pitchFamily="49" charset="-122"/>
              </a:rPr>
              <a:t>    国有企业事业单位的发明专利，对国家利益或者公共利益具有重大意义的，国务院有关主管部门和省、自治区、直辖市人民政府报经国务院批准，可以决定在批准的范围内推广应用，允许指定的单位实施，由实施单位按照国家规定向专利权人支付使用费。</a:t>
            </a:r>
          </a:p>
        </p:txBody>
      </p:sp>
    </p:spTree>
    <p:extLst>
      <p:ext uri="{BB962C8B-B14F-4D97-AF65-F5344CB8AC3E}">
        <p14:creationId xmlns:p14="http://schemas.microsoft.com/office/powerpoint/2010/main" val="395585483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242D8D8-E877-4AB3-9502-31E3C3FE3551}"/>
              </a:ext>
            </a:extLst>
          </p:cNvPr>
          <p:cNvSpPr>
            <a:spLocks noGrp="1"/>
          </p:cNvSpPr>
          <p:nvPr>
            <p:ph idx="1"/>
          </p:nvPr>
        </p:nvSpPr>
        <p:spPr>
          <a:xfrm>
            <a:off x="1455937" y="1202594"/>
            <a:ext cx="9898603" cy="4274928"/>
          </a:xfrm>
        </p:spPr>
        <p:txBody>
          <a:bodyPr/>
          <a:lstStyle/>
          <a:p>
            <a:r>
              <a:rPr lang="en-US" altLang="zh-CN" sz="2400" dirty="0">
                <a:latin typeface="SimHei" panose="02010609060101010101" pitchFamily="49" charset="-122"/>
                <a:ea typeface="SimHei" panose="02010609060101010101" pitchFamily="49" charset="-122"/>
              </a:rPr>
              <a:t>    2.</a:t>
            </a:r>
            <a:r>
              <a:rPr lang="zh-CN" altLang="en-US" sz="2400" dirty="0">
                <a:solidFill>
                  <a:srgbClr val="FF0000"/>
                </a:solidFill>
                <a:latin typeface="SimHei" panose="02010609060101010101" pitchFamily="49" charset="-122"/>
                <a:ea typeface="SimHei" panose="02010609060101010101" pitchFamily="49" charset="-122"/>
              </a:rPr>
              <a:t>开放许可</a:t>
            </a:r>
            <a:endParaRPr lang="en-US" altLang="zh-CN" sz="2400" dirty="0">
              <a:solidFill>
                <a:srgbClr val="FF0000"/>
              </a:solidFill>
              <a:latin typeface="SimHei" panose="02010609060101010101" pitchFamily="49" charset="-122"/>
              <a:ea typeface="SimHei" panose="02010609060101010101" pitchFamily="49" charset="-122"/>
            </a:endParaRPr>
          </a:p>
          <a:p>
            <a:r>
              <a:rPr lang="zh-CN" altLang="en-US" sz="2400" dirty="0">
                <a:latin typeface="SimHei" panose="02010609060101010101" pitchFamily="49" charset="-122"/>
                <a:ea typeface="SimHei" panose="02010609060101010101" pitchFamily="49" charset="-122"/>
              </a:rPr>
              <a:t>    专利权人自愿以书面方式向国务院专利行政部门声明愿意许可任何单位或者个人实施其专利，并明确许可使用费支付方式、标准的，由国务院专利行政部门予以公告，实行开放许可。就实用新型、外观设计专利提出开放许可声明的，应当提供专利权评价报告。</a:t>
            </a:r>
            <a:endParaRPr lang="en-US" altLang="zh-CN" sz="2400" dirty="0">
              <a:latin typeface="SimHei" panose="02010609060101010101" pitchFamily="49" charset="-122"/>
              <a:ea typeface="SimHei" panose="02010609060101010101" pitchFamily="49" charset="-122"/>
            </a:endParaRPr>
          </a:p>
          <a:p>
            <a:r>
              <a:rPr lang="zh-CN" altLang="en-US" sz="2400" dirty="0">
                <a:latin typeface="SimHei" panose="02010609060101010101" pitchFamily="49" charset="-122"/>
                <a:ea typeface="SimHei" panose="02010609060101010101" pitchFamily="49" charset="-122"/>
              </a:rPr>
              <a:t>    专利权人撤回开放许可声明的，应当以书面方式提出，并由国务院专利行政部门予以公告。开放许可声明被公告撤回的，不影响在先给予的开放许可的效力</a:t>
            </a:r>
          </a:p>
        </p:txBody>
      </p:sp>
    </p:spTree>
    <p:extLst>
      <p:ext uri="{BB962C8B-B14F-4D97-AF65-F5344CB8AC3E}">
        <p14:creationId xmlns:p14="http://schemas.microsoft.com/office/powerpoint/2010/main" val="339221542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3A50E92-8E60-4F82-AA9E-323CC1957FF9}"/>
              </a:ext>
            </a:extLst>
          </p:cNvPr>
          <p:cNvSpPr>
            <a:spLocks noGrp="1"/>
          </p:cNvSpPr>
          <p:nvPr>
            <p:ph idx="1"/>
          </p:nvPr>
        </p:nvSpPr>
        <p:spPr>
          <a:xfrm>
            <a:off x="1615736" y="1268228"/>
            <a:ext cx="9596761" cy="4126233"/>
          </a:xfrm>
        </p:spPr>
        <p:txBody>
          <a:bodyPr>
            <a:normAutofit lnSpcReduction="10000"/>
          </a:bodyPr>
          <a:lstStyle/>
          <a:p>
            <a:r>
              <a:rPr lang="zh-CN" altLang="en-US" sz="2400" dirty="0">
                <a:latin typeface="SimHei" panose="02010609060101010101" pitchFamily="49" charset="-122"/>
                <a:ea typeface="SimHei" panose="02010609060101010101" pitchFamily="49" charset="-122"/>
              </a:rPr>
              <a:t>    任何单位或者个人有意愿实施开放许可的专利的，以书面方式通知专利权人，并依照公告的许可使用费支付方式、标准支付许可使用费后，即获得专利实施许可。</a:t>
            </a:r>
          </a:p>
          <a:p>
            <a:r>
              <a:rPr lang="zh-CN" altLang="en-US" sz="2400" dirty="0">
                <a:latin typeface="SimHei" panose="02010609060101010101" pitchFamily="49" charset="-122"/>
                <a:ea typeface="SimHei" panose="02010609060101010101" pitchFamily="49" charset="-122"/>
              </a:rPr>
              <a:t>　　开放许可实施期间，对专利权人缴纳专利年费相应给予减免。</a:t>
            </a:r>
          </a:p>
          <a:p>
            <a:r>
              <a:rPr lang="zh-CN" altLang="en-US" sz="2400" dirty="0">
                <a:latin typeface="SimHei" panose="02010609060101010101" pitchFamily="49" charset="-122"/>
                <a:ea typeface="SimHei" panose="02010609060101010101" pitchFamily="49" charset="-122"/>
              </a:rPr>
              <a:t>　　实行开放许可的专利权人可以与被许可人就许可使用费进行协商后给予普通许可，但不得就该专利给予独占或者排他许可。</a:t>
            </a:r>
            <a:endParaRPr lang="en-US" altLang="zh-CN" sz="2400" dirty="0">
              <a:latin typeface="SimHei" panose="02010609060101010101" pitchFamily="49" charset="-122"/>
              <a:ea typeface="SimHei" panose="02010609060101010101" pitchFamily="49" charset="-122"/>
            </a:endParaRPr>
          </a:p>
          <a:p>
            <a:r>
              <a:rPr lang="zh-CN" altLang="en-US" sz="2400" dirty="0">
                <a:latin typeface="SimHei" panose="02010609060101010101" pitchFamily="49" charset="-122"/>
                <a:ea typeface="SimHei" panose="02010609060101010101" pitchFamily="49" charset="-122"/>
              </a:rPr>
              <a:t>    当事人就实施开放许可发生纠纷的，由当事人协商解决；不愿协商或者协商不成的，可以请求国务院专利行政部门进行调解，也可以向人民法院起诉。</a:t>
            </a:r>
          </a:p>
        </p:txBody>
      </p:sp>
    </p:spTree>
    <p:extLst>
      <p:ext uri="{BB962C8B-B14F-4D97-AF65-F5344CB8AC3E}">
        <p14:creationId xmlns:p14="http://schemas.microsoft.com/office/powerpoint/2010/main" val="327478301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62863" y="199846"/>
            <a:ext cx="10425548" cy="595457"/>
          </a:xfrm>
        </p:spPr>
        <p:txBody>
          <a:bodyPr/>
          <a:lstStyle/>
          <a:p>
            <a:r>
              <a:rPr lang="zh-CN" altLang="en-US" b="1" dirty="0">
                <a:latin typeface="SimHei" panose="02010609060101010101" pitchFamily="49" charset="-122"/>
                <a:ea typeface="SimHei" panose="02010609060101010101" pitchFamily="49" charset="-122"/>
                <a:cs typeface="宋体" panose="02010600030101010101" pitchFamily="2" charset="-122"/>
                <a:sym typeface="+mn-ea"/>
              </a:rPr>
              <a:t> 专利的实施许可</a:t>
            </a:r>
            <a:endParaRPr lang="zh-CN" altLang="en-US" dirty="0">
              <a:latin typeface="SimHei" panose="02010609060101010101" pitchFamily="49" charset="-122"/>
              <a:ea typeface="SimHei" panose="02010609060101010101" pitchFamily="49" charset="-122"/>
            </a:endParaRPr>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1462863" y="2161298"/>
            <a:ext cx="9838411" cy="3713517"/>
          </a:xfrm>
          <a:prstGeom prst="rect">
            <a:avLst/>
          </a:prstGeom>
          <a:noFill/>
        </p:spPr>
        <p:txBody>
          <a:bodyPr wrap="square" rtlCol="0">
            <a:spAutoFit/>
          </a:bodyPr>
          <a:lstStyle/>
          <a:p>
            <a:pPr algn="just">
              <a:lnSpc>
                <a:spcPct val="150000"/>
              </a:lnSpc>
            </a:pPr>
            <a:r>
              <a:rPr lang="en-US" altLang="zh-CN" sz="2000" dirty="0">
                <a:latin typeface="SimHei" panose="02010609060101010101" pitchFamily="49" charset="-122"/>
                <a:ea typeface="SimHei" panose="02010609060101010101" pitchFamily="49" charset="-122"/>
              </a:rPr>
              <a:t>    </a:t>
            </a:r>
            <a:r>
              <a:rPr lang="zh-CN" altLang="zh-CN" sz="2000" b="1" dirty="0">
                <a:latin typeface="SimHei" panose="02010609060101010101" pitchFamily="49" charset="-122"/>
                <a:ea typeface="SimHei" panose="02010609060101010101" pitchFamily="49" charset="-122"/>
              </a:rPr>
              <a:t>《专利法》第</a:t>
            </a:r>
            <a:r>
              <a:rPr lang="en-US" altLang="zh-CN" sz="2000" b="1" dirty="0">
                <a:latin typeface="SimHei" panose="02010609060101010101" pitchFamily="49" charset="-122"/>
                <a:ea typeface="SimHei" panose="02010609060101010101" pitchFamily="49" charset="-122"/>
              </a:rPr>
              <a:t>12</a:t>
            </a:r>
            <a:r>
              <a:rPr lang="zh-CN" altLang="zh-CN" sz="2000" b="1" dirty="0">
                <a:latin typeface="SimHei" panose="02010609060101010101" pitchFamily="49" charset="-122"/>
                <a:ea typeface="SimHei" panose="02010609060101010101" pitchFamily="49" charset="-122"/>
              </a:rPr>
              <a:t>条规定，任何单位或者个人实施他人专利的，应当与专利权人订立实施许可合同。</a:t>
            </a:r>
            <a:r>
              <a:rPr lang="zh-CN" altLang="zh-CN" sz="2000" dirty="0">
                <a:latin typeface="SimHei" panose="02010609060101010101" pitchFamily="49" charset="-122"/>
                <a:ea typeface="SimHei" panose="02010609060101010101" pitchFamily="49" charset="-122"/>
              </a:rPr>
              <a:t>从该规定来看，《专利法》对专利许可合同的形式并无特别要求，专利实施许可合同为不要式合同，口头、书面、电子等形式均可以采用。</a:t>
            </a:r>
            <a:endParaRPr lang="en-US" altLang="zh-CN" sz="2000" dirty="0">
              <a:latin typeface="SimHei" panose="02010609060101010101" pitchFamily="49" charset="-122"/>
              <a:ea typeface="SimHei" panose="02010609060101010101" pitchFamily="49" charset="-122"/>
            </a:endParaRPr>
          </a:p>
          <a:p>
            <a:pPr algn="just">
              <a:lnSpc>
                <a:spcPct val="150000"/>
              </a:lnSpc>
            </a:pPr>
            <a:r>
              <a:rPr lang="en-US" altLang="zh-CN" sz="2000" dirty="0">
                <a:latin typeface="SimHei" panose="02010609060101010101" pitchFamily="49" charset="-122"/>
                <a:ea typeface="SimHei" panose="02010609060101010101" pitchFamily="49" charset="-122"/>
              </a:rPr>
              <a:t>    </a:t>
            </a:r>
            <a:r>
              <a:rPr lang="zh-CN" altLang="en-US" sz="2000" dirty="0">
                <a:latin typeface="SimHei" panose="02010609060101010101" pitchFamily="49" charset="-122"/>
                <a:ea typeface="SimHei" panose="02010609060101010101" pitchFamily="49" charset="-122"/>
              </a:rPr>
              <a:t>根据</a:t>
            </a:r>
            <a:r>
              <a:rPr lang="en-US" altLang="zh-CN" sz="2000" dirty="0">
                <a:latin typeface="SimHei" panose="02010609060101010101" pitchFamily="49" charset="-122"/>
                <a:ea typeface="SimHei" panose="02010609060101010101" pitchFamily="49" charset="-122"/>
              </a:rPr>
              <a:t>《</a:t>
            </a:r>
            <a:r>
              <a:rPr lang="zh-CN" altLang="en-US" sz="2000" dirty="0">
                <a:latin typeface="SimHei" panose="02010609060101010101" pitchFamily="49" charset="-122"/>
                <a:ea typeface="SimHei" panose="02010609060101010101" pitchFamily="49" charset="-122"/>
              </a:rPr>
              <a:t>专利法实施细则</a:t>
            </a:r>
            <a:r>
              <a:rPr lang="en-US" altLang="zh-CN" sz="2000" dirty="0">
                <a:latin typeface="SimHei" panose="02010609060101010101" pitchFamily="49" charset="-122"/>
                <a:ea typeface="SimHei" panose="02010609060101010101" pitchFamily="49" charset="-122"/>
              </a:rPr>
              <a:t>》</a:t>
            </a:r>
            <a:r>
              <a:rPr lang="zh-CN" altLang="en-US" sz="2000" dirty="0">
                <a:latin typeface="SimHei" panose="02010609060101010101" pitchFamily="49" charset="-122"/>
                <a:ea typeface="SimHei" panose="02010609060101010101" pitchFamily="49" charset="-122"/>
              </a:rPr>
              <a:t>第</a:t>
            </a:r>
            <a:r>
              <a:rPr lang="en-US" altLang="zh-CN" sz="2000" dirty="0">
                <a:latin typeface="SimHei" panose="02010609060101010101" pitchFamily="49" charset="-122"/>
                <a:ea typeface="SimHei" panose="02010609060101010101" pitchFamily="49" charset="-122"/>
              </a:rPr>
              <a:t>14</a:t>
            </a:r>
            <a:r>
              <a:rPr lang="zh-CN" altLang="en-US" sz="2000" dirty="0">
                <a:latin typeface="SimHei" panose="02010609060101010101" pitchFamily="49" charset="-122"/>
                <a:ea typeface="SimHei" panose="02010609060101010101" pitchFamily="49" charset="-122"/>
              </a:rPr>
              <a:t>条规定，专利权人与他人订立的专利实施许可合同，应当自合同生效之日起</a:t>
            </a:r>
            <a:r>
              <a:rPr lang="en-US" altLang="zh-CN" sz="2000" dirty="0">
                <a:latin typeface="SimHei" panose="02010609060101010101" pitchFamily="49" charset="-122"/>
                <a:ea typeface="SimHei" panose="02010609060101010101" pitchFamily="49" charset="-122"/>
              </a:rPr>
              <a:t>3</a:t>
            </a:r>
            <a:r>
              <a:rPr lang="zh-CN" altLang="en-US" sz="2000" dirty="0">
                <a:latin typeface="SimHei" panose="02010609060101010101" pitchFamily="49" charset="-122"/>
                <a:ea typeface="SimHei" panose="02010609060101010101" pitchFamily="49" charset="-122"/>
              </a:rPr>
              <a:t>个月内向国务院专利行政部门</a:t>
            </a:r>
            <a:r>
              <a:rPr lang="zh-CN" altLang="en-US" sz="2000" dirty="0">
                <a:solidFill>
                  <a:srgbClr val="FF0000"/>
                </a:solidFill>
                <a:latin typeface="SimHei" panose="02010609060101010101" pitchFamily="49" charset="-122"/>
                <a:ea typeface="SimHei" panose="02010609060101010101" pitchFamily="49" charset="-122"/>
              </a:rPr>
              <a:t>备案</a:t>
            </a:r>
            <a:r>
              <a:rPr lang="zh-CN" altLang="en-US" sz="2000" dirty="0">
                <a:latin typeface="SimHei" panose="02010609060101010101" pitchFamily="49" charset="-122"/>
                <a:ea typeface="SimHei" panose="02010609060101010101" pitchFamily="49" charset="-122"/>
              </a:rPr>
              <a:t>。</a:t>
            </a:r>
            <a:r>
              <a:rPr lang="zh-CN" altLang="zh-CN" sz="2000" dirty="0">
                <a:latin typeface="SimHei" panose="02010609060101010101" pitchFamily="49" charset="-122"/>
                <a:ea typeface="SimHei" panose="02010609060101010101" pitchFamily="49" charset="-122"/>
              </a:rPr>
              <a:t>根据国家知识产权局</a:t>
            </a:r>
            <a:r>
              <a:rPr lang="en-US" altLang="zh-CN" sz="2000" dirty="0">
                <a:latin typeface="SimHei" panose="02010609060101010101" pitchFamily="49" charset="-122"/>
                <a:ea typeface="SimHei" panose="02010609060101010101" pitchFamily="49" charset="-122"/>
              </a:rPr>
              <a:t>2011</a:t>
            </a:r>
            <a:r>
              <a:rPr lang="zh-CN" altLang="zh-CN" sz="2000" dirty="0">
                <a:latin typeface="SimHei" panose="02010609060101010101" pitchFamily="49" charset="-122"/>
                <a:ea typeface="SimHei" panose="02010609060101010101" pitchFamily="49" charset="-122"/>
              </a:rPr>
              <a:t>年发布的《专利实施许可合同备案办法》第</a:t>
            </a:r>
            <a:r>
              <a:rPr lang="en-US" altLang="zh-CN" sz="2000" dirty="0">
                <a:latin typeface="SimHei" panose="02010609060101010101" pitchFamily="49" charset="-122"/>
                <a:ea typeface="SimHei" panose="02010609060101010101" pitchFamily="49" charset="-122"/>
              </a:rPr>
              <a:t>9</a:t>
            </a:r>
            <a:r>
              <a:rPr lang="zh-CN" altLang="zh-CN" sz="2000" dirty="0">
                <a:latin typeface="SimHei" panose="02010609060101010101" pitchFamily="49" charset="-122"/>
                <a:ea typeface="SimHei" panose="02010609060101010101" pitchFamily="49" charset="-122"/>
              </a:rPr>
              <a:t>条的规定，当事人备案时提交的专利实施许可合同应当包括的内容有：当事人的姓名或者名称、地址；专利权项数以及每项专利权的名称、专利号、申请日、授权公告日；实施许可的种类和期限。</a:t>
            </a:r>
          </a:p>
        </p:txBody>
      </p:sp>
      <p:sp>
        <p:nvSpPr>
          <p:cNvPr id="7" name="矩形 6"/>
          <p:cNvSpPr/>
          <p:nvPr/>
        </p:nvSpPr>
        <p:spPr>
          <a:xfrm>
            <a:off x="1462863" y="1321741"/>
            <a:ext cx="8232282" cy="584775"/>
          </a:xfrm>
          <a:prstGeom prst="rect">
            <a:avLst/>
          </a:prstGeom>
        </p:spPr>
        <p:txBody>
          <a:bodyPr wrap="square">
            <a:spAutoFit/>
          </a:bodyPr>
          <a:lstStyle/>
          <a:p>
            <a:r>
              <a:rPr lang="zh-CN" altLang="en-US" sz="3200" b="1" dirty="0">
                <a:solidFill>
                  <a:srgbClr val="D9793F"/>
                </a:solidFill>
                <a:latin typeface="STZhongsong" panose="02010600040101010101" pitchFamily="2" charset="-122"/>
                <a:ea typeface="STZhongsong" panose="02010600040101010101" pitchFamily="2" charset="-122"/>
                <a:sym typeface="+mn-ea"/>
              </a:rPr>
              <a:t>二</a:t>
            </a:r>
            <a:r>
              <a:rPr lang="zh-CN" altLang="en-US" sz="3200" b="1"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rPr>
              <a:t>、专利实施许可合同的主要内容</a:t>
            </a:r>
            <a:endParaRPr lang="en-US" altLang="zh-CN" sz="3200" b="1"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endParaRP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Tree>
    <p:extLst>
      <p:ext uri="{BB962C8B-B14F-4D97-AF65-F5344CB8AC3E}">
        <p14:creationId xmlns:p14="http://schemas.microsoft.com/office/powerpoint/2010/main" val="112260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9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62863" y="199846"/>
            <a:ext cx="10425548" cy="595457"/>
          </a:xfrm>
        </p:spPr>
        <p:txBody>
          <a:bodyPr/>
          <a:lstStyle/>
          <a:p>
            <a:r>
              <a:rPr lang="zh-CN" altLang="en-US" b="1" dirty="0">
                <a:latin typeface="SimHei" panose="02010609060101010101" pitchFamily="49" charset="-122"/>
                <a:ea typeface="SimHei" panose="02010609060101010101" pitchFamily="49" charset="-122"/>
                <a:cs typeface="宋体" panose="02010600030101010101" pitchFamily="2" charset="-122"/>
                <a:sym typeface="+mn-ea"/>
              </a:rPr>
              <a:t> 专利的实施许可</a:t>
            </a:r>
            <a:endParaRPr lang="zh-CN" altLang="en-US" dirty="0">
              <a:latin typeface="SimHei" panose="02010609060101010101" pitchFamily="49" charset="-122"/>
              <a:ea typeface="SimHei" panose="02010609060101010101" pitchFamily="49" charset="-122"/>
            </a:endParaRPr>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1596028" y="2068965"/>
            <a:ext cx="9501059" cy="1866858"/>
          </a:xfrm>
          <a:prstGeom prst="rect">
            <a:avLst/>
          </a:prstGeom>
          <a:noFill/>
        </p:spPr>
        <p:txBody>
          <a:bodyPr wrap="square" rtlCol="0">
            <a:spAutoFit/>
          </a:bodyPr>
          <a:lstStyle/>
          <a:p>
            <a:pPr algn="just">
              <a:lnSpc>
                <a:spcPct val="150000"/>
              </a:lnSpc>
            </a:pPr>
            <a:r>
              <a:rPr lang="en-US" altLang="zh-CN" sz="2000" dirty="0">
                <a:latin typeface="SimHei" panose="02010609060101010101" pitchFamily="49" charset="-122"/>
                <a:ea typeface="SimHei" panose="02010609060101010101" pitchFamily="49" charset="-122"/>
              </a:rPr>
              <a:t>    </a:t>
            </a:r>
            <a:r>
              <a:rPr lang="zh-CN" altLang="zh-CN" sz="2000" dirty="0">
                <a:latin typeface="SimHei" panose="02010609060101010101" pitchFamily="49" charset="-122"/>
                <a:ea typeface="SimHei" panose="02010609060101010101" pitchFamily="49" charset="-122"/>
              </a:rPr>
              <a:t>专利实施许可合同属于技术合同的一种，根据</a:t>
            </a:r>
            <a:r>
              <a:rPr lang="en-US" altLang="zh-CN" sz="2000" dirty="0">
                <a:latin typeface="SimHei" panose="02010609060101010101" pitchFamily="49" charset="-122"/>
                <a:ea typeface="SimHei" panose="02010609060101010101" pitchFamily="49" charset="-122"/>
              </a:rPr>
              <a:t>《</a:t>
            </a:r>
            <a:r>
              <a:rPr lang="zh-CN" altLang="en-US" sz="2000" dirty="0">
                <a:latin typeface="SimHei" panose="02010609060101010101" pitchFamily="49" charset="-122"/>
                <a:ea typeface="SimHei" panose="02010609060101010101" pitchFamily="49" charset="-122"/>
              </a:rPr>
              <a:t>民法典</a:t>
            </a:r>
            <a:r>
              <a:rPr lang="en-US" altLang="zh-CN" sz="2000" dirty="0">
                <a:latin typeface="SimHei" panose="02010609060101010101" pitchFamily="49" charset="-122"/>
                <a:ea typeface="SimHei" panose="02010609060101010101" pitchFamily="49" charset="-122"/>
              </a:rPr>
              <a:t>》</a:t>
            </a:r>
            <a:r>
              <a:rPr lang="zh-CN" altLang="en-US" sz="2000" dirty="0">
                <a:latin typeface="SimHei" panose="02010609060101010101" pitchFamily="49" charset="-122"/>
                <a:ea typeface="SimHei" panose="02010609060101010101" pitchFamily="49" charset="-122"/>
              </a:rPr>
              <a:t>合同编</a:t>
            </a:r>
            <a:r>
              <a:rPr lang="zh-CN" altLang="zh-CN" sz="2000" dirty="0">
                <a:latin typeface="SimHei" panose="02010609060101010101" pitchFamily="49" charset="-122"/>
                <a:ea typeface="SimHei" panose="02010609060101010101" pitchFamily="49" charset="-122"/>
              </a:rPr>
              <a:t>第</a:t>
            </a:r>
            <a:r>
              <a:rPr lang="en-US" altLang="zh-CN" sz="2000" dirty="0">
                <a:latin typeface="SimHei" panose="02010609060101010101" pitchFamily="49" charset="-122"/>
                <a:ea typeface="SimHei" panose="02010609060101010101" pitchFamily="49" charset="-122"/>
              </a:rPr>
              <a:t>845</a:t>
            </a:r>
            <a:r>
              <a:rPr lang="zh-CN" altLang="zh-CN" sz="2000" dirty="0">
                <a:latin typeface="SimHei" panose="02010609060101010101" pitchFamily="49" charset="-122"/>
                <a:ea typeface="SimHei" panose="02010609060101010101" pitchFamily="49" charset="-122"/>
              </a:rPr>
              <a:t>条的规定，技术合同的内容一般包括：</a:t>
            </a:r>
            <a:r>
              <a:rPr lang="zh-CN" altLang="en-US" sz="2000" dirty="0">
                <a:latin typeface="SimHei" panose="02010609060101010101" pitchFamily="49" charset="-122"/>
                <a:ea typeface="SimHei" panose="02010609060101010101" pitchFamily="49" charset="-122"/>
              </a:rPr>
              <a:t>项目的名称，标的的内容、范围和要求，履行的计划、地点和方式，技术信息和资料的保密，技术成果的归属和收益的分配办法，验收标准和方法，名词和术语的解释等条款</a:t>
            </a:r>
            <a:r>
              <a:rPr lang="zh-CN" altLang="zh-CN" sz="2000" dirty="0">
                <a:latin typeface="SimHei" panose="02010609060101010101" pitchFamily="49" charset="-122"/>
                <a:ea typeface="SimHei" panose="02010609060101010101" pitchFamily="49" charset="-122"/>
              </a:rPr>
              <a:t>。</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
        <p:nvSpPr>
          <p:cNvPr id="9" name="矩形 8">
            <a:extLst>
              <a:ext uri="{FF2B5EF4-FFF2-40B4-BE49-F238E27FC236}">
                <a16:creationId xmlns:a16="http://schemas.microsoft.com/office/drawing/2014/main" id="{628DEDB7-037D-F644-BB9C-608919AA7A80}"/>
              </a:ext>
            </a:extLst>
          </p:cNvPr>
          <p:cNvSpPr/>
          <p:nvPr/>
        </p:nvSpPr>
        <p:spPr>
          <a:xfrm>
            <a:off x="1462863" y="1321741"/>
            <a:ext cx="8232282" cy="584775"/>
          </a:xfrm>
          <a:prstGeom prst="rect">
            <a:avLst/>
          </a:prstGeom>
        </p:spPr>
        <p:txBody>
          <a:bodyPr wrap="square">
            <a:spAutoFit/>
          </a:bodyPr>
          <a:lstStyle/>
          <a:p>
            <a:r>
              <a:rPr lang="zh-CN" altLang="en-US" sz="3200" b="1" dirty="0">
                <a:solidFill>
                  <a:srgbClr val="D9793F"/>
                </a:solidFill>
                <a:latin typeface="STZhongsong" panose="02010600040101010101" pitchFamily="2" charset="-122"/>
                <a:ea typeface="STZhongsong" panose="02010600040101010101" pitchFamily="2" charset="-122"/>
                <a:sym typeface="+mn-ea"/>
              </a:rPr>
              <a:t>二</a:t>
            </a:r>
            <a:r>
              <a:rPr lang="zh-CN" altLang="en-US" sz="3200" b="1"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rPr>
              <a:t>、专利实施许可合同的主要内容</a:t>
            </a:r>
            <a:endParaRPr lang="en-US" altLang="zh-CN" sz="3200" b="1"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endParaRPr>
          </a:p>
        </p:txBody>
      </p:sp>
    </p:spTree>
    <p:extLst>
      <p:ext uri="{BB962C8B-B14F-4D97-AF65-F5344CB8AC3E}">
        <p14:creationId xmlns:p14="http://schemas.microsoft.com/office/powerpoint/2010/main" val="221650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455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62863" y="199846"/>
            <a:ext cx="10425548" cy="595457"/>
          </a:xfrm>
        </p:spPr>
        <p:txBody>
          <a:bodyPr/>
          <a:lstStyle/>
          <a:p>
            <a:r>
              <a:rPr lang="zh-CN" altLang="en-US" b="1" dirty="0">
                <a:latin typeface="SimHei" panose="02010609060101010101" pitchFamily="49" charset="-122"/>
                <a:ea typeface="SimHei" panose="02010609060101010101" pitchFamily="49" charset="-122"/>
                <a:cs typeface="宋体" panose="02010600030101010101" pitchFamily="2" charset="-122"/>
                <a:sym typeface="+mn-ea"/>
              </a:rPr>
              <a:t> 专利的实施许可</a:t>
            </a:r>
            <a:endParaRPr lang="zh-CN" altLang="en-US" dirty="0">
              <a:latin typeface="SimHei" panose="02010609060101010101" pitchFamily="49" charset="-122"/>
              <a:ea typeface="SimHei" panose="02010609060101010101" pitchFamily="49" charset="-122"/>
            </a:endParaRPr>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1237488" y="1696050"/>
            <a:ext cx="10425548" cy="4247317"/>
          </a:xfrm>
          <a:prstGeom prst="rect">
            <a:avLst/>
          </a:prstGeom>
          <a:noFill/>
        </p:spPr>
        <p:txBody>
          <a:bodyPr wrap="square" rtlCol="0">
            <a:spAutoFit/>
          </a:bodyPr>
          <a:lstStyle/>
          <a:p>
            <a:pPr>
              <a:lnSpc>
                <a:spcPct val="150000"/>
              </a:lnSpc>
            </a:pPr>
            <a:r>
              <a:rPr lang="en-US" altLang="zh-CN" sz="2400" b="1" dirty="0">
                <a:latin typeface="SimHei" panose="02010609060101010101" pitchFamily="49" charset="-122"/>
                <a:ea typeface="SimHei" panose="02010609060101010101" pitchFamily="49" charset="-122"/>
              </a:rPr>
              <a:t>    </a:t>
            </a:r>
            <a:r>
              <a:rPr lang="zh-CN" altLang="zh-CN" sz="2400" b="1" dirty="0">
                <a:latin typeface="SimHei" panose="02010609060101010101" pitchFamily="49" charset="-122"/>
                <a:ea typeface="SimHei" panose="02010609060101010101" pitchFamily="49" charset="-122"/>
              </a:rPr>
              <a:t>需要注意的是，不经备案并不影响合同效力，备案仅仅具有证据效力。</a:t>
            </a:r>
            <a:r>
              <a:rPr lang="zh-CN" altLang="zh-CN" sz="2400" dirty="0">
                <a:latin typeface="SimHei" panose="02010609060101010101" pitchFamily="49" charset="-122"/>
                <a:ea typeface="SimHei" panose="02010609060101010101" pitchFamily="49" charset="-122"/>
              </a:rPr>
              <a:t>根据《专利实施许可合同备案办法》的规定，经备案的专利实施许可合同的种类、期限、许可使用费计算方法或者数额等，可以作为管理专利工作的部门对侵权赔偿数额进行调解的参照。根据《最高人民法院关于对诉前停止侵犯专利权行为适用法律问题的若干规定》，专利实施许可合同及其在国务院专利行政部门备案的证明材料可以作为利害关系人申请诉前停止侵犯专利权行为的证据材料。</a:t>
            </a:r>
          </a:p>
          <a:p>
            <a:endParaRPr lang="zh-CN" altLang="zh-CN" dirty="0">
              <a:latin typeface="SimHei" panose="02010609060101010101" pitchFamily="49" charset="-122"/>
              <a:ea typeface="SimHei" panose="02010609060101010101" pitchFamily="49" charset="-122"/>
            </a:endParaRP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Tree>
    <p:extLst>
      <p:ext uri="{BB962C8B-B14F-4D97-AF65-F5344CB8AC3E}">
        <p14:creationId xmlns:p14="http://schemas.microsoft.com/office/powerpoint/2010/main" val="3449767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62863" y="199846"/>
            <a:ext cx="10425548" cy="595457"/>
          </a:xfrm>
        </p:spPr>
        <p:txBody>
          <a:bodyPr/>
          <a:lstStyle/>
          <a:p>
            <a:r>
              <a:rPr lang="zh-CN" altLang="en-US" b="1" dirty="0">
                <a:latin typeface="SimHei" panose="02010609060101010101" pitchFamily="49" charset="-122"/>
                <a:ea typeface="SimHei" panose="02010609060101010101" pitchFamily="49" charset="-122"/>
                <a:cs typeface="宋体" panose="02010600030101010101" pitchFamily="2" charset="-122"/>
                <a:sym typeface="+mn-ea"/>
              </a:rPr>
              <a:t> 专利权的转让</a:t>
            </a:r>
            <a:endParaRPr lang="zh-CN" altLang="en-US" dirty="0">
              <a:latin typeface="SimHei" panose="02010609060101010101" pitchFamily="49" charset="-122"/>
              <a:ea typeface="SimHei" panose="02010609060101010101" pitchFamily="49" charset="-122"/>
            </a:endParaRPr>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1382964" y="1677875"/>
            <a:ext cx="9971576" cy="2775760"/>
          </a:xfrm>
          <a:prstGeom prst="rect">
            <a:avLst/>
          </a:prstGeom>
          <a:noFill/>
        </p:spPr>
        <p:txBody>
          <a:bodyPr wrap="square" rtlCol="0">
            <a:spAutoFit/>
          </a:bodyPr>
          <a:lstStyle/>
          <a:p>
            <a:pPr>
              <a:lnSpc>
                <a:spcPct val="150000"/>
              </a:lnSpc>
            </a:pPr>
            <a:r>
              <a:rPr lang="en-US" altLang="zh-CN" sz="2400" dirty="0">
                <a:latin typeface="SimHei" panose="02010609060101010101" pitchFamily="49" charset="-122"/>
                <a:ea typeface="SimHei" panose="02010609060101010101" pitchFamily="49" charset="-122"/>
              </a:rPr>
              <a:t>    </a:t>
            </a:r>
            <a:r>
              <a:rPr lang="zh-CN" altLang="zh-CN" sz="2400" b="1" dirty="0">
                <a:latin typeface="SimHei" panose="02010609060101010101" pitchFamily="49" charset="-122"/>
                <a:ea typeface="SimHei" panose="02010609060101010101" pitchFamily="49" charset="-122"/>
              </a:rPr>
              <a:t>专利权的转让是指专利权人收取约定价款将其专利的所有权移转给受让方所有的法律行为。</a:t>
            </a:r>
            <a:r>
              <a:rPr lang="zh-CN" altLang="zh-CN" sz="2400" dirty="0">
                <a:latin typeface="SimHei" panose="02010609060101010101" pitchFamily="49" charset="-122"/>
                <a:ea typeface="SimHei" panose="02010609060101010101" pitchFamily="49" charset="-122"/>
              </a:rPr>
              <a:t>和专利实施许可不同的是，专利权的转让是专利所有权的转移，是专利的全部权利的转移，不能分地域、分期限、分权利内容而转移，国家对专利权转让有更多的限制，比如向外国人转让专利要履行特别手续。</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Tree>
    <p:extLst>
      <p:ext uri="{BB962C8B-B14F-4D97-AF65-F5344CB8AC3E}">
        <p14:creationId xmlns:p14="http://schemas.microsoft.com/office/powerpoint/2010/main" val="2079409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SimHei" panose="02010609060101010101" pitchFamily="49" charset="-122"/>
                <a:ea typeface="SimHei" panose="02010609060101010101" pitchFamily="49" charset="-122"/>
              </a:rPr>
              <a:t>实用新型</a:t>
            </a:r>
          </a:p>
        </p:txBody>
      </p:sp>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3612635" y="2172088"/>
            <a:ext cx="7925284" cy="2868093"/>
          </a:xfrm>
          <a:prstGeom prst="rect">
            <a:avLst/>
          </a:prstGeom>
          <a:noFill/>
        </p:spPr>
        <p:txBody>
          <a:bodyPr wrap="square" rtlCol="0">
            <a:spAutoFit/>
          </a:bodyPr>
          <a:lstStyle/>
          <a:p>
            <a:pPr algn="just">
              <a:lnSpc>
                <a:spcPct val="150000"/>
              </a:lnSpc>
            </a:pPr>
            <a:r>
              <a:rPr lang="en-US" altLang="zh-CN" sz="2000" dirty="0">
                <a:latin typeface="SimHei" panose="02010609060101010101" pitchFamily="49" charset="-122"/>
                <a:ea typeface="SimHei" panose="02010609060101010101" pitchFamily="49" charset="-122"/>
              </a:rPr>
              <a:t>1.</a:t>
            </a:r>
            <a:r>
              <a:rPr lang="zh-CN" altLang="en-US" sz="2000" dirty="0">
                <a:latin typeface="SimHei" panose="02010609060101010101" pitchFamily="49" charset="-122"/>
                <a:ea typeface="SimHei" panose="02010609060101010101" pitchFamily="49" charset="-122"/>
              </a:rPr>
              <a:t> </a:t>
            </a:r>
            <a:r>
              <a:rPr lang="zh-CN" altLang="zh-CN" sz="2000" dirty="0">
                <a:latin typeface="SimHei" panose="02010609060101010101" pitchFamily="49" charset="-122"/>
                <a:ea typeface="SimHei" panose="02010609060101010101" pitchFamily="49" charset="-122"/>
              </a:rPr>
              <a:t>实用新型与发明的范围不同</a:t>
            </a:r>
            <a:r>
              <a:rPr lang="zh-CN" altLang="en-US" sz="2000" dirty="0">
                <a:latin typeface="SimHei" panose="02010609060101010101" pitchFamily="49" charset="-122"/>
                <a:ea typeface="SimHei" panose="02010609060101010101" pitchFamily="49" charset="-122"/>
              </a:rPr>
              <a:t>，</a:t>
            </a:r>
            <a:r>
              <a:rPr lang="zh-CN" altLang="zh-CN" sz="2000" dirty="0">
                <a:latin typeface="SimHei" panose="02010609060101010101" pitchFamily="49" charset="-122"/>
                <a:ea typeface="SimHei" panose="02010609060101010101" pitchFamily="49" charset="-122"/>
              </a:rPr>
              <a:t>实用新型</a:t>
            </a:r>
            <a:r>
              <a:rPr lang="zh-CN" altLang="en-US" sz="2000" dirty="0">
                <a:latin typeface="SimHei" panose="02010609060101010101" pitchFamily="49" charset="-122"/>
                <a:ea typeface="SimHei" panose="02010609060101010101" pitchFamily="49" charset="-122"/>
              </a:rPr>
              <a:t>只能针对</a:t>
            </a:r>
            <a:r>
              <a:rPr lang="zh-CN" altLang="zh-CN" sz="2000" dirty="0">
                <a:latin typeface="SimHei" panose="02010609060101010101" pitchFamily="49" charset="-122"/>
                <a:ea typeface="SimHei" panose="02010609060101010101" pitchFamily="49" charset="-122"/>
              </a:rPr>
              <a:t>产品。</a:t>
            </a:r>
          </a:p>
          <a:p>
            <a:pPr algn="just">
              <a:lnSpc>
                <a:spcPct val="150000"/>
              </a:lnSpc>
            </a:pPr>
            <a:r>
              <a:rPr lang="en-US" altLang="zh-CN" sz="2000" dirty="0">
                <a:latin typeface="SimHei" panose="02010609060101010101" pitchFamily="49" charset="-122"/>
                <a:ea typeface="SimHei" panose="02010609060101010101" pitchFamily="49" charset="-122"/>
              </a:rPr>
              <a:t>2.</a:t>
            </a:r>
            <a:r>
              <a:rPr lang="zh-CN" altLang="en-US" sz="2000" dirty="0">
                <a:latin typeface="SimHei" panose="02010609060101010101" pitchFamily="49" charset="-122"/>
                <a:ea typeface="SimHei" panose="02010609060101010101" pitchFamily="49" charset="-122"/>
              </a:rPr>
              <a:t> </a:t>
            </a:r>
            <a:r>
              <a:rPr lang="zh-CN" altLang="zh-CN" sz="2000" dirty="0">
                <a:latin typeface="SimHei" panose="02010609060101010101" pitchFamily="49" charset="-122"/>
                <a:ea typeface="SimHei" panose="02010609060101010101" pitchFamily="49" charset="-122"/>
              </a:rPr>
              <a:t>实用新型必须</a:t>
            </a:r>
            <a:r>
              <a:rPr lang="zh-CN" altLang="en-US" sz="2000" dirty="0">
                <a:latin typeface="SimHei" panose="02010609060101010101" pitchFamily="49" charset="-122"/>
                <a:ea typeface="SimHei" panose="02010609060101010101" pitchFamily="49" charset="-122"/>
              </a:rPr>
              <a:t>体现为</a:t>
            </a:r>
            <a:r>
              <a:rPr lang="zh-CN" altLang="zh-CN" sz="2000" dirty="0">
                <a:latin typeface="SimHei" panose="02010609060101010101" pitchFamily="49" charset="-122"/>
                <a:ea typeface="SimHei" panose="02010609060101010101" pitchFamily="49" charset="-122"/>
              </a:rPr>
              <a:t>确定的形状、固定的构造。</a:t>
            </a:r>
          </a:p>
          <a:p>
            <a:pPr algn="just">
              <a:lnSpc>
                <a:spcPct val="150000"/>
              </a:lnSpc>
            </a:pPr>
            <a:r>
              <a:rPr lang="en-US" altLang="zh-CN" sz="2000" dirty="0">
                <a:latin typeface="SimHei" panose="02010609060101010101" pitchFamily="49" charset="-122"/>
                <a:ea typeface="SimHei" panose="02010609060101010101" pitchFamily="49" charset="-122"/>
              </a:rPr>
              <a:t>3.</a:t>
            </a:r>
            <a:r>
              <a:rPr lang="zh-CN" altLang="en-US" sz="2000" dirty="0">
                <a:latin typeface="SimHei" panose="02010609060101010101" pitchFamily="49" charset="-122"/>
                <a:ea typeface="SimHei" panose="02010609060101010101" pitchFamily="49" charset="-122"/>
              </a:rPr>
              <a:t> </a:t>
            </a:r>
            <a:r>
              <a:rPr lang="zh-CN" altLang="zh-CN" sz="2000" dirty="0">
                <a:latin typeface="SimHei" panose="02010609060101010101" pitchFamily="49" charset="-122"/>
                <a:ea typeface="SimHei" panose="02010609060101010101" pitchFamily="49" charset="-122"/>
              </a:rPr>
              <a:t>实用新型专利的创造性要求和保护水平较发明专利低。</a:t>
            </a:r>
          </a:p>
          <a:p>
            <a:pPr algn="just">
              <a:lnSpc>
                <a:spcPct val="150000"/>
              </a:lnSpc>
            </a:pPr>
            <a:r>
              <a:rPr lang="en-US" altLang="zh-CN" sz="2000" dirty="0">
                <a:latin typeface="SimHei" panose="02010609060101010101" pitchFamily="49" charset="-122"/>
                <a:ea typeface="SimHei" panose="02010609060101010101" pitchFamily="49" charset="-122"/>
              </a:rPr>
              <a:t>4.</a:t>
            </a:r>
            <a:r>
              <a:rPr lang="zh-CN" altLang="en-US" sz="2000" dirty="0">
                <a:latin typeface="SimHei" panose="02010609060101010101" pitchFamily="49" charset="-122"/>
                <a:ea typeface="SimHei" panose="02010609060101010101" pitchFamily="49" charset="-122"/>
              </a:rPr>
              <a:t> </a:t>
            </a:r>
            <a:r>
              <a:rPr lang="zh-CN" altLang="zh-CN" sz="2000" dirty="0">
                <a:latin typeface="SimHei" panose="02010609060101010101" pitchFamily="49" charset="-122"/>
                <a:ea typeface="SimHei" panose="02010609060101010101" pitchFamily="49" charset="-122"/>
              </a:rPr>
              <a:t>实用新型专利的审查程序比发明专利简单、快捷</a:t>
            </a:r>
            <a:r>
              <a:rPr lang="zh-CN" altLang="en-US" sz="2000" dirty="0">
                <a:latin typeface="SimHei" panose="02010609060101010101" pitchFamily="49" charset="-122"/>
                <a:ea typeface="SimHei" panose="02010609060101010101" pitchFamily="49" charset="-122"/>
              </a:rPr>
              <a:t>。</a:t>
            </a:r>
            <a:endParaRPr lang="zh-CN" altLang="zh-CN" sz="2000" dirty="0">
              <a:latin typeface="SimHei" panose="02010609060101010101" pitchFamily="49" charset="-122"/>
              <a:ea typeface="SimHei" panose="02010609060101010101" pitchFamily="49" charset="-122"/>
            </a:endParaRPr>
          </a:p>
          <a:p>
            <a:pPr>
              <a:lnSpc>
                <a:spcPct val="150000"/>
              </a:lnSpc>
            </a:pPr>
            <a:r>
              <a:rPr lang="zh-CN" altLang="en-US" sz="2000" dirty="0">
                <a:latin typeface="SimHei" panose="02010609060101010101" pitchFamily="49" charset="-122"/>
                <a:ea typeface="SimHei" panose="02010609060101010101" pitchFamily="49" charset="-122"/>
                <a:cs typeface="Times New Roman" panose="02020603050405020304" pitchFamily="18" charset="0"/>
              </a:rPr>
              <a:t>    </a:t>
            </a:r>
            <a:endParaRPr lang="zh-CN" altLang="zh-CN" sz="2000" dirty="0">
              <a:latin typeface="SimHei" panose="02010609060101010101" pitchFamily="49" charset="-122"/>
              <a:ea typeface="SimHei" panose="02010609060101010101" pitchFamily="49" charset="-122"/>
              <a:cs typeface="Times New Roman" panose="02020603050405020304" pitchFamily="18" charset="0"/>
            </a:endParaRPr>
          </a:p>
          <a:p>
            <a:pPr>
              <a:lnSpc>
                <a:spcPct val="150000"/>
              </a:lnSpc>
            </a:pPr>
            <a:endParaRPr lang="zh-TW" altLang="en-US" sz="2400" dirty="0">
              <a:latin typeface="SimHei" panose="02010609060101010101" pitchFamily="49" charset="-122"/>
              <a:ea typeface="SimHei" panose="02010609060101010101" pitchFamily="49" charset="-122"/>
              <a:cs typeface="Times New Roman" panose="02020603050405020304" pitchFamily="18" charset="0"/>
            </a:endParaRPr>
          </a:p>
        </p:txBody>
      </p:sp>
      <p:sp>
        <p:nvSpPr>
          <p:cNvPr id="7" name="矩形 6"/>
          <p:cNvSpPr/>
          <p:nvPr/>
        </p:nvSpPr>
        <p:spPr>
          <a:xfrm>
            <a:off x="-1609809" y="1254844"/>
            <a:ext cx="10876817" cy="954107"/>
          </a:xfrm>
          <a:prstGeom prst="rect">
            <a:avLst/>
          </a:prstGeom>
        </p:spPr>
        <p:txBody>
          <a:bodyPr wrap="square">
            <a:spAutoFit/>
          </a:bodyPr>
          <a:lstStyle/>
          <a:p>
            <a:pPr algn="ctr"/>
            <a:r>
              <a:rPr lang="zh-CN"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二、</a:t>
            </a:r>
            <a:r>
              <a:rPr lang="zh-TW"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rPr>
              <a:t>实用新型与发明专利的比较 </a:t>
            </a:r>
          </a:p>
          <a:p>
            <a:pPr algn="ctr"/>
            <a:endParaRPr lang="zh-TW"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endParaRPr>
          </a:p>
        </p:txBody>
      </p:sp>
      <p:sp>
        <p:nvSpPr>
          <p:cNvPr id="8" name="文本框 7"/>
          <p:cNvSpPr txBox="1"/>
          <p:nvPr/>
        </p:nvSpPr>
        <p:spPr>
          <a:xfrm>
            <a:off x="129492" y="265770"/>
            <a:ext cx="1114408" cy="461665"/>
          </a:xfrm>
          <a:prstGeom prst="rect">
            <a:avLst/>
          </a:prstGeom>
          <a:noFill/>
        </p:spPr>
        <p:txBody>
          <a:bodyPr wrap="none" rtlCol="0">
            <a:spAutoFit/>
          </a:bodyPr>
          <a:lstStyle/>
          <a:p>
            <a:r>
              <a:rPr lang="zh-CN" altLang="en-US" sz="2400" b="1" dirty="0">
                <a:solidFill>
                  <a:srgbClr val="FA7D00"/>
                </a:solidFill>
                <a:latin typeface="SimHei" panose="02010609060101010101" pitchFamily="49" charset="-122"/>
                <a:ea typeface="SimHei" panose="02010609060101010101" pitchFamily="49" charset="-122"/>
              </a:rPr>
              <a:t>第二节</a:t>
            </a:r>
          </a:p>
        </p:txBody>
      </p:sp>
    </p:spTree>
    <p:extLst>
      <p:ext uri="{BB962C8B-B14F-4D97-AF65-F5344CB8AC3E}">
        <p14:creationId xmlns:p14="http://schemas.microsoft.com/office/powerpoint/2010/main" val="293424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9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4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9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62863" y="199846"/>
            <a:ext cx="10425548" cy="595457"/>
          </a:xfrm>
        </p:spPr>
        <p:txBody>
          <a:bodyPr/>
          <a:lstStyle/>
          <a:p>
            <a:r>
              <a:rPr lang="zh-CN" altLang="en-US" b="1" dirty="0">
                <a:latin typeface="SimHei" panose="02010609060101010101" pitchFamily="49" charset="-122"/>
                <a:ea typeface="SimHei" panose="02010609060101010101" pitchFamily="49" charset="-122"/>
                <a:cs typeface="宋体" panose="02010600030101010101" pitchFamily="2" charset="-122"/>
                <a:sym typeface="+mn-ea"/>
              </a:rPr>
              <a:t> 专利权的转让</a:t>
            </a:r>
            <a:endParaRPr lang="zh-CN" altLang="en-US" dirty="0">
              <a:latin typeface="SimHei" panose="02010609060101010101" pitchFamily="49" charset="-122"/>
              <a:ea typeface="SimHei" panose="02010609060101010101" pitchFamily="49" charset="-122"/>
            </a:endParaRPr>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1391301" y="1546959"/>
            <a:ext cx="10425548" cy="4636847"/>
          </a:xfrm>
          <a:prstGeom prst="rect">
            <a:avLst/>
          </a:prstGeom>
          <a:noFill/>
        </p:spPr>
        <p:txBody>
          <a:bodyPr wrap="square" rtlCol="0">
            <a:spAutoFit/>
          </a:bodyPr>
          <a:lstStyle/>
          <a:p>
            <a:pPr algn="just">
              <a:lnSpc>
                <a:spcPct val="150000"/>
              </a:lnSpc>
            </a:pPr>
            <a:r>
              <a:rPr lang="zh-CN" altLang="zh-CN" sz="2000" b="1" dirty="0">
                <a:latin typeface="SimHei" panose="02010609060101010101" pitchFamily="49" charset="-122"/>
                <a:ea typeface="SimHei" panose="02010609060101010101" pitchFamily="49" charset="-122"/>
              </a:rPr>
              <a:t>（一）实体条件</a:t>
            </a:r>
          </a:p>
          <a:p>
            <a:pPr algn="just">
              <a:lnSpc>
                <a:spcPct val="150000"/>
              </a:lnSpc>
            </a:pPr>
            <a:r>
              <a:rPr lang="en-US" altLang="zh-CN" sz="2000" dirty="0">
                <a:latin typeface="SimHei" panose="02010609060101010101" pitchFamily="49" charset="-122"/>
                <a:ea typeface="SimHei" panose="02010609060101010101" pitchFamily="49" charset="-122"/>
              </a:rPr>
              <a:t>    </a:t>
            </a:r>
            <a:r>
              <a:rPr lang="zh-CN" altLang="zh-CN" sz="2000" b="1" dirty="0">
                <a:latin typeface="SimHei" panose="02010609060101010101" pitchFamily="49" charset="-122"/>
                <a:ea typeface="SimHei" panose="02010609060101010101" pitchFamily="49" charset="-122"/>
              </a:rPr>
              <a:t>《专利法》第</a:t>
            </a:r>
            <a:r>
              <a:rPr lang="en-US" altLang="zh-CN" sz="2000" b="1" dirty="0">
                <a:latin typeface="SimHei" panose="02010609060101010101" pitchFamily="49" charset="-122"/>
                <a:ea typeface="SimHei" panose="02010609060101010101" pitchFamily="49" charset="-122"/>
              </a:rPr>
              <a:t>10</a:t>
            </a:r>
            <a:r>
              <a:rPr lang="zh-CN" altLang="zh-CN" sz="2000" b="1" dirty="0">
                <a:latin typeface="SimHei" panose="02010609060101010101" pitchFamily="49" charset="-122"/>
                <a:ea typeface="SimHei" panose="02010609060101010101" pitchFamily="49" charset="-122"/>
              </a:rPr>
              <a:t>条第</a:t>
            </a:r>
            <a:r>
              <a:rPr lang="en-US" altLang="zh-CN" sz="2000" b="1" dirty="0">
                <a:latin typeface="SimHei" panose="02010609060101010101" pitchFamily="49" charset="-122"/>
                <a:ea typeface="SimHei" panose="02010609060101010101" pitchFamily="49" charset="-122"/>
              </a:rPr>
              <a:t>1</a:t>
            </a:r>
            <a:r>
              <a:rPr lang="zh-CN" altLang="zh-CN" sz="2000" b="1" dirty="0">
                <a:latin typeface="SimHei" panose="02010609060101010101" pitchFamily="49" charset="-122"/>
                <a:ea typeface="SimHei" panose="02010609060101010101" pitchFamily="49" charset="-122"/>
              </a:rPr>
              <a:t>款规定，专利申请权和专利权可以转让。</a:t>
            </a:r>
            <a:r>
              <a:rPr lang="zh-CN" altLang="zh-CN" sz="2000" dirty="0">
                <a:latin typeface="SimHei" panose="02010609060101010101" pitchFamily="49" charset="-122"/>
                <a:ea typeface="SimHei" panose="02010609060101010101" pitchFamily="49" charset="-122"/>
              </a:rPr>
              <a:t>当然，这里的专利申请权必须是转让人合法享有的，专利权必须是有效的。我国专利法对专利权转让的转让人和受让人没有特别限定，只要符合民法所规定的具有权利能力和行为能力的民事主体均可以作为转让人和受让人。</a:t>
            </a:r>
          </a:p>
          <a:p>
            <a:pPr algn="just">
              <a:lnSpc>
                <a:spcPct val="150000"/>
              </a:lnSpc>
            </a:pPr>
            <a:r>
              <a:rPr lang="zh-CN" altLang="zh-CN" sz="2000" b="1" dirty="0">
                <a:latin typeface="SimHei" panose="02010609060101010101" pitchFamily="49" charset="-122"/>
                <a:ea typeface="SimHei" panose="02010609060101010101" pitchFamily="49" charset="-122"/>
              </a:rPr>
              <a:t>（二）形式条件</a:t>
            </a:r>
          </a:p>
          <a:p>
            <a:pPr algn="just">
              <a:lnSpc>
                <a:spcPct val="150000"/>
              </a:lnSpc>
            </a:pPr>
            <a:r>
              <a:rPr lang="en-US" altLang="zh-CN" sz="2000" dirty="0">
                <a:latin typeface="SimHei" panose="02010609060101010101" pitchFamily="49" charset="-122"/>
                <a:ea typeface="SimHei" panose="02010609060101010101" pitchFamily="49" charset="-122"/>
              </a:rPr>
              <a:t>     </a:t>
            </a:r>
            <a:r>
              <a:rPr lang="zh-CN" altLang="zh-CN" sz="2000" b="1" dirty="0">
                <a:latin typeface="SimHei" panose="02010609060101010101" pitchFamily="49" charset="-122"/>
                <a:ea typeface="SimHei" panose="02010609060101010101" pitchFamily="49" charset="-122"/>
              </a:rPr>
              <a:t>《专利法》第</a:t>
            </a:r>
            <a:r>
              <a:rPr lang="en-US" altLang="zh-CN" sz="2000" b="1" dirty="0">
                <a:latin typeface="SimHei" panose="02010609060101010101" pitchFamily="49" charset="-122"/>
                <a:ea typeface="SimHei" panose="02010609060101010101" pitchFamily="49" charset="-122"/>
              </a:rPr>
              <a:t>10</a:t>
            </a:r>
            <a:r>
              <a:rPr lang="zh-CN" altLang="zh-CN" sz="2000" b="1" dirty="0">
                <a:latin typeface="SimHei" panose="02010609060101010101" pitchFamily="49" charset="-122"/>
                <a:ea typeface="SimHei" panose="02010609060101010101" pitchFamily="49" charset="-122"/>
              </a:rPr>
              <a:t>条第</a:t>
            </a:r>
            <a:r>
              <a:rPr lang="en-US" altLang="zh-CN" sz="2000" b="1" dirty="0">
                <a:latin typeface="SimHei" panose="02010609060101010101" pitchFamily="49" charset="-122"/>
                <a:ea typeface="SimHei" panose="02010609060101010101" pitchFamily="49" charset="-122"/>
              </a:rPr>
              <a:t>3</a:t>
            </a:r>
            <a:r>
              <a:rPr lang="zh-CN" altLang="zh-CN" sz="2000" b="1" dirty="0">
                <a:latin typeface="SimHei" panose="02010609060101010101" pitchFamily="49" charset="-122"/>
                <a:ea typeface="SimHei" panose="02010609060101010101" pitchFamily="49" charset="-122"/>
              </a:rPr>
              <a:t>款规定，转让专利申请权或者专利权的，当事人应当订立书面合同。</a:t>
            </a:r>
            <a:r>
              <a:rPr lang="zh-CN" altLang="zh-CN" sz="2000" dirty="0">
                <a:latin typeface="SimHei" panose="02010609060101010101" pitchFamily="49" charset="-122"/>
                <a:ea typeface="SimHei" panose="02010609060101010101" pitchFamily="49" charset="-122"/>
              </a:rPr>
              <a:t>这意味着专利权转让合同属于要式合同。根据《</a:t>
            </a:r>
            <a:r>
              <a:rPr lang="zh-CN" altLang="en-US" sz="2000" dirty="0">
                <a:latin typeface="SimHei" panose="02010609060101010101" pitchFamily="49" charset="-122"/>
                <a:ea typeface="SimHei" panose="02010609060101010101" pitchFamily="49" charset="-122"/>
              </a:rPr>
              <a:t>民法典</a:t>
            </a:r>
            <a:r>
              <a:rPr lang="zh-CN" altLang="zh-CN" sz="2000" dirty="0">
                <a:latin typeface="SimHei" panose="02010609060101010101" pitchFamily="49" charset="-122"/>
                <a:ea typeface="SimHei" panose="02010609060101010101" pitchFamily="49" charset="-122"/>
              </a:rPr>
              <a:t>》</a:t>
            </a:r>
            <a:r>
              <a:rPr lang="zh-CN" altLang="en-US" sz="2000" dirty="0">
                <a:latin typeface="SimHei" panose="02010609060101010101" pitchFamily="49" charset="-122"/>
                <a:ea typeface="SimHei" panose="02010609060101010101" pitchFamily="49" charset="-122"/>
              </a:rPr>
              <a:t>合同编</a:t>
            </a:r>
            <a:r>
              <a:rPr lang="zh-CN" altLang="zh-CN" sz="2000" dirty="0">
                <a:latin typeface="SimHei" panose="02010609060101010101" pitchFamily="49" charset="-122"/>
                <a:ea typeface="SimHei" panose="02010609060101010101" pitchFamily="49" charset="-122"/>
              </a:rPr>
              <a:t>第</a:t>
            </a:r>
            <a:r>
              <a:rPr lang="en-US" altLang="zh-CN" sz="2000" dirty="0">
                <a:latin typeface="SimHei" panose="02010609060101010101" pitchFamily="49" charset="-122"/>
                <a:ea typeface="SimHei" panose="02010609060101010101" pitchFamily="49" charset="-122"/>
              </a:rPr>
              <a:t>469</a:t>
            </a:r>
            <a:r>
              <a:rPr lang="zh-CN" altLang="zh-CN" sz="2000" dirty="0">
                <a:latin typeface="SimHei" panose="02010609060101010101" pitchFamily="49" charset="-122"/>
                <a:ea typeface="SimHei" panose="02010609060101010101" pitchFamily="49" charset="-122"/>
              </a:rPr>
              <a:t>条规定，书面形式</a:t>
            </a:r>
            <a:r>
              <a:rPr lang="zh-CN" altLang="en-US" sz="2000" dirty="0">
                <a:latin typeface="SimHei" panose="02010609060101010101" pitchFamily="49" charset="-122"/>
                <a:ea typeface="SimHei" panose="02010609060101010101" pitchFamily="49" charset="-122"/>
              </a:rPr>
              <a:t>是合同书、信件、电报、电传、传真等可以有形地表现所载内容的形式。以电子数据交换、电子邮件等方式能够有形地表现所载内容，并可以随时调取查用的数据电文，视为书面形式。</a:t>
            </a:r>
            <a:endParaRPr lang="zh-CN" altLang="zh-CN" sz="2000" dirty="0">
              <a:latin typeface="SimHei" panose="02010609060101010101" pitchFamily="49" charset="-122"/>
              <a:ea typeface="SimHei" panose="02010609060101010101" pitchFamily="49" charset="-122"/>
            </a:endParaRPr>
          </a:p>
        </p:txBody>
      </p:sp>
      <p:sp>
        <p:nvSpPr>
          <p:cNvPr id="7" name="矩形 6"/>
          <p:cNvSpPr/>
          <p:nvPr/>
        </p:nvSpPr>
        <p:spPr>
          <a:xfrm>
            <a:off x="1462863" y="900628"/>
            <a:ext cx="6077805" cy="646331"/>
          </a:xfrm>
          <a:prstGeom prst="rect">
            <a:avLst/>
          </a:prstGeom>
        </p:spPr>
        <p:txBody>
          <a:bodyPr wrap="square">
            <a:spAutoFit/>
          </a:bodyPr>
          <a:lstStyle/>
          <a:p>
            <a:r>
              <a:rPr lang="en-US" altLang="zh-CN" dirty="0">
                <a:latin typeface="STZhongsong" panose="02010600040101010101" pitchFamily="2" charset="-122"/>
                <a:ea typeface="STZhongsong" panose="02010600040101010101" pitchFamily="2" charset="-122"/>
              </a:rPr>
              <a:t> </a:t>
            </a:r>
            <a:r>
              <a:rPr lang="zh-CN" altLang="en-US" sz="3600" dirty="0">
                <a:solidFill>
                  <a:srgbClr val="D9793F"/>
                </a:solidFill>
                <a:latin typeface="STZhongsong" panose="02010600040101010101" pitchFamily="2" charset="-122"/>
                <a:ea typeface="STZhongsong" panose="02010600040101010101" pitchFamily="2" charset="-122"/>
                <a:sym typeface="+mn-ea"/>
              </a:rPr>
              <a:t>一</a:t>
            </a:r>
            <a:r>
              <a:rPr lang="zh-CN" altLang="en-US" sz="3600"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rPr>
              <a:t>、专利权转让的条件</a:t>
            </a:r>
            <a:endParaRPr lang="en-US" altLang="zh-CN" sz="3600"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endParaRP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Tree>
    <p:extLst>
      <p:ext uri="{BB962C8B-B14F-4D97-AF65-F5344CB8AC3E}">
        <p14:creationId xmlns:p14="http://schemas.microsoft.com/office/powerpoint/2010/main" val="392994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8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62863" y="199846"/>
            <a:ext cx="10425548" cy="595457"/>
          </a:xfrm>
        </p:spPr>
        <p:txBody>
          <a:bodyPr/>
          <a:lstStyle/>
          <a:p>
            <a:r>
              <a:rPr lang="zh-CN" altLang="en-US" b="1" dirty="0">
                <a:latin typeface="SimHei" panose="02010609060101010101" pitchFamily="49" charset="-122"/>
                <a:ea typeface="SimHei" panose="02010609060101010101" pitchFamily="49" charset="-122"/>
                <a:cs typeface="宋体" panose="02010600030101010101" pitchFamily="2" charset="-122"/>
                <a:sym typeface="+mn-ea"/>
              </a:rPr>
              <a:t> 专利权的转让</a:t>
            </a:r>
            <a:endParaRPr lang="zh-CN" altLang="en-US" dirty="0">
              <a:latin typeface="SimHei" panose="02010609060101010101" pitchFamily="49" charset="-122"/>
              <a:ea typeface="SimHei" panose="02010609060101010101" pitchFamily="49" charset="-122"/>
            </a:endParaRPr>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1462863" y="1863492"/>
            <a:ext cx="9802900" cy="4267515"/>
          </a:xfrm>
          <a:prstGeom prst="rect">
            <a:avLst/>
          </a:prstGeom>
          <a:noFill/>
        </p:spPr>
        <p:txBody>
          <a:bodyPr wrap="square" rtlCol="0">
            <a:spAutoFit/>
          </a:bodyPr>
          <a:lstStyle/>
          <a:p>
            <a:pPr algn="just">
              <a:lnSpc>
                <a:spcPct val="150000"/>
              </a:lnSpc>
            </a:pPr>
            <a:r>
              <a:rPr lang="en-US" altLang="zh-CN" sz="2000" dirty="0">
                <a:latin typeface="SimHei" panose="02010609060101010101" pitchFamily="49" charset="-122"/>
                <a:ea typeface="SimHei" panose="02010609060101010101" pitchFamily="49" charset="-122"/>
              </a:rPr>
              <a:t>    </a:t>
            </a:r>
            <a:r>
              <a:rPr lang="zh-CN" altLang="zh-CN" sz="2000" dirty="0">
                <a:latin typeface="SimHei" panose="02010609060101010101" pitchFamily="49" charset="-122"/>
                <a:ea typeface="SimHei" panose="02010609060101010101" pitchFamily="49" charset="-122"/>
              </a:rPr>
              <a:t>关于专利权转让的程序，《专利法》第</a:t>
            </a:r>
            <a:r>
              <a:rPr lang="en-US" altLang="zh-CN" sz="2000" dirty="0">
                <a:latin typeface="SimHei" panose="02010609060101010101" pitchFamily="49" charset="-122"/>
                <a:ea typeface="SimHei" panose="02010609060101010101" pitchFamily="49" charset="-122"/>
              </a:rPr>
              <a:t>10</a:t>
            </a:r>
            <a:r>
              <a:rPr lang="zh-CN" altLang="zh-CN" sz="2000" dirty="0">
                <a:latin typeface="SimHei" panose="02010609060101010101" pitchFamily="49" charset="-122"/>
                <a:ea typeface="SimHei" panose="02010609060101010101" pitchFamily="49" charset="-122"/>
              </a:rPr>
              <a:t>条第</a:t>
            </a:r>
            <a:r>
              <a:rPr lang="en-US" altLang="zh-CN" sz="2000" dirty="0">
                <a:latin typeface="SimHei" panose="02010609060101010101" pitchFamily="49" charset="-122"/>
                <a:ea typeface="SimHei" panose="02010609060101010101" pitchFamily="49" charset="-122"/>
              </a:rPr>
              <a:t>3</a:t>
            </a:r>
            <a:r>
              <a:rPr lang="zh-CN" altLang="zh-CN" sz="2000" dirty="0">
                <a:latin typeface="SimHei" panose="02010609060101010101" pitchFamily="49" charset="-122"/>
                <a:ea typeface="SimHei" panose="02010609060101010101" pitchFamily="49" charset="-122"/>
              </a:rPr>
              <a:t>款规定，</a:t>
            </a:r>
            <a:r>
              <a:rPr lang="en-US" altLang="zh-CN" sz="2000" dirty="0">
                <a:latin typeface="SimHei" panose="02010609060101010101" pitchFamily="49" charset="-122"/>
                <a:ea typeface="SimHei" panose="02010609060101010101" pitchFamily="49" charset="-122"/>
              </a:rPr>
              <a:t> </a:t>
            </a:r>
            <a:r>
              <a:rPr lang="zh-CN" altLang="zh-CN" sz="2000" dirty="0">
                <a:latin typeface="SimHei" panose="02010609060101010101" pitchFamily="49" charset="-122"/>
                <a:ea typeface="SimHei" panose="02010609060101010101" pitchFamily="49" charset="-122"/>
              </a:rPr>
              <a:t>转让专利申请权或者专利权的，当事人应当订立书面合同，并向国务院专利行政部门登记，由国务院专利行政部门予以公告。专利申请权或者专利权的转让自登记之日起生效。 另外，《专利法》第</a:t>
            </a:r>
            <a:r>
              <a:rPr lang="en-US" altLang="zh-CN" sz="2000" dirty="0">
                <a:latin typeface="SimHei" panose="02010609060101010101" pitchFamily="49" charset="-122"/>
                <a:ea typeface="SimHei" panose="02010609060101010101" pitchFamily="49" charset="-122"/>
              </a:rPr>
              <a:t>10</a:t>
            </a:r>
            <a:r>
              <a:rPr lang="zh-CN" altLang="zh-CN" sz="2000" dirty="0">
                <a:latin typeface="SimHei" panose="02010609060101010101" pitchFamily="49" charset="-122"/>
                <a:ea typeface="SimHei" panose="02010609060101010101" pitchFamily="49" charset="-122"/>
              </a:rPr>
              <a:t>条第</a:t>
            </a:r>
            <a:r>
              <a:rPr lang="en-US" altLang="zh-CN" sz="2000" dirty="0">
                <a:latin typeface="SimHei" panose="02010609060101010101" pitchFamily="49" charset="-122"/>
                <a:ea typeface="SimHei" panose="02010609060101010101" pitchFamily="49" charset="-122"/>
              </a:rPr>
              <a:t>2</a:t>
            </a:r>
            <a:r>
              <a:rPr lang="zh-CN" altLang="zh-CN" sz="2000" dirty="0">
                <a:latin typeface="SimHei" panose="02010609060101010101" pitchFamily="49" charset="-122"/>
                <a:ea typeface="SimHei" panose="02010609060101010101" pitchFamily="49" charset="-122"/>
              </a:rPr>
              <a:t>款</a:t>
            </a:r>
            <a:r>
              <a:rPr lang="zh-CN" altLang="en-US" sz="2000" dirty="0">
                <a:latin typeface="SimHei" panose="02010609060101010101" pitchFamily="49" charset="-122"/>
                <a:ea typeface="SimHei" panose="02010609060101010101" pitchFamily="49" charset="-122"/>
              </a:rPr>
              <a:t>规定</a:t>
            </a:r>
            <a:r>
              <a:rPr lang="zh-CN" altLang="zh-CN" sz="2000" dirty="0">
                <a:latin typeface="SimHei" panose="02010609060101010101" pitchFamily="49" charset="-122"/>
                <a:ea typeface="SimHei" panose="02010609060101010101" pitchFamily="49" charset="-122"/>
              </a:rPr>
              <a:t>中国单位或者个人向外国人、外国企业或者外国其他组织转让专利申请权或者专利权的，应当依照有关法律、行政法规的规定办理手续。</a:t>
            </a:r>
            <a:endParaRPr lang="en-US" altLang="zh-CN" sz="2000" dirty="0">
              <a:latin typeface="SimHei" panose="02010609060101010101" pitchFamily="49" charset="-122"/>
              <a:ea typeface="SimHei" panose="02010609060101010101" pitchFamily="49" charset="-122"/>
            </a:endParaRPr>
          </a:p>
          <a:p>
            <a:pPr algn="just">
              <a:lnSpc>
                <a:spcPct val="150000"/>
              </a:lnSpc>
            </a:pPr>
            <a:r>
              <a:rPr lang="zh-CN" altLang="en-US" sz="1600" dirty="0">
                <a:latin typeface="SimHei" panose="02010609060101010101" pitchFamily="49" charset="-122"/>
                <a:ea typeface="SimHei" panose="02010609060101010101" pitchFamily="49" charset="-122"/>
              </a:rPr>
              <a:t>    </a:t>
            </a:r>
            <a:endParaRPr lang="en-US" altLang="zh-CN" sz="1600" dirty="0">
              <a:latin typeface="SimHei" panose="02010609060101010101" pitchFamily="49" charset="-122"/>
              <a:ea typeface="SimHei" panose="02010609060101010101" pitchFamily="49" charset="-122"/>
            </a:endParaRPr>
          </a:p>
          <a:p>
            <a:pPr algn="just">
              <a:lnSpc>
                <a:spcPct val="150000"/>
              </a:lnSpc>
            </a:pPr>
            <a:r>
              <a:rPr lang="zh-CN" altLang="en-US" sz="1600" dirty="0">
                <a:latin typeface="SimHei" panose="02010609060101010101" pitchFamily="49" charset="-122"/>
                <a:ea typeface="SimHei" panose="02010609060101010101" pitchFamily="49" charset="-122"/>
              </a:rPr>
              <a:t>    国务院外经贸主管部门会同国务院有关部门，制定、调整并公布禁止或者限制出口的技术目录。属于禁止出口的技术，不得出口；属于限制出口的技术，实行许可证管理；未经许可，不得出口。出口属于限制出口的技术，应当向国务院外经贸主管部门提出申请。</a:t>
            </a:r>
            <a:endParaRPr lang="en-US" altLang="zh-CN" sz="1600" dirty="0">
              <a:latin typeface="SimHei" panose="02010609060101010101" pitchFamily="49" charset="-122"/>
              <a:ea typeface="SimHei" panose="02010609060101010101" pitchFamily="49" charset="-122"/>
            </a:endParaRPr>
          </a:p>
          <a:p>
            <a:pPr algn="just">
              <a:lnSpc>
                <a:spcPct val="150000"/>
              </a:lnSpc>
            </a:pPr>
            <a:r>
              <a:rPr lang="en-US" altLang="zh-CN" sz="1600" dirty="0">
                <a:latin typeface="SimHei" panose="02010609060101010101" pitchFamily="49" charset="-122"/>
                <a:ea typeface="SimHei" panose="02010609060101010101" pitchFamily="49" charset="-122"/>
              </a:rPr>
              <a:t>                                                           《</a:t>
            </a:r>
            <a:r>
              <a:rPr lang="zh-CN" altLang="en-US" sz="1600" dirty="0">
                <a:latin typeface="SimHei" panose="02010609060101010101" pitchFamily="49" charset="-122"/>
                <a:ea typeface="SimHei" panose="02010609060101010101" pitchFamily="49" charset="-122"/>
              </a:rPr>
              <a:t>技术进出口管理条例</a:t>
            </a:r>
            <a:r>
              <a:rPr lang="en-US" altLang="zh-CN" sz="1600" dirty="0">
                <a:latin typeface="SimHei" panose="02010609060101010101" pitchFamily="49" charset="-122"/>
                <a:ea typeface="SimHei" panose="02010609060101010101" pitchFamily="49" charset="-122"/>
              </a:rPr>
              <a:t>》</a:t>
            </a:r>
            <a:r>
              <a:rPr lang="zh-CN" altLang="en-US"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2020</a:t>
            </a:r>
            <a:r>
              <a:rPr lang="zh-CN" altLang="en-US" sz="1600" dirty="0">
                <a:latin typeface="SimHei" panose="02010609060101010101" pitchFamily="49" charset="-122"/>
                <a:ea typeface="SimHei" panose="02010609060101010101" pitchFamily="49" charset="-122"/>
              </a:rPr>
              <a:t>年）</a:t>
            </a:r>
            <a:r>
              <a:rPr lang="en-US" altLang="zh-CN" sz="2000" dirty="0">
                <a:latin typeface="SimHei" panose="02010609060101010101" pitchFamily="49" charset="-122"/>
                <a:ea typeface="SimHei" panose="02010609060101010101" pitchFamily="49" charset="-122"/>
              </a:rPr>
              <a:t> </a:t>
            </a:r>
            <a:endParaRPr lang="zh-CN" altLang="zh-CN" sz="2000" dirty="0">
              <a:latin typeface="SimHei" panose="02010609060101010101" pitchFamily="49" charset="-122"/>
              <a:ea typeface="SimHei" panose="02010609060101010101" pitchFamily="49" charset="-122"/>
            </a:endParaRPr>
          </a:p>
        </p:txBody>
      </p:sp>
      <p:sp>
        <p:nvSpPr>
          <p:cNvPr id="7" name="矩形 6"/>
          <p:cNvSpPr/>
          <p:nvPr/>
        </p:nvSpPr>
        <p:spPr>
          <a:xfrm>
            <a:off x="1407204" y="1006232"/>
            <a:ext cx="5827285" cy="646331"/>
          </a:xfrm>
          <a:prstGeom prst="rect">
            <a:avLst/>
          </a:prstGeom>
        </p:spPr>
        <p:txBody>
          <a:bodyPr wrap="square">
            <a:spAutoFit/>
          </a:bodyPr>
          <a:lstStyle/>
          <a:p>
            <a:r>
              <a:rPr lang="en-US" altLang="zh-CN" dirty="0">
                <a:latin typeface="STZhongsong" panose="02010600040101010101" pitchFamily="2" charset="-122"/>
                <a:ea typeface="STZhongsong" panose="02010600040101010101" pitchFamily="2" charset="-122"/>
              </a:rPr>
              <a:t>  </a:t>
            </a:r>
            <a:r>
              <a:rPr lang="zh-CN" altLang="en-US" sz="3600" dirty="0">
                <a:solidFill>
                  <a:srgbClr val="D9793F"/>
                </a:solidFill>
                <a:latin typeface="STZhongsong" panose="02010600040101010101" pitchFamily="2" charset="-122"/>
                <a:ea typeface="STZhongsong" panose="02010600040101010101" pitchFamily="2" charset="-122"/>
                <a:sym typeface="+mn-ea"/>
              </a:rPr>
              <a:t>二</a:t>
            </a:r>
            <a:r>
              <a:rPr lang="zh-CN" altLang="en-US" sz="3600"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rPr>
              <a:t>、专利权转让的程序</a:t>
            </a:r>
            <a:endParaRPr lang="en-US" altLang="zh-CN" sz="3600"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endParaRP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Tree>
    <p:extLst>
      <p:ext uri="{BB962C8B-B14F-4D97-AF65-F5344CB8AC3E}">
        <p14:creationId xmlns:p14="http://schemas.microsoft.com/office/powerpoint/2010/main" val="380192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8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62863" y="199846"/>
            <a:ext cx="10425548" cy="595457"/>
          </a:xfrm>
        </p:spPr>
        <p:txBody>
          <a:bodyPr/>
          <a:lstStyle/>
          <a:p>
            <a:r>
              <a:rPr lang="zh-CN" altLang="en-US" b="1" dirty="0">
                <a:latin typeface="SimHei" panose="02010609060101010101" pitchFamily="49" charset="-122"/>
                <a:ea typeface="SimHei" panose="02010609060101010101" pitchFamily="49" charset="-122"/>
                <a:cs typeface="宋体" panose="02010600030101010101" pitchFamily="2" charset="-122"/>
                <a:sym typeface="+mn-ea"/>
              </a:rPr>
              <a:t> 专利权的转让</a:t>
            </a:r>
            <a:endParaRPr lang="zh-CN" altLang="en-US" dirty="0">
              <a:latin typeface="SimHei" panose="02010609060101010101" pitchFamily="49" charset="-122"/>
              <a:ea typeface="SimHei" panose="02010609060101010101" pitchFamily="49" charset="-122"/>
            </a:endParaRPr>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1462863" y="1956285"/>
            <a:ext cx="9838411" cy="3329758"/>
          </a:xfrm>
          <a:prstGeom prst="rect">
            <a:avLst/>
          </a:prstGeom>
          <a:noFill/>
        </p:spPr>
        <p:txBody>
          <a:bodyPr wrap="square" rtlCol="0">
            <a:spAutoFit/>
          </a:bodyPr>
          <a:lstStyle/>
          <a:p>
            <a:pPr algn="just">
              <a:lnSpc>
                <a:spcPct val="150000"/>
              </a:lnSpc>
            </a:pPr>
            <a:r>
              <a:rPr lang="en-US" altLang="zh-CN" sz="2400" dirty="0">
                <a:latin typeface="SimHei" panose="02010609060101010101" pitchFamily="49" charset="-122"/>
                <a:ea typeface="SimHei" panose="02010609060101010101" pitchFamily="49" charset="-122"/>
              </a:rPr>
              <a:t>    </a:t>
            </a:r>
            <a:r>
              <a:rPr lang="zh-CN" altLang="zh-CN" sz="2400" b="1" dirty="0">
                <a:latin typeface="SimHei" panose="02010609060101010101" pitchFamily="49" charset="-122"/>
                <a:ea typeface="SimHei" panose="02010609060101010101" pitchFamily="49" charset="-122"/>
              </a:rPr>
              <a:t>专利权转让一经生效，受让人取得专利权人的地位，转让人丧失专利权人的地位。</a:t>
            </a:r>
            <a:r>
              <a:rPr lang="zh-CN" altLang="zh-CN" sz="2400" dirty="0">
                <a:latin typeface="SimHei" panose="02010609060101010101" pitchFamily="49" charset="-122"/>
                <a:ea typeface="SimHei" panose="02010609060101010101" pitchFamily="49" charset="-122"/>
              </a:rPr>
              <a:t>为了稳定已经形成的经济秩序，除非当事人另有规定，专利权转让合同不影响转让方在合同成立前与他人订立的专利实施许可合同的效力。除合同另有约定的以外，原专利实施许可合同所约定的权利义务由受让方承担。另外，在订立专利权转让合同前转让方已实施专利的，除合同另有约定以外，合同生效后，转让方应当停止实施。</a:t>
            </a:r>
          </a:p>
        </p:txBody>
      </p:sp>
      <p:sp>
        <p:nvSpPr>
          <p:cNvPr id="7" name="矩形 6"/>
          <p:cNvSpPr/>
          <p:nvPr/>
        </p:nvSpPr>
        <p:spPr>
          <a:xfrm>
            <a:off x="1462863" y="1141405"/>
            <a:ext cx="5902441" cy="646331"/>
          </a:xfrm>
          <a:prstGeom prst="rect">
            <a:avLst/>
          </a:prstGeom>
        </p:spPr>
        <p:txBody>
          <a:bodyPr wrap="square">
            <a:spAutoFit/>
          </a:bodyPr>
          <a:lstStyle/>
          <a:p>
            <a:r>
              <a:rPr lang="en-US" altLang="zh-CN" dirty="0">
                <a:latin typeface="STZhongsong" panose="02010600040101010101" pitchFamily="2" charset="-122"/>
                <a:ea typeface="STZhongsong" panose="02010600040101010101" pitchFamily="2" charset="-122"/>
              </a:rPr>
              <a:t>  </a:t>
            </a:r>
            <a:r>
              <a:rPr lang="zh-CN" altLang="en-US" sz="3600" dirty="0">
                <a:solidFill>
                  <a:srgbClr val="D9793F"/>
                </a:solidFill>
                <a:latin typeface="STZhongsong" panose="02010600040101010101" pitchFamily="2" charset="-122"/>
                <a:ea typeface="STZhongsong" panose="02010600040101010101" pitchFamily="2" charset="-122"/>
                <a:sym typeface="+mn-ea"/>
              </a:rPr>
              <a:t>三</a:t>
            </a:r>
            <a:r>
              <a:rPr lang="zh-CN" altLang="en-US" sz="3600"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rPr>
              <a:t>、专利权转让的效力</a:t>
            </a:r>
            <a:endParaRPr lang="en-US" altLang="zh-CN" sz="3600"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endParaRP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Tree>
    <p:extLst>
      <p:ext uri="{BB962C8B-B14F-4D97-AF65-F5344CB8AC3E}">
        <p14:creationId xmlns:p14="http://schemas.microsoft.com/office/powerpoint/2010/main" val="2053355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8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03860" y="1668780"/>
            <a:ext cx="11384280" cy="2401181"/>
          </a:xfrm>
        </p:spPr>
        <p:txBody>
          <a:bodyPr>
            <a:normAutofit/>
          </a:bodyPr>
          <a:lstStyle/>
          <a:p>
            <a:r>
              <a:rPr lang="zh-CN" altLang="en-US" sz="6000" dirty="0">
                <a:solidFill>
                  <a:schemeClr val="bg1"/>
                </a:solidFill>
                <a:latin typeface="华文中宋" panose="02010600040101010101" pitchFamily="2" charset="-122"/>
                <a:ea typeface="华文中宋" panose="02010600040101010101" pitchFamily="2" charset="-122"/>
              </a:rPr>
              <a:t>第十三章 </a:t>
            </a:r>
            <a:r>
              <a:rPr lang="zh-CN" altLang="en-US" sz="6000" dirty="0"/>
              <a:t>侵害专利权的法律责任</a:t>
            </a:r>
            <a:endParaRPr lang="zh-CN" altLang="en-US" sz="6000" dirty="0">
              <a:solidFill>
                <a:schemeClr val="bg1"/>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圆角矩形 95">
            <a:extLst>
              <a:ext uri="{FF2B5EF4-FFF2-40B4-BE49-F238E27FC236}">
                <a16:creationId xmlns:a16="http://schemas.microsoft.com/office/drawing/2014/main" id="{C0F02E94-787D-1F44-B156-07237BD2250E}"/>
              </a:ext>
            </a:extLst>
          </p:cNvPr>
          <p:cNvSpPr/>
          <p:nvPr/>
        </p:nvSpPr>
        <p:spPr>
          <a:xfrm>
            <a:off x="8706199" y="3891350"/>
            <a:ext cx="1156388" cy="487358"/>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39911" y="1671595"/>
            <a:ext cx="902811" cy="523220"/>
          </a:xfrm>
          <a:prstGeom prst="rect">
            <a:avLst/>
          </a:prstGeom>
          <a:noFill/>
        </p:spPr>
        <p:txBody>
          <a:bodyPr wrap="none" rtlCol="0">
            <a:spAutoFit/>
          </a:bodyPr>
          <a:lstStyle/>
          <a:p>
            <a:r>
              <a:rPr lang="zh-CN" altLang="en-US" sz="2800" dirty="0">
                <a:solidFill>
                  <a:srgbClr val="FA7D00"/>
                </a:solidFill>
                <a:latin typeface="SimHei" panose="02010609060101010101" pitchFamily="49" charset="-122"/>
                <a:ea typeface="SimHei" panose="02010609060101010101" pitchFamily="49" charset="-122"/>
              </a:rPr>
              <a:t>目录</a:t>
            </a:r>
          </a:p>
        </p:txBody>
      </p:sp>
      <p:pic>
        <p:nvPicPr>
          <p:cNvPr id="59" name="图片 58">
            <a:extLst>
              <a:ext uri="{FF2B5EF4-FFF2-40B4-BE49-F238E27FC236}">
                <a16:creationId xmlns:a16="http://schemas.microsoft.com/office/drawing/2014/main" id="{843A1EF0-E961-5345-863B-043EF456A19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925" y="1212791"/>
            <a:ext cx="1336782" cy="1536127"/>
          </a:xfrm>
          <a:prstGeom prst="rect">
            <a:avLst/>
          </a:prstGeom>
        </p:spPr>
      </p:pic>
      <p:sp>
        <p:nvSpPr>
          <p:cNvPr id="60" name="文本框 59">
            <a:extLst>
              <a:ext uri="{FF2B5EF4-FFF2-40B4-BE49-F238E27FC236}">
                <a16:creationId xmlns:a16="http://schemas.microsoft.com/office/drawing/2014/main" id="{7F13DC48-D08E-1B4A-BB84-3F5187D85E06}"/>
              </a:ext>
            </a:extLst>
          </p:cNvPr>
          <p:cNvSpPr txBox="1"/>
          <p:nvPr/>
        </p:nvSpPr>
        <p:spPr>
          <a:xfrm>
            <a:off x="939911" y="1719245"/>
            <a:ext cx="902811" cy="523220"/>
          </a:xfrm>
          <a:prstGeom prst="rect">
            <a:avLst/>
          </a:prstGeom>
          <a:noFill/>
        </p:spPr>
        <p:txBody>
          <a:bodyPr wrap="none" rtlCol="0">
            <a:spAutoFit/>
          </a:bodyPr>
          <a:lstStyle/>
          <a:p>
            <a:r>
              <a:rPr lang="zh-CN" altLang="en-US" sz="2800" b="1" dirty="0">
                <a:solidFill>
                  <a:srgbClr val="FA7D00"/>
                </a:solidFill>
                <a:latin typeface="微软雅黑" panose="020B0503020204020204" pitchFamily="34" charset="-122"/>
                <a:ea typeface="微软雅黑" panose="020B0503020204020204" pitchFamily="34" charset="-122"/>
              </a:rPr>
              <a:t>目录</a:t>
            </a:r>
          </a:p>
        </p:txBody>
      </p:sp>
      <p:sp>
        <p:nvSpPr>
          <p:cNvPr id="61" name="圆角矩形 60">
            <a:extLst>
              <a:ext uri="{FF2B5EF4-FFF2-40B4-BE49-F238E27FC236}">
                <a16:creationId xmlns:a16="http://schemas.microsoft.com/office/drawing/2014/main" id="{B5CF8ED8-74AE-6E4D-BCB3-5674D8DE6B8C}"/>
              </a:ext>
            </a:extLst>
          </p:cNvPr>
          <p:cNvSpPr/>
          <p:nvPr/>
        </p:nvSpPr>
        <p:spPr>
          <a:xfrm>
            <a:off x="8719133" y="1870022"/>
            <a:ext cx="1143454"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a:extLst>
              <a:ext uri="{FF2B5EF4-FFF2-40B4-BE49-F238E27FC236}">
                <a16:creationId xmlns:a16="http://schemas.microsoft.com/office/drawing/2014/main" id="{0A3C2E9C-2979-0B4D-B4CC-0148ADAA1A50}"/>
              </a:ext>
            </a:extLst>
          </p:cNvPr>
          <p:cNvGrpSpPr/>
          <p:nvPr/>
        </p:nvGrpSpPr>
        <p:grpSpPr>
          <a:xfrm>
            <a:off x="2419938" y="1866827"/>
            <a:ext cx="6373086" cy="495954"/>
            <a:chOff x="3870041" y="1794664"/>
            <a:chExt cx="6373086" cy="495954"/>
          </a:xfrm>
        </p:grpSpPr>
        <p:sp>
          <p:nvSpPr>
            <p:cNvPr id="63" name="圆角矩形 62">
              <a:extLst>
                <a:ext uri="{FF2B5EF4-FFF2-40B4-BE49-F238E27FC236}">
                  <a16:creationId xmlns:a16="http://schemas.microsoft.com/office/drawing/2014/main" id="{89907F54-B1E3-7346-B9EB-9013757E071D}"/>
                </a:ext>
              </a:extLst>
            </p:cNvPr>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SimHei" panose="02010609060101010101" pitchFamily="49" charset="-122"/>
                <a:ea typeface="SimHei" panose="02010609060101010101" pitchFamily="49" charset="-122"/>
              </a:endParaRPr>
            </a:p>
          </p:txBody>
        </p:sp>
        <p:sp>
          <p:nvSpPr>
            <p:cNvPr id="64" name="矩形 63">
              <a:extLst>
                <a:ext uri="{FF2B5EF4-FFF2-40B4-BE49-F238E27FC236}">
                  <a16:creationId xmlns:a16="http://schemas.microsoft.com/office/drawing/2014/main" id="{945EF155-A82F-8742-94E2-BB56D491AEAE}"/>
                </a:ext>
              </a:extLst>
            </p:cNvPr>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sp>
          <p:nvSpPr>
            <p:cNvPr id="65" name="矩形 64">
              <a:extLst>
                <a:ext uri="{FF2B5EF4-FFF2-40B4-BE49-F238E27FC236}">
                  <a16:creationId xmlns:a16="http://schemas.microsoft.com/office/drawing/2014/main" id="{6EB91A5F-4419-E24B-992E-9658BEB991CA}"/>
                </a:ext>
              </a:extLst>
            </p:cNvPr>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SimHei" panose="02010609060101010101" pitchFamily="49" charset="-122"/>
                  <a:ea typeface="SimHei" panose="02010609060101010101" pitchFamily="49" charset="-122"/>
                </a:rPr>
                <a:t>专利权的保护范围</a:t>
              </a:r>
            </a:p>
          </p:txBody>
        </p:sp>
      </p:grpSp>
      <p:sp>
        <p:nvSpPr>
          <p:cNvPr id="66" name="文本框 65">
            <a:extLst>
              <a:ext uri="{FF2B5EF4-FFF2-40B4-BE49-F238E27FC236}">
                <a16:creationId xmlns:a16="http://schemas.microsoft.com/office/drawing/2014/main" id="{4F381818-BD74-1544-849C-384302A760AB}"/>
              </a:ext>
            </a:extLst>
          </p:cNvPr>
          <p:cNvSpPr txBox="1"/>
          <p:nvPr/>
        </p:nvSpPr>
        <p:spPr>
          <a:xfrm>
            <a:off x="2500311" y="1885398"/>
            <a:ext cx="1308914" cy="769441"/>
          </a:xfrm>
          <a:prstGeom prst="rect">
            <a:avLst/>
          </a:prstGeom>
          <a:noFill/>
        </p:spPr>
        <p:txBody>
          <a:bodyPr wrap="square" rtlCol="0">
            <a:spAutoFit/>
          </a:bodyPr>
          <a:lstStyle/>
          <a:p>
            <a:r>
              <a:rPr lang="zh-CN" altLang="en-US" sz="2400" b="1" dirty="0">
                <a:solidFill>
                  <a:schemeClr val="bg1"/>
                </a:solidFill>
                <a:latin typeface="SimHei" panose="02010609060101010101" pitchFamily="49" charset="-122"/>
                <a:ea typeface="SimHei" panose="02010609060101010101" pitchFamily="49" charset="-122"/>
              </a:rPr>
              <a:t>第一节</a:t>
            </a:r>
          </a:p>
          <a:p>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67" name="组合 66">
            <a:extLst>
              <a:ext uri="{FF2B5EF4-FFF2-40B4-BE49-F238E27FC236}">
                <a16:creationId xmlns:a16="http://schemas.microsoft.com/office/drawing/2014/main" id="{077300C2-91F0-E84E-9671-8BD3032C9468}"/>
              </a:ext>
            </a:extLst>
          </p:cNvPr>
          <p:cNvGrpSpPr/>
          <p:nvPr/>
        </p:nvGrpSpPr>
        <p:grpSpPr>
          <a:xfrm>
            <a:off x="2419938" y="2508108"/>
            <a:ext cx="7291775" cy="496621"/>
            <a:chOff x="3870041" y="1793997"/>
            <a:chExt cx="6233063" cy="496621"/>
          </a:xfrm>
        </p:grpSpPr>
        <p:sp>
          <p:nvSpPr>
            <p:cNvPr id="68" name="圆角矩形 67">
              <a:extLst>
                <a:ext uri="{FF2B5EF4-FFF2-40B4-BE49-F238E27FC236}">
                  <a16:creationId xmlns:a16="http://schemas.microsoft.com/office/drawing/2014/main" id="{610BAE50-E33E-994D-A206-DB6092E1B764}"/>
                </a:ext>
              </a:extLst>
            </p:cNvPr>
            <p:cNvSpPr/>
            <p:nvPr/>
          </p:nvSpPr>
          <p:spPr>
            <a:xfrm>
              <a:off x="3870041" y="1794664"/>
              <a:ext cx="998710"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SimHei" panose="02010609060101010101" pitchFamily="49" charset="-122"/>
                <a:ea typeface="SimHei" panose="02010609060101010101" pitchFamily="49" charset="-122"/>
              </a:endParaRPr>
            </a:p>
          </p:txBody>
        </p:sp>
        <p:sp>
          <p:nvSpPr>
            <p:cNvPr id="69" name="矩形 68">
              <a:extLst>
                <a:ext uri="{FF2B5EF4-FFF2-40B4-BE49-F238E27FC236}">
                  <a16:creationId xmlns:a16="http://schemas.microsoft.com/office/drawing/2014/main" id="{0E9E55AE-D079-A042-98A9-7EBFB466E2FA}"/>
                </a:ext>
              </a:extLst>
            </p:cNvPr>
            <p:cNvSpPr/>
            <p:nvPr/>
          </p:nvSpPr>
          <p:spPr>
            <a:xfrm>
              <a:off x="4758134" y="1793997"/>
              <a:ext cx="149246"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sp>
          <p:nvSpPr>
            <p:cNvPr id="70" name="矩形 69">
              <a:extLst>
                <a:ext uri="{FF2B5EF4-FFF2-40B4-BE49-F238E27FC236}">
                  <a16:creationId xmlns:a16="http://schemas.microsoft.com/office/drawing/2014/main" id="{B595C99E-8EA1-D04F-85B7-F8A2944D9920}"/>
                </a:ext>
              </a:extLst>
            </p:cNvPr>
            <p:cNvSpPr/>
            <p:nvPr/>
          </p:nvSpPr>
          <p:spPr>
            <a:xfrm>
              <a:off x="4998352" y="1794664"/>
              <a:ext cx="5104752"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SimHei" panose="02010609060101010101" pitchFamily="49" charset="-122"/>
                  <a:ea typeface="SimHei" panose="02010609060101010101" pitchFamily="49" charset="-122"/>
                </a:rPr>
                <a:t>侵害专利权行为的构成和认定</a:t>
              </a:r>
            </a:p>
          </p:txBody>
        </p:sp>
      </p:grpSp>
      <p:sp>
        <p:nvSpPr>
          <p:cNvPr id="71" name="文本框 70">
            <a:extLst>
              <a:ext uri="{FF2B5EF4-FFF2-40B4-BE49-F238E27FC236}">
                <a16:creationId xmlns:a16="http://schemas.microsoft.com/office/drawing/2014/main" id="{BCC3072B-2AEF-B44D-BFE1-14B06A624826}"/>
              </a:ext>
            </a:extLst>
          </p:cNvPr>
          <p:cNvSpPr txBox="1"/>
          <p:nvPr/>
        </p:nvSpPr>
        <p:spPr>
          <a:xfrm>
            <a:off x="2480287" y="2539829"/>
            <a:ext cx="1107996" cy="461665"/>
          </a:xfrm>
          <a:prstGeom prst="rect">
            <a:avLst/>
          </a:prstGeom>
          <a:noFill/>
        </p:spPr>
        <p:txBody>
          <a:bodyPr wrap="square" rtlCol="0">
            <a:spAutoFit/>
          </a:bodyPr>
          <a:lstStyle/>
          <a:p>
            <a:r>
              <a:rPr lang="zh-CN" altLang="en-US" sz="2400" b="1" dirty="0">
                <a:solidFill>
                  <a:schemeClr val="bg1"/>
                </a:solidFill>
                <a:latin typeface="SimHei" panose="02010609060101010101" pitchFamily="49" charset="-122"/>
                <a:ea typeface="SimHei" panose="02010609060101010101" pitchFamily="49" charset="-122"/>
              </a:rPr>
              <a:t>第二节</a:t>
            </a:r>
            <a:endParaRPr lang="zh-CN" altLang="en-US" sz="2000" b="1" dirty="0">
              <a:solidFill>
                <a:schemeClr val="bg1"/>
              </a:solidFill>
              <a:latin typeface="SimHei" panose="02010609060101010101" pitchFamily="49" charset="-122"/>
              <a:ea typeface="SimHei" panose="02010609060101010101" pitchFamily="49" charset="-122"/>
            </a:endParaRPr>
          </a:p>
        </p:txBody>
      </p:sp>
      <p:sp>
        <p:nvSpPr>
          <p:cNvPr id="72" name="圆角矩形 71">
            <a:extLst>
              <a:ext uri="{FF2B5EF4-FFF2-40B4-BE49-F238E27FC236}">
                <a16:creationId xmlns:a16="http://schemas.microsoft.com/office/drawing/2014/main" id="{58C86FDE-92DA-834B-94B5-8B05227E0E2A}"/>
              </a:ext>
            </a:extLst>
          </p:cNvPr>
          <p:cNvSpPr/>
          <p:nvPr/>
        </p:nvSpPr>
        <p:spPr>
          <a:xfrm>
            <a:off x="8706199" y="2502538"/>
            <a:ext cx="1156388" cy="502191"/>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7" name="组合 86">
            <a:extLst>
              <a:ext uri="{FF2B5EF4-FFF2-40B4-BE49-F238E27FC236}">
                <a16:creationId xmlns:a16="http://schemas.microsoft.com/office/drawing/2014/main" id="{C4178380-596F-324E-AD44-B8BAF1B6C6AE}"/>
              </a:ext>
            </a:extLst>
          </p:cNvPr>
          <p:cNvGrpSpPr/>
          <p:nvPr/>
        </p:nvGrpSpPr>
        <p:grpSpPr>
          <a:xfrm>
            <a:off x="2419938" y="3180689"/>
            <a:ext cx="7291775" cy="496621"/>
            <a:chOff x="3870041" y="1793997"/>
            <a:chExt cx="6233063" cy="496621"/>
          </a:xfrm>
        </p:grpSpPr>
        <p:sp>
          <p:nvSpPr>
            <p:cNvPr id="88" name="圆角矩形 87">
              <a:extLst>
                <a:ext uri="{FF2B5EF4-FFF2-40B4-BE49-F238E27FC236}">
                  <a16:creationId xmlns:a16="http://schemas.microsoft.com/office/drawing/2014/main" id="{FE9EB2DA-F514-1A43-A355-6382EE495483}"/>
                </a:ext>
              </a:extLst>
            </p:cNvPr>
            <p:cNvSpPr/>
            <p:nvPr/>
          </p:nvSpPr>
          <p:spPr>
            <a:xfrm>
              <a:off x="3870041" y="1794664"/>
              <a:ext cx="998710"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SimHei" panose="02010609060101010101" pitchFamily="49" charset="-122"/>
                <a:ea typeface="SimHei" panose="02010609060101010101" pitchFamily="49" charset="-122"/>
              </a:endParaRPr>
            </a:p>
          </p:txBody>
        </p:sp>
        <p:sp>
          <p:nvSpPr>
            <p:cNvPr id="89" name="矩形 88">
              <a:extLst>
                <a:ext uri="{FF2B5EF4-FFF2-40B4-BE49-F238E27FC236}">
                  <a16:creationId xmlns:a16="http://schemas.microsoft.com/office/drawing/2014/main" id="{D60C6FB5-ECD8-204D-9DFB-C3EFEA186F35}"/>
                </a:ext>
              </a:extLst>
            </p:cNvPr>
            <p:cNvSpPr/>
            <p:nvPr/>
          </p:nvSpPr>
          <p:spPr>
            <a:xfrm>
              <a:off x="4758134" y="1793997"/>
              <a:ext cx="149246"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sp>
          <p:nvSpPr>
            <p:cNvPr id="90" name="矩形 89">
              <a:extLst>
                <a:ext uri="{FF2B5EF4-FFF2-40B4-BE49-F238E27FC236}">
                  <a16:creationId xmlns:a16="http://schemas.microsoft.com/office/drawing/2014/main" id="{59AF5C1D-0E8E-4B45-8F09-1B3E63831329}"/>
                </a:ext>
              </a:extLst>
            </p:cNvPr>
            <p:cNvSpPr/>
            <p:nvPr/>
          </p:nvSpPr>
          <p:spPr>
            <a:xfrm>
              <a:off x="4998352" y="1794664"/>
              <a:ext cx="5104752"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SimHei" panose="02010609060101010101" pitchFamily="49" charset="-122"/>
                  <a:ea typeface="SimHei" panose="02010609060101010101" pitchFamily="49" charset="-122"/>
                </a:rPr>
                <a:t>侵害专利权行为的抗辩事由</a:t>
              </a:r>
            </a:p>
          </p:txBody>
        </p:sp>
      </p:grpSp>
      <p:grpSp>
        <p:nvGrpSpPr>
          <p:cNvPr id="91" name="组合 90">
            <a:extLst>
              <a:ext uri="{FF2B5EF4-FFF2-40B4-BE49-F238E27FC236}">
                <a16:creationId xmlns:a16="http://schemas.microsoft.com/office/drawing/2014/main" id="{01CCC734-9EC1-1B40-8377-1CC6F75639DF}"/>
              </a:ext>
            </a:extLst>
          </p:cNvPr>
          <p:cNvGrpSpPr/>
          <p:nvPr/>
        </p:nvGrpSpPr>
        <p:grpSpPr>
          <a:xfrm>
            <a:off x="2419938" y="3891349"/>
            <a:ext cx="7291775" cy="496621"/>
            <a:chOff x="3870041" y="1793997"/>
            <a:chExt cx="6233063" cy="496621"/>
          </a:xfrm>
        </p:grpSpPr>
        <p:sp>
          <p:nvSpPr>
            <p:cNvPr id="92" name="圆角矩形 91">
              <a:extLst>
                <a:ext uri="{FF2B5EF4-FFF2-40B4-BE49-F238E27FC236}">
                  <a16:creationId xmlns:a16="http://schemas.microsoft.com/office/drawing/2014/main" id="{88452F0C-C98B-BF4E-BB8B-491F08BBC5C7}"/>
                </a:ext>
              </a:extLst>
            </p:cNvPr>
            <p:cNvSpPr/>
            <p:nvPr/>
          </p:nvSpPr>
          <p:spPr>
            <a:xfrm>
              <a:off x="3870041" y="1794664"/>
              <a:ext cx="998710"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SimHei" panose="02010609060101010101" pitchFamily="49" charset="-122"/>
                <a:ea typeface="SimHei" panose="02010609060101010101" pitchFamily="49" charset="-122"/>
              </a:endParaRPr>
            </a:p>
          </p:txBody>
        </p:sp>
        <p:sp>
          <p:nvSpPr>
            <p:cNvPr id="93" name="矩形 92">
              <a:extLst>
                <a:ext uri="{FF2B5EF4-FFF2-40B4-BE49-F238E27FC236}">
                  <a16:creationId xmlns:a16="http://schemas.microsoft.com/office/drawing/2014/main" id="{EF36CBA7-BD46-1F42-A6DF-31CF3C93AA24}"/>
                </a:ext>
              </a:extLst>
            </p:cNvPr>
            <p:cNvSpPr/>
            <p:nvPr/>
          </p:nvSpPr>
          <p:spPr>
            <a:xfrm>
              <a:off x="4758134" y="1793997"/>
              <a:ext cx="149246"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sp>
          <p:nvSpPr>
            <p:cNvPr id="94" name="矩形 93">
              <a:extLst>
                <a:ext uri="{FF2B5EF4-FFF2-40B4-BE49-F238E27FC236}">
                  <a16:creationId xmlns:a16="http://schemas.microsoft.com/office/drawing/2014/main" id="{EDA3FFE8-8360-DD42-901F-B1AAD9EBA41E}"/>
                </a:ext>
              </a:extLst>
            </p:cNvPr>
            <p:cNvSpPr/>
            <p:nvPr/>
          </p:nvSpPr>
          <p:spPr>
            <a:xfrm>
              <a:off x="4998352" y="1794664"/>
              <a:ext cx="5104752"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SimHei" panose="02010609060101010101" pitchFamily="49" charset="-122"/>
                  <a:ea typeface="SimHei" panose="02010609060101010101" pitchFamily="49" charset="-122"/>
                </a:rPr>
                <a:t>侵害专利权行为法律责任的类型与后果</a:t>
              </a:r>
            </a:p>
          </p:txBody>
        </p:sp>
      </p:grpSp>
      <p:sp>
        <p:nvSpPr>
          <p:cNvPr id="95" name="圆角矩形 94">
            <a:extLst>
              <a:ext uri="{FF2B5EF4-FFF2-40B4-BE49-F238E27FC236}">
                <a16:creationId xmlns:a16="http://schemas.microsoft.com/office/drawing/2014/main" id="{B5D17CDB-0586-824B-9349-7144790C3B5F}"/>
              </a:ext>
            </a:extLst>
          </p:cNvPr>
          <p:cNvSpPr/>
          <p:nvPr/>
        </p:nvSpPr>
        <p:spPr>
          <a:xfrm>
            <a:off x="8706199" y="3173272"/>
            <a:ext cx="1156388" cy="502191"/>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文本框 96">
            <a:extLst>
              <a:ext uri="{FF2B5EF4-FFF2-40B4-BE49-F238E27FC236}">
                <a16:creationId xmlns:a16="http://schemas.microsoft.com/office/drawing/2014/main" id="{608CF8B5-1341-2F4F-AC0C-7449E53BB27C}"/>
              </a:ext>
            </a:extLst>
          </p:cNvPr>
          <p:cNvSpPr txBox="1"/>
          <p:nvPr/>
        </p:nvSpPr>
        <p:spPr>
          <a:xfrm>
            <a:off x="2471391" y="3198518"/>
            <a:ext cx="1107996" cy="461665"/>
          </a:xfrm>
          <a:prstGeom prst="rect">
            <a:avLst/>
          </a:prstGeom>
          <a:noFill/>
        </p:spPr>
        <p:txBody>
          <a:bodyPr wrap="square" rtlCol="0">
            <a:spAutoFit/>
          </a:bodyPr>
          <a:lstStyle/>
          <a:p>
            <a:r>
              <a:rPr lang="zh-CN" altLang="en-US" sz="2400" b="1" dirty="0">
                <a:solidFill>
                  <a:schemeClr val="bg1"/>
                </a:solidFill>
                <a:latin typeface="SimHei" panose="02010609060101010101" pitchFamily="49" charset="-122"/>
                <a:ea typeface="SimHei" panose="02010609060101010101" pitchFamily="49" charset="-122"/>
              </a:rPr>
              <a:t>第三节</a:t>
            </a:r>
            <a:endParaRPr lang="zh-CN" altLang="en-US" sz="2000" b="1" dirty="0">
              <a:solidFill>
                <a:schemeClr val="bg1"/>
              </a:solidFill>
              <a:latin typeface="SimHei" panose="02010609060101010101" pitchFamily="49" charset="-122"/>
              <a:ea typeface="SimHei" panose="02010609060101010101" pitchFamily="49" charset="-122"/>
            </a:endParaRPr>
          </a:p>
        </p:txBody>
      </p:sp>
      <p:sp>
        <p:nvSpPr>
          <p:cNvPr id="98" name="文本框 97">
            <a:extLst>
              <a:ext uri="{FF2B5EF4-FFF2-40B4-BE49-F238E27FC236}">
                <a16:creationId xmlns:a16="http://schemas.microsoft.com/office/drawing/2014/main" id="{8267830E-7953-CF41-897E-094A779AFD16}"/>
              </a:ext>
            </a:extLst>
          </p:cNvPr>
          <p:cNvSpPr txBox="1"/>
          <p:nvPr/>
        </p:nvSpPr>
        <p:spPr>
          <a:xfrm>
            <a:off x="2471391" y="3882818"/>
            <a:ext cx="1107996" cy="461665"/>
          </a:xfrm>
          <a:prstGeom prst="rect">
            <a:avLst/>
          </a:prstGeom>
          <a:noFill/>
        </p:spPr>
        <p:txBody>
          <a:bodyPr wrap="square" rtlCol="0">
            <a:spAutoFit/>
          </a:bodyPr>
          <a:lstStyle/>
          <a:p>
            <a:r>
              <a:rPr lang="zh-CN" altLang="en-US" sz="2400" b="1" dirty="0">
                <a:solidFill>
                  <a:schemeClr val="bg1"/>
                </a:solidFill>
                <a:latin typeface="SimHei" panose="02010609060101010101" pitchFamily="49" charset="-122"/>
                <a:ea typeface="SimHei" panose="02010609060101010101" pitchFamily="49" charset="-122"/>
              </a:rPr>
              <a:t>第四节</a:t>
            </a:r>
            <a:endParaRPr lang="zh-CN" altLang="en-US" sz="2000" b="1" dirty="0">
              <a:solidFill>
                <a:schemeClr val="bg1"/>
              </a:solidFill>
              <a:latin typeface="SimHei" panose="02010609060101010101" pitchFamily="49" charset="-122"/>
              <a:ea typeface="SimHei" panose="02010609060101010101" pitchFamily="49" charset="-122"/>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33435"/>
            <a:ext cx="10954327" cy="4985472"/>
          </a:xfrm>
        </p:spPr>
        <p:txBody>
          <a:bodyPr>
            <a:normAutofit/>
          </a:bodyPr>
          <a:lstStyle/>
          <a:p>
            <a:pPr algn="just">
              <a:lnSpc>
                <a:spcPct val="150000"/>
              </a:lnSpc>
            </a:pPr>
            <a:endParaRPr lang="en-US" altLang="zh-CN" b="1" dirty="0">
              <a:latin typeface="SimHei" panose="02010609060101010101" pitchFamily="49" charset="-122"/>
              <a:ea typeface="SimHei" panose="02010609060101010101" pitchFamily="49" charset="-122"/>
            </a:endParaRPr>
          </a:p>
          <a:p>
            <a:pPr algn="just">
              <a:lnSpc>
                <a:spcPct val="150000"/>
              </a:lnSpc>
            </a:pPr>
            <a:r>
              <a:rPr lang="zh-CN" altLang="en-US" sz="2400" b="1" dirty="0">
                <a:latin typeface="SimHei" panose="02010609060101010101" pitchFamily="49" charset="-122"/>
                <a:ea typeface="SimHei" panose="02010609060101010101" pitchFamily="49" charset="-122"/>
              </a:rPr>
              <a:t>本章教学目的：</a:t>
            </a:r>
            <a:r>
              <a:rPr lang="zh-CN" altLang="en-US" sz="2400" dirty="0">
                <a:solidFill>
                  <a:srgbClr val="000000"/>
                </a:solidFill>
                <a:latin typeface="SimHei" panose="02010609060101010101" pitchFamily="49" charset="-122"/>
                <a:ea typeface="SimHei" panose="02010609060101010101" pitchFamily="49" charset="-122"/>
                <a:sym typeface="+mn-ea"/>
              </a:rPr>
              <a:t>通过本章的学习，使学生对专利权的保护有比较全面、系统的理解和掌握。</a:t>
            </a:r>
            <a:endParaRPr lang="en-US" altLang="zh-CN" sz="2400" dirty="0">
              <a:solidFill>
                <a:srgbClr val="000000"/>
              </a:solidFill>
              <a:latin typeface="SimHei" panose="02010609060101010101" pitchFamily="49" charset="-122"/>
              <a:ea typeface="SimHei" panose="02010609060101010101" pitchFamily="49" charset="-122"/>
              <a:sym typeface="+mn-ea"/>
            </a:endParaRPr>
          </a:p>
          <a:p>
            <a:pPr algn="just">
              <a:lnSpc>
                <a:spcPct val="150000"/>
              </a:lnSpc>
            </a:pPr>
            <a:r>
              <a:rPr lang="zh-CN" altLang="en-US" sz="2400" b="1" dirty="0">
                <a:latin typeface="SimHei" panose="02010609060101010101" pitchFamily="49" charset="-122"/>
                <a:ea typeface="SimHei" panose="02010609060101010101" pitchFamily="49" charset="-122"/>
              </a:rPr>
              <a:t>本章教学要求：</a:t>
            </a:r>
            <a:r>
              <a:rPr lang="zh-CN" altLang="en-US" sz="2400" dirty="0">
                <a:latin typeface="SimHei" panose="02010609060101010101" pitchFamily="49" charset="-122"/>
                <a:ea typeface="SimHei" panose="02010609060101010101" pitchFamily="49" charset="-122"/>
              </a:rPr>
              <a:t>专利权的保护是整个专利制度的核心，而要保护专利权不仅要判断何种行为构成侵害专利权的行为，更要对侵害专利权的行为科以法律责任。因此，本章先讲解专利权的保护范围，然后判断何种行为构成侵害专利权的行为，最后分析侵害专利权行为的法律责任及其承担。</a:t>
            </a:r>
          </a:p>
          <a:p>
            <a:pPr algn="just"/>
            <a:endParaRPr lang="zh-CN" altLang="en-US" sz="2400" dirty="0">
              <a:latin typeface="SimHei" panose="02010609060101010101" pitchFamily="49" charset="-122"/>
              <a:ea typeface="SimHei" panose="02010609060101010101" pitchFamily="49" charset="-122"/>
            </a:endParaRPr>
          </a:p>
        </p:txBody>
      </p:sp>
      <p:sp>
        <p:nvSpPr>
          <p:cNvPr id="3" name="标题 2"/>
          <p:cNvSpPr>
            <a:spLocks noGrp="1"/>
          </p:cNvSpPr>
          <p:nvPr>
            <p:ph type="title"/>
          </p:nvPr>
        </p:nvSpPr>
        <p:spPr/>
        <p:txBody>
          <a:bodyPr/>
          <a:lstStyle/>
          <a:p>
            <a:r>
              <a:rPr lang="zh-CN" altLang="en-US" dirty="0">
                <a:latin typeface="SimHei" panose="02010609060101010101" pitchFamily="49" charset="-122"/>
                <a:ea typeface="SimHei" panose="02010609060101010101" pitchFamily="49" charset="-122"/>
              </a:rPr>
              <a:t>本章导语</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5960" y="204471"/>
            <a:ext cx="5322454" cy="595457"/>
          </a:xfrm>
        </p:spPr>
        <p:txBody>
          <a:bodyPr/>
          <a:lstStyle/>
          <a:p>
            <a:r>
              <a:rPr lang="zh-CN" altLang="en-US" sz="3200">
                <a:solidFill>
                  <a:schemeClr val="bg1"/>
                </a:solidFill>
                <a:latin typeface="SimHei" panose="02010609060101010101" pitchFamily="49" charset="-122"/>
                <a:ea typeface="SimHei" panose="02010609060101010101" pitchFamily="49" charset="-122"/>
              </a:rPr>
              <a:t>本章导语</a:t>
            </a:r>
          </a:p>
        </p:txBody>
      </p:sp>
      <p:sp>
        <p:nvSpPr>
          <p:cNvPr id="3" name="文本框 2"/>
          <p:cNvSpPr txBox="1"/>
          <p:nvPr/>
        </p:nvSpPr>
        <p:spPr>
          <a:xfrm>
            <a:off x="1015365" y="2173622"/>
            <a:ext cx="10161270" cy="1667764"/>
          </a:xfrm>
          <a:prstGeom prst="rect">
            <a:avLst/>
          </a:prstGeom>
          <a:noFill/>
        </p:spPr>
        <p:txBody>
          <a:bodyPr wrap="square" rtlCol="0">
            <a:spAutoFit/>
          </a:bodyPr>
          <a:lstStyle/>
          <a:p>
            <a:pPr fontAlgn="auto">
              <a:lnSpc>
                <a:spcPct val="150000"/>
              </a:lnSpc>
            </a:pPr>
            <a:r>
              <a:rPr lang="zh-CN" altLang="en-US" sz="2400" b="1" dirty="0">
                <a:latin typeface="SimHei" panose="02010609060101010101" pitchFamily="49" charset="-122"/>
                <a:ea typeface="SimHei" panose="02010609060101010101" pitchFamily="49" charset="-122"/>
              </a:rPr>
              <a:t>本章教学重点、难点：</a:t>
            </a:r>
            <a:r>
              <a:rPr lang="zh-CN" altLang="en-US" sz="2400" dirty="0">
                <a:latin typeface="SimHei" panose="02010609060101010101" pitchFamily="49" charset="-122"/>
                <a:ea typeface="SimHei" panose="02010609060101010101" pitchFamily="49" charset="-122"/>
              </a:rPr>
              <a:t>专利权利要求解释的基本原则、侵害专利权的行为、侵害专利权行为的具体形式、侵害专利权行为的认定、侵害专利权行为的抗辩事由、侵害专利权行为的法律责任。</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dirty="0">
                <a:latin typeface="SimHei" panose="02010609060101010101" pitchFamily="49" charset="-122"/>
                <a:ea typeface="SimHei" panose="02010609060101010101" pitchFamily="49" charset="-122"/>
                <a:cs typeface="宋体" panose="02010600030101010101" pitchFamily="2" charset="-122"/>
                <a:sym typeface="+mn-ea"/>
              </a:rPr>
              <a:t>专利权的保护范围</a:t>
            </a:r>
          </a:p>
        </p:txBody>
      </p:sp>
      <p:sp>
        <p:nvSpPr>
          <p:cNvPr id="7" name="矩形 6"/>
          <p:cNvSpPr/>
          <p:nvPr/>
        </p:nvSpPr>
        <p:spPr>
          <a:xfrm>
            <a:off x="0" y="1578492"/>
            <a:ext cx="10876817" cy="521970"/>
          </a:xfrm>
          <a:prstGeom prst="rect">
            <a:avLst/>
          </a:prstGeom>
        </p:spPr>
        <p:txBody>
          <a:bodyPr wrap="square">
            <a:spAutoFit/>
          </a:bodyPr>
          <a:lstStyle/>
          <a:p>
            <a:pPr algn="ctr"/>
            <a:r>
              <a:rPr lang="zh-CN" altLang="en-US" sz="2800" b="1"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rPr>
              <a:t>一、确定发明或者实用新型专利权保护范围的基本依据</a:t>
            </a:r>
          </a:p>
        </p:txBody>
      </p:sp>
      <p:sp>
        <p:nvSpPr>
          <p:cNvPr id="6" name="文本框 5"/>
          <p:cNvSpPr txBox="1"/>
          <p:nvPr/>
        </p:nvSpPr>
        <p:spPr>
          <a:xfrm>
            <a:off x="1060742" y="2890120"/>
            <a:ext cx="10313670" cy="953135"/>
          </a:xfrm>
          <a:prstGeom prst="rect">
            <a:avLst/>
          </a:prstGeom>
          <a:noFill/>
        </p:spPr>
        <p:txBody>
          <a:bodyPr wrap="square" rtlCol="0">
            <a:spAutoFit/>
          </a:bodyPr>
          <a:lstStyle/>
          <a:p>
            <a:r>
              <a:rPr lang="zh-CN" altLang="en-US" sz="2800" b="1"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rPr>
              <a:t>二、发明或者实用新型专利权保护范围的解释</a:t>
            </a:r>
          </a:p>
          <a:p>
            <a:endParaRPr lang="zh-CN" altLang="en-US" sz="2800" b="1" dirty="0">
              <a:latin typeface="STZhongsong" panose="02010600040101010101" pitchFamily="2" charset="-122"/>
              <a:ea typeface="STZhongsong" panose="02010600040101010101" pitchFamily="2" charset="-122"/>
            </a:endParaRPr>
          </a:p>
        </p:txBody>
      </p:sp>
      <p:sp>
        <p:nvSpPr>
          <p:cNvPr id="2" name="文本框 1"/>
          <p:cNvSpPr txBox="1"/>
          <p:nvPr/>
        </p:nvSpPr>
        <p:spPr>
          <a:xfrm>
            <a:off x="1060742" y="4196250"/>
            <a:ext cx="10313670" cy="521970"/>
          </a:xfrm>
          <a:prstGeom prst="rect">
            <a:avLst/>
          </a:prstGeom>
          <a:noFill/>
        </p:spPr>
        <p:txBody>
          <a:bodyPr wrap="square" rtlCol="0">
            <a:spAutoFit/>
          </a:bodyPr>
          <a:lstStyle/>
          <a:p>
            <a:r>
              <a:rPr lang="zh-CN" altLang="en-US" sz="2800" b="1"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rPr>
              <a:t>三、外观设计专利权的保护范围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SimHei" panose="02010609060101010101" pitchFamily="49" charset="-122"/>
                <a:ea typeface="SimHei" panose="02010609060101010101" pitchFamily="49" charset="-122"/>
                <a:cs typeface="宋体" panose="02010600030101010101" pitchFamily="2" charset="-122"/>
                <a:sym typeface="+mn-ea"/>
              </a:rPr>
              <a:t>专利权的保护范围</a:t>
            </a:r>
          </a:p>
        </p:txBody>
      </p:sp>
      <p:sp>
        <p:nvSpPr>
          <p:cNvPr id="6" name="PA_文本框 3"/>
          <p:cNvSpPr txBox="1"/>
          <p:nvPr>
            <p:custDataLst>
              <p:tags r:id="rId1"/>
            </p:custDataLst>
          </p:nvPr>
        </p:nvSpPr>
        <p:spPr>
          <a:xfrm>
            <a:off x="365159" y="2209731"/>
            <a:ext cx="11704320" cy="3713517"/>
          </a:xfrm>
          <a:prstGeom prst="rect">
            <a:avLst/>
          </a:prstGeom>
          <a:noFill/>
        </p:spPr>
        <p:txBody>
          <a:bodyPr wrap="square" rtlCol="0">
            <a:spAutoFit/>
          </a:bodyPr>
          <a:lstStyle/>
          <a:p>
            <a:pPr lvl="0">
              <a:lnSpc>
                <a:spcPct val="150000"/>
              </a:lnSpc>
            </a:pPr>
            <a:r>
              <a:rPr lang="zh-CN" altLang="en-US" sz="2000" dirty="0">
                <a:latin typeface="SimHei" panose="02010609060101010101" pitchFamily="49" charset="-122"/>
                <a:ea typeface="SimHei" panose="02010609060101010101" pitchFamily="49" charset="-122"/>
                <a:cs typeface="微软雅黑" panose="020B0503020204020204" pitchFamily="34" charset="-122"/>
                <a:sym typeface="+mn-ea"/>
              </a:rPr>
              <a:t>    </a:t>
            </a:r>
            <a:r>
              <a:rPr sz="2000" dirty="0">
                <a:latin typeface="SimHei" panose="02010609060101010101" pitchFamily="49" charset="-122"/>
                <a:ea typeface="SimHei" panose="02010609060101010101" pitchFamily="49" charset="-122"/>
                <a:cs typeface="微软雅黑" panose="020B0503020204020204" pitchFamily="34" charset="-122"/>
                <a:sym typeface="+mn-ea"/>
              </a:rPr>
              <a:t>《专利法》第</a:t>
            </a:r>
            <a:r>
              <a:rPr lang="en-US" sz="2000" dirty="0">
                <a:latin typeface="SimHei" panose="02010609060101010101" pitchFamily="49" charset="-122"/>
                <a:ea typeface="SimHei" panose="02010609060101010101" pitchFamily="49" charset="-122"/>
                <a:cs typeface="微软雅黑" panose="020B0503020204020204" pitchFamily="34" charset="-122"/>
                <a:sym typeface="+mn-ea"/>
              </a:rPr>
              <a:t>64</a:t>
            </a:r>
            <a:r>
              <a:rPr sz="2000" dirty="0">
                <a:latin typeface="SimHei" panose="02010609060101010101" pitchFamily="49" charset="-122"/>
                <a:ea typeface="SimHei" panose="02010609060101010101" pitchFamily="49" charset="-122"/>
                <a:cs typeface="微软雅黑" panose="020B0503020204020204" pitchFamily="34" charset="-122"/>
                <a:sym typeface="+mn-ea"/>
              </a:rPr>
              <a:t>条规定：“发明或者实用新型专利权的保护范围以其权利要求的内容为准，说明书及附图可以用于解释权利要求的内容。”根据该规定，发明或者实用新型专利权的保护范围确定的基本依据是权利要求，这和世界上多数国家或地区专利法的规定是类似的。</a:t>
            </a:r>
            <a:endParaRPr lang="en-US" sz="2000" dirty="0">
              <a:latin typeface="SimHei" panose="02010609060101010101" pitchFamily="49" charset="-122"/>
              <a:ea typeface="SimHei" panose="02010609060101010101" pitchFamily="49" charset="-122"/>
              <a:cs typeface="微软雅黑" panose="020B0503020204020204" pitchFamily="34" charset="-122"/>
              <a:sym typeface="+mn-ea"/>
            </a:endParaRPr>
          </a:p>
          <a:p>
            <a:pPr lvl="0">
              <a:lnSpc>
                <a:spcPct val="150000"/>
              </a:lnSpc>
            </a:pPr>
            <a:r>
              <a:rPr lang="en-US" sz="2000" dirty="0">
                <a:latin typeface="SimHei" panose="02010609060101010101" pitchFamily="49" charset="-122"/>
                <a:ea typeface="SimHei" panose="02010609060101010101" pitchFamily="49" charset="-122"/>
                <a:cs typeface="微软雅黑" panose="020B0503020204020204" pitchFamily="34" charset="-122"/>
                <a:sym typeface="+mn-ea"/>
              </a:rPr>
              <a:t>    </a:t>
            </a:r>
            <a:r>
              <a:rPr sz="2000" dirty="0">
                <a:latin typeface="SimHei" panose="02010609060101010101" pitchFamily="49" charset="-122"/>
                <a:ea typeface="SimHei" panose="02010609060101010101" pitchFamily="49" charset="-122"/>
                <a:cs typeface="微软雅黑" panose="020B0503020204020204" pitchFamily="34" charset="-122"/>
                <a:sym typeface="+mn-ea"/>
              </a:rPr>
              <a:t>大陆法系国家专利法多明确规定权利要求是专利权保护范围的基本依据，如日本《专利法》第70条、《欧洲专利公约》第69条第1款、韩国《专利法》第97条等。英美法系国家专利法多没有明确规定专利权的保护范围，但权利要求仍然是决定专利权保护范围的基本依据。比如，在美国，一项专利是否被侵害的决定分两步进行。首先必须审查系争权利要求的语言并确定权利要求的意思，即“权利要求解释”</a:t>
            </a:r>
            <a:r>
              <a:rPr lang="zh-CN" altLang="en-US" sz="2000" dirty="0">
                <a:latin typeface="SimHei" panose="02010609060101010101" pitchFamily="49" charset="-122"/>
                <a:ea typeface="SimHei" panose="02010609060101010101" pitchFamily="49" charset="-122"/>
                <a:cs typeface="微软雅黑" panose="020B0503020204020204" pitchFamily="34" charset="-122"/>
                <a:sym typeface="+mn-ea"/>
              </a:rPr>
              <a:t>；</a:t>
            </a:r>
            <a:r>
              <a:rPr sz="2000" dirty="0" err="1">
                <a:latin typeface="SimHei" panose="02010609060101010101" pitchFamily="49" charset="-122"/>
                <a:ea typeface="SimHei" panose="02010609060101010101" pitchFamily="49" charset="-122"/>
                <a:cs typeface="微软雅黑" panose="020B0503020204020204" pitchFamily="34" charset="-122"/>
                <a:sym typeface="+mn-ea"/>
              </a:rPr>
              <a:t>其次将权利要求和被控侵权的产品或方法比较以决定权利要求是否被侵害</a:t>
            </a:r>
            <a:r>
              <a:rPr sz="2000" dirty="0">
                <a:latin typeface="SimHei" panose="02010609060101010101" pitchFamily="49" charset="-122"/>
                <a:ea typeface="SimHei" panose="02010609060101010101" pitchFamily="49" charset="-122"/>
                <a:cs typeface="微软雅黑" panose="020B0503020204020204" pitchFamily="34" charset="-122"/>
                <a:sym typeface="+mn-ea"/>
              </a:rPr>
              <a:t>。</a:t>
            </a:r>
          </a:p>
        </p:txBody>
      </p:sp>
      <p:sp>
        <p:nvSpPr>
          <p:cNvPr id="7" name="矩形 6"/>
          <p:cNvSpPr/>
          <p:nvPr/>
        </p:nvSpPr>
        <p:spPr>
          <a:xfrm>
            <a:off x="-191819" y="1399154"/>
            <a:ext cx="10876817" cy="521970"/>
          </a:xfrm>
          <a:prstGeom prst="rect">
            <a:avLst/>
          </a:prstGeom>
        </p:spPr>
        <p:txBody>
          <a:bodyPr wrap="square">
            <a:spAutoFit/>
          </a:bodyPr>
          <a:lstStyle/>
          <a:p>
            <a:pPr algn="ctr"/>
            <a:r>
              <a:rPr lang="zh-CN" altLang="en-US" sz="2800" b="1"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rPr>
              <a:t>一、确定发明或者实用新型专利权保护范围的基本依据</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105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26820" y="1704975"/>
            <a:ext cx="10887075" cy="4664710"/>
          </a:xfrm>
        </p:spPr>
        <p:txBody>
          <a:bodyPr>
            <a:noAutofit/>
          </a:bodyPr>
          <a:lstStyle/>
          <a:p>
            <a:pPr>
              <a:lnSpc>
                <a:spcPct val="150000"/>
              </a:lnSpc>
            </a:pPr>
            <a:r>
              <a:rPr lang="zh-CN" altLang="en-US" sz="2400" b="1" dirty="0">
                <a:latin typeface="SimHei" panose="02010609060101010101" pitchFamily="49" charset="-122"/>
                <a:ea typeface="SimHei" panose="02010609060101010101" pitchFamily="49" charset="-122"/>
              </a:rPr>
              <a:t>（一）专利权利要求解释的基本原则</a:t>
            </a:r>
          </a:p>
          <a:p>
            <a:pPr>
              <a:lnSpc>
                <a:spcPct val="150000"/>
              </a:lnSpc>
            </a:pPr>
            <a:r>
              <a:rPr lang="zh-CN" altLang="en-US" sz="2400" dirty="0">
                <a:latin typeface="SimHei" panose="02010609060101010101" pitchFamily="49" charset="-122"/>
                <a:ea typeface="SimHei" panose="02010609060101010101" pitchFamily="49" charset="-122"/>
              </a:rPr>
              <a:t>考察各国或地区法院对权利要求的解释，主要有三种原则：</a:t>
            </a:r>
          </a:p>
          <a:p>
            <a:pPr>
              <a:lnSpc>
                <a:spcPct val="150000"/>
              </a:lnSpc>
            </a:pPr>
            <a:r>
              <a:rPr lang="en-US" altLang="zh-CN" sz="2400" dirty="0">
                <a:latin typeface="SimHei" panose="02010609060101010101" pitchFamily="49" charset="-122"/>
                <a:ea typeface="SimHei" panose="02010609060101010101" pitchFamily="49" charset="-122"/>
              </a:rPr>
              <a:t>1.</a:t>
            </a:r>
            <a:r>
              <a:rPr lang="zh-CN" altLang="en-US" sz="2400" dirty="0">
                <a:latin typeface="SimHei" panose="02010609060101010101" pitchFamily="49" charset="-122"/>
                <a:ea typeface="SimHei" panose="02010609060101010101" pitchFamily="49" charset="-122"/>
              </a:rPr>
              <a:t>周边限定原则</a:t>
            </a:r>
          </a:p>
          <a:p>
            <a:pPr>
              <a:lnSpc>
                <a:spcPct val="150000"/>
              </a:lnSpc>
            </a:pPr>
            <a:r>
              <a:rPr lang="en-US" altLang="zh-CN" sz="2400" dirty="0">
                <a:latin typeface="SimHei" panose="02010609060101010101" pitchFamily="49" charset="-122"/>
                <a:ea typeface="SimHei" panose="02010609060101010101" pitchFamily="49" charset="-122"/>
              </a:rPr>
              <a:t>2.</a:t>
            </a:r>
            <a:r>
              <a:rPr lang="zh-CN" altLang="en-US" sz="2400" dirty="0">
                <a:latin typeface="SimHei" panose="02010609060101010101" pitchFamily="49" charset="-122"/>
                <a:ea typeface="SimHei" panose="02010609060101010101" pitchFamily="49" charset="-122"/>
              </a:rPr>
              <a:t>中心限定原则</a:t>
            </a:r>
          </a:p>
          <a:p>
            <a:pPr>
              <a:lnSpc>
                <a:spcPct val="150000"/>
              </a:lnSpc>
            </a:pPr>
            <a:r>
              <a:rPr lang="en-US" altLang="zh-CN" sz="2400" dirty="0">
                <a:latin typeface="SimHei" panose="02010609060101010101" pitchFamily="49" charset="-122"/>
                <a:ea typeface="SimHei" panose="02010609060101010101" pitchFamily="49" charset="-122"/>
              </a:rPr>
              <a:t>3.</a:t>
            </a:r>
            <a:r>
              <a:rPr lang="zh-CN" altLang="en-US" sz="2400" dirty="0">
                <a:latin typeface="SimHei" panose="02010609060101010101" pitchFamily="49" charset="-122"/>
                <a:ea typeface="SimHei" panose="02010609060101010101" pitchFamily="49" charset="-122"/>
              </a:rPr>
              <a:t>折中原则</a:t>
            </a:r>
          </a:p>
        </p:txBody>
      </p:sp>
      <p:sp>
        <p:nvSpPr>
          <p:cNvPr id="3" name="标题 2"/>
          <p:cNvSpPr>
            <a:spLocks noGrp="1"/>
          </p:cNvSpPr>
          <p:nvPr>
            <p:ph type="title"/>
          </p:nvPr>
        </p:nvSpPr>
        <p:spPr/>
        <p:txBody>
          <a:bodyPr/>
          <a:lstStyle/>
          <a:p>
            <a:r>
              <a:rPr lang="zh-CN" altLang="en-US" b="1" dirty="0">
                <a:latin typeface="SimHei" panose="02010609060101010101" pitchFamily="49" charset="-122"/>
                <a:ea typeface="SimHei" panose="02010609060101010101" pitchFamily="49" charset="-122"/>
              </a:rPr>
              <a:t>专利权的保护范围</a:t>
            </a:r>
          </a:p>
        </p:txBody>
      </p:sp>
      <p:sp>
        <p:nvSpPr>
          <p:cNvPr id="4" name="文本框 3"/>
          <p:cNvSpPr txBox="1"/>
          <p:nvPr/>
        </p:nvSpPr>
        <p:spPr>
          <a:xfrm>
            <a:off x="129492"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
        <p:nvSpPr>
          <p:cNvPr id="6" name="文本框 5"/>
          <p:cNvSpPr txBox="1"/>
          <p:nvPr/>
        </p:nvSpPr>
        <p:spPr>
          <a:xfrm>
            <a:off x="1226820" y="1158240"/>
            <a:ext cx="10313670" cy="953135"/>
          </a:xfrm>
          <a:prstGeom prst="rect">
            <a:avLst/>
          </a:prstGeom>
          <a:noFill/>
        </p:spPr>
        <p:txBody>
          <a:bodyPr wrap="square" rtlCol="0">
            <a:spAutoFit/>
          </a:bodyPr>
          <a:lstStyle/>
          <a:p>
            <a:r>
              <a:rPr lang="zh-CN" altLang="en-US" sz="2800" b="1"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rPr>
              <a:t>二、发明或者实用新型专利权保护范围的解释</a:t>
            </a:r>
          </a:p>
          <a:p>
            <a:endParaRPr lang="zh-CN" altLang="en-US" sz="2800" b="1" dirty="0">
              <a:latin typeface="STZhongsong" panose="02010600040101010101" pitchFamily="2" charset="-122"/>
              <a:ea typeface="STZhongsong" panose="02010600040101010101" pitchFamily="2" charset="-122"/>
            </a:endParaRPr>
          </a:p>
        </p:txBody>
      </p:sp>
      <p:sp>
        <p:nvSpPr>
          <p:cNvPr id="7" name="菱形 6"/>
          <p:cNvSpPr/>
          <p:nvPr/>
        </p:nvSpPr>
        <p:spPr>
          <a:xfrm>
            <a:off x="9649707" y="425704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panose="02010609060101010101" pitchFamily="49" charset="-122"/>
              <a:ea typeface="SimHei" panose="02010609060101010101" pitchFamily="49" charset="-122"/>
            </a:endParaRPr>
          </a:p>
        </p:txBody>
      </p:sp>
      <p:sp>
        <p:nvSpPr>
          <p:cNvPr id="8" name="菱形 7"/>
          <p:cNvSpPr/>
          <p:nvPr/>
        </p:nvSpPr>
        <p:spPr>
          <a:xfrm>
            <a:off x="9018181" y="442748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SimHei" panose="02010609060101010101" pitchFamily="49" charset="-122"/>
                <a:ea typeface="SimHei" panose="02010609060101010101" pitchFamily="49" charset="-122"/>
              </a:rPr>
              <a:t>外观设计</a:t>
            </a:r>
          </a:p>
        </p:txBody>
      </p:sp>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3101244" y="1939699"/>
            <a:ext cx="8385906" cy="4247317"/>
          </a:xfrm>
          <a:prstGeom prst="rect">
            <a:avLst/>
          </a:prstGeom>
          <a:noFill/>
        </p:spPr>
        <p:txBody>
          <a:bodyPr wrap="square" rtlCol="0">
            <a:spAutoFit/>
          </a:bodyPr>
          <a:lstStyle/>
          <a:p>
            <a:pPr algn="just">
              <a:lnSpc>
                <a:spcPct val="150000"/>
              </a:lnSpc>
            </a:pPr>
            <a:r>
              <a:rPr lang="zh-CN" altLang="en-US" sz="2000" dirty="0">
                <a:latin typeface="SimHei" panose="02010609060101010101" pitchFamily="49" charset="-122"/>
                <a:ea typeface="SimHei" panose="02010609060101010101" pitchFamily="49" charset="-122"/>
              </a:rPr>
              <a:t>    外观设计也被称作工业品外观设计，或者简称为工业设计。它是指对产品的</a:t>
            </a:r>
            <a:r>
              <a:rPr lang="zh-CN" altLang="en-US" sz="2000" dirty="0">
                <a:solidFill>
                  <a:srgbClr val="FF0000"/>
                </a:solidFill>
                <a:latin typeface="SimHei" panose="02010609060101010101" pitchFamily="49" charset="-122"/>
                <a:ea typeface="SimHei" panose="02010609060101010101" pitchFamily="49" charset="-122"/>
              </a:rPr>
              <a:t>整体或者局部的</a:t>
            </a:r>
            <a:r>
              <a:rPr lang="zh-CN" altLang="en-US" sz="2000" dirty="0">
                <a:latin typeface="SimHei" panose="02010609060101010101" pitchFamily="49" charset="-122"/>
                <a:ea typeface="SimHei" panose="02010609060101010101" pitchFamily="49" charset="-122"/>
              </a:rPr>
              <a:t>形状、图案或者其结合以及色彩与形状、图案的结合所作出的富有美感并适于工业应用的</a:t>
            </a:r>
            <a:r>
              <a:rPr lang="zh-CN" altLang="en-US" sz="2000" b="1" dirty="0">
                <a:solidFill>
                  <a:srgbClr val="C00000"/>
                </a:solidFill>
                <a:latin typeface="SimHei" panose="02010609060101010101" pitchFamily="49" charset="-122"/>
                <a:ea typeface="SimHei" panose="02010609060101010101" pitchFamily="49" charset="-122"/>
              </a:rPr>
              <a:t>新设计</a:t>
            </a:r>
            <a:r>
              <a:rPr lang="zh-CN" altLang="en-US" sz="2000" dirty="0">
                <a:latin typeface="SimHei" panose="02010609060101010101" pitchFamily="49" charset="-122"/>
                <a:ea typeface="SimHei" panose="02010609060101010101" pitchFamily="49" charset="-122"/>
              </a:rPr>
              <a:t>。</a:t>
            </a:r>
            <a:r>
              <a:rPr lang="zh-CN" altLang="en-US" sz="2000" dirty="0">
                <a:latin typeface="SimHei" panose="02010609060101010101" pitchFamily="49" charset="-122"/>
                <a:ea typeface="SimHei" panose="02010609060101010101" pitchFamily="49" charset="-122"/>
                <a:cs typeface="Times New Roman" panose="02020603050405020304" pitchFamily="18" charset="0"/>
              </a:rPr>
              <a:t>    </a:t>
            </a:r>
            <a:endParaRPr lang="zh-CN" altLang="zh-CN" sz="2000" dirty="0">
              <a:latin typeface="SimHei" panose="02010609060101010101" pitchFamily="49" charset="-122"/>
              <a:ea typeface="SimHei" panose="02010609060101010101" pitchFamily="49" charset="-122"/>
              <a:cs typeface="Times New Roman" panose="02020603050405020304" pitchFamily="18" charset="0"/>
            </a:endParaRPr>
          </a:p>
          <a:p>
            <a:pPr>
              <a:lnSpc>
                <a:spcPct val="150000"/>
              </a:lnSpc>
            </a:pPr>
            <a:r>
              <a:rPr lang="zh-CN" altLang="en-US" sz="2000" dirty="0">
                <a:latin typeface="SimHei" panose="02010609060101010101" pitchFamily="49" charset="-122"/>
                <a:ea typeface="SimHei" panose="02010609060101010101" pitchFamily="49" charset="-122"/>
                <a:cs typeface="Times New Roman" panose="02020603050405020304" pitchFamily="18" charset="0"/>
              </a:rPr>
              <a:t>    </a:t>
            </a:r>
            <a:r>
              <a:rPr lang="zh-TW" altLang="en-US" sz="2000" dirty="0">
                <a:latin typeface="SimHei" panose="02010609060101010101" pitchFamily="49" charset="-122"/>
                <a:ea typeface="SimHei" panose="02010609060101010101" pitchFamily="49" charset="-122"/>
                <a:cs typeface="Times New Roman" panose="02020603050405020304" pitchFamily="18" charset="0"/>
              </a:rPr>
              <a:t>外观设计具有以下特点：</a:t>
            </a:r>
            <a:endParaRPr lang="en-US" altLang="zh-TW" sz="2000" dirty="0">
              <a:latin typeface="SimHei" panose="02010609060101010101" pitchFamily="49" charset="-122"/>
              <a:ea typeface="SimHei" panose="02010609060101010101" pitchFamily="49" charset="-122"/>
              <a:cs typeface="Times New Roman" panose="02020603050405020304" pitchFamily="18" charset="0"/>
            </a:endParaRPr>
          </a:p>
          <a:p>
            <a:pPr>
              <a:lnSpc>
                <a:spcPct val="150000"/>
              </a:lnSpc>
            </a:pPr>
            <a:r>
              <a:rPr lang="zh-CN" altLang="en-US" sz="2000" dirty="0">
                <a:latin typeface="SimHei" panose="02010609060101010101" pitchFamily="49" charset="-122"/>
                <a:ea typeface="SimHei" panose="02010609060101010101" pitchFamily="49" charset="-122"/>
                <a:cs typeface="Times New Roman" panose="02020603050405020304" pitchFamily="18" charset="0"/>
              </a:rPr>
              <a:t>    </a:t>
            </a:r>
            <a:r>
              <a:rPr lang="en-US" altLang="zh-CN" sz="2000" dirty="0">
                <a:latin typeface="SimHei" panose="02010609060101010101" pitchFamily="49" charset="-122"/>
                <a:ea typeface="SimHei" panose="02010609060101010101" pitchFamily="49" charset="-122"/>
                <a:cs typeface="Times New Roman" panose="02020603050405020304" pitchFamily="18" charset="0"/>
              </a:rPr>
              <a:t>1.</a:t>
            </a:r>
            <a:r>
              <a:rPr lang="zh-TW" altLang="en-US" sz="2000" dirty="0">
                <a:latin typeface="SimHei" panose="02010609060101010101" pitchFamily="49" charset="-122"/>
                <a:ea typeface="SimHei" panose="02010609060101010101" pitchFamily="49" charset="-122"/>
                <a:cs typeface="Times New Roman" panose="02020603050405020304" pitchFamily="18" charset="0"/>
              </a:rPr>
              <a:t>外观设计必须以产品为依托。</a:t>
            </a:r>
          </a:p>
          <a:p>
            <a:pPr>
              <a:lnSpc>
                <a:spcPct val="150000"/>
              </a:lnSpc>
            </a:pPr>
            <a:r>
              <a:rPr lang="zh-CN" altLang="en-US" sz="2000" dirty="0">
                <a:latin typeface="SimHei" panose="02010609060101010101" pitchFamily="49" charset="-122"/>
                <a:ea typeface="SimHei" panose="02010609060101010101" pitchFamily="49" charset="-122"/>
                <a:cs typeface="Times New Roman" panose="02020603050405020304" pitchFamily="18" charset="0"/>
              </a:rPr>
              <a:t>    </a:t>
            </a:r>
            <a:r>
              <a:rPr lang="en-US" altLang="zh-CN" sz="2000" dirty="0">
                <a:latin typeface="SimHei" panose="02010609060101010101" pitchFamily="49" charset="-122"/>
                <a:ea typeface="SimHei" panose="02010609060101010101" pitchFamily="49" charset="-122"/>
                <a:cs typeface="Times New Roman" panose="02020603050405020304" pitchFamily="18" charset="0"/>
              </a:rPr>
              <a:t>2.</a:t>
            </a:r>
            <a:r>
              <a:rPr lang="zh-TW" altLang="en-US" sz="2000" dirty="0">
                <a:latin typeface="SimHei" panose="02010609060101010101" pitchFamily="49" charset="-122"/>
                <a:ea typeface="SimHei" panose="02010609060101010101" pitchFamily="49" charset="-122"/>
                <a:cs typeface="Times New Roman" panose="02020603050405020304" pitchFamily="18" charset="0"/>
              </a:rPr>
              <a:t>外观设计以产品的形状、图案和色彩等为构成要素，以视觉美感为目的，而不追求实用功能。</a:t>
            </a:r>
          </a:p>
          <a:p>
            <a:pPr>
              <a:lnSpc>
                <a:spcPct val="150000"/>
              </a:lnSpc>
            </a:pPr>
            <a:r>
              <a:rPr lang="zh-CN" altLang="en-US" sz="2000" dirty="0">
                <a:latin typeface="SimHei" panose="02010609060101010101" pitchFamily="49" charset="-122"/>
                <a:ea typeface="SimHei" panose="02010609060101010101" pitchFamily="49" charset="-122"/>
                <a:cs typeface="Times New Roman" panose="02020603050405020304" pitchFamily="18" charset="0"/>
              </a:rPr>
              <a:t>    </a:t>
            </a:r>
            <a:r>
              <a:rPr lang="en-US" altLang="zh-CN" sz="2000" dirty="0">
                <a:latin typeface="SimHei" panose="02010609060101010101" pitchFamily="49" charset="-122"/>
                <a:ea typeface="SimHei" panose="02010609060101010101" pitchFamily="49" charset="-122"/>
                <a:cs typeface="Times New Roman" panose="02020603050405020304" pitchFamily="18" charset="0"/>
              </a:rPr>
              <a:t>3.</a:t>
            </a:r>
            <a:r>
              <a:rPr lang="zh-TW" altLang="en-US" sz="2000" dirty="0">
                <a:latin typeface="SimHei" panose="02010609060101010101" pitchFamily="49" charset="-122"/>
                <a:ea typeface="SimHei" panose="02010609060101010101" pitchFamily="49" charset="-122"/>
                <a:cs typeface="Times New Roman" panose="02020603050405020304" pitchFamily="18" charset="0"/>
              </a:rPr>
              <a:t>外观设计应当具备美感。</a:t>
            </a:r>
          </a:p>
          <a:p>
            <a:pPr>
              <a:lnSpc>
                <a:spcPct val="150000"/>
              </a:lnSpc>
            </a:pPr>
            <a:r>
              <a:rPr lang="zh-CN" altLang="en-US" sz="2000" dirty="0">
                <a:latin typeface="SimHei" panose="02010609060101010101" pitchFamily="49" charset="-122"/>
                <a:ea typeface="SimHei" panose="02010609060101010101" pitchFamily="49" charset="-122"/>
                <a:cs typeface="Times New Roman" panose="02020603050405020304" pitchFamily="18" charset="0"/>
              </a:rPr>
              <a:t>    </a:t>
            </a:r>
            <a:r>
              <a:rPr lang="en-US" altLang="zh-CN" sz="2000" dirty="0">
                <a:latin typeface="SimHei" panose="02010609060101010101" pitchFamily="49" charset="-122"/>
                <a:ea typeface="SimHei" panose="02010609060101010101" pitchFamily="49" charset="-122"/>
                <a:cs typeface="Times New Roman" panose="02020603050405020304" pitchFamily="18" charset="0"/>
              </a:rPr>
              <a:t>4.</a:t>
            </a:r>
            <a:r>
              <a:rPr lang="zh-TW" altLang="en-US" sz="2000" dirty="0">
                <a:latin typeface="SimHei" panose="02010609060101010101" pitchFamily="49" charset="-122"/>
                <a:ea typeface="SimHei" panose="02010609060101010101" pitchFamily="49" charset="-122"/>
                <a:cs typeface="Times New Roman" panose="02020603050405020304" pitchFamily="18" charset="0"/>
              </a:rPr>
              <a:t>外观设计必须适合于工业应用。</a:t>
            </a:r>
          </a:p>
        </p:txBody>
      </p:sp>
      <p:sp>
        <p:nvSpPr>
          <p:cNvPr id="7" name="矩形 6"/>
          <p:cNvSpPr/>
          <p:nvPr/>
        </p:nvSpPr>
        <p:spPr>
          <a:xfrm>
            <a:off x="1796998" y="1242578"/>
            <a:ext cx="10876817" cy="523220"/>
          </a:xfrm>
          <a:prstGeom prst="rect">
            <a:avLst/>
          </a:prstGeom>
        </p:spPr>
        <p:txBody>
          <a:bodyPr wrap="square">
            <a:spAutoFit/>
          </a:bodyPr>
          <a:lstStyle/>
          <a:p>
            <a:r>
              <a:rPr lang="zh-CN"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一、</a:t>
            </a:r>
            <a:r>
              <a:rPr lang="zh-TW"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rPr>
              <a:t>外观设计的概念和特点</a:t>
            </a:r>
          </a:p>
        </p:txBody>
      </p:sp>
      <p:sp>
        <p:nvSpPr>
          <p:cNvPr id="8" name="文本框 7"/>
          <p:cNvSpPr txBox="1"/>
          <p:nvPr/>
        </p:nvSpPr>
        <p:spPr>
          <a:xfrm>
            <a:off x="129492" y="265770"/>
            <a:ext cx="1112805" cy="461665"/>
          </a:xfrm>
          <a:prstGeom prst="rect">
            <a:avLst/>
          </a:prstGeom>
          <a:noFill/>
        </p:spPr>
        <p:txBody>
          <a:bodyPr wrap="none" rtlCol="0">
            <a:spAutoFit/>
          </a:bodyPr>
          <a:lstStyle/>
          <a:p>
            <a:r>
              <a:rPr lang="zh-CN" altLang="en-US" sz="2400" b="1" dirty="0">
                <a:solidFill>
                  <a:srgbClr val="FA7D00"/>
                </a:solidFill>
                <a:latin typeface="SimHei" panose="02010609060101010101" pitchFamily="49" charset="-122"/>
                <a:ea typeface="SimHei" panose="02010609060101010101" pitchFamily="49" charset="-122"/>
              </a:rPr>
              <a:t>第三节</a:t>
            </a:r>
          </a:p>
        </p:txBody>
      </p:sp>
    </p:spTree>
    <p:extLst>
      <p:ext uri="{BB962C8B-B14F-4D97-AF65-F5344CB8AC3E}">
        <p14:creationId xmlns:p14="http://schemas.microsoft.com/office/powerpoint/2010/main" val="368258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85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35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85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SimHei" panose="02010609060101010101" pitchFamily="49" charset="-122"/>
                <a:ea typeface="SimHei" panose="02010609060101010101" pitchFamily="49" charset="-122"/>
              </a:rPr>
              <a:t>专利权的保护范围</a:t>
            </a:r>
          </a:p>
        </p:txBody>
      </p:sp>
      <p:sp>
        <p:nvSpPr>
          <p:cNvPr id="5" name="文本框 4"/>
          <p:cNvSpPr txBox="1"/>
          <p:nvPr/>
        </p:nvSpPr>
        <p:spPr>
          <a:xfrm>
            <a:off x="129492"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
        <p:nvSpPr>
          <p:cNvPr id="2" name="文本框 1"/>
          <p:cNvSpPr txBox="1"/>
          <p:nvPr/>
        </p:nvSpPr>
        <p:spPr>
          <a:xfrm>
            <a:off x="1188085" y="1675027"/>
            <a:ext cx="5267960" cy="521970"/>
          </a:xfrm>
          <a:prstGeom prst="rect">
            <a:avLst/>
          </a:prstGeom>
          <a:noFill/>
        </p:spPr>
        <p:txBody>
          <a:bodyPr wrap="square" rtlCol="0">
            <a:spAutoFit/>
          </a:bodyPr>
          <a:lstStyle/>
          <a:p>
            <a:r>
              <a:rPr lang="en-US" altLang="zh-CN" sz="2800" b="1" dirty="0">
                <a:latin typeface="SimHei" panose="02010609060101010101" pitchFamily="49" charset="-122"/>
                <a:ea typeface="SimHei" panose="02010609060101010101" pitchFamily="49" charset="-122"/>
                <a:cs typeface="微软雅黑" panose="020B0503020204020204" pitchFamily="34" charset="-122"/>
              </a:rPr>
              <a:t>1.</a:t>
            </a:r>
            <a:r>
              <a:rPr lang="zh-CN" altLang="en-US" sz="2800" b="1" dirty="0">
                <a:latin typeface="SimHei" panose="02010609060101010101" pitchFamily="49" charset="-122"/>
                <a:ea typeface="SimHei" panose="02010609060101010101" pitchFamily="49" charset="-122"/>
                <a:cs typeface="微软雅黑" panose="020B0503020204020204" pitchFamily="34" charset="-122"/>
              </a:rPr>
              <a:t>周边限定原则</a:t>
            </a:r>
          </a:p>
        </p:txBody>
      </p:sp>
      <p:sp>
        <p:nvSpPr>
          <p:cNvPr id="4" name="文本框 3"/>
          <p:cNvSpPr txBox="1"/>
          <p:nvPr/>
        </p:nvSpPr>
        <p:spPr>
          <a:xfrm>
            <a:off x="1188086" y="2396114"/>
            <a:ext cx="10745295" cy="2677656"/>
          </a:xfrm>
          <a:prstGeom prst="rect">
            <a:avLst/>
          </a:prstGeom>
          <a:noFill/>
        </p:spPr>
        <p:txBody>
          <a:bodyPr wrap="square" rtlCol="0">
            <a:spAutoFit/>
          </a:bodyPr>
          <a:lstStyle/>
          <a:p>
            <a:r>
              <a:rPr lang="en-US" altLang="zh-CN" sz="2000" dirty="0">
                <a:latin typeface="SimHei" panose="02010609060101010101" pitchFamily="49" charset="-122"/>
                <a:ea typeface="SimHei" panose="02010609060101010101" pitchFamily="49" charset="-122"/>
              </a:rPr>
              <a:t>    </a:t>
            </a:r>
            <a:r>
              <a:rPr lang="zh-CN" altLang="en-US" sz="2000" dirty="0">
                <a:latin typeface="SimHei" panose="02010609060101010101" pitchFamily="49" charset="-122"/>
                <a:ea typeface="SimHei" panose="02010609060101010101" pitchFamily="49" charset="-122"/>
              </a:rPr>
              <a:t> </a:t>
            </a:r>
            <a:r>
              <a:rPr lang="zh-CN" altLang="en-US" sz="2400" dirty="0">
                <a:latin typeface="SimHei" panose="02010609060101010101" pitchFamily="49" charset="-122"/>
                <a:ea typeface="SimHei" panose="02010609060101010101" pitchFamily="49" charset="-122"/>
              </a:rPr>
              <a:t>根据该解释原则，权利要求书的文字记载是专利权保护的最大范围，专利权的保护范围仅限于权利要求中纯文字描述的对象。</a:t>
            </a:r>
            <a:endParaRPr lang="en-US" altLang="zh-CN" sz="2400" dirty="0">
              <a:latin typeface="SimHei" panose="02010609060101010101" pitchFamily="49" charset="-122"/>
              <a:ea typeface="SimHei" panose="02010609060101010101" pitchFamily="49" charset="-122"/>
            </a:endParaRPr>
          </a:p>
          <a:p>
            <a:r>
              <a:rPr lang="en-US" altLang="zh-CN" sz="2400" dirty="0">
                <a:latin typeface="SimHei" panose="02010609060101010101" pitchFamily="49" charset="-122"/>
                <a:ea typeface="SimHei" panose="02010609060101010101" pitchFamily="49" charset="-122"/>
              </a:rPr>
              <a:t>    </a:t>
            </a:r>
            <a:r>
              <a:rPr lang="zh-CN" altLang="en-US" sz="2400" dirty="0">
                <a:latin typeface="SimHei" panose="02010609060101010101" pitchFamily="49" charset="-122"/>
                <a:ea typeface="SimHei" panose="02010609060101010101" pitchFamily="49" charset="-122"/>
              </a:rPr>
              <a:t>周边限定原则解释下的专利权的保护范围比较窄，其优点在于专利权的界限比较清楚明确，有利于社会公众对专利权保护范围的认知和预测，有利于专利制度的有序运转。但这种解释原则对专利权保护范围进行过于严格的限制，专利权很容易被规避，专利权保护容易落空，严重损害专利权人的利益，最终使得专利制度无法正常运转。</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7795" y="266700"/>
            <a:ext cx="1153160" cy="460375"/>
          </a:xfrm>
          <a:prstGeom prst="rect">
            <a:avLst/>
          </a:prstGeom>
          <a:noFill/>
        </p:spPr>
        <p:txBody>
          <a:bodyPr wrap="square" rtlCol="0">
            <a:spAutoFit/>
          </a:bodyPr>
          <a:lstStyle/>
          <a:p>
            <a:r>
              <a:rPr lang="zh-CN" altLang="en-US" sz="2400">
                <a:solidFill>
                  <a:srgbClr val="FA7D00"/>
                </a:solidFill>
                <a:latin typeface="SimHei" panose="02010609060101010101" pitchFamily="49" charset="-122"/>
                <a:ea typeface="SimHei" panose="02010609060101010101" pitchFamily="49" charset="-122"/>
              </a:rPr>
              <a:t>第一节</a:t>
            </a:r>
          </a:p>
        </p:txBody>
      </p:sp>
      <p:sp>
        <p:nvSpPr>
          <p:cNvPr id="3" name="文本框 2"/>
          <p:cNvSpPr txBox="1"/>
          <p:nvPr/>
        </p:nvSpPr>
        <p:spPr>
          <a:xfrm>
            <a:off x="1514475" y="143510"/>
            <a:ext cx="6026150" cy="583565"/>
          </a:xfrm>
          <a:prstGeom prst="rect">
            <a:avLst/>
          </a:prstGeom>
          <a:noFill/>
        </p:spPr>
        <p:txBody>
          <a:bodyPr wrap="square" rtlCol="0">
            <a:spAutoFit/>
          </a:bodyPr>
          <a:lstStyle/>
          <a:p>
            <a:r>
              <a:rPr lang="zh-CN" altLang="en-US" sz="3200" b="1">
                <a:solidFill>
                  <a:schemeClr val="bg1"/>
                </a:solidFill>
                <a:latin typeface="SimHei" panose="02010609060101010101" pitchFamily="49" charset="-122"/>
                <a:ea typeface="SimHei" panose="02010609060101010101" pitchFamily="49" charset="-122"/>
              </a:rPr>
              <a:t>专利权的保护范围</a:t>
            </a:r>
          </a:p>
        </p:txBody>
      </p:sp>
      <p:sp>
        <p:nvSpPr>
          <p:cNvPr id="4" name="文本框 3"/>
          <p:cNvSpPr txBox="1"/>
          <p:nvPr/>
        </p:nvSpPr>
        <p:spPr>
          <a:xfrm>
            <a:off x="1068534" y="1572655"/>
            <a:ext cx="5118100" cy="521970"/>
          </a:xfrm>
          <a:prstGeom prst="rect">
            <a:avLst/>
          </a:prstGeom>
          <a:noFill/>
        </p:spPr>
        <p:txBody>
          <a:bodyPr wrap="square" rtlCol="0">
            <a:spAutoFit/>
          </a:bodyPr>
          <a:lstStyle/>
          <a:p>
            <a:r>
              <a:rPr lang="en-US" sz="2800" b="1" dirty="0">
                <a:latin typeface="SimHei" panose="02010609060101010101" pitchFamily="49" charset="-122"/>
                <a:ea typeface="SimHei" panose="02010609060101010101" pitchFamily="49" charset="-122"/>
                <a:cs typeface="微软雅黑" panose="020B0503020204020204" pitchFamily="34" charset="-122"/>
              </a:rPr>
              <a:t>2.</a:t>
            </a:r>
            <a:r>
              <a:rPr lang="zh-CN" altLang="en-US" sz="2800" b="1" dirty="0">
                <a:latin typeface="SimHei" panose="02010609060101010101" pitchFamily="49" charset="-122"/>
                <a:ea typeface="SimHei" panose="02010609060101010101" pitchFamily="49" charset="-122"/>
                <a:cs typeface="微软雅黑" panose="020B0503020204020204" pitchFamily="34" charset="-122"/>
              </a:rPr>
              <a:t>中心限定原则</a:t>
            </a:r>
          </a:p>
        </p:txBody>
      </p:sp>
      <p:sp>
        <p:nvSpPr>
          <p:cNvPr id="5" name="文本框 4"/>
          <p:cNvSpPr txBox="1"/>
          <p:nvPr/>
        </p:nvSpPr>
        <p:spPr>
          <a:xfrm>
            <a:off x="956670" y="2493679"/>
            <a:ext cx="11113135" cy="3046988"/>
          </a:xfrm>
          <a:prstGeom prst="rect">
            <a:avLst/>
          </a:prstGeom>
          <a:noFill/>
        </p:spPr>
        <p:txBody>
          <a:bodyPr wrap="square" rtlCol="0">
            <a:spAutoFit/>
          </a:bodyPr>
          <a:lstStyle/>
          <a:p>
            <a:r>
              <a:rPr lang="en-US" altLang="zh-CN" sz="2400" dirty="0">
                <a:latin typeface="SimHei" panose="02010609060101010101" pitchFamily="49" charset="-122"/>
                <a:ea typeface="SimHei" panose="02010609060101010101" pitchFamily="49" charset="-122"/>
              </a:rPr>
              <a:t>   </a:t>
            </a:r>
            <a:r>
              <a:rPr lang="zh-CN" altLang="en-US" sz="2400" dirty="0">
                <a:latin typeface="SimHei" panose="02010609060101010101" pitchFamily="49" charset="-122"/>
                <a:ea typeface="SimHei" panose="02010609060101010101" pitchFamily="49" charset="-122"/>
              </a:rPr>
              <a:t> 根据该解释原则，权利要求书的文字记载是专利权的保护范围的中心，以权利要求的文字记载为中心，全面考虑发明的目的、性质及说明书和附图的内容，将权利要求文字记载一定范围内的技术特征均包括在专利权的保护范围之内。</a:t>
            </a:r>
            <a:endParaRPr lang="en-US" altLang="zh-CN" sz="2400" dirty="0">
              <a:latin typeface="SimHei" panose="02010609060101010101" pitchFamily="49" charset="-122"/>
              <a:ea typeface="SimHei" panose="02010609060101010101" pitchFamily="49" charset="-122"/>
            </a:endParaRPr>
          </a:p>
          <a:p>
            <a:r>
              <a:rPr lang="en-US" altLang="zh-CN" sz="2400" dirty="0">
                <a:latin typeface="SimHei" panose="02010609060101010101" pitchFamily="49" charset="-122"/>
                <a:ea typeface="SimHei" panose="02010609060101010101" pitchFamily="49" charset="-122"/>
              </a:rPr>
              <a:t>    </a:t>
            </a:r>
            <a:r>
              <a:rPr lang="zh-CN" altLang="en-US" sz="2400" dirty="0">
                <a:latin typeface="SimHei" panose="02010609060101010101" pitchFamily="49" charset="-122"/>
                <a:ea typeface="SimHei" panose="02010609060101010101" pitchFamily="49" charset="-122"/>
              </a:rPr>
              <a:t>中心限定原则解释下的专利权的保护范围比较宽，其优点在于可以给专利权人提供充分的保护，有利于对专利权人的充分激励。但这种解释原则所确定的专利权保护范围早已超过了权利要求书的文字记载，社会公众往往无法事先察知专利权的保护范围，导致专利权的保护范围的不确定性，容易损害社会公众利益，同样不利于专利制度的有序运转。</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SimHei" panose="02010609060101010101" pitchFamily="49" charset="-122"/>
                <a:ea typeface="SimHei" panose="02010609060101010101" pitchFamily="49" charset="-122"/>
              </a:rPr>
              <a:t>专利权的保护范围</a:t>
            </a:r>
          </a:p>
        </p:txBody>
      </p:sp>
      <p:sp>
        <p:nvSpPr>
          <p:cNvPr id="9" name="文本框 8"/>
          <p:cNvSpPr txBox="1"/>
          <p:nvPr/>
        </p:nvSpPr>
        <p:spPr>
          <a:xfrm>
            <a:off x="129492"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
        <p:nvSpPr>
          <p:cNvPr id="10" name="文本框 9"/>
          <p:cNvSpPr txBox="1"/>
          <p:nvPr/>
        </p:nvSpPr>
        <p:spPr>
          <a:xfrm>
            <a:off x="1110117" y="1698179"/>
            <a:ext cx="2294856" cy="523220"/>
          </a:xfrm>
          <a:prstGeom prst="rect">
            <a:avLst/>
          </a:prstGeom>
          <a:noFill/>
        </p:spPr>
        <p:txBody>
          <a:bodyPr wrap="square" rtlCol="0">
            <a:spAutoFit/>
          </a:bodyPr>
          <a:lstStyle/>
          <a:p>
            <a:r>
              <a:rPr lang="en-US" altLang="zh-CN" sz="2800" b="1" dirty="0">
                <a:latin typeface="SimHei" panose="02010609060101010101" pitchFamily="49" charset="-122"/>
                <a:ea typeface="SimHei" panose="02010609060101010101" pitchFamily="49" charset="-122"/>
                <a:cs typeface="微软雅黑" panose="020B0503020204020204" pitchFamily="34" charset="-122"/>
              </a:rPr>
              <a:t>3.</a:t>
            </a:r>
            <a:r>
              <a:rPr lang="zh-CN" altLang="en-US" sz="2800" b="1" dirty="0">
                <a:latin typeface="SimHei" panose="02010609060101010101" pitchFamily="49" charset="-122"/>
                <a:ea typeface="SimHei" panose="02010609060101010101" pitchFamily="49" charset="-122"/>
                <a:cs typeface="微软雅黑" panose="020B0503020204020204" pitchFamily="34" charset="-122"/>
              </a:rPr>
              <a:t>折中原则</a:t>
            </a:r>
          </a:p>
        </p:txBody>
      </p:sp>
      <p:sp>
        <p:nvSpPr>
          <p:cNvPr id="11" name="文本框 10"/>
          <p:cNvSpPr txBox="1"/>
          <p:nvPr/>
        </p:nvSpPr>
        <p:spPr>
          <a:xfrm>
            <a:off x="1110117" y="2601683"/>
            <a:ext cx="10205085" cy="2676525"/>
          </a:xfrm>
          <a:prstGeom prst="rect">
            <a:avLst/>
          </a:prstGeom>
          <a:noFill/>
        </p:spPr>
        <p:txBody>
          <a:bodyPr wrap="square" rtlCol="0">
            <a:spAutoFit/>
          </a:bodyPr>
          <a:lstStyle/>
          <a:p>
            <a:r>
              <a:rPr lang="en-US" altLang="zh-CN" sz="2800" dirty="0">
                <a:latin typeface="SimHei" panose="02010609060101010101" pitchFamily="49" charset="-122"/>
                <a:ea typeface="SimHei" panose="02010609060101010101" pitchFamily="49" charset="-122"/>
              </a:rPr>
              <a:t>    </a:t>
            </a:r>
            <a:r>
              <a:rPr lang="zh-CN" altLang="en-US" sz="2800" dirty="0">
                <a:latin typeface="SimHei" panose="02010609060101010101" pitchFamily="49" charset="-122"/>
                <a:ea typeface="SimHei" panose="02010609060101010101" pitchFamily="49" charset="-122"/>
              </a:rPr>
              <a:t>根据这种解释原则，专利权的保护范围基本上根据权利要求书记载的内容确定，而说明书和附图可以用来解释权利要求，在专利权保护范围的确定上起着辅助作用。显然，从理论上说，折中原则解释下的专利权的保护范围介于周边限定原则和中心限定原则之间，其优缺点也是周边限定原则和中心限定原则之间的折中。</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129492"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dirty="0">
                <a:latin typeface="SimHei" panose="02010609060101010101" pitchFamily="49" charset="-122"/>
                <a:ea typeface="SimHei" panose="02010609060101010101" pitchFamily="49" charset="-122"/>
              </a:rPr>
              <a:t>专利权的保护范围</a:t>
            </a:r>
          </a:p>
        </p:txBody>
      </p:sp>
      <p:sp>
        <p:nvSpPr>
          <p:cNvPr id="4" name="文本框 3"/>
          <p:cNvSpPr txBox="1"/>
          <p:nvPr/>
        </p:nvSpPr>
        <p:spPr>
          <a:xfrm>
            <a:off x="1381662" y="1968116"/>
            <a:ext cx="9750163" cy="2328523"/>
          </a:xfrm>
          <a:prstGeom prst="rect">
            <a:avLst/>
          </a:prstGeom>
          <a:noFill/>
        </p:spPr>
        <p:txBody>
          <a:bodyPr wrap="square" rtlCol="0">
            <a:spAutoFit/>
          </a:bodyPr>
          <a:lstStyle/>
          <a:p>
            <a:pPr>
              <a:lnSpc>
                <a:spcPct val="150000"/>
              </a:lnSpc>
            </a:pPr>
            <a:r>
              <a:rPr lang="en-US" altLang="zh-CN" sz="2000" dirty="0">
                <a:latin typeface="SimHei" panose="02010609060101010101" pitchFamily="49" charset="-122"/>
                <a:ea typeface="SimHei" panose="02010609060101010101" pitchFamily="49" charset="-122"/>
                <a:cs typeface="微软雅黑" panose="020B0503020204020204" pitchFamily="34" charset="-122"/>
              </a:rPr>
              <a:t>    </a:t>
            </a:r>
            <a:r>
              <a:rPr lang="zh-CN" altLang="en-US" sz="2000" dirty="0">
                <a:latin typeface="SimHei" panose="02010609060101010101" pitchFamily="49" charset="-122"/>
                <a:ea typeface="SimHei" panose="02010609060101010101" pitchFamily="49" charset="-122"/>
                <a:cs typeface="微软雅黑" panose="020B0503020204020204" pitchFamily="34" charset="-122"/>
              </a:rPr>
              <a:t>根据《专利法》第</a:t>
            </a:r>
            <a:r>
              <a:rPr lang="en-US" altLang="zh-CN" sz="2000" dirty="0">
                <a:latin typeface="SimHei" panose="02010609060101010101" pitchFamily="49" charset="-122"/>
                <a:ea typeface="SimHei" panose="02010609060101010101" pitchFamily="49" charset="-122"/>
                <a:cs typeface="微软雅黑" panose="020B0503020204020204" pitchFamily="34" charset="-122"/>
              </a:rPr>
              <a:t>64</a:t>
            </a:r>
            <a:r>
              <a:rPr lang="zh-CN" altLang="en-US" sz="2000" dirty="0">
                <a:latin typeface="SimHei" panose="02010609060101010101" pitchFamily="49" charset="-122"/>
                <a:ea typeface="SimHei" panose="02010609060101010101" pitchFamily="49" charset="-122"/>
                <a:cs typeface="微软雅黑" panose="020B0503020204020204" pitchFamily="34" charset="-122"/>
              </a:rPr>
              <a:t>条的规定，发明专利权和实用新型专利权的保护范围以其权利要求的内容为准，说明书及附图可以用以解释权利要求。当权利要求书上的权利要求表述产生歧义和含混时，详细阐明权利要求的背景和技术方案的说明书及其附图便可以为其提供明晰的方案和明确的界定，但说明书及附图的内容不能引入权利要求。这些规定意味着我国专利法是采用</a:t>
            </a:r>
            <a:r>
              <a:rPr lang="zh-CN" altLang="en-US" sz="2000" b="1" dirty="0">
                <a:latin typeface="SimHei" panose="02010609060101010101" pitchFamily="49" charset="-122"/>
                <a:ea typeface="SimHei" panose="02010609060101010101" pitchFamily="49" charset="-122"/>
                <a:cs typeface="微软雅黑" panose="020B0503020204020204" pitchFamily="34" charset="-122"/>
              </a:rPr>
              <a:t>折中原则</a:t>
            </a:r>
            <a:r>
              <a:rPr lang="zh-CN" altLang="en-US" sz="2000" dirty="0">
                <a:latin typeface="SimHei" panose="02010609060101010101" pitchFamily="49" charset="-122"/>
                <a:ea typeface="SimHei" panose="02010609060101010101" pitchFamily="49" charset="-122"/>
                <a:cs typeface="微软雅黑" panose="020B0503020204020204" pitchFamily="34" charset="-122"/>
              </a:rPr>
              <a:t>确定发明和实用新型专利权的保护范围的。</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标题 30"/>
          <p:cNvSpPr>
            <a:spLocks noGrp="1"/>
          </p:cNvSpPr>
          <p:nvPr>
            <p:ph type="title"/>
          </p:nvPr>
        </p:nvSpPr>
        <p:spPr/>
        <p:txBody>
          <a:bodyPr/>
          <a:lstStyle/>
          <a:p>
            <a:r>
              <a:rPr lang="zh-CN" altLang="en-US" b="1" dirty="0">
                <a:latin typeface="SimHei" panose="02010609060101010101" pitchFamily="49" charset="-122"/>
                <a:ea typeface="SimHei" panose="02010609060101010101" pitchFamily="49" charset="-122"/>
              </a:rPr>
              <a:t>专利权的保护范围</a:t>
            </a:r>
          </a:p>
        </p:txBody>
      </p:sp>
      <p:sp>
        <p:nvSpPr>
          <p:cNvPr id="33" name="文本框 32"/>
          <p:cNvSpPr txBox="1"/>
          <p:nvPr/>
        </p:nvSpPr>
        <p:spPr>
          <a:xfrm>
            <a:off x="129492"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
        <p:nvSpPr>
          <p:cNvPr id="8" name="内容占位符 7"/>
          <p:cNvSpPr>
            <a:spLocks noGrp="1"/>
          </p:cNvSpPr>
          <p:nvPr>
            <p:ph idx="1"/>
          </p:nvPr>
        </p:nvSpPr>
        <p:spPr>
          <a:xfrm>
            <a:off x="1337003" y="1394257"/>
            <a:ext cx="10172156" cy="4664710"/>
          </a:xfrm>
        </p:spPr>
        <p:txBody>
          <a:bodyPr>
            <a:noAutofit/>
          </a:bodyPr>
          <a:lstStyle/>
          <a:p>
            <a:pPr>
              <a:lnSpc>
                <a:spcPct val="150000"/>
              </a:lnSpc>
            </a:pPr>
            <a:r>
              <a:rPr lang="zh-CN" altLang="en-US" sz="2400" b="1" dirty="0">
                <a:latin typeface="SimHei" panose="02010609060101010101" pitchFamily="49" charset="-122"/>
                <a:ea typeface="SimHei" panose="02010609060101010101" pitchFamily="49" charset="-122"/>
              </a:rPr>
              <a:t>（二）我国司法实践对发明和实用新型专利权保护范围的解释</a:t>
            </a:r>
          </a:p>
          <a:p>
            <a:pPr>
              <a:lnSpc>
                <a:spcPct val="150000"/>
              </a:lnSpc>
            </a:pPr>
            <a:r>
              <a:rPr lang="zh-CN" altLang="en-US" sz="2400" dirty="0">
                <a:latin typeface="SimHei" panose="02010609060101010101" pitchFamily="49" charset="-122"/>
                <a:ea typeface="SimHei" panose="02010609060101010101" pitchFamily="49" charset="-122"/>
              </a:rPr>
              <a:t>    我国司法实践对发明和实用新型专利权保护范围的解释可以分为以下两个部分：</a:t>
            </a:r>
          </a:p>
          <a:p>
            <a:pPr>
              <a:lnSpc>
                <a:spcPct val="150000"/>
              </a:lnSpc>
            </a:pPr>
            <a:r>
              <a:rPr lang="zh-CN" altLang="en-US" sz="2400" dirty="0">
                <a:latin typeface="SimHei" panose="02010609060101010101" pitchFamily="49" charset="-122"/>
                <a:ea typeface="SimHei" panose="02010609060101010101" pitchFamily="49" charset="-122"/>
              </a:rPr>
              <a:t>    </a:t>
            </a:r>
            <a:r>
              <a:rPr lang="en-US" altLang="zh-CN" sz="2400" dirty="0">
                <a:latin typeface="SimHei" panose="02010609060101010101" pitchFamily="49" charset="-122"/>
                <a:ea typeface="SimHei" panose="02010609060101010101" pitchFamily="49" charset="-122"/>
              </a:rPr>
              <a:t>1.</a:t>
            </a:r>
            <a:r>
              <a:rPr lang="zh-CN" altLang="en-US" sz="2400" dirty="0">
                <a:latin typeface="SimHei" panose="02010609060101010101" pitchFamily="49" charset="-122"/>
                <a:ea typeface="SimHei" panose="02010609060101010101" pitchFamily="49" charset="-122"/>
              </a:rPr>
              <a:t>以其权利要求的内容为准</a:t>
            </a:r>
          </a:p>
          <a:p>
            <a:pPr>
              <a:lnSpc>
                <a:spcPct val="150000"/>
              </a:lnSpc>
            </a:pPr>
            <a:r>
              <a:rPr lang="en-US" altLang="zh-CN" sz="2400" dirty="0">
                <a:latin typeface="SimHei" panose="02010609060101010101" pitchFamily="49" charset="-122"/>
                <a:ea typeface="SimHei" panose="02010609060101010101" pitchFamily="49" charset="-122"/>
              </a:rPr>
              <a:t>    2.</a:t>
            </a:r>
            <a:r>
              <a:rPr lang="zh-CN" altLang="en-US" sz="2400" dirty="0">
                <a:latin typeface="SimHei" panose="02010609060101010101" pitchFamily="49" charset="-122"/>
                <a:ea typeface="SimHei" panose="02010609060101010101" pitchFamily="49" charset="-122"/>
              </a:rPr>
              <a:t>说明书及附图可以用以解释权利要求</a:t>
            </a:r>
          </a:p>
          <a:p>
            <a:pPr>
              <a:lnSpc>
                <a:spcPct val="150000"/>
              </a:lnSpc>
            </a:pPr>
            <a:endParaRPr lang="zh-CN" altLang="en-US" sz="2600" b="1" dirty="0">
              <a:latin typeface="SimHei" panose="02010609060101010101" pitchFamily="49" charset="-122"/>
              <a:ea typeface="SimHei" panose="02010609060101010101" pitchFamily="49" charset="-122"/>
            </a:endParaRPr>
          </a:p>
        </p:txBody>
      </p:sp>
      <p:sp>
        <p:nvSpPr>
          <p:cNvPr id="34" name="菱形 33"/>
          <p:cNvSpPr/>
          <p:nvPr/>
        </p:nvSpPr>
        <p:spPr>
          <a:xfrm>
            <a:off x="9693522" y="4096385"/>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panose="02010609060101010101" pitchFamily="49" charset="-122"/>
              <a:ea typeface="SimHei" panose="02010609060101010101" pitchFamily="49" charset="-122"/>
            </a:endParaRPr>
          </a:p>
        </p:txBody>
      </p:sp>
      <p:sp>
        <p:nvSpPr>
          <p:cNvPr id="35" name="菱形 34"/>
          <p:cNvSpPr/>
          <p:nvPr/>
        </p:nvSpPr>
        <p:spPr>
          <a:xfrm>
            <a:off x="9061996" y="4266834"/>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35" grpId="0" bldLvl="0" animBg="1"/>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SimHei" panose="02010609060101010101" pitchFamily="49" charset="-122"/>
                <a:ea typeface="SimHei" panose="02010609060101010101" pitchFamily="49" charset="-122"/>
              </a:rPr>
              <a:t>专利权的保护范围</a:t>
            </a:r>
          </a:p>
        </p:txBody>
      </p:sp>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
        <p:nvSpPr>
          <p:cNvPr id="2" name="文本框 1"/>
          <p:cNvSpPr txBox="1"/>
          <p:nvPr/>
        </p:nvSpPr>
        <p:spPr>
          <a:xfrm>
            <a:off x="1203839" y="1505259"/>
            <a:ext cx="6071235" cy="521970"/>
          </a:xfrm>
          <a:prstGeom prst="rect">
            <a:avLst/>
          </a:prstGeom>
          <a:noFill/>
        </p:spPr>
        <p:txBody>
          <a:bodyPr wrap="square" rtlCol="0">
            <a:spAutoFit/>
          </a:bodyPr>
          <a:lstStyle/>
          <a:p>
            <a:r>
              <a:rPr lang="en-US" sz="2800" b="1">
                <a:latin typeface="SimHei" panose="02010609060101010101" pitchFamily="49" charset="-122"/>
                <a:ea typeface="SimHei" panose="02010609060101010101" pitchFamily="49" charset="-122"/>
                <a:cs typeface="微软雅黑" panose="020B0503020204020204" pitchFamily="34" charset="-122"/>
              </a:rPr>
              <a:t>1.</a:t>
            </a:r>
            <a:r>
              <a:rPr lang="zh-CN" altLang="en-US" sz="2800" b="1">
                <a:latin typeface="SimHei" panose="02010609060101010101" pitchFamily="49" charset="-122"/>
                <a:ea typeface="SimHei" panose="02010609060101010101" pitchFamily="49" charset="-122"/>
                <a:cs typeface="微软雅黑" panose="020B0503020204020204" pitchFamily="34" charset="-122"/>
              </a:rPr>
              <a:t>以其权利要求的内容为准</a:t>
            </a:r>
          </a:p>
        </p:txBody>
      </p:sp>
      <p:sp>
        <p:nvSpPr>
          <p:cNvPr id="4" name="文本框 3"/>
          <p:cNvSpPr txBox="1"/>
          <p:nvPr/>
        </p:nvSpPr>
        <p:spPr>
          <a:xfrm>
            <a:off x="1226820" y="2306646"/>
            <a:ext cx="9950879" cy="3416320"/>
          </a:xfrm>
          <a:prstGeom prst="rect">
            <a:avLst/>
          </a:prstGeom>
          <a:noFill/>
        </p:spPr>
        <p:txBody>
          <a:bodyPr wrap="square" rtlCol="0">
            <a:spAutoFit/>
          </a:bodyPr>
          <a:lstStyle/>
          <a:p>
            <a:r>
              <a:rPr lang="zh-CN" altLang="en-US" sz="2400" dirty="0">
                <a:latin typeface="SimHei" panose="02010609060101010101" pitchFamily="49" charset="-122"/>
                <a:ea typeface="SimHei" panose="02010609060101010101" pitchFamily="49" charset="-122"/>
                <a:cs typeface="微软雅黑" panose="020B0503020204020204" pitchFamily="34" charset="-122"/>
              </a:rPr>
              <a:t>    根据我国司法实践，</a:t>
            </a:r>
            <a:r>
              <a:rPr lang="en-US" altLang="zh-CN" sz="2400" dirty="0">
                <a:latin typeface="SimHei" panose="02010609060101010101" pitchFamily="49" charset="-122"/>
                <a:ea typeface="SimHei" panose="02010609060101010101" pitchFamily="49" charset="-122"/>
                <a:cs typeface="微软雅黑" panose="020B0503020204020204" pitchFamily="34" charset="-122"/>
              </a:rPr>
              <a:t>“</a:t>
            </a:r>
            <a:r>
              <a:rPr lang="zh-CN" altLang="en-US" sz="2400" dirty="0">
                <a:latin typeface="SimHei" panose="02010609060101010101" pitchFamily="49" charset="-122"/>
                <a:ea typeface="SimHei" panose="02010609060101010101" pitchFamily="49" charset="-122"/>
                <a:cs typeface="微软雅黑" panose="020B0503020204020204" pitchFamily="34" charset="-122"/>
              </a:rPr>
              <a:t>以其权利要求的内容为准</a:t>
            </a:r>
            <a:r>
              <a:rPr lang="en-US" altLang="zh-CN" sz="2400" dirty="0">
                <a:latin typeface="SimHei" panose="02010609060101010101" pitchFamily="49" charset="-122"/>
                <a:ea typeface="SimHei" panose="02010609060101010101" pitchFamily="49" charset="-122"/>
                <a:cs typeface="微软雅黑" panose="020B0503020204020204" pitchFamily="34" charset="-122"/>
              </a:rPr>
              <a:t>”</a:t>
            </a:r>
            <a:r>
              <a:rPr lang="zh-CN" altLang="en-US" sz="2400" dirty="0">
                <a:latin typeface="SimHei" panose="02010609060101010101" pitchFamily="49" charset="-122"/>
                <a:ea typeface="SimHei" panose="02010609060101010101" pitchFamily="49" charset="-122"/>
                <a:cs typeface="微软雅黑" panose="020B0503020204020204" pitchFamily="34" charset="-122"/>
              </a:rPr>
              <a:t>的含义包括以下几层：</a:t>
            </a:r>
          </a:p>
          <a:p>
            <a:endParaRPr lang="zh-CN" altLang="en-US" sz="2400" dirty="0">
              <a:latin typeface="SimHei" panose="02010609060101010101" pitchFamily="49" charset="-122"/>
              <a:ea typeface="SimHei" panose="02010609060101010101" pitchFamily="49" charset="-122"/>
              <a:cs typeface="微软雅黑" panose="020B0503020204020204" pitchFamily="34" charset="-122"/>
            </a:endParaRPr>
          </a:p>
          <a:p>
            <a:r>
              <a:rPr lang="zh-CN" altLang="en-US" sz="2400" b="1" dirty="0">
                <a:latin typeface="SimHei" panose="02010609060101010101" pitchFamily="49" charset="-122"/>
                <a:ea typeface="SimHei" panose="02010609060101010101" pitchFamily="49" charset="-122"/>
                <a:cs typeface="微软雅黑" panose="020B0503020204020204" pitchFamily="34" charset="-122"/>
              </a:rPr>
              <a:t>第一，专利权的保护范围不限于权利要求的字面含义。</a:t>
            </a:r>
            <a:r>
              <a:rPr lang="zh-CN" altLang="en-US" sz="2400" dirty="0">
                <a:latin typeface="SimHei" panose="02010609060101010101" pitchFamily="49" charset="-122"/>
                <a:ea typeface="SimHei" panose="02010609060101010101" pitchFamily="49" charset="-122"/>
                <a:cs typeface="微软雅黑" panose="020B0503020204020204" pitchFamily="34" charset="-122"/>
              </a:rPr>
              <a:t>发明或者实用新型专利权保护范围应当以权利要求书记载的技术特征所确定的内容为准，也包括与所记载的技术特征相等同的技术特征所确定的内容。</a:t>
            </a:r>
          </a:p>
          <a:p>
            <a:endParaRPr lang="zh-CN" altLang="en-US" sz="2400" b="1" dirty="0">
              <a:latin typeface="SimHei" panose="02010609060101010101" pitchFamily="49" charset="-122"/>
              <a:ea typeface="SimHei" panose="02010609060101010101" pitchFamily="49" charset="-122"/>
              <a:cs typeface="微软雅黑" panose="020B0503020204020204" pitchFamily="34" charset="-122"/>
            </a:endParaRPr>
          </a:p>
          <a:p>
            <a:r>
              <a:rPr lang="zh-CN" altLang="en-US" sz="2400" b="1" dirty="0">
                <a:latin typeface="SimHei" panose="02010609060101010101" pitchFamily="49" charset="-122"/>
                <a:ea typeface="SimHei" panose="02010609060101010101" pitchFamily="49" charset="-122"/>
                <a:cs typeface="微软雅黑" panose="020B0503020204020204" pitchFamily="34" charset="-122"/>
              </a:rPr>
              <a:t>第二，权利要求是当事人主张的权利要求。</a:t>
            </a:r>
            <a:r>
              <a:rPr lang="zh-CN" altLang="en-US" sz="2400" dirty="0">
                <a:latin typeface="SimHei" panose="02010609060101010101" pitchFamily="49" charset="-122"/>
                <a:ea typeface="SimHei" panose="02010609060101010101" pitchFamily="49" charset="-122"/>
                <a:cs typeface="微软雅黑" panose="020B0503020204020204" pitchFamily="34" charset="-122"/>
              </a:rPr>
              <a:t>确定专利权保护范围时，应当对专利权人所主张的作为权利依据的相关权利要求进行解释。</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SimHei" panose="02010609060101010101" pitchFamily="49" charset="-122"/>
                <a:ea typeface="SimHei" panose="02010609060101010101" pitchFamily="49" charset="-122"/>
              </a:rPr>
              <a:t>专利权的保护范围</a:t>
            </a:r>
          </a:p>
        </p:txBody>
      </p:sp>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
        <p:nvSpPr>
          <p:cNvPr id="2" name="文本框 1"/>
          <p:cNvSpPr txBox="1"/>
          <p:nvPr/>
        </p:nvSpPr>
        <p:spPr>
          <a:xfrm>
            <a:off x="1203839" y="1413974"/>
            <a:ext cx="6071235" cy="521970"/>
          </a:xfrm>
          <a:prstGeom prst="rect">
            <a:avLst/>
          </a:prstGeom>
          <a:noFill/>
        </p:spPr>
        <p:txBody>
          <a:bodyPr wrap="square" rtlCol="0">
            <a:spAutoFit/>
          </a:bodyPr>
          <a:lstStyle/>
          <a:p>
            <a:r>
              <a:rPr lang="en-US" sz="2800" b="1" dirty="0">
                <a:latin typeface="SimHei" panose="02010609060101010101" pitchFamily="49" charset="-122"/>
                <a:ea typeface="SimHei" panose="02010609060101010101" pitchFamily="49" charset="-122"/>
                <a:cs typeface="微软雅黑" panose="020B0503020204020204" pitchFamily="34" charset="-122"/>
              </a:rPr>
              <a:t>1.</a:t>
            </a:r>
            <a:r>
              <a:rPr lang="zh-CN" altLang="en-US" sz="2800" b="1" dirty="0">
                <a:latin typeface="SimHei" panose="02010609060101010101" pitchFamily="49" charset="-122"/>
                <a:ea typeface="SimHei" panose="02010609060101010101" pitchFamily="49" charset="-122"/>
                <a:cs typeface="微软雅黑" panose="020B0503020204020204" pitchFamily="34" charset="-122"/>
              </a:rPr>
              <a:t>以其权利要求的内容为准</a:t>
            </a:r>
          </a:p>
        </p:txBody>
      </p:sp>
      <p:sp>
        <p:nvSpPr>
          <p:cNvPr id="4" name="文本框 3"/>
          <p:cNvSpPr txBox="1"/>
          <p:nvPr/>
        </p:nvSpPr>
        <p:spPr>
          <a:xfrm>
            <a:off x="1203839" y="2209642"/>
            <a:ext cx="10522723" cy="4524315"/>
          </a:xfrm>
          <a:prstGeom prst="rect">
            <a:avLst/>
          </a:prstGeom>
          <a:noFill/>
        </p:spPr>
        <p:txBody>
          <a:bodyPr wrap="square" rtlCol="0">
            <a:spAutoFit/>
          </a:bodyPr>
          <a:lstStyle/>
          <a:p>
            <a:pPr algn="just"/>
            <a:r>
              <a:rPr lang="zh-CN" altLang="en-US" sz="2400" b="1" dirty="0">
                <a:latin typeface="SimHei" panose="02010609060101010101" pitchFamily="49" charset="-122"/>
                <a:ea typeface="SimHei" panose="02010609060101010101" pitchFamily="49" charset="-122"/>
                <a:cs typeface="微软雅黑" panose="020B0503020204020204" pitchFamily="34" charset="-122"/>
                <a:sym typeface="+mn-ea"/>
              </a:rPr>
              <a:t>第三，以专利行政部门最终确定的权利要求为准。</a:t>
            </a:r>
            <a:r>
              <a:rPr lang="zh-CN" altLang="en-US" sz="2400" dirty="0">
                <a:latin typeface="SimHei" panose="02010609060101010101" pitchFamily="49" charset="-122"/>
                <a:ea typeface="SimHei" panose="02010609060101010101" pitchFamily="49" charset="-122"/>
                <a:cs typeface="微软雅黑" panose="020B0503020204020204" pitchFamily="34" charset="-122"/>
                <a:sym typeface="+mn-ea"/>
              </a:rPr>
              <a:t>确定专利权保护范围时，应当以国务院专利行政部门公告授权的专利文本或者已经发生法律效力的专利复审请求审查决定、无效宣告请求审查决定及相关的授权、确权行政判决所确定的权利要求为准。权利要求存在多个文本的，以最终有效的文本为准。</a:t>
            </a:r>
          </a:p>
          <a:p>
            <a:pPr algn="just"/>
            <a:endParaRPr lang="zh-CN" altLang="en-US" sz="2400" dirty="0">
              <a:latin typeface="SimHei" panose="02010609060101010101" pitchFamily="49" charset="-122"/>
              <a:ea typeface="SimHei" panose="02010609060101010101" pitchFamily="49" charset="-122"/>
              <a:cs typeface="微软雅黑" panose="020B0503020204020204" pitchFamily="34" charset="-122"/>
              <a:sym typeface="+mn-ea"/>
            </a:endParaRPr>
          </a:p>
          <a:p>
            <a:pPr algn="just"/>
            <a:r>
              <a:rPr lang="zh-CN" altLang="en-US" sz="2400" b="1" dirty="0">
                <a:latin typeface="SimHei" panose="02010609060101010101" pitchFamily="49" charset="-122"/>
                <a:ea typeface="SimHei" panose="02010609060101010101" pitchFamily="49" charset="-122"/>
                <a:cs typeface="微软雅黑" panose="020B0503020204020204" pitchFamily="34" charset="-122"/>
                <a:sym typeface="+mn-ea"/>
              </a:rPr>
              <a:t>第四，以本领域普通技术人员的标准来解释权利要求。</a:t>
            </a:r>
            <a:r>
              <a:rPr lang="zh-CN" altLang="en-US" sz="2400" dirty="0">
                <a:latin typeface="SimHei" panose="02010609060101010101" pitchFamily="49" charset="-122"/>
                <a:ea typeface="SimHei" panose="02010609060101010101" pitchFamily="49" charset="-122"/>
                <a:cs typeface="微软雅黑" panose="020B0503020204020204" pitchFamily="34" charset="-122"/>
                <a:sym typeface="+mn-ea"/>
              </a:rPr>
              <a:t>在侵害专利权纠纷中，人民法院应当根据权利要求的记载，结合本领域普通技术人员阅读说明书及附图后对权利要求的理解，确定权利要求的内容。</a:t>
            </a:r>
            <a:endParaRPr lang="en-US" altLang="zh-CN" sz="2400" dirty="0">
              <a:latin typeface="SimHei" panose="02010609060101010101" pitchFamily="49" charset="-122"/>
              <a:ea typeface="SimHei" panose="02010609060101010101" pitchFamily="49" charset="-122"/>
              <a:cs typeface="微软雅黑" panose="020B0503020204020204" pitchFamily="34" charset="-122"/>
              <a:sym typeface="+mn-ea"/>
            </a:endParaRPr>
          </a:p>
          <a:p>
            <a:pPr algn="just"/>
            <a:endParaRPr lang="en-US" altLang="zh-CN" sz="2400" dirty="0">
              <a:latin typeface="SimHei" panose="02010609060101010101" pitchFamily="49" charset="-122"/>
              <a:ea typeface="SimHei" panose="02010609060101010101" pitchFamily="49" charset="-122"/>
              <a:cs typeface="微软雅黑" panose="020B0503020204020204" pitchFamily="34" charset="-122"/>
              <a:sym typeface="+mn-ea"/>
            </a:endParaRPr>
          </a:p>
          <a:p>
            <a:pPr algn="just"/>
            <a:r>
              <a:rPr lang="zh-CN" altLang="en-US" sz="2400" b="1" dirty="0">
                <a:latin typeface="SimHei" panose="02010609060101010101" pitchFamily="49" charset="-122"/>
                <a:ea typeface="SimHei" panose="02010609060101010101" pitchFamily="49" charset="-122"/>
                <a:cs typeface="微软雅黑" panose="020B0503020204020204" pitchFamily="34" charset="-122"/>
                <a:sym typeface="+mn-ea"/>
              </a:rPr>
              <a:t>第五，权利要求是确定专利权保护范围的基本依据。</a:t>
            </a:r>
            <a:r>
              <a:rPr lang="zh-CN" altLang="en-US" sz="2400" dirty="0">
                <a:latin typeface="SimHei" panose="02010609060101010101" pitchFamily="49" charset="-122"/>
                <a:ea typeface="SimHei" panose="02010609060101010101" pitchFamily="49" charset="-122"/>
                <a:cs typeface="微软雅黑" panose="020B0503020204020204" pitchFamily="34" charset="-122"/>
                <a:sym typeface="+mn-ea"/>
              </a:rPr>
              <a:t>对于仅在说明书或者附图中描述而在权利要求中未记载的技术方案，不得纳入专利权保护范围。</a:t>
            </a:r>
            <a:endParaRPr lang="zh-CN" altLang="en-US" sz="2400" dirty="0">
              <a:latin typeface="SimHei" panose="02010609060101010101" pitchFamily="49" charset="-122"/>
              <a:ea typeface="SimHei" panose="02010609060101010101" pitchFamily="49" charset="-122"/>
              <a:cs typeface="微软雅黑" panose="020B0503020204020204" pitchFamily="34" charset="-122"/>
            </a:endParaRPr>
          </a:p>
          <a:p>
            <a:pPr algn="just"/>
            <a:endParaRPr lang="zh-CN" altLang="en-US" sz="2400" dirty="0">
              <a:latin typeface="SimHei" panose="02010609060101010101" pitchFamily="49" charset="-122"/>
              <a:ea typeface="SimHei" panose="02010609060101010101" pitchFamily="49" charset="-122"/>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SimHei" panose="02010609060101010101" pitchFamily="49" charset="-122"/>
                <a:ea typeface="SimHei" panose="02010609060101010101" pitchFamily="49" charset="-122"/>
              </a:rPr>
              <a:t>专利权的保护范围</a:t>
            </a:r>
          </a:p>
        </p:txBody>
      </p:sp>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
        <p:nvSpPr>
          <p:cNvPr id="2" name="文本框 1"/>
          <p:cNvSpPr txBox="1"/>
          <p:nvPr/>
        </p:nvSpPr>
        <p:spPr>
          <a:xfrm>
            <a:off x="655199" y="1327476"/>
            <a:ext cx="8654415" cy="521970"/>
          </a:xfrm>
          <a:prstGeom prst="rect">
            <a:avLst/>
          </a:prstGeom>
          <a:noFill/>
        </p:spPr>
        <p:txBody>
          <a:bodyPr wrap="square" rtlCol="0">
            <a:spAutoFit/>
          </a:bodyPr>
          <a:lstStyle/>
          <a:p>
            <a:r>
              <a:rPr lang="en-US" sz="2800" b="1" dirty="0">
                <a:latin typeface="SimHei" panose="02010609060101010101" pitchFamily="49" charset="-122"/>
                <a:ea typeface="SimHei" panose="02010609060101010101" pitchFamily="49" charset="-122"/>
                <a:cs typeface="微软雅黑" panose="020B0503020204020204" pitchFamily="34" charset="-122"/>
              </a:rPr>
              <a:t>2.</a:t>
            </a:r>
            <a:r>
              <a:rPr lang="zh-CN" altLang="en-US" sz="2800" b="1" dirty="0">
                <a:latin typeface="SimHei" panose="02010609060101010101" pitchFamily="49" charset="-122"/>
                <a:ea typeface="SimHei" panose="02010609060101010101" pitchFamily="49" charset="-122"/>
                <a:cs typeface="微软雅黑" panose="020B0503020204020204" pitchFamily="34" charset="-122"/>
              </a:rPr>
              <a:t>说明书及附图可以用以解释权利要求</a:t>
            </a:r>
          </a:p>
        </p:txBody>
      </p:sp>
      <p:sp>
        <p:nvSpPr>
          <p:cNvPr id="4" name="文本框 3"/>
          <p:cNvSpPr txBox="1"/>
          <p:nvPr/>
        </p:nvSpPr>
        <p:spPr>
          <a:xfrm>
            <a:off x="655199" y="2300713"/>
            <a:ext cx="10677756" cy="1938992"/>
          </a:xfrm>
          <a:prstGeom prst="rect">
            <a:avLst/>
          </a:prstGeom>
          <a:noFill/>
        </p:spPr>
        <p:txBody>
          <a:bodyPr wrap="square" rtlCol="0">
            <a:spAutoFit/>
          </a:bodyPr>
          <a:lstStyle/>
          <a:p>
            <a:r>
              <a:rPr lang="zh-CN" altLang="en-US" sz="2400" dirty="0">
                <a:latin typeface="SimHei" panose="02010609060101010101" pitchFamily="49" charset="-122"/>
                <a:ea typeface="SimHei" panose="02010609060101010101" pitchFamily="49" charset="-122"/>
              </a:rPr>
              <a:t>    在侵害专利权纠纷中，人民法院对于权利要求，可以运用说明书及附图、权利要求书中的相关权利要求、专利审查档案以及生效法律文书所记载的内容进行解释。说明书对权利要求用语有特别界定的，从其特别界定。以上述方法仍不能明确权利要求含义的，可以结合工具书、教科书等公知文献以及本领域普通技术人员的通常理解进行解释。</a:t>
            </a:r>
            <a:endParaRPr lang="en-US" altLang="zh-CN" sz="2400" dirty="0">
              <a:latin typeface="SimHei" panose="02010609060101010101" pitchFamily="49" charset="-122"/>
              <a:ea typeface="SimHei" panose="02010609060101010101" pitchFamily="49" charset="-122"/>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73CA9BD-9656-43B0-AF4E-44AF9ACC39C0}"/>
              </a:ext>
            </a:extLst>
          </p:cNvPr>
          <p:cNvSpPr>
            <a:spLocks noGrp="1"/>
          </p:cNvSpPr>
          <p:nvPr>
            <p:ph idx="1"/>
          </p:nvPr>
        </p:nvSpPr>
        <p:spPr>
          <a:xfrm>
            <a:off x="1491449" y="1228279"/>
            <a:ext cx="10022890" cy="4401441"/>
          </a:xfrm>
        </p:spPr>
        <p:txBody>
          <a:bodyPr/>
          <a:lstStyle/>
          <a:p>
            <a:pPr indent="0" algn="just">
              <a:buFont typeface="Garamond" panose="02020404030301010803" pitchFamily="18" charset="0"/>
              <a:buNone/>
              <a:defRPr/>
            </a:pPr>
            <a:r>
              <a:rPr lang="zh-CN" altLang="en-US" sz="2400" dirty="0">
                <a:solidFill>
                  <a:srgbClr val="FF0000"/>
                </a:solidFill>
                <a:latin typeface="SimHei" panose="02010609060101010101" pitchFamily="49" charset="-122"/>
                <a:ea typeface="SimHei" panose="02010609060101010101" pitchFamily="49" charset="-122"/>
              </a:rPr>
              <a:t>案例：</a:t>
            </a:r>
            <a:endParaRPr lang="en-US" altLang="zh-CN" sz="2400" dirty="0">
              <a:solidFill>
                <a:srgbClr val="FF0000"/>
              </a:solidFill>
              <a:latin typeface="SimHei" panose="02010609060101010101" pitchFamily="49" charset="-122"/>
              <a:ea typeface="SimHei" panose="02010609060101010101" pitchFamily="49" charset="-122"/>
            </a:endParaRPr>
          </a:p>
          <a:p>
            <a:pPr indent="0" algn="just">
              <a:buFont typeface="Garamond" panose="02020404030301010803" pitchFamily="18" charset="0"/>
              <a:buNone/>
              <a:defRPr/>
            </a:pPr>
            <a:r>
              <a:rPr lang="zh-CN" altLang="en-US" sz="2400" dirty="0">
                <a:latin typeface="SimHei" panose="02010609060101010101" pitchFamily="49" charset="-122"/>
                <a:ea typeface="SimHei" panose="02010609060101010101" pitchFamily="49" charset="-122"/>
              </a:rPr>
              <a:t>    株式会社岛野于</a:t>
            </a:r>
            <a:r>
              <a:rPr lang="en-US" altLang="zh-CN" sz="2400" dirty="0">
                <a:latin typeface="SimHei" panose="02010609060101010101" pitchFamily="49" charset="-122"/>
                <a:ea typeface="SimHei" panose="02010609060101010101" pitchFamily="49" charset="-122"/>
              </a:rPr>
              <a:t>2004</a:t>
            </a:r>
            <a:r>
              <a:rPr lang="zh-CN" altLang="en-US" sz="2400" dirty="0">
                <a:latin typeface="SimHei" panose="02010609060101010101" pitchFamily="49" charset="-122"/>
                <a:ea typeface="SimHei" panose="02010609060101010101" pitchFamily="49" charset="-122"/>
              </a:rPr>
              <a:t>年</a:t>
            </a:r>
            <a:r>
              <a:rPr lang="en-US" altLang="zh-CN" sz="2400" dirty="0">
                <a:latin typeface="SimHei" panose="02010609060101010101" pitchFamily="49" charset="-122"/>
                <a:ea typeface="SimHei" panose="02010609060101010101" pitchFamily="49" charset="-122"/>
              </a:rPr>
              <a:t>8</a:t>
            </a:r>
            <a:r>
              <a:rPr lang="zh-CN" altLang="en-US" sz="2400" dirty="0">
                <a:latin typeface="SimHei" panose="02010609060101010101" pitchFamily="49" charset="-122"/>
                <a:ea typeface="SimHei" panose="02010609060101010101" pitchFamily="49" charset="-122"/>
              </a:rPr>
              <a:t>月</a:t>
            </a:r>
            <a:r>
              <a:rPr lang="en-US" altLang="zh-CN" sz="2400" dirty="0">
                <a:latin typeface="SimHei" panose="02010609060101010101" pitchFamily="49" charset="-122"/>
                <a:ea typeface="SimHei" panose="02010609060101010101" pitchFamily="49" charset="-122"/>
              </a:rPr>
              <a:t>27</a:t>
            </a:r>
            <a:r>
              <a:rPr lang="zh-CN" altLang="en-US" sz="2400" dirty="0">
                <a:latin typeface="SimHei" panose="02010609060101010101" pitchFamily="49" charset="-122"/>
                <a:ea typeface="SimHei" panose="02010609060101010101" pitchFamily="49" charset="-122"/>
              </a:rPr>
              <a:t>日起诉至中华人民共和国浙江省宁波市中级人民法院称，其是</a:t>
            </a:r>
            <a:r>
              <a:rPr lang="en-US" altLang="zh-CN" sz="2400" dirty="0">
                <a:latin typeface="SimHei" panose="02010609060101010101" pitchFamily="49" charset="-122"/>
                <a:ea typeface="SimHei" panose="02010609060101010101" pitchFamily="49" charset="-122"/>
              </a:rPr>
              <a:t>ZL94102612</a:t>
            </a:r>
            <a:r>
              <a:rPr lang="zh-CN" altLang="en-US" sz="2400" dirty="0">
                <a:latin typeface="SimHei" panose="02010609060101010101" pitchFamily="49" charset="-122"/>
                <a:ea typeface="SimHei" panose="02010609060101010101" pitchFamily="49" charset="-122"/>
              </a:rPr>
              <a:t>．</a:t>
            </a:r>
            <a:r>
              <a:rPr lang="en-US" altLang="zh-CN" sz="2400" dirty="0">
                <a:latin typeface="SimHei" panose="02010609060101010101" pitchFamily="49" charset="-122"/>
                <a:ea typeface="SimHei" panose="02010609060101010101" pitchFamily="49" charset="-122"/>
              </a:rPr>
              <a:t>4</a:t>
            </a:r>
            <a:r>
              <a:rPr lang="zh-CN" altLang="en-US" sz="2400" dirty="0">
                <a:latin typeface="SimHei" panose="02010609060101010101" pitchFamily="49" charset="-122"/>
                <a:ea typeface="SimHei" panose="02010609060101010101" pitchFamily="49" charset="-122"/>
              </a:rPr>
              <a:t>号发明专利的专利权人。自</a:t>
            </a:r>
            <a:r>
              <a:rPr lang="en-US" altLang="zh-CN" sz="2400" dirty="0">
                <a:latin typeface="SimHei" panose="02010609060101010101" pitchFamily="49" charset="-122"/>
                <a:ea typeface="SimHei" panose="02010609060101010101" pitchFamily="49" charset="-122"/>
              </a:rPr>
              <a:t>2003</a:t>
            </a:r>
            <a:r>
              <a:rPr lang="zh-CN" altLang="en-US" sz="2400" dirty="0">
                <a:latin typeface="SimHei" panose="02010609060101010101" pitchFamily="49" charset="-122"/>
                <a:ea typeface="SimHei" panose="02010609060101010101" pitchFamily="49" charset="-122"/>
              </a:rPr>
              <a:t>年起，在中国内地市场上发现日骋公司生产销售的</a:t>
            </a:r>
            <a:r>
              <a:rPr lang="en-US" altLang="zh-CN" sz="2400" dirty="0">
                <a:latin typeface="SimHei" panose="02010609060101010101" pitchFamily="49" charset="-122"/>
                <a:ea typeface="SimHei" panose="02010609060101010101" pitchFamily="49" charset="-122"/>
              </a:rPr>
              <a:t>RD-HG-30A</a:t>
            </a:r>
            <a:r>
              <a:rPr lang="zh-CN" altLang="en-US" sz="2400" dirty="0">
                <a:latin typeface="SimHei" panose="02010609060101010101" pitchFamily="49" charset="-122"/>
                <a:ea typeface="SimHei" panose="02010609060101010101" pitchFamily="49" charset="-122"/>
              </a:rPr>
              <a:t>、</a:t>
            </a:r>
            <a:r>
              <a:rPr lang="en-US" altLang="zh-CN" sz="2400" dirty="0">
                <a:latin typeface="SimHei" panose="02010609060101010101" pitchFamily="49" charset="-122"/>
                <a:ea typeface="SimHei" panose="02010609060101010101" pitchFamily="49" charset="-122"/>
              </a:rPr>
              <a:t>RD-HG-40A</a:t>
            </a:r>
            <a:r>
              <a:rPr lang="zh-CN" altLang="en-US" sz="2400" dirty="0">
                <a:latin typeface="SimHei" panose="02010609060101010101" pitchFamily="49" charset="-122"/>
                <a:ea typeface="SimHei" panose="02010609060101010101" pitchFamily="49" charset="-122"/>
              </a:rPr>
              <a:t>型自行车后拨链器侵犯了株式会社岛野的上述专利权，请求人民法院判令：</a:t>
            </a:r>
            <a:r>
              <a:rPr lang="en-US" altLang="zh-CN" sz="2400" dirty="0">
                <a:latin typeface="SimHei" panose="02010609060101010101" pitchFamily="49" charset="-122"/>
                <a:ea typeface="SimHei" panose="02010609060101010101" pitchFamily="49" charset="-122"/>
              </a:rPr>
              <a:t>1</a:t>
            </a:r>
            <a:r>
              <a:rPr lang="zh-CN" altLang="en-US" sz="2400" dirty="0">
                <a:latin typeface="SimHei" panose="02010609060101010101" pitchFamily="49" charset="-122"/>
                <a:ea typeface="SimHei" panose="02010609060101010101" pitchFamily="49" charset="-122"/>
              </a:rPr>
              <a:t>．日骋公司立即停止制造和销售侵权产品；</a:t>
            </a:r>
            <a:r>
              <a:rPr lang="en-US" altLang="zh-CN" sz="2400" dirty="0">
                <a:latin typeface="SimHei" panose="02010609060101010101" pitchFamily="49" charset="-122"/>
                <a:ea typeface="SimHei" panose="02010609060101010101" pitchFamily="49" charset="-122"/>
              </a:rPr>
              <a:t>2</a:t>
            </a:r>
            <a:r>
              <a:rPr lang="zh-CN" altLang="en-US" sz="2400" dirty="0">
                <a:latin typeface="SimHei" panose="02010609060101010101" pitchFamily="49" charset="-122"/>
                <a:ea typeface="SimHei" panose="02010609060101010101" pitchFamily="49" charset="-122"/>
              </a:rPr>
              <a:t>．日骋公司立即销毁所有剩余侵权产品、侵权产品宣传资料以及制造侵权产品的专用模具，并删除互联网上有关侵权产品的广告；</a:t>
            </a:r>
            <a:r>
              <a:rPr lang="en-US" altLang="zh-CN" sz="2400" dirty="0">
                <a:latin typeface="SimHei" panose="02010609060101010101" pitchFamily="49" charset="-122"/>
                <a:ea typeface="SimHei" panose="02010609060101010101" pitchFamily="49" charset="-122"/>
              </a:rPr>
              <a:t>3</a:t>
            </a:r>
            <a:r>
              <a:rPr lang="zh-CN" altLang="en-US" sz="2400" dirty="0">
                <a:latin typeface="SimHei" panose="02010609060101010101" pitchFamily="49" charset="-122"/>
                <a:ea typeface="SimHei" panose="02010609060101010101" pitchFamily="49" charset="-122"/>
              </a:rPr>
              <a:t>．赔偿株式会社岛野经济损失</a:t>
            </a:r>
            <a:r>
              <a:rPr lang="en-US" altLang="zh-CN" sz="2400" dirty="0">
                <a:latin typeface="SimHei" panose="02010609060101010101" pitchFamily="49" charset="-122"/>
                <a:ea typeface="SimHei" panose="02010609060101010101" pitchFamily="49" charset="-122"/>
              </a:rPr>
              <a:t>30</a:t>
            </a:r>
            <a:r>
              <a:rPr lang="zh-CN" altLang="en-US" sz="2400" dirty="0">
                <a:latin typeface="SimHei" panose="02010609060101010101" pitchFamily="49" charset="-122"/>
                <a:ea typeface="SimHei" panose="02010609060101010101" pitchFamily="49" charset="-122"/>
              </a:rPr>
              <a:t>万元。</a:t>
            </a:r>
          </a:p>
          <a:p>
            <a:endParaRPr lang="zh-CN" altLang="en-US" dirty="0"/>
          </a:p>
        </p:txBody>
      </p:sp>
    </p:spTree>
    <p:extLst>
      <p:ext uri="{BB962C8B-B14F-4D97-AF65-F5344CB8AC3E}">
        <p14:creationId xmlns:p14="http://schemas.microsoft.com/office/powerpoint/2010/main" val="344625927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34D2EC2-CD70-4B50-8064-7681D7C27DDF}"/>
              </a:ext>
            </a:extLst>
          </p:cNvPr>
          <p:cNvSpPr>
            <a:spLocks noGrp="1"/>
          </p:cNvSpPr>
          <p:nvPr>
            <p:ph idx="1"/>
          </p:nvPr>
        </p:nvSpPr>
        <p:spPr>
          <a:xfrm>
            <a:off x="1473693" y="1049448"/>
            <a:ext cx="9898602" cy="4339297"/>
          </a:xfrm>
        </p:spPr>
        <p:txBody>
          <a:bodyPr>
            <a:normAutofit fontScale="92500"/>
          </a:bodyPr>
          <a:lstStyle/>
          <a:p>
            <a:pPr algn="just"/>
            <a:r>
              <a:rPr lang="zh-CN" altLang="en-US" sz="2600" dirty="0">
                <a:latin typeface="SimHei" panose="02010609060101010101" pitchFamily="49" charset="-122"/>
                <a:ea typeface="SimHei" panose="02010609060101010101" pitchFamily="49" charset="-122"/>
              </a:rPr>
              <a:t>    裁判摘要：</a:t>
            </a:r>
          </a:p>
          <a:p>
            <a:pPr algn="just"/>
            <a:r>
              <a:rPr lang="zh-CN" altLang="en-US" sz="2600" dirty="0">
                <a:latin typeface="SimHei" panose="02010609060101010101" pitchFamily="49" charset="-122"/>
                <a:ea typeface="SimHei" panose="02010609060101010101" pitchFamily="49" charset="-122"/>
              </a:rPr>
              <a:t>    一审、二审判决认为，被诉侵权产品因尚未被安装在自行车上，对其安装后是否会具备“所述自行车车架具有形成在自行车车架的后叉端</a:t>
            </a:r>
            <a:r>
              <a:rPr lang="en-US" altLang="zh-CN" sz="2600" dirty="0">
                <a:latin typeface="SimHei" panose="02010609060101010101" pitchFamily="49" charset="-122"/>
                <a:ea typeface="SimHei" panose="02010609060101010101" pitchFamily="49" charset="-122"/>
              </a:rPr>
              <a:t>(51)</a:t>
            </a:r>
            <a:r>
              <a:rPr lang="zh-CN" altLang="en-US" sz="2600" dirty="0">
                <a:latin typeface="SimHei" panose="02010609060101010101" pitchFamily="49" charset="-122"/>
                <a:ea typeface="SimHei" panose="02010609060101010101" pitchFamily="49" charset="-122"/>
              </a:rPr>
              <a:t>的换档器安装延伸部</a:t>
            </a:r>
            <a:r>
              <a:rPr lang="en-US" altLang="zh-CN" sz="2600" dirty="0">
                <a:latin typeface="SimHei" panose="02010609060101010101" pitchFamily="49" charset="-122"/>
                <a:ea typeface="SimHei" panose="02010609060101010101" pitchFamily="49" charset="-122"/>
              </a:rPr>
              <a:t>(14)</a:t>
            </a:r>
            <a:r>
              <a:rPr lang="zh-CN" altLang="en-US" sz="2600" dirty="0">
                <a:latin typeface="SimHei" panose="02010609060101010101" pitchFamily="49" charset="-122"/>
                <a:ea typeface="SimHei" panose="02010609060101010101" pitchFamily="49" charset="-122"/>
              </a:rPr>
              <a:t>上的连接结构</a:t>
            </a:r>
            <a:r>
              <a:rPr lang="en-US" altLang="zh-CN" sz="2600" dirty="0">
                <a:latin typeface="SimHei" panose="02010609060101010101" pitchFamily="49" charset="-122"/>
                <a:ea typeface="SimHei" panose="02010609060101010101" pitchFamily="49" charset="-122"/>
              </a:rPr>
              <a:t>(14a)”</a:t>
            </a:r>
            <a:r>
              <a:rPr lang="zh-CN" altLang="en-US" sz="2600" dirty="0">
                <a:latin typeface="SimHei" panose="02010609060101010101" pitchFamily="49" charset="-122"/>
                <a:ea typeface="SimHei" panose="02010609060101010101" pitchFamily="49" charset="-122"/>
              </a:rPr>
              <a:t>这一必要技术特征及安装方式是否如本案专利权利要求所述并不清楚，因此该被诉侵权产品是否构成侵权的比对条件尚不具备。本案专利包括结构特征和安装特征两部分，但被诉侵权产品仅具备本案专利的结构特征，日骋公司没有进行安装行为，该被诉侵权产品也可以按本案专利限定外的其他方式进行安装，故日骋公司的行为不构成专利侵权。</a:t>
            </a:r>
          </a:p>
          <a:p>
            <a:endParaRPr lang="zh-CN" altLang="en-US" dirty="0"/>
          </a:p>
        </p:txBody>
      </p:sp>
    </p:spTree>
    <p:extLst>
      <p:ext uri="{BB962C8B-B14F-4D97-AF65-F5344CB8AC3E}">
        <p14:creationId xmlns:p14="http://schemas.microsoft.com/office/powerpoint/2010/main" val="2524693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D17B6C5-2825-4011-8FB0-8227CE55254F}"/>
              </a:ext>
            </a:extLst>
          </p:cNvPr>
          <p:cNvSpPr>
            <a:spLocks noGrp="1"/>
          </p:cNvSpPr>
          <p:nvPr>
            <p:ph idx="1"/>
          </p:nvPr>
        </p:nvSpPr>
        <p:spPr>
          <a:xfrm>
            <a:off x="2070041" y="1715273"/>
            <a:ext cx="8876126" cy="3646839"/>
          </a:xfrm>
        </p:spPr>
        <p:txBody>
          <a:bodyPr/>
          <a:lstStyle/>
          <a:p>
            <a:pPr>
              <a:lnSpc>
                <a:spcPct val="150000"/>
              </a:lnSpc>
            </a:pPr>
            <a:r>
              <a:rPr lang="zh-CN" altLang="en-US" sz="2000" dirty="0">
                <a:latin typeface="SimHei" panose="02010609060101010101" pitchFamily="49" charset="-122"/>
                <a:ea typeface="SimHei" panose="02010609060101010101" pitchFamily="49" charset="-122"/>
                <a:cs typeface="Times New Roman" panose="02020603050405020304" pitchFamily="18" charset="0"/>
              </a:rPr>
              <a:t>    产品的色彩不能独立构成外观设计，除非产品色彩变化的本身已形成一种图案。可以构成外观设计的组合有：产品的形状；产品的图案；产品的形状和图案；产品的形状和色彩；产品的图案和色彩；产品的形状、图案和色彩。</a:t>
            </a:r>
            <a:endParaRPr lang="en-US" altLang="zh-CN" sz="2000" dirty="0">
              <a:latin typeface="SimHei" panose="02010609060101010101" pitchFamily="49" charset="-122"/>
              <a:ea typeface="SimHei" panose="02010609060101010101" pitchFamily="49" charset="-122"/>
              <a:cs typeface="Times New Roman" panose="02020603050405020304" pitchFamily="18" charset="0"/>
            </a:endParaRPr>
          </a:p>
          <a:p>
            <a:pPr>
              <a:lnSpc>
                <a:spcPct val="150000"/>
              </a:lnSpc>
            </a:pPr>
            <a:r>
              <a:rPr lang="en-US" altLang="zh-CN" sz="2000" dirty="0">
                <a:latin typeface="SimHei" panose="02010609060101010101" pitchFamily="49" charset="-122"/>
                <a:ea typeface="SimHei" panose="02010609060101010101" pitchFamily="49" charset="-122"/>
                <a:cs typeface="Times New Roman" panose="02020603050405020304" pitchFamily="18" charset="0"/>
              </a:rPr>
              <a:t>    </a:t>
            </a:r>
            <a:r>
              <a:rPr lang="zh-CN" altLang="en-US" sz="2000" dirty="0">
                <a:latin typeface="SimHei" panose="02010609060101010101" pitchFamily="49" charset="-122"/>
                <a:ea typeface="SimHei" panose="02010609060101010101" pitchFamily="49" charset="-122"/>
                <a:cs typeface="Times New Roman" panose="02020603050405020304" pitchFamily="18" charset="0"/>
              </a:rPr>
              <a:t>外观设计既可以针对产品整体的形状、图案或者其结合以及色彩与形状、图案的结合，也可针对产品局部的形状、图案或者其结合以及色彩与形状、图案的结合。</a:t>
            </a:r>
          </a:p>
        </p:txBody>
      </p:sp>
    </p:spTree>
    <p:extLst>
      <p:ext uri="{BB962C8B-B14F-4D97-AF65-F5344CB8AC3E}">
        <p14:creationId xmlns:p14="http://schemas.microsoft.com/office/powerpoint/2010/main" val="301636976"/>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7779D86-6668-4E4A-8887-47E16D753E4C}"/>
              </a:ext>
            </a:extLst>
          </p:cNvPr>
          <p:cNvSpPr>
            <a:spLocks noGrp="1"/>
          </p:cNvSpPr>
          <p:nvPr>
            <p:ph idx="1"/>
          </p:nvPr>
        </p:nvSpPr>
        <p:spPr>
          <a:xfrm>
            <a:off x="1233996" y="1147103"/>
            <a:ext cx="10373960" cy="4985472"/>
          </a:xfrm>
        </p:spPr>
        <p:txBody>
          <a:bodyPr>
            <a:normAutofit/>
          </a:bodyPr>
          <a:lstStyle/>
          <a:p>
            <a:pPr algn="just"/>
            <a:r>
              <a:rPr lang="zh-CN" altLang="en-US" sz="2400" dirty="0">
                <a:latin typeface="SimHei" panose="02010609060101010101" pitchFamily="49" charset="-122"/>
                <a:ea typeface="SimHei" panose="02010609060101010101" pitchFamily="49" charset="-122"/>
              </a:rPr>
              <a:t>    再审判决认为，凡是写入权利要求的技术特征，均应理解为专利技术方案不可缺少的必要技术特征，对专利保护范围具有限定作用，在确定专利保护范围时必须加以考虑。已经写入权利要求的使用环境特征属于权利要求的必要技术特征，对于权利要求的保护范围具有限定作用。本案专利的保护主题是“自行车后换档器支架”，但是权利要求</a:t>
            </a:r>
            <a:r>
              <a:rPr lang="en-US" altLang="zh-CN" sz="2400" dirty="0">
                <a:latin typeface="SimHei" panose="02010609060101010101" pitchFamily="49" charset="-122"/>
                <a:ea typeface="SimHei" panose="02010609060101010101" pitchFamily="49" charset="-122"/>
              </a:rPr>
              <a:t>1</a:t>
            </a:r>
            <a:r>
              <a:rPr lang="zh-CN" altLang="en-US" sz="2400" dirty="0">
                <a:latin typeface="SimHei" panose="02010609060101010101" pitchFamily="49" charset="-122"/>
                <a:ea typeface="SimHei" panose="02010609060101010101" pitchFamily="49" charset="-122"/>
              </a:rPr>
              <a:t>在描述该后换挡器支架的结构特征的同时，也限定了该后换挡器支架所用以连接的后换挡器以及自行车车架的具体结构。这些关于后换挡器支架所连接的后换挡器及自行车车架的特征实际上限定了后换挡器支架所使用的背景和条件，属于使用环境特征，对于权利要求</a:t>
            </a:r>
            <a:r>
              <a:rPr lang="en-US" altLang="zh-CN" sz="2400" dirty="0">
                <a:latin typeface="SimHei" panose="02010609060101010101" pitchFamily="49" charset="-122"/>
                <a:ea typeface="SimHei" panose="02010609060101010101" pitchFamily="49" charset="-122"/>
              </a:rPr>
              <a:t>1</a:t>
            </a:r>
            <a:r>
              <a:rPr lang="zh-CN" altLang="en-US" sz="2400" dirty="0">
                <a:latin typeface="SimHei" panose="02010609060101010101" pitchFamily="49" charset="-122"/>
                <a:ea typeface="SimHei" panose="02010609060101010101" pitchFamily="49" charset="-122"/>
              </a:rPr>
              <a:t>所保护的后换挡器支架具有限定作用。株式会社岛野关于本案专利权利要求中出现的使用环境特征不构成本案专利的必要技术特征，不影响权利要求的保护范围的申请再审理由不能成立，不予支持。</a:t>
            </a:r>
          </a:p>
        </p:txBody>
      </p:sp>
    </p:spTree>
    <p:extLst>
      <p:ext uri="{BB962C8B-B14F-4D97-AF65-F5344CB8AC3E}">
        <p14:creationId xmlns:p14="http://schemas.microsoft.com/office/powerpoint/2010/main" val="273295254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a:latin typeface="SimHei" panose="02010609060101010101" pitchFamily="49" charset="-122"/>
                <a:ea typeface="SimHei" panose="02010609060101010101" pitchFamily="49" charset="-122"/>
              </a:rPr>
              <a:t>专利权的保护范围</a:t>
            </a:r>
          </a:p>
        </p:txBody>
      </p:sp>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
        <p:nvSpPr>
          <p:cNvPr id="6" name="文本框 5"/>
          <p:cNvSpPr txBox="1"/>
          <p:nvPr/>
        </p:nvSpPr>
        <p:spPr>
          <a:xfrm>
            <a:off x="1226820" y="1158240"/>
            <a:ext cx="10313670" cy="521970"/>
          </a:xfrm>
          <a:prstGeom prst="rect">
            <a:avLst/>
          </a:prstGeom>
          <a:noFill/>
        </p:spPr>
        <p:txBody>
          <a:bodyPr wrap="square" rtlCol="0">
            <a:spAutoFit/>
          </a:bodyPr>
          <a:lstStyle/>
          <a:p>
            <a:r>
              <a:rPr lang="zh-CN" altLang="en-US" sz="2800" b="1"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rPr>
              <a:t>三、外观设计专利权的保护范围</a:t>
            </a:r>
          </a:p>
        </p:txBody>
      </p:sp>
      <p:sp>
        <p:nvSpPr>
          <p:cNvPr id="7" name="文本框 6"/>
          <p:cNvSpPr txBox="1"/>
          <p:nvPr/>
        </p:nvSpPr>
        <p:spPr>
          <a:xfrm>
            <a:off x="1226820" y="2068523"/>
            <a:ext cx="9595485" cy="3785652"/>
          </a:xfrm>
          <a:prstGeom prst="rect">
            <a:avLst/>
          </a:prstGeom>
          <a:noFill/>
        </p:spPr>
        <p:txBody>
          <a:bodyPr wrap="square" rtlCol="0">
            <a:spAutoFit/>
          </a:bodyPr>
          <a:lstStyle/>
          <a:p>
            <a:pPr algn="just"/>
            <a:r>
              <a:rPr lang="en-US" altLang="zh-CN" sz="2400" dirty="0">
                <a:latin typeface="SimHei" panose="02010609060101010101" pitchFamily="49" charset="-122"/>
                <a:ea typeface="SimHei" panose="02010609060101010101" pitchFamily="49" charset="-122"/>
                <a:cs typeface="微软雅黑" panose="020B0503020204020204" pitchFamily="34" charset="-122"/>
              </a:rPr>
              <a:t>    </a:t>
            </a:r>
            <a:r>
              <a:rPr lang="zh-CN" altLang="en-US" sz="2400" dirty="0">
                <a:latin typeface="SimHei" panose="02010609060101010101" pitchFamily="49" charset="-122"/>
                <a:ea typeface="SimHei" panose="02010609060101010101" pitchFamily="49" charset="-122"/>
                <a:cs typeface="微软雅黑" panose="020B0503020204020204" pitchFamily="34" charset="-122"/>
              </a:rPr>
              <a:t>由于外观设计具有较为清楚明确的外形，因此外观设计专利权的保护范围比较容易确定。根据《专利法》第</a:t>
            </a:r>
            <a:r>
              <a:rPr lang="en-US" altLang="zh-CN" sz="2400" dirty="0">
                <a:latin typeface="SimHei" panose="02010609060101010101" pitchFamily="49" charset="-122"/>
                <a:ea typeface="SimHei" panose="02010609060101010101" pitchFamily="49" charset="-122"/>
                <a:cs typeface="微软雅黑" panose="020B0503020204020204" pitchFamily="34" charset="-122"/>
              </a:rPr>
              <a:t>64</a:t>
            </a:r>
            <a:r>
              <a:rPr lang="zh-CN" altLang="en-US" sz="2400" dirty="0">
                <a:latin typeface="SimHei" panose="02010609060101010101" pitchFamily="49" charset="-122"/>
                <a:ea typeface="SimHei" panose="02010609060101010101" pitchFamily="49" charset="-122"/>
                <a:cs typeface="微软雅黑" panose="020B0503020204020204" pitchFamily="34" charset="-122"/>
              </a:rPr>
              <a:t>条第2款的规定，外观设计专利权的保护范围以表示在图片或者照片中的该产品的外观设计为准，简要说明可以用于解释图片或者照片所表示的该产品的外观设计。这是我国专利法规定的外观设计专利权保护范围确定的基本依据和解释原则。</a:t>
            </a:r>
            <a:endParaRPr lang="en-US" altLang="zh-CN" sz="2400" dirty="0">
              <a:latin typeface="SimHei" panose="02010609060101010101" pitchFamily="49" charset="-122"/>
              <a:ea typeface="SimHei" panose="02010609060101010101" pitchFamily="49" charset="-122"/>
              <a:cs typeface="微软雅黑" panose="020B0503020204020204" pitchFamily="34" charset="-122"/>
            </a:endParaRPr>
          </a:p>
          <a:p>
            <a:pPr algn="just"/>
            <a:r>
              <a:rPr lang="en-US" altLang="zh-CN" sz="2400" dirty="0">
                <a:latin typeface="SimHei" panose="02010609060101010101" pitchFamily="49" charset="-122"/>
                <a:ea typeface="SimHei" panose="02010609060101010101" pitchFamily="49" charset="-122"/>
                <a:cs typeface="微软雅黑" panose="020B0503020204020204" pitchFamily="34" charset="-122"/>
              </a:rPr>
              <a:t>    </a:t>
            </a:r>
            <a:r>
              <a:rPr lang="zh-CN" altLang="en-US" sz="2400" dirty="0">
                <a:latin typeface="SimHei" panose="02010609060101010101" pitchFamily="49" charset="-122"/>
                <a:ea typeface="SimHei" panose="02010609060101010101" pitchFamily="49" charset="-122"/>
                <a:cs typeface="微软雅黑" panose="020B0503020204020204" pitchFamily="34" charset="-122"/>
              </a:rPr>
              <a:t>在具体确定外观设计专利权保护范围时，除了上述基本依据和解释原则之外，专利权人在无效程序及其诉讼程序中的意见陈述、应国务院专利行政部门的要求在专利申请程序中提交的样品或者模型等，也可以用于解释外观设计专利权保护范围。</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专利权的保护范围</a:t>
            </a:r>
          </a:p>
        </p:txBody>
      </p:sp>
      <p:sp>
        <p:nvSpPr>
          <p:cNvPr id="2" name="文本框 1"/>
          <p:cNvSpPr txBox="1"/>
          <p:nvPr/>
        </p:nvSpPr>
        <p:spPr>
          <a:xfrm>
            <a:off x="762958" y="1619367"/>
            <a:ext cx="11090910" cy="3416320"/>
          </a:xfrm>
          <a:prstGeom prst="rect">
            <a:avLst/>
          </a:prstGeom>
          <a:noFill/>
        </p:spPr>
        <p:txBody>
          <a:bodyPr wrap="square" rtlCol="0">
            <a:spAutoFit/>
          </a:bodyPr>
          <a:lstStyle/>
          <a:p>
            <a:r>
              <a:rPr lang="zh-CN" altLang="en-US" sz="2400" dirty="0">
                <a:latin typeface="SimHei" panose="02010609060101010101" pitchFamily="49" charset="-122"/>
                <a:ea typeface="SimHei" panose="02010609060101010101" pitchFamily="49" charset="-122"/>
                <a:cs typeface="微软雅黑" panose="020B0503020204020204" pitchFamily="34" charset="-122"/>
              </a:rPr>
              <a:t>    外观设计专利权的保护范围不得延及该外观设计专利申请日或者优先权日之前已有的公知设计内容，应当排除仅起功能、效果作用而消费者在正常使用中看不见或者不对产品产生美感作用的设计内容。</a:t>
            </a:r>
          </a:p>
          <a:p>
            <a:endParaRPr lang="zh-CN" altLang="en-US" sz="2400" dirty="0">
              <a:latin typeface="SimHei" panose="02010609060101010101" pitchFamily="49" charset="-122"/>
              <a:ea typeface="SimHei" panose="02010609060101010101" pitchFamily="49" charset="-122"/>
              <a:cs typeface="微软雅黑" panose="020B0503020204020204" pitchFamily="34" charset="-122"/>
            </a:endParaRPr>
          </a:p>
          <a:p>
            <a:r>
              <a:rPr lang="zh-CN" altLang="en-US" sz="2400" dirty="0">
                <a:latin typeface="SimHei" panose="02010609060101010101" pitchFamily="49" charset="-122"/>
                <a:ea typeface="SimHei" panose="02010609060101010101" pitchFamily="49" charset="-122"/>
                <a:cs typeface="微软雅黑" panose="020B0503020204020204" pitchFamily="34" charset="-122"/>
              </a:rPr>
              <a:t>    相似外观设计专利权的保护范围由各个独立的外观设计分别确定。基本设计与其它相似设计均可以作为确定外观设计专利权保护范围的依据。成套产品的整体外观设计与组成该成套产品的每一件外观设计均已显示在该外观设计专利文件的图片或者照片中的，其权利保护范围由组成该成套产品的每一件产品的外观设计或者该成套产品的整体外观设计确定。</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350D7BC-ADE6-EA63-1F51-EF20EA243156}"/>
              </a:ext>
            </a:extLst>
          </p:cNvPr>
          <p:cNvSpPr txBox="1"/>
          <p:nvPr/>
        </p:nvSpPr>
        <p:spPr>
          <a:xfrm>
            <a:off x="1973912" y="1630825"/>
            <a:ext cx="8704690" cy="3108543"/>
          </a:xfrm>
          <a:prstGeom prst="rect">
            <a:avLst/>
          </a:prstGeom>
          <a:noFill/>
        </p:spPr>
        <p:txBody>
          <a:bodyPr wrap="square">
            <a:spAutoFit/>
          </a:bodyPr>
          <a:lstStyle/>
          <a:p>
            <a:r>
              <a:rPr lang="zh-CN" altLang="en-US" sz="2800" dirty="0">
                <a:solidFill>
                  <a:srgbClr val="FF0000"/>
                </a:solidFill>
                <a:latin typeface="SimHei" panose="02010609060101010101" pitchFamily="49" charset="-122"/>
                <a:ea typeface="SimHei" panose="02010609060101010101" pitchFamily="49" charset="-122"/>
              </a:rPr>
              <a:t>案例：</a:t>
            </a:r>
            <a:endParaRPr lang="en-US" altLang="zh-CN" sz="2800" dirty="0">
              <a:solidFill>
                <a:srgbClr val="FF0000"/>
              </a:solidFill>
              <a:latin typeface="SimHei" panose="02010609060101010101" pitchFamily="49" charset="-122"/>
              <a:ea typeface="SimHei" panose="02010609060101010101" pitchFamily="49" charset="-122"/>
            </a:endParaRPr>
          </a:p>
          <a:p>
            <a:r>
              <a:rPr lang="zh-CN" altLang="en-US" sz="2800" dirty="0">
                <a:latin typeface="SimHei" panose="02010609060101010101" pitchFamily="49" charset="-122"/>
                <a:ea typeface="SimHei" panose="02010609060101010101" pitchFamily="49" charset="-122"/>
              </a:rPr>
              <a:t>    马培德公司于</a:t>
            </a:r>
            <a:r>
              <a:rPr lang="en-US" altLang="zh-CN" sz="2800" dirty="0">
                <a:latin typeface="SimHei" panose="02010609060101010101" pitchFamily="49" charset="-122"/>
                <a:ea typeface="SimHei" panose="02010609060101010101" pitchFamily="49" charset="-122"/>
              </a:rPr>
              <a:t>2004</a:t>
            </a:r>
            <a:r>
              <a:rPr lang="zh-CN" altLang="en-US" sz="2800" dirty="0">
                <a:latin typeface="SimHei" panose="02010609060101010101" pitchFamily="49" charset="-122"/>
                <a:ea typeface="SimHei" panose="02010609060101010101" pitchFamily="49" charset="-122"/>
              </a:rPr>
              <a:t>年</a:t>
            </a:r>
            <a:r>
              <a:rPr lang="en-US" altLang="zh-CN" sz="2800" dirty="0">
                <a:latin typeface="SimHei" panose="02010609060101010101" pitchFamily="49" charset="-122"/>
                <a:ea typeface="SimHei" panose="02010609060101010101" pitchFamily="49" charset="-122"/>
              </a:rPr>
              <a:t>2</a:t>
            </a:r>
            <a:r>
              <a:rPr lang="zh-CN" altLang="en-US" sz="2800" dirty="0">
                <a:latin typeface="SimHei" panose="02010609060101010101" pitchFamily="49" charset="-122"/>
                <a:ea typeface="SimHei" panose="02010609060101010101" pitchFamily="49" charset="-122"/>
              </a:rPr>
              <a:t>月</a:t>
            </a:r>
            <a:r>
              <a:rPr lang="en-US" altLang="zh-CN" sz="2800" dirty="0">
                <a:latin typeface="SimHei" panose="02010609060101010101" pitchFamily="49" charset="-122"/>
                <a:ea typeface="SimHei" panose="02010609060101010101" pitchFamily="49" charset="-122"/>
              </a:rPr>
              <a:t>6</a:t>
            </a:r>
            <a:r>
              <a:rPr lang="zh-CN" altLang="en-US" sz="2800" dirty="0">
                <a:latin typeface="SimHei" panose="02010609060101010101" pitchFamily="49" charset="-122"/>
                <a:ea typeface="SimHei" panose="02010609060101010101" pitchFamily="49" charset="-122"/>
              </a:rPr>
              <a:t>日，向国家知识产权局申请了一款名称为“剪刀”的外观设计专利，并于</a:t>
            </a:r>
            <a:r>
              <a:rPr lang="en-US" altLang="zh-CN" sz="2800" dirty="0">
                <a:latin typeface="SimHei" panose="02010609060101010101" pitchFamily="49" charset="-122"/>
                <a:ea typeface="SimHei" panose="02010609060101010101" pitchFamily="49" charset="-122"/>
              </a:rPr>
              <a:t>2004</a:t>
            </a:r>
            <a:r>
              <a:rPr lang="zh-CN" altLang="en-US" sz="2800" dirty="0">
                <a:latin typeface="SimHei" panose="02010609060101010101" pitchFamily="49" charset="-122"/>
                <a:ea typeface="SimHei" panose="02010609060101010101" pitchFamily="49" charset="-122"/>
              </a:rPr>
              <a:t>年</a:t>
            </a:r>
            <a:r>
              <a:rPr lang="en-US" altLang="zh-CN" sz="2800" dirty="0">
                <a:latin typeface="SimHei" panose="02010609060101010101" pitchFamily="49" charset="-122"/>
                <a:ea typeface="SimHei" panose="02010609060101010101" pitchFamily="49" charset="-122"/>
              </a:rPr>
              <a:t>9</a:t>
            </a:r>
            <a:r>
              <a:rPr lang="zh-CN" altLang="en-US" sz="2800" dirty="0">
                <a:latin typeface="SimHei" panose="02010609060101010101" pitchFamily="49" charset="-122"/>
                <a:ea typeface="SimHei" panose="02010609060101010101" pitchFamily="49" charset="-122"/>
              </a:rPr>
              <a:t>月</a:t>
            </a:r>
            <a:r>
              <a:rPr lang="en-US" altLang="zh-CN" sz="2800" dirty="0">
                <a:latin typeface="SimHei" panose="02010609060101010101" pitchFamily="49" charset="-122"/>
                <a:ea typeface="SimHei" panose="02010609060101010101" pitchFamily="49" charset="-122"/>
              </a:rPr>
              <a:t>1</a:t>
            </a:r>
            <a:r>
              <a:rPr lang="zh-CN" altLang="en-US" sz="2800" dirty="0">
                <a:latin typeface="SimHei" panose="02010609060101010101" pitchFamily="49" charset="-122"/>
                <a:ea typeface="SimHei" panose="02010609060101010101" pitchFamily="49" charset="-122"/>
              </a:rPr>
              <a:t>日获得授权。</a:t>
            </a:r>
            <a:r>
              <a:rPr lang="en-US" altLang="zh-CN" sz="2800" dirty="0">
                <a:latin typeface="SimHei" panose="02010609060101010101" pitchFamily="49" charset="-122"/>
                <a:ea typeface="SimHei" panose="02010609060101010101" pitchFamily="49" charset="-122"/>
              </a:rPr>
              <a:t>2010</a:t>
            </a:r>
            <a:r>
              <a:rPr lang="zh-CN" altLang="en-US" sz="2800" dirty="0">
                <a:latin typeface="SimHei" panose="02010609060101010101" pitchFamily="49" charset="-122"/>
                <a:ea typeface="SimHei" panose="02010609060101010101" pitchFamily="49" charset="-122"/>
              </a:rPr>
              <a:t>年</a:t>
            </a:r>
            <a:r>
              <a:rPr lang="en-US" altLang="zh-CN" sz="2800" dirty="0">
                <a:latin typeface="SimHei" panose="02010609060101010101" pitchFamily="49" charset="-122"/>
                <a:ea typeface="SimHei" panose="02010609060101010101" pitchFamily="49" charset="-122"/>
              </a:rPr>
              <a:t>3</a:t>
            </a:r>
            <a:r>
              <a:rPr lang="zh-CN" altLang="en-US" sz="2800" dirty="0">
                <a:latin typeface="SimHei" panose="02010609060101010101" pitchFamily="49" charset="-122"/>
                <a:ea typeface="SimHei" panose="02010609060101010101" pitchFamily="49" charset="-122"/>
              </a:rPr>
              <a:t>月，马培德公司发现邦立公司、伊利达公司共同生产、销售了与其专利产品极为相似的产品，随后向法院起诉，要求上述两家公司承担相应民事责任。</a:t>
            </a:r>
          </a:p>
        </p:txBody>
      </p:sp>
    </p:spTree>
    <p:extLst>
      <p:ext uri="{BB962C8B-B14F-4D97-AF65-F5344CB8AC3E}">
        <p14:creationId xmlns:p14="http://schemas.microsoft.com/office/powerpoint/2010/main" val="307549533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E6C69AC-53CC-E2DD-2763-BDFB21326D5D}"/>
              </a:ext>
            </a:extLst>
          </p:cNvPr>
          <p:cNvSpPr txBox="1"/>
          <p:nvPr/>
        </p:nvSpPr>
        <p:spPr>
          <a:xfrm>
            <a:off x="1520686" y="1626764"/>
            <a:ext cx="9388503" cy="3416320"/>
          </a:xfrm>
          <a:prstGeom prst="rect">
            <a:avLst/>
          </a:prstGeom>
          <a:noFill/>
        </p:spPr>
        <p:txBody>
          <a:bodyPr wrap="square">
            <a:spAutoFit/>
          </a:bodyPr>
          <a:lstStyle/>
          <a:p>
            <a:r>
              <a:rPr lang="zh-CN" altLang="en-US" sz="2400" dirty="0">
                <a:latin typeface="SimHei" panose="02010609060101010101" pitchFamily="49" charset="-122"/>
                <a:ea typeface="SimHei" panose="02010609060101010101" pitchFamily="49" charset="-122"/>
              </a:rPr>
              <a:t>一审、二审裁判摘要</a:t>
            </a:r>
          </a:p>
          <a:p>
            <a:r>
              <a:rPr lang="zh-CN" altLang="en-US" sz="2400" dirty="0">
                <a:latin typeface="SimHei" panose="02010609060101010101" pitchFamily="49" charset="-122"/>
                <a:ea typeface="SimHei" panose="02010609060101010101" pitchFamily="49" charset="-122"/>
              </a:rPr>
              <a:t>    在本案中以一般消费者的知识水平及认知能力来判断，被诉侵权产品的不同设计特征已经达到使被诉侵权设计与授权外观设计在整体视觉效果上产生实质性差异的程度，故两者既不相同也不近似。本案被诉侵权产品是带有彩色图案的剪刀。这是一个不可分割的整体。彩色图案是附着在剪刀本体之上的，不能脱离后者单独存在。因此，剪刀本体与彩色图案之间的关系并非零部件与零部件之间的关系。有鉴于此，邦立公司、伊利达公司的行为并不属于将侵犯外观设计专利权的产品作为零部件，制造另一产品并销售的行为。</a:t>
            </a:r>
          </a:p>
        </p:txBody>
      </p:sp>
    </p:spTree>
    <p:extLst>
      <p:ext uri="{BB962C8B-B14F-4D97-AF65-F5344CB8AC3E}">
        <p14:creationId xmlns:p14="http://schemas.microsoft.com/office/powerpoint/2010/main" val="372152227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238FAD3-7FCC-0B88-FFB7-62969F528FDC}"/>
              </a:ext>
            </a:extLst>
          </p:cNvPr>
          <p:cNvSpPr txBox="1"/>
          <p:nvPr/>
        </p:nvSpPr>
        <p:spPr>
          <a:xfrm>
            <a:off x="1074751" y="1419988"/>
            <a:ext cx="10526202" cy="4401205"/>
          </a:xfrm>
          <a:prstGeom prst="rect">
            <a:avLst/>
          </a:prstGeom>
          <a:noFill/>
        </p:spPr>
        <p:txBody>
          <a:bodyPr wrap="square">
            <a:spAutoFit/>
          </a:bodyPr>
          <a:lstStyle/>
          <a:p>
            <a:r>
              <a:rPr lang="zh-CN" altLang="en-US" sz="2000" dirty="0">
                <a:latin typeface="SimHei" panose="02010609060101010101" pitchFamily="49" charset="-122"/>
                <a:ea typeface="SimHei" panose="02010609060101010101" pitchFamily="49" charset="-122"/>
              </a:rPr>
              <a:t>再审裁判摘要</a:t>
            </a:r>
          </a:p>
          <a:p>
            <a:r>
              <a:rPr lang="zh-CN" altLang="en-US" sz="2000" dirty="0">
                <a:latin typeface="SimHei" panose="02010609060101010101" pitchFamily="49" charset="-122"/>
                <a:ea typeface="SimHei" panose="02010609060101010101" pitchFamily="49" charset="-122"/>
              </a:rPr>
              <a:t>    </a:t>
            </a:r>
            <a:r>
              <a:rPr lang="zh-CN" altLang="en-US" sz="2000" dirty="0">
                <a:solidFill>
                  <a:srgbClr val="FF0000"/>
                </a:solidFill>
                <a:latin typeface="SimHei" panose="02010609060101010101" pitchFamily="49" charset="-122"/>
                <a:ea typeface="SimHei" panose="02010609060101010101" pitchFamily="49" charset="-122"/>
              </a:rPr>
              <a:t>首先，正确界定外观设计专利权的保护范围，是进行外观设计专利侵权判断的基础。</a:t>
            </a:r>
            <a:r>
              <a:rPr lang="zh-CN" altLang="en-US" sz="2000" dirty="0">
                <a:latin typeface="SimHei" panose="02010609060101010101" pitchFamily="49" charset="-122"/>
                <a:ea typeface="SimHei" panose="02010609060101010101" pitchFamily="49" charset="-122"/>
              </a:rPr>
              <a:t>形状、图案、色彩是构成产品外观设计的三项基本设计要素，因此，在确定外观设计专利权的保护范围以及侵权判断时，应当以图片或者照片中的形状、图案、色彩设计要素为基本依据；</a:t>
            </a:r>
            <a:r>
              <a:rPr lang="zh-CN" altLang="en-US" sz="2000" dirty="0">
                <a:solidFill>
                  <a:srgbClr val="FF0000"/>
                </a:solidFill>
                <a:latin typeface="SimHei" panose="02010609060101010101" pitchFamily="49" charset="-122"/>
                <a:ea typeface="SimHei" panose="02010609060101010101" pitchFamily="49" charset="-122"/>
              </a:rPr>
              <a:t>其次，色彩要素不能脱离形状、图案单独存在，必须依附于产品形状、图案存在，色彩变化本身也可形成图案。</a:t>
            </a:r>
            <a:r>
              <a:rPr lang="zh-CN" altLang="en-US" sz="2000" dirty="0">
                <a:latin typeface="SimHei" panose="02010609060101010101" pitchFamily="49" charset="-122"/>
                <a:ea typeface="SimHei" panose="02010609060101010101" pitchFamily="49" charset="-122"/>
              </a:rPr>
              <a:t>简要说明中未明确请求保护色彩的，不应以图片、照片中的色彩限定外观设计专利权的保护范围。但产品上明暗、深浅变化形成图案的，应当视为图案设计要素，不应将其归入色彩设计要素；</a:t>
            </a:r>
            <a:r>
              <a:rPr lang="zh-CN" altLang="en-US" sz="2000" dirty="0">
                <a:solidFill>
                  <a:srgbClr val="FF0000"/>
                </a:solidFill>
                <a:latin typeface="SimHei" panose="02010609060101010101" pitchFamily="49" charset="-122"/>
                <a:ea typeface="SimHei" panose="02010609060101010101" pitchFamily="49" charset="-122"/>
              </a:rPr>
              <a:t>最后，在与外观设计专利产品相同或者相近种类产品上，采用与外观设计专利相同或者近似的外观设计的，人民法院应当认定被诉侵权产品落入</a:t>
            </a:r>
            <a:r>
              <a:rPr lang="en-US" altLang="zh-CN" sz="2000" dirty="0">
                <a:solidFill>
                  <a:srgbClr val="FF0000"/>
                </a:solidFill>
                <a:latin typeface="SimHei" panose="02010609060101010101" pitchFamily="49" charset="-122"/>
                <a:ea typeface="SimHei" panose="02010609060101010101" pitchFamily="49" charset="-122"/>
              </a:rPr>
              <a:t>《</a:t>
            </a:r>
            <a:r>
              <a:rPr lang="zh-CN" altLang="en-US" sz="2000" dirty="0">
                <a:solidFill>
                  <a:srgbClr val="FF0000"/>
                </a:solidFill>
                <a:latin typeface="SimHei" panose="02010609060101010101" pitchFamily="49" charset="-122"/>
                <a:ea typeface="SimHei" panose="02010609060101010101" pitchFamily="49" charset="-122"/>
              </a:rPr>
              <a:t>专利法</a:t>
            </a:r>
            <a:r>
              <a:rPr lang="en-US" altLang="zh-CN" sz="2000" dirty="0">
                <a:solidFill>
                  <a:srgbClr val="FF0000"/>
                </a:solidFill>
                <a:latin typeface="SimHei" panose="02010609060101010101" pitchFamily="49" charset="-122"/>
                <a:ea typeface="SimHei" panose="02010609060101010101" pitchFamily="49" charset="-122"/>
              </a:rPr>
              <a:t>》</a:t>
            </a:r>
            <a:r>
              <a:rPr lang="zh-CN" altLang="en-US" sz="2000" dirty="0">
                <a:solidFill>
                  <a:srgbClr val="FF0000"/>
                </a:solidFill>
                <a:latin typeface="SimHei" panose="02010609060101010101" pitchFamily="49" charset="-122"/>
                <a:ea typeface="SimHei" panose="02010609060101010101" pitchFamily="49" charset="-122"/>
              </a:rPr>
              <a:t>第</a:t>
            </a:r>
            <a:r>
              <a:rPr lang="en-US" altLang="zh-CN" sz="2000" dirty="0">
                <a:solidFill>
                  <a:srgbClr val="FF0000"/>
                </a:solidFill>
                <a:latin typeface="SimHei" panose="02010609060101010101" pitchFamily="49" charset="-122"/>
                <a:ea typeface="SimHei" panose="02010609060101010101" pitchFamily="49" charset="-122"/>
              </a:rPr>
              <a:t>59</a:t>
            </a:r>
            <a:r>
              <a:rPr lang="zh-CN" altLang="en-US" sz="2000" dirty="0">
                <a:solidFill>
                  <a:srgbClr val="FF0000"/>
                </a:solidFill>
                <a:latin typeface="SimHei" panose="02010609060101010101" pitchFamily="49" charset="-122"/>
                <a:ea typeface="SimHei" panose="02010609060101010101" pitchFamily="49" charset="-122"/>
              </a:rPr>
              <a:t>条第</a:t>
            </a:r>
            <a:r>
              <a:rPr lang="en-US" altLang="zh-CN" sz="2000" dirty="0">
                <a:solidFill>
                  <a:srgbClr val="FF0000"/>
                </a:solidFill>
                <a:latin typeface="SimHei" panose="02010609060101010101" pitchFamily="49" charset="-122"/>
                <a:ea typeface="SimHei" panose="02010609060101010101" pitchFamily="49" charset="-122"/>
              </a:rPr>
              <a:t>2</a:t>
            </a:r>
            <a:r>
              <a:rPr lang="zh-CN" altLang="en-US" sz="2000" dirty="0">
                <a:solidFill>
                  <a:srgbClr val="FF0000"/>
                </a:solidFill>
                <a:latin typeface="SimHei" panose="02010609060101010101" pitchFamily="49" charset="-122"/>
                <a:ea typeface="SimHei" panose="02010609060101010101" pitchFamily="49" charset="-122"/>
              </a:rPr>
              <a:t>款规定的外观设计专利权的保护范围。</a:t>
            </a:r>
            <a:r>
              <a:rPr lang="zh-CN" altLang="en-US" sz="2000" dirty="0">
                <a:latin typeface="SimHei" panose="02010609060101010101" pitchFamily="49" charset="-122"/>
                <a:ea typeface="SimHei" panose="02010609060101010101" pitchFamily="49" charset="-122"/>
              </a:rPr>
              <a:t>被诉侵权产品在采用与外观设计专利相同或者相近似的外观设计之余，还附加有其他图案、色彩设计要素的，如果这些附加的设计要素属于额外增加的设计要素，则对侵权判断一般不具有实质性影响。否则，他人即可通过在外观设计专利上简单增加图案、色彩等方式，轻易规避专利侵权。这无疑有悖于专利法鼓励发明创造，促进科技进步和创新的立法本意。</a:t>
            </a:r>
          </a:p>
        </p:txBody>
      </p:sp>
    </p:spTree>
    <p:extLst>
      <p:ext uri="{BB962C8B-B14F-4D97-AF65-F5344CB8AC3E}">
        <p14:creationId xmlns:p14="http://schemas.microsoft.com/office/powerpoint/2010/main" val="232093941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52B35A2-1EE7-F2C8-A47E-4602A67CC3FA}"/>
              </a:ext>
            </a:extLst>
          </p:cNvPr>
          <p:cNvSpPr txBox="1"/>
          <p:nvPr/>
        </p:nvSpPr>
        <p:spPr>
          <a:xfrm>
            <a:off x="1351721" y="1536174"/>
            <a:ext cx="10074302" cy="3785652"/>
          </a:xfrm>
          <a:prstGeom prst="rect">
            <a:avLst/>
          </a:prstGeom>
          <a:noFill/>
        </p:spPr>
        <p:txBody>
          <a:bodyPr wrap="square">
            <a:spAutoFit/>
          </a:bodyPr>
          <a:lstStyle/>
          <a:p>
            <a:r>
              <a:rPr lang="zh-CN" altLang="en-US" sz="2000" dirty="0">
                <a:latin typeface="SimHei" panose="02010609060101010101" pitchFamily="49" charset="-122"/>
                <a:ea typeface="SimHei" panose="02010609060101010101" pitchFamily="49" charset="-122"/>
              </a:rPr>
              <a:t>    在指导案例</a:t>
            </a:r>
            <a:r>
              <a:rPr lang="en-US" altLang="zh-CN" sz="2000" dirty="0">
                <a:latin typeface="SimHei" panose="02010609060101010101" pitchFamily="49" charset="-122"/>
                <a:ea typeface="SimHei" panose="02010609060101010101" pitchFamily="49" charset="-122"/>
              </a:rPr>
              <a:t>85</a:t>
            </a:r>
            <a:r>
              <a:rPr lang="zh-CN" altLang="en-US" sz="2000" dirty="0">
                <a:latin typeface="SimHei" panose="02010609060101010101" pitchFamily="49" charset="-122"/>
                <a:ea typeface="SimHei" panose="02010609060101010101" pitchFamily="49" charset="-122"/>
              </a:rPr>
              <a:t>号（高仪股份公司诉浙江健龙卫浴有限公司侵害外观设计专利权纠纷案）中，最高院认为，</a:t>
            </a:r>
            <a:r>
              <a:rPr lang="zh-CN" altLang="en-US" sz="2000" dirty="0">
                <a:solidFill>
                  <a:srgbClr val="FF0000"/>
                </a:solidFill>
                <a:latin typeface="SimHei" panose="02010609060101010101" pitchFamily="49" charset="-122"/>
                <a:ea typeface="SimHei" panose="02010609060101010101" pitchFamily="49" charset="-122"/>
              </a:rPr>
              <a:t>外观设计专利制度的立法目的在于保护具有美感的创新性工业设计方案，一项外观设计应当具有区别于现有设计的可识别性创新设计才能获得专利授权，该创新设计即是授权外观设计的设计特征。对于已有产品，获得专利权的外观设计一般会具有现有设计的部分内容，同时具有与现有设计不相同也不近似的设计内容，正是这部分设计内容使得该授权外观设计具有创新性。</a:t>
            </a:r>
            <a:r>
              <a:rPr lang="zh-CN" altLang="en-US" sz="2000" dirty="0">
                <a:latin typeface="SimHei" panose="02010609060101010101" pitchFamily="49" charset="-122"/>
                <a:ea typeface="SimHei" panose="02010609060101010101" pitchFamily="49" charset="-122"/>
              </a:rPr>
              <a:t>对于该部分设计内容的描述即构成授权外观设计的设计特征，其体现了授权外观设计不同于现有设计的创新内容，也体现了设计人对现有设计的创造性贡献。由于设计特征的存在，一般消费者容易将授权外观设计区别于现有设计，因此，其对外观设计产品的整体视觉效果具有显著影响。对于设计特征的认定，一般来说，专利权人可能将设计特征记载在简要说明中，也可能会在专利授权确权或者侵权程序中对设计特征作出相应陈述。根据“谁主张谁举证”的证据规则，专利权人应当对其所主张的设计特征进行举证。</a:t>
            </a:r>
          </a:p>
        </p:txBody>
      </p:sp>
    </p:spTree>
    <p:extLst>
      <p:ext uri="{BB962C8B-B14F-4D97-AF65-F5344CB8AC3E}">
        <p14:creationId xmlns:p14="http://schemas.microsoft.com/office/powerpoint/2010/main" val="80202538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
        <p:nvSpPr>
          <p:cNvPr id="7" name="矩形 6"/>
          <p:cNvSpPr/>
          <p:nvPr/>
        </p:nvSpPr>
        <p:spPr>
          <a:xfrm>
            <a:off x="619760" y="1564640"/>
            <a:ext cx="5012690" cy="521970"/>
          </a:xfrm>
          <a:prstGeom prst="rect">
            <a:avLst/>
          </a:prstGeom>
        </p:spPr>
        <p:txBody>
          <a:bodyPr wrap="square">
            <a:spAutoFit/>
          </a:bodyPr>
          <a:lstStyle/>
          <a:p>
            <a:pPr algn="ctr"/>
            <a:r>
              <a:rPr lang="zh-CN" altLang="en-US" sz="2800" b="1"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rPr>
              <a:t>一、侵害专利权的行为</a:t>
            </a:r>
          </a:p>
        </p:txBody>
      </p:sp>
      <p:sp>
        <p:nvSpPr>
          <p:cNvPr id="6" name="文本框 5"/>
          <p:cNvSpPr txBox="1"/>
          <p:nvPr/>
        </p:nvSpPr>
        <p:spPr>
          <a:xfrm>
            <a:off x="1203839" y="2856918"/>
            <a:ext cx="10313670" cy="521970"/>
          </a:xfrm>
          <a:prstGeom prst="rect">
            <a:avLst/>
          </a:prstGeom>
          <a:noFill/>
        </p:spPr>
        <p:txBody>
          <a:bodyPr wrap="square" rtlCol="0">
            <a:spAutoFit/>
          </a:bodyPr>
          <a:lstStyle/>
          <a:p>
            <a:r>
              <a:rPr lang="zh-CN" altLang="en-US" sz="2800" b="1"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rPr>
              <a:t>二、侵害专利权行为的具体形式</a:t>
            </a:r>
          </a:p>
        </p:txBody>
      </p:sp>
      <p:sp>
        <p:nvSpPr>
          <p:cNvPr id="2" name="文本框 1"/>
          <p:cNvSpPr txBox="1"/>
          <p:nvPr/>
        </p:nvSpPr>
        <p:spPr>
          <a:xfrm>
            <a:off x="1203839" y="4134165"/>
            <a:ext cx="10313670" cy="521970"/>
          </a:xfrm>
          <a:prstGeom prst="rect">
            <a:avLst/>
          </a:prstGeom>
          <a:noFill/>
        </p:spPr>
        <p:txBody>
          <a:bodyPr wrap="square" rtlCol="0">
            <a:spAutoFit/>
          </a:bodyPr>
          <a:lstStyle/>
          <a:p>
            <a:r>
              <a:rPr lang="zh-CN" altLang="en-US" sz="2800" b="1"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rPr>
              <a:t>三、侵害专利权行为的认定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
        <p:nvSpPr>
          <p:cNvPr id="7" name="矩形 6"/>
          <p:cNvSpPr/>
          <p:nvPr/>
        </p:nvSpPr>
        <p:spPr>
          <a:xfrm>
            <a:off x="333993" y="1137285"/>
            <a:ext cx="5012690" cy="521970"/>
          </a:xfrm>
          <a:prstGeom prst="rect">
            <a:avLst/>
          </a:prstGeom>
        </p:spPr>
        <p:txBody>
          <a:bodyPr wrap="square">
            <a:spAutoFit/>
          </a:bodyPr>
          <a:lstStyle/>
          <a:p>
            <a:pPr algn="ctr"/>
            <a:r>
              <a:rPr lang="zh-CN" altLang="en-US" sz="2800" b="1"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rPr>
              <a:t>一、侵害专利权的行为</a:t>
            </a:r>
          </a:p>
        </p:txBody>
      </p:sp>
      <p:sp>
        <p:nvSpPr>
          <p:cNvPr id="2" name="文本框 1"/>
          <p:cNvSpPr txBox="1"/>
          <p:nvPr/>
        </p:nvSpPr>
        <p:spPr>
          <a:xfrm>
            <a:off x="1004570" y="1659255"/>
            <a:ext cx="11057255" cy="1198880"/>
          </a:xfrm>
          <a:prstGeom prst="rect">
            <a:avLst/>
          </a:prstGeom>
          <a:noFill/>
        </p:spPr>
        <p:txBody>
          <a:bodyPr wrap="square" rtlCol="0">
            <a:spAutoFit/>
          </a:bodyPr>
          <a:lstStyle/>
          <a:p>
            <a:r>
              <a:rPr lang="zh-CN" altLang="en-US" sz="2400" dirty="0">
                <a:latin typeface="SimHei" panose="02010609060101010101" pitchFamily="49" charset="-122"/>
                <a:ea typeface="SimHei" panose="02010609060101010101" pitchFamily="49" charset="-122"/>
              </a:rPr>
              <a:t>    侵害专利权的行为，是指在专利权有效期限内，行为人未经专利权人许可，也无法律依据，以营利为目的实施他人专利的行为。构成侵害专利权行为必须符合以下条件：</a:t>
            </a:r>
          </a:p>
        </p:txBody>
      </p:sp>
      <p:sp>
        <p:nvSpPr>
          <p:cNvPr id="4" name="文本框 3"/>
          <p:cNvSpPr txBox="1"/>
          <p:nvPr/>
        </p:nvSpPr>
        <p:spPr>
          <a:xfrm>
            <a:off x="1508125" y="2986405"/>
            <a:ext cx="5427980" cy="460375"/>
          </a:xfrm>
          <a:prstGeom prst="rect">
            <a:avLst/>
          </a:prstGeom>
          <a:noFill/>
        </p:spPr>
        <p:txBody>
          <a:bodyPr wrap="square" rtlCol="0">
            <a:spAutoFit/>
          </a:bodyPr>
          <a:lstStyle/>
          <a:p>
            <a:r>
              <a:rPr lang="en-US" altLang="zh-CN" sz="2400" b="1" dirty="0">
                <a:latin typeface="SimHei" panose="02010609060101010101" pitchFamily="49" charset="-122"/>
                <a:ea typeface="SimHei" panose="02010609060101010101" pitchFamily="49" charset="-122"/>
                <a:cs typeface="微软雅黑" panose="020B0503020204020204" pitchFamily="34" charset="-122"/>
              </a:rPr>
              <a:t>1.</a:t>
            </a:r>
            <a:r>
              <a:rPr lang="zh-CN" altLang="en-US" sz="2400" b="1" dirty="0">
                <a:latin typeface="SimHei" panose="02010609060101010101" pitchFamily="49" charset="-122"/>
                <a:ea typeface="SimHei" panose="02010609060101010101" pitchFamily="49" charset="-122"/>
                <a:cs typeface="微软雅黑" panose="020B0503020204020204" pitchFamily="34" charset="-122"/>
              </a:rPr>
              <a:t>涉案专利权有效</a:t>
            </a:r>
          </a:p>
        </p:txBody>
      </p:sp>
      <p:sp>
        <p:nvSpPr>
          <p:cNvPr id="5" name="文本框 4"/>
          <p:cNvSpPr txBox="1"/>
          <p:nvPr/>
        </p:nvSpPr>
        <p:spPr>
          <a:xfrm>
            <a:off x="1508125" y="3625850"/>
            <a:ext cx="8023225" cy="461665"/>
          </a:xfrm>
          <a:prstGeom prst="rect">
            <a:avLst/>
          </a:prstGeom>
          <a:noFill/>
        </p:spPr>
        <p:txBody>
          <a:bodyPr wrap="square" rtlCol="0">
            <a:spAutoFit/>
          </a:bodyPr>
          <a:lstStyle/>
          <a:p>
            <a:r>
              <a:rPr lang="en-US" altLang="zh-CN" sz="2400" b="1" dirty="0">
                <a:latin typeface="SimHei" panose="02010609060101010101" pitchFamily="49" charset="-122"/>
                <a:ea typeface="SimHei" panose="02010609060101010101" pitchFamily="49" charset="-122"/>
                <a:cs typeface="微软雅黑" panose="020B0503020204020204" pitchFamily="34" charset="-122"/>
              </a:rPr>
              <a:t>2.</a:t>
            </a:r>
            <a:r>
              <a:rPr lang="zh-CN" altLang="en-US" sz="2400" b="1" dirty="0">
                <a:latin typeface="SimHei" panose="02010609060101010101" pitchFamily="49" charset="-122"/>
                <a:ea typeface="SimHei" panose="02010609060101010101" pitchFamily="49" charset="-122"/>
                <a:cs typeface="微软雅黑" panose="020B0503020204020204" pitchFamily="34" charset="-122"/>
              </a:rPr>
              <a:t>以生产经营为目的</a:t>
            </a:r>
          </a:p>
        </p:txBody>
      </p:sp>
      <p:sp>
        <p:nvSpPr>
          <p:cNvPr id="6" name="文本框 5"/>
          <p:cNvSpPr txBox="1"/>
          <p:nvPr/>
        </p:nvSpPr>
        <p:spPr>
          <a:xfrm>
            <a:off x="1508125" y="4245610"/>
            <a:ext cx="6204640" cy="461665"/>
          </a:xfrm>
          <a:prstGeom prst="rect">
            <a:avLst/>
          </a:prstGeom>
          <a:noFill/>
        </p:spPr>
        <p:txBody>
          <a:bodyPr wrap="square" rtlCol="0">
            <a:spAutoFit/>
          </a:bodyPr>
          <a:lstStyle/>
          <a:p>
            <a:r>
              <a:rPr lang="en-US" altLang="zh-CN" sz="2400" b="1" dirty="0">
                <a:latin typeface="SimHei" panose="02010609060101010101" pitchFamily="49" charset="-122"/>
                <a:ea typeface="SimHei" panose="02010609060101010101" pitchFamily="49" charset="-122"/>
                <a:cs typeface="微软雅黑" panose="020B0503020204020204" pitchFamily="34" charset="-122"/>
              </a:rPr>
              <a:t>3.</a:t>
            </a:r>
            <a:r>
              <a:rPr lang="zh-CN" altLang="en-US" sz="2400" b="1" dirty="0">
                <a:latin typeface="SimHei" panose="02010609060101010101" pitchFamily="49" charset="-122"/>
                <a:ea typeface="SimHei" panose="02010609060101010101" pitchFamily="49" charset="-122"/>
                <a:cs typeface="微软雅黑" panose="020B0503020204020204" pitchFamily="34" charset="-122"/>
              </a:rPr>
              <a:t>未经许可或没有合法依据实施了他人专利</a:t>
            </a:r>
          </a:p>
        </p:txBody>
      </p:sp>
      <p:sp>
        <p:nvSpPr>
          <p:cNvPr id="8" name="文本框 7"/>
          <p:cNvSpPr txBox="1"/>
          <p:nvPr/>
        </p:nvSpPr>
        <p:spPr>
          <a:xfrm>
            <a:off x="1508125" y="4908550"/>
            <a:ext cx="4851400" cy="460375"/>
          </a:xfrm>
          <a:prstGeom prst="rect">
            <a:avLst/>
          </a:prstGeom>
          <a:noFill/>
        </p:spPr>
        <p:txBody>
          <a:bodyPr wrap="square" rtlCol="0">
            <a:spAutoFit/>
          </a:bodyPr>
          <a:lstStyle/>
          <a:p>
            <a:r>
              <a:rPr lang="en-US" altLang="zh-CN" sz="2400" b="1" dirty="0">
                <a:latin typeface="SimHei" panose="02010609060101010101" pitchFamily="49" charset="-122"/>
                <a:ea typeface="SimHei" panose="02010609060101010101" pitchFamily="49" charset="-122"/>
                <a:cs typeface="微软雅黑" panose="020B0503020204020204" pitchFamily="34" charset="-122"/>
              </a:rPr>
              <a:t>4.</a:t>
            </a:r>
            <a:r>
              <a:rPr lang="zh-CN" altLang="en-US" sz="2400" b="1" dirty="0">
                <a:latin typeface="SimHei" panose="02010609060101010101" pitchFamily="49" charset="-122"/>
                <a:ea typeface="SimHei" panose="02010609060101010101" pitchFamily="49" charset="-122"/>
                <a:cs typeface="微软雅黑" panose="020B0503020204020204" pitchFamily="34" charset="-122"/>
              </a:rPr>
              <a:t>有法定的实施行为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
        <p:nvSpPr>
          <p:cNvPr id="4" name="文本框 3"/>
          <p:cNvSpPr txBox="1"/>
          <p:nvPr/>
        </p:nvSpPr>
        <p:spPr>
          <a:xfrm>
            <a:off x="1337310" y="1201420"/>
            <a:ext cx="2860979" cy="460375"/>
          </a:xfrm>
          <a:prstGeom prst="rect">
            <a:avLst/>
          </a:prstGeom>
          <a:noFill/>
        </p:spPr>
        <p:txBody>
          <a:bodyPr wrap="square" rtlCol="0">
            <a:spAutoFit/>
          </a:bodyPr>
          <a:lstStyle/>
          <a:p>
            <a:r>
              <a:rPr lang="en-US" altLang="zh-CN" sz="2400" b="1" dirty="0">
                <a:latin typeface="SimHei" panose="02010609060101010101" pitchFamily="49" charset="-122"/>
                <a:ea typeface="SimHei" panose="02010609060101010101" pitchFamily="49" charset="-122"/>
                <a:cs typeface="微软雅黑" panose="020B0503020204020204" pitchFamily="34" charset="-122"/>
              </a:rPr>
              <a:t>1.</a:t>
            </a:r>
            <a:r>
              <a:rPr lang="zh-CN" altLang="en-US" sz="2400" b="1" dirty="0">
                <a:latin typeface="SimHei" panose="02010609060101010101" pitchFamily="49" charset="-122"/>
                <a:ea typeface="SimHei" panose="02010609060101010101" pitchFamily="49" charset="-122"/>
                <a:cs typeface="微软雅黑" panose="020B0503020204020204" pitchFamily="34" charset="-122"/>
              </a:rPr>
              <a:t>涉案专利权有效</a:t>
            </a:r>
          </a:p>
        </p:txBody>
      </p:sp>
      <p:sp>
        <p:nvSpPr>
          <p:cNvPr id="2" name="文本框 1"/>
          <p:cNvSpPr txBox="1"/>
          <p:nvPr/>
        </p:nvSpPr>
        <p:spPr>
          <a:xfrm>
            <a:off x="1227916" y="2068883"/>
            <a:ext cx="10152657" cy="3329758"/>
          </a:xfrm>
          <a:prstGeom prst="rect">
            <a:avLst/>
          </a:prstGeom>
          <a:noFill/>
        </p:spPr>
        <p:txBody>
          <a:bodyPr wrap="square" rtlCol="0">
            <a:spAutoFit/>
          </a:bodyPr>
          <a:lstStyle/>
          <a:p>
            <a:pPr>
              <a:lnSpc>
                <a:spcPct val="150000"/>
              </a:lnSpc>
            </a:pPr>
            <a:r>
              <a:rPr lang="en-US" altLang="zh-CN" sz="2400" dirty="0">
                <a:latin typeface="SimHei" panose="02010609060101010101" pitchFamily="49" charset="-122"/>
                <a:ea typeface="SimHei" panose="02010609060101010101" pitchFamily="49" charset="-122"/>
                <a:cs typeface="微软雅黑" panose="020B0503020204020204" pitchFamily="34" charset="-122"/>
              </a:rPr>
              <a:t>    </a:t>
            </a:r>
            <a:r>
              <a:rPr lang="zh-CN" altLang="en-US" sz="2400" dirty="0">
                <a:latin typeface="SimHei" panose="02010609060101010101" pitchFamily="49" charset="-122"/>
                <a:ea typeface="SimHei" panose="02010609060101010101" pitchFamily="49" charset="-122"/>
                <a:cs typeface="微软雅黑" panose="020B0503020204020204" pitchFamily="34" charset="-122"/>
              </a:rPr>
              <a:t>发明创造在被授予专利权的有效期间内才受到法律保护，第三人实施该项发明创造才有可能构成侵权行为。对于授予专利权以前的发明创造、专利权被撤销或者被宣告无效的技术、专利权已经终止或者专利权期限届满的技术，第三人的实施行为均不构成侵权。即使在发明专利申请公开后至专利授权前专利申请人享有获得合理费用的“临时保护”，第三人的实施行为也不构成侵害专利权的行为，尽管其有义务支付合理费用。</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3F109A6-99BF-4947-B9C2-E6BA567328F8}"/>
              </a:ext>
            </a:extLst>
          </p:cNvPr>
          <p:cNvSpPr>
            <a:spLocks noGrp="1"/>
          </p:cNvSpPr>
          <p:nvPr>
            <p:ph idx="1"/>
          </p:nvPr>
        </p:nvSpPr>
        <p:spPr>
          <a:xfrm>
            <a:off x="1516710" y="927386"/>
            <a:ext cx="10397122" cy="5535557"/>
          </a:xfrm>
        </p:spPr>
        <p:txBody>
          <a:bodyPr>
            <a:normAutofit fontScale="92500" lnSpcReduction="10000"/>
          </a:bodyPr>
          <a:lstStyle/>
          <a:p>
            <a:r>
              <a:rPr lang="zh-CN" altLang="en-US" sz="2400" dirty="0">
                <a:latin typeface="SimHei" panose="02010609060101010101" pitchFamily="49" charset="-122"/>
                <a:ea typeface="SimHei" panose="02010609060101010101" pitchFamily="49" charset="-122"/>
                <a:cs typeface="Times New Roman" panose="02020603050405020304" pitchFamily="18" charset="0"/>
              </a:rPr>
              <a:t>    </a:t>
            </a:r>
            <a:r>
              <a:rPr lang="zh-CN" altLang="en-US" sz="24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形状</a:t>
            </a:r>
            <a:r>
              <a:rPr lang="zh-CN" altLang="en-US" sz="2400" dirty="0">
                <a:latin typeface="SimHei" panose="02010609060101010101" pitchFamily="49" charset="-122"/>
                <a:ea typeface="SimHei" panose="02010609060101010101" pitchFamily="49" charset="-122"/>
                <a:cs typeface="Times New Roman" panose="02020603050405020304" pitchFamily="18" charset="0"/>
              </a:rPr>
              <a:t>，是指对产品造型的设计，也就是指产品外部的点、线、面的移动、变化、组合而呈现的外表轮廓，即对产品的结构、外形等同时进行设计、制造的结果。</a:t>
            </a:r>
          </a:p>
          <a:p>
            <a:r>
              <a:rPr lang="zh-CN" altLang="en-US" sz="2400" dirty="0">
                <a:latin typeface="SimHei" panose="02010609060101010101" pitchFamily="49" charset="-122"/>
                <a:ea typeface="SimHei" panose="02010609060101010101" pitchFamily="49" charset="-122"/>
                <a:cs typeface="Times New Roman" panose="02020603050405020304" pitchFamily="18" charset="0"/>
              </a:rPr>
              <a:t>    </a:t>
            </a:r>
            <a:r>
              <a:rPr lang="zh-CN" altLang="en-US" sz="24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图案</a:t>
            </a:r>
            <a:r>
              <a:rPr lang="zh-CN" altLang="en-US" sz="2400" dirty="0">
                <a:latin typeface="SimHei" panose="02010609060101010101" pitchFamily="49" charset="-122"/>
                <a:ea typeface="SimHei" panose="02010609060101010101" pitchFamily="49" charset="-122"/>
                <a:cs typeface="Times New Roman" panose="02020603050405020304" pitchFamily="18" charset="0"/>
              </a:rPr>
              <a:t>，是指由任何线条、文字、符号、色块的排列或组合而在产品的表面构成的图形。图案可以通过绘图或其他能够体现设计者的图案设计构思的手段制作。产品的图案应当是固定、可见的，而不应是时有时无的或者需要在特定的条件下才能看见的。</a:t>
            </a:r>
          </a:p>
          <a:p>
            <a:r>
              <a:rPr lang="zh-CN" altLang="en-US" sz="2400" dirty="0">
                <a:latin typeface="SimHei" panose="02010609060101010101" pitchFamily="49" charset="-122"/>
                <a:ea typeface="SimHei" panose="02010609060101010101" pitchFamily="49" charset="-122"/>
                <a:cs typeface="Times New Roman" panose="02020603050405020304" pitchFamily="18" charset="0"/>
              </a:rPr>
              <a:t>    </a:t>
            </a:r>
            <a:r>
              <a:rPr lang="zh-CN" altLang="en-US" sz="24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色彩</a:t>
            </a:r>
            <a:r>
              <a:rPr lang="zh-CN" altLang="en-US" sz="2400" dirty="0">
                <a:latin typeface="SimHei" panose="02010609060101010101" pitchFamily="49" charset="-122"/>
                <a:ea typeface="SimHei" panose="02010609060101010101" pitchFamily="49" charset="-122"/>
                <a:cs typeface="Times New Roman" panose="02020603050405020304" pitchFamily="18" charset="0"/>
              </a:rPr>
              <a:t>，是指用于产品上的颜色或者颜色的组合，制造该产品所用材料的本色不是外观设计的色彩。</a:t>
            </a:r>
          </a:p>
          <a:p>
            <a:r>
              <a:rPr lang="zh-CN" altLang="en-US" sz="2400" dirty="0">
                <a:latin typeface="SimHei" panose="02010609060101010101" pitchFamily="49" charset="-122"/>
                <a:ea typeface="SimHei" panose="02010609060101010101" pitchFamily="49" charset="-122"/>
                <a:cs typeface="Times New Roman" panose="02020603050405020304" pitchFamily="18" charset="0"/>
              </a:rPr>
              <a:t>    外观设计要素，即形状、图案、色彩是相互依存的，有时其界限是难以界定的，例如多种色块的搭配即成图案。</a:t>
            </a:r>
          </a:p>
          <a:p>
            <a:r>
              <a:rPr lang="zh-CN" altLang="en-US" sz="2400" dirty="0">
                <a:latin typeface="SimHei" panose="02010609060101010101" pitchFamily="49" charset="-122"/>
                <a:ea typeface="SimHei" panose="02010609060101010101" pitchFamily="49" charset="-122"/>
                <a:cs typeface="Times New Roman" panose="02020603050405020304" pitchFamily="18" charset="0"/>
              </a:rPr>
              <a:t>    适于工业应用，是指该外观设计能应用于产业上并形成批量生产。</a:t>
            </a:r>
          </a:p>
          <a:p>
            <a:r>
              <a:rPr lang="zh-CN" altLang="en-US" sz="2400" dirty="0">
                <a:latin typeface="SimHei" panose="02010609060101010101" pitchFamily="49" charset="-122"/>
                <a:ea typeface="SimHei" panose="02010609060101010101" pitchFamily="49" charset="-122"/>
                <a:cs typeface="Times New Roman" panose="02020603050405020304" pitchFamily="18" charset="0"/>
              </a:rPr>
              <a:t>    </a:t>
            </a:r>
            <a:r>
              <a:rPr lang="zh-CN" altLang="en-US" sz="24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富有美感</a:t>
            </a:r>
            <a:r>
              <a:rPr lang="zh-CN" altLang="en-US" sz="2400" dirty="0">
                <a:latin typeface="SimHei" panose="02010609060101010101" pitchFamily="49" charset="-122"/>
                <a:ea typeface="SimHei" panose="02010609060101010101" pitchFamily="49" charset="-122"/>
                <a:cs typeface="Times New Roman" panose="02020603050405020304" pitchFamily="18" charset="0"/>
              </a:rPr>
              <a:t>，是指在判断是否属于外观设计专利权的保护客体时，关注的是产品的外观给人的视觉感受，而不是产品的功能特性或者技术效果。</a:t>
            </a:r>
          </a:p>
          <a:p>
            <a:endParaRPr lang="zh-CN" altLang="en-US" dirty="0"/>
          </a:p>
        </p:txBody>
      </p:sp>
    </p:spTree>
    <p:extLst>
      <p:ext uri="{BB962C8B-B14F-4D97-AF65-F5344CB8AC3E}">
        <p14:creationId xmlns:p14="http://schemas.microsoft.com/office/powerpoint/2010/main" val="18650719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401446" y="1188720"/>
            <a:ext cx="3250068" cy="460375"/>
          </a:xfrm>
          <a:prstGeom prst="rect">
            <a:avLst/>
          </a:prstGeom>
          <a:noFill/>
        </p:spPr>
        <p:txBody>
          <a:bodyPr wrap="square" rtlCol="0">
            <a:spAutoFit/>
          </a:bodyPr>
          <a:lstStyle/>
          <a:p>
            <a:r>
              <a:rPr lang="en-US" sz="2400" b="1" dirty="0">
                <a:latin typeface="SimHei" panose="02010609060101010101" pitchFamily="49" charset="-122"/>
                <a:ea typeface="SimHei" panose="02010609060101010101" pitchFamily="49" charset="-122"/>
                <a:cs typeface="微软雅黑" panose="020B0503020204020204" pitchFamily="34" charset="-122"/>
              </a:rPr>
              <a:t>2.</a:t>
            </a:r>
            <a:r>
              <a:rPr lang="zh-CN" altLang="en-US" sz="2400" b="1" dirty="0">
                <a:latin typeface="SimHei" panose="02010609060101010101" pitchFamily="49" charset="-122"/>
                <a:ea typeface="SimHei" panose="02010609060101010101" pitchFamily="49" charset="-122"/>
                <a:cs typeface="微软雅黑" panose="020B0503020204020204" pitchFamily="34" charset="-122"/>
              </a:rPr>
              <a:t>以生产经营为目的</a:t>
            </a:r>
          </a:p>
        </p:txBody>
      </p:sp>
      <p:sp>
        <p:nvSpPr>
          <p:cNvPr id="2" name="文本框 1"/>
          <p:cNvSpPr txBox="1"/>
          <p:nvPr/>
        </p:nvSpPr>
        <p:spPr>
          <a:xfrm>
            <a:off x="1401445" y="2004695"/>
            <a:ext cx="9967140" cy="3416320"/>
          </a:xfrm>
          <a:prstGeom prst="rect">
            <a:avLst/>
          </a:prstGeom>
          <a:noFill/>
        </p:spPr>
        <p:txBody>
          <a:bodyPr wrap="square" rtlCol="0">
            <a:spAutoFit/>
          </a:bodyPr>
          <a:lstStyle/>
          <a:p>
            <a:pPr algn="just">
              <a:lnSpc>
                <a:spcPct val="150000"/>
              </a:lnSpc>
            </a:pPr>
            <a:r>
              <a:rPr lang="en-US" altLang="zh-CN" sz="2400" dirty="0">
                <a:latin typeface="SimHei" panose="02010609060101010101" pitchFamily="49" charset="-122"/>
                <a:ea typeface="SimHei" panose="02010609060101010101" pitchFamily="49" charset="-122"/>
                <a:cs typeface="微软雅黑" panose="020B0503020204020204" pitchFamily="34" charset="-122"/>
              </a:rPr>
              <a:t>    </a:t>
            </a:r>
            <a:r>
              <a:rPr lang="zh-CN" altLang="en-US" sz="2400" dirty="0">
                <a:latin typeface="SimHei" panose="02010609060101010101" pitchFamily="49" charset="-122"/>
                <a:ea typeface="SimHei" panose="02010609060101010101" pitchFamily="49" charset="-122"/>
                <a:cs typeface="微软雅黑" panose="020B0503020204020204" pitchFamily="34" charset="-122"/>
              </a:rPr>
              <a:t>根据《专利法》第11条的规定，所谓“实施其专利”是指“为生产经营目的制造、使用、许诺销售、销售、进口其专利产品，或者使用其专利方法以及使用、许诺销售、销售、进口依照该专利方法直接获得的产品”或者“为生产经营目的制造、许诺销售、销售、进口其外观设计专利产品”。因此，只有以生产经营为目的的实施行为，才能构成侵权，利用他人的专利供自己个人需要不构成侵权行为。</a:t>
            </a:r>
          </a:p>
        </p:txBody>
      </p:sp>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401445" y="1188720"/>
            <a:ext cx="8023225" cy="460375"/>
          </a:xfrm>
          <a:prstGeom prst="rect">
            <a:avLst/>
          </a:prstGeom>
          <a:noFill/>
        </p:spPr>
        <p:txBody>
          <a:bodyPr wrap="square" rtlCol="0">
            <a:spAutoFit/>
          </a:bodyPr>
          <a:lstStyle/>
          <a:p>
            <a:r>
              <a:rPr lang="en-US" altLang="zh-CN" sz="2400" b="1" dirty="0">
                <a:latin typeface="SimHei" panose="02010609060101010101" pitchFamily="49" charset="-122"/>
                <a:ea typeface="SimHei" panose="02010609060101010101" pitchFamily="49" charset="-122"/>
                <a:cs typeface="微软雅黑" panose="020B0503020204020204" pitchFamily="34" charset="-122"/>
              </a:rPr>
              <a:t>3.</a:t>
            </a:r>
            <a:r>
              <a:rPr lang="zh-CN" altLang="en-US" sz="2400" b="1" dirty="0">
                <a:latin typeface="SimHei" panose="02010609060101010101" pitchFamily="49" charset="-122"/>
                <a:ea typeface="SimHei" panose="02010609060101010101" pitchFamily="49" charset="-122"/>
                <a:cs typeface="微软雅黑" panose="020B0503020204020204" pitchFamily="34" charset="-122"/>
              </a:rPr>
              <a:t>未经专利权人许可或没有合法依据实施了他人专利</a:t>
            </a:r>
          </a:p>
        </p:txBody>
      </p:sp>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
        <p:nvSpPr>
          <p:cNvPr id="2" name="文本框 1"/>
          <p:cNvSpPr txBox="1"/>
          <p:nvPr/>
        </p:nvSpPr>
        <p:spPr>
          <a:xfrm>
            <a:off x="1401445" y="2043483"/>
            <a:ext cx="9637395" cy="2221762"/>
          </a:xfrm>
          <a:prstGeom prst="rect">
            <a:avLst/>
          </a:prstGeom>
          <a:noFill/>
        </p:spPr>
        <p:txBody>
          <a:bodyPr wrap="square" rtlCol="0">
            <a:spAutoFit/>
          </a:bodyPr>
          <a:lstStyle/>
          <a:p>
            <a:pPr>
              <a:lnSpc>
                <a:spcPct val="150000"/>
              </a:lnSpc>
            </a:pPr>
            <a:r>
              <a:rPr lang="en-US" altLang="zh-CN" sz="2400" dirty="0">
                <a:latin typeface="SimHei" panose="02010609060101010101" pitchFamily="49" charset="-122"/>
                <a:ea typeface="SimHei" panose="02010609060101010101" pitchFamily="49" charset="-122"/>
              </a:rPr>
              <a:t>    </a:t>
            </a:r>
            <a:r>
              <a:rPr lang="zh-CN" altLang="en-US" sz="2400" dirty="0">
                <a:latin typeface="SimHei" panose="02010609060101010101" pitchFamily="49" charset="-122"/>
                <a:ea typeface="SimHei" panose="02010609060101010101" pitchFamily="49" charset="-122"/>
              </a:rPr>
              <a:t>只有没有合法理由而实施他人专利的行为才可能构成侵害专利权的行为。因此，凡是经过专利权人许可的实施行为或者具有其他法定实施理由的，都不构成侵害专利权的行为，前者如签订了专利实施许可合同、符合默示许可条件等，后者如专利主管机关颁发了强制许可证等。</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401445" y="1188720"/>
            <a:ext cx="8023225" cy="460375"/>
          </a:xfrm>
          <a:prstGeom prst="rect">
            <a:avLst/>
          </a:prstGeom>
          <a:noFill/>
        </p:spPr>
        <p:txBody>
          <a:bodyPr wrap="square" rtlCol="0">
            <a:spAutoFit/>
          </a:bodyPr>
          <a:lstStyle/>
          <a:p>
            <a:r>
              <a:rPr lang="en-US" sz="2400" b="1">
                <a:latin typeface="SimHei" panose="02010609060101010101" pitchFamily="49" charset="-122"/>
                <a:ea typeface="SimHei" panose="02010609060101010101" pitchFamily="49" charset="-122"/>
                <a:cs typeface="微软雅黑" panose="020B0503020204020204" pitchFamily="34" charset="-122"/>
              </a:rPr>
              <a:t>4.</a:t>
            </a:r>
            <a:r>
              <a:rPr lang="zh-CN" altLang="en-US" sz="2400" b="1">
                <a:latin typeface="SimHei" panose="02010609060101010101" pitchFamily="49" charset="-122"/>
                <a:ea typeface="SimHei" panose="02010609060101010101" pitchFamily="49" charset="-122"/>
                <a:cs typeface="微软雅黑" panose="020B0503020204020204" pitchFamily="34" charset="-122"/>
              </a:rPr>
              <a:t>有法定的实施行为</a:t>
            </a:r>
          </a:p>
        </p:txBody>
      </p:sp>
      <p:sp>
        <p:nvSpPr>
          <p:cNvPr id="2" name="文本框 1"/>
          <p:cNvSpPr txBox="1"/>
          <p:nvPr/>
        </p:nvSpPr>
        <p:spPr>
          <a:xfrm>
            <a:off x="1401445" y="2004695"/>
            <a:ext cx="9939845" cy="2308324"/>
          </a:xfrm>
          <a:prstGeom prst="rect">
            <a:avLst/>
          </a:prstGeom>
          <a:noFill/>
        </p:spPr>
        <p:txBody>
          <a:bodyPr wrap="square" rtlCol="0">
            <a:spAutoFit/>
          </a:bodyPr>
          <a:lstStyle/>
          <a:p>
            <a:pPr>
              <a:lnSpc>
                <a:spcPct val="150000"/>
              </a:lnSpc>
            </a:pPr>
            <a:r>
              <a:rPr lang="en-US" sz="2400" dirty="0">
                <a:latin typeface="SimHei" panose="02010609060101010101" pitchFamily="49" charset="-122"/>
                <a:ea typeface="SimHei" panose="02010609060101010101" pitchFamily="49" charset="-122"/>
                <a:cs typeface="微软雅黑" panose="020B0503020204020204" pitchFamily="34" charset="-122"/>
              </a:rPr>
              <a:t>    </a:t>
            </a:r>
            <a:r>
              <a:rPr sz="2400" dirty="0">
                <a:latin typeface="SimHei" panose="02010609060101010101" pitchFamily="49" charset="-122"/>
                <a:ea typeface="SimHei" panose="02010609060101010101" pitchFamily="49" charset="-122"/>
                <a:cs typeface="微软雅黑" panose="020B0503020204020204" pitchFamily="34" charset="-122"/>
              </a:rPr>
              <a:t>法定的实施行为即《专利法》第11条规定的制造、使用、许诺销售、销售、进口专利产品，或者使用专利方法以及使用、许诺销售、销售、进口依照该专利方法直接获得的产品或者制造、许诺销售、销售、进口外观设计专利产品等行为和第63条规定的假冒专利行为。</a:t>
            </a:r>
          </a:p>
        </p:txBody>
      </p:sp>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70535" y="1137285"/>
            <a:ext cx="6786880" cy="521970"/>
          </a:xfrm>
          <a:prstGeom prst="rect">
            <a:avLst/>
          </a:prstGeom>
        </p:spPr>
        <p:txBody>
          <a:bodyPr wrap="square">
            <a:spAutoFit/>
          </a:bodyPr>
          <a:lstStyle/>
          <a:p>
            <a:pPr algn="ctr"/>
            <a:r>
              <a:rPr lang="zh-CN" altLang="en-US" sz="2800" b="1"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rPr>
              <a:t>二、侵害专利权行为的具体形式</a:t>
            </a:r>
          </a:p>
        </p:txBody>
      </p:sp>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
        <p:nvSpPr>
          <p:cNvPr id="2" name="文本框 1"/>
          <p:cNvSpPr txBox="1"/>
          <p:nvPr/>
        </p:nvSpPr>
        <p:spPr>
          <a:xfrm>
            <a:off x="1412240" y="1739591"/>
            <a:ext cx="9681210" cy="829945"/>
          </a:xfrm>
          <a:prstGeom prst="rect">
            <a:avLst/>
          </a:prstGeom>
          <a:noFill/>
        </p:spPr>
        <p:txBody>
          <a:bodyPr wrap="square" rtlCol="0">
            <a:spAutoFit/>
          </a:bodyPr>
          <a:lstStyle/>
          <a:p>
            <a:pPr algn="just"/>
            <a:r>
              <a:rPr lang="en-US" altLang="zh-CN" sz="2400" dirty="0">
                <a:latin typeface="SimHei" panose="02010609060101010101" pitchFamily="49" charset="-122"/>
                <a:ea typeface="SimHei" panose="02010609060101010101" pitchFamily="49" charset="-122"/>
                <a:cs typeface="微软雅黑" panose="020B0503020204020204" pitchFamily="34" charset="-122"/>
              </a:rPr>
              <a:t>    </a:t>
            </a:r>
            <a:r>
              <a:rPr lang="zh-CN" altLang="en-US" sz="2400" dirty="0">
                <a:latin typeface="SimHei" panose="02010609060101010101" pitchFamily="49" charset="-122"/>
                <a:ea typeface="SimHei" panose="02010609060101010101" pitchFamily="49" charset="-122"/>
                <a:cs typeface="微软雅黑" panose="020B0503020204020204" pitchFamily="34" charset="-122"/>
              </a:rPr>
              <a:t>根据我国《专利法》第11条的规定，未经授权且没有法定理由的下列行为构成侵害专利权的行为：</a:t>
            </a:r>
          </a:p>
        </p:txBody>
      </p:sp>
      <p:sp>
        <p:nvSpPr>
          <p:cNvPr id="4" name="文本框 3"/>
          <p:cNvSpPr txBox="1"/>
          <p:nvPr/>
        </p:nvSpPr>
        <p:spPr>
          <a:xfrm>
            <a:off x="1508125" y="2675255"/>
            <a:ext cx="4744720" cy="460375"/>
          </a:xfrm>
          <a:prstGeom prst="rect">
            <a:avLst/>
          </a:prstGeom>
          <a:noFill/>
        </p:spPr>
        <p:txBody>
          <a:bodyPr wrap="square" rtlCol="0">
            <a:spAutoFit/>
          </a:bodyPr>
          <a:lstStyle/>
          <a:p>
            <a:r>
              <a:rPr lang="en-US" altLang="zh-CN" sz="2400" b="1">
                <a:latin typeface="SimHei" panose="02010609060101010101" pitchFamily="49" charset="-122"/>
                <a:ea typeface="SimHei" panose="02010609060101010101" pitchFamily="49" charset="-122"/>
                <a:cs typeface="微软雅黑" panose="020B0503020204020204" pitchFamily="34" charset="-122"/>
              </a:rPr>
              <a:t>1.</a:t>
            </a:r>
            <a:r>
              <a:rPr lang="zh-CN" altLang="en-US" sz="2400" b="1">
                <a:latin typeface="SimHei" panose="02010609060101010101" pitchFamily="49" charset="-122"/>
                <a:ea typeface="SimHei" panose="02010609060101010101" pitchFamily="49" charset="-122"/>
                <a:cs typeface="微软雅黑" panose="020B0503020204020204" pitchFamily="34" charset="-122"/>
              </a:rPr>
              <a:t>制造专利产品的行为</a:t>
            </a:r>
          </a:p>
        </p:txBody>
      </p:sp>
      <p:sp>
        <p:nvSpPr>
          <p:cNvPr id="5" name="文本框 4"/>
          <p:cNvSpPr txBox="1"/>
          <p:nvPr/>
        </p:nvSpPr>
        <p:spPr>
          <a:xfrm>
            <a:off x="5758815" y="2675255"/>
            <a:ext cx="5480685" cy="460375"/>
          </a:xfrm>
          <a:prstGeom prst="rect">
            <a:avLst/>
          </a:prstGeom>
          <a:noFill/>
        </p:spPr>
        <p:txBody>
          <a:bodyPr wrap="square" rtlCol="0">
            <a:spAutoFit/>
          </a:bodyPr>
          <a:lstStyle/>
          <a:p>
            <a:r>
              <a:rPr lang="en-US" altLang="zh-CN" sz="2400" b="1" dirty="0">
                <a:latin typeface="SimHei" panose="02010609060101010101" pitchFamily="49" charset="-122"/>
                <a:ea typeface="SimHei" panose="02010609060101010101" pitchFamily="49" charset="-122"/>
                <a:cs typeface="微软雅黑" panose="020B0503020204020204" pitchFamily="34" charset="-122"/>
              </a:rPr>
              <a:t>2.</a:t>
            </a:r>
            <a:r>
              <a:rPr lang="zh-CN" altLang="en-US" sz="2400" b="1" dirty="0">
                <a:latin typeface="SimHei" panose="02010609060101010101" pitchFamily="49" charset="-122"/>
                <a:ea typeface="SimHei" panose="02010609060101010101" pitchFamily="49" charset="-122"/>
                <a:cs typeface="微软雅黑" panose="020B0503020204020204" pitchFamily="34" charset="-122"/>
              </a:rPr>
              <a:t>使用发明或实用新型专利产品的行为</a:t>
            </a:r>
          </a:p>
        </p:txBody>
      </p:sp>
      <p:sp>
        <p:nvSpPr>
          <p:cNvPr id="6" name="文本框 5"/>
          <p:cNvSpPr txBox="1"/>
          <p:nvPr/>
        </p:nvSpPr>
        <p:spPr>
          <a:xfrm>
            <a:off x="1508125" y="3616325"/>
            <a:ext cx="4178300" cy="460375"/>
          </a:xfrm>
          <a:prstGeom prst="rect">
            <a:avLst/>
          </a:prstGeom>
          <a:noFill/>
        </p:spPr>
        <p:txBody>
          <a:bodyPr wrap="square" rtlCol="0">
            <a:spAutoFit/>
          </a:bodyPr>
          <a:lstStyle/>
          <a:p>
            <a:r>
              <a:rPr lang="en-US" altLang="zh-CN" sz="2400" b="1" dirty="0">
                <a:latin typeface="SimHei" panose="02010609060101010101" pitchFamily="49" charset="-122"/>
                <a:ea typeface="SimHei" panose="02010609060101010101" pitchFamily="49" charset="-122"/>
                <a:cs typeface="微软雅黑" panose="020B0503020204020204" pitchFamily="34" charset="-122"/>
              </a:rPr>
              <a:t>3.</a:t>
            </a:r>
            <a:r>
              <a:rPr lang="zh-CN" altLang="en-US" sz="2400" b="1" dirty="0">
                <a:latin typeface="SimHei" panose="02010609060101010101" pitchFamily="49" charset="-122"/>
                <a:ea typeface="SimHei" panose="02010609060101010101" pitchFamily="49" charset="-122"/>
                <a:cs typeface="微软雅黑" panose="020B0503020204020204" pitchFamily="34" charset="-122"/>
              </a:rPr>
              <a:t>许诺销售专利产品的行为</a:t>
            </a:r>
          </a:p>
        </p:txBody>
      </p:sp>
      <p:sp>
        <p:nvSpPr>
          <p:cNvPr id="8" name="文本框 7"/>
          <p:cNvSpPr txBox="1"/>
          <p:nvPr/>
        </p:nvSpPr>
        <p:spPr>
          <a:xfrm>
            <a:off x="5758815" y="3616325"/>
            <a:ext cx="3964305" cy="460375"/>
          </a:xfrm>
          <a:prstGeom prst="rect">
            <a:avLst/>
          </a:prstGeom>
          <a:noFill/>
        </p:spPr>
        <p:txBody>
          <a:bodyPr wrap="square" rtlCol="0">
            <a:spAutoFit/>
          </a:bodyPr>
          <a:lstStyle/>
          <a:p>
            <a:r>
              <a:rPr lang="en-US" altLang="zh-CN" sz="2400" b="1" dirty="0">
                <a:latin typeface="SimHei" panose="02010609060101010101" pitchFamily="49" charset="-122"/>
                <a:ea typeface="SimHei" panose="02010609060101010101" pitchFamily="49" charset="-122"/>
                <a:cs typeface="微软雅黑" panose="020B0503020204020204" pitchFamily="34" charset="-122"/>
              </a:rPr>
              <a:t>4.</a:t>
            </a:r>
            <a:r>
              <a:rPr lang="zh-CN" altLang="en-US" sz="2400" b="1" dirty="0">
                <a:latin typeface="SimHei" panose="02010609060101010101" pitchFamily="49" charset="-122"/>
                <a:ea typeface="SimHei" panose="02010609060101010101" pitchFamily="49" charset="-122"/>
                <a:cs typeface="微软雅黑" panose="020B0503020204020204" pitchFamily="34" charset="-122"/>
              </a:rPr>
              <a:t>销售专利产品的行为</a:t>
            </a:r>
          </a:p>
        </p:txBody>
      </p:sp>
      <p:sp>
        <p:nvSpPr>
          <p:cNvPr id="9" name="文本框 8"/>
          <p:cNvSpPr txBox="1"/>
          <p:nvPr/>
        </p:nvSpPr>
        <p:spPr>
          <a:xfrm>
            <a:off x="1508125" y="4558665"/>
            <a:ext cx="3376930" cy="460375"/>
          </a:xfrm>
          <a:prstGeom prst="rect">
            <a:avLst/>
          </a:prstGeom>
          <a:noFill/>
        </p:spPr>
        <p:txBody>
          <a:bodyPr wrap="square" rtlCol="0">
            <a:spAutoFit/>
          </a:bodyPr>
          <a:lstStyle/>
          <a:p>
            <a:r>
              <a:rPr lang="en-US" altLang="zh-CN" sz="2400" b="1" dirty="0">
                <a:latin typeface="SimHei" panose="02010609060101010101" pitchFamily="49" charset="-122"/>
                <a:ea typeface="SimHei" panose="02010609060101010101" pitchFamily="49" charset="-122"/>
                <a:cs typeface="微软雅黑" panose="020B0503020204020204" pitchFamily="34" charset="-122"/>
              </a:rPr>
              <a:t>5.</a:t>
            </a:r>
            <a:r>
              <a:rPr lang="zh-CN" altLang="en-US" sz="2400" b="1" dirty="0">
                <a:latin typeface="SimHei" panose="02010609060101010101" pitchFamily="49" charset="-122"/>
                <a:ea typeface="SimHei" panose="02010609060101010101" pitchFamily="49" charset="-122"/>
                <a:cs typeface="微软雅黑" panose="020B0503020204020204" pitchFamily="34" charset="-122"/>
              </a:rPr>
              <a:t>进口专利产品的行为</a:t>
            </a:r>
          </a:p>
        </p:txBody>
      </p:sp>
      <p:sp>
        <p:nvSpPr>
          <p:cNvPr id="10" name="文本框 9"/>
          <p:cNvSpPr txBox="1"/>
          <p:nvPr/>
        </p:nvSpPr>
        <p:spPr>
          <a:xfrm>
            <a:off x="5758815" y="4558665"/>
            <a:ext cx="5845175" cy="829945"/>
          </a:xfrm>
          <a:prstGeom prst="rect">
            <a:avLst/>
          </a:prstGeom>
          <a:noFill/>
        </p:spPr>
        <p:txBody>
          <a:bodyPr wrap="square" rtlCol="0">
            <a:spAutoFit/>
          </a:bodyPr>
          <a:lstStyle/>
          <a:p>
            <a:r>
              <a:rPr lang="en-US" altLang="zh-CN" sz="2400" b="1" dirty="0">
                <a:latin typeface="SimHei" panose="02010609060101010101" pitchFamily="49" charset="-122"/>
                <a:ea typeface="SimHei" panose="02010609060101010101" pitchFamily="49" charset="-122"/>
                <a:cs typeface="微软雅黑" panose="020B0503020204020204" pitchFamily="34" charset="-122"/>
              </a:rPr>
              <a:t>6.</a:t>
            </a:r>
            <a:r>
              <a:rPr lang="zh-CN" altLang="en-US" sz="2400" b="1" dirty="0">
                <a:latin typeface="SimHei" panose="02010609060101010101" pitchFamily="49" charset="-122"/>
                <a:ea typeface="SimHei" panose="02010609060101010101" pitchFamily="49" charset="-122"/>
                <a:cs typeface="微软雅黑" panose="020B0503020204020204" pitchFamily="34" charset="-122"/>
              </a:rPr>
              <a:t>使用专利方法以及使用、许诺销售、销售、进口依照该专利方法直接获得的产品</a:t>
            </a:r>
          </a:p>
        </p:txBody>
      </p:sp>
      <p:sp>
        <p:nvSpPr>
          <p:cNvPr id="11" name="文本框 10"/>
          <p:cNvSpPr txBox="1"/>
          <p:nvPr/>
        </p:nvSpPr>
        <p:spPr>
          <a:xfrm>
            <a:off x="1508125" y="5464175"/>
            <a:ext cx="3419475" cy="460375"/>
          </a:xfrm>
          <a:prstGeom prst="rect">
            <a:avLst/>
          </a:prstGeom>
          <a:noFill/>
        </p:spPr>
        <p:txBody>
          <a:bodyPr wrap="square" rtlCol="0">
            <a:spAutoFit/>
          </a:bodyPr>
          <a:lstStyle/>
          <a:p>
            <a:r>
              <a:rPr lang="en-US" altLang="zh-CN" sz="2400" b="1" dirty="0">
                <a:latin typeface="SimHei" panose="02010609060101010101" pitchFamily="49" charset="-122"/>
                <a:ea typeface="SimHei" panose="02010609060101010101" pitchFamily="49" charset="-122"/>
                <a:cs typeface="微软雅黑" panose="020B0503020204020204" pitchFamily="34" charset="-122"/>
              </a:rPr>
              <a:t>7.</a:t>
            </a:r>
            <a:r>
              <a:rPr lang="zh-CN" altLang="en-US" sz="2400" b="1" dirty="0">
                <a:latin typeface="SimHei" panose="02010609060101010101" pitchFamily="49" charset="-122"/>
                <a:ea typeface="SimHei" panose="02010609060101010101" pitchFamily="49" charset="-122"/>
                <a:cs typeface="微软雅黑" panose="020B0503020204020204" pitchFamily="34" charset="-122"/>
              </a:rPr>
              <a:t>假冒他人专利的行为</a:t>
            </a:r>
          </a:p>
        </p:txBody>
      </p:sp>
      <p:sp>
        <p:nvSpPr>
          <p:cNvPr id="12" name="文本框 11"/>
          <p:cNvSpPr txBox="1"/>
          <p:nvPr/>
        </p:nvSpPr>
        <p:spPr>
          <a:xfrm>
            <a:off x="5758815" y="5464175"/>
            <a:ext cx="4145915" cy="460375"/>
          </a:xfrm>
          <a:prstGeom prst="rect">
            <a:avLst/>
          </a:prstGeom>
          <a:noFill/>
        </p:spPr>
        <p:txBody>
          <a:bodyPr wrap="square" rtlCol="0">
            <a:spAutoFit/>
          </a:bodyPr>
          <a:lstStyle/>
          <a:p>
            <a:r>
              <a:rPr lang="en-US" altLang="zh-CN" sz="2400" b="1" dirty="0">
                <a:latin typeface="SimHei" panose="02010609060101010101" pitchFamily="49" charset="-122"/>
                <a:ea typeface="SimHei" panose="02010609060101010101" pitchFamily="49" charset="-122"/>
                <a:cs typeface="微软雅黑" panose="020B0503020204020204" pitchFamily="34" charset="-122"/>
              </a:rPr>
              <a:t>8.</a:t>
            </a:r>
            <a:r>
              <a:rPr lang="zh-CN" altLang="en-US" sz="2400" b="1" dirty="0">
                <a:latin typeface="SimHei" panose="02010609060101010101" pitchFamily="49" charset="-122"/>
                <a:ea typeface="SimHei" panose="02010609060101010101" pitchFamily="49" charset="-122"/>
                <a:cs typeface="微软雅黑" panose="020B0503020204020204" pitchFamily="34" charset="-122"/>
              </a:rPr>
              <a:t>共同侵权行为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
        <p:nvSpPr>
          <p:cNvPr id="4" name="文本框 3"/>
          <p:cNvSpPr txBox="1"/>
          <p:nvPr/>
        </p:nvSpPr>
        <p:spPr>
          <a:xfrm>
            <a:off x="1203960" y="1350645"/>
            <a:ext cx="4744720" cy="460375"/>
          </a:xfrm>
          <a:prstGeom prst="rect">
            <a:avLst/>
          </a:prstGeom>
          <a:noFill/>
        </p:spPr>
        <p:txBody>
          <a:bodyPr wrap="square" rtlCol="0">
            <a:spAutoFit/>
          </a:bodyPr>
          <a:lstStyle/>
          <a:p>
            <a:r>
              <a:rPr lang="en-US" altLang="zh-CN" sz="2400" b="1">
                <a:latin typeface="SimHei" panose="02010609060101010101" pitchFamily="49" charset="-122"/>
                <a:ea typeface="SimHei" panose="02010609060101010101" pitchFamily="49" charset="-122"/>
                <a:cs typeface="微软雅黑" panose="020B0503020204020204" pitchFamily="34" charset="-122"/>
              </a:rPr>
              <a:t>1.</a:t>
            </a:r>
            <a:r>
              <a:rPr lang="zh-CN" altLang="en-US" sz="2400" b="1">
                <a:latin typeface="SimHei" panose="02010609060101010101" pitchFamily="49" charset="-122"/>
                <a:ea typeface="SimHei" panose="02010609060101010101" pitchFamily="49" charset="-122"/>
                <a:cs typeface="微软雅黑" panose="020B0503020204020204" pitchFamily="34" charset="-122"/>
              </a:rPr>
              <a:t>制造专利产品的行为</a:t>
            </a:r>
          </a:p>
        </p:txBody>
      </p:sp>
      <p:sp>
        <p:nvSpPr>
          <p:cNvPr id="2" name="文本框 1"/>
          <p:cNvSpPr txBox="1"/>
          <p:nvPr/>
        </p:nvSpPr>
        <p:spPr>
          <a:xfrm>
            <a:off x="1508124" y="2090420"/>
            <a:ext cx="9683039" cy="2308324"/>
          </a:xfrm>
          <a:prstGeom prst="rect">
            <a:avLst/>
          </a:prstGeom>
          <a:noFill/>
        </p:spPr>
        <p:txBody>
          <a:bodyPr wrap="square" rtlCol="0">
            <a:spAutoFit/>
          </a:bodyPr>
          <a:lstStyle/>
          <a:p>
            <a:r>
              <a:rPr lang="en-US" altLang="zh-CN" sz="2400" dirty="0">
                <a:latin typeface="SimHei" panose="02010609060101010101" pitchFamily="49" charset="-122"/>
                <a:ea typeface="SimHei" panose="02010609060101010101" pitchFamily="49" charset="-122"/>
              </a:rPr>
              <a:t>    </a:t>
            </a:r>
            <a:r>
              <a:rPr lang="zh-CN" altLang="en-US" sz="2400" dirty="0">
                <a:latin typeface="SimHei" panose="02010609060101010101" pitchFamily="49" charset="-122"/>
                <a:ea typeface="SimHei" panose="02010609060101010101" pitchFamily="49" charset="-122"/>
              </a:rPr>
              <a:t>制造发明或者实用新型专利产品，是指权利要求中所记载的产品技术方案被实现，产品的数量、质量不影响对制造行为的认定。制造外观设计专利产品，是指专利权人向国务院专利行政部门申请专利时提交的图片或者照片中的该外观专利产品被实现。不论制造者是否知道是专利产品、采用何种方法，只要未经权利人许可，为生产经营目的制造了专利产品，就构成侵权。</a:t>
            </a:r>
          </a:p>
        </p:txBody>
      </p:sp>
      <p:sp>
        <p:nvSpPr>
          <p:cNvPr id="5" name="菱形 4"/>
          <p:cNvSpPr/>
          <p:nvPr/>
        </p:nvSpPr>
        <p:spPr>
          <a:xfrm>
            <a:off x="10237082" y="4596765"/>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panose="02010609060101010101" pitchFamily="49" charset="-122"/>
              <a:ea typeface="SimHei" panose="02010609060101010101" pitchFamily="49" charset="-122"/>
            </a:endParaRPr>
          </a:p>
        </p:txBody>
      </p:sp>
      <p:sp>
        <p:nvSpPr>
          <p:cNvPr id="6" name="菱形 5"/>
          <p:cNvSpPr/>
          <p:nvPr/>
        </p:nvSpPr>
        <p:spPr>
          <a:xfrm>
            <a:off x="9605556" y="4767214"/>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
        <p:nvSpPr>
          <p:cNvPr id="4" name="文本框 3"/>
          <p:cNvSpPr txBox="1"/>
          <p:nvPr/>
        </p:nvSpPr>
        <p:spPr>
          <a:xfrm>
            <a:off x="1203960" y="1350645"/>
            <a:ext cx="7811135" cy="460375"/>
          </a:xfrm>
          <a:prstGeom prst="rect">
            <a:avLst/>
          </a:prstGeom>
          <a:noFill/>
        </p:spPr>
        <p:txBody>
          <a:bodyPr wrap="square" rtlCol="0">
            <a:spAutoFit/>
          </a:bodyPr>
          <a:lstStyle/>
          <a:p>
            <a:r>
              <a:rPr lang="en-US" altLang="zh-CN" sz="2400" b="1">
                <a:latin typeface="SimHei" panose="02010609060101010101" pitchFamily="49" charset="-122"/>
                <a:ea typeface="SimHei" panose="02010609060101010101" pitchFamily="49" charset="-122"/>
                <a:cs typeface="微软雅黑" panose="020B0503020204020204" pitchFamily="34" charset="-122"/>
                <a:sym typeface="+mn-ea"/>
              </a:rPr>
              <a:t>2.</a:t>
            </a:r>
            <a:r>
              <a:rPr lang="zh-CN" altLang="en-US" sz="2400" b="1">
                <a:latin typeface="SimHei" panose="02010609060101010101" pitchFamily="49" charset="-122"/>
                <a:ea typeface="SimHei" panose="02010609060101010101" pitchFamily="49" charset="-122"/>
                <a:cs typeface="微软雅黑" panose="020B0503020204020204" pitchFamily="34" charset="-122"/>
                <a:sym typeface="+mn-ea"/>
              </a:rPr>
              <a:t>使用发明或实用新型专利产品的行为</a:t>
            </a:r>
            <a:endParaRPr lang="zh-CN" altLang="en-US" sz="2400" b="1">
              <a:latin typeface="SimHei" panose="02010609060101010101" pitchFamily="49" charset="-122"/>
              <a:ea typeface="SimHei" panose="02010609060101010101" pitchFamily="49" charset="-122"/>
              <a:cs typeface="微软雅黑" panose="020B0503020204020204" pitchFamily="34" charset="-122"/>
            </a:endParaRPr>
          </a:p>
        </p:txBody>
      </p:sp>
      <p:sp>
        <p:nvSpPr>
          <p:cNvPr id="2" name="文本框 1"/>
          <p:cNvSpPr txBox="1"/>
          <p:nvPr/>
        </p:nvSpPr>
        <p:spPr>
          <a:xfrm>
            <a:off x="1203960" y="2098675"/>
            <a:ext cx="9658350" cy="3046095"/>
          </a:xfrm>
          <a:prstGeom prst="rect">
            <a:avLst/>
          </a:prstGeom>
          <a:noFill/>
        </p:spPr>
        <p:txBody>
          <a:bodyPr wrap="square" rtlCol="0">
            <a:spAutoFit/>
          </a:bodyPr>
          <a:lstStyle/>
          <a:p>
            <a:r>
              <a:rPr lang="en-US" altLang="zh-CN" sz="2400" dirty="0">
                <a:latin typeface="SimHei" panose="02010609060101010101" pitchFamily="49" charset="-122"/>
                <a:ea typeface="SimHei" panose="02010609060101010101" pitchFamily="49" charset="-122"/>
              </a:rPr>
              <a:t>    </a:t>
            </a:r>
            <a:r>
              <a:rPr lang="zh-CN" altLang="en-US" sz="2400" dirty="0">
                <a:latin typeface="SimHei" panose="02010609060101010101" pitchFamily="49" charset="-122"/>
                <a:ea typeface="SimHei" panose="02010609060101010101" pitchFamily="49" charset="-122"/>
              </a:rPr>
              <a:t>使用发明或者实用新型专利产品，是指权利要求所记载的产品技术方案的技术功能得到了应用。将侵害发明或者实用新型专利权的产品作为零部件或中间产品，制造另一产品的，应当认定属于对专利产品的使用。使用专利方法，是指权利要求记载的专利方法技术方案的每一个步骤均被实现，使用该方法的结果不影响对是否构成侵害专利权的认定。行为人未经专利权人许可而以生产经营为目的而使用发明或实用新型专利产品的，构成侵权。使用侵权行为仅适用于发明或实用新型专利而不适用于外观设计专利。</a:t>
            </a:r>
          </a:p>
        </p:txBody>
      </p:sp>
      <p:sp>
        <p:nvSpPr>
          <p:cNvPr id="7" name="菱形 6"/>
          <p:cNvSpPr/>
          <p:nvPr/>
        </p:nvSpPr>
        <p:spPr>
          <a:xfrm>
            <a:off x="10237082" y="4596765"/>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panose="02010609060101010101" pitchFamily="49" charset="-122"/>
              <a:ea typeface="SimHei" panose="02010609060101010101" pitchFamily="49" charset="-122"/>
            </a:endParaRPr>
          </a:p>
        </p:txBody>
      </p:sp>
      <p:sp>
        <p:nvSpPr>
          <p:cNvPr id="8" name="菱形 7"/>
          <p:cNvSpPr/>
          <p:nvPr/>
        </p:nvSpPr>
        <p:spPr>
          <a:xfrm>
            <a:off x="9605556" y="4767214"/>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
        <p:nvSpPr>
          <p:cNvPr id="4" name="文本框 3"/>
          <p:cNvSpPr txBox="1"/>
          <p:nvPr/>
        </p:nvSpPr>
        <p:spPr>
          <a:xfrm>
            <a:off x="1203960" y="1350645"/>
            <a:ext cx="7811135" cy="460375"/>
          </a:xfrm>
          <a:prstGeom prst="rect">
            <a:avLst/>
          </a:prstGeom>
          <a:noFill/>
        </p:spPr>
        <p:txBody>
          <a:bodyPr wrap="square" rtlCol="0">
            <a:spAutoFit/>
          </a:bodyPr>
          <a:lstStyle/>
          <a:p>
            <a:r>
              <a:rPr lang="en-US" altLang="zh-CN" sz="2400" b="1">
                <a:latin typeface="SimHei" panose="02010609060101010101" pitchFamily="49" charset="-122"/>
                <a:ea typeface="SimHei" panose="02010609060101010101" pitchFamily="49" charset="-122"/>
                <a:cs typeface="微软雅黑" panose="020B0503020204020204" pitchFamily="34" charset="-122"/>
                <a:sym typeface="+mn-ea"/>
              </a:rPr>
              <a:t>3.</a:t>
            </a:r>
            <a:r>
              <a:rPr lang="zh-CN" altLang="en-US" sz="2400" b="1">
                <a:latin typeface="SimHei" panose="02010609060101010101" pitchFamily="49" charset="-122"/>
                <a:ea typeface="SimHei" panose="02010609060101010101" pitchFamily="49" charset="-122"/>
                <a:cs typeface="微软雅黑" panose="020B0503020204020204" pitchFamily="34" charset="-122"/>
                <a:sym typeface="+mn-ea"/>
              </a:rPr>
              <a:t>许诺销售专利产品的行为</a:t>
            </a:r>
            <a:endParaRPr lang="zh-CN" altLang="en-US" sz="2400" b="1">
              <a:latin typeface="SimHei" panose="02010609060101010101" pitchFamily="49" charset="-122"/>
              <a:ea typeface="SimHei" panose="02010609060101010101" pitchFamily="49" charset="-122"/>
              <a:cs typeface="微软雅黑" panose="020B0503020204020204" pitchFamily="34" charset="-122"/>
            </a:endParaRPr>
          </a:p>
        </p:txBody>
      </p:sp>
      <p:sp>
        <p:nvSpPr>
          <p:cNvPr id="2" name="文本框 1"/>
          <p:cNvSpPr txBox="1"/>
          <p:nvPr/>
        </p:nvSpPr>
        <p:spPr>
          <a:xfrm>
            <a:off x="1492250" y="2194560"/>
            <a:ext cx="7522845" cy="1568450"/>
          </a:xfrm>
          <a:prstGeom prst="rect">
            <a:avLst/>
          </a:prstGeom>
          <a:noFill/>
        </p:spPr>
        <p:txBody>
          <a:bodyPr wrap="square" rtlCol="0">
            <a:spAutoFit/>
          </a:bodyPr>
          <a:lstStyle/>
          <a:p>
            <a:r>
              <a:rPr lang="en-US" altLang="zh-CN" sz="2400" dirty="0">
                <a:latin typeface="SimHei" panose="02010609060101010101" pitchFamily="49" charset="-122"/>
                <a:ea typeface="SimHei" panose="02010609060101010101" pitchFamily="49" charset="-122"/>
              </a:rPr>
              <a:t>    </a:t>
            </a:r>
            <a:r>
              <a:rPr lang="zh-CN" altLang="en-US" sz="2400" dirty="0">
                <a:latin typeface="SimHei" panose="02010609060101010101" pitchFamily="49" charset="-122"/>
                <a:ea typeface="SimHei" panose="02010609060101010101" pitchFamily="49" charset="-122"/>
              </a:rPr>
              <a:t>在销售侵害他人专利权的产品行为实际发生前，被诉侵权人作出销售侵害他人专利权产品意思表示的，构成许诺销售。行为人未经专利权人许可而以生产经营为目的实施许诺销售行为的，构成侵权。</a:t>
            </a:r>
          </a:p>
        </p:txBody>
      </p:sp>
      <p:sp>
        <p:nvSpPr>
          <p:cNvPr id="5" name="菱形 4"/>
          <p:cNvSpPr/>
          <p:nvPr/>
        </p:nvSpPr>
        <p:spPr>
          <a:xfrm>
            <a:off x="10237082" y="4596765"/>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panose="02010609060101010101" pitchFamily="49" charset="-122"/>
              <a:ea typeface="SimHei" panose="02010609060101010101" pitchFamily="49" charset="-122"/>
            </a:endParaRPr>
          </a:p>
        </p:txBody>
      </p:sp>
      <p:sp>
        <p:nvSpPr>
          <p:cNvPr id="6" name="菱形 5"/>
          <p:cNvSpPr/>
          <p:nvPr/>
        </p:nvSpPr>
        <p:spPr>
          <a:xfrm>
            <a:off x="9605556" y="4767214"/>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
        <p:nvSpPr>
          <p:cNvPr id="4" name="文本框 3"/>
          <p:cNvSpPr txBox="1"/>
          <p:nvPr/>
        </p:nvSpPr>
        <p:spPr>
          <a:xfrm>
            <a:off x="1203960" y="1350645"/>
            <a:ext cx="7811135" cy="460375"/>
          </a:xfrm>
          <a:prstGeom prst="rect">
            <a:avLst/>
          </a:prstGeom>
          <a:noFill/>
        </p:spPr>
        <p:txBody>
          <a:bodyPr wrap="square" rtlCol="0">
            <a:spAutoFit/>
          </a:bodyPr>
          <a:lstStyle/>
          <a:p>
            <a:r>
              <a:rPr lang="en-US" altLang="zh-CN" sz="2400" b="1">
                <a:latin typeface="SimHei" panose="02010609060101010101" pitchFamily="49" charset="-122"/>
                <a:ea typeface="SimHei" panose="02010609060101010101" pitchFamily="49" charset="-122"/>
                <a:cs typeface="微软雅黑" panose="020B0503020204020204" pitchFamily="34" charset="-122"/>
                <a:sym typeface="+mn-ea"/>
              </a:rPr>
              <a:t>4.</a:t>
            </a:r>
            <a:r>
              <a:rPr lang="zh-CN" altLang="en-US" sz="2400" b="1">
                <a:latin typeface="SimHei" panose="02010609060101010101" pitchFamily="49" charset="-122"/>
                <a:ea typeface="SimHei" panose="02010609060101010101" pitchFamily="49" charset="-122"/>
                <a:cs typeface="微软雅黑" panose="020B0503020204020204" pitchFamily="34" charset="-122"/>
                <a:sym typeface="+mn-ea"/>
              </a:rPr>
              <a:t>销售专利产品的行为</a:t>
            </a:r>
            <a:endParaRPr lang="zh-CN" altLang="en-US" sz="2400" b="1">
              <a:latin typeface="SimHei" panose="02010609060101010101" pitchFamily="49" charset="-122"/>
              <a:ea typeface="SimHei" panose="02010609060101010101" pitchFamily="49" charset="-122"/>
              <a:cs typeface="微软雅黑" panose="020B0503020204020204" pitchFamily="34" charset="-122"/>
            </a:endParaRPr>
          </a:p>
        </p:txBody>
      </p:sp>
      <p:sp>
        <p:nvSpPr>
          <p:cNvPr id="2" name="文本框 1"/>
          <p:cNvSpPr txBox="1"/>
          <p:nvPr/>
        </p:nvSpPr>
        <p:spPr>
          <a:xfrm>
            <a:off x="1203960" y="2098675"/>
            <a:ext cx="9658350" cy="2676525"/>
          </a:xfrm>
          <a:prstGeom prst="rect">
            <a:avLst/>
          </a:prstGeom>
          <a:noFill/>
        </p:spPr>
        <p:txBody>
          <a:bodyPr wrap="square" rtlCol="0">
            <a:spAutoFit/>
          </a:bodyPr>
          <a:lstStyle/>
          <a:p>
            <a:r>
              <a:rPr lang="en-US" sz="2400" dirty="0">
                <a:latin typeface="SimHei" panose="02010609060101010101" pitchFamily="49" charset="-122"/>
                <a:ea typeface="SimHei" panose="02010609060101010101" pitchFamily="49" charset="-122"/>
              </a:rPr>
              <a:t>    </a:t>
            </a:r>
            <a:r>
              <a:rPr sz="2400" dirty="0">
                <a:latin typeface="SimHei" panose="02010609060101010101" pitchFamily="49" charset="-122"/>
                <a:ea typeface="SimHei" panose="02010609060101010101" pitchFamily="49" charset="-122"/>
              </a:rPr>
              <a:t>销售专利产品，是指将落入专利权保护范围的被诉侵权产品的所有权、或者依照专利方法直接制得的产品的所有权、或者将含有外观设计专利的产品的所有权从卖方有偿转移到买方。搭售或以其他方式转让上述产品所有权，变相获取商业利益的，也属于销售该产品。行为人未经专利权人许可而以生产经营为目的实施销售行为的，构成侵权。但是，根据《专利法》第</a:t>
            </a:r>
            <a:r>
              <a:rPr lang="en-US" sz="2400" dirty="0">
                <a:latin typeface="SimHei" panose="02010609060101010101" pitchFamily="49" charset="-122"/>
                <a:ea typeface="SimHei" panose="02010609060101010101" pitchFamily="49" charset="-122"/>
              </a:rPr>
              <a:t>77</a:t>
            </a:r>
            <a:r>
              <a:rPr sz="2400" dirty="0">
                <a:latin typeface="SimHei" panose="02010609060101010101" pitchFamily="49" charset="-122"/>
                <a:ea typeface="SimHei" panose="02010609060101010101" pitchFamily="49" charset="-122"/>
              </a:rPr>
              <a:t>条的规定，上述的使用、许诺销售和销售行为，能证明该产品合法来源的，不承担赔偿责任。</a:t>
            </a:r>
          </a:p>
        </p:txBody>
      </p:sp>
      <p:sp>
        <p:nvSpPr>
          <p:cNvPr id="5" name="菱形 4"/>
          <p:cNvSpPr/>
          <p:nvPr/>
        </p:nvSpPr>
        <p:spPr>
          <a:xfrm>
            <a:off x="10237082" y="4596765"/>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panose="02010609060101010101" pitchFamily="49" charset="-122"/>
              <a:ea typeface="SimHei" panose="02010609060101010101" pitchFamily="49" charset="-122"/>
            </a:endParaRPr>
          </a:p>
        </p:txBody>
      </p:sp>
      <p:sp>
        <p:nvSpPr>
          <p:cNvPr id="6" name="菱形 5"/>
          <p:cNvSpPr/>
          <p:nvPr/>
        </p:nvSpPr>
        <p:spPr>
          <a:xfrm>
            <a:off x="9605556" y="4767214"/>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
        <p:nvSpPr>
          <p:cNvPr id="4" name="文本框 3"/>
          <p:cNvSpPr txBox="1"/>
          <p:nvPr/>
        </p:nvSpPr>
        <p:spPr>
          <a:xfrm>
            <a:off x="1203960" y="1350645"/>
            <a:ext cx="7811135" cy="460375"/>
          </a:xfrm>
          <a:prstGeom prst="rect">
            <a:avLst/>
          </a:prstGeom>
          <a:noFill/>
        </p:spPr>
        <p:txBody>
          <a:bodyPr wrap="square" rtlCol="0">
            <a:spAutoFit/>
          </a:bodyPr>
          <a:lstStyle/>
          <a:p>
            <a:r>
              <a:rPr lang="en-US" altLang="zh-CN" sz="2400" b="1">
                <a:latin typeface="SimHei" panose="02010609060101010101" pitchFamily="49" charset="-122"/>
                <a:ea typeface="SimHei" panose="02010609060101010101" pitchFamily="49" charset="-122"/>
                <a:cs typeface="微软雅黑" panose="020B0503020204020204" pitchFamily="34" charset="-122"/>
                <a:sym typeface="+mn-ea"/>
              </a:rPr>
              <a:t>5.</a:t>
            </a:r>
            <a:r>
              <a:rPr lang="zh-CN" altLang="en-US" sz="2400" b="1">
                <a:latin typeface="SimHei" panose="02010609060101010101" pitchFamily="49" charset="-122"/>
                <a:ea typeface="SimHei" panose="02010609060101010101" pitchFamily="49" charset="-122"/>
                <a:cs typeface="微软雅黑" panose="020B0503020204020204" pitchFamily="34" charset="-122"/>
                <a:sym typeface="+mn-ea"/>
              </a:rPr>
              <a:t>进口专利产品的行为</a:t>
            </a:r>
            <a:endParaRPr lang="zh-CN" altLang="en-US" sz="2400" b="1">
              <a:latin typeface="SimHei" panose="02010609060101010101" pitchFamily="49" charset="-122"/>
              <a:ea typeface="SimHei" panose="02010609060101010101" pitchFamily="49" charset="-122"/>
              <a:cs typeface="微软雅黑" panose="020B0503020204020204" pitchFamily="34" charset="-122"/>
            </a:endParaRPr>
          </a:p>
        </p:txBody>
      </p:sp>
      <p:sp>
        <p:nvSpPr>
          <p:cNvPr id="5" name="文本框 4"/>
          <p:cNvSpPr txBox="1"/>
          <p:nvPr/>
        </p:nvSpPr>
        <p:spPr>
          <a:xfrm>
            <a:off x="1203960" y="2098675"/>
            <a:ext cx="9658350" cy="2221762"/>
          </a:xfrm>
          <a:prstGeom prst="rect">
            <a:avLst/>
          </a:prstGeom>
          <a:noFill/>
        </p:spPr>
        <p:txBody>
          <a:bodyPr wrap="square" rtlCol="0">
            <a:spAutoFit/>
          </a:bodyPr>
          <a:lstStyle/>
          <a:p>
            <a:pPr>
              <a:lnSpc>
                <a:spcPct val="150000"/>
              </a:lnSpc>
            </a:pPr>
            <a:r>
              <a:rPr lang="en-US" sz="2400" dirty="0">
                <a:latin typeface="SimHei" panose="02010609060101010101" pitchFamily="49" charset="-122"/>
                <a:ea typeface="SimHei" panose="02010609060101010101" pitchFamily="49" charset="-122"/>
              </a:rPr>
              <a:t>    </a:t>
            </a:r>
            <a:r>
              <a:rPr sz="2400" dirty="0">
                <a:latin typeface="SimHei" panose="02010609060101010101" pitchFamily="49" charset="-122"/>
                <a:ea typeface="SimHei" panose="02010609060101010101" pitchFamily="49" charset="-122"/>
              </a:rPr>
              <a:t>进口专利产品，是指将落入产品专利权利要求保护范围的产品、依照专利方法直接获得的产品或者含有外观设计专利的产品在空间上从境外越过边界运进境内的行为。行为人未经专利权人许可而以生产经营为目的实施进口行为的，构成侵权。</a:t>
            </a:r>
          </a:p>
        </p:txBody>
      </p:sp>
      <p:sp>
        <p:nvSpPr>
          <p:cNvPr id="6" name="菱形 5"/>
          <p:cNvSpPr/>
          <p:nvPr/>
        </p:nvSpPr>
        <p:spPr>
          <a:xfrm>
            <a:off x="10237082" y="4596765"/>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panose="02010609060101010101" pitchFamily="49" charset="-122"/>
              <a:ea typeface="SimHei" panose="02010609060101010101" pitchFamily="49" charset="-122"/>
            </a:endParaRPr>
          </a:p>
        </p:txBody>
      </p:sp>
      <p:sp>
        <p:nvSpPr>
          <p:cNvPr id="7" name="菱形 6"/>
          <p:cNvSpPr/>
          <p:nvPr/>
        </p:nvSpPr>
        <p:spPr>
          <a:xfrm>
            <a:off x="9605556" y="4767214"/>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
        <p:nvSpPr>
          <p:cNvPr id="4" name="文本框 3"/>
          <p:cNvSpPr txBox="1"/>
          <p:nvPr/>
        </p:nvSpPr>
        <p:spPr>
          <a:xfrm>
            <a:off x="1203960" y="1350645"/>
            <a:ext cx="10193655" cy="829945"/>
          </a:xfrm>
          <a:prstGeom prst="rect">
            <a:avLst/>
          </a:prstGeom>
          <a:noFill/>
        </p:spPr>
        <p:txBody>
          <a:bodyPr wrap="square" rtlCol="0">
            <a:spAutoFit/>
          </a:bodyPr>
          <a:lstStyle/>
          <a:p>
            <a:r>
              <a:rPr lang="en-US" altLang="zh-CN" sz="2400" b="1">
                <a:latin typeface="SimHei" panose="02010609060101010101" pitchFamily="49" charset="-122"/>
                <a:ea typeface="SimHei" panose="02010609060101010101" pitchFamily="49" charset="-122"/>
                <a:cs typeface="微软雅黑" panose="020B0503020204020204" pitchFamily="34" charset="-122"/>
                <a:sym typeface="+mn-ea"/>
              </a:rPr>
              <a:t>6.</a:t>
            </a:r>
            <a:r>
              <a:rPr lang="zh-CN" altLang="en-US" sz="2400" b="1">
                <a:latin typeface="SimHei" panose="02010609060101010101" pitchFamily="49" charset="-122"/>
                <a:ea typeface="SimHei" panose="02010609060101010101" pitchFamily="49" charset="-122"/>
                <a:cs typeface="微软雅黑" panose="020B0503020204020204" pitchFamily="34" charset="-122"/>
                <a:sym typeface="+mn-ea"/>
              </a:rPr>
              <a:t>使用专利方法以及使用、许诺销售、销售、进口依照该专利方法直接获得的产品</a:t>
            </a:r>
            <a:endParaRPr lang="zh-CN" altLang="en-US" sz="2400" b="1">
              <a:latin typeface="SimHei" panose="02010609060101010101" pitchFamily="49" charset="-122"/>
              <a:ea typeface="SimHei" panose="02010609060101010101" pitchFamily="49" charset="-122"/>
              <a:cs typeface="微软雅黑" panose="020B0503020204020204" pitchFamily="34" charset="-122"/>
            </a:endParaRPr>
          </a:p>
        </p:txBody>
      </p:sp>
      <p:sp>
        <p:nvSpPr>
          <p:cNvPr id="2" name="文本框 1"/>
          <p:cNvSpPr txBox="1"/>
          <p:nvPr/>
        </p:nvSpPr>
        <p:spPr>
          <a:xfrm>
            <a:off x="1203960" y="2275840"/>
            <a:ext cx="9658350" cy="2306955"/>
          </a:xfrm>
          <a:prstGeom prst="rect">
            <a:avLst/>
          </a:prstGeom>
          <a:noFill/>
        </p:spPr>
        <p:txBody>
          <a:bodyPr wrap="square" rtlCol="0">
            <a:spAutoFit/>
          </a:bodyPr>
          <a:lstStyle/>
          <a:p>
            <a:r>
              <a:rPr lang="en-US" sz="2400" dirty="0">
                <a:latin typeface="SimHei" panose="02010609060101010101" pitchFamily="49" charset="-122"/>
                <a:ea typeface="SimHei" panose="02010609060101010101" pitchFamily="49" charset="-122"/>
              </a:rPr>
              <a:t>    </a:t>
            </a:r>
            <a:r>
              <a:rPr sz="2400" dirty="0">
                <a:latin typeface="SimHei" panose="02010609060101010101" pitchFamily="49" charset="-122"/>
                <a:ea typeface="SimHei" panose="02010609060101010101" pitchFamily="49" charset="-122"/>
              </a:rPr>
              <a:t>这种行为主要是对方法专利的侵害，包括使用权利要求书记载的方法，以达到专利说明书中记载的目的和效果；使用、许诺销售、销售、进口依照该专利方法直接获得的产品。因专利方法是否被人使用专利权人既难以发现，又难以证明，只有将方法专利的效力延至依该方法直接获得的产品，才能使方法专利的保护更充分有效。因此专利法将这种行为规定为侵害专利权行为。</a:t>
            </a:r>
          </a:p>
        </p:txBody>
      </p:sp>
      <p:sp>
        <p:nvSpPr>
          <p:cNvPr id="5" name="菱形 4"/>
          <p:cNvSpPr/>
          <p:nvPr/>
        </p:nvSpPr>
        <p:spPr>
          <a:xfrm>
            <a:off x="10237082" y="4596765"/>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panose="02010609060101010101" pitchFamily="49" charset="-122"/>
              <a:ea typeface="SimHei" panose="02010609060101010101" pitchFamily="49" charset="-122"/>
            </a:endParaRPr>
          </a:p>
        </p:txBody>
      </p:sp>
      <p:sp>
        <p:nvSpPr>
          <p:cNvPr id="6" name="菱形 5"/>
          <p:cNvSpPr/>
          <p:nvPr/>
        </p:nvSpPr>
        <p:spPr>
          <a:xfrm>
            <a:off x="9605556" y="4767214"/>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SimHei" panose="02010609060101010101" pitchFamily="49" charset="-122"/>
                <a:ea typeface="SimHei" panose="02010609060101010101" pitchFamily="49" charset="-122"/>
              </a:rPr>
              <a:t>外观设计</a:t>
            </a:r>
          </a:p>
        </p:txBody>
      </p:sp>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3042453" y="1810347"/>
            <a:ext cx="8385906" cy="4175182"/>
          </a:xfrm>
          <a:prstGeom prst="rect">
            <a:avLst/>
          </a:prstGeom>
          <a:noFill/>
        </p:spPr>
        <p:txBody>
          <a:bodyPr wrap="square" rtlCol="0">
            <a:spAutoFit/>
          </a:bodyPr>
          <a:lstStyle/>
          <a:p>
            <a:pPr algn="just">
              <a:lnSpc>
                <a:spcPct val="150000"/>
              </a:lnSpc>
            </a:pPr>
            <a:r>
              <a:rPr lang="zh-CN" altLang="en-US" sz="2000" dirty="0">
                <a:latin typeface="SimHei" panose="02010609060101010101" pitchFamily="49" charset="-122"/>
                <a:ea typeface="SimHei" panose="02010609060101010101" pitchFamily="49" charset="-122"/>
              </a:rPr>
              <a:t>    就世界范围来看，保护外观设计的法律模式有多种。一些国家制定了</a:t>
            </a:r>
            <a:r>
              <a:rPr lang="zh-CN" altLang="en-US" sz="2000" dirty="0">
                <a:solidFill>
                  <a:srgbClr val="7030A0"/>
                </a:solidFill>
                <a:latin typeface="SimHei" panose="02010609060101010101" pitchFamily="49" charset="-122"/>
                <a:ea typeface="SimHei" panose="02010609060101010101" pitchFamily="49" charset="-122"/>
              </a:rPr>
              <a:t>专门的外观设计法</a:t>
            </a:r>
            <a:r>
              <a:rPr lang="zh-CN" altLang="en-US" sz="2000" dirty="0">
                <a:latin typeface="SimHei" panose="02010609060101010101" pitchFamily="49" charset="-122"/>
                <a:ea typeface="SimHei" panose="02010609060101010101" pitchFamily="49" charset="-122"/>
              </a:rPr>
              <a:t>，如日本等国；也有一些国家在</a:t>
            </a:r>
            <a:r>
              <a:rPr lang="zh-CN" altLang="en-US" sz="2000" dirty="0">
                <a:solidFill>
                  <a:srgbClr val="7030A0"/>
                </a:solidFill>
                <a:latin typeface="SimHei" panose="02010609060101010101" pitchFamily="49" charset="-122"/>
                <a:ea typeface="SimHei" panose="02010609060101010101" pitchFamily="49" charset="-122"/>
              </a:rPr>
              <a:t>著作权法体系</a:t>
            </a:r>
            <a:r>
              <a:rPr lang="zh-CN" altLang="en-US" sz="2000" dirty="0">
                <a:latin typeface="SimHei" panose="02010609060101010101" pitchFamily="49" charset="-122"/>
                <a:ea typeface="SimHei" panose="02010609060101010101" pitchFamily="49" charset="-122"/>
              </a:rPr>
              <a:t>中收入外观设计的内容，如英国等；还有一些国家则采用</a:t>
            </a:r>
            <a:r>
              <a:rPr lang="zh-CN" altLang="en-US" sz="2000" dirty="0">
                <a:solidFill>
                  <a:srgbClr val="7030A0"/>
                </a:solidFill>
                <a:latin typeface="SimHei" panose="02010609060101010101" pitchFamily="49" charset="-122"/>
                <a:ea typeface="SimHei" panose="02010609060101010101" pitchFamily="49" charset="-122"/>
              </a:rPr>
              <a:t>专利法的模式</a:t>
            </a:r>
            <a:r>
              <a:rPr lang="zh-CN" altLang="en-US" sz="2000" dirty="0">
                <a:latin typeface="SimHei" panose="02010609060101010101" pitchFamily="49" charset="-122"/>
                <a:ea typeface="SimHei" panose="02010609060101010101" pitchFamily="49" charset="-122"/>
              </a:rPr>
              <a:t>来保护外观设计，如美国、中国等。</a:t>
            </a:r>
          </a:p>
          <a:p>
            <a:pPr>
              <a:lnSpc>
                <a:spcPct val="150000"/>
              </a:lnSpc>
            </a:pPr>
            <a:r>
              <a:rPr lang="zh-CN" altLang="en-US" sz="2000" dirty="0">
                <a:latin typeface="SimHei" panose="02010609060101010101" pitchFamily="49" charset="-122"/>
                <a:ea typeface="SimHei" panose="02010609060101010101" pitchFamily="49" charset="-122"/>
                <a:cs typeface="Times New Roman" panose="02020603050405020304" pitchFamily="18" charset="0"/>
              </a:rPr>
              <a:t>    外观设计作为一种具有美感的设计，仅就其造型或图案而言，原则上也是可以受到著作权法的保护的。</a:t>
            </a:r>
            <a:endParaRPr lang="en-US" altLang="zh-CN" sz="2000" dirty="0">
              <a:latin typeface="SimHei" panose="02010609060101010101" pitchFamily="49" charset="-122"/>
              <a:ea typeface="SimHei" panose="02010609060101010101" pitchFamily="49" charset="-122"/>
              <a:cs typeface="Times New Roman" panose="02020603050405020304" pitchFamily="18" charset="0"/>
            </a:endParaRPr>
          </a:p>
          <a:p>
            <a:pPr>
              <a:lnSpc>
                <a:spcPct val="150000"/>
              </a:lnSpc>
            </a:pPr>
            <a:r>
              <a:rPr lang="zh-CN" altLang="en-US" sz="2000" dirty="0">
                <a:latin typeface="SimHei" panose="02010609060101010101" pitchFamily="49" charset="-122"/>
                <a:ea typeface="SimHei" panose="02010609060101010101" pitchFamily="49" charset="-122"/>
                <a:cs typeface="Times New Roman" panose="02020603050405020304" pitchFamily="18" charset="0"/>
              </a:rPr>
              <a:t>    将他人已经享有外观设计专利权的设计图案或造型申请商标注册，或者将他人注册商标图案或造型申请外观设计，依照现行</a:t>
            </a:r>
            <a:r>
              <a:rPr lang="en-US" altLang="zh-CN" sz="2000" dirty="0">
                <a:latin typeface="SimHei" panose="02010609060101010101" pitchFamily="49" charset="-122"/>
                <a:ea typeface="SimHei" panose="02010609060101010101" pitchFamily="49" charset="-122"/>
                <a:cs typeface="Times New Roman" panose="02020603050405020304" pitchFamily="18" charset="0"/>
              </a:rPr>
              <a:t>《</a:t>
            </a:r>
            <a:r>
              <a:rPr lang="zh-CN" altLang="en-US" sz="2000" dirty="0">
                <a:latin typeface="SimHei" panose="02010609060101010101" pitchFamily="49" charset="-122"/>
                <a:ea typeface="SimHei" panose="02010609060101010101" pitchFamily="49" charset="-122"/>
                <a:cs typeface="Times New Roman" panose="02020603050405020304" pitchFamily="18" charset="0"/>
              </a:rPr>
              <a:t>商标法</a:t>
            </a:r>
            <a:r>
              <a:rPr lang="en-US" altLang="zh-CN" sz="2000" dirty="0">
                <a:latin typeface="SimHei" panose="02010609060101010101" pitchFamily="49" charset="-122"/>
                <a:ea typeface="SimHei" panose="02010609060101010101" pitchFamily="49" charset="-122"/>
                <a:cs typeface="Times New Roman" panose="02020603050405020304" pitchFamily="18" charset="0"/>
              </a:rPr>
              <a:t>》</a:t>
            </a:r>
            <a:r>
              <a:rPr lang="zh-CN" altLang="en-US" sz="2000" dirty="0">
                <a:latin typeface="SimHei" panose="02010609060101010101" pitchFamily="49" charset="-122"/>
                <a:ea typeface="SimHei" panose="02010609060101010101" pitchFamily="49" charset="-122"/>
                <a:cs typeface="Times New Roman" panose="02020603050405020304" pitchFamily="18" charset="0"/>
              </a:rPr>
              <a:t>和</a:t>
            </a:r>
            <a:r>
              <a:rPr lang="en-US" altLang="zh-CN" sz="2000" dirty="0">
                <a:latin typeface="SimHei" panose="02010609060101010101" pitchFamily="49" charset="-122"/>
                <a:ea typeface="SimHei" panose="02010609060101010101" pitchFamily="49" charset="-122"/>
                <a:cs typeface="Times New Roman" panose="02020603050405020304" pitchFamily="18" charset="0"/>
              </a:rPr>
              <a:t>《</a:t>
            </a:r>
            <a:r>
              <a:rPr lang="zh-CN" altLang="en-US" sz="2000" dirty="0">
                <a:latin typeface="SimHei" panose="02010609060101010101" pitchFamily="49" charset="-122"/>
                <a:ea typeface="SimHei" panose="02010609060101010101" pitchFamily="49" charset="-122"/>
                <a:cs typeface="Times New Roman" panose="02020603050405020304" pitchFamily="18" charset="0"/>
              </a:rPr>
              <a:t>专利法</a:t>
            </a:r>
            <a:r>
              <a:rPr lang="en-US" altLang="zh-CN" sz="2000" dirty="0">
                <a:latin typeface="SimHei" panose="02010609060101010101" pitchFamily="49" charset="-122"/>
                <a:ea typeface="SimHei" panose="02010609060101010101" pitchFamily="49" charset="-122"/>
                <a:cs typeface="Times New Roman" panose="02020603050405020304" pitchFamily="18" charset="0"/>
              </a:rPr>
              <a:t>》</a:t>
            </a:r>
            <a:r>
              <a:rPr lang="zh-CN" altLang="en-US" sz="2000" dirty="0">
                <a:latin typeface="SimHei" panose="02010609060101010101" pitchFamily="49" charset="-122"/>
                <a:ea typeface="SimHei" panose="02010609060101010101" pitchFamily="49" charset="-122"/>
                <a:cs typeface="Times New Roman" panose="02020603050405020304" pitchFamily="18" charset="0"/>
              </a:rPr>
              <a:t>的有关规定，均属与在先权利相冲突，其申请不应当被批准。  </a:t>
            </a:r>
            <a:endParaRPr lang="zh-TW" altLang="en-US" sz="2000" dirty="0">
              <a:latin typeface="SimHei" panose="02010609060101010101" pitchFamily="49" charset="-122"/>
              <a:ea typeface="SimHei" panose="02010609060101010101" pitchFamily="49" charset="-122"/>
              <a:cs typeface="Times New Roman" panose="02020603050405020304" pitchFamily="18" charset="0"/>
            </a:endParaRPr>
          </a:p>
        </p:txBody>
      </p:sp>
      <p:sp>
        <p:nvSpPr>
          <p:cNvPr id="7" name="矩形 6"/>
          <p:cNvSpPr/>
          <p:nvPr/>
        </p:nvSpPr>
        <p:spPr>
          <a:xfrm>
            <a:off x="1796998" y="1242578"/>
            <a:ext cx="10876817" cy="523220"/>
          </a:xfrm>
          <a:prstGeom prst="rect">
            <a:avLst/>
          </a:prstGeom>
        </p:spPr>
        <p:txBody>
          <a:bodyPr wrap="square">
            <a:spAutoFit/>
          </a:bodyPr>
          <a:lstStyle/>
          <a:p>
            <a:r>
              <a:rPr lang="zh-CN"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二、</a:t>
            </a:r>
            <a:r>
              <a:rPr lang="zh-TW"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rPr>
              <a:t>外观设计的法律保护模式</a:t>
            </a:r>
          </a:p>
        </p:txBody>
      </p:sp>
      <p:sp>
        <p:nvSpPr>
          <p:cNvPr id="8" name="文本框 7"/>
          <p:cNvSpPr txBox="1"/>
          <p:nvPr/>
        </p:nvSpPr>
        <p:spPr>
          <a:xfrm>
            <a:off x="129492" y="265770"/>
            <a:ext cx="1112805" cy="461665"/>
          </a:xfrm>
          <a:prstGeom prst="rect">
            <a:avLst/>
          </a:prstGeom>
          <a:noFill/>
        </p:spPr>
        <p:txBody>
          <a:bodyPr wrap="none" rtlCol="0">
            <a:spAutoFit/>
          </a:bodyPr>
          <a:lstStyle/>
          <a:p>
            <a:r>
              <a:rPr lang="zh-CN" altLang="en-US" sz="2400" b="1" dirty="0">
                <a:solidFill>
                  <a:srgbClr val="FA7D00"/>
                </a:solidFill>
                <a:latin typeface="SimHei" panose="02010609060101010101" pitchFamily="49" charset="-122"/>
                <a:ea typeface="SimHei" panose="02010609060101010101" pitchFamily="49" charset="-122"/>
              </a:rPr>
              <a:t>第三节</a:t>
            </a:r>
          </a:p>
        </p:txBody>
      </p:sp>
    </p:spTree>
    <p:extLst>
      <p:ext uri="{BB962C8B-B14F-4D97-AF65-F5344CB8AC3E}">
        <p14:creationId xmlns:p14="http://schemas.microsoft.com/office/powerpoint/2010/main" val="1762227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85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35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85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
        <p:nvSpPr>
          <p:cNvPr id="4" name="文本框 3"/>
          <p:cNvSpPr txBox="1"/>
          <p:nvPr/>
        </p:nvSpPr>
        <p:spPr>
          <a:xfrm>
            <a:off x="1203960" y="1350645"/>
            <a:ext cx="7811135" cy="460375"/>
          </a:xfrm>
          <a:prstGeom prst="rect">
            <a:avLst/>
          </a:prstGeom>
          <a:noFill/>
        </p:spPr>
        <p:txBody>
          <a:bodyPr wrap="square" rtlCol="0">
            <a:spAutoFit/>
          </a:bodyPr>
          <a:lstStyle/>
          <a:p>
            <a:r>
              <a:rPr lang="en-US" altLang="zh-CN" sz="2400" b="1" dirty="0">
                <a:latin typeface="SimHei" panose="02010609060101010101" pitchFamily="49" charset="-122"/>
                <a:ea typeface="SimHei" panose="02010609060101010101" pitchFamily="49" charset="-122"/>
                <a:cs typeface="微软雅黑" panose="020B0503020204020204" pitchFamily="34" charset="-122"/>
                <a:sym typeface="+mn-ea"/>
              </a:rPr>
              <a:t>7.</a:t>
            </a:r>
            <a:r>
              <a:rPr lang="zh-CN" altLang="en-US" sz="2400" b="1" dirty="0">
                <a:latin typeface="SimHei" panose="02010609060101010101" pitchFamily="49" charset="-122"/>
                <a:ea typeface="SimHei" panose="02010609060101010101" pitchFamily="49" charset="-122"/>
                <a:cs typeface="微软雅黑" panose="020B0503020204020204" pitchFamily="34" charset="-122"/>
                <a:sym typeface="+mn-ea"/>
              </a:rPr>
              <a:t>假冒他人专利的行为</a:t>
            </a:r>
            <a:endParaRPr lang="zh-CN" altLang="en-US" sz="2400" b="1" dirty="0">
              <a:latin typeface="SimHei" panose="02010609060101010101" pitchFamily="49" charset="-122"/>
              <a:ea typeface="SimHei" panose="02010609060101010101" pitchFamily="49" charset="-122"/>
              <a:cs typeface="微软雅黑" panose="020B0503020204020204" pitchFamily="34" charset="-122"/>
            </a:endParaRPr>
          </a:p>
        </p:txBody>
      </p:sp>
      <p:sp>
        <p:nvSpPr>
          <p:cNvPr id="5" name="文本框 4"/>
          <p:cNvSpPr txBox="1"/>
          <p:nvPr/>
        </p:nvSpPr>
        <p:spPr>
          <a:xfrm>
            <a:off x="1203960" y="2098675"/>
            <a:ext cx="9658350" cy="2221762"/>
          </a:xfrm>
          <a:prstGeom prst="rect">
            <a:avLst/>
          </a:prstGeom>
          <a:noFill/>
        </p:spPr>
        <p:txBody>
          <a:bodyPr wrap="square" rtlCol="0">
            <a:spAutoFit/>
          </a:bodyPr>
          <a:lstStyle/>
          <a:p>
            <a:pPr>
              <a:lnSpc>
                <a:spcPct val="150000"/>
              </a:lnSpc>
            </a:pPr>
            <a:r>
              <a:rPr lang="en-US" sz="2400" dirty="0">
                <a:latin typeface="SimHei" panose="02010609060101010101" pitchFamily="49" charset="-122"/>
                <a:ea typeface="SimHei" panose="02010609060101010101" pitchFamily="49" charset="-122"/>
              </a:rPr>
              <a:t>    </a:t>
            </a:r>
            <a:r>
              <a:rPr sz="2400" dirty="0">
                <a:latin typeface="SimHei" panose="02010609060101010101" pitchFamily="49" charset="-122"/>
                <a:ea typeface="SimHei" panose="02010609060101010101" pitchFamily="49" charset="-122"/>
              </a:rPr>
              <a:t>行为人在自己的非专利产品或者其包装上标明专利权人的专利标记或专利号，以达到欺骗消费者，获取非法利益的行为。这种行为既侵害了专利权人的合法权益，又欺骗了广大的消费者，还扰乱了国家正常的专利管理秩序。</a:t>
            </a:r>
          </a:p>
        </p:txBody>
      </p:sp>
      <p:sp>
        <p:nvSpPr>
          <p:cNvPr id="6" name="菱形 5"/>
          <p:cNvSpPr/>
          <p:nvPr/>
        </p:nvSpPr>
        <p:spPr>
          <a:xfrm>
            <a:off x="10237082" y="4596765"/>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panose="02010609060101010101" pitchFamily="49" charset="-122"/>
              <a:ea typeface="SimHei" panose="02010609060101010101" pitchFamily="49" charset="-122"/>
            </a:endParaRPr>
          </a:p>
        </p:txBody>
      </p:sp>
      <p:sp>
        <p:nvSpPr>
          <p:cNvPr id="7" name="菱形 6"/>
          <p:cNvSpPr/>
          <p:nvPr/>
        </p:nvSpPr>
        <p:spPr>
          <a:xfrm>
            <a:off x="9605556" y="4767214"/>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
        <p:nvSpPr>
          <p:cNvPr id="4" name="文本框 3"/>
          <p:cNvSpPr txBox="1"/>
          <p:nvPr/>
        </p:nvSpPr>
        <p:spPr>
          <a:xfrm>
            <a:off x="1203960" y="1350645"/>
            <a:ext cx="7811135" cy="460375"/>
          </a:xfrm>
          <a:prstGeom prst="rect">
            <a:avLst/>
          </a:prstGeom>
          <a:noFill/>
        </p:spPr>
        <p:txBody>
          <a:bodyPr wrap="square" rtlCol="0">
            <a:spAutoFit/>
          </a:bodyPr>
          <a:lstStyle/>
          <a:p>
            <a:r>
              <a:rPr lang="en-US" altLang="zh-CN" sz="2400" b="1">
                <a:latin typeface="SimHei" panose="02010609060101010101" pitchFamily="49" charset="-122"/>
                <a:ea typeface="SimHei" panose="02010609060101010101" pitchFamily="49" charset="-122"/>
                <a:cs typeface="微软雅黑" panose="020B0503020204020204" pitchFamily="34" charset="-122"/>
                <a:sym typeface="+mn-ea"/>
              </a:rPr>
              <a:t>8.</a:t>
            </a:r>
            <a:r>
              <a:rPr lang="zh-CN" altLang="en-US" sz="2400" b="1">
                <a:latin typeface="SimHei" panose="02010609060101010101" pitchFamily="49" charset="-122"/>
                <a:ea typeface="SimHei" panose="02010609060101010101" pitchFamily="49" charset="-122"/>
                <a:cs typeface="微软雅黑" panose="020B0503020204020204" pitchFamily="34" charset="-122"/>
                <a:sym typeface="+mn-ea"/>
              </a:rPr>
              <a:t>共同侵权行为</a:t>
            </a:r>
            <a:endParaRPr lang="zh-CN" altLang="en-US" sz="2400" b="1">
              <a:latin typeface="SimHei" panose="02010609060101010101" pitchFamily="49" charset="-122"/>
              <a:ea typeface="SimHei" panose="02010609060101010101" pitchFamily="49" charset="-122"/>
              <a:cs typeface="微软雅黑" panose="020B0503020204020204" pitchFamily="34" charset="-122"/>
            </a:endParaRPr>
          </a:p>
        </p:txBody>
      </p:sp>
      <p:sp>
        <p:nvSpPr>
          <p:cNvPr id="5" name="文本框 4"/>
          <p:cNvSpPr txBox="1"/>
          <p:nvPr/>
        </p:nvSpPr>
        <p:spPr>
          <a:xfrm>
            <a:off x="1203959" y="2098675"/>
            <a:ext cx="10137331" cy="3046095"/>
          </a:xfrm>
          <a:prstGeom prst="rect">
            <a:avLst/>
          </a:prstGeom>
          <a:noFill/>
        </p:spPr>
        <p:txBody>
          <a:bodyPr wrap="square" rtlCol="0">
            <a:spAutoFit/>
          </a:bodyPr>
          <a:lstStyle/>
          <a:p>
            <a:r>
              <a:rPr lang="en-US" sz="2400" dirty="0">
                <a:latin typeface="SimHei" panose="02010609060101010101" pitchFamily="49" charset="-122"/>
                <a:ea typeface="SimHei" panose="02010609060101010101" pitchFamily="49" charset="-122"/>
              </a:rPr>
              <a:t>    </a:t>
            </a:r>
            <a:r>
              <a:rPr sz="2400" dirty="0">
                <a:latin typeface="SimHei" panose="02010609060101010101" pitchFamily="49" charset="-122"/>
                <a:ea typeface="SimHei" panose="02010609060101010101" pitchFamily="49" charset="-122"/>
              </a:rPr>
              <a:t>两人以上共同实施上述侵害专利权的行为，或者两人以上相互分工协作，共同实施上述侵害专利权行为的，构成共同侵权。共同侵权行为包括：教唆、帮助他人实施上述侵害专利权的行为；将侵害专利权的产品作为零部件，制造另一产品并出售，被诉侵权人之间存在分工合作的；提供、出售或者进口专门用于实施他人产品专利的材料、专用设备或者零部件的，或者提供、出售或者进口专门用于实施他人方法专利的材料、器件或者专用设备的；为他人实施上述侵害专利权的行为提供场所、仓储、运输等便利条件的</a:t>
            </a:r>
            <a:r>
              <a:rPr lang="zh-CN" altLang="en-US" sz="2400" dirty="0">
                <a:latin typeface="SimHei" panose="02010609060101010101" pitchFamily="49" charset="-122"/>
                <a:ea typeface="SimHei" panose="02010609060101010101" pitchFamily="49" charset="-122"/>
              </a:rPr>
              <a:t>；</a:t>
            </a:r>
            <a:r>
              <a:rPr sz="2400" dirty="0" err="1">
                <a:latin typeface="SimHei" panose="02010609060101010101" pitchFamily="49" charset="-122"/>
                <a:ea typeface="SimHei" panose="02010609060101010101" pitchFamily="49" charset="-122"/>
              </a:rPr>
              <a:t>等等</a:t>
            </a:r>
            <a:r>
              <a:rPr sz="2400" dirty="0">
                <a:latin typeface="SimHei" panose="02010609060101010101" pitchFamily="49" charset="-122"/>
                <a:ea typeface="SimHei" panose="02010609060101010101" pitchFamily="49" charset="-122"/>
              </a:rPr>
              <a:t>。</a:t>
            </a:r>
          </a:p>
        </p:txBody>
      </p:sp>
      <p:sp>
        <p:nvSpPr>
          <p:cNvPr id="2" name="菱形 1"/>
          <p:cNvSpPr/>
          <p:nvPr/>
        </p:nvSpPr>
        <p:spPr>
          <a:xfrm>
            <a:off x="10237082" y="4596765"/>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panose="02010609060101010101" pitchFamily="49" charset="-122"/>
              <a:ea typeface="SimHei" panose="02010609060101010101" pitchFamily="49" charset="-122"/>
            </a:endParaRPr>
          </a:p>
        </p:txBody>
      </p:sp>
      <p:sp>
        <p:nvSpPr>
          <p:cNvPr id="6" name="菱形 5"/>
          <p:cNvSpPr/>
          <p:nvPr/>
        </p:nvSpPr>
        <p:spPr>
          <a:xfrm>
            <a:off x="9605556" y="4767214"/>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6" grpId="0" bldLvl="0" animBg="1"/>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
        <p:nvSpPr>
          <p:cNvPr id="7" name="矩形 6"/>
          <p:cNvSpPr/>
          <p:nvPr/>
        </p:nvSpPr>
        <p:spPr>
          <a:xfrm>
            <a:off x="106680" y="1126490"/>
            <a:ext cx="6786880" cy="521970"/>
          </a:xfrm>
          <a:prstGeom prst="rect">
            <a:avLst/>
          </a:prstGeom>
        </p:spPr>
        <p:txBody>
          <a:bodyPr wrap="square">
            <a:spAutoFit/>
          </a:bodyPr>
          <a:lstStyle/>
          <a:p>
            <a:pPr algn="ctr"/>
            <a:r>
              <a:rPr lang="zh-CN" altLang="en-US" sz="2800" b="1"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rPr>
              <a:t>三、侵害专利权行为的认定</a:t>
            </a:r>
          </a:p>
        </p:txBody>
      </p:sp>
      <p:sp>
        <p:nvSpPr>
          <p:cNvPr id="2" name="文本框 1"/>
          <p:cNvSpPr txBox="1"/>
          <p:nvPr/>
        </p:nvSpPr>
        <p:spPr>
          <a:xfrm>
            <a:off x="1203839" y="1834515"/>
            <a:ext cx="7703820" cy="460375"/>
          </a:xfrm>
          <a:prstGeom prst="rect">
            <a:avLst/>
          </a:prstGeom>
          <a:noFill/>
        </p:spPr>
        <p:txBody>
          <a:bodyPr wrap="square" rtlCol="0">
            <a:spAutoFit/>
          </a:bodyPr>
          <a:lstStyle/>
          <a:p>
            <a:r>
              <a:rPr lang="zh-CN" altLang="en-US" sz="2400" dirty="0">
                <a:latin typeface="SimHei" panose="02010609060101010101" pitchFamily="49" charset="-122"/>
                <a:ea typeface="SimHei" panose="02010609060101010101" pitchFamily="49" charset="-122"/>
              </a:rPr>
              <a:t>侵害发明、实用新型专利权行为的认定</a:t>
            </a:r>
          </a:p>
        </p:txBody>
      </p:sp>
      <p:sp>
        <p:nvSpPr>
          <p:cNvPr id="4" name="文本框 3"/>
          <p:cNvSpPr txBox="1"/>
          <p:nvPr/>
        </p:nvSpPr>
        <p:spPr>
          <a:xfrm>
            <a:off x="1732915" y="2482850"/>
            <a:ext cx="5160645" cy="461665"/>
          </a:xfrm>
          <a:prstGeom prst="rect">
            <a:avLst/>
          </a:prstGeom>
          <a:noFill/>
        </p:spPr>
        <p:txBody>
          <a:bodyPr wrap="square" rtlCol="0">
            <a:spAutoFit/>
          </a:bodyPr>
          <a:lstStyle/>
          <a:p>
            <a:r>
              <a:rPr lang="en-US" altLang="zh-CN" sz="2400" b="1" dirty="0">
                <a:latin typeface="SimHei" panose="02010609060101010101" pitchFamily="49" charset="-122"/>
                <a:ea typeface="SimHei" panose="02010609060101010101" pitchFamily="49" charset="-122"/>
                <a:cs typeface="微软雅黑" panose="020B0503020204020204" pitchFamily="34" charset="-122"/>
              </a:rPr>
              <a:t>1.</a:t>
            </a:r>
            <a:r>
              <a:rPr lang="zh-CN" altLang="en-US" sz="2400" b="1" dirty="0">
                <a:latin typeface="SimHei" panose="02010609060101010101" pitchFamily="49" charset="-122"/>
                <a:ea typeface="SimHei" panose="02010609060101010101" pitchFamily="49" charset="-122"/>
                <a:cs typeface="微软雅黑" panose="020B0503020204020204" pitchFamily="34" charset="-122"/>
              </a:rPr>
              <a:t>侵权认定的比较对象与方法</a:t>
            </a:r>
          </a:p>
        </p:txBody>
      </p:sp>
      <p:sp>
        <p:nvSpPr>
          <p:cNvPr id="5" name="文本框 4"/>
          <p:cNvSpPr txBox="1"/>
          <p:nvPr/>
        </p:nvSpPr>
        <p:spPr>
          <a:xfrm>
            <a:off x="1732915" y="3402330"/>
            <a:ext cx="3590290" cy="461665"/>
          </a:xfrm>
          <a:prstGeom prst="rect">
            <a:avLst/>
          </a:prstGeom>
          <a:noFill/>
        </p:spPr>
        <p:txBody>
          <a:bodyPr wrap="square" rtlCol="0">
            <a:spAutoFit/>
          </a:bodyPr>
          <a:lstStyle/>
          <a:p>
            <a:r>
              <a:rPr lang="en-US" altLang="zh-CN" sz="2400" b="1" dirty="0">
                <a:latin typeface="SimHei" panose="02010609060101010101" pitchFamily="49" charset="-122"/>
                <a:ea typeface="SimHei" panose="02010609060101010101" pitchFamily="49" charset="-122"/>
                <a:cs typeface="微软雅黑" panose="020B0503020204020204" pitchFamily="34" charset="-122"/>
              </a:rPr>
              <a:t>2.</a:t>
            </a:r>
            <a:r>
              <a:rPr lang="zh-CN" altLang="en-US" sz="2400" b="1" dirty="0">
                <a:latin typeface="SimHei" panose="02010609060101010101" pitchFamily="49" charset="-122"/>
                <a:ea typeface="SimHei" panose="02010609060101010101" pitchFamily="49" charset="-122"/>
                <a:cs typeface="微软雅黑" panose="020B0503020204020204" pitchFamily="34" charset="-122"/>
              </a:rPr>
              <a:t>相同侵权</a:t>
            </a:r>
          </a:p>
        </p:txBody>
      </p:sp>
      <p:sp>
        <p:nvSpPr>
          <p:cNvPr id="6" name="文本框 5"/>
          <p:cNvSpPr txBox="1"/>
          <p:nvPr/>
        </p:nvSpPr>
        <p:spPr>
          <a:xfrm>
            <a:off x="1732915" y="4321175"/>
            <a:ext cx="2948940" cy="461665"/>
          </a:xfrm>
          <a:prstGeom prst="rect">
            <a:avLst/>
          </a:prstGeom>
          <a:noFill/>
        </p:spPr>
        <p:txBody>
          <a:bodyPr wrap="square" rtlCol="0">
            <a:spAutoFit/>
          </a:bodyPr>
          <a:lstStyle/>
          <a:p>
            <a:r>
              <a:rPr lang="en-US" altLang="zh-CN" sz="2400" b="1" dirty="0">
                <a:latin typeface="SimHei" panose="02010609060101010101" pitchFamily="49" charset="-122"/>
                <a:ea typeface="SimHei" panose="02010609060101010101" pitchFamily="49" charset="-122"/>
                <a:cs typeface="微软雅黑" panose="020B0503020204020204" pitchFamily="34" charset="-122"/>
              </a:rPr>
              <a:t>3.</a:t>
            </a:r>
            <a:r>
              <a:rPr lang="zh-CN" altLang="en-US" sz="2400" b="1" dirty="0">
                <a:latin typeface="SimHei" panose="02010609060101010101" pitchFamily="49" charset="-122"/>
                <a:ea typeface="SimHei" panose="02010609060101010101" pitchFamily="49" charset="-122"/>
                <a:cs typeface="微软雅黑" panose="020B0503020204020204" pitchFamily="34" charset="-122"/>
              </a:rPr>
              <a:t>等同侵权</a:t>
            </a:r>
          </a:p>
        </p:txBody>
      </p:sp>
      <p:sp>
        <p:nvSpPr>
          <p:cNvPr id="8" name="文本框 7"/>
          <p:cNvSpPr txBox="1"/>
          <p:nvPr/>
        </p:nvSpPr>
        <p:spPr>
          <a:xfrm>
            <a:off x="1732915" y="5219065"/>
            <a:ext cx="4103370" cy="461665"/>
          </a:xfrm>
          <a:prstGeom prst="rect">
            <a:avLst/>
          </a:prstGeom>
          <a:noFill/>
        </p:spPr>
        <p:txBody>
          <a:bodyPr wrap="square" rtlCol="0">
            <a:spAutoFit/>
          </a:bodyPr>
          <a:lstStyle/>
          <a:p>
            <a:r>
              <a:rPr lang="en-US" altLang="zh-CN" sz="2400" b="1" dirty="0">
                <a:latin typeface="SimHei" panose="02010609060101010101" pitchFamily="49" charset="-122"/>
                <a:ea typeface="SimHei" panose="02010609060101010101" pitchFamily="49" charset="-122"/>
                <a:cs typeface="微软雅黑" panose="020B0503020204020204" pitchFamily="34" charset="-122"/>
              </a:rPr>
              <a:t>4.</a:t>
            </a:r>
            <a:r>
              <a:rPr lang="zh-CN" altLang="en-US" sz="2400" b="1" dirty="0">
                <a:latin typeface="SimHei" panose="02010609060101010101" pitchFamily="49" charset="-122"/>
                <a:ea typeface="SimHei" panose="02010609060101010101" pitchFamily="49" charset="-122"/>
                <a:cs typeface="微软雅黑" panose="020B0503020204020204" pitchFamily="34" charset="-122"/>
              </a:rPr>
              <a:t>禁止反悔原则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95400" y="1307465"/>
            <a:ext cx="5160645" cy="521970"/>
          </a:xfrm>
          <a:prstGeom prst="rect">
            <a:avLst/>
          </a:prstGeom>
          <a:noFill/>
        </p:spPr>
        <p:txBody>
          <a:bodyPr wrap="square" rtlCol="0">
            <a:spAutoFit/>
          </a:bodyPr>
          <a:lstStyle/>
          <a:p>
            <a:r>
              <a:rPr lang="en-US" altLang="zh-CN" sz="2800" b="1">
                <a:latin typeface="SimHei" panose="02010609060101010101" pitchFamily="49" charset="-122"/>
                <a:ea typeface="SimHei" panose="02010609060101010101" pitchFamily="49" charset="-122"/>
                <a:cs typeface="微软雅黑" panose="020B0503020204020204" pitchFamily="34" charset="-122"/>
              </a:rPr>
              <a:t>1.</a:t>
            </a:r>
            <a:r>
              <a:rPr lang="zh-CN" altLang="en-US" sz="2800" b="1">
                <a:latin typeface="SimHei" panose="02010609060101010101" pitchFamily="49" charset="-122"/>
                <a:ea typeface="SimHei" panose="02010609060101010101" pitchFamily="49" charset="-122"/>
                <a:cs typeface="微软雅黑" panose="020B0503020204020204" pitchFamily="34" charset="-122"/>
              </a:rPr>
              <a:t>侵权认定的比较对象与方法</a:t>
            </a:r>
          </a:p>
        </p:txBody>
      </p:sp>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
        <p:nvSpPr>
          <p:cNvPr id="2" name="文本框 1"/>
          <p:cNvSpPr txBox="1"/>
          <p:nvPr/>
        </p:nvSpPr>
        <p:spPr>
          <a:xfrm>
            <a:off x="1203960" y="1968500"/>
            <a:ext cx="10290175" cy="4154984"/>
          </a:xfrm>
          <a:prstGeom prst="rect">
            <a:avLst/>
          </a:prstGeom>
          <a:noFill/>
        </p:spPr>
        <p:txBody>
          <a:bodyPr wrap="square" rtlCol="0">
            <a:spAutoFit/>
          </a:bodyPr>
          <a:lstStyle/>
          <a:p>
            <a:r>
              <a:rPr lang="en-US" altLang="zh-CN" sz="2400" dirty="0">
                <a:latin typeface="SimHei" panose="02010609060101010101" pitchFamily="49" charset="-122"/>
                <a:ea typeface="SimHei" panose="02010609060101010101" pitchFamily="49" charset="-122"/>
              </a:rPr>
              <a:t>    </a:t>
            </a:r>
            <a:r>
              <a:rPr lang="zh-CN" altLang="en-US" sz="2400" dirty="0">
                <a:latin typeface="SimHei" panose="02010609060101010101" pitchFamily="49" charset="-122"/>
                <a:ea typeface="SimHei" panose="02010609060101010101" pitchFamily="49" charset="-122"/>
              </a:rPr>
              <a:t>在认定被诉侵权技术方案是否落入专利权的保护范围时，应当审查权利人主张的权利要求所记载的全部技术特征，并以权利要求中记载的全部技术特征与被诉侵权技术方案所对应的全部技术特征逐一进行比较，而不是仅仅比较权利要求中的区别特征。</a:t>
            </a:r>
            <a:endParaRPr lang="en-US" altLang="zh-CN" sz="2400" dirty="0">
              <a:latin typeface="SimHei" panose="02010609060101010101" pitchFamily="49" charset="-122"/>
              <a:ea typeface="SimHei" panose="02010609060101010101" pitchFamily="49" charset="-122"/>
            </a:endParaRPr>
          </a:p>
          <a:p>
            <a:r>
              <a:rPr lang="en-US" altLang="zh-CN" sz="2400" dirty="0">
                <a:latin typeface="SimHei" panose="02010609060101010101" pitchFamily="49" charset="-122"/>
                <a:ea typeface="SimHei" panose="02010609060101010101" pitchFamily="49" charset="-122"/>
              </a:rPr>
              <a:t>    </a:t>
            </a:r>
            <a:r>
              <a:rPr lang="zh-CN" altLang="en-US" sz="2400" dirty="0">
                <a:solidFill>
                  <a:srgbClr val="FF0000"/>
                </a:solidFill>
                <a:latin typeface="SimHei" panose="02010609060101010101" pitchFamily="49" charset="-122"/>
                <a:ea typeface="SimHei" panose="02010609060101010101" pitchFamily="49" charset="-122"/>
              </a:rPr>
              <a:t>在被诉侵权技术方案包含与权利要求记载的全部技术特征相同或者等同的技术特征时，应当认定其落入专利权保护范围。</a:t>
            </a:r>
            <a:r>
              <a:rPr lang="zh-CN" altLang="en-US" sz="2400" dirty="0">
                <a:latin typeface="SimHei" panose="02010609060101010101" pitchFamily="49" charset="-122"/>
                <a:ea typeface="SimHei" panose="02010609060101010101" pitchFamily="49" charset="-122"/>
              </a:rPr>
              <a:t>在被诉侵权技术方案的技术特征与权利要求记载的全部技术特征相比，缺少权利要求记载的一个或多个技术特征，或者有一个或一个以上技术特征不相同也不等同时，应当认定其没有落入专利权保护范围。进行侵权认定时，不应以专利产品与被诉侵权技术方案直接进行比对，但专利产品可以用以帮助理解有关技术特征与技术方案。</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
        <p:nvSpPr>
          <p:cNvPr id="4" name="文本框 3"/>
          <p:cNvSpPr txBox="1"/>
          <p:nvPr/>
        </p:nvSpPr>
        <p:spPr>
          <a:xfrm>
            <a:off x="1859944" y="1386978"/>
            <a:ext cx="2266784" cy="521970"/>
          </a:xfrm>
          <a:prstGeom prst="rect">
            <a:avLst/>
          </a:prstGeom>
          <a:noFill/>
        </p:spPr>
        <p:txBody>
          <a:bodyPr wrap="square" rtlCol="0">
            <a:spAutoFit/>
          </a:bodyPr>
          <a:lstStyle/>
          <a:p>
            <a:r>
              <a:rPr lang="en-US" altLang="zh-CN" sz="2800" b="1" dirty="0">
                <a:latin typeface="SimHei" panose="02010609060101010101" pitchFamily="49" charset="-122"/>
                <a:ea typeface="SimHei" panose="02010609060101010101" pitchFamily="49" charset="-122"/>
                <a:cs typeface="微软雅黑" panose="020B0503020204020204" pitchFamily="34" charset="-122"/>
              </a:rPr>
              <a:t>2.</a:t>
            </a:r>
            <a:r>
              <a:rPr lang="zh-CN" altLang="en-US" sz="2800" b="1" dirty="0">
                <a:latin typeface="SimHei" panose="02010609060101010101" pitchFamily="49" charset="-122"/>
                <a:ea typeface="SimHei" panose="02010609060101010101" pitchFamily="49" charset="-122"/>
                <a:cs typeface="微软雅黑" panose="020B0503020204020204" pitchFamily="34" charset="-122"/>
              </a:rPr>
              <a:t>相同侵权</a:t>
            </a:r>
          </a:p>
        </p:txBody>
      </p:sp>
      <p:sp>
        <p:nvSpPr>
          <p:cNvPr id="2" name="文本框 1"/>
          <p:cNvSpPr txBox="1"/>
          <p:nvPr/>
        </p:nvSpPr>
        <p:spPr>
          <a:xfrm>
            <a:off x="1203960" y="1968500"/>
            <a:ext cx="10290175" cy="2308324"/>
          </a:xfrm>
          <a:prstGeom prst="rect">
            <a:avLst/>
          </a:prstGeom>
          <a:noFill/>
        </p:spPr>
        <p:txBody>
          <a:bodyPr wrap="square" rtlCol="0">
            <a:spAutoFit/>
          </a:bodyPr>
          <a:lstStyle/>
          <a:p>
            <a:r>
              <a:rPr lang="en-US" sz="2400" dirty="0">
                <a:latin typeface="SimHei" panose="02010609060101010101" pitchFamily="49" charset="-122"/>
                <a:ea typeface="SimHei" panose="02010609060101010101" pitchFamily="49" charset="-122"/>
              </a:rPr>
              <a:t>    </a:t>
            </a:r>
            <a:r>
              <a:rPr sz="2400" dirty="0" err="1">
                <a:latin typeface="SimHei" panose="02010609060101010101" pitchFamily="49" charset="-122"/>
                <a:ea typeface="SimHei" panose="02010609060101010101" pitchFamily="49" charset="-122"/>
              </a:rPr>
              <a:t>相同侵权，又称</a:t>
            </a:r>
            <a:r>
              <a:rPr lang="zh-CN" altLang="en-US" sz="2400" dirty="0">
                <a:latin typeface="SimHei" panose="02010609060101010101" pitchFamily="49" charset="-122"/>
                <a:ea typeface="SimHei" panose="02010609060101010101" pitchFamily="49" charset="-122"/>
              </a:rPr>
              <a:t>字面</a:t>
            </a:r>
            <a:r>
              <a:rPr sz="2400" dirty="0">
                <a:latin typeface="SimHei" panose="02010609060101010101" pitchFamily="49" charset="-122"/>
                <a:ea typeface="SimHei" panose="02010609060101010101" pitchFamily="49" charset="-122"/>
              </a:rPr>
              <a:t>侵权，是指被诉侵权技术方案包含了与权利要求记载的全部技术特征相同的对应技术特征。只要被诉侵权技术方案包含了权利要求中的全部技术特征，不管其是否增加了新的技术特征，一般均认为构成相同侵权。相同侵权可以借用新颖性概念来认定，即将被控侵权的产品或者方法看成是一份对比文献来判断新颖性，如果判断的结论是具备新颖性，则相同侵权不成立；如果判断的结果是不具备新颖性，则构成相同侵权。</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
        <p:nvSpPr>
          <p:cNvPr id="4" name="文本框 3"/>
          <p:cNvSpPr txBox="1"/>
          <p:nvPr/>
        </p:nvSpPr>
        <p:spPr>
          <a:xfrm>
            <a:off x="2146191" y="1482394"/>
            <a:ext cx="2131612" cy="521970"/>
          </a:xfrm>
          <a:prstGeom prst="rect">
            <a:avLst/>
          </a:prstGeom>
          <a:noFill/>
        </p:spPr>
        <p:txBody>
          <a:bodyPr wrap="square" rtlCol="0">
            <a:spAutoFit/>
          </a:bodyPr>
          <a:lstStyle/>
          <a:p>
            <a:r>
              <a:rPr lang="en-US" sz="2800" b="1" dirty="0">
                <a:latin typeface="SimHei" panose="02010609060101010101" pitchFamily="49" charset="-122"/>
                <a:ea typeface="SimHei" panose="02010609060101010101" pitchFamily="49" charset="-122"/>
                <a:cs typeface="微软雅黑" panose="020B0503020204020204" pitchFamily="34" charset="-122"/>
              </a:rPr>
              <a:t>3.</a:t>
            </a:r>
            <a:r>
              <a:rPr lang="zh-CN" altLang="en-US" sz="2800" b="1" dirty="0">
                <a:latin typeface="SimHei" panose="02010609060101010101" pitchFamily="49" charset="-122"/>
                <a:ea typeface="SimHei" panose="02010609060101010101" pitchFamily="49" charset="-122"/>
                <a:cs typeface="微软雅黑" panose="020B0503020204020204" pitchFamily="34" charset="-122"/>
              </a:rPr>
              <a:t>等同侵权</a:t>
            </a:r>
          </a:p>
        </p:txBody>
      </p:sp>
      <p:sp>
        <p:nvSpPr>
          <p:cNvPr id="2" name="文本框 1"/>
          <p:cNvSpPr txBox="1"/>
          <p:nvPr/>
        </p:nvSpPr>
        <p:spPr>
          <a:xfrm>
            <a:off x="1507833" y="2190157"/>
            <a:ext cx="10011032" cy="2677656"/>
          </a:xfrm>
          <a:prstGeom prst="rect">
            <a:avLst/>
          </a:prstGeom>
          <a:noFill/>
        </p:spPr>
        <p:txBody>
          <a:bodyPr wrap="square" rtlCol="0">
            <a:spAutoFit/>
          </a:bodyPr>
          <a:lstStyle/>
          <a:p>
            <a:pPr algn="just"/>
            <a:r>
              <a:rPr lang="en-US" altLang="zh-CN" sz="2400" dirty="0">
                <a:latin typeface="SimHei" panose="02010609060101010101" pitchFamily="49" charset="-122"/>
                <a:ea typeface="SimHei" panose="02010609060101010101" pitchFamily="49" charset="-122"/>
              </a:rPr>
              <a:t>    </a:t>
            </a:r>
            <a:r>
              <a:rPr lang="zh-CN" altLang="en-US" sz="2400" dirty="0">
                <a:latin typeface="SimHei" panose="02010609060101010101" pitchFamily="49" charset="-122"/>
                <a:ea typeface="SimHei" panose="02010609060101010101" pitchFamily="49" charset="-122"/>
              </a:rPr>
              <a:t>在专利侵权认定中，在相同侵权不成立的情况下，应当判断是否构成等同侵权。所谓等同侵权，是指被诉侵权技术方案有一个或者一个以上技术特征与权利要求中的相应技术特征从字面上看不相同，但是属于等同特征，应当认定被诉侵权技术方案落入专利权保护范围。其中，等同特征是指与权利要求所记载的技术特征以基本相同的手段，实现基本相同的功能，达到基本相同的效果，并且所属技术领域的普通技术人员无需经过创造性劳动就能够想到的技术特征。</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
        <p:nvSpPr>
          <p:cNvPr id="2" name="文本框 1"/>
          <p:cNvSpPr txBox="1"/>
          <p:nvPr/>
        </p:nvSpPr>
        <p:spPr>
          <a:xfrm>
            <a:off x="1436908" y="1479578"/>
            <a:ext cx="10076581" cy="4154984"/>
          </a:xfrm>
          <a:prstGeom prst="rect">
            <a:avLst/>
          </a:prstGeom>
          <a:noFill/>
        </p:spPr>
        <p:txBody>
          <a:bodyPr wrap="square" rtlCol="0">
            <a:spAutoFit/>
          </a:bodyPr>
          <a:lstStyle/>
          <a:p>
            <a:r>
              <a:rPr lang="en-US" sz="2400" dirty="0">
                <a:latin typeface="SimHei" panose="02010609060101010101" pitchFamily="49" charset="-122"/>
                <a:ea typeface="SimHei" panose="02010609060101010101" pitchFamily="49" charset="-122"/>
              </a:rPr>
              <a:t>    </a:t>
            </a:r>
            <a:r>
              <a:rPr sz="2400" dirty="0">
                <a:latin typeface="SimHei" panose="02010609060101010101" pitchFamily="49" charset="-122"/>
                <a:ea typeface="SimHei" panose="02010609060101010101" pitchFamily="49" charset="-122"/>
              </a:rPr>
              <a:t>基本相同的手段，一般是指在被诉侵权行为发生日前专利所属技术领域惯常替换的技术特征以及工作原理基本相同的技术特征。申请日后出现的、工作原理与专利技术特征不同的技术特征，属于被诉侵权行为发生日所属技术领域普通技术人员容易想到的替换特征，可以认定为基本相同的手段。</a:t>
            </a:r>
            <a:endParaRPr lang="en-US" sz="2400" dirty="0">
              <a:latin typeface="SimHei" panose="02010609060101010101" pitchFamily="49" charset="-122"/>
              <a:ea typeface="SimHei" panose="02010609060101010101" pitchFamily="49" charset="-122"/>
            </a:endParaRPr>
          </a:p>
          <a:p>
            <a:r>
              <a:rPr lang="en-US" sz="2400" dirty="0">
                <a:latin typeface="SimHei" panose="02010609060101010101" pitchFamily="49" charset="-122"/>
                <a:ea typeface="SimHei" panose="02010609060101010101" pitchFamily="49" charset="-122"/>
              </a:rPr>
              <a:t>    </a:t>
            </a:r>
            <a:r>
              <a:rPr sz="2400" dirty="0" err="1">
                <a:latin typeface="SimHei" panose="02010609060101010101" pitchFamily="49" charset="-122"/>
                <a:ea typeface="SimHei" panose="02010609060101010101" pitchFamily="49" charset="-122"/>
              </a:rPr>
              <a:t>基本相同的功能，是指被诉侵权技术方案中的替换手段所起的作用与权利要求对应技术特征在专利技术方案中所起的作用基本上是相同的</a:t>
            </a:r>
            <a:r>
              <a:rPr sz="2400" dirty="0">
                <a:latin typeface="SimHei" panose="02010609060101010101" pitchFamily="49" charset="-122"/>
                <a:ea typeface="SimHei" panose="02010609060101010101" pitchFamily="49" charset="-122"/>
              </a:rPr>
              <a:t>。</a:t>
            </a:r>
            <a:endParaRPr lang="en-US" sz="2400" dirty="0">
              <a:latin typeface="SimHei" panose="02010609060101010101" pitchFamily="49" charset="-122"/>
              <a:ea typeface="SimHei" panose="02010609060101010101" pitchFamily="49" charset="-122"/>
            </a:endParaRPr>
          </a:p>
          <a:p>
            <a:r>
              <a:rPr lang="en-US" sz="2400" dirty="0">
                <a:latin typeface="SimHei" panose="02010609060101010101" pitchFamily="49" charset="-122"/>
                <a:ea typeface="SimHei" panose="02010609060101010101" pitchFamily="49" charset="-122"/>
              </a:rPr>
              <a:t>    </a:t>
            </a:r>
            <a:r>
              <a:rPr sz="2400" dirty="0">
                <a:latin typeface="SimHei" panose="02010609060101010101" pitchFamily="49" charset="-122"/>
                <a:ea typeface="SimHei" panose="02010609060101010101" pitchFamily="49" charset="-122"/>
              </a:rPr>
              <a:t>基本相同的效果，一般是指被诉侵权技术方案中的替换手段所达到的效果与权利要求对应技术特征的技术效果无实质性差异，只要被诉侵权技术方案中的替换手段相对于权利要求对应的技术特征在技术效果上不属于明显提高或者降低的，就应当认为属于无实质性差异。</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48807" y="2191493"/>
            <a:ext cx="9926955" cy="1938020"/>
          </a:xfrm>
          <a:prstGeom prst="rect">
            <a:avLst/>
          </a:prstGeom>
          <a:noFill/>
        </p:spPr>
        <p:txBody>
          <a:bodyPr wrap="square" rtlCol="0">
            <a:spAutoFit/>
          </a:bodyPr>
          <a:lstStyle/>
          <a:p>
            <a:pPr algn="just"/>
            <a:r>
              <a:rPr lang="zh-CN" altLang="en-US" sz="2400" dirty="0">
                <a:latin typeface="SimHei" panose="02010609060101010101" pitchFamily="49" charset="-122"/>
                <a:ea typeface="SimHei" panose="02010609060101010101" pitchFamily="49" charset="-122"/>
              </a:rPr>
              <a:t>    </a:t>
            </a:r>
            <a:r>
              <a:rPr sz="2400" dirty="0">
                <a:latin typeface="SimHei" panose="02010609060101010101" pitchFamily="49" charset="-122"/>
                <a:ea typeface="SimHei" panose="02010609060101010101" pitchFamily="49" charset="-122"/>
              </a:rPr>
              <a:t>等同侵权是为了弥补因相同侵权容易规避而产生的专利保护不足而出现的，是在相同侵权的基础上适度扩大专利权的保护范围，在性质上类似于专利的创造性，即将那些对所属技术领域的普通技术人员而言，与显而易见地替换权利要求对应的技术特征的被诉侵权技术方案中的替换手段纳入专利权的保护范围。</a:t>
            </a:r>
          </a:p>
        </p:txBody>
      </p:sp>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C5EC597-944B-45F0-720F-898A61751295}"/>
              </a:ext>
            </a:extLst>
          </p:cNvPr>
          <p:cNvSpPr txBox="1"/>
          <p:nvPr/>
        </p:nvSpPr>
        <p:spPr>
          <a:xfrm>
            <a:off x="1296062" y="1624904"/>
            <a:ext cx="10288988" cy="2677656"/>
          </a:xfrm>
          <a:prstGeom prst="rect">
            <a:avLst/>
          </a:prstGeom>
          <a:noFill/>
        </p:spPr>
        <p:txBody>
          <a:bodyPr wrap="square">
            <a:spAutoFit/>
          </a:bodyPr>
          <a:lstStyle/>
          <a:p>
            <a:r>
              <a:rPr lang="zh-CN" altLang="en-US" sz="2400" dirty="0">
                <a:solidFill>
                  <a:srgbClr val="FF0000"/>
                </a:solidFill>
                <a:latin typeface="SimHei" panose="02010609060101010101" pitchFamily="49" charset="-122"/>
                <a:ea typeface="SimHei" panose="02010609060101010101" pitchFamily="49" charset="-122"/>
              </a:rPr>
              <a:t>指导性案例</a:t>
            </a:r>
            <a:r>
              <a:rPr lang="en-US" altLang="zh-CN" sz="2400" dirty="0">
                <a:solidFill>
                  <a:srgbClr val="FF0000"/>
                </a:solidFill>
                <a:latin typeface="SimHei" panose="02010609060101010101" pitchFamily="49" charset="-122"/>
                <a:ea typeface="SimHei" panose="02010609060101010101" pitchFamily="49" charset="-122"/>
              </a:rPr>
              <a:t>84</a:t>
            </a:r>
            <a:r>
              <a:rPr lang="zh-CN" altLang="en-US" sz="2400" dirty="0">
                <a:solidFill>
                  <a:srgbClr val="FF0000"/>
                </a:solidFill>
                <a:latin typeface="SimHei" panose="02010609060101010101" pitchFamily="49" charset="-122"/>
                <a:ea typeface="SimHei" panose="02010609060101010101" pitchFamily="49" charset="-122"/>
              </a:rPr>
              <a:t>号</a:t>
            </a:r>
            <a:r>
              <a:rPr lang="zh-CN" altLang="en-US" dirty="0">
                <a:latin typeface="SimHei" panose="02010609060101010101" pitchFamily="49" charset="-122"/>
                <a:ea typeface="SimHei" panose="02010609060101010101" pitchFamily="49" charset="-122"/>
              </a:rPr>
              <a:t>（礼来公司诉常州华生制药有限公司侵害发明专利权纠纷案）：</a:t>
            </a:r>
            <a:endParaRPr lang="en-US" altLang="zh-CN" dirty="0">
              <a:latin typeface="SimHei" panose="02010609060101010101" pitchFamily="49" charset="-122"/>
              <a:ea typeface="SimHei" panose="02010609060101010101" pitchFamily="49" charset="-122"/>
            </a:endParaRPr>
          </a:p>
          <a:p>
            <a:r>
              <a:rPr lang="en-US" altLang="zh-CN" sz="2400" dirty="0">
                <a:latin typeface="SimHei" panose="02010609060101010101" pitchFamily="49" charset="-122"/>
                <a:ea typeface="SimHei" panose="02010609060101010101" pitchFamily="49" charset="-122"/>
              </a:rPr>
              <a:t>    2013</a:t>
            </a:r>
            <a:r>
              <a:rPr lang="zh-CN" altLang="en-US" sz="2400" dirty="0">
                <a:latin typeface="SimHei" panose="02010609060101010101" pitchFamily="49" charset="-122"/>
                <a:ea typeface="SimHei" panose="02010609060101010101" pitchFamily="49" charset="-122"/>
              </a:rPr>
              <a:t>年</a:t>
            </a:r>
            <a:r>
              <a:rPr lang="en-US" altLang="zh-CN" sz="2400" dirty="0">
                <a:latin typeface="SimHei" panose="02010609060101010101" pitchFamily="49" charset="-122"/>
                <a:ea typeface="SimHei" panose="02010609060101010101" pitchFamily="49" charset="-122"/>
              </a:rPr>
              <a:t>7</a:t>
            </a:r>
            <a:r>
              <a:rPr lang="zh-CN" altLang="en-US" sz="2400" dirty="0">
                <a:latin typeface="SimHei" panose="02010609060101010101" pitchFamily="49" charset="-122"/>
                <a:ea typeface="SimHei" panose="02010609060101010101" pitchFamily="49" charset="-122"/>
              </a:rPr>
              <a:t>月</a:t>
            </a:r>
            <a:r>
              <a:rPr lang="en-US" altLang="zh-CN" sz="2400" dirty="0">
                <a:latin typeface="SimHei" panose="02010609060101010101" pitchFamily="49" charset="-122"/>
                <a:ea typeface="SimHei" panose="02010609060101010101" pitchFamily="49" charset="-122"/>
              </a:rPr>
              <a:t>25</a:t>
            </a:r>
            <a:r>
              <a:rPr lang="zh-CN" altLang="en-US" sz="2400" dirty="0">
                <a:latin typeface="SimHei" panose="02010609060101010101" pitchFamily="49" charset="-122"/>
                <a:ea typeface="SimHei" panose="02010609060101010101" pitchFamily="49" charset="-122"/>
              </a:rPr>
              <a:t>日，礼来公司（又称伊莱利利公司）向江苏省高级人民法院（以下简称江苏高院）诉称，礼来公司拥有涉案</a:t>
            </a:r>
            <a:r>
              <a:rPr lang="en-US" altLang="zh-CN" sz="2400" dirty="0">
                <a:latin typeface="SimHei" panose="02010609060101010101" pitchFamily="49" charset="-122"/>
                <a:ea typeface="SimHei" panose="02010609060101010101" pitchFamily="49" charset="-122"/>
              </a:rPr>
              <a:t>91103346.7</a:t>
            </a:r>
            <a:r>
              <a:rPr lang="zh-CN" altLang="en-US" sz="2400" dirty="0">
                <a:latin typeface="SimHei" panose="02010609060101010101" pitchFamily="49" charset="-122"/>
                <a:ea typeface="SimHei" panose="02010609060101010101" pitchFamily="49" charset="-122"/>
              </a:rPr>
              <a:t>号方法发明专利权，涉案专利方法制备的药物奥氮平为新产品。常州华生制药有限公司（以下简称华生公司）使用落入涉案专利权保护范围的制备方法生产药物奥氮平并面向市场销售，侵害了礼来公司的涉案方法发明专利权。为此，礼来公司提起本案诉讼，请求法院判令华生公司承担相应法律责任。</a:t>
            </a:r>
          </a:p>
        </p:txBody>
      </p:sp>
    </p:spTree>
    <p:extLst>
      <p:ext uri="{BB962C8B-B14F-4D97-AF65-F5344CB8AC3E}">
        <p14:creationId xmlns:p14="http://schemas.microsoft.com/office/powerpoint/2010/main" val="161507567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C708FED-18C9-BD1B-1B00-7C5A2141FE82}"/>
              </a:ext>
            </a:extLst>
          </p:cNvPr>
          <p:cNvSpPr txBox="1"/>
          <p:nvPr/>
        </p:nvSpPr>
        <p:spPr>
          <a:xfrm>
            <a:off x="1232453" y="1101807"/>
            <a:ext cx="10336696" cy="5016758"/>
          </a:xfrm>
          <a:prstGeom prst="rect">
            <a:avLst/>
          </a:prstGeom>
          <a:noFill/>
        </p:spPr>
        <p:txBody>
          <a:bodyPr wrap="square">
            <a:spAutoFit/>
          </a:bodyPr>
          <a:lstStyle/>
          <a:p>
            <a:pPr algn="just"/>
            <a:r>
              <a:rPr lang="zh-CN" altLang="en-US" sz="2000" dirty="0">
                <a:latin typeface="SimHei" panose="02010609060101010101" pitchFamily="49" charset="-122"/>
                <a:ea typeface="SimHei" panose="02010609060101010101" pitchFamily="49" charset="-122"/>
              </a:rPr>
              <a:t>裁判摘要</a:t>
            </a:r>
          </a:p>
          <a:p>
            <a:pPr algn="just"/>
            <a:r>
              <a:rPr lang="zh-CN" altLang="en-US" sz="2000" dirty="0">
                <a:latin typeface="SimHei" panose="02010609060101010101" pitchFamily="49" charset="-122"/>
                <a:ea typeface="SimHei" panose="02010609060101010101" pitchFamily="49" charset="-122"/>
              </a:rPr>
              <a:t>    本案中，就华生公司奥氮平制备工艺的反应路线和涉案方法专利的区别而言，首先，苄基保护的三环还原物中间体与未加苄基保护的三环还原物中间体为不同的化合物，两者在化学反应特性上存在差异。相应地，涉案专利的方法中不存在取代反应前后的加苄基和脱苄基反应步骤。因此，两个技术方案在反应中间物和反应步骤上的差异较大；其次，由于增加了加苄基和脱苄基步骤，华生公司的奥氮平制备工艺在终产物收率方面会有所减损，而涉案专利由于不存在加苄基保护步骤和脱苄基步骤，收率不会因此而下降。故两个技术方案的技术效果如收率高低等方面存在较大差异；最后，尽管对所述三环还原物中的胺基进行苄基保护以减少副反应是化学合成领域的公知常识，但是这种改变是实质性的，加苄基保护的三环还原物中间体的反应特性发生了改变，增加反应步骤也使收率下降。而且加苄基保护为公知常识仅说明华生公司的奥氮平制备工艺相对于涉案专利方法改进有限，但并不意味着两者所采用的技术手段是基本相同的。综上，华生公司的奥氮平制备工艺在三环还原物中间体是否为苄基化中间体以及由此增加的苄基化反应步骤和脱苄基步骤方面，与涉案专利方法是不同的，相应的技术特征也不属于基本相同的技术手段，达到的技术效果存在较大差异，未构成等同特征。因此，华生公司奥氮平制备工艺未落入涉案专利权保护范围。</a:t>
            </a:r>
          </a:p>
        </p:txBody>
      </p:sp>
    </p:spTree>
    <p:extLst>
      <p:ext uri="{BB962C8B-B14F-4D97-AF65-F5344CB8AC3E}">
        <p14:creationId xmlns:p14="http://schemas.microsoft.com/office/powerpoint/2010/main" val="2445516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976581"/>
            <a:ext cx="9144000" cy="1533381"/>
          </a:xfrm>
        </p:spPr>
        <p:txBody>
          <a:bodyPr>
            <a:normAutofit/>
          </a:bodyPr>
          <a:lstStyle/>
          <a:p>
            <a:r>
              <a:rPr lang="zh-CN" altLang="en-US" sz="6000" dirty="0">
                <a:solidFill>
                  <a:schemeClr val="bg1"/>
                </a:solidFill>
                <a:latin typeface="华文中宋" panose="02010600040101010101" pitchFamily="2" charset="-122"/>
                <a:ea typeface="华文中宋" panose="02010600040101010101" pitchFamily="2" charset="-122"/>
              </a:rPr>
              <a:t>第八章 专利权的对象 </a:t>
            </a:r>
          </a:p>
        </p:txBody>
      </p:sp>
    </p:spTree>
    <p:extLst>
      <p:ext uri="{BB962C8B-B14F-4D97-AF65-F5344CB8AC3E}">
        <p14:creationId xmlns:p14="http://schemas.microsoft.com/office/powerpoint/2010/main" val="25094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SimHei" panose="02010609060101010101" pitchFamily="49" charset="-122"/>
                <a:ea typeface="SimHei" panose="02010609060101010101" pitchFamily="49" charset="-122"/>
              </a:rPr>
              <a:t>外观设计</a:t>
            </a:r>
          </a:p>
        </p:txBody>
      </p:sp>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3042453" y="1810347"/>
            <a:ext cx="8385906" cy="2328523"/>
          </a:xfrm>
          <a:prstGeom prst="rect">
            <a:avLst/>
          </a:prstGeom>
          <a:noFill/>
        </p:spPr>
        <p:txBody>
          <a:bodyPr wrap="square" rtlCol="0">
            <a:spAutoFit/>
          </a:bodyPr>
          <a:lstStyle/>
          <a:p>
            <a:pPr algn="just">
              <a:lnSpc>
                <a:spcPct val="150000"/>
              </a:lnSpc>
            </a:pPr>
            <a:r>
              <a:rPr lang="zh-CN" altLang="en-US" sz="2000" dirty="0">
                <a:latin typeface="SimHei" panose="02010609060101010101" pitchFamily="49" charset="-122"/>
                <a:ea typeface="SimHei" panose="02010609060101010101" pitchFamily="49" charset="-122"/>
              </a:rPr>
              <a:t>    在外观设计的保护范围方面，各国均采用以交存的照片或图片为准的方式，而不像发明或实用新型采用文字说明方式。</a:t>
            </a:r>
            <a:endParaRPr lang="en-US" altLang="zh-CN" sz="2000" dirty="0">
              <a:latin typeface="SimHei" panose="02010609060101010101" pitchFamily="49" charset="-122"/>
              <a:ea typeface="SimHei" panose="02010609060101010101" pitchFamily="49" charset="-122"/>
            </a:endParaRPr>
          </a:p>
          <a:p>
            <a:pPr algn="just">
              <a:lnSpc>
                <a:spcPct val="150000"/>
              </a:lnSpc>
            </a:pPr>
            <a:r>
              <a:rPr lang="zh-CN" altLang="en-US" sz="2000" dirty="0">
                <a:latin typeface="SimHei" panose="02010609060101010101" pitchFamily="49" charset="-122"/>
                <a:ea typeface="SimHei" panose="02010609060101010101" pitchFamily="49" charset="-122"/>
                <a:cs typeface="Times New Roman" panose="02020603050405020304" pitchFamily="18" charset="0"/>
              </a:rPr>
              <a:t>    </a:t>
            </a:r>
            <a:r>
              <a:rPr lang="zh-TW" altLang="en-US" sz="2000" dirty="0">
                <a:latin typeface="SimHei" panose="02010609060101010101" pitchFamily="49" charset="-122"/>
                <a:ea typeface="SimHei" panose="02010609060101010101" pitchFamily="49" charset="-122"/>
                <a:cs typeface="Times New Roman" panose="02020603050405020304" pitchFamily="18" charset="0"/>
              </a:rPr>
              <a:t>我国</a:t>
            </a:r>
            <a:r>
              <a:rPr lang="en-US" altLang="zh-TW" sz="2000" dirty="0">
                <a:latin typeface="SimHei" panose="02010609060101010101" pitchFamily="49" charset="-122"/>
                <a:ea typeface="SimHei" panose="02010609060101010101" pitchFamily="49" charset="-122"/>
                <a:cs typeface="Times New Roman" panose="02020603050405020304" pitchFamily="18" charset="0"/>
              </a:rPr>
              <a:t>《</a:t>
            </a:r>
            <a:r>
              <a:rPr lang="zh-TW" altLang="en-US" sz="2000" dirty="0">
                <a:latin typeface="SimHei" panose="02010609060101010101" pitchFamily="49" charset="-122"/>
                <a:ea typeface="SimHei" panose="02010609060101010101" pitchFamily="49" charset="-122"/>
                <a:cs typeface="Times New Roman" panose="02020603050405020304" pitchFamily="18" charset="0"/>
              </a:rPr>
              <a:t>专利法</a:t>
            </a:r>
            <a:r>
              <a:rPr lang="en-US" altLang="zh-TW" sz="2000" dirty="0">
                <a:latin typeface="SimHei" panose="02010609060101010101" pitchFamily="49" charset="-122"/>
                <a:ea typeface="SimHei" panose="02010609060101010101" pitchFamily="49" charset="-122"/>
                <a:cs typeface="Times New Roman" panose="02020603050405020304" pitchFamily="18" charset="0"/>
              </a:rPr>
              <a:t>》</a:t>
            </a:r>
            <a:r>
              <a:rPr lang="zh-TW" altLang="en-US" sz="2000" dirty="0">
                <a:latin typeface="SimHei" panose="02010609060101010101" pitchFamily="49" charset="-122"/>
                <a:ea typeface="SimHei" panose="02010609060101010101" pitchFamily="49" charset="-122"/>
                <a:cs typeface="Times New Roman" panose="02020603050405020304" pitchFamily="18" charset="0"/>
              </a:rPr>
              <a:t>第</a:t>
            </a:r>
            <a:r>
              <a:rPr lang="en-US" altLang="zh-TW" sz="2000" dirty="0">
                <a:latin typeface="SimHei" panose="02010609060101010101" pitchFamily="49" charset="-122"/>
                <a:ea typeface="SimHei" panose="02010609060101010101" pitchFamily="49" charset="-122"/>
                <a:cs typeface="Times New Roman" panose="02020603050405020304" pitchFamily="18" charset="0"/>
              </a:rPr>
              <a:t>59</a:t>
            </a:r>
            <a:r>
              <a:rPr lang="zh-TW" altLang="en-US" sz="2000" dirty="0">
                <a:latin typeface="SimHei" panose="02010609060101010101" pitchFamily="49" charset="-122"/>
                <a:ea typeface="SimHei" panose="02010609060101010101" pitchFamily="49" charset="-122"/>
                <a:cs typeface="Times New Roman" panose="02020603050405020304" pitchFamily="18" charset="0"/>
              </a:rPr>
              <a:t>条第</a:t>
            </a:r>
            <a:r>
              <a:rPr lang="en-US" altLang="zh-TW" sz="2000" dirty="0">
                <a:latin typeface="SimHei" panose="02010609060101010101" pitchFamily="49" charset="-122"/>
                <a:ea typeface="SimHei" panose="02010609060101010101" pitchFamily="49" charset="-122"/>
                <a:cs typeface="Times New Roman" panose="02020603050405020304" pitchFamily="18" charset="0"/>
              </a:rPr>
              <a:t>2</a:t>
            </a:r>
            <a:r>
              <a:rPr lang="zh-TW" altLang="en-US" sz="2000" dirty="0">
                <a:latin typeface="SimHei" panose="02010609060101010101" pitchFamily="49" charset="-122"/>
                <a:ea typeface="SimHei" panose="02010609060101010101" pitchFamily="49" charset="-122"/>
                <a:cs typeface="Times New Roman" panose="02020603050405020304" pitchFamily="18" charset="0"/>
              </a:rPr>
              <a:t>款规定：“外观设计专利权的保护范围以表示在图片或者照片中的该产品的外观设计为准，简要说明可以用于解释图片或者照片所表示的该产品的外观设计。”</a:t>
            </a:r>
          </a:p>
        </p:txBody>
      </p:sp>
      <p:sp>
        <p:nvSpPr>
          <p:cNvPr id="7" name="矩形 6"/>
          <p:cNvSpPr/>
          <p:nvPr/>
        </p:nvSpPr>
        <p:spPr>
          <a:xfrm>
            <a:off x="1796998" y="1242578"/>
            <a:ext cx="10876817" cy="523220"/>
          </a:xfrm>
          <a:prstGeom prst="rect">
            <a:avLst/>
          </a:prstGeom>
        </p:spPr>
        <p:txBody>
          <a:bodyPr wrap="square">
            <a:spAutoFit/>
          </a:bodyPr>
          <a:lstStyle/>
          <a:p>
            <a:r>
              <a:rPr lang="zh-CN"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二、</a:t>
            </a:r>
            <a:r>
              <a:rPr lang="zh-TW"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rPr>
              <a:t>外观设计的法律保护模式</a:t>
            </a:r>
          </a:p>
        </p:txBody>
      </p:sp>
      <p:sp>
        <p:nvSpPr>
          <p:cNvPr id="8" name="文本框 7"/>
          <p:cNvSpPr txBox="1"/>
          <p:nvPr/>
        </p:nvSpPr>
        <p:spPr>
          <a:xfrm>
            <a:off x="129492" y="265770"/>
            <a:ext cx="1112805" cy="461665"/>
          </a:xfrm>
          <a:prstGeom prst="rect">
            <a:avLst/>
          </a:prstGeom>
          <a:noFill/>
        </p:spPr>
        <p:txBody>
          <a:bodyPr wrap="none" rtlCol="0">
            <a:spAutoFit/>
          </a:bodyPr>
          <a:lstStyle/>
          <a:p>
            <a:r>
              <a:rPr lang="zh-CN" altLang="en-US" sz="2400" b="1" dirty="0">
                <a:solidFill>
                  <a:srgbClr val="FA7D00"/>
                </a:solidFill>
                <a:latin typeface="SimHei" panose="02010609060101010101" pitchFamily="49" charset="-122"/>
                <a:ea typeface="SimHei" panose="02010609060101010101" pitchFamily="49" charset="-122"/>
              </a:rPr>
              <a:t>第三节</a:t>
            </a:r>
          </a:p>
        </p:txBody>
      </p:sp>
    </p:spTree>
    <p:extLst>
      <p:ext uri="{BB962C8B-B14F-4D97-AF65-F5344CB8AC3E}">
        <p14:creationId xmlns:p14="http://schemas.microsoft.com/office/powerpoint/2010/main" val="95684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85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35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85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4C9C485-BF0B-3C35-9CC4-FEC8F28DFBC6}"/>
              </a:ext>
            </a:extLst>
          </p:cNvPr>
          <p:cNvSpPr txBox="1"/>
          <p:nvPr/>
        </p:nvSpPr>
        <p:spPr>
          <a:xfrm>
            <a:off x="1319917" y="907648"/>
            <a:ext cx="10288988" cy="5324535"/>
          </a:xfrm>
          <a:prstGeom prst="rect">
            <a:avLst/>
          </a:prstGeom>
          <a:noFill/>
        </p:spPr>
        <p:txBody>
          <a:bodyPr wrap="square">
            <a:spAutoFit/>
          </a:bodyPr>
          <a:lstStyle/>
          <a:p>
            <a:pPr algn="just"/>
            <a:r>
              <a:rPr lang="zh-CN" altLang="en-US" sz="2000" dirty="0">
                <a:latin typeface="SimHei" panose="02010609060101010101" pitchFamily="49" charset="-122"/>
                <a:ea typeface="SimHei" panose="02010609060101010101" pitchFamily="49" charset="-122"/>
              </a:rPr>
              <a:t>    </a:t>
            </a:r>
            <a:r>
              <a:rPr lang="zh-CN" altLang="en-US" sz="2000" dirty="0">
                <a:solidFill>
                  <a:srgbClr val="FF0000"/>
                </a:solidFill>
                <a:latin typeface="SimHei" panose="02010609060101010101" pitchFamily="49" charset="-122"/>
                <a:ea typeface="SimHei" panose="02010609060101010101" pitchFamily="49" charset="-122"/>
              </a:rPr>
              <a:t>在确定专利权的保护范围时，既不能将专利权保护范围仅限于权利要求书严格的字面含义上，也不能将权利要求书作为一种可以随意发挥的技术指导。确定专利权的保护范围，应当以权利要求书的实质内容为基准，在权利要求书不清楚时，可以借助说明书和附图予以澄清，对专利权的保护可以延伸到本领域普通技术人员在阅读了专利说明书和附图后，无需经过创造性劳动即能联想到的等同特征的范围。</a:t>
            </a:r>
            <a:endParaRPr lang="en-US" altLang="zh-CN" sz="2000" dirty="0">
              <a:solidFill>
                <a:srgbClr val="FF0000"/>
              </a:solidFill>
              <a:latin typeface="SimHei" panose="02010609060101010101" pitchFamily="49" charset="-122"/>
              <a:ea typeface="SimHei" panose="02010609060101010101" pitchFamily="49" charset="-122"/>
            </a:endParaRPr>
          </a:p>
          <a:p>
            <a:pPr algn="just"/>
            <a:r>
              <a:rPr lang="en-US" altLang="zh-CN" sz="2000" dirty="0">
                <a:latin typeface="SimHei" panose="02010609060101010101" pitchFamily="49" charset="-122"/>
                <a:ea typeface="SimHei" panose="02010609060101010101" pitchFamily="49" charset="-122"/>
              </a:rPr>
              <a:t>    </a:t>
            </a:r>
            <a:r>
              <a:rPr lang="zh-CN" altLang="en-US" sz="2000" dirty="0">
                <a:latin typeface="SimHei" panose="02010609060101010101" pitchFamily="49" charset="-122"/>
                <a:ea typeface="SimHei" panose="02010609060101010101" pitchFamily="49" charset="-122"/>
              </a:rPr>
              <a:t>既要明确受保护的专利技术方案，又要明确社会公众可以自由利用技术进行发明创造的空间，把对专利权人提供合理的保护和对社会公众提供足够的法律确定性结合起来。根据这一原则，发明或者实用新型专利权的保护范围不仅包括权利要求书中明确记载的必要技术特征所确定的范围，而且也包括与该必要技术特征相等同的特征所确定的范围。</a:t>
            </a:r>
            <a:r>
              <a:rPr lang="zh-CN" altLang="en-US" sz="2000" dirty="0">
                <a:solidFill>
                  <a:srgbClr val="FF0000"/>
                </a:solidFill>
                <a:latin typeface="SimHei" panose="02010609060101010101" pitchFamily="49" charset="-122"/>
                <a:ea typeface="SimHei" panose="02010609060101010101" pitchFamily="49" charset="-122"/>
              </a:rPr>
              <a:t>从等同特征的定义可知</a:t>
            </a:r>
            <a:r>
              <a:rPr lang="en-US" altLang="zh-CN" sz="2000" dirty="0">
                <a:solidFill>
                  <a:srgbClr val="FF0000"/>
                </a:solidFill>
                <a:latin typeface="SimHei" panose="02010609060101010101" pitchFamily="49" charset="-122"/>
                <a:ea typeface="SimHei" panose="02010609060101010101" pitchFamily="49" charset="-122"/>
              </a:rPr>
              <a:t>,</a:t>
            </a:r>
            <a:r>
              <a:rPr lang="zh-CN" altLang="en-US" sz="2000" dirty="0">
                <a:solidFill>
                  <a:srgbClr val="FF0000"/>
                </a:solidFill>
                <a:latin typeface="SimHei" panose="02010609060101010101" pitchFamily="49" charset="-122"/>
                <a:ea typeface="SimHei" panose="02010609060101010101" pitchFamily="49" charset="-122"/>
              </a:rPr>
              <a:t>对于等同特征的判断主要集中在方式和效果</a:t>
            </a:r>
            <a:r>
              <a:rPr lang="en-US" altLang="zh-CN" sz="2000" dirty="0">
                <a:solidFill>
                  <a:srgbClr val="FF0000"/>
                </a:solidFill>
                <a:latin typeface="SimHei" panose="02010609060101010101" pitchFamily="49" charset="-122"/>
                <a:ea typeface="SimHei" panose="02010609060101010101" pitchFamily="49" charset="-122"/>
              </a:rPr>
              <a:t>,</a:t>
            </a:r>
            <a:r>
              <a:rPr lang="zh-CN" altLang="en-US" sz="2000" dirty="0">
                <a:solidFill>
                  <a:srgbClr val="FF0000"/>
                </a:solidFill>
                <a:latin typeface="SimHei" panose="02010609060101010101" pitchFamily="49" charset="-122"/>
                <a:ea typeface="SimHei" panose="02010609060101010101" pitchFamily="49" charset="-122"/>
              </a:rPr>
              <a:t>即如果使用者没有采用他人的专利技术</a:t>
            </a:r>
            <a:r>
              <a:rPr lang="en-US" altLang="zh-CN" sz="2000" dirty="0">
                <a:solidFill>
                  <a:srgbClr val="FF0000"/>
                </a:solidFill>
                <a:latin typeface="SimHei" panose="02010609060101010101" pitchFamily="49" charset="-122"/>
                <a:ea typeface="SimHei" panose="02010609060101010101" pitchFamily="49" charset="-122"/>
              </a:rPr>
              <a:t>,</a:t>
            </a:r>
            <a:r>
              <a:rPr lang="zh-CN" altLang="en-US" sz="2000" dirty="0">
                <a:solidFill>
                  <a:srgbClr val="FF0000"/>
                </a:solidFill>
                <a:latin typeface="SimHei" panose="02010609060101010101" pitchFamily="49" charset="-122"/>
                <a:ea typeface="SimHei" panose="02010609060101010101" pitchFamily="49" charset="-122"/>
              </a:rPr>
              <a:t>即使达到相同的效果</a:t>
            </a:r>
            <a:r>
              <a:rPr lang="en-US" altLang="zh-CN" sz="2000" dirty="0">
                <a:solidFill>
                  <a:srgbClr val="FF0000"/>
                </a:solidFill>
                <a:latin typeface="SimHei" panose="02010609060101010101" pitchFamily="49" charset="-122"/>
                <a:ea typeface="SimHei" panose="02010609060101010101" pitchFamily="49" charset="-122"/>
              </a:rPr>
              <a:t>,</a:t>
            </a:r>
            <a:r>
              <a:rPr lang="zh-CN" altLang="en-US" sz="2000" dirty="0">
                <a:solidFill>
                  <a:srgbClr val="FF0000"/>
                </a:solidFill>
                <a:latin typeface="SimHei" panose="02010609060101010101" pitchFamily="49" charset="-122"/>
                <a:ea typeface="SimHei" panose="02010609060101010101" pitchFamily="49" charset="-122"/>
              </a:rPr>
              <a:t>也不会被认定为侵权。而如果使用者采用了他人的专利技术</a:t>
            </a:r>
            <a:r>
              <a:rPr lang="en-US" altLang="zh-CN" sz="2000" dirty="0">
                <a:solidFill>
                  <a:srgbClr val="FF0000"/>
                </a:solidFill>
                <a:latin typeface="SimHei" panose="02010609060101010101" pitchFamily="49" charset="-122"/>
                <a:ea typeface="SimHei" panose="02010609060101010101" pitchFamily="49" charset="-122"/>
              </a:rPr>
              <a:t>,</a:t>
            </a:r>
            <a:r>
              <a:rPr lang="zh-CN" altLang="en-US" sz="2000" dirty="0">
                <a:solidFill>
                  <a:srgbClr val="FF0000"/>
                </a:solidFill>
                <a:latin typeface="SimHei" panose="02010609060101010101" pitchFamily="49" charset="-122"/>
                <a:ea typeface="SimHei" panose="02010609060101010101" pitchFamily="49" charset="-122"/>
              </a:rPr>
              <a:t>而没有达到相同的效果</a:t>
            </a:r>
            <a:r>
              <a:rPr lang="en-US" altLang="zh-CN" sz="2000" dirty="0">
                <a:solidFill>
                  <a:srgbClr val="FF0000"/>
                </a:solidFill>
                <a:latin typeface="SimHei" panose="02010609060101010101" pitchFamily="49" charset="-122"/>
                <a:ea typeface="SimHei" panose="02010609060101010101" pitchFamily="49" charset="-122"/>
              </a:rPr>
              <a:t>,</a:t>
            </a:r>
            <a:r>
              <a:rPr lang="zh-CN" altLang="en-US" sz="2000" dirty="0">
                <a:solidFill>
                  <a:srgbClr val="FF0000"/>
                </a:solidFill>
                <a:latin typeface="SimHei" panose="02010609060101010101" pitchFamily="49" charset="-122"/>
                <a:ea typeface="SimHei" panose="02010609060101010101" pitchFamily="49" charset="-122"/>
              </a:rPr>
              <a:t>仍然不会被认定为侵权。</a:t>
            </a:r>
            <a:endParaRPr lang="en-US" altLang="zh-CN" sz="2000" dirty="0">
              <a:solidFill>
                <a:srgbClr val="FF0000"/>
              </a:solidFill>
              <a:latin typeface="SimHei" panose="02010609060101010101" pitchFamily="49" charset="-122"/>
              <a:ea typeface="SimHei" panose="02010609060101010101" pitchFamily="49" charset="-122"/>
            </a:endParaRPr>
          </a:p>
          <a:p>
            <a:pPr algn="just"/>
            <a:r>
              <a:rPr lang="en-US" altLang="zh-CN" sz="2000" dirty="0">
                <a:latin typeface="SimHei" panose="02010609060101010101" pitchFamily="49" charset="-122"/>
                <a:ea typeface="SimHei" panose="02010609060101010101" pitchFamily="49" charset="-122"/>
              </a:rPr>
              <a:t>    </a:t>
            </a:r>
            <a:r>
              <a:rPr lang="zh-CN" altLang="en-US" sz="2000" dirty="0">
                <a:solidFill>
                  <a:srgbClr val="FF0000"/>
                </a:solidFill>
                <a:latin typeface="SimHei" panose="02010609060101010101" pitchFamily="49" charset="-122"/>
                <a:ea typeface="SimHei" panose="02010609060101010101" pitchFamily="49" charset="-122"/>
              </a:rPr>
              <a:t>因此</a:t>
            </a:r>
            <a:r>
              <a:rPr lang="en-US" altLang="zh-CN" sz="2000" dirty="0">
                <a:solidFill>
                  <a:srgbClr val="FF0000"/>
                </a:solidFill>
                <a:latin typeface="SimHei" panose="02010609060101010101" pitchFamily="49" charset="-122"/>
                <a:ea typeface="SimHei" panose="02010609060101010101" pitchFamily="49" charset="-122"/>
              </a:rPr>
              <a:t>,</a:t>
            </a:r>
            <a:r>
              <a:rPr lang="zh-CN" altLang="en-US" sz="2000" dirty="0">
                <a:solidFill>
                  <a:srgbClr val="FF0000"/>
                </a:solidFill>
                <a:latin typeface="SimHei" panose="02010609060101010101" pitchFamily="49" charset="-122"/>
                <a:ea typeface="SimHei" panose="02010609060101010101" pitchFamily="49" charset="-122"/>
              </a:rPr>
              <a:t>在判断被诉侵权产品的技术特征与专利技术特征是否等同时</a:t>
            </a:r>
            <a:r>
              <a:rPr lang="en-US" altLang="zh-CN" sz="2000" dirty="0">
                <a:solidFill>
                  <a:srgbClr val="FF0000"/>
                </a:solidFill>
                <a:latin typeface="SimHei" panose="02010609060101010101" pitchFamily="49" charset="-122"/>
                <a:ea typeface="SimHei" panose="02010609060101010101" pitchFamily="49" charset="-122"/>
              </a:rPr>
              <a:t>,</a:t>
            </a:r>
            <a:r>
              <a:rPr lang="zh-CN" altLang="en-US" sz="2000" dirty="0">
                <a:solidFill>
                  <a:srgbClr val="FF0000"/>
                </a:solidFill>
                <a:latin typeface="SimHei" panose="02010609060101010101" pitchFamily="49" charset="-122"/>
                <a:ea typeface="SimHei" panose="02010609060101010101" pitchFamily="49" charset="-122"/>
              </a:rPr>
              <a:t>不仅要考虑被诉侵权产品的技术特征是否属于本领域的普通技术人员无须经过创造性劳动就能够联想到的技术特征</a:t>
            </a:r>
            <a:r>
              <a:rPr lang="en-US" altLang="zh-CN" sz="2000" dirty="0">
                <a:solidFill>
                  <a:srgbClr val="FF0000"/>
                </a:solidFill>
                <a:latin typeface="SimHei" panose="02010609060101010101" pitchFamily="49" charset="-122"/>
                <a:ea typeface="SimHei" panose="02010609060101010101" pitchFamily="49" charset="-122"/>
              </a:rPr>
              <a:t>,</a:t>
            </a:r>
            <a:r>
              <a:rPr lang="zh-CN" altLang="en-US" sz="2000" dirty="0">
                <a:solidFill>
                  <a:srgbClr val="FF0000"/>
                </a:solidFill>
                <a:latin typeface="SimHei" panose="02010609060101010101" pitchFamily="49" charset="-122"/>
                <a:ea typeface="SimHei" panose="02010609060101010101" pitchFamily="49" charset="-122"/>
              </a:rPr>
              <a:t>还要考虑被诉侵权产品的技术特征与专利技术特征相比</a:t>
            </a:r>
            <a:r>
              <a:rPr lang="en-US" altLang="zh-CN" sz="2000" dirty="0">
                <a:solidFill>
                  <a:srgbClr val="FF0000"/>
                </a:solidFill>
                <a:latin typeface="SimHei" panose="02010609060101010101" pitchFamily="49" charset="-122"/>
                <a:ea typeface="SimHei" panose="02010609060101010101" pitchFamily="49" charset="-122"/>
              </a:rPr>
              <a:t>,</a:t>
            </a:r>
            <a:r>
              <a:rPr lang="zh-CN" altLang="en-US" sz="2000" dirty="0">
                <a:solidFill>
                  <a:srgbClr val="FF0000"/>
                </a:solidFill>
                <a:latin typeface="SimHei" panose="02010609060101010101" pitchFamily="49" charset="-122"/>
                <a:ea typeface="SimHei" panose="02010609060101010101" pitchFamily="49" charset="-122"/>
              </a:rPr>
              <a:t>是否属于基本相同的技术手段</a:t>
            </a:r>
            <a:r>
              <a:rPr lang="en-US" altLang="zh-CN" sz="2000" dirty="0">
                <a:solidFill>
                  <a:srgbClr val="FF0000"/>
                </a:solidFill>
                <a:latin typeface="SimHei" panose="02010609060101010101" pitchFamily="49" charset="-122"/>
                <a:ea typeface="SimHei" panose="02010609060101010101" pitchFamily="49" charset="-122"/>
              </a:rPr>
              <a:t>,</a:t>
            </a:r>
            <a:r>
              <a:rPr lang="zh-CN" altLang="en-US" sz="2000" dirty="0">
                <a:solidFill>
                  <a:srgbClr val="FF0000"/>
                </a:solidFill>
                <a:latin typeface="SimHei" panose="02010609060101010101" pitchFamily="49" charset="-122"/>
                <a:ea typeface="SimHei" panose="02010609060101010101" pitchFamily="49" charset="-122"/>
              </a:rPr>
              <a:t>实现基本相同的功能</a:t>
            </a:r>
            <a:r>
              <a:rPr lang="en-US" altLang="zh-CN" sz="2000" dirty="0">
                <a:solidFill>
                  <a:srgbClr val="FF0000"/>
                </a:solidFill>
                <a:latin typeface="SimHei" panose="02010609060101010101" pitchFamily="49" charset="-122"/>
                <a:ea typeface="SimHei" panose="02010609060101010101" pitchFamily="49" charset="-122"/>
              </a:rPr>
              <a:t>,</a:t>
            </a:r>
            <a:r>
              <a:rPr lang="zh-CN" altLang="en-US" sz="2000" dirty="0">
                <a:solidFill>
                  <a:srgbClr val="FF0000"/>
                </a:solidFill>
                <a:latin typeface="SimHei" panose="02010609060101010101" pitchFamily="49" charset="-122"/>
                <a:ea typeface="SimHei" panose="02010609060101010101" pitchFamily="49" charset="-122"/>
              </a:rPr>
              <a:t>达到基本相同的效果</a:t>
            </a:r>
            <a:r>
              <a:rPr lang="en-US" altLang="zh-CN" sz="2000" dirty="0">
                <a:solidFill>
                  <a:srgbClr val="FF0000"/>
                </a:solidFill>
                <a:latin typeface="SimHei" panose="02010609060101010101" pitchFamily="49" charset="-122"/>
                <a:ea typeface="SimHei" panose="02010609060101010101" pitchFamily="49" charset="-122"/>
              </a:rPr>
              <a:t>,</a:t>
            </a:r>
            <a:r>
              <a:rPr lang="zh-CN" altLang="en-US" sz="2000" dirty="0">
                <a:solidFill>
                  <a:srgbClr val="FF0000"/>
                </a:solidFill>
                <a:latin typeface="SimHei" panose="02010609060101010101" pitchFamily="49" charset="-122"/>
                <a:ea typeface="SimHei" panose="02010609060101010101" pitchFamily="49" charset="-122"/>
              </a:rPr>
              <a:t>只有以上两个方面的条件同时具备</a:t>
            </a:r>
            <a:r>
              <a:rPr lang="en-US" altLang="zh-CN" sz="2000" dirty="0">
                <a:solidFill>
                  <a:srgbClr val="FF0000"/>
                </a:solidFill>
                <a:latin typeface="SimHei" panose="02010609060101010101" pitchFamily="49" charset="-122"/>
                <a:ea typeface="SimHei" panose="02010609060101010101" pitchFamily="49" charset="-122"/>
              </a:rPr>
              <a:t>,</a:t>
            </a:r>
            <a:r>
              <a:rPr lang="zh-CN" altLang="en-US" sz="2000" dirty="0">
                <a:solidFill>
                  <a:srgbClr val="FF0000"/>
                </a:solidFill>
                <a:latin typeface="SimHei" panose="02010609060101010101" pitchFamily="49" charset="-122"/>
                <a:ea typeface="SimHei" panose="02010609060101010101" pitchFamily="49" charset="-122"/>
              </a:rPr>
              <a:t>才能够认定二者属于等同的技术特征。</a:t>
            </a:r>
          </a:p>
        </p:txBody>
      </p:sp>
    </p:spTree>
    <p:extLst>
      <p:ext uri="{BB962C8B-B14F-4D97-AF65-F5344CB8AC3E}">
        <p14:creationId xmlns:p14="http://schemas.microsoft.com/office/powerpoint/2010/main" val="400607331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130288" y="1530101"/>
            <a:ext cx="2704106" cy="521970"/>
          </a:xfrm>
          <a:prstGeom prst="rect">
            <a:avLst/>
          </a:prstGeom>
          <a:noFill/>
        </p:spPr>
        <p:txBody>
          <a:bodyPr wrap="square" rtlCol="0">
            <a:spAutoFit/>
          </a:bodyPr>
          <a:lstStyle/>
          <a:p>
            <a:r>
              <a:rPr lang="en-US" sz="2800" b="1" dirty="0">
                <a:latin typeface="SimHei" panose="02010609060101010101" pitchFamily="49" charset="-122"/>
                <a:ea typeface="SimHei" panose="02010609060101010101" pitchFamily="49" charset="-122"/>
                <a:cs typeface="微软雅黑" panose="020B0503020204020204" pitchFamily="34" charset="-122"/>
              </a:rPr>
              <a:t>4.</a:t>
            </a:r>
            <a:r>
              <a:rPr lang="zh-CN" altLang="en-US" sz="2800" b="1" dirty="0">
                <a:latin typeface="SimHei" panose="02010609060101010101" pitchFamily="49" charset="-122"/>
                <a:ea typeface="SimHei" panose="02010609060101010101" pitchFamily="49" charset="-122"/>
                <a:cs typeface="微软雅黑" panose="020B0503020204020204" pitchFamily="34" charset="-122"/>
              </a:rPr>
              <a:t>禁止反悔原则</a:t>
            </a:r>
          </a:p>
        </p:txBody>
      </p:sp>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
        <p:nvSpPr>
          <p:cNvPr id="2" name="文本框 1"/>
          <p:cNvSpPr txBox="1"/>
          <p:nvPr/>
        </p:nvSpPr>
        <p:spPr>
          <a:xfrm>
            <a:off x="1492567" y="2275522"/>
            <a:ext cx="9926955" cy="2306955"/>
          </a:xfrm>
          <a:prstGeom prst="rect">
            <a:avLst/>
          </a:prstGeom>
          <a:noFill/>
        </p:spPr>
        <p:txBody>
          <a:bodyPr wrap="square" rtlCol="0">
            <a:spAutoFit/>
          </a:bodyPr>
          <a:lstStyle/>
          <a:p>
            <a:r>
              <a:rPr lang="en-US" sz="2400" dirty="0">
                <a:latin typeface="SimHei" panose="02010609060101010101" pitchFamily="49" charset="-122"/>
                <a:ea typeface="SimHei" panose="02010609060101010101" pitchFamily="49" charset="-122"/>
              </a:rPr>
              <a:t>    </a:t>
            </a:r>
            <a:r>
              <a:rPr sz="2400" dirty="0">
                <a:latin typeface="SimHei" panose="02010609060101010101" pitchFamily="49" charset="-122"/>
                <a:ea typeface="SimHei" panose="02010609060101010101" pitchFamily="49" charset="-122"/>
              </a:rPr>
              <a:t>禁止反悔原则，是指在专利审批、撤销或无效程序中，专利权人为确定其专利具备新颖性和创造性，通过书面声明或者修改专利文件的方式，对专利权利要求的保护范围作了限制承诺或者部分地放弃了保护，并因此获得了专利权，而在专利侵权诉讼中，法院适用等同原则确定专利权的保护范围时，应当禁止专利权人将已被限制、排除或者已经放弃的内容重新纳入专利权保护范围。</a:t>
            </a: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
        <p:nvSpPr>
          <p:cNvPr id="100" name="文本框 99"/>
          <p:cNvSpPr txBox="1"/>
          <p:nvPr/>
        </p:nvSpPr>
        <p:spPr>
          <a:xfrm>
            <a:off x="1310640" y="1153795"/>
            <a:ext cx="7120255" cy="460375"/>
          </a:xfrm>
          <a:prstGeom prst="rect">
            <a:avLst/>
          </a:prstGeom>
          <a:noFill/>
          <a:ln w="9525">
            <a:noFill/>
          </a:ln>
        </p:spPr>
        <p:txBody>
          <a:bodyPr wrap="square">
            <a:spAutoFit/>
          </a:bodyPr>
          <a:lstStyle/>
          <a:p>
            <a:pPr indent="0"/>
            <a:r>
              <a:rPr lang="zh-CN" sz="2400" b="0">
                <a:latin typeface="SimHei" panose="02010609060101010101" pitchFamily="49" charset="-122"/>
                <a:ea typeface="SimHei" panose="02010609060101010101" pitchFamily="49" charset="-122"/>
              </a:rPr>
              <a:t>适用禁止反悔原则通常应具备以下条件：</a:t>
            </a:r>
            <a:endParaRPr lang="zh-CN" altLang="en-US" sz="2400">
              <a:latin typeface="SimHei" panose="02010609060101010101" pitchFamily="49" charset="-122"/>
              <a:ea typeface="SimHei" panose="02010609060101010101" pitchFamily="49" charset="-122"/>
            </a:endParaRPr>
          </a:p>
        </p:txBody>
      </p:sp>
      <p:sp>
        <p:nvSpPr>
          <p:cNvPr id="2" name="文本框 1"/>
          <p:cNvSpPr txBox="1"/>
          <p:nvPr/>
        </p:nvSpPr>
        <p:spPr>
          <a:xfrm>
            <a:off x="1203839" y="1973633"/>
            <a:ext cx="10425548" cy="3785652"/>
          </a:xfrm>
          <a:prstGeom prst="rect">
            <a:avLst/>
          </a:prstGeom>
          <a:noFill/>
        </p:spPr>
        <p:txBody>
          <a:bodyPr wrap="square" rtlCol="0">
            <a:spAutoFit/>
          </a:bodyPr>
          <a:lstStyle/>
          <a:p>
            <a:r>
              <a:rPr lang="zh-CN" altLang="en-US" sz="2000" b="1" dirty="0">
                <a:latin typeface="SimHei" panose="02010609060101010101" pitchFamily="49" charset="-122"/>
                <a:ea typeface="SimHei" panose="02010609060101010101" pitchFamily="49" charset="-122"/>
                <a:cs typeface="微软雅黑" panose="020B0503020204020204" pitchFamily="34" charset="-122"/>
              </a:rPr>
              <a:t>第一</a:t>
            </a:r>
            <a:r>
              <a:rPr lang="zh-CN" altLang="en-US" sz="2000" dirty="0">
                <a:latin typeface="SimHei" panose="02010609060101010101" pitchFamily="49" charset="-122"/>
                <a:ea typeface="SimHei" panose="02010609060101010101" pitchFamily="49" charset="-122"/>
                <a:cs typeface="微软雅黑" panose="020B0503020204020204" pitchFamily="34" charset="-122"/>
              </a:rPr>
              <a:t>，</a:t>
            </a:r>
            <a:r>
              <a:rPr lang="zh-CN" altLang="en-US" sz="2000" b="1" dirty="0">
                <a:solidFill>
                  <a:srgbClr val="C00000"/>
                </a:solidFill>
                <a:latin typeface="SimHei" panose="02010609060101010101" pitchFamily="49" charset="-122"/>
                <a:ea typeface="SimHei" panose="02010609060101010101" pitchFamily="49" charset="-122"/>
                <a:cs typeface="微软雅黑" panose="020B0503020204020204" pitchFamily="34" charset="-122"/>
              </a:rPr>
              <a:t>等同侵权</a:t>
            </a:r>
            <a:r>
              <a:rPr lang="zh-CN" altLang="en-US" sz="2000" dirty="0">
                <a:latin typeface="SimHei" panose="02010609060101010101" pitchFamily="49" charset="-122"/>
                <a:ea typeface="SimHei" panose="02010609060101010101" pitchFamily="49" charset="-122"/>
                <a:cs typeface="微软雅黑" panose="020B0503020204020204" pitchFamily="34" charset="-122"/>
              </a:rPr>
              <a:t>。由于专利法坚持“专利权的保护范围以其权利要求的内容为准”的基本原则，在相同侵权认定时无适用禁止反悔原则的余地。</a:t>
            </a:r>
          </a:p>
          <a:p>
            <a:endParaRPr lang="zh-CN" altLang="en-US" sz="2000" dirty="0">
              <a:latin typeface="SimHei" panose="02010609060101010101" pitchFamily="49" charset="-122"/>
              <a:ea typeface="SimHei" panose="02010609060101010101" pitchFamily="49" charset="-122"/>
              <a:cs typeface="微软雅黑" panose="020B0503020204020204" pitchFamily="34" charset="-122"/>
            </a:endParaRPr>
          </a:p>
          <a:p>
            <a:r>
              <a:rPr lang="zh-CN" altLang="en-US" sz="2000" b="1" dirty="0">
                <a:latin typeface="SimHei" panose="02010609060101010101" pitchFamily="49" charset="-122"/>
                <a:ea typeface="SimHei" panose="02010609060101010101" pitchFamily="49" charset="-122"/>
                <a:cs typeface="微软雅黑" panose="020B0503020204020204" pitchFamily="34" charset="-122"/>
              </a:rPr>
              <a:t>第二</a:t>
            </a:r>
            <a:r>
              <a:rPr lang="zh-CN" altLang="en-US" sz="2000" dirty="0">
                <a:latin typeface="SimHei" panose="02010609060101010101" pitchFamily="49" charset="-122"/>
                <a:ea typeface="SimHei" panose="02010609060101010101" pitchFamily="49" charset="-122"/>
                <a:cs typeface="微软雅黑" panose="020B0503020204020204" pitchFamily="34" charset="-122"/>
              </a:rPr>
              <a:t>，专利申请人或专利权人限制或者部分放弃的保护范围，应当是</a:t>
            </a:r>
            <a:r>
              <a:rPr lang="zh-CN" altLang="en-US" sz="2000" b="1" dirty="0">
                <a:latin typeface="SimHei" panose="02010609060101010101" pitchFamily="49" charset="-122"/>
                <a:ea typeface="SimHei" panose="02010609060101010101" pitchFamily="49" charset="-122"/>
                <a:cs typeface="微软雅黑" panose="020B0503020204020204" pitchFamily="34" charset="-122"/>
              </a:rPr>
              <a:t>基于克服缺乏新颖性或创造性、缺少必要技术特征和权利要求得</a:t>
            </a:r>
            <a:r>
              <a:rPr lang="zh-CN" altLang="en-US" sz="2000" dirty="0">
                <a:latin typeface="SimHei" panose="02010609060101010101" pitchFamily="49" charset="-122"/>
                <a:ea typeface="SimHei" panose="02010609060101010101" pitchFamily="49" charset="-122"/>
                <a:cs typeface="微软雅黑" panose="020B0503020204020204" pitchFamily="34" charset="-122"/>
              </a:rPr>
              <a:t>不到说明书的支持以及说明书未充分公开等不能获得授权的实质性缺陷的需要。</a:t>
            </a:r>
          </a:p>
          <a:p>
            <a:endParaRPr lang="zh-CN" altLang="en-US" sz="2000" dirty="0">
              <a:latin typeface="SimHei" panose="02010609060101010101" pitchFamily="49" charset="-122"/>
              <a:ea typeface="SimHei" panose="02010609060101010101" pitchFamily="49" charset="-122"/>
              <a:cs typeface="微软雅黑" panose="020B0503020204020204" pitchFamily="34" charset="-122"/>
            </a:endParaRPr>
          </a:p>
          <a:p>
            <a:r>
              <a:rPr lang="zh-CN" altLang="en-US" sz="2000" b="1" dirty="0">
                <a:latin typeface="SimHei" panose="02010609060101010101" pitchFamily="49" charset="-122"/>
                <a:ea typeface="SimHei" panose="02010609060101010101" pitchFamily="49" charset="-122"/>
                <a:cs typeface="微软雅黑" panose="020B0503020204020204" pitchFamily="34" charset="-122"/>
              </a:rPr>
              <a:t>第三</a:t>
            </a:r>
            <a:r>
              <a:rPr lang="zh-CN" altLang="en-US" sz="2000" dirty="0">
                <a:latin typeface="SimHei" panose="02010609060101010101" pitchFamily="49" charset="-122"/>
                <a:ea typeface="SimHei" panose="02010609060101010101" pitchFamily="49" charset="-122"/>
                <a:cs typeface="微软雅黑" panose="020B0503020204020204" pitchFamily="34" charset="-122"/>
              </a:rPr>
              <a:t>，专利权人对权利要求保护范围所作的部分放弃必须是</a:t>
            </a:r>
            <a:r>
              <a:rPr lang="zh-CN" altLang="en-US" sz="2000" b="1" dirty="0">
                <a:solidFill>
                  <a:srgbClr val="C00000"/>
                </a:solidFill>
                <a:latin typeface="SimHei" panose="02010609060101010101" pitchFamily="49" charset="-122"/>
                <a:ea typeface="SimHei" panose="02010609060101010101" pitchFamily="49" charset="-122"/>
              </a:rPr>
              <a:t>明示</a:t>
            </a:r>
            <a:r>
              <a:rPr lang="zh-CN" altLang="en-US" sz="2000" dirty="0">
                <a:latin typeface="SimHei" panose="02010609060101010101" pitchFamily="49" charset="-122"/>
                <a:ea typeface="SimHei" panose="02010609060101010101" pitchFamily="49" charset="-122"/>
                <a:cs typeface="微软雅黑" panose="020B0503020204020204" pitchFamily="34" charset="-122"/>
              </a:rPr>
              <a:t>的，而且已经被记录在书面陈述、专利审查档案、生效的法律文书中。</a:t>
            </a:r>
            <a:endParaRPr lang="en-US" altLang="zh-CN" sz="2000" dirty="0">
              <a:latin typeface="SimHei" panose="02010609060101010101" pitchFamily="49" charset="-122"/>
              <a:ea typeface="SimHei" panose="02010609060101010101" pitchFamily="49" charset="-122"/>
              <a:cs typeface="微软雅黑" panose="020B0503020204020204" pitchFamily="34" charset="-122"/>
            </a:endParaRPr>
          </a:p>
          <a:p>
            <a:endParaRPr lang="en-US" altLang="zh-CN" sz="2000" dirty="0">
              <a:latin typeface="SimHei" panose="02010609060101010101" pitchFamily="49" charset="-122"/>
              <a:ea typeface="SimHei" panose="02010609060101010101" pitchFamily="49" charset="-122"/>
              <a:cs typeface="微软雅黑" panose="020B0503020204020204" pitchFamily="34" charset="-122"/>
            </a:endParaRPr>
          </a:p>
          <a:p>
            <a:r>
              <a:rPr lang="zh-CN" altLang="en-US" sz="2000" b="1" dirty="0">
                <a:latin typeface="SimHei" panose="02010609060101010101" pitchFamily="49" charset="-122"/>
                <a:ea typeface="SimHei" panose="02010609060101010101" pitchFamily="49" charset="-122"/>
                <a:cs typeface="微软雅黑" panose="020B0503020204020204" pitchFamily="34" charset="-122"/>
              </a:rPr>
              <a:t>第四，</a:t>
            </a:r>
            <a:r>
              <a:rPr lang="zh-CN" altLang="en-US" sz="2000" dirty="0">
                <a:latin typeface="SimHei" panose="02010609060101010101" pitchFamily="49" charset="-122"/>
                <a:ea typeface="SimHei" panose="02010609060101010101" pitchFamily="49" charset="-122"/>
                <a:cs typeface="微软雅黑" panose="020B0503020204020204" pitchFamily="34" charset="-122"/>
              </a:rPr>
              <a:t>禁止反悔的适用以</a:t>
            </a:r>
            <a:r>
              <a:rPr lang="zh-CN" altLang="en-US" sz="2000" b="1" dirty="0">
                <a:solidFill>
                  <a:srgbClr val="C00000"/>
                </a:solidFill>
                <a:latin typeface="SimHei" panose="02010609060101010101" pitchFamily="49" charset="-122"/>
                <a:ea typeface="SimHei" panose="02010609060101010101" pitchFamily="49" charset="-122"/>
              </a:rPr>
              <a:t>被诉侵权人提出请求</a:t>
            </a:r>
            <a:r>
              <a:rPr lang="zh-CN" altLang="en-US" sz="2000" dirty="0">
                <a:latin typeface="SimHei" panose="02010609060101010101" pitchFamily="49" charset="-122"/>
                <a:ea typeface="SimHei" panose="02010609060101010101" pitchFamily="49" charset="-122"/>
                <a:cs typeface="微软雅黑" panose="020B0503020204020204" pitchFamily="34" charset="-122"/>
              </a:rPr>
              <a:t>为前提，并由被诉侵权人提供专利申请人或专利权人反悔的相应证据。</a:t>
            </a: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4745" y="1292565"/>
            <a:ext cx="7703820" cy="523220"/>
          </a:xfrm>
          <a:prstGeom prst="rect">
            <a:avLst/>
          </a:prstGeom>
          <a:noFill/>
        </p:spPr>
        <p:txBody>
          <a:bodyPr wrap="square" rtlCol="0">
            <a:spAutoFit/>
          </a:bodyPr>
          <a:lstStyle/>
          <a:p>
            <a:r>
              <a:rPr lang="zh-CN" altLang="en-US" sz="2800" dirty="0">
                <a:latin typeface="SimHei" panose="02010609060101010101" pitchFamily="49" charset="-122"/>
                <a:ea typeface="SimHei" panose="02010609060101010101" pitchFamily="49" charset="-122"/>
              </a:rPr>
              <a:t>侵害外观设计专利权行为的认定</a:t>
            </a:r>
          </a:p>
        </p:txBody>
      </p:sp>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
        <p:nvSpPr>
          <p:cNvPr id="4" name="文本框 3"/>
          <p:cNvSpPr txBox="1"/>
          <p:nvPr/>
        </p:nvSpPr>
        <p:spPr>
          <a:xfrm>
            <a:off x="1743710" y="2109470"/>
            <a:ext cx="6753225" cy="521970"/>
          </a:xfrm>
          <a:prstGeom prst="rect">
            <a:avLst/>
          </a:prstGeom>
          <a:noFill/>
        </p:spPr>
        <p:txBody>
          <a:bodyPr wrap="square" rtlCol="0">
            <a:spAutoFit/>
          </a:bodyPr>
          <a:lstStyle/>
          <a:p>
            <a:r>
              <a:rPr lang="en-US" altLang="zh-CN" sz="2800" dirty="0">
                <a:latin typeface="SimHei" panose="02010609060101010101" pitchFamily="49" charset="-122"/>
                <a:ea typeface="SimHei" panose="02010609060101010101" pitchFamily="49" charset="-122"/>
                <a:cs typeface="微软雅黑" panose="020B0503020204020204" pitchFamily="34" charset="-122"/>
              </a:rPr>
              <a:t>1.</a:t>
            </a:r>
            <a:r>
              <a:rPr lang="zh-CN" altLang="en-US" sz="2800" dirty="0">
                <a:latin typeface="SimHei" panose="02010609060101010101" pitchFamily="49" charset="-122"/>
                <a:ea typeface="SimHei" panose="02010609060101010101" pitchFamily="49" charset="-122"/>
                <a:cs typeface="微软雅黑" panose="020B0503020204020204" pitchFamily="34" charset="-122"/>
              </a:rPr>
              <a:t>侵害外观设计专利权行为的构成标准</a:t>
            </a:r>
          </a:p>
        </p:txBody>
      </p:sp>
      <p:sp>
        <p:nvSpPr>
          <p:cNvPr id="5" name="文本框 4"/>
          <p:cNvSpPr txBox="1"/>
          <p:nvPr/>
        </p:nvSpPr>
        <p:spPr>
          <a:xfrm>
            <a:off x="1743710" y="3168015"/>
            <a:ext cx="6272530" cy="521970"/>
          </a:xfrm>
          <a:prstGeom prst="rect">
            <a:avLst/>
          </a:prstGeom>
          <a:noFill/>
        </p:spPr>
        <p:txBody>
          <a:bodyPr wrap="square" rtlCol="0">
            <a:spAutoFit/>
          </a:bodyPr>
          <a:lstStyle/>
          <a:p>
            <a:r>
              <a:rPr lang="en-US" altLang="zh-CN" sz="2800" dirty="0">
                <a:latin typeface="SimHei" panose="02010609060101010101" pitchFamily="49" charset="-122"/>
                <a:ea typeface="SimHei" panose="02010609060101010101" pitchFamily="49" charset="-122"/>
                <a:cs typeface="微软雅黑" panose="020B0503020204020204" pitchFamily="34" charset="-122"/>
              </a:rPr>
              <a:t>2.</a:t>
            </a:r>
            <a:r>
              <a:rPr lang="zh-CN" altLang="en-US" sz="2800" dirty="0">
                <a:latin typeface="SimHei" panose="02010609060101010101" pitchFamily="49" charset="-122"/>
                <a:ea typeface="SimHei" panose="02010609060101010101" pitchFamily="49" charset="-122"/>
                <a:cs typeface="微软雅黑" panose="020B0503020204020204" pitchFamily="34" charset="-122"/>
              </a:rPr>
              <a:t>产品相同或类似的认定</a:t>
            </a:r>
          </a:p>
        </p:txBody>
      </p:sp>
      <p:sp>
        <p:nvSpPr>
          <p:cNvPr id="6" name="文本框 5"/>
          <p:cNvSpPr txBox="1"/>
          <p:nvPr/>
        </p:nvSpPr>
        <p:spPr>
          <a:xfrm>
            <a:off x="1743710" y="4224655"/>
            <a:ext cx="6485890" cy="523220"/>
          </a:xfrm>
          <a:prstGeom prst="rect">
            <a:avLst/>
          </a:prstGeom>
          <a:noFill/>
        </p:spPr>
        <p:txBody>
          <a:bodyPr wrap="square" rtlCol="0">
            <a:spAutoFit/>
          </a:bodyPr>
          <a:lstStyle/>
          <a:p>
            <a:r>
              <a:rPr lang="en-US" altLang="zh-CN" sz="2800" dirty="0">
                <a:latin typeface="SimHei" panose="02010609060101010101" pitchFamily="49" charset="-122"/>
                <a:ea typeface="SimHei" panose="02010609060101010101" pitchFamily="49" charset="-122"/>
                <a:cs typeface="微软雅黑" panose="020B0503020204020204" pitchFamily="34" charset="-122"/>
              </a:rPr>
              <a:t>3.</a:t>
            </a:r>
            <a:r>
              <a:rPr lang="zh-CN" altLang="en-US" sz="2800" dirty="0">
                <a:latin typeface="SimHei" panose="02010609060101010101" pitchFamily="49" charset="-122"/>
                <a:ea typeface="SimHei" panose="02010609060101010101" pitchFamily="49" charset="-122"/>
                <a:cs typeface="微软雅黑" panose="020B0503020204020204" pitchFamily="34" charset="-122"/>
              </a:rPr>
              <a:t>外观设计相同或近似的认定</a:t>
            </a: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
        <p:nvSpPr>
          <p:cNvPr id="4" name="文本框 3"/>
          <p:cNvSpPr txBox="1"/>
          <p:nvPr/>
        </p:nvSpPr>
        <p:spPr>
          <a:xfrm>
            <a:off x="1508125" y="1297305"/>
            <a:ext cx="6753225" cy="521970"/>
          </a:xfrm>
          <a:prstGeom prst="rect">
            <a:avLst/>
          </a:prstGeom>
          <a:noFill/>
        </p:spPr>
        <p:txBody>
          <a:bodyPr wrap="square" rtlCol="0">
            <a:spAutoFit/>
          </a:bodyPr>
          <a:lstStyle/>
          <a:p>
            <a:r>
              <a:rPr lang="en-US" altLang="zh-CN" sz="2800" b="1">
                <a:latin typeface="SimHei" panose="02010609060101010101" pitchFamily="49" charset="-122"/>
                <a:ea typeface="SimHei" panose="02010609060101010101" pitchFamily="49" charset="-122"/>
                <a:cs typeface="微软雅黑" panose="020B0503020204020204" pitchFamily="34" charset="-122"/>
              </a:rPr>
              <a:t>1.</a:t>
            </a:r>
            <a:r>
              <a:rPr lang="zh-CN" altLang="en-US" sz="2800" b="1">
                <a:latin typeface="SimHei" panose="02010609060101010101" pitchFamily="49" charset="-122"/>
                <a:ea typeface="SimHei" panose="02010609060101010101" pitchFamily="49" charset="-122"/>
                <a:cs typeface="微软雅黑" panose="020B0503020204020204" pitchFamily="34" charset="-122"/>
              </a:rPr>
              <a:t>侵害外观设计专利权行为的构成标准</a:t>
            </a:r>
          </a:p>
        </p:txBody>
      </p:sp>
      <p:sp>
        <p:nvSpPr>
          <p:cNvPr id="2" name="文本框 1"/>
          <p:cNvSpPr txBox="1"/>
          <p:nvPr/>
        </p:nvSpPr>
        <p:spPr>
          <a:xfrm>
            <a:off x="1619336" y="2112577"/>
            <a:ext cx="9254610" cy="2221762"/>
          </a:xfrm>
          <a:prstGeom prst="rect">
            <a:avLst/>
          </a:prstGeom>
          <a:noFill/>
        </p:spPr>
        <p:txBody>
          <a:bodyPr wrap="square" rtlCol="0">
            <a:spAutoFit/>
          </a:bodyPr>
          <a:lstStyle/>
          <a:p>
            <a:pPr>
              <a:lnSpc>
                <a:spcPct val="150000"/>
              </a:lnSpc>
            </a:pPr>
            <a:r>
              <a:rPr lang="en-US" altLang="zh-CN" sz="2400" dirty="0">
                <a:latin typeface="SimHei" panose="02010609060101010101" pitchFamily="49" charset="-122"/>
                <a:ea typeface="SimHei" panose="02010609060101010101" pitchFamily="49" charset="-122"/>
              </a:rPr>
              <a:t>    </a:t>
            </a:r>
            <a:r>
              <a:rPr lang="zh-CN" altLang="en-US" sz="2400" dirty="0">
                <a:latin typeface="SimHei" panose="02010609060101010101" pitchFamily="49" charset="-122"/>
                <a:ea typeface="SimHei" panose="02010609060101010101" pitchFamily="49" charset="-122"/>
              </a:rPr>
              <a:t>根据专利法的规定，在与外观设计专利产品相同或者相近种类产品上，采用与授权外观设计相同或者近似的外观设计的，构成侵害外观设计专利权的行为。与侵害商标权行为不同的是，外观设计的相同或近似不考虑一般消费者的混淆、误认。</a:t>
            </a: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
        <p:nvSpPr>
          <p:cNvPr id="4" name="文本框 3"/>
          <p:cNvSpPr txBox="1"/>
          <p:nvPr/>
        </p:nvSpPr>
        <p:spPr>
          <a:xfrm>
            <a:off x="1977253" y="1464282"/>
            <a:ext cx="4177058" cy="521970"/>
          </a:xfrm>
          <a:prstGeom prst="rect">
            <a:avLst/>
          </a:prstGeom>
          <a:noFill/>
        </p:spPr>
        <p:txBody>
          <a:bodyPr wrap="square" rtlCol="0">
            <a:spAutoFit/>
          </a:bodyPr>
          <a:lstStyle/>
          <a:p>
            <a:r>
              <a:rPr lang="en-US" sz="2800" b="1" dirty="0">
                <a:latin typeface="SimHei" panose="02010609060101010101" pitchFamily="49" charset="-122"/>
                <a:ea typeface="SimHei" panose="02010609060101010101" pitchFamily="49" charset="-122"/>
                <a:cs typeface="微软雅黑" panose="020B0503020204020204" pitchFamily="34" charset="-122"/>
              </a:rPr>
              <a:t>2.</a:t>
            </a:r>
            <a:r>
              <a:rPr lang="zh-CN" altLang="en-US" sz="2800" b="1" dirty="0">
                <a:latin typeface="SimHei" panose="02010609060101010101" pitchFamily="49" charset="-122"/>
                <a:ea typeface="SimHei" panose="02010609060101010101" pitchFamily="49" charset="-122"/>
                <a:cs typeface="微软雅黑" panose="020B0503020204020204" pitchFamily="34" charset="-122"/>
              </a:rPr>
              <a:t>产品相同或类似的认定</a:t>
            </a:r>
          </a:p>
        </p:txBody>
      </p:sp>
      <p:sp>
        <p:nvSpPr>
          <p:cNvPr id="2" name="文本框 1"/>
          <p:cNvSpPr txBox="1"/>
          <p:nvPr/>
        </p:nvSpPr>
        <p:spPr>
          <a:xfrm>
            <a:off x="1323833" y="2124933"/>
            <a:ext cx="10019670" cy="2308324"/>
          </a:xfrm>
          <a:prstGeom prst="rect">
            <a:avLst/>
          </a:prstGeom>
          <a:noFill/>
        </p:spPr>
        <p:txBody>
          <a:bodyPr wrap="square" rtlCol="0">
            <a:spAutoFit/>
          </a:bodyPr>
          <a:lstStyle/>
          <a:p>
            <a:pPr>
              <a:lnSpc>
                <a:spcPct val="150000"/>
              </a:lnSpc>
            </a:pPr>
            <a:r>
              <a:rPr lang="en-US" sz="2400" dirty="0">
                <a:latin typeface="SimHei" panose="02010609060101010101" pitchFamily="49" charset="-122"/>
                <a:ea typeface="SimHei" panose="02010609060101010101" pitchFamily="49" charset="-122"/>
              </a:rPr>
              <a:t>    </a:t>
            </a:r>
            <a:r>
              <a:rPr sz="2400" dirty="0">
                <a:latin typeface="SimHei" panose="02010609060101010101" pitchFamily="49" charset="-122"/>
                <a:ea typeface="SimHei" panose="02010609060101010101" pitchFamily="49" charset="-122"/>
              </a:rPr>
              <a:t>在外观设计专利侵权认定时，应当首先审查被控侵权产品与专利产品是否属于同类产品，只有属于同类或者类似产品的，才可能构成侵权，不属于同类或者类似产品的，不构成侵害外观设计专利权。认定产品相同或者类似应当根据外观设计产品的用途进行。</a:t>
            </a: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
        <p:nvSpPr>
          <p:cNvPr id="4" name="文本框 3"/>
          <p:cNvSpPr txBox="1"/>
          <p:nvPr/>
        </p:nvSpPr>
        <p:spPr>
          <a:xfrm>
            <a:off x="2072667" y="1273451"/>
            <a:ext cx="5377705" cy="521970"/>
          </a:xfrm>
          <a:prstGeom prst="rect">
            <a:avLst/>
          </a:prstGeom>
          <a:noFill/>
        </p:spPr>
        <p:txBody>
          <a:bodyPr wrap="square" rtlCol="0">
            <a:spAutoFit/>
          </a:bodyPr>
          <a:lstStyle/>
          <a:p>
            <a:r>
              <a:rPr lang="en-US" sz="2800" b="1" dirty="0">
                <a:latin typeface="SimHei" panose="02010609060101010101" pitchFamily="49" charset="-122"/>
                <a:ea typeface="SimHei" panose="02010609060101010101" pitchFamily="49" charset="-122"/>
                <a:cs typeface="微软雅黑" panose="020B0503020204020204" pitchFamily="34" charset="-122"/>
              </a:rPr>
              <a:t>3.</a:t>
            </a:r>
            <a:r>
              <a:rPr lang="zh-CN" altLang="en-US" sz="2800" b="1" dirty="0">
                <a:latin typeface="SimHei" panose="02010609060101010101" pitchFamily="49" charset="-122"/>
                <a:ea typeface="SimHei" panose="02010609060101010101" pitchFamily="49" charset="-122"/>
                <a:cs typeface="微软雅黑" panose="020B0503020204020204" pitchFamily="34" charset="-122"/>
              </a:rPr>
              <a:t>外观设计相同或者近似的认定</a:t>
            </a:r>
          </a:p>
        </p:txBody>
      </p:sp>
      <p:sp>
        <p:nvSpPr>
          <p:cNvPr id="2" name="文本框 1"/>
          <p:cNvSpPr txBox="1"/>
          <p:nvPr/>
        </p:nvSpPr>
        <p:spPr>
          <a:xfrm>
            <a:off x="1507832" y="1927225"/>
            <a:ext cx="10106413" cy="3108543"/>
          </a:xfrm>
          <a:prstGeom prst="rect">
            <a:avLst/>
          </a:prstGeom>
          <a:noFill/>
        </p:spPr>
        <p:txBody>
          <a:bodyPr wrap="square" rtlCol="0">
            <a:spAutoFit/>
          </a:bodyPr>
          <a:lstStyle/>
          <a:p>
            <a:r>
              <a:rPr lang="en-US" sz="2800" dirty="0">
                <a:latin typeface="SimHei" panose="02010609060101010101" pitchFamily="49" charset="-122"/>
                <a:ea typeface="SimHei" panose="02010609060101010101" pitchFamily="49" charset="-122"/>
              </a:rPr>
              <a:t>   </a:t>
            </a:r>
            <a:r>
              <a:rPr sz="2400" dirty="0">
                <a:latin typeface="SimHei" panose="02010609060101010101" pitchFamily="49" charset="-122"/>
                <a:ea typeface="SimHei" panose="02010609060101010101" pitchFamily="49" charset="-122"/>
              </a:rPr>
              <a:t>判断外观设计是否相同或者近似，应当以外观设计专利产品的一般消费者的知识水平和认知能力为标准，而不应当以该外观设计专利所属领域的专业技术人员的观察能力为标准。进行外观设计侵权认定，应当通过一般消费者的视觉进行直接观察对比，一般不应通过放大镜、显微镜等其他工具进行比较。判断外观设计是否构成相同或相近似时以整体观察、综合判断为原则，即应当对授权外观设计、被诉侵权设计可视部分的全部设计特征进行观察、对能够影响产品外观设计整体视觉效果的所有因素进行综合考虑后作出判断。</a:t>
            </a: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7EE19EF-2BCB-B815-8545-E17C052F8824}"/>
              </a:ext>
            </a:extLst>
          </p:cNvPr>
          <p:cNvSpPr txBox="1"/>
          <p:nvPr/>
        </p:nvSpPr>
        <p:spPr>
          <a:xfrm>
            <a:off x="1534602" y="1580353"/>
            <a:ext cx="9231463" cy="3477875"/>
          </a:xfrm>
          <a:prstGeom prst="rect">
            <a:avLst/>
          </a:prstGeom>
          <a:noFill/>
        </p:spPr>
        <p:txBody>
          <a:bodyPr wrap="square">
            <a:spAutoFit/>
          </a:bodyPr>
          <a:lstStyle/>
          <a:p>
            <a:pPr algn="just"/>
            <a:r>
              <a:rPr lang="zh-CN" altLang="en-US" sz="2000" dirty="0">
                <a:solidFill>
                  <a:srgbClr val="FF0000"/>
                </a:solidFill>
                <a:latin typeface="SimHei" panose="02010609060101010101" pitchFamily="49" charset="-122"/>
                <a:ea typeface="SimHei" panose="02010609060101010101" pitchFamily="49" charset="-122"/>
              </a:rPr>
              <a:t>案例：</a:t>
            </a:r>
            <a:endParaRPr lang="en-US" altLang="zh-CN" sz="2000" dirty="0">
              <a:solidFill>
                <a:srgbClr val="FF0000"/>
              </a:solidFill>
              <a:latin typeface="SimHei" panose="02010609060101010101" pitchFamily="49" charset="-122"/>
              <a:ea typeface="SimHei" panose="02010609060101010101" pitchFamily="49" charset="-122"/>
            </a:endParaRPr>
          </a:p>
          <a:p>
            <a:pPr algn="just"/>
            <a:r>
              <a:rPr lang="en-US" altLang="zh-CN" sz="2000" dirty="0">
                <a:latin typeface="SimHei" panose="02010609060101010101" pitchFamily="49" charset="-122"/>
                <a:ea typeface="SimHei" panose="02010609060101010101" pitchFamily="49" charset="-122"/>
              </a:rPr>
              <a:t>    2003</a:t>
            </a:r>
            <a:r>
              <a:rPr lang="zh-CN" altLang="en-US" sz="2000" dirty="0">
                <a:latin typeface="SimHei" panose="02010609060101010101" pitchFamily="49" charset="-122"/>
                <a:ea typeface="SimHei" panose="02010609060101010101" pitchFamily="49" charset="-122"/>
              </a:rPr>
              <a:t>年</a:t>
            </a:r>
            <a:r>
              <a:rPr lang="en-US" altLang="zh-CN" sz="2000" dirty="0">
                <a:latin typeface="SimHei" panose="02010609060101010101" pitchFamily="49" charset="-122"/>
                <a:ea typeface="SimHei" panose="02010609060101010101" pitchFamily="49" charset="-122"/>
              </a:rPr>
              <a:t>11</a:t>
            </a:r>
            <a:r>
              <a:rPr lang="zh-CN" altLang="en-US" sz="2000" dirty="0">
                <a:latin typeface="SimHei" panose="02010609060101010101" pitchFamily="49" charset="-122"/>
                <a:ea typeface="SimHei" panose="02010609060101010101" pitchFamily="49" charset="-122"/>
              </a:rPr>
              <a:t>月</a:t>
            </a:r>
            <a:r>
              <a:rPr lang="en-US" altLang="zh-CN" sz="2000" dirty="0">
                <a:latin typeface="SimHei" panose="02010609060101010101" pitchFamily="49" charset="-122"/>
                <a:ea typeface="SimHei" panose="02010609060101010101" pitchFamily="49" charset="-122"/>
              </a:rPr>
              <a:t>10</a:t>
            </a:r>
            <a:r>
              <a:rPr lang="zh-CN" altLang="en-US" sz="2000" dirty="0">
                <a:latin typeface="SimHei" panose="02010609060101010101" pitchFamily="49" charset="-122"/>
                <a:ea typeface="SimHei" panose="02010609060101010101" pitchFamily="49" charset="-122"/>
              </a:rPr>
              <a:t>日，法国弓箭玻璃器皿国际实业公司向中华人民共和国国家知识产权局申请了一种名称为“餐具用贴纸（柠檬）”的外观设计专利，于</a:t>
            </a:r>
            <a:r>
              <a:rPr lang="en-US" altLang="zh-CN" sz="2000" dirty="0">
                <a:latin typeface="SimHei" panose="02010609060101010101" pitchFamily="49" charset="-122"/>
                <a:ea typeface="SimHei" panose="02010609060101010101" pitchFamily="49" charset="-122"/>
              </a:rPr>
              <a:t>200</a:t>
            </a:r>
            <a:r>
              <a:rPr lang="zh-CN" altLang="en-US" sz="2000" dirty="0">
                <a:latin typeface="SimHei" panose="02010609060101010101" pitchFamily="49" charset="-122"/>
                <a:ea typeface="SimHei" panose="02010609060101010101" pitchFamily="49" charset="-122"/>
              </a:rPr>
              <a:t>年</a:t>
            </a:r>
            <a:r>
              <a:rPr lang="en-US" altLang="zh-CN" sz="2000" dirty="0">
                <a:latin typeface="SimHei" panose="02010609060101010101" pitchFamily="49" charset="-122"/>
                <a:ea typeface="SimHei" panose="02010609060101010101" pitchFamily="49" charset="-122"/>
              </a:rPr>
              <a:t>5</a:t>
            </a:r>
            <a:r>
              <a:rPr lang="zh-CN" altLang="en-US" sz="2000" dirty="0">
                <a:latin typeface="SimHei" panose="02010609060101010101" pitchFamily="49" charset="-122"/>
                <a:ea typeface="SimHei" panose="02010609060101010101" pitchFamily="49" charset="-122"/>
              </a:rPr>
              <a:t>月</a:t>
            </a:r>
            <a:r>
              <a:rPr lang="en-US" altLang="zh-CN" sz="2000" dirty="0">
                <a:latin typeface="SimHei" panose="02010609060101010101" pitchFamily="49" charset="-122"/>
                <a:ea typeface="SimHei" panose="02010609060101010101" pitchFamily="49" charset="-122"/>
              </a:rPr>
              <a:t>11</a:t>
            </a:r>
            <a:r>
              <a:rPr lang="zh-CN" altLang="en-US" sz="2000" dirty="0">
                <a:latin typeface="SimHei" panose="02010609060101010101" pitchFamily="49" charset="-122"/>
                <a:ea typeface="SimHei" panose="02010609060101010101" pitchFamily="49" charset="-122"/>
              </a:rPr>
              <a:t>日获得授权并公告。</a:t>
            </a:r>
            <a:r>
              <a:rPr lang="en-US" altLang="zh-CN" sz="2000" dirty="0">
                <a:latin typeface="SimHei" panose="02010609060101010101" pitchFamily="49" charset="-122"/>
                <a:ea typeface="SimHei" panose="02010609060101010101" pitchFamily="49" charset="-122"/>
              </a:rPr>
              <a:t>2006</a:t>
            </a:r>
            <a:r>
              <a:rPr lang="zh-CN" altLang="en-US" sz="2000" dirty="0">
                <a:latin typeface="SimHei" panose="02010609060101010101" pitchFamily="49" charset="-122"/>
                <a:ea typeface="SimHei" panose="02010609060101010101" pitchFamily="49" charset="-122"/>
              </a:rPr>
              <a:t>年</a:t>
            </a:r>
            <a:r>
              <a:rPr lang="en-US" altLang="zh-CN" sz="2000" dirty="0">
                <a:latin typeface="SimHei" panose="02010609060101010101" pitchFamily="49" charset="-122"/>
                <a:ea typeface="SimHei" panose="02010609060101010101" pitchFamily="49" charset="-122"/>
              </a:rPr>
              <a:t>12</a:t>
            </a:r>
            <a:r>
              <a:rPr lang="zh-CN" altLang="en-US" sz="2000" dirty="0">
                <a:latin typeface="SimHei" panose="02010609060101010101" pitchFamily="49" charset="-122"/>
                <a:ea typeface="SimHei" panose="02010609060101010101" pitchFamily="49" charset="-122"/>
              </a:rPr>
              <a:t>月</a:t>
            </a:r>
            <a:r>
              <a:rPr lang="en-US" altLang="zh-CN" sz="2000" dirty="0">
                <a:latin typeface="SimHei" panose="02010609060101010101" pitchFamily="49" charset="-122"/>
                <a:ea typeface="SimHei" panose="02010609060101010101" pitchFamily="49" charset="-122"/>
              </a:rPr>
              <a:t>27</a:t>
            </a:r>
            <a:r>
              <a:rPr lang="zh-CN" altLang="en-US" sz="2000" dirty="0">
                <a:latin typeface="SimHei" panose="02010609060101010101" pitchFamily="49" charset="-122"/>
                <a:ea typeface="SimHei" panose="02010609060101010101" pitchFamily="49" charset="-122"/>
              </a:rPr>
              <a:t>日，上述专利权人变更为弓箭国际。</a:t>
            </a:r>
            <a:r>
              <a:rPr lang="en-US" altLang="zh-CN" sz="2000" dirty="0">
                <a:latin typeface="SimHei" panose="02010609060101010101" pitchFamily="49" charset="-122"/>
                <a:ea typeface="SimHei" panose="02010609060101010101" pitchFamily="49" charset="-122"/>
              </a:rPr>
              <a:t>2009</a:t>
            </a:r>
            <a:r>
              <a:rPr lang="zh-CN" altLang="en-US" sz="2000" dirty="0">
                <a:latin typeface="SimHei" panose="02010609060101010101" pitchFamily="49" charset="-122"/>
                <a:ea typeface="SimHei" panose="02010609060101010101" pitchFamily="49" charset="-122"/>
              </a:rPr>
              <a:t>年</a:t>
            </a:r>
            <a:r>
              <a:rPr lang="en-US" altLang="zh-CN" sz="2000" dirty="0">
                <a:latin typeface="SimHei" panose="02010609060101010101" pitchFamily="49" charset="-122"/>
                <a:ea typeface="SimHei" panose="02010609060101010101" pitchFamily="49" charset="-122"/>
              </a:rPr>
              <a:t>3</a:t>
            </a:r>
            <a:r>
              <a:rPr lang="zh-CN" altLang="en-US" sz="2000" dirty="0">
                <a:latin typeface="SimHei" panose="02010609060101010101" pitchFamily="49" charset="-122"/>
                <a:ea typeface="SimHei" panose="02010609060101010101" pitchFamily="49" charset="-122"/>
              </a:rPr>
              <a:t>月</a:t>
            </a:r>
            <a:r>
              <a:rPr lang="en-US" altLang="zh-CN" sz="2000" dirty="0">
                <a:latin typeface="SimHei" panose="02010609060101010101" pitchFamily="49" charset="-122"/>
                <a:ea typeface="SimHei" panose="02010609060101010101" pitchFamily="49" charset="-122"/>
              </a:rPr>
              <a:t>18</a:t>
            </a:r>
            <a:r>
              <a:rPr lang="zh-CN" altLang="en-US" sz="2000" dirty="0">
                <a:latin typeface="SimHei" panose="02010609060101010101" pitchFamily="49" charset="-122"/>
                <a:ea typeface="SimHei" panose="02010609060101010101" pitchFamily="49" charset="-122"/>
              </a:rPr>
              <a:t>日，深圳市鑫辉达贸易有限公司（以下简称鑫辉达公司）向中华人民共和国宁波海关申报出口一批厨房用玻璃水杯，因涉嫌侵犯弓箭国际多个外观设计专利权，宁波海关于同年</a:t>
            </a:r>
            <a:r>
              <a:rPr lang="en-US" altLang="zh-CN" sz="2000" dirty="0">
                <a:latin typeface="SimHei" panose="02010609060101010101" pitchFamily="49" charset="-122"/>
                <a:ea typeface="SimHei" panose="02010609060101010101" pitchFamily="49" charset="-122"/>
              </a:rPr>
              <a:t>3</a:t>
            </a:r>
            <a:r>
              <a:rPr lang="zh-CN" altLang="en-US" sz="2000" dirty="0">
                <a:latin typeface="SimHei" panose="02010609060101010101" pitchFamily="49" charset="-122"/>
                <a:ea typeface="SimHei" panose="02010609060101010101" pitchFamily="49" charset="-122"/>
              </a:rPr>
              <a:t>月</a:t>
            </a:r>
            <a:r>
              <a:rPr lang="en-US" altLang="zh-CN" sz="2000" dirty="0">
                <a:latin typeface="SimHei" panose="02010609060101010101" pitchFamily="49" charset="-122"/>
                <a:ea typeface="SimHei" panose="02010609060101010101" pitchFamily="49" charset="-122"/>
              </a:rPr>
              <a:t>24</a:t>
            </a:r>
            <a:r>
              <a:rPr lang="zh-CN" altLang="en-US" sz="2000" dirty="0">
                <a:latin typeface="SimHei" panose="02010609060101010101" pitchFamily="49" charset="-122"/>
                <a:ea typeface="SimHei" panose="02010609060101010101" pitchFamily="49" charset="-122"/>
              </a:rPr>
              <a:t>日扣留了该批玻璃杯。另有</a:t>
            </a:r>
            <a:r>
              <a:rPr lang="en-US" altLang="zh-CN" sz="2000" dirty="0">
                <a:latin typeface="SimHei" panose="02010609060101010101" pitchFamily="49" charset="-122"/>
                <a:ea typeface="SimHei" panose="02010609060101010101" pitchFamily="49" charset="-122"/>
              </a:rPr>
              <a:t>15</a:t>
            </a:r>
            <a:r>
              <a:rPr lang="zh-CN" altLang="en-US" sz="2000" dirty="0">
                <a:latin typeface="SimHei" panose="02010609060101010101" pitchFamily="49" charset="-122"/>
                <a:ea typeface="SimHei" panose="02010609060101010101" pitchFamily="49" charset="-122"/>
              </a:rPr>
              <a:t>箱</a:t>
            </a:r>
            <a:r>
              <a:rPr lang="en-US" altLang="zh-CN" sz="2000" dirty="0">
                <a:latin typeface="SimHei" panose="02010609060101010101" pitchFamily="49" charset="-122"/>
                <a:ea typeface="SimHei" panose="02010609060101010101" pitchFamily="49" charset="-122"/>
              </a:rPr>
              <a:t>630</a:t>
            </a:r>
            <a:r>
              <a:rPr lang="zh-CN" altLang="en-US" sz="2000" dirty="0">
                <a:latin typeface="SimHei" panose="02010609060101010101" pitchFamily="49" charset="-122"/>
                <a:ea typeface="SimHei" panose="02010609060101010101" pitchFamily="49" charset="-122"/>
              </a:rPr>
              <a:t>个青苹果图案也涉嫌侵犯弓箭国际另一名称为“餐具用贴纸（十四）”的外观设计专利权。经查明，鑫辉达公司被宁波海关所扣留的该批玻璃杯系兰之韵厂所生产并销售给鑫辉达公司。弓箭国际以兰之韵厂和鑫辉达公司的行为侵犯其涉案专利权为由向法院提起诉讼。</a:t>
            </a:r>
          </a:p>
        </p:txBody>
      </p:sp>
    </p:spTree>
    <p:extLst>
      <p:ext uri="{BB962C8B-B14F-4D97-AF65-F5344CB8AC3E}">
        <p14:creationId xmlns:p14="http://schemas.microsoft.com/office/powerpoint/2010/main" val="162480365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FBED3D7-472C-930D-A136-E987AE12D68B}"/>
              </a:ext>
            </a:extLst>
          </p:cNvPr>
          <p:cNvSpPr txBox="1"/>
          <p:nvPr/>
        </p:nvSpPr>
        <p:spPr>
          <a:xfrm>
            <a:off x="1396779" y="1916901"/>
            <a:ext cx="9398442" cy="2246769"/>
          </a:xfrm>
          <a:prstGeom prst="rect">
            <a:avLst/>
          </a:prstGeom>
          <a:noFill/>
        </p:spPr>
        <p:txBody>
          <a:bodyPr wrap="square">
            <a:spAutoFit/>
          </a:bodyPr>
          <a:lstStyle/>
          <a:p>
            <a:r>
              <a:rPr lang="zh-CN" altLang="en-US" sz="2000" dirty="0">
                <a:latin typeface="SimHei" panose="02010609060101010101" pitchFamily="49" charset="-122"/>
                <a:ea typeface="SimHei" panose="02010609060101010101" pitchFamily="49" charset="-122"/>
              </a:rPr>
              <a:t>一审裁判摘要</a:t>
            </a:r>
          </a:p>
          <a:p>
            <a:r>
              <a:rPr lang="zh-CN" altLang="en-US" sz="2000" dirty="0">
                <a:latin typeface="SimHei" panose="02010609060101010101" pitchFamily="49" charset="-122"/>
                <a:ea typeface="SimHei" panose="02010609060101010101" pitchFamily="49" charset="-122"/>
              </a:rPr>
              <a:t>    被控侵权产品的外观设计与弓箭国际专利相近似，故被控侵权产品落入了弓箭国际专利权保护范围。兰之韵厂未经专利权人同意，生产、销售与专利设计相近似的产品，侵犯了弓箭国际的外观设计专利权，应承担侵权的民事责任。弓箭国际要求兰之韵厂停止侵权、赔偿损失的诉请，应予支持。鑫辉达公司未经专利权人同意，销售与专利设计相近似的产品，侵犯了弓箭国际的外观设计专利权，也应承担侵权的民事责任。</a:t>
            </a:r>
          </a:p>
        </p:txBody>
      </p:sp>
    </p:spTree>
    <p:extLst>
      <p:ext uri="{BB962C8B-B14F-4D97-AF65-F5344CB8AC3E}">
        <p14:creationId xmlns:p14="http://schemas.microsoft.com/office/powerpoint/2010/main" val="22825392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AFFB666-0891-31EA-CED7-3FA006D185D5}"/>
              </a:ext>
            </a:extLst>
          </p:cNvPr>
          <p:cNvSpPr txBox="1"/>
          <p:nvPr/>
        </p:nvSpPr>
        <p:spPr>
          <a:xfrm>
            <a:off x="1765189" y="2097921"/>
            <a:ext cx="8460188" cy="1938992"/>
          </a:xfrm>
          <a:prstGeom prst="rect">
            <a:avLst/>
          </a:prstGeom>
          <a:noFill/>
        </p:spPr>
        <p:txBody>
          <a:bodyPr wrap="square">
            <a:spAutoFit/>
          </a:bodyPr>
          <a:lstStyle/>
          <a:p>
            <a:r>
              <a:rPr lang="zh-CN" altLang="en-US" sz="2000" dirty="0">
                <a:latin typeface="SimHei" panose="02010609060101010101" pitchFamily="49" charset="-122"/>
                <a:ea typeface="SimHei" panose="02010609060101010101" pitchFamily="49" charset="-122"/>
              </a:rPr>
              <a:t>二审裁判摘要</a:t>
            </a:r>
          </a:p>
          <a:p>
            <a:r>
              <a:rPr lang="zh-CN" altLang="en-US" sz="2000" dirty="0">
                <a:latin typeface="SimHei" panose="02010609060101010101" pitchFamily="49" charset="-122"/>
                <a:ea typeface="SimHei" panose="02010609060101010101" pitchFamily="49" charset="-122"/>
              </a:rPr>
              <a:t>    经勘验可以认定本案被控侵权产品上的图案并非使用贴纸一次形成，故本案被控侵权产品仅为餐具，主要是用于存放饮料、食物；而涉案专利产品名称为“餐具用贴纸”，主要是用于美化和装饰餐具。两者无论是在国际外观设计分类表中的分类，还是销售渠道和实际使用情况均不同，故应认定两者属于不同种类的产品，因此无需比对即可认定不构成侵权。</a:t>
            </a:r>
          </a:p>
        </p:txBody>
      </p:sp>
    </p:spTree>
    <p:extLst>
      <p:ext uri="{BB962C8B-B14F-4D97-AF65-F5344CB8AC3E}">
        <p14:creationId xmlns:p14="http://schemas.microsoft.com/office/powerpoint/2010/main" val="1816838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SimHei" panose="02010609060101010101" pitchFamily="49" charset="-122"/>
                <a:ea typeface="SimHei" panose="02010609060101010101" pitchFamily="49" charset="-122"/>
              </a:rPr>
              <a:t>专利法不予保护的对象</a:t>
            </a:r>
          </a:p>
        </p:txBody>
      </p:sp>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3042453" y="1810347"/>
            <a:ext cx="8385906" cy="3713517"/>
          </a:xfrm>
          <a:prstGeom prst="rect">
            <a:avLst/>
          </a:prstGeom>
          <a:noFill/>
        </p:spPr>
        <p:txBody>
          <a:bodyPr wrap="square" rtlCol="0">
            <a:spAutoFit/>
          </a:bodyPr>
          <a:lstStyle/>
          <a:p>
            <a:pPr algn="just">
              <a:lnSpc>
                <a:spcPct val="150000"/>
              </a:lnSpc>
            </a:pPr>
            <a:r>
              <a:rPr lang="zh-CN" altLang="en-US" sz="2000" dirty="0">
                <a:latin typeface="SimHei" panose="02010609060101010101" pitchFamily="49" charset="-122"/>
                <a:ea typeface="SimHei" panose="02010609060101010101" pitchFamily="49" charset="-122"/>
              </a:rPr>
              <a:t>    各国法律都规定了一系列专利法不予保护的对象，但各国的具体规定不尽相同。这其中包括两个方面：一是明确排除那些不属于发明的对象，比如，科学发现、智力活动规则等。二是基于一国的公共政策将一些属于发明的技术排除在专利法保护范围之外。</a:t>
            </a:r>
            <a:endParaRPr lang="en-US" altLang="zh-CN" sz="2000" dirty="0">
              <a:latin typeface="SimHei" panose="02010609060101010101" pitchFamily="49" charset="-122"/>
              <a:ea typeface="SimHei" panose="02010609060101010101" pitchFamily="49" charset="-122"/>
            </a:endParaRPr>
          </a:p>
          <a:p>
            <a:pPr algn="just">
              <a:lnSpc>
                <a:spcPct val="150000"/>
              </a:lnSpc>
            </a:pPr>
            <a:r>
              <a:rPr lang="zh-CN" altLang="en-US" sz="2000" dirty="0">
                <a:latin typeface="SimHei" panose="02010609060101010101" pitchFamily="49" charset="-122"/>
                <a:ea typeface="SimHei" panose="02010609060101010101" pitchFamily="49" charset="-122"/>
              </a:rPr>
              <a:t>    由于各国的国情不同，其公共政策自然不同，进而导致专利法上存在差异。首先，各国的文化传统和风俗不同以致对违反法律、公序良俗的理解不同。其次，各国经济发展水平不同，致使各国为了保护本国利益明确规定了一些领域的发明创造不予保护。</a:t>
            </a:r>
          </a:p>
        </p:txBody>
      </p:sp>
      <p:sp>
        <p:nvSpPr>
          <p:cNvPr id="7" name="矩形 6"/>
          <p:cNvSpPr/>
          <p:nvPr/>
        </p:nvSpPr>
        <p:spPr>
          <a:xfrm>
            <a:off x="1796998" y="1242578"/>
            <a:ext cx="10876817" cy="523220"/>
          </a:xfrm>
          <a:prstGeom prst="rect">
            <a:avLst/>
          </a:prstGeom>
        </p:spPr>
        <p:txBody>
          <a:bodyPr wrap="square">
            <a:spAutoFit/>
          </a:bodyPr>
          <a:lstStyle/>
          <a:p>
            <a:r>
              <a:rPr lang="zh-CN"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一、</a:t>
            </a:r>
            <a:r>
              <a:rPr lang="zh-TW"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rPr>
              <a:t>概述</a:t>
            </a:r>
          </a:p>
        </p:txBody>
      </p:sp>
      <p:sp>
        <p:nvSpPr>
          <p:cNvPr id="8" name="文本框 7"/>
          <p:cNvSpPr txBox="1"/>
          <p:nvPr/>
        </p:nvSpPr>
        <p:spPr>
          <a:xfrm>
            <a:off x="129492" y="265770"/>
            <a:ext cx="1114408" cy="461665"/>
          </a:xfrm>
          <a:prstGeom prst="rect">
            <a:avLst/>
          </a:prstGeom>
          <a:noFill/>
        </p:spPr>
        <p:txBody>
          <a:bodyPr wrap="none" rtlCol="0">
            <a:spAutoFit/>
          </a:bodyPr>
          <a:lstStyle/>
          <a:p>
            <a:r>
              <a:rPr lang="zh-CN" altLang="en-US" sz="2400" b="1" dirty="0">
                <a:solidFill>
                  <a:srgbClr val="FA7D00"/>
                </a:solidFill>
                <a:latin typeface="SimHei" panose="02010609060101010101" pitchFamily="49" charset="-122"/>
                <a:ea typeface="SimHei" panose="02010609060101010101" pitchFamily="49" charset="-122"/>
              </a:rPr>
              <a:t>第四节</a:t>
            </a:r>
          </a:p>
        </p:txBody>
      </p:sp>
    </p:spTree>
    <p:extLst>
      <p:ext uri="{BB962C8B-B14F-4D97-AF65-F5344CB8AC3E}">
        <p14:creationId xmlns:p14="http://schemas.microsoft.com/office/powerpoint/2010/main" val="1193556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6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1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6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8293E49-A5DB-E843-E48B-923E982456DA}"/>
              </a:ext>
            </a:extLst>
          </p:cNvPr>
          <p:cNvSpPr txBox="1"/>
          <p:nvPr/>
        </p:nvSpPr>
        <p:spPr>
          <a:xfrm>
            <a:off x="1447137" y="2011754"/>
            <a:ext cx="9167855" cy="2554545"/>
          </a:xfrm>
          <a:prstGeom prst="rect">
            <a:avLst/>
          </a:prstGeom>
          <a:noFill/>
        </p:spPr>
        <p:txBody>
          <a:bodyPr wrap="square">
            <a:spAutoFit/>
          </a:bodyPr>
          <a:lstStyle/>
          <a:p>
            <a:r>
              <a:rPr lang="zh-CN" altLang="en-US" sz="2000" dirty="0">
                <a:latin typeface="SimHei" panose="02010609060101010101" pitchFamily="49" charset="-122"/>
                <a:ea typeface="SimHei" panose="02010609060101010101" pitchFamily="49" charset="-122"/>
              </a:rPr>
              <a:t>再审裁判摘要</a:t>
            </a:r>
          </a:p>
          <a:p>
            <a:r>
              <a:rPr lang="zh-CN" altLang="en-US" sz="2000" dirty="0">
                <a:latin typeface="SimHei" panose="02010609060101010101" pitchFamily="49" charset="-122"/>
                <a:ea typeface="SimHei" panose="02010609060101010101" pitchFamily="49" charset="-122"/>
              </a:rPr>
              <a:t>    涉案专利产品是“餐具用贴纸”，其用途是美化和装饰餐具，具有独立存在的产品形态，可以作为产品单独销售。被诉侵权产品是玻璃杯，其用途是存放饮料或食物等。虽然被诉侵权产品上印刷有与涉案外观设计相近的图案，但该图案为油墨印刷而成，不能脱离玻璃杯单独存在，不具有独立的产品形态，也不能作为产品单独销售。被诉侵权产品和涉案专利产品用途不同，不属于相同种类产品，也不属于相近种类产品。因此，被诉侵权产品的外观设计未落入涉案外观设计专利权的保护范围。</a:t>
            </a:r>
          </a:p>
        </p:txBody>
      </p:sp>
    </p:spTree>
    <p:extLst>
      <p:ext uri="{BB962C8B-B14F-4D97-AF65-F5344CB8AC3E}">
        <p14:creationId xmlns:p14="http://schemas.microsoft.com/office/powerpoint/2010/main" val="273552800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b="1" dirty="0">
                <a:latin typeface="SimHei" panose="02010609060101010101" pitchFamily="49" charset="-122"/>
                <a:ea typeface="SimHei" panose="02010609060101010101" pitchFamily="49" charset="-122"/>
                <a:cs typeface="宋体" panose="02010600030101010101" pitchFamily="2" charset="-122"/>
                <a:sym typeface="+mn-ea"/>
              </a:rPr>
              <a:t>侵害专利权行为的抗辩事由</a:t>
            </a:r>
          </a:p>
        </p:txBody>
      </p:sp>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panose="02010609060101010101" pitchFamily="49" charset="-122"/>
              <a:ea typeface="SimHei" panose="02010609060101010101" pitchFamily="49" charset="-122"/>
            </a:endParaRPr>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sp>
        <p:nvSpPr>
          <p:cNvPr id="6" name="PA_文本框 3"/>
          <p:cNvSpPr txBox="1"/>
          <p:nvPr>
            <p:custDataLst>
              <p:tags r:id="rId1"/>
            </p:custDataLst>
          </p:nvPr>
        </p:nvSpPr>
        <p:spPr>
          <a:xfrm>
            <a:off x="3265805" y="1344295"/>
            <a:ext cx="7402830" cy="2861310"/>
          </a:xfrm>
          <a:prstGeom prst="rect">
            <a:avLst/>
          </a:prstGeom>
          <a:noFill/>
        </p:spPr>
        <p:txBody>
          <a:bodyPr wrap="square" rtlCol="0">
            <a:spAutoFit/>
          </a:bodyPr>
          <a:lstStyle/>
          <a:p>
            <a:pPr lvl="0">
              <a:lnSpc>
                <a:spcPct val="150000"/>
              </a:lnSpc>
            </a:pPr>
            <a:r>
              <a:rPr sz="2400" dirty="0">
                <a:latin typeface="SimHei" panose="02010609060101010101" pitchFamily="49" charset="-122"/>
                <a:ea typeface="SimHei" panose="02010609060101010101" pitchFamily="49" charset="-122"/>
                <a:cs typeface="宋体" panose="02010600030101010101" pitchFamily="2" charset="-122"/>
                <a:sym typeface="+mn-ea"/>
              </a:rPr>
              <a:t>专利权给了专利权人以强大的独占权利，可以排除他人违法的侵害专利权的行为。但为了平衡专利权人和社会公众之间的利益，专利法同样赋予被告针对原告的诉讼请求而提出的证明原告的诉讼请求不成立或不完全成立的抗辩事由。</a:t>
            </a:r>
          </a:p>
        </p:txBody>
      </p:sp>
      <p:sp>
        <p:nvSpPr>
          <p:cNvPr id="7" name="矩形 6"/>
          <p:cNvSpPr/>
          <p:nvPr/>
        </p:nvSpPr>
        <p:spPr>
          <a:xfrm>
            <a:off x="3458845" y="4237355"/>
            <a:ext cx="3063875" cy="1667764"/>
          </a:xfrm>
          <a:prstGeom prst="rect">
            <a:avLst/>
          </a:prstGeom>
        </p:spPr>
        <p:txBody>
          <a:bodyPr wrap="square">
            <a:spAutoFit/>
          </a:bodyPr>
          <a:lstStyle/>
          <a:p>
            <a:pPr lvl="0" algn="l">
              <a:lnSpc>
                <a:spcPct val="150000"/>
              </a:lnSpc>
              <a:buClrTx/>
              <a:buSzTx/>
              <a:buFontTx/>
            </a:pPr>
            <a:r>
              <a:rPr sz="2400" dirty="0">
                <a:solidFill>
                  <a:srgbClr val="D87320"/>
                </a:solidFill>
                <a:latin typeface="SimHei" panose="02010609060101010101" pitchFamily="49" charset="-122"/>
                <a:ea typeface="SimHei" panose="02010609060101010101" pitchFamily="49" charset="-122"/>
                <a:cs typeface="宋体" panose="02010600030101010101" pitchFamily="2" charset="-122"/>
                <a:sym typeface="+mn-ea"/>
              </a:rPr>
              <a:t>不侵权抗辩</a:t>
            </a:r>
          </a:p>
          <a:p>
            <a:pPr lvl="0" algn="l">
              <a:lnSpc>
                <a:spcPct val="150000"/>
              </a:lnSpc>
              <a:buClrTx/>
              <a:buSzTx/>
              <a:buFontTx/>
            </a:pPr>
            <a:r>
              <a:rPr sz="2400" dirty="0">
                <a:solidFill>
                  <a:srgbClr val="D87320"/>
                </a:solidFill>
                <a:latin typeface="SimHei" panose="02010609060101010101" pitchFamily="49" charset="-122"/>
                <a:ea typeface="SimHei" panose="02010609060101010101" pitchFamily="49" charset="-122"/>
                <a:cs typeface="宋体" panose="02010600030101010101" pitchFamily="2" charset="-122"/>
                <a:sym typeface="+mn-ea"/>
              </a:rPr>
              <a:t>无效专利抗辩</a:t>
            </a:r>
          </a:p>
          <a:p>
            <a:pPr lvl="0" algn="l">
              <a:lnSpc>
                <a:spcPct val="150000"/>
              </a:lnSpc>
              <a:buClrTx/>
              <a:buSzTx/>
              <a:buFontTx/>
            </a:pPr>
            <a:r>
              <a:rPr sz="2400" dirty="0">
                <a:solidFill>
                  <a:srgbClr val="D87320"/>
                </a:solidFill>
                <a:latin typeface="SimHei" panose="02010609060101010101" pitchFamily="49" charset="-122"/>
                <a:ea typeface="SimHei" panose="02010609060101010101" pitchFamily="49" charset="-122"/>
                <a:cs typeface="宋体" panose="02010600030101010101" pitchFamily="2" charset="-122"/>
                <a:sym typeface="+mn-ea"/>
              </a:rPr>
              <a:t>滥用专利权抗辩</a:t>
            </a:r>
            <a:endParaRPr sz="2400" dirty="0">
              <a:solidFill>
                <a:srgbClr val="D87320"/>
              </a:solidFill>
              <a:latin typeface="SimHei" panose="02010609060101010101" pitchFamily="49" charset="-122"/>
              <a:ea typeface="SimHei" panose="02010609060101010101" pitchFamily="49" charset="-122"/>
              <a:cs typeface="宋体" panose="02010600030101010101" pitchFamily="2" charset="-122"/>
            </a:endParaRPr>
          </a:p>
        </p:txBody>
      </p:sp>
      <p:sp>
        <p:nvSpPr>
          <p:cNvPr id="8" name="文本框 7"/>
          <p:cNvSpPr txBox="1"/>
          <p:nvPr/>
        </p:nvSpPr>
        <p:spPr>
          <a:xfrm>
            <a:off x="129492"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第三节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iterate type="wd">
                                    <p:tmPct val="10000"/>
                                  </p:iterate>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655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p:bldP spid="7" grpId="0"/>
    </p:bld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b="1" dirty="0">
                <a:latin typeface="SimHei" panose="02010609060101010101" pitchFamily="49" charset="-122"/>
                <a:ea typeface="SimHei" panose="02010609060101010101" pitchFamily="49" charset="-122"/>
                <a:cs typeface="宋体" panose="02010600030101010101" pitchFamily="2" charset="-122"/>
                <a:sym typeface="+mn-ea"/>
              </a:rPr>
              <a:t>侵害专利权行为的抗辩事由</a:t>
            </a:r>
          </a:p>
        </p:txBody>
      </p:sp>
      <p:sp>
        <p:nvSpPr>
          <p:cNvPr id="6" name="PA_文本框 3"/>
          <p:cNvSpPr txBox="1"/>
          <p:nvPr>
            <p:custDataLst>
              <p:tags r:id="rId1"/>
            </p:custDataLst>
          </p:nvPr>
        </p:nvSpPr>
        <p:spPr>
          <a:xfrm>
            <a:off x="1226185" y="1844675"/>
            <a:ext cx="10278878" cy="4707890"/>
          </a:xfrm>
          <a:prstGeom prst="rect">
            <a:avLst/>
          </a:prstGeom>
          <a:noFill/>
        </p:spPr>
        <p:txBody>
          <a:bodyPr wrap="square" rtlCol="0">
            <a:spAutoFit/>
          </a:bodyPr>
          <a:lstStyle/>
          <a:p>
            <a:pPr lvl="0">
              <a:lnSpc>
                <a:spcPct val="150000"/>
              </a:lnSpc>
            </a:pPr>
            <a:r>
              <a:rPr lang="en-US" sz="2000" dirty="0">
                <a:latin typeface="SimHei" panose="02010609060101010101" pitchFamily="49" charset="-122"/>
                <a:ea typeface="SimHei" panose="02010609060101010101" pitchFamily="49" charset="-122"/>
                <a:cs typeface="宋体" panose="02010600030101010101" pitchFamily="2" charset="-122"/>
                <a:sym typeface="+mn-ea"/>
              </a:rPr>
              <a:t>    </a:t>
            </a:r>
            <a:r>
              <a:rPr sz="2000" dirty="0" err="1">
                <a:latin typeface="SimHei" panose="02010609060101010101" pitchFamily="49" charset="-122"/>
                <a:ea typeface="SimHei" panose="02010609060101010101" pitchFamily="49" charset="-122"/>
                <a:cs typeface="宋体" panose="02010600030101010101" pitchFamily="2" charset="-122"/>
                <a:sym typeface="+mn-ea"/>
              </a:rPr>
              <a:t>不侵权抗辩包括不构成侵害</a:t>
            </a:r>
            <a:r>
              <a:rPr sz="2000" dirty="0" err="1">
                <a:solidFill>
                  <a:srgbClr val="D87320"/>
                </a:solidFill>
                <a:latin typeface="SimHei" panose="02010609060101010101" pitchFamily="49" charset="-122"/>
                <a:ea typeface="SimHei" panose="02010609060101010101" pitchFamily="49" charset="-122"/>
                <a:cs typeface="宋体" panose="02010600030101010101" pitchFamily="2" charset="-122"/>
                <a:sym typeface="+mn-ea"/>
              </a:rPr>
              <a:t>专利权</a:t>
            </a:r>
            <a:r>
              <a:rPr sz="2000" dirty="0" err="1">
                <a:latin typeface="SimHei" panose="02010609060101010101" pitchFamily="49" charset="-122"/>
                <a:ea typeface="SimHei" panose="02010609060101010101" pitchFamily="49" charset="-122"/>
                <a:cs typeface="宋体" panose="02010600030101010101" pitchFamily="2" charset="-122"/>
                <a:sym typeface="+mn-ea"/>
              </a:rPr>
              <a:t>的抗辩、专利法明确规定不视为侵害</a:t>
            </a:r>
            <a:r>
              <a:rPr sz="2000" dirty="0" err="1">
                <a:solidFill>
                  <a:srgbClr val="D87320"/>
                </a:solidFill>
                <a:latin typeface="SimHei" panose="02010609060101010101" pitchFamily="49" charset="-122"/>
                <a:ea typeface="SimHei" panose="02010609060101010101" pitchFamily="49" charset="-122"/>
                <a:cs typeface="宋体" panose="02010600030101010101" pitchFamily="2" charset="-122"/>
                <a:sym typeface="+mn-ea"/>
              </a:rPr>
              <a:t>专利权行为</a:t>
            </a:r>
            <a:r>
              <a:rPr sz="2000" dirty="0" err="1">
                <a:latin typeface="SimHei" panose="02010609060101010101" pitchFamily="49" charset="-122"/>
                <a:ea typeface="SimHei" panose="02010609060101010101" pitchFamily="49" charset="-122"/>
                <a:cs typeface="宋体" panose="02010600030101010101" pitchFamily="2" charset="-122"/>
                <a:sym typeface="+mn-ea"/>
              </a:rPr>
              <a:t>的抗辩、</a:t>
            </a:r>
            <a:r>
              <a:rPr sz="2000" dirty="0" err="1">
                <a:solidFill>
                  <a:srgbClr val="D87320"/>
                </a:solidFill>
                <a:latin typeface="SimHei" panose="02010609060101010101" pitchFamily="49" charset="-122"/>
                <a:ea typeface="SimHei" panose="02010609060101010101" pitchFamily="49" charset="-122"/>
                <a:cs typeface="宋体" panose="02010600030101010101" pitchFamily="2" charset="-122"/>
                <a:sym typeface="+mn-ea"/>
              </a:rPr>
              <a:t>现有技术</a:t>
            </a:r>
            <a:r>
              <a:rPr sz="2000" dirty="0" err="1">
                <a:latin typeface="SimHei" panose="02010609060101010101" pitchFamily="49" charset="-122"/>
                <a:ea typeface="SimHei" panose="02010609060101010101" pitchFamily="49" charset="-122"/>
                <a:cs typeface="宋体" panose="02010600030101010101" pitchFamily="2" charset="-122"/>
                <a:sym typeface="+mn-ea"/>
              </a:rPr>
              <a:t>抗辩和许可抗辩</a:t>
            </a:r>
            <a:r>
              <a:rPr sz="2000" dirty="0">
                <a:latin typeface="SimHei" panose="02010609060101010101" pitchFamily="49" charset="-122"/>
                <a:ea typeface="SimHei" panose="02010609060101010101" pitchFamily="49" charset="-122"/>
                <a:cs typeface="宋体" panose="02010600030101010101" pitchFamily="2" charset="-122"/>
                <a:sym typeface="+mn-ea"/>
              </a:rPr>
              <a:t>。</a:t>
            </a:r>
          </a:p>
          <a:p>
            <a:pPr lvl="0">
              <a:lnSpc>
                <a:spcPct val="150000"/>
              </a:lnSpc>
            </a:pPr>
            <a:endParaRPr sz="2000" dirty="0">
              <a:latin typeface="SimHei" panose="02010609060101010101" pitchFamily="49" charset="-122"/>
              <a:ea typeface="SimHei" panose="02010609060101010101" pitchFamily="49" charset="-122"/>
              <a:cs typeface="宋体" panose="02010600030101010101" pitchFamily="2" charset="-122"/>
              <a:sym typeface="+mn-ea"/>
            </a:endParaRPr>
          </a:p>
          <a:p>
            <a:pPr lvl="0">
              <a:lnSpc>
                <a:spcPct val="150000"/>
              </a:lnSpc>
            </a:pPr>
            <a:r>
              <a:rPr sz="2000" b="1" dirty="0">
                <a:latin typeface="SimHei" panose="02010609060101010101" pitchFamily="49" charset="-122"/>
                <a:ea typeface="SimHei" panose="02010609060101010101" pitchFamily="49" charset="-122"/>
                <a:cs typeface="宋体" panose="02010600030101010101" pitchFamily="2" charset="-122"/>
                <a:sym typeface="+mn-ea"/>
              </a:rPr>
              <a:t>（一）不构成侵害</a:t>
            </a:r>
            <a:r>
              <a:rPr sz="2000" b="1" dirty="0">
                <a:solidFill>
                  <a:srgbClr val="D87320"/>
                </a:solidFill>
                <a:latin typeface="SimHei" panose="02010609060101010101" pitchFamily="49" charset="-122"/>
                <a:ea typeface="SimHei" panose="02010609060101010101" pitchFamily="49" charset="-122"/>
                <a:cs typeface="宋体" panose="02010600030101010101" pitchFamily="2" charset="-122"/>
                <a:sym typeface="+mn-ea"/>
              </a:rPr>
              <a:t>专利权</a:t>
            </a:r>
            <a:r>
              <a:rPr sz="2000" b="1" dirty="0">
                <a:latin typeface="SimHei" panose="02010609060101010101" pitchFamily="49" charset="-122"/>
                <a:ea typeface="SimHei" panose="02010609060101010101" pitchFamily="49" charset="-122"/>
                <a:cs typeface="宋体" panose="02010600030101010101" pitchFamily="2" charset="-122"/>
                <a:sym typeface="+mn-ea"/>
              </a:rPr>
              <a:t>的抗辩</a:t>
            </a:r>
          </a:p>
          <a:p>
            <a:pPr lvl="0">
              <a:lnSpc>
                <a:spcPct val="150000"/>
              </a:lnSpc>
            </a:pPr>
            <a:r>
              <a:rPr lang="en-US" sz="2000" dirty="0">
                <a:latin typeface="SimHei" panose="02010609060101010101" pitchFamily="49" charset="-122"/>
                <a:ea typeface="SimHei" panose="02010609060101010101" pitchFamily="49" charset="-122"/>
                <a:cs typeface="宋体" panose="02010600030101010101" pitchFamily="2" charset="-122"/>
                <a:sym typeface="+mn-ea"/>
              </a:rPr>
              <a:t>    </a:t>
            </a:r>
            <a:r>
              <a:rPr sz="2000" dirty="0">
                <a:latin typeface="SimHei" panose="02010609060101010101" pitchFamily="49" charset="-122"/>
                <a:ea typeface="SimHei" panose="02010609060101010101" pitchFamily="49" charset="-122"/>
                <a:cs typeface="宋体" panose="02010600030101010101" pitchFamily="2" charset="-122"/>
                <a:sym typeface="+mn-ea"/>
              </a:rPr>
              <a:t>当被控侵权产品并</a:t>
            </a:r>
            <a:r>
              <a:rPr sz="2000" dirty="0">
                <a:solidFill>
                  <a:srgbClr val="D87320"/>
                </a:solidFill>
                <a:latin typeface="SimHei" panose="02010609060101010101" pitchFamily="49" charset="-122"/>
                <a:ea typeface="SimHei" panose="02010609060101010101" pitchFamily="49" charset="-122"/>
                <a:cs typeface="宋体" panose="02010600030101010101" pitchFamily="2" charset="-122"/>
                <a:sym typeface="+mn-ea"/>
              </a:rPr>
              <a:t>未落入原告的专利权利要求的范围</a:t>
            </a:r>
            <a:r>
              <a:rPr sz="2000" dirty="0">
                <a:latin typeface="SimHei" panose="02010609060101010101" pitchFamily="49" charset="-122"/>
                <a:ea typeface="SimHei" panose="02010609060101010101" pitchFamily="49" charset="-122"/>
                <a:cs typeface="宋体" panose="02010600030101010101" pitchFamily="2" charset="-122"/>
                <a:sym typeface="+mn-ea"/>
              </a:rPr>
              <a:t>时，不构成侵害专利权。主要包括：被控侵权物（产品或方法）缺少原告的发明或者实用新型专利权利要求中记载的必要技术特征；被控侵权物（产品或方法）的技术特征与原告专利权利要求中对应必要技术特征相比，有一项或者一项以上的技术特征有了本质区别。另外，根据专利法所规定的侵害专利权行为的构成要件，</a:t>
            </a:r>
            <a:r>
              <a:rPr sz="2000" dirty="0">
                <a:solidFill>
                  <a:srgbClr val="D87320"/>
                </a:solidFill>
                <a:latin typeface="SimHei" panose="02010609060101010101" pitchFamily="49" charset="-122"/>
                <a:ea typeface="SimHei" panose="02010609060101010101" pitchFamily="49" charset="-122"/>
                <a:cs typeface="宋体" panose="02010600030101010101" pitchFamily="2" charset="-122"/>
                <a:sym typeface="+mn-ea"/>
              </a:rPr>
              <a:t>非生产经营目的的制造、使用行为</a:t>
            </a:r>
            <a:r>
              <a:rPr sz="2000" dirty="0">
                <a:latin typeface="SimHei" panose="02010609060101010101" pitchFamily="49" charset="-122"/>
                <a:ea typeface="SimHei" panose="02010609060101010101" pitchFamily="49" charset="-122"/>
                <a:cs typeface="宋体" panose="02010600030101010101" pitchFamily="2" charset="-122"/>
                <a:sym typeface="+mn-ea"/>
              </a:rPr>
              <a:t>，不构成侵害专利权。</a:t>
            </a:r>
          </a:p>
          <a:p>
            <a:pPr lvl="0">
              <a:lnSpc>
                <a:spcPct val="150000"/>
              </a:lnSpc>
            </a:pPr>
            <a:endParaRPr lang="zh-CN" altLang="en-US" sz="2000" dirty="0">
              <a:latin typeface="SimHei" panose="02010609060101010101" pitchFamily="49" charset="-122"/>
              <a:ea typeface="SimHei" panose="02010609060101010101" pitchFamily="49" charset="-122"/>
              <a:cs typeface="宋体" panose="02010600030101010101" pitchFamily="2" charset="-122"/>
              <a:sym typeface="+mn-ea"/>
            </a:endParaRPr>
          </a:p>
        </p:txBody>
      </p:sp>
      <p:sp>
        <p:nvSpPr>
          <p:cNvPr id="7" name="矩形 6"/>
          <p:cNvSpPr/>
          <p:nvPr/>
        </p:nvSpPr>
        <p:spPr>
          <a:xfrm>
            <a:off x="836211" y="1232029"/>
            <a:ext cx="10876817" cy="521970"/>
          </a:xfrm>
          <a:prstGeom prst="rect">
            <a:avLst/>
          </a:prstGeom>
        </p:spPr>
        <p:txBody>
          <a:bodyPr wrap="square">
            <a:spAutoFit/>
          </a:bodyPr>
          <a:lstStyle/>
          <a:p>
            <a:pPr algn="l"/>
            <a:r>
              <a:rPr sz="2800" dirty="0">
                <a:solidFill>
                  <a:srgbClr val="ED7D31"/>
                </a:solidFill>
                <a:latin typeface="STZhongsong" panose="02010600040101010101" pitchFamily="2" charset="-122"/>
                <a:ea typeface="STZhongsong" panose="02010600040101010101" pitchFamily="2" charset="-122"/>
                <a:cs typeface="宋体" panose="02010600030101010101" pitchFamily="2" charset="-122"/>
                <a:sym typeface="+mn-ea"/>
              </a:rPr>
              <a:t>一、不侵权抗辩</a:t>
            </a:r>
            <a:endParaRPr lang="zh-CN" altLang="en-US" sz="2800" dirty="0">
              <a:solidFill>
                <a:srgbClr val="ED7D31"/>
              </a:solidFill>
              <a:latin typeface="STZhongsong" panose="02010600040101010101" pitchFamily="2" charset="-122"/>
              <a:ea typeface="STZhongsong" panose="02010600040101010101" pitchFamily="2" charset="-122"/>
            </a:endParaRPr>
          </a:p>
        </p:txBody>
      </p:sp>
      <p:sp>
        <p:nvSpPr>
          <p:cNvPr id="8" name="文本框 7"/>
          <p:cNvSpPr txBox="1"/>
          <p:nvPr/>
        </p:nvSpPr>
        <p:spPr>
          <a:xfrm>
            <a:off x="129492"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第三节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6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b="1" dirty="0">
                <a:latin typeface="SimHei" panose="02010609060101010101" pitchFamily="49" charset="-122"/>
                <a:ea typeface="SimHei" panose="02010609060101010101" pitchFamily="49" charset="-122"/>
                <a:cs typeface="宋体" panose="02010600030101010101" pitchFamily="2" charset="-122"/>
                <a:sym typeface="+mn-ea"/>
              </a:rPr>
              <a:t>侵害专利权行为的抗辩事由</a:t>
            </a:r>
          </a:p>
        </p:txBody>
      </p:sp>
      <p:sp>
        <p:nvSpPr>
          <p:cNvPr id="6" name="PA_文本框 3"/>
          <p:cNvSpPr txBox="1"/>
          <p:nvPr>
            <p:custDataLst>
              <p:tags r:id="rId1"/>
            </p:custDataLst>
          </p:nvPr>
        </p:nvSpPr>
        <p:spPr>
          <a:xfrm>
            <a:off x="1226772" y="1536700"/>
            <a:ext cx="10164445" cy="4175182"/>
          </a:xfrm>
          <a:prstGeom prst="rect">
            <a:avLst/>
          </a:prstGeom>
          <a:noFill/>
        </p:spPr>
        <p:txBody>
          <a:bodyPr wrap="square" rtlCol="0">
            <a:spAutoFit/>
          </a:bodyPr>
          <a:lstStyle/>
          <a:p>
            <a:pPr lvl="0">
              <a:lnSpc>
                <a:spcPct val="150000"/>
              </a:lnSpc>
            </a:pPr>
            <a:r>
              <a:rPr sz="2000" b="1" dirty="0">
                <a:latin typeface="SimHei" panose="02010609060101010101" pitchFamily="49" charset="-122"/>
                <a:ea typeface="SimHei" panose="02010609060101010101" pitchFamily="49" charset="-122"/>
                <a:cs typeface="宋体" panose="02010600030101010101" pitchFamily="2" charset="-122"/>
                <a:sym typeface="+mn-ea"/>
              </a:rPr>
              <a:t>（二）不视为侵害</a:t>
            </a:r>
            <a:r>
              <a:rPr sz="2000" b="1" dirty="0">
                <a:solidFill>
                  <a:srgbClr val="D87320"/>
                </a:solidFill>
                <a:latin typeface="SimHei" panose="02010609060101010101" pitchFamily="49" charset="-122"/>
                <a:ea typeface="SimHei" panose="02010609060101010101" pitchFamily="49" charset="-122"/>
                <a:cs typeface="宋体" panose="02010600030101010101" pitchFamily="2" charset="-122"/>
                <a:sym typeface="+mn-ea"/>
              </a:rPr>
              <a:t>专利权行为</a:t>
            </a:r>
            <a:r>
              <a:rPr sz="2000" b="1" dirty="0">
                <a:latin typeface="SimHei" panose="02010609060101010101" pitchFamily="49" charset="-122"/>
                <a:ea typeface="SimHei" panose="02010609060101010101" pitchFamily="49" charset="-122"/>
                <a:cs typeface="宋体" panose="02010600030101010101" pitchFamily="2" charset="-122"/>
                <a:sym typeface="+mn-ea"/>
              </a:rPr>
              <a:t>的抗辩</a:t>
            </a:r>
          </a:p>
          <a:p>
            <a:pPr lvl="0">
              <a:lnSpc>
                <a:spcPct val="150000"/>
              </a:lnSpc>
            </a:pPr>
            <a:r>
              <a:rPr lang="en-US" sz="2000" dirty="0">
                <a:latin typeface="SimHei" panose="02010609060101010101" pitchFamily="49" charset="-122"/>
                <a:ea typeface="SimHei" panose="02010609060101010101" pitchFamily="49" charset="-122"/>
                <a:cs typeface="宋体" panose="02010600030101010101" pitchFamily="2" charset="-122"/>
                <a:sym typeface="+mn-ea"/>
              </a:rPr>
              <a:t>    </a:t>
            </a:r>
            <a:r>
              <a:rPr sz="2000" dirty="0">
                <a:latin typeface="SimHei" panose="02010609060101010101" pitchFamily="49" charset="-122"/>
                <a:ea typeface="SimHei" panose="02010609060101010101" pitchFamily="49" charset="-122"/>
                <a:cs typeface="宋体" panose="02010600030101010101" pitchFamily="2" charset="-122"/>
                <a:sym typeface="+mn-ea"/>
              </a:rPr>
              <a:t>《专利权》第</a:t>
            </a:r>
            <a:r>
              <a:rPr lang="en-US" sz="2000" dirty="0">
                <a:latin typeface="SimHei" panose="02010609060101010101" pitchFamily="49" charset="-122"/>
                <a:ea typeface="SimHei" panose="02010609060101010101" pitchFamily="49" charset="-122"/>
                <a:cs typeface="宋体" panose="02010600030101010101" pitchFamily="2" charset="-122"/>
                <a:sym typeface="+mn-ea"/>
              </a:rPr>
              <a:t>75</a:t>
            </a:r>
            <a:r>
              <a:rPr sz="2000" dirty="0">
                <a:latin typeface="SimHei" panose="02010609060101010101" pitchFamily="49" charset="-122"/>
                <a:ea typeface="SimHei" panose="02010609060101010101" pitchFamily="49" charset="-122"/>
                <a:cs typeface="宋体" panose="02010600030101010101" pitchFamily="2" charset="-122"/>
                <a:sym typeface="+mn-ea"/>
              </a:rPr>
              <a:t>条规定的专利权用尽、先用权、临时过境、科学研究与实验性使用、为提供行政审批所需要的信息，制造、使用、进口专利药品或者专利医疗器械以及专门为其制造、进口专利药品或者专利医疗器械等属于不视为侵害专利权的行为，这些事由也是侵害专利权的抗辩事由。</a:t>
            </a:r>
            <a:endParaRPr lang="en-US" sz="2000" dirty="0">
              <a:latin typeface="SimHei" panose="02010609060101010101" pitchFamily="49" charset="-122"/>
              <a:ea typeface="SimHei" panose="02010609060101010101" pitchFamily="49" charset="-122"/>
              <a:cs typeface="宋体" panose="02010600030101010101" pitchFamily="2" charset="-122"/>
              <a:sym typeface="+mn-ea"/>
            </a:endParaRPr>
          </a:p>
          <a:p>
            <a:pPr lvl="0">
              <a:lnSpc>
                <a:spcPct val="150000"/>
              </a:lnSpc>
            </a:pPr>
            <a:r>
              <a:rPr lang="en-US" sz="2000" dirty="0">
                <a:latin typeface="SimHei" panose="02010609060101010101" pitchFamily="49" charset="-122"/>
                <a:ea typeface="SimHei" panose="02010609060101010101" pitchFamily="49" charset="-122"/>
                <a:cs typeface="宋体" panose="02010600030101010101" pitchFamily="2" charset="-122"/>
                <a:sym typeface="+mn-ea"/>
              </a:rPr>
              <a:t>    </a:t>
            </a:r>
            <a:r>
              <a:rPr sz="2000" dirty="0">
                <a:latin typeface="SimHei" panose="02010609060101010101" pitchFamily="49" charset="-122"/>
                <a:ea typeface="SimHei" panose="02010609060101010101" pitchFamily="49" charset="-122"/>
                <a:cs typeface="宋体" panose="02010600030101010101" pitchFamily="2" charset="-122"/>
                <a:sym typeface="+mn-ea"/>
              </a:rPr>
              <a:t>另外，根据《专利法》第</a:t>
            </a:r>
            <a:r>
              <a:rPr lang="en-US" sz="2000" dirty="0">
                <a:latin typeface="SimHei" panose="02010609060101010101" pitchFamily="49" charset="-122"/>
                <a:ea typeface="SimHei" panose="02010609060101010101" pitchFamily="49" charset="-122"/>
                <a:cs typeface="宋体" panose="02010600030101010101" pitchFamily="2" charset="-122"/>
                <a:sym typeface="+mn-ea"/>
              </a:rPr>
              <a:t>77</a:t>
            </a:r>
            <a:r>
              <a:rPr sz="2000" dirty="0">
                <a:latin typeface="SimHei" panose="02010609060101010101" pitchFamily="49" charset="-122"/>
                <a:ea typeface="SimHei" panose="02010609060101010101" pitchFamily="49" charset="-122"/>
                <a:cs typeface="宋体" panose="02010600030101010101" pitchFamily="2" charset="-122"/>
                <a:sym typeface="+mn-ea"/>
              </a:rPr>
              <a:t>条的规定，为生产经营目的，使用或者销售不知道是未经专利权人许可而制造并售出的专利产品，或者依照专利方法直接获得的产品的行为，虽属于侵害专利权行为，但使用者或者销售者能证明其产品合法来源的，不承担赔偿责任。“合法来源”成为承担损害赔偿责任的抗辩事由。</a:t>
            </a:r>
          </a:p>
        </p:txBody>
      </p:sp>
      <p:sp>
        <p:nvSpPr>
          <p:cNvPr id="8" name="文本框 7"/>
          <p:cNvSpPr txBox="1"/>
          <p:nvPr/>
        </p:nvSpPr>
        <p:spPr>
          <a:xfrm>
            <a:off x="129492"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第三节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b="1" dirty="0">
                <a:latin typeface="SimHei" panose="02010609060101010101" pitchFamily="49" charset="-122"/>
                <a:ea typeface="SimHei" panose="02010609060101010101" pitchFamily="49" charset="-122"/>
                <a:cs typeface="宋体" panose="02010600030101010101" pitchFamily="2" charset="-122"/>
                <a:sym typeface="+mn-ea"/>
              </a:rPr>
              <a:t>侵害专利权行为的抗辩事由</a:t>
            </a:r>
          </a:p>
        </p:txBody>
      </p:sp>
      <p:sp>
        <p:nvSpPr>
          <p:cNvPr id="6" name="PA_文本框 3"/>
          <p:cNvSpPr txBox="1"/>
          <p:nvPr>
            <p:custDataLst>
              <p:tags r:id="rId1"/>
            </p:custDataLst>
          </p:nvPr>
        </p:nvSpPr>
        <p:spPr>
          <a:xfrm>
            <a:off x="1226772" y="1622038"/>
            <a:ext cx="10072618" cy="3322955"/>
          </a:xfrm>
          <a:prstGeom prst="rect">
            <a:avLst/>
          </a:prstGeom>
          <a:noFill/>
        </p:spPr>
        <p:txBody>
          <a:bodyPr wrap="square" rtlCol="0">
            <a:spAutoFit/>
          </a:bodyPr>
          <a:lstStyle/>
          <a:p>
            <a:pPr lvl="0">
              <a:lnSpc>
                <a:spcPct val="150000"/>
              </a:lnSpc>
            </a:pPr>
            <a:r>
              <a:rPr sz="2000" b="1" dirty="0">
                <a:latin typeface="SimHei" panose="02010609060101010101" pitchFamily="49" charset="-122"/>
                <a:ea typeface="SimHei" panose="02010609060101010101" pitchFamily="49" charset="-122"/>
                <a:cs typeface="宋体" panose="02010600030101010101" pitchFamily="2" charset="-122"/>
                <a:sym typeface="+mn-ea"/>
              </a:rPr>
              <a:t>（三）现有技术抗辩</a:t>
            </a:r>
          </a:p>
          <a:p>
            <a:pPr lvl="0">
              <a:lnSpc>
                <a:spcPct val="150000"/>
              </a:lnSpc>
            </a:pPr>
            <a:r>
              <a:rPr lang="en-US" sz="2000" dirty="0">
                <a:latin typeface="SimHei" panose="02010609060101010101" pitchFamily="49" charset="-122"/>
                <a:ea typeface="SimHei" panose="02010609060101010101" pitchFamily="49" charset="-122"/>
                <a:cs typeface="宋体" panose="02010600030101010101" pitchFamily="2" charset="-122"/>
                <a:sym typeface="+mn-ea"/>
              </a:rPr>
              <a:t>    </a:t>
            </a:r>
            <a:r>
              <a:rPr sz="2000" dirty="0">
                <a:latin typeface="SimHei" panose="02010609060101010101" pitchFamily="49" charset="-122"/>
                <a:ea typeface="SimHei" panose="02010609060101010101" pitchFamily="49" charset="-122"/>
                <a:cs typeface="宋体" panose="02010600030101010101" pitchFamily="2" charset="-122"/>
                <a:sym typeface="+mn-ea"/>
              </a:rPr>
              <a:t>《专利法》第</a:t>
            </a:r>
            <a:r>
              <a:rPr lang="en-US" sz="2000" dirty="0">
                <a:latin typeface="SimHei" panose="02010609060101010101" pitchFamily="49" charset="-122"/>
                <a:ea typeface="SimHei" panose="02010609060101010101" pitchFamily="49" charset="-122"/>
                <a:cs typeface="宋体" panose="02010600030101010101" pitchFamily="2" charset="-122"/>
                <a:sym typeface="+mn-ea"/>
              </a:rPr>
              <a:t>67</a:t>
            </a:r>
            <a:r>
              <a:rPr sz="2000" dirty="0">
                <a:latin typeface="SimHei" panose="02010609060101010101" pitchFamily="49" charset="-122"/>
                <a:ea typeface="SimHei" panose="02010609060101010101" pitchFamily="49" charset="-122"/>
                <a:cs typeface="宋体" panose="02010600030101010101" pitchFamily="2" charset="-122"/>
                <a:sym typeface="+mn-ea"/>
              </a:rPr>
              <a:t>条规定，在专利侵权纠纷中，被控侵权人有证据证明其实施的技术或者设计属于现有技术或者现有设计的，不构成侵害专利权。这就是现有技术或现有设计抗辩。当被诉技术方案落入专利权保护范围的全部技术特征，与一项现有技术方案中的相应技术特征相同或者无实质性差异时，被诉侵权人就可以以现有技术进行抗辩。现有技术抗辩在外观设计专利权侵权中的表现形式就是现有设计抗辩。当被诉侵权设计与一个现有设计相同或者无实质性差异的，被诉侵权人可以以现有设计进行抗辩。</a:t>
            </a:r>
          </a:p>
        </p:txBody>
      </p:sp>
      <p:sp>
        <p:nvSpPr>
          <p:cNvPr id="8" name="文本框 7"/>
          <p:cNvSpPr txBox="1"/>
          <p:nvPr/>
        </p:nvSpPr>
        <p:spPr>
          <a:xfrm>
            <a:off x="129492"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第三节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b="1" dirty="0">
                <a:latin typeface="SimHei" panose="02010609060101010101" pitchFamily="49" charset="-122"/>
                <a:ea typeface="SimHei" panose="02010609060101010101" pitchFamily="49" charset="-122"/>
                <a:cs typeface="宋体" panose="02010600030101010101" pitchFamily="2" charset="-122"/>
                <a:sym typeface="+mn-ea"/>
              </a:rPr>
              <a:t>侵害专利权行为的抗辩事由</a:t>
            </a:r>
          </a:p>
        </p:txBody>
      </p:sp>
      <p:sp>
        <p:nvSpPr>
          <p:cNvPr id="6" name="PA_文本框 3"/>
          <p:cNvSpPr txBox="1"/>
          <p:nvPr>
            <p:custDataLst>
              <p:tags r:id="rId1"/>
            </p:custDataLst>
          </p:nvPr>
        </p:nvSpPr>
        <p:spPr>
          <a:xfrm>
            <a:off x="1226772" y="1844675"/>
            <a:ext cx="9865298" cy="2399665"/>
          </a:xfrm>
          <a:prstGeom prst="rect">
            <a:avLst/>
          </a:prstGeom>
          <a:noFill/>
        </p:spPr>
        <p:txBody>
          <a:bodyPr wrap="square" rtlCol="0">
            <a:spAutoFit/>
          </a:bodyPr>
          <a:lstStyle/>
          <a:p>
            <a:pPr lvl="0">
              <a:lnSpc>
                <a:spcPct val="150000"/>
              </a:lnSpc>
            </a:pPr>
            <a:r>
              <a:rPr sz="2000" b="1" dirty="0">
                <a:latin typeface="SimHei" panose="02010609060101010101" pitchFamily="49" charset="-122"/>
                <a:ea typeface="SimHei" panose="02010609060101010101" pitchFamily="49" charset="-122"/>
                <a:cs typeface="宋体" panose="02010600030101010101" pitchFamily="2" charset="-122"/>
                <a:sym typeface="+mn-ea"/>
              </a:rPr>
              <a:t>（四）许可抗辩</a:t>
            </a:r>
          </a:p>
          <a:p>
            <a:pPr lvl="0">
              <a:lnSpc>
                <a:spcPct val="150000"/>
              </a:lnSpc>
            </a:pPr>
            <a:r>
              <a:rPr lang="en-US" sz="2000" dirty="0">
                <a:latin typeface="SimHei" panose="02010609060101010101" pitchFamily="49" charset="-122"/>
                <a:ea typeface="SimHei" panose="02010609060101010101" pitchFamily="49" charset="-122"/>
                <a:cs typeface="宋体" panose="02010600030101010101" pitchFamily="2" charset="-122"/>
                <a:sym typeface="+mn-ea"/>
              </a:rPr>
              <a:t>    </a:t>
            </a:r>
            <a:r>
              <a:rPr sz="2000" dirty="0">
                <a:latin typeface="SimHei" panose="02010609060101010101" pitchFamily="49" charset="-122"/>
                <a:ea typeface="SimHei" panose="02010609060101010101" pitchFamily="49" charset="-122"/>
                <a:cs typeface="宋体" panose="02010600030101010101" pitchFamily="2" charset="-122"/>
                <a:sym typeface="+mn-ea"/>
              </a:rPr>
              <a:t>许可抗辩，是指专利侵权诉讼的被告，以其实施的专利技术是</a:t>
            </a:r>
            <a:r>
              <a:rPr sz="2000" dirty="0">
                <a:solidFill>
                  <a:srgbClr val="D87320"/>
                </a:solidFill>
                <a:latin typeface="SimHei" panose="02010609060101010101" pitchFamily="49" charset="-122"/>
                <a:ea typeface="SimHei" panose="02010609060101010101" pitchFamily="49" charset="-122"/>
                <a:cs typeface="宋体" panose="02010600030101010101" pitchFamily="2" charset="-122"/>
                <a:sym typeface="+mn-ea"/>
              </a:rPr>
              <a:t>通过技术许可合同</a:t>
            </a:r>
            <a:r>
              <a:rPr sz="2000" dirty="0">
                <a:latin typeface="SimHei" panose="02010609060101010101" pitchFamily="49" charset="-122"/>
                <a:ea typeface="SimHei" panose="02010609060101010101" pitchFamily="49" charset="-122"/>
                <a:cs typeface="宋体" panose="02010600030101010101" pitchFamily="2" charset="-122"/>
                <a:sym typeface="+mn-ea"/>
              </a:rPr>
              <a:t>经专利权人许可或者因专利权人的某种行为而默示许可为理由进行侵权抗辩。侵害专利权行为的条件之一是未经许可，因此经许可而实施专利技术当然不构成侵权。这种许可，可以是明示的</a:t>
            </a:r>
            <a:r>
              <a:rPr sz="2000" dirty="0">
                <a:solidFill>
                  <a:srgbClr val="D87320"/>
                </a:solidFill>
                <a:latin typeface="SimHei" panose="02010609060101010101" pitchFamily="49" charset="-122"/>
                <a:ea typeface="SimHei" panose="02010609060101010101" pitchFamily="49" charset="-122"/>
                <a:cs typeface="宋体" panose="02010600030101010101" pitchFamily="2" charset="-122"/>
                <a:sym typeface="+mn-ea"/>
              </a:rPr>
              <a:t>许可合同</a:t>
            </a:r>
            <a:r>
              <a:rPr sz="2000" dirty="0">
                <a:latin typeface="SimHei" panose="02010609060101010101" pitchFamily="49" charset="-122"/>
                <a:ea typeface="SimHei" panose="02010609060101010101" pitchFamily="49" charset="-122"/>
                <a:cs typeface="宋体" panose="02010600030101010101" pitchFamily="2" charset="-122"/>
                <a:sym typeface="+mn-ea"/>
              </a:rPr>
              <a:t>，也可以是</a:t>
            </a:r>
            <a:r>
              <a:rPr sz="2000" dirty="0">
                <a:solidFill>
                  <a:srgbClr val="D87320"/>
                </a:solidFill>
                <a:latin typeface="SimHei" panose="02010609060101010101" pitchFamily="49" charset="-122"/>
                <a:ea typeface="SimHei" panose="02010609060101010101" pitchFamily="49" charset="-122"/>
                <a:cs typeface="宋体" panose="02010600030101010101" pitchFamily="2" charset="-122"/>
                <a:sym typeface="+mn-ea"/>
              </a:rPr>
              <a:t>通过默许、行为、禁反言等进行的默示许可</a:t>
            </a:r>
            <a:r>
              <a:rPr sz="2000" dirty="0">
                <a:latin typeface="SimHei" panose="02010609060101010101" pitchFamily="49" charset="-122"/>
                <a:ea typeface="SimHei" panose="02010609060101010101" pitchFamily="49" charset="-122"/>
                <a:cs typeface="宋体" panose="02010600030101010101" pitchFamily="2" charset="-122"/>
                <a:sym typeface="+mn-ea"/>
              </a:rPr>
              <a:t>。</a:t>
            </a:r>
          </a:p>
        </p:txBody>
      </p:sp>
      <p:sp>
        <p:nvSpPr>
          <p:cNvPr id="8" name="文本框 7"/>
          <p:cNvSpPr txBox="1"/>
          <p:nvPr/>
        </p:nvSpPr>
        <p:spPr>
          <a:xfrm>
            <a:off x="129492"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第三节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b="1" dirty="0">
                <a:latin typeface="SimHei" panose="02010609060101010101" pitchFamily="49" charset="-122"/>
                <a:ea typeface="SimHei" panose="02010609060101010101" pitchFamily="49" charset="-122"/>
                <a:cs typeface="宋体" panose="02010600030101010101" pitchFamily="2" charset="-122"/>
                <a:sym typeface="+mn-ea"/>
              </a:rPr>
              <a:t>侵害专利权行为的抗辩事由</a:t>
            </a:r>
          </a:p>
        </p:txBody>
      </p:sp>
      <p:sp>
        <p:nvSpPr>
          <p:cNvPr id="6" name="PA_文本框 3"/>
          <p:cNvSpPr txBox="1"/>
          <p:nvPr>
            <p:custDataLst>
              <p:tags r:id="rId1"/>
            </p:custDataLst>
          </p:nvPr>
        </p:nvSpPr>
        <p:spPr>
          <a:xfrm>
            <a:off x="1226185" y="1844675"/>
            <a:ext cx="10164445" cy="3323987"/>
          </a:xfrm>
          <a:prstGeom prst="rect">
            <a:avLst/>
          </a:prstGeom>
          <a:noFill/>
        </p:spPr>
        <p:txBody>
          <a:bodyPr wrap="square" rtlCol="0">
            <a:spAutoFit/>
          </a:bodyPr>
          <a:lstStyle/>
          <a:p>
            <a:pPr lvl="0">
              <a:lnSpc>
                <a:spcPct val="150000"/>
              </a:lnSpc>
            </a:pPr>
            <a:r>
              <a:rPr lang="en-US" sz="2000" dirty="0">
                <a:latin typeface="SimHei" panose="02010609060101010101" pitchFamily="49" charset="-122"/>
                <a:ea typeface="SimHei" panose="02010609060101010101" pitchFamily="49" charset="-122"/>
                <a:cs typeface="宋体" panose="02010600030101010101" pitchFamily="2" charset="-122"/>
                <a:sym typeface="+mn-ea"/>
              </a:rPr>
              <a:t>    </a:t>
            </a:r>
            <a:r>
              <a:rPr sz="2000" dirty="0">
                <a:latin typeface="SimHei" panose="02010609060101010101" pitchFamily="49" charset="-122"/>
                <a:ea typeface="SimHei" panose="02010609060101010101" pitchFamily="49" charset="-122"/>
                <a:cs typeface="宋体" panose="02010600030101010101" pitchFamily="2" charset="-122"/>
                <a:sym typeface="+mn-ea"/>
              </a:rPr>
              <a:t>如前所述，构成侵害专利权的行为以专利权有效为前提条件，当专利权无效时，便不能成立侵权行为。因此，专利权无效是侵害专利权行为的重要抗辩事由。专利权无效的事由主要包括专利权已经超过保护期、已经被权利人放弃、被生效法律文书宣告无效等。当然，被告以这些事由进行抗辩的，应当提供相应的证据。</a:t>
            </a:r>
            <a:endParaRPr lang="en-US" sz="2000" dirty="0">
              <a:latin typeface="SimHei" panose="02010609060101010101" pitchFamily="49" charset="-122"/>
              <a:ea typeface="SimHei" panose="02010609060101010101" pitchFamily="49" charset="-122"/>
              <a:cs typeface="宋体" panose="02010600030101010101" pitchFamily="2" charset="-122"/>
              <a:sym typeface="+mn-ea"/>
            </a:endParaRPr>
          </a:p>
          <a:p>
            <a:pPr lvl="0">
              <a:lnSpc>
                <a:spcPct val="150000"/>
              </a:lnSpc>
            </a:pPr>
            <a:endParaRPr sz="2000" dirty="0">
              <a:latin typeface="SimHei" panose="02010609060101010101" pitchFamily="49" charset="-122"/>
              <a:ea typeface="SimHei" panose="02010609060101010101" pitchFamily="49" charset="-122"/>
              <a:cs typeface="宋体" panose="02010600030101010101" pitchFamily="2" charset="-122"/>
              <a:sym typeface="+mn-ea"/>
            </a:endParaRPr>
          </a:p>
          <a:p>
            <a:pPr lvl="0">
              <a:lnSpc>
                <a:spcPct val="150000"/>
              </a:lnSpc>
            </a:pPr>
            <a:r>
              <a:rPr lang="en-US" sz="2000" dirty="0">
                <a:latin typeface="SimHei" panose="02010609060101010101" pitchFamily="49" charset="-122"/>
                <a:ea typeface="SimHei" panose="02010609060101010101" pitchFamily="49" charset="-122"/>
                <a:cs typeface="宋体" panose="02010600030101010101" pitchFamily="2" charset="-122"/>
                <a:sym typeface="+mn-ea"/>
              </a:rPr>
              <a:t>    </a:t>
            </a:r>
            <a:r>
              <a:rPr sz="2000" dirty="0">
                <a:latin typeface="SimHei" panose="02010609060101010101" pitchFamily="49" charset="-122"/>
                <a:ea typeface="SimHei" panose="02010609060101010101" pitchFamily="49" charset="-122"/>
                <a:cs typeface="宋体" panose="02010600030101010101" pitchFamily="2" charset="-122"/>
                <a:sym typeface="+mn-ea"/>
              </a:rPr>
              <a:t>需要注意的是，在侵害专利权诉讼中，被诉侵权人以专利权不符合专利授权条件、应当被宣告无效进行抗辩的，其无效宣告请求应当向专利复审委员会提出。</a:t>
            </a:r>
          </a:p>
        </p:txBody>
      </p:sp>
      <p:sp>
        <p:nvSpPr>
          <p:cNvPr id="7" name="矩形 6"/>
          <p:cNvSpPr/>
          <p:nvPr/>
        </p:nvSpPr>
        <p:spPr>
          <a:xfrm>
            <a:off x="836211" y="1232029"/>
            <a:ext cx="10876817" cy="521970"/>
          </a:xfrm>
          <a:prstGeom prst="rect">
            <a:avLst/>
          </a:prstGeom>
        </p:spPr>
        <p:txBody>
          <a:bodyPr wrap="square">
            <a:spAutoFit/>
          </a:bodyPr>
          <a:lstStyle/>
          <a:p>
            <a:pPr algn="l"/>
            <a:r>
              <a:rPr sz="2800" dirty="0">
                <a:solidFill>
                  <a:srgbClr val="ED7D31"/>
                </a:solidFill>
                <a:latin typeface="STZhongsong" panose="02010600040101010101" pitchFamily="2" charset="-122"/>
                <a:ea typeface="STZhongsong" panose="02010600040101010101" pitchFamily="2" charset="-122"/>
                <a:cs typeface="宋体" panose="02010600030101010101" pitchFamily="2" charset="-122"/>
                <a:sym typeface="+mn-ea"/>
              </a:rPr>
              <a:t>二、无效专利抗辩</a:t>
            </a:r>
          </a:p>
        </p:txBody>
      </p:sp>
      <p:sp>
        <p:nvSpPr>
          <p:cNvPr id="8" name="文本框 7"/>
          <p:cNvSpPr txBox="1"/>
          <p:nvPr/>
        </p:nvSpPr>
        <p:spPr>
          <a:xfrm>
            <a:off x="129492"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第三节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6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b="1" dirty="0">
                <a:latin typeface="SimHei" panose="02010609060101010101" pitchFamily="49" charset="-122"/>
                <a:ea typeface="SimHei" panose="02010609060101010101" pitchFamily="49" charset="-122"/>
                <a:cs typeface="宋体" panose="02010600030101010101" pitchFamily="2" charset="-122"/>
                <a:sym typeface="+mn-ea"/>
              </a:rPr>
              <a:t>侵害专利权行为的抗辩事由</a:t>
            </a:r>
          </a:p>
        </p:txBody>
      </p:sp>
      <p:sp>
        <p:nvSpPr>
          <p:cNvPr id="6" name="PA_文本框 3"/>
          <p:cNvSpPr txBox="1"/>
          <p:nvPr>
            <p:custDataLst>
              <p:tags r:id="rId1"/>
            </p:custDataLst>
          </p:nvPr>
        </p:nvSpPr>
        <p:spPr>
          <a:xfrm>
            <a:off x="1226185" y="1844675"/>
            <a:ext cx="10164445" cy="3713517"/>
          </a:xfrm>
          <a:prstGeom prst="rect">
            <a:avLst/>
          </a:prstGeom>
          <a:noFill/>
        </p:spPr>
        <p:txBody>
          <a:bodyPr wrap="square" rtlCol="0">
            <a:spAutoFit/>
          </a:bodyPr>
          <a:lstStyle/>
          <a:p>
            <a:pPr lvl="0">
              <a:lnSpc>
                <a:spcPct val="150000"/>
              </a:lnSpc>
            </a:pPr>
            <a:r>
              <a:rPr lang="en-US" sz="2000" dirty="0">
                <a:latin typeface="SimHei" panose="02010609060101010101" pitchFamily="49" charset="-122"/>
                <a:ea typeface="SimHei" panose="02010609060101010101" pitchFamily="49" charset="-122"/>
                <a:cs typeface="宋体" panose="02010600030101010101" pitchFamily="2" charset="-122"/>
                <a:sym typeface="+mn-ea"/>
              </a:rPr>
              <a:t>    </a:t>
            </a:r>
            <a:r>
              <a:rPr sz="2000" dirty="0">
                <a:latin typeface="SimHei" panose="02010609060101010101" pitchFamily="49" charset="-122"/>
                <a:ea typeface="SimHei" panose="02010609060101010101" pitchFamily="49" charset="-122"/>
                <a:cs typeface="宋体" panose="02010600030101010101" pitchFamily="2" charset="-122"/>
                <a:sym typeface="+mn-ea"/>
              </a:rPr>
              <a:t>当专利权人</a:t>
            </a:r>
            <a:r>
              <a:rPr sz="2000" dirty="0">
                <a:solidFill>
                  <a:srgbClr val="D87320"/>
                </a:solidFill>
                <a:effectLst/>
                <a:latin typeface="SimHei" panose="02010609060101010101" pitchFamily="49" charset="-122"/>
                <a:ea typeface="SimHei" panose="02010609060101010101" pitchFamily="49" charset="-122"/>
                <a:cs typeface="宋体" panose="02010600030101010101" pitchFamily="2" charset="-122"/>
                <a:sym typeface="+mn-ea"/>
              </a:rPr>
              <a:t>恶意取得专利权</a:t>
            </a:r>
            <a:r>
              <a:rPr sz="2000" dirty="0">
                <a:latin typeface="SimHei" panose="02010609060101010101" pitchFamily="49" charset="-122"/>
                <a:ea typeface="SimHei" panose="02010609060101010101" pitchFamily="49" charset="-122"/>
                <a:cs typeface="宋体" panose="02010600030101010101" pitchFamily="2" charset="-122"/>
                <a:sym typeface="+mn-ea"/>
              </a:rPr>
              <a:t>，并滥用专利权进行侵权诉讼的，被控侵权人可以进行抗辩。当然，被控侵权人以此进行抗辩的，应当提供相关的证据。</a:t>
            </a:r>
          </a:p>
          <a:p>
            <a:pPr lvl="0">
              <a:lnSpc>
                <a:spcPct val="150000"/>
              </a:lnSpc>
            </a:pPr>
            <a:r>
              <a:rPr lang="en-US" sz="2000" dirty="0">
                <a:latin typeface="SimHei" panose="02010609060101010101" pitchFamily="49" charset="-122"/>
                <a:ea typeface="SimHei" panose="02010609060101010101" pitchFamily="49" charset="-122"/>
                <a:cs typeface="宋体" panose="02010600030101010101" pitchFamily="2" charset="-122"/>
                <a:sym typeface="+mn-ea"/>
              </a:rPr>
              <a:t>    </a:t>
            </a:r>
            <a:r>
              <a:rPr sz="2000" dirty="0">
                <a:latin typeface="SimHei" panose="02010609060101010101" pitchFamily="49" charset="-122"/>
                <a:ea typeface="SimHei" panose="02010609060101010101" pitchFamily="49" charset="-122"/>
                <a:cs typeface="宋体" panose="02010600030101010101" pitchFamily="2" charset="-122"/>
                <a:sym typeface="+mn-ea"/>
              </a:rPr>
              <a:t>这里的</a:t>
            </a:r>
            <a:r>
              <a:rPr sz="2000" dirty="0">
                <a:solidFill>
                  <a:srgbClr val="D87320"/>
                </a:solidFill>
                <a:latin typeface="SimHei" panose="02010609060101010101" pitchFamily="49" charset="-122"/>
                <a:ea typeface="SimHei" panose="02010609060101010101" pitchFamily="49" charset="-122"/>
                <a:cs typeface="宋体" panose="02010600030101010101" pitchFamily="2" charset="-122"/>
                <a:sym typeface="+mn-ea"/>
              </a:rPr>
              <a:t>恶意取得专利权</a:t>
            </a:r>
            <a:r>
              <a:rPr sz="2000" dirty="0">
                <a:latin typeface="SimHei" panose="02010609060101010101" pitchFamily="49" charset="-122"/>
                <a:ea typeface="SimHei" panose="02010609060101010101" pitchFamily="49" charset="-122"/>
                <a:cs typeface="宋体" panose="02010600030101010101" pitchFamily="2" charset="-122"/>
                <a:sym typeface="+mn-ea"/>
              </a:rPr>
              <a:t>，是指将明知不应当获得专利保护的发明创造，故意采取规避法律或者不正当手段获得了专利权，其目的在于获得不正当利益或制止他人的正当实施行为。</a:t>
            </a:r>
          </a:p>
          <a:p>
            <a:pPr lvl="0">
              <a:lnSpc>
                <a:spcPct val="150000"/>
              </a:lnSpc>
            </a:pPr>
            <a:r>
              <a:rPr lang="en-US" sz="2000" dirty="0">
                <a:latin typeface="SimHei" panose="02010609060101010101" pitchFamily="49" charset="-122"/>
                <a:ea typeface="SimHei" panose="02010609060101010101" pitchFamily="49" charset="-122"/>
                <a:cs typeface="宋体" panose="02010600030101010101" pitchFamily="2" charset="-122"/>
                <a:sym typeface="+mn-ea"/>
              </a:rPr>
              <a:t>    </a:t>
            </a:r>
            <a:r>
              <a:rPr sz="2000" dirty="0">
                <a:latin typeface="SimHei" panose="02010609060101010101" pitchFamily="49" charset="-122"/>
                <a:ea typeface="SimHei" panose="02010609060101010101" pitchFamily="49" charset="-122"/>
                <a:cs typeface="宋体" panose="02010600030101010101" pitchFamily="2" charset="-122"/>
                <a:sym typeface="+mn-ea"/>
              </a:rPr>
              <a:t>其中可以被认定为</a:t>
            </a:r>
            <a:r>
              <a:rPr sz="2000" dirty="0">
                <a:solidFill>
                  <a:srgbClr val="D87320"/>
                </a:solidFill>
                <a:latin typeface="SimHei" panose="02010609060101010101" pitchFamily="49" charset="-122"/>
                <a:ea typeface="SimHei" panose="02010609060101010101" pitchFamily="49" charset="-122"/>
                <a:cs typeface="宋体" panose="02010600030101010101" pitchFamily="2" charset="-122"/>
                <a:sym typeface="+mn-ea"/>
              </a:rPr>
              <a:t>恶意</a:t>
            </a:r>
            <a:r>
              <a:rPr sz="2000" dirty="0">
                <a:latin typeface="SimHei" panose="02010609060101010101" pitchFamily="49" charset="-122"/>
                <a:ea typeface="SimHei" panose="02010609060101010101" pitchFamily="49" charset="-122"/>
                <a:cs typeface="宋体" panose="02010600030101010101" pitchFamily="2" charset="-122"/>
                <a:sym typeface="+mn-ea"/>
              </a:rPr>
              <a:t>的情形包括：将申请日前已有的国家标准、行业标准等技术标准申请专利并取得专利权的；将明知为某一地区广为制造或使用的产品申请专利并取得专利权的。</a:t>
            </a:r>
          </a:p>
        </p:txBody>
      </p:sp>
      <p:sp>
        <p:nvSpPr>
          <p:cNvPr id="7" name="矩形 6"/>
          <p:cNvSpPr/>
          <p:nvPr/>
        </p:nvSpPr>
        <p:spPr>
          <a:xfrm>
            <a:off x="836211" y="1232029"/>
            <a:ext cx="10876817" cy="521970"/>
          </a:xfrm>
          <a:prstGeom prst="rect">
            <a:avLst/>
          </a:prstGeom>
        </p:spPr>
        <p:txBody>
          <a:bodyPr wrap="square">
            <a:spAutoFit/>
          </a:bodyPr>
          <a:lstStyle/>
          <a:p>
            <a:pPr algn="l"/>
            <a:r>
              <a:rPr sz="2800" dirty="0">
                <a:solidFill>
                  <a:srgbClr val="ED7D31"/>
                </a:solidFill>
                <a:latin typeface="STZhongsong" panose="02010600040101010101" pitchFamily="2" charset="-122"/>
                <a:ea typeface="STZhongsong" panose="02010600040101010101" pitchFamily="2" charset="-122"/>
                <a:cs typeface="宋体" panose="02010600030101010101" pitchFamily="2" charset="-122"/>
                <a:sym typeface="+mn-ea"/>
              </a:rPr>
              <a:t>三、滥用专利权抗辩</a:t>
            </a:r>
          </a:p>
        </p:txBody>
      </p:sp>
      <p:sp>
        <p:nvSpPr>
          <p:cNvPr id="8" name="文本框 7"/>
          <p:cNvSpPr txBox="1"/>
          <p:nvPr/>
        </p:nvSpPr>
        <p:spPr>
          <a:xfrm>
            <a:off x="129492"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第三节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6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b="1" dirty="0">
                <a:latin typeface="SimHei" panose="02010609060101010101" pitchFamily="49" charset="-122"/>
                <a:ea typeface="SimHei" panose="02010609060101010101" pitchFamily="49" charset="-122"/>
                <a:cs typeface="宋体" panose="02010600030101010101" pitchFamily="2" charset="-122"/>
                <a:sym typeface="+mn-ea"/>
              </a:rPr>
              <a:t>侵害专利权行为的法律责任</a:t>
            </a:r>
          </a:p>
        </p:txBody>
      </p:sp>
      <p:sp>
        <p:nvSpPr>
          <p:cNvPr id="6" name="PA_文本框 3"/>
          <p:cNvSpPr txBox="1"/>
          <p:nvPr>
            <p:custDataLst>
              <p:tags r:id="rId1"/>
            </p:custDataLst>
          </p:nvPr>
        </p:nvSpPr>
        <p:spPr>
          <a:xfrm>
            <a:off x="1226185" y="1844675"/>
            <a:ext cx="10164445" cy="3713517"/>
          </a:xfrm>
          <a:prstGeom prst="rect">
            <a:avLst/>
          </a:prstGeom>
          <a:noFill/>
        </p:spPr>
        <p:txBody>
          <a:bodyPr wrap="square" rtlCol="0">
            <a:spAutoFit/>
          </a:bodyPr>
          <a:lstStyle/>
          <a:p>
            <a:pPr lvl="0" indent="0">
              <a:lnSpc>
                <a:spcPct val="150000"/>
              </a:lnSpc>
              <a:buNone/>
            </a:pPr>
            <a:r>
              <a:rPr lang="zh-CN" altLang="en-US" sz="2000" dirty="0">
                <a:latin typeface="SimHei" panose="02010609060101010101" pitchFamily="49" charset="-122"/>
                <a:ea typeface="SimHei" panose="02010609060101010101" pitchFamily="49" charset="-122"/>
                <a:cs typeface="宋体" panose="02010600030101010101" pitchFamily="2" charset="-122"/>
                <a:sym typeface="+mn-ea"/>
              </a:rPr>
              <a:t>    </a:t>
            </a:r>
            <a:r>
              <a:rPr sz="2000" dirty="0">
                <a:latin typeface="SimHei" panose="02010609060101010101" pitchFamily="49" charset="-122"/>
                <a:ea typeface="SimHei" panose="02010609060101010101" pitchFamily="49" charset="-122"/>
                <a:cs typeface="宋体" panose="02010600030101010101" pitchFamily="2" charset="-122"/>
                <a:sym typeface="+mn-ea"/>
              </a:rPr>
              <a:t>民事责任是侵害专利权行为要承担的最主要的法律责任类型，世界各国或地区专利立法中均规定有侵害专利权行为的民事责任。侵害专利权的民事责任主要有以下类型：</a:t>
            </a:r>
          </a:p>
          <a:p>
            <a:pPr lvl="0" indent="0">
              <a:lnSpc>
                <a:spcPct val="150000"/>
              </a:lnSpc>
              <a:buNone/>
            </a:pPr>
            <a:r>
              <a:rPr lang="zh-CN" altLang="en-US" sz="2000" dirty="0">
                <a:latin typeface="SimHei" panose="02010609060101010101" pitchFamily="49" charset="-122"/>
                <a:ea typeface="SimHei" panose="02010609060101010101" pitchFamily="49" charset="-122"/>
                <a:cs typeface="宋体" panose="02010600030101010101" pitchFamily="2" charset="-122"/>
                <a:sym typeface="+mn-ea"/>
              </a:rPr>
              <a:t>    </a:t>
            </a:r>
            <a:r>
              <a:rPr lang="en-US" altLang="zh-CN" sz="2000" dirty="0">
                <a:latin typeface="SimHei" panose="02010609060101010101" pitchFamily="49" charset="-122"/>
                <a:ea typeface="SimHei" panose="02010609060101010101" pitchFamily="49" charset="-122"/>
                <a:cs typeface="宋体" panose="02010600030101010101" pitchFamily="2" charset="-122"/>
                <a:sym typeface="+mn-ea"/>
              </a:rPr>
              <a:t>1.</a:t>
            </a:r>
            <a:r>
              <a:rPr lang="zh-CN" altLang="en-US" sz="2000" dirty="0">
                <a:latin typeface="SimHei" panose="02010609060101010101" pitchFamily="49" charset="-122"/>
                <a:ea typeface="SimHei" panose="02010609060101010101" pitchFamily="49" charset="-122"/>
                <a:cs typeface="宋体" panose="02010600030101010101" pitchFamily="2" charset="-122"/>
                <a:sym typeface="+mn-ea"/>
              </a:rPr>
              <a:t>停止侵权</a:t>
            </a:r>
          </a:p>
          <a:p>
            <a:pPr lvl="0" indent="0">
              <a:lnSpc>
                <a:spcPct val="150000"/>
              </a:lnSpc>
              <a:buNone/>
            </a:pPr>
            <a:r>
              <a:rPr lang="zh-CN" altLang="en-US" sz="2000" dirty="0">
                <a:latin typeface="SimHei" panose="02010609060101010101" pitchFamily="49" charset="-122"/>
                <a:ea typeface="SimHei" panose="02010609060101010101" pitchFamily="49" charset="-122"/>
                <a:cs typeface="宋体" panose="02010600030101010101" pitchFamily="2" charset="-122"/>
                <a:sym typeface="+mn-ea"/>
              </a:rPr>
              <a:t>    停止侵权是指责令侵害专利权的行为人立即停止正在实施的侵权行为，这种责任方式的目的在于防止侵权人继续进行侵权活动，避免给权利人造成更大的损失。</a:t>
            </a:r>
          </a:p>
          <a:p>
            <a:pPr lvl="0" indent="0">
              <a:lnSpc>
                <a:spcPct val="150000"/>
              </a:lnSpc>
              <a:buNone/>
            </a:pPr>
            <a:endParaRPr lang="zh-CN" altLang="en-US" sz="2000" dirty="0">
              <a:latin typeface="SimHei" panose="02010609060101010101" pitchFamily="49" charset="-122"/>
              <a:ea typeface="SimHei" panose="02010609060101010101" pitchFamily="49" charset="-122"/>
              <a:cs typeface="宋体" panose="02010600030101010101" pitchFamily="2" charset="-122"/>
              <a:sym typeface="+mn-ea"/>
            </a:endParaRPr>
          </a:p>
          <a:p>
            <a:pPr lvl="0" indent="0">
              <a:lnSpc>
                <a:spcPct val="150000"/>
              </a:lnSpc>
              <a:buNone/>
            </a:pPr>
            <a:r>
              <a:rPr lang="zh-CN" altLang="en-US" sz="2000" dirty="0">
                <a:latin typeface="SimHei" panose="02010609060101010101" pitchFamily="49" charset="-122"/>
                <a:ea typeface="SimHei" panose="02010609060101010101" pitchFamily="49" charset="-122"/>
                <a:cs typeface="宋体" panose="02010600030101010101" pitchFamily="2" charset="-122"/>
                <a:sym typeface="+mn-ea"/>
              </a:rPr>
              <a:t>    </a:t>
            </a:r>
            <a:r>
              <a:rPr lang="en-US" altLang="zh-CN" sz="2000" dirty="0">
                <a:latin typeface="SimHei" panose="02010609060101010101" pitchFamily="49" charset="-122"/>
                <a:ea typeface="SimHei" panose="02010609060101010101" pitchFamily="49" charset="-122"/>
                <a:cs typeface="宋体" panose="02010600030101010101" pitchFamily="2" charset="-122"/>
                <a:sym typeface="+mn-ea"/>
              </a:rPr>
              <a:t>2.</a:t>
            </a:r>
            <a:r>
              <a:rPr lang="zh-CN" altLang="en-US" sz="2000" dirty="0">
                <a:latin typeface="SimHei" panose="02010609060101010101" pitchFamily="49" charset="-122"/>
                <a:ea typeface="SimHei" panose="02010609060101010101" pitchFamily="49" charset="-122"/>
                <a:cs typeface="宋体" panose="02010600030101010101" pitchFamily="2" charset="-122"/>
                <a:sym typeface="+mn-ea"/>
              </a:rPr>
              <a:t>赔偿损失</a:t>
            </a:r>
          </a:p>
          <a:p>
            <a:pPr lvl="0" indent="0">
              <a:lnSpc>
                <a:spcPct val="150000"/>
              </a:lnSpc>
              <a:buNone/>
            </a:pPr>
            <a:r>
              <a:rPr lang="zh-CN" altLang="en-US" sz="2000" dirty="0">
                <a:latin typeface="SimHei" panose="02010609060101010101" pitchFamily="49" charset="-122"/>
                <a:ea typeface="SimHei" panose="02010609060101010101" pitchFamily="49" charset="-122"/>
                <a:cs typeface="宋体" panose="02010600030101010101" pitchFamily="2" charset="-122"/>
                <a:sym typeface="+mn-ea"/>
              </a:rPr>
              <a:t>    赔偿损失是指侵权人在造成专利权人经济损失后，责令其赔偿的一种方式。</a:t>
            </a:r>
          </a:p>
        </p:txBody>
      </p:sp>
      <p:sp>
        <p:nvSpPr>
          <p:cNvPr id="7" name="矩形 6"/>
          <p:cNvSpPr/>
          <p:nvPr/>
        </p:nvSpPr>
        <p:spPr>
          <a:xfrm>
            <a:off x="836211" y="1232029"/>
            <a:ext cx="10876817" cy="521970"/>
          </a:xfrm>
          <a:prstGeom prst="rect">
            <a:avLst/>
          </a:prstGeom>
        </p:spPr>
        <p:txBody>
          <a:bodyPr wrap="square">
            <a:spAutoFit/>
          </a:bodyPr>
          <a:lstStyle/>
          <a:p>
            <a:pPr algn="l"/>
            <a:r>
              <a:rPr sz="2800" dirty="0">
                <a:solidFill>
                  <a:srgbClr val="ED7D31"/>
                </a:solidFill>
                <a:latin typeface="STZhongsong" panose="02010600040101010101" pitchFamily="2" charset="-122"/>
                <a:ea typeface="STZhongsong" panose="02010600040101010101" pitchFamily="2" charset="-122"/>
                <a:cs typeface="宋体" panose="02010600030101010101" pitchFamily="2" charset="-122"/>
                <a:sym typeface="+mn-ea"/>
              </a:rPr>
              <a:t>一、侵害专利权的民事责任</a:t>
            </a:r>
          </a:p>
        </p:txBody>
      </p:sp>
      <p:sp>
        <p:nvSpPr>
          <p:cNvPr id="8" name="文本框 7"/>
          <p:cNvSpPr txBox="1"/>
          <p:nvPr/>
        </p:nvSpPr>
        <p:spPr>
          <a:xfrm>
            <a:off x="129492"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第四节</a:t>
            </a:r>
          </a:p>
        </p:txBody>
      </p:sp>
      <p:sp>
        <p:nvSpPr>
          <p:cNvPr id="10" name="菱形 9"/>
          <p:cNvSpPr/>
          <p:nvPr/>
        </p:nvSpPr>
        <p:spPr>
          <a:xfrm>
            <a:off x="8286362" y="3909695"/>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panose="02010609060101010101" pitchFamily="49" charset="-122"/>
              <a:ea typeface="SimHei" panose="02010609060101010101" pitchFamily="49" charset="-122"/>
            </a:endParaRPr>
          </a:p>
        </p:txBody>
      </p:sp>
      <p:sp>
        <p:nvSpPr>
          <p:cNvPr id="11" name="菱形 10"/>
          <p:cNvSpPr/>
          <p:nvPr/>
        </p:nvSpPr>
        <p:spPr>
          <a:xfrm>
            <a:off x="7654836" y="4080144"/>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b="1" dirty="0">
                <a:latin typeface="SimHei" panose="02010609060101010101" pitchFamily="49" charset="-122"/>
                <a:ea typeface="SimHei" panose="02010609060101010101" pitchFamily="49" charset="-122"/>
                <a:cs typeface="宋体" panose="02010600030101010101" pitchFamily="2" charset="-122"/>
                <a:sym typeface="+mn-ea"/>
              </a:rPr>
              <a:t>侵害专利权行为的法律责任</a:t>
            </a:r>
          </a:p>
        </p:txBody>
      </p:sp>
      <p:sp>
        <p:nvSpPr>
          <p:cNvPr id="6" name="PA_文本框 3"/>
          <p:cNvSpPr txBox="1"/>
          <p:nvPr>
            <p:custDataLst>
              <p:tags r:id="rId1"/>
            </p:custDataLst>
          </p:nvPr>
        </p:nvSpPr>
        <p:spPr>
          <a:xfrm>
            <a:off x="1315597" y="1596100"/>
            <a:ext cx="10164445" cy="3322955"/>
          </a:xfrm>
          <a:prstGeom prst="rect">
            <a:avLst/>
          </a:prstGeom>
          <a:noFill/>
        </p:spPr>
        <p:txBody>
          <a:bodyPr wrap="square" rtlCol="0">
            <a:spAutoFit/>
          </a:bodyPr>
          <a:lstStyle/>
          <a:p>
            <a:pPr lvl="0" indent="0">
              <a:lnSpc>
                <a:spcPct val="150000"/>
              </a:lnSpc>
              <a:buNone/>
            </a:pPr>
            <a:r>
              <a:rPr lang="en-US" sz="2400" b="1" dirty="0">
                <a:latin typeface="SimHei" panose="02010609060101010101" pitchFamily="49" charset="-122"/>
                <a:ea typeface="SimHei" panose="02010609060101010101" pitchFamily="49" charset="-122"/>
                <a:cs typeface="宋体" panose="02010600030101010101" pitchFamily="2" charset="-122"/>
                <a:sym typeface="+mn-ea"/>
              </a:rPr>
              <a:t>    </a:t>
            </a:r>
            <a:r>
              <a:rPr lang="zh-CN" altLang="en-US" sz="2400" b="1" dirty="0">
                <a:latin typeface="SimHei" panose="02010609060101010101" pitchFamily="49" charset="-122"/>
                <a:ea typeface="SimHei" panose="02010609060101010101" pitchFamily="49" charset="-122"/>
                <a:cs typeface="宋体" panose="02010600030101010101" pitchFamily="2" charset="-122"/>
                <a:sym typeface="+mn-ea"/>
              </a:rPr>
              <a:t>（一）损害赔偿的计算方法</a:t>
            </a:r>
            <a:endParaRPr sz="2400" b="1" dirty="0">
              <a:latin typeface="SimHei" panose="02010609060101010101" pitchFamily="49" charset="-122"/>
              <a:ea typeface="SimHei" panose="02010609060101010101" pitchFamily="49" charset="-122"/>
              <a:cs typeface="宋体" panose="02010600030101010101" pitchFamily="2" charset="-122"/>
              <a:sym typeface="+mn-ea"/>
            </a:endParaRPr>
          </a:p>
          <a:p>
            <a:pPr lvl="0" indent="0">
              <a:lnSpc>
                <a:spcPct val="150000"/>
              </a:lnSpc>
              <a:buNone/>
            </a:pPr>
            <a:r>
              <a:rPr lang="en-US" sz="2000" dirty="0">
                <a:latin typeface="SimHei" panose="02010609060101010101" pitchFamily="49" charset="-122"/>
                <a:ea typeface="SimHei" panose="02010609060101010101" pitchFamily="49" charset="-122"/>
                <a:cs typeface="宋体" panose="02010600030101010101" pitchFamily="2" charset="-122"/>
                <a:sym typeface="+mn-ea"/>
              </a:rPr>
              <a:t>    </a:t>
            </a:r>
            <a:r>
              <a:rPr sz="2000" dirty="0" err="1">
                <a:latin typeface="SimHei" panose="02010609060101010101" pitchFamily="49" charset="-122"/>
                <a:ea typeface="SimHei" panose="02010609060101010101" pitchFamily="49" charset="-122"/>
                <a:cs typeface="宋体" panose="02010600030101010101" pitchFamily="2" charset="-122"/>
                <a:sym typeface="+mn-ea"/>
              </a:rPr>
              <a:t>根据《专利法》及相关司法解释，侵害专利权的赔偿数额的计算有</a:t>
            </a:r>
            <a:r>
              <a:rPr lang="zh-CN" altLang="en-US" sz="2000" dirty="0">
                <a:latin typeface="SimHei" panose="02010609060101010101" pitchFamily="49" charset="-122"/>
                <a:ea typeface="SimHei" panose="02010609060101010101" pitchFamily="49" charset="-122"/>
                <a:cs typeface="宋体" panose="02010600030101010101" pitchFamily="2" charset="-122"/>
                <a:sym typeface="+mn-ea"/>
              </a:rPr>
              <a:t>五</a:t>
            </a:r>
            <a:r>
              <a:rPr sz="2000" dirty="0" err="1">
                <a:latin typeface="SimHei" panose="02010609060101010101" pitchFamily="49" charset="-122"/>
                <a:ea typeface="SimHei" panose="02010609060101010101" pitchFamily="49" charset="-122"/>
                <a:cs typeface="宋体" panose="02010600030101010101" pitchFamily="2" charset="-122"/>
                <a:sym typeface="+mn-ea"/>
              </a:rPr>
              <a:t>种方法</a:t>
            </a:r>
            <a:r>
              <a:rPr sz="2000" dirty="0">
                <a:latin typeface="SimHei" panose="02010609060101010101" pitchFamily="49" charset="-122"/>
                <a:ea typeface="SimHei" panose="02010609060101010101" pitchFamily="49" charset="-122"/>
                <a:cs typeface="宋体" panose="02010600030101010101" pitchFamily="2" charset="-122"/>
                <a:sym typeface="+mn-ea"/>
              </a:rPr>
              <a:t>：</a:t>
            </a:r>
          </a:p>
          <a:p>
            <a:pPr lvl="0" indent="0">
              <a:lnSpc>
                <a:spcPct val="150000"/>
              </a:lnSpc>
              <a:buNone/>
            </a:pPr>
            <a:r>
              <a:rPr lang="en-US" sz="2000" dirty="0">
                <a:latin typeface="SimHei" panose="02010609060101010101" pitchFamily="49" charset="-122"/>
                <a:ea typeface="SimHei" panose="02010609060101010101" pitchFamily="49" charset="-122"/>
                <a:cs typeface="宋体" panose="02010600030101010101" pitchFamily="2" charset="-122"/>
                <a:sym typeface="+mn-ea"/>
              </a:rPr>
              <a:t>    </a:t>
            </a:r>
            <a:r>
              <a:rPr sz="2000" dirty="0" err="1">
                <a:latin typeface="SimHei" panose="02010609060101010101" pitchFamily="49" charset="-122"/>
                <a:ea typeface="SimHei" panose="02010609060101010101" pitchFamily="49" charset="-122"/>
                <a:cs typeface="宋体" panose="02010600030101010101" pitchFamily="2" charset="-122"/>
                <a:sym typeface="+mn-ea"/>
              </a:rPr>
              <a:t>一是按照权利人因被</a:t>
            </a:r>
            <a:r>
              <a:rPr sz="2000" dirty="0" err="1">
                <a:solidFill>
                  <a:srgbClr val="D87320"/>
                </a:solidFill>
                <a:latin typeface="SimHei" panose="02010609060101010101" pitchFamily="49" charset="-122"/>
                <a:ea typeface="SimHei" panose="02010609060101010101" pitchFamily="49" charset="-122"/>
                <a:cs typeface="宋体" panose="02010600030101010101" pitchFamily="2" charset="-122"/>
                <a:sym typeface="+mn-ea"/>
              </a:rPr>
              <a:t>侵权所受到的损失</a:t>
            </a:r>
            <a:r>
              <a:rPr sz="2000" dirty="0" err="1">
                <a:latin typeface="SimHei" panose="02010609060101010101" pitchFamily="49" charset="-122"/>
                <a:ea typeface="SimHei" panose="02010609060101010101" pitchFamily="49" charset="-122"/>
                <a:cs typeface="宋体" panose="02010600030101010101" pitchFamily="2" charset="-122"/>
                <a:sym typeface="+mn-ea"/>
              </a:rPr>
              <a:t>确定</a:t>
            </a:r>
            <a:r>
              <a:rPr sz="2000" dirty="0">
                <a:latin typeface="SimHei" panose="02010609060101010101" pitchFamily="49" charset="-122"/>
                <a:ea typeface="SimHei" panose="02010609060101010101" pitchFamily="49" charset="-122"/>
                <a:cs typeface="宋体" panose="02010600030101010101" pitchFamily="2" charset="-122"/>
                <a:sym typeface="+mn-ea"/>
              </a:rPr>
              <a:t>。</a:t>
            </a:r>
          </a:p>
          <a:p>
            <a:pPr lvl="0" indent="0">
              <a:lnSpc>
                <a:spcPct val="150000"/>
              </a:lnSpc>
              <a:buNone/>
            </a:pPr>
            <a:r>
              <a:rPr lang="en-US" sz="2000" dirty="0">
                <a:latin typeface="SimHei" panose="02010609060101010101" pitchFamily="49" charset="-122"/>
                <a:ea typeface="SimHei" panose="02010609060101010101" pitchFamily="49" charset="-122"/>
                <a:cs typeface="宋体" panose="02010600030101010101" pitchFamily="2" charset="-122"/>
                <a:sym typeface="+mn-ea"/>
              </a:rPr>
              <a:t>    </a:t>
            </a:r>
            <a:r>
              <a:rPr sz="2000" dirty="0">
                <a:latin typeface="SimHei" panose="02010609060101010101" pitchFamily="49" charset="-122"/>
                <a:ea typeface="SimHei" panose="02010609060101010101" pitchFamily="49" charset="-122"/>
                <a:cs typeface="宋体" panose="02010600030101010101" pitchFamily="2" charset="-122"/>
                <a:sym typeface="+mn-ea"/>
              </a:rPr>
              <a:t>权利人因被侵权所受到的损失可以根据专利权人的专利产品因侵权所造成销售量减少的总数乘以每件专利产品的合理利润所得之积计算。权利人销售量减少的总数难以确定的，侵权产品在市场上销售的总数乘以每件专利产品的合理利润所得之积，可以视为权利人因被侵权所受到的损失。</a:t>
            </a:r>
          </a:p>
        </p:txBody>
      </p:sp>
      <p:sp>
        <p:nvSpPr>
          <p:cNvPr id="8" name="文本框 7"/>
          <p:cNvSpPr txBox="1"/>
          <p:nvPr/>
        </p:nvSpPr>
        <p:spPr>
          <a:xfrm>
            <a:off x="129492"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第四节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SimHei" panose="02010609060101010101" pitchFamily="49" charset="-122"/>
                <a:ea typeface="SimHei" panose="02010609060101010101" pitchFamily="49" charset="-122"/>
              </a:rPr>
              <a:t>专利法不予保护的对象</a:t>
            </a:r>
          </a:p>
        </p:txBody>
      </p:sp>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2654423" y="2033906"/>
            <a:ext cx="9419207" cy="2790187"/>
          </a:xfrm>
          <a:prstGeom prst="rect">
            <a:avLst/>
          </a:prstGeom>
          <a:noFill/>
        </p:spPr>
        <p:txBody>
          <a:bodyPr wrap="square" rtlCol="0">
            <a:spAutoFit/>
          </a:bodyPr>
          <a:lstStyle/>
          <a:p>
            <a:pPr>
              <a:lnSpc>
                <a:spcPct val="150000"/>
              </a:lnSpc>
            </a:pPr>
            <a:r>
              <a:rPr lang="zh-CN" altLang="en-US" sz="2000" dirty="0">
                <a:latin typeface="SimHei" panose="02010609060101010101" pitchFamily="49" charset="-122"/>
                <a:ea typeface="SimHei" panose="02010609060101010101" pitchFamily="49" charset="-122"/>
              </a:rPr>
              <a:t>（一）</a:t>
            </a:r>
            <a:r>
              <a:rPr lang="zh-CN" altLang="zh-CN" sz="2000" dirty="0">
                <a:latin typeface="SimHei" panose="02010609060101010101" pitchFamily="49" charset="-122"/>
                <a:ea typeface="SimHei" panose="02010609060101010101" pitchFamily="49" charset="-122"/>
              </a:rPr>
              <a:t>不对</a:t>
            </a:r>
            <a:r>
              <a:rPr lang="zh-CN" altLang="en-US" sz="2000" dirty="0">
                <a:latin typeface="SimHei" panose="02010609060101010101" pitchFamily="49" charset="-122"/>
                <a:ea typeface="SimHei" panose="02010609060101010101" pitchFamily="49" charset="-122"/>
              </a:rPr>
              <a:t>违反法律、社会公德或者妨害公共利益的发明创造</a:t>
            </a:r>
            <a:r>
              <a:rPr lang="zh-CN" altLang="zh-CN" sz="2000" dirty="0">
                <a:latin typeface="SimHei" panose="02010609060101010101" pitchFamily="49" charset="-122"/>
                <a:ea typeface="SimHei" panose="02010609060101010101" pitchFamily="49" charset="-122"/>
              </a:rPr>
              <a:t>的发明创造授予专利</a:t>
            </a:r>
          </a:p>
          <a:p>
            <a:pPr>
              <a:lnSpc>
                <a:spcPct val="150000"/>
              </a:lnSpc>
            </a:pPr>
            <a:r>
              <a:rPr lang="zh-CN" altLang="en-US" sz="2000" dirty="0">
                <a:latin typeface="SimHei" panose="02010609060101010101" pitchFamily="49" charset="-122"/>
                <a:ea typeface="SimHei" panose="02010609060101010101" pitchFamily="49" charset="-122"/>
              </a:rPr>
              <a:t>（二）</a:t>
            </a:r>
            <a:r>
              <a:rPr lang="zh-CN" altLang="zh-CN" sz="2000" dirty="0">
                <a:latin typeface="SimHei" panose="02010609060101010101" pitchFamily="49" charset="-122"/>
                <a:ea typeface="SimHei" panose="02010609060101010101" pitchFamily="49" charset="-122"/>
              </a:rPr>
              <a:t>不对科学发现授予专利</a:t>
            </a:r>
          </a:p>
          <a:p>
            <a:pPr>
              <a:lnSpc>
                <a:spcPct val="150000"/>
              </a:lnSpc>
            </a:pPr>
            <a:r>
              <a:rPr lang="zh-CN" altLang="en-US" sz="2000" dirty="0">
                <a:latin typeface="SimHei" panose="02010609060101010101" pitchFamily="49" charset="-122"/>
                <a:ea typeface="SimHei" panose="02010609060101010101" pitchFamily="49" charset="-122"/>
              </a:rPr>
              <a:t>（三）</a:t>
            </a:r>
            <a:r>
              <a:rPr lang="zh-CN" altLang="zh-CN" sz="2000" dirty="0">
                <a:latin typeface="SimHei" panose="02010609060101010101" pitchFamily="49" charset="-122"/>
                <a:ea typeface="SimHei" panose="02010609060101010101" pitchFamily="49" charset="-122"/>
              </a:rPr>
              <a:t>不对智力活动的规则和方法授予专利</a:t>
            </a:r>
          </a:p>
          <a:p>
            <a:pPr>
              <a:lnSpc>
                <a:spcPct val="150000"/>
              </a:lnSpc>
            </a:pPr>
            <a:r>
              <a:rPr lang="zh-CN" altLang="en-US" sz="2000" dirty="0">
                <a:latin typeface="SimHei" panose="02010609060101010101" pitchFamily="49" charset="-122"/>
                <a:ea typeface="SimHei" panose="02010609060101010101" pitchFamily="49" charset="-122"/>
              </a:rPr>
              <a:t>（四）</a:t>
            </a:r>
            <a:r>
              <a:rPr lang="zh-CN" altLang="zh-CN" sz="2000" dirty="0">
                <a:latin typeface="SimHei" panose="02010609060101010101" pitchFamily="49" charset="-122"/>
                <a:ea typeface="SimHei" panose="02010609060101010101" pitchFamily="49" charset="-122"/>
              </a:rPr>
              <a:t>不对疾病诊断和治疗方法授予专利</a:t>
            </a:r>
          </a:p>
          <a:p>
            <a:pPr>
              <a:lnSpc>
                <a:spcPct val="150000"/>
              </a:lnSpc>
            </a:pPr>
            <a:r>
              <a:rPr lang="zh-CN" altLang="en-US" sz="2000" dirty="0">
                <a:latin typeface="SimHei" panose="02010609060101010101" pitchFamily="49" charset="-122"/>
                <a:ea typeface="SimHei" panose="02010609060101010101" pitchFamily="49" charset="-122"/>
              </a:rPr>
              <a:t>（五）</a:t>
            </a:r>
            <a:r>
              <a:rPr lang="zh-CN" altLang="zh-CN" sz="2000" dirty="0">
                <a:latin typeface="SimHei" panose="02010609060101010101" pitchFamily="49" charset="-122"/>
                <a:ea typeface="SimHei" panose="02010609060101010101" pitchFamily="49" charset="-122"/>
              </a:rPr>
              <a:t>不对动物和植物品种授予专利</a:t>
            </a:r>
          </a:p>
          <a:p>
            <a:pPr>
              <a:lnSpc>
                <a:spcPct val="150000"/>
              </a:lnSpc>
            </a:pPr>
            <a:r>
              <a:rPr lang="zh-CN" altLang="en-US" sz="2000" dirty="0">
                <a:latin typeface="SimHei" panose="02010609060101010101" pitchFamily="49" charset="-122"/>
                <a:ea typeface="SimHei" panose="02010609060101010101" pitchFamily="49" charset="-122"/>
              </a:rPr>
              <a:t>（六）</a:t>
            </a:r>
            <a:r>
              <a:rPr lang="zh-CN" altLang="zh-CN" sz="2000" dirty="0">
                <a:latin typeface="SimHei" panose="02010609060101010101" pitchFamily="49" charset="-122"/>
                <a:ea typeface="SimHei" panose="02010609060101010101" pitchFamily="49" charset="-122"/>
              </a:rPr>
              <a:t>不对用原子核变换方法获得的物质授予专利</a:t>
            </a:r>
          </a:p>
        </p:txBody>
      </p:sp>
      <p:sp>
        <p:nvSpPr>
          <p:cNvPr id="7" name="矩形 6"/>
          <p:cNvSpPr/>
          <p:nvPr/>
        </p:nvSpPr>
        <p:spPr>
          <a:xfrm>
            <a:off x="1796998" y="1242578"/>
            <a:ext cx="10876817" cy="523220"/>
          </a:xfrm>
          <a:prstGeom prst="rect">
            <a:avLst/>
          </a:prstGeom>
        </p:spPr>
        <p:txBody>
          <a:bodyPr wrap="square">
            <a:spAutoFit/>
          </a:bodyPr>
          <a:lstStyle/>
          <a:p>
            <a:r>
              <a:rPr lang="zh-CN"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二、</a:t>
            </a:r>
            <a:r>
              <a:rPr lang="zh-TW"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rPr>
              <a:t>我国专利法规定的不受专利法保护的对象</a:t>
            </a:r>
          </a:p>
        </p:txBody>
      </p:sp>
      <p:sp>
        <p:nvSpPr>
          <p:cNvPr id="8" name="文本框 7"/>
          <p:cNvSpPr txBox="1"/>
          <p:nvPr/>
        </p:nvSpPr>
        <p:spPr>
          <a:xfrm>
            <a:off x="129492" y="265770"/>
            <a:ext cx="1114408" cy="461665"/>
          </a:xfrm>
          <a:prstGeom prst="rect">
            <a:avLst/>
          </a:prstGeom>
          <a:noFill/>
        </p:spPr>
        <p:txBody>
          <a:bodyPr wrap="none" rtlCol="0">
            <a:spAutoFit/>
          </a:bodyPr>
          <a:lstStyle/>
          <a:p>
            <a:r>
              <a:rPr lang="zh-CN" altLang="en-US" sz="2400" b="1" dirty="0">
                <a:solidFill>
                  <a:srgbClr val="FA7D00"/>
                </a:solidFill>
                <a:latin typeface="SimHei" panose="02010609060101010101" pitchFamily="49" charset="-122"/>
                <a:ea typeface="SimHei" panose="02010609060101010101" pitchFamily="49" charset="-122"/>
              </a:rPr>
              <a:t>第四节</a:t>
            </a:r>
          </a:p>
        </p:txBody>
      </p:sp>
    </p:spTree>
    <p:extLst>
      <p:ext uri="{BB962C8B-B14F-4D97-AF65-F5344CB8AC3E}">
        <p14:creationId xmlns:p14="http://schemas.microsoft.com/office/powerpoint/2010/main" val="3988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105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55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205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b="1" dirty="0">
                <a:latin typeface="SimHei" panose="02010609060101010101" pitchFamily="49" charset="-122"/>
                <a:ea typeface="SimHei" panose="02010609060101010101" pitchFamily="49" charset="-122"/>
                <a:cs typeface="宋体" panose="02010600030101010101" pitchFamily="2" charset="-122"/>
                <a:sym typeface="+mn-ea"/>
              </a:rPr>
              <a:t>侵害专利权行为的法律责任</a:t>
            </a:r>
          </a:p>
        </p:txBody>
      </p:sp>
      <p:sp>
        <p:nvSpPr>
          <p:cNvPr id="6" name="PA_文本框 3"/>
          <p:cNvSpPr txBox="1"/>
          <p:nvPr>
            <p:custDataLst>
              <p:tags r:id="rId1"/>
            </p:custDataLst>
          </p:nvPr>
        </p:nvSpPr>
        <p:spPr>
          <a:xfrm>
            <a:off x="1226185" y="1844675"/>
            <a:ext cx="10164445" cy="3713517"/>
          </a:xfrm>
          <a:prstGeom prst="rect">
            <a:avLst/>
          </a:prstGeom>
          <a:noFill/>
        </p:spPr>
        <p:txBody>
          <a:bodyPr wrap="square" rtlCol="0">
            <a:spAutoFit/>
          </a:bodyPr>
          <a:lstStyle/>
          <a:p>
            <a:pPr lvl="0" indent="0">
              <a:lnSpc>
                <a:spcPct val="150000"/>
              </a:lnSpc>
              <a:buNone/>
            </a:pPr>
            <a:r>
              <a:rPr lang="en-US" sz="2000" dirty="0">
                <a:latin typeface="SimHei" panose="02010609060101010101" pitchFamily="49" charset="-122"/>
                <a:ea typeface="SimHei" panose="02010609060101010101" pitchFamily="49" charset="-122"/>
                <a:cs typeface="宋体" panose="02010600030101010101" pitchFamily="2" charset="-122"/>
                <a:sym typeface="+mn-ea"/>
              </a:rPr>
              <a:t>    </a:t>
            </a:r>
            <a:r>
              <a:rPr sz="2000" dirty="0">
                <a:latin typeface="SimHei" panose="02010609060101010101" pitchFamily="49" charset="-122"/>
                <a:ea typeface="SimHei" panose="02010609060101010101" pitchFamily="49" charset="-122"/>
                <a:cs typeface="宋体" panose="02010600030101010101" pitchFamily="2" charset="-122"/>
                <a:sym typeface="+mn-ea"/>
              </a:rPr>
              <a:t>二是按照</a:t>
            </a:r>
            <a:r>
              <a:rPr sz="2000" dirty="0">
                <a:solidFill>
                  <a:srgbClr val="D87320"/>
                </a:solidFill>
                <a:latin typeface="SimHei" panose="02010609060101010101" pitchFamily="49" charset="-122"/>
                <a:ea typeface="SimHei" panose="02010609060101010101" pitchFamily="49" charset="-122"/>
                <a:cs typeface="宋体" panose="02010600030101010101" pitchFamily="2" charset="-122"/>
                <a:sym typeface="+mn-ea"/>
              </a:rPr>
              <a:t>侵权人侵害专利权所获得的利益</a:t>
            </a:r>
            <a:r>
              <a:rPr sz="2000" dirty="0">
                <a:latin typeface="SimHei" panose="02010609060101010101" pitchFamily="49" charset="-122"/>
                <a:ea typeface="SimHei" panose="02010609060101010101" pitchFamily="49" charset="-122"/>
                <a:cs typeface="宋体" panose="02010600030101010101" pitchFamily="2" charset="-122"/>
                <a:sym typeface="+mn-ea"/>
              </a:rPr>
              <a:t>确定。侵权人因侵权所获得的利益可以根据该侵权产品在市场上销售的总数乘以每件侵权产品的合理利润所得之积计算。侵权人因侵权所获得的利益，一般按照侵权人的营业利润计算，对于完全以侵权为业的侵权人，可以按照销售利润计算。</a:t>
            </a:r>
            <a:endParaRPr lang="en-US" sz="2000" dirty="0">
              <a:latin typeface="SimHei" panose="02010609060101010101" pitchFamily="49" charset="-122"/>
              <a:ea typeface="SimHei" panose="02010609060101010101" pitchFamily="49" charset="-122"/>
              <a:cs typeface="宋体" panose="02010600030101010101" pitchFamily="2" charset="-122"/>
              <a:sym typeface="+mn-ea"/>
            </a:endParaRPr>
          </a:p>
          <a:p>
            <a:pPr lvl="0" indent="0">
              <a:lnSpc>
                <a:spcPct val="150000"/>
              </a:lnSpc>
              <a:buNone/>
            </a:pPr>
            <a:r>
              <a:rPr lang="zh-CN" altLang="en-US" sz="2000" dirty="0">
                <a:latin typeface="SimHei" panose="02010609060101010101" pitchFamily="49" charset="-122"/>
                <a:ea typeface="SimHei" panose="02010609060101010101" pitchFamily="49" charset="-122"/>
                <a:cs typeface="宋体" panose="02010600030101010101" pitchFamily="2" charset="-122"/>
                <a:sym typeface="+mn-ea"/>
              </a:rPr>
              <a:t>    三是被侵权人的损失或侵权人获得利益难以确定时，如有</a:t>
            </a:r>
            <a:r>
              <a:rPr lang="zh-CN" altLang="en-US" sz="2000" dirty="0">
                <a:solidFill>
                  <a:srgbClr val="D87320"/>
                </a:solidFill>
                <a:latin typeface="SimHei" panose="02010609060101010101" pitchFamily="49" charset="-122"/>
                <a:ea typeface="SimHei" panose="02010609060101010101" pitchFamily="49" charset="-122"/>
                <a:cs typeface="宋体" panose="02010600030101010101" pitchFamily="2" charset="-122"/>
                <a:sym typeface="+mn-ea"/>
              </a:rPr>
              <a:t>专利许可使用费</a:t>
            </a:r>
            <a:r>
              <a:rPr lang="zh-CN" altLang="en-US" sz="2000" dirty="0">
                <a:latin typeface="SimHei" panose="02010609060101010101" pitchFamily="49" charset="-122"/>
                <a:ea typeface="SimHei" panose="02010609060101010101" pitchFamily="49" charset="-122"/>
                <a:cs typeface="宋体" panose="02010600030101010101" pitchFamily="2" charset="-122"/>
                <a:sym typeface="+mn-ea"/>
              </a:rPr>
              <a:t>可以参照的，人民法院可以根据专利权的类型、侵权行为的性质和情节、专利许可的性质、范围、时间等因素，参照该专利许可使用费的倍数合理确定赔偿数额。 </a:t>
            </a:r>
            <a:endParaRPr sz="2000" dirty="0">
              <a:latin typeface="SimHei" panose="02010609060101010101" pitchFamily="49" charset="-122"/>
              <a:ea typeface="SimHei" panose="02010609060101010101" pitchFamily="49" charset="-122"/>
              <a:cs typeface="宋体" panose="02010600030101010101" pitchFamily="2" charset="-122"/>
              <a:sym typeface="+mn-ea"/>
            </a:endParaRPr>
          </a:p>
          <a:p>
            <a:pPr lvl="0" indent="0">
              <a:lnSpc>
                <a:spcPct val="150000"/>
              </a:lnSpc>
              <a:buNone/>
            </a:pPr>
            <a:endParaRPr sz="2000" dirty="0">
              <a:latin typeface="SimHei" panose="02010609060101010101" pitchFamily="49" charset="-122"/>
              <a:ea typeface="SimHei" panose="02010609060101010101" pitchFamily="49" charset="-122"/>
              <a:cs typeface="宋体" panose="02010600030101010101" pitchFamily="2" charset="-122"/>
              <a:sym typeface="+mn-ea"/>
            </a:endParaRPr>
          </a:p>
        </p:txBody>
      </p:sp>
      <p:sp>
        <p:nvSpPr>
          <p:cNvPr id="8" name="文本框 7"/>
          <p:cNvSpPr txBox="1"/>
          <p:nvPr/>
        </p:nvSpPr>
        <p:spPr>
          <a:xfrm>
            <a:off x="129492"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第四节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2DF8AD7-D771-498C-9F81-8A54AE7B704E}"/>
              </a:ext>
            </a:extLst>
          </p:cNvPr>
          <p:cNvSpPr>
            <a:spLocks noGrp="1"/>
          </p:cNvSpPr>
          <p:nvPr>
            <p:ph idx="1"/>
          </p:nvPr>
        </p:nvSpPr>
        <p:spPr>
          <a:xfrm>
            <a:off x="1420426" y="1306901"/>
            <a:ext cx="10188478" cy="3575818"/>
          </a:xfrm>
        </p:spPr>
        <p:txBody>
          <a:bodyPr>
            <a:normAutofit/>
          </a:bodyPr>
          <a:lstStyle/>
          <a:p>
            <a:r>
              <a:rPr lang="zh-CN" altLang="en-US" sz="2000" dirty="0">
                <a:latin typeface="SimHei" panose="02010609060101010101" pitchFamily="49" charset="-122"/>
                <a:ea typeface="SimHei" panose="02010609060101010101" pitchFamily="49" charset="-122"/>
                <a:sym typeface="+mn-ea"/>
              </a:rPr>
              <a:t>    四是</a:t>
            </a:r>
            <a:r>
              <a:rPr lang="zh-CN" altLang="en-US" sz="2000" dirty="0">
                <a:solidFill>
                  <a:srgbClr val="D87320"/>
                </a:solidFill>
                <a:latin typeface="SimHei" panose="02010609060101010101" pitchFamily="49" charset="-122"/>
                <a:ea typeface="SimHei" panose="02010609060101010101" pitchFamily="49" charset="-122"/>
                <a:sym typeface="+mn-ea"/>
              </a:rPr>
              <a:t>法定赔偿</a:t>
            </a:r>
            <a:r>
              <a:rPr lang="zh-CN" altLang="en-US" sz="2000" dirty="0">
                <a:latin typeface="SimHei" panose="02010609060101010101" pitchFamily="49" charset="-122"/>
                <a:ea typeface="SimHei" panose="02010609060101010101" pitchFamily="49" charset="-122"/>
                <a:sym typeface="+mn-ea"/>
              </a:rPr>
              <a:t>，即权利人的损失、侵权人获得的利益和专利许可使用费均难以确定的，人民法院可以根据专利权的类型、侵权行为的性质和情节等因素，确定给予三万元以上五百万元以下的赔偿。</a:t>
            </a:r>
            <a:endParaRPr lang="en-US" altLang="zh-CN" sz="2000" dirty="0">
              <a:latin typeface="SimHei" panose="02010609060101010101" pitchFamily="49" charset="-122"/>
              <a:ea typeface="SimHei" panose="02010609060101010101" pitchFamily="49" charset="-122"/>
              <a:sym typeface="+mn-ea"/>
            </a:endParaRPr>
          </a:p>
          <a:p>
            <a:r>
              <a:rPr lang="zh-CN" altLang="en-US" sz="2000" dirty="0">
                <a:latin typeface="SimHei" panose="02010609060101010101" pitchFamily="49" charset="-122"/>
                <a:ea typeface="SimHei" panose="02010609060101010101" pitchFamily="49" charset="-122"/>
                <a:sym typeface="+mn-ea"/>
              </a:rPr>
              <a:t>    五为</a:t>
            </a:r>
            <a:r>
              <a:rPr lang="zh-CN" altLang="en-US" sz="2000" dirty="0">
                <a:solidFill>
                  <a:srgbClr val="D87320"/>
                </a:solidFill>
                <a:latin typeface="SimHei" panose="02010609060101010101" pitchFamily="49" charset="-122"/>
                <a:ea typeface="SimHei" panose="02010609060101010101" pitchFamily="49" charset="-122"/>
                <a:sym typeface="+mn-ea"/>
              </a:rPr>
              <a:t>惩罚性赔偿</a:t>
            </a:r>
            <a:r>
              <a:rPr lang="zh-CN" altLang="en-US" sz="2000" dirty="0">
                <a:latin typeface="SimHei" panose="02010609060101010101" pitchFamily="49" charset="-122"/>
                <a:ea typeface="SimHei" panose="02010609060101010101" pitchFamily="49" charset="-122"/>
                <a:sym typeface="+mn-ea"/>
              </a:rPr>
              <a:t>，即对故意侵犯专利权，情节严重的，可以在按照上述方法确定数额的一倍以上五倍以下确定赔偿数额。</a:t>
            </a:r>
          </a:p>
          <a:p>
            <a:r>
              <a:rPr lang="zh-CN" altLang="en-US" sz="2000" dirty="0">
                <a:latin typeface="SimHei" panose="02010609060101010101" pitchFamily="49" charset="-122"/>
                <a:ea typeface="SimHei" panose="02010609060101010101" pitchFamily="49" charset="-122"/>
                <a:sym typeface="+mn-ea"/>
              </a:rPr>
              <a:t>    法院确定的赔偿数额还应当包括权利人为制止侵权行为所支付的合理开支。</a:t>
            </a:r>
          </a:p>
          <a:p>
            <a:endParaRPr lang="zh-CN" altLang="en-US" sz="2000" dirty="0">
              <a:latin typeface="SimHei" panose="02010609060101010101" pitchFamily="49" charset="-122"/>
              <a:ea typeface="SimHei" panose="02010609060101010101" pitchFamily="49" charset="-122"/>
              <a:sym typeface="+mn-ea"/>
            </a:endParaRPr>
          </a:p>
          <a:p>
            <a:endParaRPr lang="zh-CN" altLang="en-US" dirty="0"/>
          </a:p>
        </p:txBody>
      </p:sp>
    </p:spTree>
    <p:extLst>
      <p:ext uri="{BB962C8B-B14F-4D97-AF65-F5344CB8AC3E}">
        <p14:creationId xmlns:p14="http://schemas.microsoft.com/office/powerpoint/2010/main" val="1828595222"/>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B561AAB-7713-42C1-9F4C-72789CBEEBC4}"/>
              </a:ext>
            </a:extLst>
          </p:cNvPr>
          <p:cNvSpPr>
            <a:spLocks noGrp="1"/>
          </p:cNvSpPr>
          <p:nvPr>
            <p:ph idx="1"/>
          </p:nvPr>
        </p:nvSpPr>
        <p:spPr>
          <a:xfrm>
            <a:off x="1322773" y="1218124"/>
            <a:ext cx="10209321" cy="4712159"/>
          </a:xfrm>
        </p:spPr>
        <p:txBody>
          <a:bodyPr>
            <a:normAutofit fontScale="92500"/>
          </a:bodyPr>
          <a:lstStyle/>
          <a:p>
            <a:r>
              <a:rPr lang="zh-CN" altLang="en-US" sz="2000" dirty="0">
                <a:latin typeface="SimHei" panose="02010609060101010101" pitchFamily="49" charset="-122"/>
                <a:ea typeface="SimHei" panose="02010609060101010101" pitchFamily="49" charset="-122"/>
              </a:rPr>
              <a:t>    侵犯专利权的赔偿数额按照权利人因被侵权所受到的实际损失或者侵权人因侵权所获得的利益确定；权利人的损失或者侵权人获得的利益难以确定的，参照该专利许可使用费的倍数合理确定。对故意侵犯专利权，情节严重的，可以在按照上述方法确定数额的一倍以上五倍以下确定赔偿数额。</a:t>
            </a:r>
          </a:p>
          <a:p>
            <a:r>
              <a:rPr lang="zh-CN" altLang="en-US" sz="2000" dirty="0">
                <a:latin typeface="SimHei" panose="02010609060101010101" pitchFamily="49" charset="-122"/>
                <a:ea typeface="SimHei" panose="02010609060101010101" pitchFamily="49" charset="-122"/>
              </a:rPr>
              <a:t>    权利人的损失、侵权人获得的利益和专利许可使用费均难以确定的，人民法院可以根据专利权的类型、侵权行为的性质和情节等因素，确定给予三万元以上五百万元以下的赔偿。</a:t>
            </a:r>
          </a:p>
          <a:p>
            <a:r>
              <a:rPr lang="zh-CN" altLang="en-US" sz="2000" dirty="0">
                <a:latin typeface="SimHei" panose="02010609060101010101" pitchFamily="49" charset="-122"/>
                <a:ea typeface="SimHei" panose="02010609060101010101" pitchFamily="49" charset="-122"/>
              </a:rPr>
              <a:t>    赔偿数额还应当包括权利人为制止侵权行为所支付的合理开支。</a:t>
            </a:r>
          </a:p>
          <a:p>
            <a:r>
              <a:rPr lang="zh-CN" altLang="en-US" sz="2000" dirty="0">
                <a:latin typeface="SimHei" panose="02010609060101010101" pitchFamily="49" charset="-122"/>
                <a:ea typeface="SimHei" panose="02010609060101010101" pitchFamily="49" charset="-122"/>
              </a:rPr>
              <a:t>    人民法院为确定赔偿数额，在权利人已经尽力举证，而与侵权行为相关的账簿、资料主要由侵权人掌握的情况下，可以责令侵权人提供与侵权行为相关的账簿、资料；侵权人不提供或者提供虚假的账簿、资料的，人民法院可以参考权利人的主张和提供的证据判定赔偿数额。</a:t>
            </a:r>
            <a:endParaRPr lang="en-US" altLang="zh-CN" sz="2000" dirty="0">
              <a:latin typeface="SimHei" panose="02010609060101010101" pitchFamily="49" charset="-122"/>
              <a:ea typeface="SimHei" panose="02010609060101010101" pitchFamily="49" charset="-122"/>
            </a:endParaRPr>
          </a:p>
          <a:p>
            <a:r>
              <a:rPr lang="en-US" altLang="zh-CN" sz="2000" dirty="0">
                <a:latin typeface="SimHei" panose="02010609060101010101" pitchFamily="49" charset="-122"/>
                <a:ea typeface="SimHei" panose="02010609060101010101" pitchFamily="49" charset="-122"/>
              </a:rPr>
              <a:t>                                                           </a:t>
            </a:r>
            <a:r>
              <a:rPr lang="en-US" altLang="zh-CN" sz="1700" dirty="0">
                <a:latin typeface="SimHei" panose="02010609060101010101" pitchFamily="49" charset="-122"/>
                <a:ea typeface="SimHei" panose="02010609060101010101" pitchFamily="49" charset="-122"/>
              </a:rPr>
              <a:t>——《</a:t>
            </a:r>
            <a:r>
              <a:rPr lang="zh-CN" altLang="en-US" sz="1700" dirty="0">
                <a:latin typeface="SimHei" panose="02010609060101010101" pitchFamily="49" charset="-122"/>
                <a:ea typeface="SimHei" panose="02010609060101010101" pitchFamily="49" charset="-122"/>
              </a:rPr>
              <a:t>专利法</a:t>
            </a:r>
            <a:r>
              <a:rPr lang="en-US" altLang="zh-CN" sz="1700" dirty="0">
                <a:latin typeface="SimHei" panose="02010609060101010101" pitchFamily="49" charset="-122"/>
                <a:ea typeface="SimHei" panose="02010609060101010101" pitchFamily="49" charset="-122"/>
              </a:rPr>
              <a:t>》</a:t>
            </a:r>
            <a:r>
              <a:rPr lang="zh-CN" altLang="en-US" sz="1700" dirty="0">
                <a:latin typeface="SimHei" panose="02010609060101010101" pitchFamily="49" charset="-122"/>
                <a:ea typeface="SimHei" panose="02010609060101010101" pitchFamily="49" charset="-122"/>
              </a:rPr>
              <a:t>（</a:t>
            </a:r>
            <a:r>
              <a:rPr lang="en-US" altLang="zh-CN" sz="1700" dirty="0">
                <a:latin typeface="SimHei" panose="02010609060101010101" pitchFamily="49" charset="-122"/>
                <a:ea typeface="SimHei" panose="02010609060101010101" pitchFamily="49" charset="-122"/>
              </a:rPr>
              <a:t>2020</a:t>
            </a:r>
            <a:r>
              <a:rPr lang="zh-CN" altLang="en-US" sz="1700" dirty="0">
                <a:latin typeface="SimHei" panose="02010609060101010101" pitchFamily="49" charset="-122"/>
                <a:ea typeface="SimHei" panose="02010609060101010101" pitchFamily="49" charset="-122"/>
              </a:rPr>
              <a:t>）第</a:t>
            </a:r>
            <a:r>
              <a:rPr lang="en-US" altLang="zh-CN" sz="1700" dirty="0">
                <a:latin typeface="SimHei" panose="02010609060101010101" pitchFamily="49" charset="-122"/>
                <a:ea typeface="SimHei" panose="02010609060101010101" pitchFamily="49" charset="-122"/>
              </a:rPr>
              <a:t>71</a:t>
            </a:r>
            <a:r>
              <a:rPr lang="zh-CN" altLang="en-US" sz="1700" dirty="0">
                <a:latin typeface="SimHei" panose="02010609060101010101" pitchFamily="49" charset="-122"/>
                <a:ea typeface="SimHei" panose="02010609060101010101" pitchFamily="49" charset="-122"/>
              </a:rPr>
              <a:t>条</a:t>
            </a:r>
            <a:endParaRPr lang="en-US" altLang="zh-CN" sz="17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83054063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F03111F-CA0C-C6C4-DFE4-B2A4549E99E9}"/>
              </a:ext>
            </a:extLst>
          </p:cNvPr>
          <p:cNvSpPr>
            <a:spLocks noGrp="1"/>
          </p:cNvSpPr>
          <p:nvPr>
            <p:ph idx="1"/>
          </p:nvPr>
        </p:nvSpPr>
        <p:spPr/>
        <p:txBody>
          <a:bodyPr>
            <a:normAutofit/>
          </a:bodyPr>
          <a:lstStyle/>
          <a:p>
            <a:r>
              <a:rPr lang="zh-CN" altLang="en-US" sz="2400" dirty="0">
                <a:solidFill>
                  <a:srgbClr val="FF0000"/>
                </a:solidFill>
              </a:rPr>
              <a:t>案例：</a:t>
            </a:r>
            <a:endParaRPr lang="en-US" altLang="zh-CN" sz="2400" dirty="0">
              <a:solidFill>
                <a:srgbClr val="FF0000"/>
              </a:solidFill>
            </a:endParaRPr>
          </a:p>
          <a:p>
            <a:r>
              <a:rPr lang="zh-CN" altLang="en-US" sz="2400" dirty="0"/>
              <a:t>       原审原告华纪平、安迪华公司于</a:t>
            </a:r>
            <a:r>
              <a:rPr lang="en-US" altLang="zh-CN" sz="2400" dirty="0"/>
              <a:t>2005</a:t>
            </a:r>
            <a:r>
              <a:rPr lang="zh-CN" altLang="en-US" sz="2400" dirty="0"/>
              <a:t>年</a:t>
            </a:r>
            <a:r>
              <a:rPr lang="en-US" altLang="zh-CN" sz="2400" dirty="0"/>
              <a:t>12</a:t>
            </a:r>
            <a:r>
              <a:rPr lang="zh-CN" altLang="en-US" sz="2400" dirty="0"/>
              <a:t>月</a:t>
            </a:r>
            <a:r>
              <a:rPr lang="en-US" altLang="zh-CN" sz="2400" dirty="0"/>
              <a:t>6</a:t>
            </a:r>
            <a:r>
              <a:rPr lang="zh-CN" altLang="en-US" sz="2400" dirty="0"/>
              <a:t>日以斯博汀公司、丰利公司、天龙公司为共同被告向江苏省高级人民法院起诉称：华纪平系哑铃套组手提箱实用新型专利的专利权人。</a:t>
            </a:r>
            <a:r>
              <a:rPr lang="en-US" altLang="zh-CN" sz="2400" dirty="0"/>
              <a:t>2000</a:t>
            </a:r>
            <a:r>
              <a:rPr lang="zh-CN" altLang="en-US" sz="2400" dirty="0"/>
              <a:t>年</a:t>
            </a:r>
            <a:r>
              <a:rPr lang="en-US" altLang="zh-CN" sz="2400" dirty="0"/>
              <a:t>10</a:t>
            </a:r>
            <a:r>
              <a:rPr lang="zh-CN" altLang="en-US" sz="2400" dirty="0"/>
              <a:t>月</a:t>
            </a:r>
            <a:r>
              <a:rPr lang="en-US" altLang="zh-CN" sz="2400" dirty="0"/>
              <a:t>20</a:t>
            </a:r>
            <a:r>
              <a:rPr lang="zh-CN" altLang="en-US" sz="2400" dirty="0"/>
              <a:t>日，华纪平就该专利向我国海关总署进行备案。在取得专利权后，华纪平就开始对该专利实施生产，并与第一被告斯博汀公司及其法国股东有着长期的贸易往来。自</a:t>
            </a:r>
            <a:r>
              <a:rPr lang="en-US" altLang="zh-CN" sz="2400" dirty="0"/>
              <a:t>2005</a:t>
            </a:r>
            <a:r>
              <a:rPr lang="zh-CN" altLang="en-US" sz="2400" dirty="0"/>
              <a:t>年</a:t>
            </a:r>
            <a:r>
              <a:rPr lang="en-US" altLang="zh-CN" sz="2400" dirty="0"/>
              <a:t>1</a:t>
            </a:r>
            <a:r>
              <a:rPr lang="zh-CN" altLang="en-US" sz="2400" dirty="0"/>
              <a:t>月以来，斯博汀公司及其法国股东突然与原告中断本案所涉专利产品的贸易，但斯博汀公司的法国股东在欧洲市场仍源源不断地销售与原告专利相同的由第二、第三被告所提供的产品。由于三被告的侵权行为，导致原告专利产品的欧洲市场丧失殆尽，并给原告造成不可估量的经济损失，故请求法院判令三被告承担相应法律责任。</a:t>
            </a:r>
          </a:p>
        </p:txBody>
      </p:sp>
    </p:spTree>
    <p:extLst>
      <p:ext uri="{BB962C8B-B14F-4D97-AF65-F5344CB8AC3E}">
        <p14:creationId xmlns:p14="http://schemas.microsoft.com/office/powerpoint/2010/main" val="150406257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71B5DF9-DA7B-B637-F596-147BC43C70EF}"/>
              </a:ext>
            </a:extLst>
          </p:cNvPr>
          <p:cNvSpPr>
            <a:spLocks noGrp="1"/>
          </p:cNvSpPr>
          <p:nvPr>
            <p:ph idx="1"/>
          </p:nvPr>
        </p:nvSpPr>
        <p:spPr/>
        <p:txBody>
          <a:bodyPr>
            <a:normAutofit fontScale="92500"/>
          </a:bodyPr>
          <a:lstStyle/>
          <a:p>
            <a:r>
              <a:rPr lang="zh-CN" altLang="en-US" sz="2600" dirty="0"/>
              <a:t>一审裁判摘要</a:t>
            </a:r>
          </a:p>
          <a:p>
            <a:r>
              <a:rPr lang="zh-CN" altLang="en-US" sz="2600" dirty="0"/>
              <a:t>       由于侵犯专利权不涉及权利人商誉等人身权利，而赔礼道歉一般适用于侵犯他人名誉权、商誉权等人身权利场合，故两原告要求被告承担赔礼道歉的民事责任缺乏法律依据，不予支持。本案中，因两原告提供了斯博汀公司和丰利公司的侵权数量及专利产品的利润情况，故依法应以两原告的损失确定赔偿数额。对此损失，斯博汀公司和丰利公司应当承担连带赔偿责任。两原告虽主张以双方专利实施许可合同约定的</a:t>
            </a:r>
            <a:r>
              <a:rPr lang="en-US" altLang="zh-CN" sz="2600" dirty="0"/>
              <a:t>500</a:t>
            </a:r>
            <a:r>
              <a:rPr lang="zh-CN" altLang="en-US" sz="2600" dirty="0"/>
              <a:t>万元专利许可使用费作为计算赔偿额的依据，但由于两原告之间在签订许可合同时具有利害关系，即华纪平系安迪华公司的股东和法定代表人，且安迪华公司提供的相关财务账册也反映该</a:t>
            </a:r>
            <a:r>
              <a:rPr lang="en-US" altLang="zh-CN" sz="2600" dirty="0"/>
              <a:t>500</a:t>
            </a:r>
            <a:r>
              <a:rPr lang="zh-CN" altLang="en-US" sz="2600" dirty="0"/>
              <a:t>万元许可使用费并没有实际支付，故不应当作为确定本案赔偿数额的依据。</a:t>
            </a:r>
          </a:p>
          <a:p>
            <a:endParaRPr lang="zh-CN" altLang="en-US" dirty="0"/>
          </a:p>
        </p:txBody>
      </p:sp>
    </p:spTree>
    <p:extLst>
      <p:ext uri="{BB962C8B-B14F-4D97-AF65-F5344CB8AC3E}">
        <p14:creationId xmlns:p14="http://schemas.microsoft.com/office/powerpoint/2010/main" val="3910880231"/>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FE28608-D816-2FC9-D82F-AE95ECCD6752}"/>
              </a:ext>
            </a:extLst>
          </p:cNvPr>
          <p:cNvSpPr>
            <a:spLocks noGrp="1"/>
          </p:cNvSpPr>
          <p:nvPr>
            <p:ph idx="1"/>
          </p:nvPr>
        </p:nvSpPr>
        <p:spPr/>
        <p:txBody>
          <a:bodyPr/>
          <a:lstStyle/>
          <a:p>
            <a:r>
              <a:rPr lang="zh-CN" altLang="en-US" sz="2400" dirty="0"/>
              <a:t>二审裁判摘要</a:t>
            </a:r>
          </a:p>
          <a:p>
            <a:r>
              <a:rPr lang="zh-CN" altLang="en-US" sz="2400" dirty="0"/>
              <a:t>       原审法院在当事人均不能准确举证证明相关专利产品或者侵权产品利润率的情况下，根据侵权人自认的使用涉案专利手提箱的哑铃产品的利润率，结合权利人当时主张的自己产品的利润率，同时考虑专利产品和侵权产品本身的价值和作为市场销售的哑铃产品的包装对整体产品销售利润的贡献作用，确定涉案专利包装箱的合理利润率为涉案哑铃产品销售价的 </a:t>
            </a:r>
            <a:r>
              <a:rPr lang="en-US" altLang="zh-CN" sz="2400" dirty="0"/>
              <a:t>15</a:t>
            </a:r>
            <a:r>
              <a:rPr lang="zh-CN" altLang="en-US" sz="2400" dirty="0"/>
              <a:t>％，虽然相对较高，但考虑到侵权人的主观过错明显，该酌定的利润率并无明显不妥，本院无须予以变更，各上诉人有关利润率计算的上诉理由本院均不予支持。</a:t>
            </a:r>
          </a:p>
          <a:p>
            <a:endParaRPr lang="zh-CN" altLang="en-US" dirty="0"/>
          </a:p>
        </p:txBody>
      </p:sp>
    </p:spTree>
    <p:extLst>
      <p:ext uri="{BB962C8B-B14F-4D97-AF65-F5344CB8AC3E}">
        <p14:creationId xmlns:p14="http://schemas.microsoft.com/office/powerpoint/2010/main" val="152408661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E96D501-0697-46F5-1FD5-32BD1ABF34E0}"/>
              </a:ext>
            </a:extLst>
          </p:cNvPr>
          <p:cNvSpPr>
            <a:spLocks noGrp="1"/>
          </p:cNvSpPr>
          <p:nvPr>
            <p:ph idx="1"/>
          </p:nvPr>
        </p:nvSpPr>
        <p:spPr>
          <a:xfrm>
            <a:off x="1240404" y="1167637"/>
            <a:ext cx="10433556" cy="4985472"/>
          </a:xfrm>
        </p:spPr>
        <p:txBody>
          <a:bodyPr>
            <a:normAutofit/>
          </a:bodyPr>
          <a:lstStyle/>
          <a:p>
            <a:r>
              <a:rPr lang="zh-CN" altLang="en-US" sz="2400" dirty="0">
                <a:solidFill>
                  <a:srgbClr val="FF0000"/>
                </a:solidFill>
              </a:rPr>
              <a:t>案例：</a:t>
            </a:r>
            <a:endParaRPr lang="en-US" altLang="zh-CN" sz="2400" dirty="0">
              <a:solidFill>
                <a:srgbClr val="FF0000"/>
              </a:solidFill>
            </a:endParaRPr>
          </a:p>
          <a:p>
            <a:r>
              <a:rPr lang="en-US" altLang="zh-CN" sz="2400" dirty="0"/>
              <a:t>       2013</a:t>
            </a:r>
            <a:r>
              <a:rPr lang="zh-CN" altLang="en-US" sz="2400" dirty="0"/>
              <a:t>年</a:t>
            </a:r>
            <a:r>
              <a:rPr lang="en-US" altLang="zh-CN" sz="2400" dirty="0"/>
              <a:t>8</a:t>
            </a:r>
            <a:r>
              <a:rPr lang="zh-CN" altLang="en-US" sz="2400" dirty="0"/>
              <a:t>月</a:t>
            </a:r>
            <a:r>
              <a:rPr lang="en-US" altLang="zh-CN" sz="2400" dirty="0"/>
              <a:t>12</a:t>
            </a:r>
            <a:r>
              <a:rPr lang="zh-CN" altLang="en-US" sz="2400" dirty="0"/>
              <a:t>日，江中集团向国家知识产权局申请名称为“包装盒（猴姑酥性饼干</a:t>
            </a:r>
            <a:r>
              <a:rPr lang="en-US" altLang="zh-CN" sz="2400" dirty="0"/>
              <a:t>15</a:t>
            </a:r>
            <a:r>
              <a:rPr lang="zh-CN" altLang="en-US" sz="2400" dirty="0"/>
              <a:t>天装）”的外观设计专利，于</a:t>
            </a:r>
            <a:r>
              <a:rPr lang="en-US" altLang="zh-CN" sz="2400" dirty="0"/>
              <a:t>2014</a:t>
            </a:r>
            <a:r>
              <a:rPr lang="zh-CN" altLang="en-US" sz="2400" dirty="0"/>
              <a:t>年</a:t>
            </a:r>
            <a:r>
              <a:rPr lang="en-US" altLang="zh-CN" sz="2400" dirty="0"/>
              <a:t>1</a:t>
            </a:r>
            <a:r>
              <a:rPr lang="zh-CN" altLang="en-US" sz="2400" dirty="0"/>
              <a:t>月</a:t>
            </a:r>
            <a:r>
              <a:rPr lang="en-US" altLang="zh-CN" sz="2400" dirty="0"/>
              <a:t>8</a:t>
            </a:r>
            <a:r>
              <a:rPr lang="zh-CN" altLang="en-US" sz="2400" dirty="0"/>
              <a:t>日获得授权。江中集团与江中食疗公司两次签订实施许可合同，其中约定合同双方任何一方发现第三方侵犯许可方的专利权时，双方均可追究第三方侵权责任。三九酒业公司自称于</a:t>
            </a:r>
            <a:r>
              <a:rPr lang="en-US" altLang="zh-CN" sz="2400" dirty="0"/>
              <a:t>2014</a:t>
            </a:r>
            <a:r>
              <a:rPr lang="zh-CN" altLang="en-US" sz="2400" dirty="0"/>
              <a:t>年元旦前后开始生产被诉侵权产品；三九酒业蛋白分公司自称于</a:t>
            </a:r>
            <a:r>
              <a:rPr lang="en-US" altLang="zh-CN" sz="2400" dirty="0"/>
              <a:t>2014</a:t>
            </a:r>
            <a:r>
              <a:rPr lang="zh-CN" altLang="en-US" sz="2400" dirty="0"/>
              <a:t>年</a:t>
            </a:r>
            <a:r>
              <a:rPr lang="en-US" altLang="zh-CN" sz="2400" dirty="0"/>
              <a:t>4</a:t>
            </a:r>
            <a:r>
              <a:rPr lang="zh-CN" altLang="en-US" sz="2400" dirty="0"/>
              <a:t>月停止使用被诉侵权产品包装，江中食疗公司认可三九酒业蛋白分公司约于</a:t>
            </a:r>
            <a:r>
              <a:rPr lang="en-US" altLang="zh-CN" sz="2400" dirty="0"/>
              <a:t>2014</a:t>
            </a:r>
            <a:r>
              <a:rPr lang="zh-CN" altLang="en-US" sz="2400" dirty="0"/>
              <a:t>年</a:t>
            </a:r>
            <a:r>
              <a:rPr lang="en-US" altLang="zh-CN" sz="2400" dirty="0"/>
              <a:t>7</a:t>
            </a:r>
            <a:r>
              <a:rPr lang="zh-CN" altLang="en-US" sz="2400" dirty="0"/>
              <a:t>月停止使用被诉侵权产品包装。江中食疗公司请求法院判令四被告承担相应民事责任。</a:t>
            </a:r>
          </a:p>
        </p:txBody>
      </p:sp>
    </p:spTree>
    <p:extLst>
      <p:ext uri="{BB962C8B-B14F-4D97-AF65-F5344CB8AC3E}">
        <p14:creationId xmlns:p14="http://schemas.microsoft.com/office/powerpoint/2010/main" val="3574208034"/>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0B6D583-B289-C02B-ABB4-6C088CFB948B}"/>
              </a:ext>
            </a:extLst>
          </p:cNvPr>
          <p:cNvSpPr>
            <a:spLocks noGrp="1"/>
          </p:cNvSpPr>
          <p:nvPr>
            <p:ph idx="1"/>
          </p:nvPr>
        </p:nvSpPr>
        <p:spPr>
          <a:xfrm>
            <a:off x="1395494" y="1223296"/>
            <a:ext cx="10181605" cy="4985472"/>
          </a:xfrm>
        </p:spPr>
        <p:txBody>
          <a:bodyPr/>
          <a:lstStyle/>
          <a:p>
            <a:r>
              <a:rPr lang="zh-CN" altLang="en-US" sz="2400" dirty="0"/>
              <a:t>一审、二审裁判摘要</a:t>
            </a:r>
          </a:p>
          <a:p>
            <a:r>
              <a:rPr lang="zh-CN" altLang="en-US" sz="2400" dirty="0"/>
              <a:t>       结合涉案专利独占实施许可费的金额、侵权人侵权行为的性质、主观恶意程度、侵权时间长短及影响、生产、销售侵权商品的数量、价格、涉案产品包装对涉案产品利润所起的作用、江中食疗公司为制止侵权所支付的合理开支等各方面的因素，酌定三九酒业蛋白分公司赔偿江中食疗公司损失人民币</a:t>
            </a:r>
            <a:r>
              <a:rPr lang="en-US" altLang="zh-CN" sz="2400" dirty="0"/>
              <a:t>80</a:t>
            </a:r>
            <a:r>
              <a:rPr lang="zh-CN" altLang="en-US" sz="2400" dirty="0"/>
              <a:t>万元，三九酒业公司应对其分公司三九酒业蛋白分公司承担连带赔偿责任。</a:t>
            </a:r>
          </a:p>
          <a:p>
            <a:endParaRPr lang="zh-CN" altLang="en-US" dirty="0"/>
          </a:p>
        </p:txBody>
      </p:sp>
    </p:spTree>
    <p:extLst>
      <p:ext uri="{BB962C8B-B14F-4D97-AF65-F5344CB8AC3E}">
        <p14:creationId xmlns:p14="http://schemas.microsoft.com/office/powerpoint/2010/main" val="1609560357"/>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41E9F15-73BD-2D58-B029-3DF10D71873A}"/>
              </a:ext>
            </a:extLst>
          </p:cNvPr>
          <p:cNvSpPr>
            <a:spLocks noGrp="1"/>
          </p:cNvSpPr>
          <p:nvPr>
            <p:ph idx="1"/>
          </p:nvPr>
        </p:nvSpPr>
        <p:spPr>
          <a:xfrm>
            <a:off x="1169444" y="1016563"/>
            <a:ext cx="10359947" cy="4985472"/>
          </a:xfrm>
        </p:spPr>
        <p:txBody>
          <a:bodyPr>
            <a:normAutofit fontScale="92500"/>
          </a:bodyPr>
          <a:lstStyle/>
          <a:p>
            <a:r>
              <a:rPr lang="zh-CN" altLang="en-US" sz="2600" dirty="0"/>
              <a:t>再审裁判摘要</a:t>
            </a:r>
          </a:p>
          <a:p>
            <a:r>
              <a:rPr lang="zh-CN" altLang="en-US" sz="2600" dirty="0"/>
              <a:t>       一审、二审法院在实际损失、侵权获利以及专利许可使用费用均难以确定的情况下，适用法定赔偿的方式确定本案赔偿数额的作法正确。但在确定具体赔偿数额的过程中，未准确参考相关因素，如将没有证据证明实际发生的专利许可使用费纳入法定赔偿的参考因素，并认定被控侵权产品包装对产品利润的取得起主要作用，均有不当之处。但是考虑到江中食疗公司在涉案专利产品的营销推广中投入了较多费用，取得较好的市场销售量，在相关公众中具有较高的知名度，三九酒业蛋白分公司的侵权行为客观上挤占了涉案专利产品的市场发展空间，给江中食疗公司造成较大经济损失。故一审、二审法院确定的</a:t>
            </a:r>
            <a:r>
              <a:rPr lang="en-US" altLang="zh-CN" sz="2600" dirty="0"/>
              <a:t>80</a:t>
            </a:r>
            <a:r>
              <a:rPr lang="zh-CN" altLang="en-US" sz="2600" dirty="0"/>
              <a:t>万元赔偿数额适中，可予维持。</a:t>
            </a:r>
          </a:p>
          <a:p>
            <a:endParaRPr lang="zh-CN" altLang="en-US" dirty="0"/>
          </a:p>
        </p:txBody>
      </p:sp>
    </p:spTree>
    <p:extLst>
      <p:ext uri="{BB962C8B-B14F-4D97-AF65-F5344CB8AC3E}">
        <p14:creationId xmlns:p14="http://schemas.microsoft.com/office/powerpoint/2010/main" val="260315663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D6DFA8-586B-43A2-9D39-D4E1FEE6581B}"/>
              </a:ext>
            </a:extLst>
          </p:cNvPr>
          <p:cNvSpPr>
            <a:spLocks noGrp="1"/>
          </p:cNvSpPr>
          <p:nvPr>
            <p:ph idx="1"/>
          </p:nvPr>
        </p:nvSpPr>
        <p:spPr>
          <a:xfrm>
            <a:off x="1047565" y="1191491"/>
            <a:ext cx="10466773" cy="4985472"/>
          </a:xfrm>
        </p:spPr>
        <p:txBody>
          <a:bodyPr>
            <a:normAutofit/>
          </a:bodyPr>
          <a:lstStyle/>
          <a:p>
            <a:pPr algn="just">
              <a:lnSpc>
                <a:spcPct val="130000"/>
              </a:lnSpc>
            </a:pPr>
            <a:r>
              <a:rPr lang="zh-CN" altLang="en-US" sz="1900" dirty="0">
                <a:latin typeface="SimHei" panose="02010609060101010101" pitchFamily="49" charset="-122"/>
                <a:ea typeface="SimHei" panose="02010609060101010101" pitchFamily="49" charset="-122"/>
              </a:rPr>
              <a:t>    </a:t>
            </a:r>
            <a:r>
              <a:rPr lang="zh-CN" altLang="en-US" sz="2000" dirty="0">
                <a:latin typeface="SimHei" panose="02010609060101010101" pitchFamily="49" charset="-122"/>
                <a:ea typeface="SimHei" panose="02010609060101010101" pitchFamily="49" charset="-122"/>
              </a:rPr>
              <a:t>未经专利权人许可，实施其专利，即侵犯其专利权，引起纠纷的，由当事人</a:t>
            </a:r>
            <a:r>
              <a:rPr lang="zh-CN" altLang="en-US" sz="2000" dirty="0">
                <a:solidFill>
                  <a:srgbClr val="FF0000"/>
                </a:solidFill>
                <a:latin typeface="SimHei" panose="02010609060101010101" pitchFamily="49" charset="-122"/>
                <a:ea typeface="SimHei" panose="02010609060101010101" pitchFamily="49" charset="-122"/>
              </a:rPr>
              <a:t>协商解决</a:t>
            </a:r>
            <a:r>
              <a:rPr lang="zh-CN" altLang="en-US" sz="2000" dirty="0">
                <a:latin typeface="SimHei" panose="02010609060101010101" pitchFamily="49" charset="-122"/>
                <a:ea typeface="SimHei" panose="02010609060101010101" pitchFamily="49" charset="-122"/>
              </a:rPr>
              <a:t>；不愿协商或者协商不成的，专利权人或者利害关系人可以向人民法院</a:t>
            </a:r>
            <a:r>
              <a:rPr lang="zh-CN" altLang="en-US" sz="2000" dirty="0">
                <a:solidFill>
                  <a:srgbClr val="FF0000"/>
                </a:solidFill>
                <a:latin typeface="SimHei" panose="02010609060101010101" pitchFamily="49" charset="-122"/>
                <a:ea typeface="SimHei" panose="02010609060101010101" pitchFamily="49" charset="-122"/>
              </a:rPr>
              <a:t>起诉</a:t>
            </a:r>
            <a:r>
              <a:rPr lang="zh-CN" altLang="en-US" sz="2000" dirty="0">
                <a:latin typeface="SimHei" panose="02010609060101010101" pitchFamily="49" charset="-122"/>
                <a:ea typeface="SimHei" panose="02010609060101010101" pitchFamily="49" charset="-122"/>
              </a:rPr>
              <a:t>，也可以请求管理专利工作的部门</a:t>
            </a:r>
            <a:r>
              <a:rPr lang="zh-CN" altLang="en-US" sz="2000" dirty="0">
                <a:solidFill>
                  <a:srgbClr val="FF0000"/>
                </a:solidFill>
                <a:latin typeface="SimHei" panose="02010609060101010101" pitchFamily="49" charset="-122"/>
                <a:ea typeface="SimHei" panose="02010609060101010101" pitchFamily="49" charset="-122"/>
              </a:rPr>
              <a:t>处理</a:t>
            </a:r>
            <a:r>
              <a:rPr lang="zh-CN" altLang="en-US" sz="2000" dirty="0">
                <a:latin typeface="SimHei" panose="02010609060101010101" pitchFamily="49" charset="-122"/>
                <a:ea typeface="SimHei" panose="02010609060101010101" pitchFamily="49" charset="-122"/>
              </a:rPr>
              <a:t>。管理专利工作的部门处理时，认定侵权行为成立的，可以责令侵权人立即停止侵权行为，当事人不服的，可以自收到处理通知之日起十五日内依照</a:t>
            </a:r>
            <a:r>
              <a:rPr lang="en-US" altLang="zh-CN" sz="2000" dirty="0">
                <a:latin typeface="SimHei" panose="02010609060101010101" pitchFamily="49" charset="-122"/>
                <a:ea typeface="SimHei" panose="02010609060101010101" pitchFamily="49" charset="-122"/>
              </a:rPr>
              <a:t>《</a:t>
            </a:r>
            <a:r>
              <a:rPr lang="zh-CN" altLang="en-US" sz="2000" dirty="0">
                <a:latin typeface="SimHei" panose="02010609060101010101" pitchFamily="49" charset="-122"/>
                <a:ea typeface="SimHei" panose="02010609060101010101" pitchFamily="49" charset="-122"/>
              </a:rPr>
              <a:t>中华人民共和国行政诉讼法</a:t>
            </a:r>
            <a:r>
              <a:rPr lang="en-US" altLang="zh-CN" sz="2000" dirty="0">
                <a:latin typeface="SimHei" panose="02010609060101010101" pitchFamily="49" charset="-122"/>
                <a:ea typeface="SimHei" panose="02010609060101010101" pitchFamily="49" charset="-122"/>
              </a:rPr>
              <a:t>》</a:t>
            </a:r>
            <a:r>
              <a:rPr lang="zh-CN" altLang="en-US" sz="2000" dirty="0">
                <a:latin typeface="SimHei" panose="02010609060101010101" pitchFamily="49" charset="-122"/>
                <a:ea typeface="SimHei" panose="02010609060101010101" pitchFamily="49" charset="-122"/>
              </a:rPr>
              <a:t>向人民法院起诉；侵权人期满不起诉又不停止侵权行为的，管理专利工作的部门可以申请人民法院强制执行。进行处理的管理专利工作的部门应当事人的请求，可以就侵犯专利权的赔偿数额进行</a:t>
            </a:r>
            <a:r>
              <a:rPr lang="zh-CN" altLang="en-US" sz="2000" dirty="0">
                <a:solidFill>
                  <a:srgbClr val="FF0000"/>
                </a:solidFill>
                <a:latin typeface="SimHei" panose="02010609060101010101" pitchFamily="49" charset="-122"/>
                <a:ea typeface="SimHei" panose="02010609060101010101" pitchFamily="49" charset="-122"/>
              </a:rPr>
              <a:t>调解</a:t>
            </a:r>
            <a:r>
              <a:rPr lang="zh-CN" altLang="en-US" sz="2000" dirty="0">
                <a:latin typeface="SimHei" panose="02010609060101010101" pitchFamily="49" charset="-122"/>
                <a:ea typeface="SimHei" panose="02010609060101010101" pitchFamily="49" charset="-122"/>
              </a:rPr>
              <a:t>；调解不成的，当事人可以依照</a:t>
            </a:r>
            <a:r>
              <a:rPr lang="en-US" altLang="zh-CN" sz="2000" dirty="0">
                <a:latin typeface="SimHei" panose="02010609060101010101" pitchFamily="49" charset="-122"/>
                <a:ea typeface="SimHei" panose="02010609060101010101" pitchFamily="49" charset="-122"/>
              </a:rPr>
              <a:t>《</a:t>
            </a:r>
            <a:r>
              <a:rPr lang="zh-CN" altLang="en-US" sz="2000" dirty="0">
                <a:latin typeface="SimHei" panose="02010609060101010101" pitchFamily="49" charset="-122"/>
                <a:ea typeface="SimHei" panose="02010609060101010101" pitchFamily="49" charset="-122"/>
              </a:rPr>
              <a:t>中华人民共和国民事诉讼法</a:t>
            </a:r>
            <a:r>
              <a:rPr lang="en-US" altLang="zh-CN" sz="2000" dirty="0">
                <a:latin typeface="SimHei" panose="02010609060101010101" pitchFamily="49" charset="-122"/>
                <a:ea typeface="SimHei" panose="02010609060101010101" pitchFamily="49" charset="-122"/>
              </a:rPr>
              <a:t>》</a:t>
            </a:r>
            <a:r>
              <a:rPr lang="zh-CN" altLang="en-US" sz="2000" dirty="0">
                <a:latin typeface="SimHei" panose="02010609060101010101" pitchFamily="49" charset="-122"/>
                <a:ea typeface="SimHei" panose="02010609060101010101" pitchFamily="49" charset="-122"/>
              </a:rPr>
              <a:t>向人民法院起诉。</a:t>
            </a:r>
            <a:endParaRPr lang="en-US" altLang="zh-CN" sz="2000" dirty="0">
              <a:latin typeface="SimHei" panose="02010609060101010101" pitchFamily="49" charset="-122"/>
              <a:ea typeface="SimHei" panose="02010609060101010101" pitchFamily="49" charset="-122"/>
            </a:endParaRPr>
          </a:p>
          <a:p>
            <a:pPr>
              <a:lnSpc>
                <a:spcPct val="130000"/>
              </a:lnSpc>
            </a:pPr>
            <a:r>
              <a:rPr lang="en-US" altLang="zh-CN" sz="1600" dirty="0">
                <a:latin typeface="SimHei" panose="02010609060101010101" pitchFamily="49" charset="-122"/>
                <a:ea typeface="SimHei" panose="02010609060101010101" pitchFamily="49" charset="-122"/>
              </a:rPr>
              <a:t>                                                                        ——《</a:t>
            </a:r>
            <a:r>
              <a:rPr lang="zh-CN" altLang="en-US" sz="1600" dirty="0">
                <a:latin typeface="SimHei" panose="02010609060101010101" pitchFamily="49" charset="-122"/>
                <a:ea typeface="SimHei" panose="02010609060101010101" pitchFamily="49" charset="-122"/>
              </a:rPr>
              <a:t>专利法</a:t>
            </a:r>
            <a:r>
              <a:rPr lang="en-US" altLang="zh-CN" sz="1600" dirty="0">
                <a:latin typeface="SimHei" panose="02010609060101010101" pitchFamily="49" charset="-122"/>
                <a:ea typeface="SimHei" panose="02010609060101010101" pitchFamily="49" charset="-122"/>
              </a:rPr>
              <a:t>》</a:t>
            </a:r>
            <a:r>
              <a:rPr lang="zh-CN" altLang="en-US"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2020</a:t>
            </a:r>
            <a:r>
              <a:rPr lang="zh-CN" altLang="en-US" sz="1600" dirty="0">
                <a:latin typeface="SimHei" panose="02010609060101010101" pitchFamily="49" charset="-122"/>
                <a:ea typeface="SimHei" panose="02010609060101010101" pitchFamily="49" charset="-122"/>
              </a:rPr>
              <a:t>）第</a:t>
            </a:r>
            <a:r>
              <a:rPr lang="en-US" altLang="zh-CN" sz="1600" dirty="0">
                <a:latin typeface="SimHei" panose="02010609060101010101" pitchFamily="49" charset="-122"/>
                <a:ea typeface="SimHei" panose="02010609060101010101" pitchFamily="49" charset="-122"/>
              </a:rPr>
              <a:t>65</a:t>
            </a:r>
            <a:r>
              <a:rPr lang="zh-CN" altLang="en-US" sz="1600" dirty="0">
                <a:latin typeface="SimHei" panose="02010609060101010101" pitchFamily="49" charset="-122"/>
                <a:ea typeface="SimHei" panose="02010609060101010101" pitchFamily="49" charset="-122"/>
              </a:rPr>
              <a:t>条</a:t>
            </a:r>
          </a:p>
        </p:txBody>
      </p:sp>
    </p:spTree>
    <p:extLst>
      <p:ext uri="{BB962C8B-B14F-4D97-AF65-F5344CB8AC3E}">
        <p14:creationId xmlns:p14="http://schemas.microsoft.com/office/powerpoint/2010/main" val="2826994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A3C10B9-2FCA-444D-8C57-2F9093C302D1}"/>
              </a:ext>
            </a:extLst>
          </p:cNvPr>
          <p:cNvSpPr>
            <a:spLocks noGrp="1"/>
          </p:cNvSpPr>
          <p:nvPr>
            <p:ph idx="1"/>
          </p:nvPr>
        </p:nvSpPr>
        <p:spPr>
          <a:xfrm>
            <a:off x="1491448" y="882997"/>
            <a:ext cx="10147177" cy="5446781"/>
          </a:xfrm>
        </p:spPr>
        <p:txBody>
          <a:bodyPr>
            <a:normAutofit fontScale="77500" lnSpcReduction="20000"/>
          </a:bodyPr>
          <a:lstStyle/>
          <a:p>
            <a:r>
              <a:rPr lang="zh-CN" altLang="en-US" sz="2900" dirty="0">
                <a:latin typeface="SimHei" panose="02010609060101010101" pitchFamily="49" charset="-122"/>
                <a:ea typeface="SimHei" panose="02010609060101010101" pitchFamily="49" charset="-122"/>
              </a:rPr>
              <a:t>    （一）</a:t>
            </a:r>
            <a:r>
              <a:rPr lang="zh-CN" altLang="en-US" sz="2900" b="1" dirty="0">
                <a:solidFill>
                  <a:srgbClr val="C00000"/>
                </a:solidFill>
                <a:latin typeface="SimHei" panose="02010609060101010101" pitchFamily="49" charset="-122"/>
                <a:ea typeface="SimHei" panose="02010609060101010101" pitchFamily="49" charset="-122"/>
              </a:rPr>
              <a:t>违反法律、社会公德或者妨害公共利益的发明创造</a:t>
            </a:r>
            <a:r>
              <a:rPr lang="zh-CN" altLang="en-US" sz="2900" dirty="0">
                <a:latin typeface="SimHei" panose="02010609060101010101" pitchFamily="49" charset="-122"/>
                <a:ea typeface="SimHei" panose="02010609060101010101" pitchFamily="49" charset="-122"/>
              </a:rPr>
              <a:t>不授予专利</a:t>
            </a:r>
          </a:p>
          <a:p>
            <a:r>
              <a:rPr lang="zh-CN" altLang="en-US" sz="2900" dirty="0">
                <a:latin typeface="SimHei" panose="02010609060101010101" pitchFamily="49" charset="-122"/>
                <a:ea typeface="SimHei" panose="02010609060101010101" pitchFamily="49" charset="-122"/>
              </a:rPr>
              <a:t>    </a:t>
            </a:r>
            <a:r>
              <a:rPr lang="en-US" altLang="zh-CN" sz="2900" dirty="0">
                <a:latin typeface="SimHei" panose="02010609060101010101" pitchFamily="49" charset="-122"/>
                <a:ea typeface="SimHei" panose="02010609060101010101" pitchFamily="49" charset="-122"/>
              </a:rPr>
              <a:t>1.</a:t>
            </a:r>
            <a:r>
              <a:rPr lang="zh-CN" altLang="en-US" sz="2900" dirty="0">
                <a:latin typeface="SimHei" panose="02010609060101010101" pitchFamily="49" charset="-122"/>
                <a:ea typeface="SimHei" panose="02010609060101010101" pitchFamily="49" charset="-122"/>
              </a:rPr>
              <a:t>发明创造的</a:t>
            </a:r>
            <a:r>
              <a:rPr lang="zh-CN" altLang="en-US" sz="2900" b="1" u="sng" dirty="0">
                <a:solidFill>
                  <a:srgbClr val="C00000"/>
                </a:solidFill>
                <a:latin typeface="SimHei" panose="02010609060101010101" pitchFamily="49" charset="-122"/>
                <a:ea typeface="SimHei" panose="02010609060101010101" pitchFamily="49" charset="-122"/>
              </a:rPr>
              <a:t>目的、效果、作用</a:t>
            </a:r>
            <a:r>
              <a:rPr lang="zh-CN" altLang="en-US" sz="2900" dirty="0">
                <a:latin typeface="SimHei" panose="02010609060101010101" pitchFamily="49" charset="-122"/>
                <a:ea typeface="SimHei" panose="02010609060101010101" pitchFamily="49" charset="-122"/>
              </a:rPr>
              <a:t>等若</a:t>
            </a:r>
            <a:r>
              <a:rPr lang="zh-CN" altLang="en-US" sz="2900" b="1" dirty="0">
                <a:solidFill>
                  <a:srgbClr val="C00000"/>
                </a:solidFill>
                <a:latin typeface="SimHei" panose="02010609060101010101" pitchFamily="49" charset="-122"/>
                <a:ea typeface="SimHei" panose="02010609060101010101" pitchFamily="49" charset="-122"/>
              </a:rPr>
              <a:t>违反法律</a:t>
            </a:r>
            <a:r>
              <a:rPr lang="zh-CN" altLang="en-US" sz="2900" dirty="0">
                <a:latin typeface="SimHei" panose="02010609060101010101" pitchFamily="49" charset="-122"/>
                <a:ea typeface="SimHei" panose="02010609060101010101" pitchFamily="49" charset="-122"/>
              </a:rPr>
              <a:t>，则不得被授予专利权，如伪造货币的方法、吸毒工具等。</a:t>
            </a:r>
          </a:p>
          <a:p>
            <a:r>
              <a:rPr lang="zh-CN" altLang="en-US" sz="2900" dirty="0">
                <a:latin typeface="SimHei" panose="02010609060101010101" pitchFamily="49" charset="-122"/>
                <a:ea typeface="SimHei" panose="02010609060101010101" pitchFamily="49" charset="-122"/>
              </a:rPr>
              <a:t>    </a:t>
            </a:r>
            <a:r>
              <a:rPr lang="zh-CN" altLang="en-US" sz="2900" b="1" dirty="0">
                <a:solidFill>
                  <a:srgbClr val="C00000"/>
                </a:solidFill>
                <a:latin typeface="SimHei" panose="02010609060101010101" pitchFamily="49" charset="-122"/>
                <a:ea typeface="SimHei" panose="02010609060101010101" pitchFamily="49" charset="-122"/>
              </a:rPr>
              <a:t>法律</a:t>
            </a:r>
            <a:r>
              <a:rPr lang="zh-CN" altLang="en-US" sz="2900" dirty="0">
                <a:latin typeface="SimHei" panose="02010609060101010101" pitchFamily="49" charset="-122"/>
                <a:ea typeface="SimHei" panose="02010609060101010101" pitchFamily="49" charset="-122"/>
              </a:rPr>
              <a:t>，是指由全国人民代表大会或者全国人民代表大会常务委员会依照立法程序制定和颁布的法律。它</a:t>
            </a:r>
            <a:r>
              <a:rPr lang="zh-CN" altLang="en-US" sz="2900" b="1" dirty="0">
                <a:latin typeface="SimHei" panose="02010609060101010101" pitchFamily="49" charset="-122"/>
                <a:ea typeface="SimHei" panose="02010609060101010101" pitchFamily="49" charset="-122"/>
              </a:rPr>
              <a:t>不包括行政法规和规章</a:t>
            </a:r>
            <a:r>
              <a:rPr lang="zh-CN" altLang="en-US" sz="2900" dirty="0">
                <a:latin typeface="SimHei" panose="02010609060101010101" pitchFamily="49" charset="-122"/>
                <a:ea typeface="SimHei" panose="02010609060101010101" pitchFamily="49" charset="-122"/>
              </a:rPr>
              <a:t>。</a:t>
            </a:r>
          </a:p>
          <a:p>
            <a:r>
              <a:rPr lang="zh-CN" altLang="en-US" sz="2900" dirty="0">
                <a:latin typeface="SimHei" panose="02010609060101010101" pitchFamily="49" charset="-122"/>
                <a:ea typeface="SimHei" panose="02010609060101010101" pitchFamily="49" charset="-122"/>
              </a:rPr>
              <a:t>    </a:t>
            </a:r>
            <a:r>
              <a:rPr lang="zh-CN" altLang="en-US" sz="2900" b="1" dirty="0">
                <a:solidFill>
                  <a:srgbClr val="C00000"/>
                </a:solidFill>
                <a:latin typeface="SimHei" panose="02010609060101010101" pitchFamily="49" charset="-122"/>
                <a:ea typeface="SimHei" panose="02010609060101010101" pitchFamily="49" charset="-122"/>
              </a:rPr>
              <a:t>（</a:t>
            </a:r>
            <a:r>
              <a:rPr lang="en-US" altLang="zh-CN" sz="2900" b="1" dirty="0">
                <a:solidFill>
                  <a:srgbClr val="C00000"/>
                </a:solidFill>
                <a:latin typeface="SimHei" panose="02010609060101010101" pitchFamily="49" charset="-122"/>
                <a:ea typeface="SimHei" panose="02010609060101010101" pitchFamily="49" charset="-122"/>
              </a:rPr>
              <a:t>1</a:t>
            </a:r>
            <a:r>
              <a:rPr lang="zh-CN" altLang="en-US" sz="2900" b="1" dirty="0">
                <a:solidFill>
                  <a:srgbClr val="C00000"/>
                </a:solidFill>
                <a:latin typeface="SimHei" panose="02010609060101010101" pitchFamily="49" charset="-122"/>
                <a:ea typeface="SimHei" panose="02010609060101010101" pitchFamily="49" charset="-122"/>
              </a:rPr>
              <a:t>）</a:t>
            </a:r>
            <a:r>
              <a:rPr lang="zh-CN" altLang="en-US" sz="2900" b="1" dirty="0">
                <a:latin typeface="SimHei" panose="02010609060101010101" pitchFamily="49" charset="-122"/>
                <a:ea typeface="SimHei" panose="02010609060101010101" pitchFamily="49" charset="-122"/>
              </a:rPr>
              <a:t>发明创造与法律相违背的，不能被授予专利权</a:t>
            </a:r>
            <a:r>
              <a:rPr lang="zh-CN" altLang="en-US" sz="2900" dirty="0">
                <a:latin typeface="SimHei" panose="02010609060101010101" pitchFamily="49" charset="-122"/>
                <a:ea typeface="SimHei" panose="02010609060101010101" pitchFamily="49" charset="-122"/>
              </a:rPr>
              <a:t>。例如，用于赌博的设备、机器或工具；吸毒的器具；伪造国家货币、票据、公文、证件、印章、文物的设备等都属于违反法律的发明创造，不能被授予专利权。</a:t>
            </a:r>
          </a:p>
          <a:p>
            <a:r>
              <a:rPr lang="zh-CN" altLang="en-US" sz="2900" dirty="0">
                <a:latin typeface="SimHei" panose="02010609060101010101" pitchFamily="49" charset="-122"/>
                <a:ea typeface="SimHei" panose="02010609060101010101" pitchFamily="49" charset="-122"/>
              </a:rPr>
              <a:t>    </a:t>
            </a:r>
            <a:r>
              <a:rPr lang="zh-CN" altLang="en-US" b="1" dirty="0">
                <a:solidFill>
                  <a:srgbClr val="C00000"/>
                </a:solidFill>
                <a:latin typeface="SimHei" panose="02010609060101010101" pitchFamily="49" charset="-122"/>
                <a:ea typeface="SimHei" panose="02010609060101010101" pitchFamily="49" charset="-122"/>
              </a:rPr>
              <a:t>（</a:t>
            </a:r>
            <a:r>
              <a:rPr lang="en-US" altLang="zh-CN" b="1" dirty="0">
                <a:solidFill>
                  <a:srgbClr val="C00000"/>
                </a:solidFill>
                <a:latin typeface="SimHei" panose="02010609060101010101" pitchFamily="49" charset="-122"/>
                <a:ea typeface="SimHei" panose="02010609060101010101" pitchFamily="49" charset="-122"/>
              </a:rPr>
              <a:t>2</a:t>
            </a:r>
            <a:r>
              <a:rPr lang="zh-CN" altLang="en-US" b="1" dirty="0">
                <a:solidFill>
                  <a:srgbClr val="C00000"/>
                </a:solidFill>
                <a:latin typeface="SimHei" panose="02010609060101010101" pitchFamily="49" charset="-122"/>
                <a:ea typeface="SimHei" panose="02010609060101010101" pitchFamily="49" charset="-122"/>
              </a:rPr>
              <a:t>）</a:t>
            </a:r>
            <a:r>
              <a:rPr lang="zh-CN" altLang="en-US" sz="2900" b="1" dirty="0">
                <a:latin typeface="SimHei" panose="02010609060101010101" pitchFamily="49" charset="-122"/>
                <a:ea typeface="SimHei" panose="02010609060101010101" pitchFamily="49" charset="-122"/>
              </a:rPr>
              <a:t>发明创造并没有违反法律，但是由于其被滥用而违反法律的，则不属此列，</a:t>
            </a:r>
            <a:r>
              <a:rPr lang="zh-CN" altLang="en-US" sz="2900" dirty="0">
                <a:latin typeface="SimHei" panose="02010609060101010101" pitchFamily="49" charset="-122"/>
                <a:ea typeface="SimHei" panose="02010609060101010101" pitchFamily="49" charset="-122"/>
              </a:rPr>
              <a:t>如用于医疗的各种毒药、麻醉品、镇静剂、兴奋剂和用于娱乐的棋牌等。</a:t>
            </a:r>
          </a:p>
          <a:p>
            <a:r>
              <a:rPr lang="zh-CN" altLang="en-US" sz="2900" dirty="0">
                <a:latin typeface="SimHei" panose="02010609060101010101" pitchFamily="49" charset="-122"/>
                <a:ea typeface="SimHei" panose="02010609060101010101" pitchFamily="49" charset="-122"/>
              </a:rPr>
              <a:t>    </a:t>
            </a:r>
            <a:r>
              <a:rPr lang="zh-CN" altLang="en-US" b="1" dirty="0">
                <a:solidFill>
                  <a:srgbClr val="C00000"/>
                </a:solidFill>
                <a:latin typeface="SimHei" panose="02010609060101010101" pitchFamily="49" charset="-122"/>
                <a:ea typeface="SimHei" panose="02010609060101010101" pitchFamily="49" charset="-122"/>
              </a:rPr>
              <a:t>（</a:t>
            </a:r>
            <a:r>
              <a:rPr lang="en-US" altLang="zh-CN" b="1" dirty="0">
                <a:solidFill>
                  <a:srgbClr val="C00000"/>
                </a:solidFill>
                <a:latin typeface="SimHei" panose="02010609060101010101" pitchFamily="49" charset="-122"/>
                <a:ea typeface="SimHei" panose="02010609060101010101" pitchFamily="49" charset="-122"/>
              </a:rPr>
              <a:t>3</a:t>
            </a:r>
            <a:r>
              <a:rPr lang="zh-CN" altLang="en-US" b="1" dirty="0">
                <a:solidFill>
                  <a:srgbClr val="C00000"/>
                </a:solidFill>
                <a:latin typeface="SimHei" panose="02010609060101010101" pitchFamily="49" charset="-122"/>
                <a:ea typeface="SimHei" panose="02010609060101010101" pitchFamily="49" charset="-122"/>
              </a:rPr>
              <a:t>）</a:t>
            </a:r>
            <a:r>
              <a:rPr lang="zh-CN" altLang="en-US" sz="2900" dirty="0">
                <a:latin typeface="SimHei" panose="02010609060101010101" pitchFamily="49" charset="-122"/>
                <a:ea typeface="SimHei" panose="02010609060101010101" pitchFamily="49" charset="-122"/>
              </a:rPr>
              <a:t>如果</a:t>
            </a:r>
            <a:r>
              <a:rPr lang="zh-CN" altLang="en-US" sz="2900" b="1" dirty="0">
                <a:latin typeface="SimHei" panose="02010609060101010101" pitchFamily="49" charset="-122"/>
                <a:ea typeface="SimHei" panose="02010609060101010101" pitchFamily="49" charset="-122"/>
              </a:rPr>
              <a:t>仅仅是发明创造的产品的生产、销售或使用受到法律的限制或约</a:t>
            </a:r>
            <a:r>
              <a:rPr lang="zh-CN" altLang="en-US" sz="2900" dirty="0">
                <a:latin typeface="SimHei" panose="02010609060101010101" pitchFamily="49" charset="-122"/>
                <a:ea typeface="SimHei" panose="02010609060101010101" pitchFamily="49" charset="-122"/>
              </a:rPr>
              <a:t>束，则该产品本身及其制造方法并不属于违反法律的发明创造。例如，用于国防的各种武器的生产、销售及使用虽然受到法律的限制，但这些武器本身及其制造方法仍然</a:t>
            </a:r>
            <a:r>
              <a:rPr lang="zh-CN" altLang="en-US" sz="2900" b="1" dirty="0">
                <a:latin typeface="SimHei" panose="02010609060101010101" pitchFamily="49" charset="-122"/>
                <a:ea typeface="SimHei" panose="02010609060101010101" pitchFamily="49" charset="-122"/>
              </a:rPr>
              <a:t>属于可给予专利保护的客体</a:t>
            </a:r>
            <a:r>
              <a:rPr lang="zh-CN" altLang="en-US" sz="2300" b="1" dirty="0">
                <a:solidFill>
                  <a:srgbClr val="00319E"/>
                </a:solidFill>
                <a:latin typeface="SimHei" panose="02010609060101010101" pitchFamily="49" charset="-122"/>
                <a:ea typeface="SimHei" panose="02010609060101010101" pitchFamily="49" charset="-122"/>
              </a:rPr>
              <a:t>（通常是国防专利，不是普通专利）</a:t>
            </a:r>
            <a:r>
              <a:rPr lang="zh-CN" altLang="en-US" sz="2900" dirty="0">
                <a:latin typeface="SimHei" panose="02010609060101010101" pitchFamily="49" charset="-122"/>
                <a:ea typeface="SimHei" panose="02010609060101010101" pitchFamily="49" charset="-122"/>
              </a:rPr>
              <a:t>。</a:t>
            </a:r>
          </a:p>
          <a:p>
            <a:endParaRPr lang="zh-CN" altLang="en-US" dirty="0"/>
          </a:p>
        </p:txBody>
      </p:sp>
    </p:spTree>
    <p:extLst>
      <p:ext uri="{BB962C8B-B14F-4D97-AF65-F5344CB8AC3E}">
        <p14:creationId xmlns:p14="http://schemas.microsoft.com/office/powerpoint/2010/main" val="2795542226"/>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EF8B118-3B9B-47BE-B943-A93AB30E47E5}"/>
              </a:ext>
            </a:extLst>
          </p:cNvPr>
          <p:cNvSpPr>
            <a:spLocks noGrp="1"/>
          </p:cNvSpPr>
          <p:nvPr>
            <p:ph idx="1"/>
          </p:nvPr>
        </p:nvSpPr>
        <p:spPr>
          <a:xfrm>
            <a:off x="1515032" y="1457822"/>
            <a:ext cx="9161935" cy="3540307"/>
          </a:xfrm>
        </p:spPr>
        <p:txBody>
          <a:bodyPr/>
          <a:lstStyle/>
          <a:p>
            <a:r>
              <a:rPr lang="zh-CN" altLang="en-US" sz="2000" dirty="0">
                <a:latin typeface="SimHei" panose="02010609060101010101" pitchFamily="49" charset="-122"/>
                <a:ea typeface="SimHei" panose="02010609060101010101" pitchFamily="49" charset="-122"/>
              </a:rPr>
              <a:t>    </a:t>
            </a:r>
            <a:r>
              <a:rPr lang="zh-CN" altLang="en-US" sz="2400" dirty="0">
                <a:latin typeface="SimHei" panose="02010609060101010101" pitchFamily="49" charset="-122"/>
                <a:ea typeface="SimHei" panose="02010609060101010101" pitchFamily="49" charset="-122"/>
              </a:rPr>
              <a:t>国务院专利行政部门可以应专利权人或者利害关系人的请求处理在全国有重大影响的专利侵权纠纷。</a:t>
            </a:r>
          </a:p>
          <a:p>
            <a:r>
              <a:rPr lang="zh-CN" altLang="en-US" sz="2400" dirty="0">
                <a:latin typeface="SimHei" panose="02010609060101010101" pitchFamily="49" charset="-122"/>
                <a:ea typeface="SimHei" panose="02010609060101010101" pitchFamily="49" charset="-122"/>
              </a:rPr>
              <a:t>　　地方人民政府管理专利工作的部门应专利权人或者利害关系人请求处理专利侵权纠纷，对在本行政区域内侵犯其同一专利权的案件可以合并处理；对跨区域侵犯其同一专利权的案件可以请求上级地方人民政府管理专利工作的部门处理。</a:t>
            </a:r>
          </a:p>
        </p:txBody>
      </p:sp>
    </p:spTree>
    <p:extLst>
      <p:ext uri="{BB962C8B-B14F-4D97-AF65-F5344CB8AC3E}">
        <p14:creationId xmlns:p14="http://schemas.microsoft.com/office/powerpoint/2010/main" val="485617427"/>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C467E19-D6EE-436D-BC36-3440C27CF358}"/>
              </a:ext>
            </a:extLst>
          </p:cNvPr>
          <p:cNvSpPr>
            <a:spLocks noGrp="1"/>
          </p:cNvSpPr>
          <p:nvPr>
            <p:ph idx="1"/>
          </p:nvPr>
        </p:nvSpPr>
        <p:spPr>
          <a:xfrm>
            <a:off x="1630442" y="1486370"/>
            <a:ext cx="9440012" cy="3317088"/>
          </a:xfrm>
        </p:spPr>
        <p:txBody>
          <a:bodyPr/>
          <a:lstStyle/>
          <a:p>
            <a:r>
              <a:rPr lang="zh-CN" altLang="en-US" sz="2000" dirty="0">
                <a:solidFill>
                  <a:srgbClr val="FF0000"/>
                </a:solidFill>
                <a:latin typeface="SimHei" panose="02010609060101010101" pitchFamily="49" charset="-122"/>
                <a:ea typeface="SimHei" panose="02010609060101010101" pitchFamily="49" charset="-122"/>
              </a:rPr>
              <a:t>（二）专利诉讼中的其他规则   </a:t>
            </a:r>
            <a:endParaRPr lang="en-US" altLang="zh-CN" sz="2000" dirty="0">
              <a:solidFill>
                <a:srgbClr val="FF0000"/>
              </a:solidFill>
              <a:latin typeface="SimHei" panose="02010609060101010101" pitchFamily="49" charset="-122"/>
              <a:ea typeface="SimHei" panose="02010609060101010101" pitchFamily="49" charset="-122"/>
            </a:endParaRPr>
          </a:p>
          <a:p>
            <a:r>
              <a:rPr lang="zh-CN" altLang="en-US" sz="2000" dirty="0">
                <a:latin typeface="SimHei" panose="02010609060101010101" pitchFamily="49" charset="-122"/>
                <a:ea typeface="SimHei" panose="02010609060101010101" pitchFamily="49" charset="-122"/>
              </a:rPr>
              <a:t>    专利侵权纠纷涉及实用新型专利或者外观设计专利的，人民法院或者管理专利工作的部门可以要求专利权人或者利害关系人出具由国务院专利行政部门对相关实用新型或者外观设计进行检索、分析和评价后作出的</a:t>
            </a:r>
            <a:r>
              <a:rPr lang="zh-CN" altLang="en-US" sz="2000" dirty="0">
                <a:solidFill>
                  <a:srgbClr val="FF0000"/>
                </a:solidFill>
                <a:latin typeface="SimHei" panose="02010609060101010101" pitchFamily="49" charset="-122"/>
                <a:ea typeface="SimHei" panose="02010609060101010101" pitchFamily="49" charset="-122"/>
              </a:rPr>
              <a:t>专利权评价报告</a:t>
            </a:r>
            <a:r>
              <a:rPr lang="zh-CN" altLang="en-US" sz="2000" dirty="0">
                <a:latin typeface="SimHei" panose="02010609060101010101" pitchFamily="49" charset="-122"/>
                <a:ea typeface="SimHei" panose="02010609060101010101" pitchFamily="49" charset="-122"/>
              </a:rPr>
              <a:t>，作为审理、处理专利侵权纠纷的证据；专利权人、利害关系人或者被控侵权人也可以主动出具专利权评价报告。</a:t>
            </a:r>
          </a:p>
        </p:txBody>
      </p:sp>
    </p:spTree>
    <p:extLst>
      <p:ext uri="{BB962C8B-B14F-4D97-AF65-F5344CB8AC3E}">
        <p14:creationId xmlns:p14="http://schemas.microsoft.com/office/powerpoint/2010/main" val="356973794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4EEDC3F-DA2C-4B06-93BF-4FD2C6049F6C}"/>
              </a:ext>
            </a:extLst>
          </p:cNvPr>
          <p:cNvSpPr>
            <a:spLocks noGrp="1"/>
          </p:cNvSpPr>
          <p:nvPr>
            <p:ph idx="1"/>
          </p:nvPr>
        </p:nvSpPr>
        <p:spPr>
          <a:xfrm>
            <a:off x="1535657" y="1599864"/>
            <a:ext cx="9120686" cy="3460408"/>
          </a:xfrm>
        </p:spPr>
        <p:txBody>
          <a:bodyPr/>
          <a:lstStyle/>
          <a:p>
            <a:r>
              <a:rPr lang="zh-CN" altLang="en-US" sz="2000" dirty="0">
                <a:latin typeface="SimHei" panose="02010609060101010101" pitchFamily="49" charset="-122"/>
                <a:ea typeface="SimHei" panose="02010609060101010101" pitchFamily="49" charset="-122"/>
              </a:rPr>
              <a:t>    侵犯专利权的</a:t>
            </a:r>
            <a:r>
              <a:rPr lang="zh-CN" altLang="en-US" sz="2000" dirty="0">
                <a:solidFill>
                  <a:srgbClr val="FF0000"/>
                </a:solidFill>
                <a:latin typeface="SimHei" panose="02010609060101010101" pitchFamily="49" charset="-122"/>
                <a:ea typeface="SimHei" panose="02010609060101010101" pitchFamily="49" charset="-122"/>
              </a:rPr>
              <a:t>诉讼时效</a:t>
            </a:r>
            <a:r>
              <a:rPr lang="zh-CN" altLang="en-US" sz="2000" dirty="0">
                <a:latin typeface="SimHei" panose="02010609060101010101" pitchFamily="49" charset="-122"/>
                <a:ea typeface="SimHei" panose="02010609060101010101" pitchFamily="49" charset="-122"/>
              </a:rPr>
              <a:t>为三年，自专利权人或者利害关系人知道或者应当知道侵权行为以及侵权人之日起计算。</a:t>
            </a:r>
          </a:p>
          <a:p>
            <a:r>
              <a:rPr lang="zh-CN" altLang="en-US" sz="2000" dirty="0">
                <a:latin typeface="SimHei" panose="02010609060101010101" pitchFamily="49" charset="-122"/>
                <a:ea typeface="SimHei" panose="02010609060101010101" pitchFamily="49" charset="-122"/>
              </a:rPr>
              <a:t>　　发明专利申请公布后至专利权授予前使用该发明未支付适当使用费的，专利权人要求支付使用费的诉讼时效为三年，自专利权人知道或者应当知道他人使用其发明之日起计算，但是，专利权人于专利权授予之日前即已知道或者应当知道的，自专利权授予之日起计算。</a:t>
            </a:r>
          </a:p>
        </p:txBody>
      </p:sp>
    </p:spTree>
    <p:extLst>
      <p:ext uri="{BB962C8B-B14F-4D97-AF65-F5344CB8AC3E}">
        <p14:creationId xmlns:p14="http://schemas.microsoft.com/office/powerpoint/2010/main" val="377104351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F68681A-2A81-4D4E-8265-F5CFDA9A86AE}"/>
              </a:ext>
            </a:extLst>
          </p:cNvPr>
          <p:cNvSpPr>
            <a:spLocks noGrp="1"/>
          </p:cNvSpPr>
          <p:nvPr>
            <p:ph idx="1"/>
          </p:nvPr>
        </p:nvSpPr>
        <p:spPr>
          <a:xfrm>
            <a:off x="1420426" y="1395678"/>
            <a:ext cx="9605639" cy="4223888"/>
          </a:xfrm>
        </p:spPr>
        <p:txBody>
          <a:bodyPr>
            <a:normAutofit/>
          </a:bodyPr>
          <a:lstStyle/>
          <a:p>
            <a:r>
              <a:rPr lang="zh-CN" altLang="en-US" sz="2000" dirty="0">
                <a:latin typeface="SimHei" panose="02010609060101010101" pitchFamily="49" charset="-122"/>
                <a:ea typeface="SimHei" panose="02010609060101010101" pitchFamily="49" charset="-122"/>
              </a:rPr>
              <a:t>    药品上市审评审批过程中，药品上市许可申请人与有关专利权人或者利害关系人，因申请注册的药品相关的专利权产生纠纷的，相关当事人可以向人民法院起诉，请求就申请注册的药品相关技术方案是否落入他人药品专利权保护范围作出判决。国务院药品监督管理部门在规定的期限内，可以根据人民法院生效裁判作出是否暂停批准相关药品上市的决定。</a:t>
            </a:r>
          </a:p>
          <a:p>
            <a:r>
              <a:rPr lang="zh-CN" altLang="en-US" sz="2000" dirty="0">
                <a:latin typeface="SimHei" panose="02010609060101010101" pitchFamily="49" charset="-122"/>
                <a:ea typeface="SimHei" panose="02010609060101010101" pitchFamily="49" charset="-122"/>
              </a:rPr>
              <a:t>    药品上市许可申请人与有关专利权人或者利害关系人也可以就申请注册的药品相关的专利权纠纷，向国务院专利行政部门请求行政裁决。</a:t>
            </a:r>
          </a:p>
          <a:p>
            <a:r>
              <a:rPr lang="zh-CN" altLang="en-US" sz="2000" dirty="0">
                <a:latin typeface="SimHei" panose="02010609060101010101" pitchFamily="49" charset="-122"/>
                <a:ea typeface="SimHei" panose="02010609060101010101" pitchFamily="49" charset="-122"/>
              </a:rPr>
              <a:t>    国务院药品监督管理部门会同国务院专利行政部门制定药品上市许可审批与药品上市许可申请阶段专利权纠纷解决的具体衔接办法，报国务院同意后实施。</a:t>
            </a:r>
          </a:p>
        </p:txBody>
      </p:sp>
    </p:spTree>
    <p:extLst>
      <p:ext uri="{BB962C8B-B14F-4D97-AF65-F5344CB8AC3E}">
        <p14:creationId xmlns:p14="http://schemas.microsoft.com/office/powerpoint/2010/main" val="94373593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b="1" dirty="0">
                <a:latin typeface="SimHei" panose="02010609060101010101" pitchFamily="49" charset="-122"/>
                <a:ea typeface="SimHei" panose="02010609060101010101" pitchFamily="49" charset="-122"/>
                <a:cs typeface="宋体" panose="02010600030101010101" pitchFamily="2" charset="-122"/>
                <a:sym typeface="+mn-ea"/>
              </a:rPr>
              <a:t>侵害专利权行为的法律责任</a:t>
            </a:r>
          </a:p>
        </p:txBody>
      </p:sp>
      <p:sp>
        <p:nvSpPr>
          <p:cNvPr id="6" name="PA_文本框 3"/>
          <p:cNvSpPr txBox="1"/>
          <p:nvPr>
            <p:custDataLst>
              <p:tags r:id="rId1"/>
            </p:custDataLst>
          </p:nvPr>
        </p:nvSpPr>
        <p:spPr>
          <a:xfrm>
            <a:off x="1226772" y="1924574"/>
            <a:ext cx="9888658" cy="2790187"/>
          </a:xfrm>
          <a:prstGeom prst="rect">
            <a:avLst/>
          </a:prstGeom>
          <a:noFill/>
        </p:spPr>
        <p:txBody>
          <a:bodyPr wrap="square" rtlCol="0">
            <a:spAutoFit/>
          </a:bodyPr>
          <a:lstStyle/>
          <a:p>
            <a:pPr lvl="0" indent="0">
              <a:lnSpc>
                <a:spcPct val="150000"/>
              </a:lnSpc>
              <a:buNone/>
            </a:pPr>
            <a:r>
              <a:rPr lang="en-US" sz="2000" dirty="0">
                <a:latin typeface="SimHei" panose="02010609060101010101" pitchFamily="49" charset="-122"/>
                <a:ea typeface="SimHei" panose="02010609060101010101" pitchFamily="49" charset="-122"/>
                <a:cs typeface="宋体" panose="02010600030101010101" pitchFamily="2" charset="-122"/>
                <a:sym typeface="+mn-ea"/>
              </a:rPr>
              <a:t>    </a:t>
            </a:r>
            <a:r>
              <a:rPr sz="2000" dirty="0" err="1">
                <a:latin typeface="SimHei" panose="02010609060101010101" pitchFamily="49" charset="-122"/>
                <a:ea typeface="SimHei" panose="02010609060101010101" pitchFamily="49" charset="-122"/>
                <a:cs typeface="宋体" panose="02010600030101010101" pitchFamily="2" charset="-122"/>
                <a:sym typeface="+mn-ea"/>
              </a:rPr>
              <a:t>为了更有效地保护专利权</a:t>
            </a:r>
            <a:r>
              <a:rPr sz="2000" dirty="0">
                <a:latin typeface="SimHei" panose="02010609060101010101" pitchFamily="49" charset="-122"/>
                <a:ea typeface="SimHei" panose="02010609060101010101" pitchFamily="49" charset="-122"/>
                <a:cs typeface="宋体" panose="02010600030101010101" pitchFamily="2" charset="-122"/>
                <a:sym typeface="+mn-ea"/>
              </a:rPr>
              <a:t>，《专利法》第</a:t>
            </a:r>
            <a:r>
              <a:rPr lang="en-US" sz="2000" dirty="0">
                <a:latin typeface="SimHei" panose="02010609060101010101" pitchFamily="49" charset="-122"/>
                <a:ea typeface="SimHei" panose="02010609060101010101" pitchFamily="49" charset="-122"/>
                <a:cs typeface="宋体" panose="02010600030101010101" pitchFamily="2" charset="-122"/>
                <a:sym typeface="+mn-ea"/>
              </a:rPr>
              <a:t>72</a:t>
            </a:r>
            <a:r>
              <a:rPr sz="2000" dirty="0">
                <a:latin typeface="SimHei" panose="02010609060101010101" pitchFamily="49" charset="-122"/>
                <a:ea typeface="SimHei" panose="02010609060101010101" pitchFamily="49" charset="-122"/>
                <a:cs typeface="宋体" panose="02010600030101010101" pitchFamily="2" charset="-122"/>
                <a:sym typeface="+mn-ea"/>
              </a:rPr>
              <a:t>条规定</a:t>
            </a:r>
            <a:r>
              <a:rPr sz="2000" dirty="0">
                <a:solidFill>
                  <a:srgbClr val="FF0000"/>
                </a:solidFill>
                <a:latin typeface="SimHei" panose="02010609060101010101" pitchFamily="49" charset="-122"/>
                <a:ea typeface="SimHei" panose="02010609060101010101" pitchFamily="49" charset="-122"/>
                <a:cs typeface="宋体" panose="02010600030101010101" pitchFamily="2" charset="-122"/>
                <a:sym typeface="+mn-ea"/>
              </a:rPr>
              <a:t>诉前禁令</a:t>
            </a:r>
            <a:r>
              <a:rPr sz="2000" dirty="0">
                <a:latin typeface="SimHei" panose="02010609060101010101" pitchFamily="49" charset="-122"/>
                <a:ea typeface="SimHei" panose="02010609060101010101" pitchFamily="49" charset="-122"/>
                <a:cs typeface="宋体" panose="02010600030101010101" pitchFamily="2" charset="-122"/>
                <a:sym typeface="+mn-ea"/>
              </a:rPr>
              <a:t>，即</a:t>
            </a:r>
            <a:r>
              <a:rPr lang="zh-CN" altLang="en-US" sz="2000" dirty="0">
                <a:latin typeface="SimHei" panose="02010609060101010101" pitchFamily="49" charset="-122"/>
                <a:ea typeface="SimHei" panose="02010609060101010101" pitchFamily="49" charset="-122"/>
                <a:cs typeface="宋体" panose="02010600030101010101" pitchFamily="2" charset="-122"/>
                <a:sym typeface="+mn-ea"/>
              </a:rPr>
              <a:t>专利权人或者利害关系人有证据证明他人正在实施或者即将实施侵犯专利权、妨碍其实现权利的行为，如不及时制止将会使其合法权益受到难以弥补的损害的，可以在起诉前依法向人民法院申请采取财产保全、责令作出一定行为或者禁止作出一定行为的措施</a:t>
            </a:r>
            <a:r>
              <a:rPr sz="2000" dirty="0">
                <a:latin typeface="SimHei" panose="02010609060101010101" pitchFamily="49" charset="-122"/>
                <a:ea typeface="SimHei" panose="02010609060101010101" pitchFamily="49" charset="-122"/>
                <a:cs typeface="宋体" panose="02010600030101010101" pitchFamily="2" charset="-122"/>
                <a:sym typeface="+mn-ea"/>
              </a:rPr>
              <a:t>。</a:t>
            </a:r>
            <a:endParaRPr lang="en-US" sz="2000" dirty="0">
              <a:latin typeface="SimHei" panose="02010609060101010101" pitchFamily="49" charset="-122"/>
              <a:ea typeface="SimHei" panose="02010609060101010101" pitchFamily="49" charset="-122"/>
              <a:cs typeface="宋体" panose="02010600030101010101" pitchFamily="2" charset="-122"/>
              <a:sym typeface="+mn-ea"/>
            </a:endParaRPr>
          </a:p>
          <a:p>
            <a:pPr lvl="0" indent="0">
              <a:lnSpc>
                <a:spcPct val="150000"/>
              </a:lnSpc>
              <a:buNone/>
            </a:pPr>
            <a:r>
              <a:rPr lang="zh-CN" altLang="en-US" sz="2000" dirty="0">
                <a:latin typeface="SimHei" panose="02010609060101010101" pitchFamily="49" charset="-122"/>
                <a:ea typeface="SimHei" panose="02010609060101010101" pitchFamily="49" charset="-122"/>
                <a:cs typeface="宋体" panose="02010600030101010101" pitchFamily="2" charset="-122"/>
                <a:sym typeface="+mn-ea"/>
              </a:rPr>
              <a:t>    另外，为了制止专利侵权行为，在证据可能灭失或者以后难以取得的情况下，专利权人或者利害关系人可以在起诉前依法向人民法院申请证据保全。</a:t>
            </a:r>
            <a:endParaRPr sz="2000" dirty="0">
              <a:latin typeface="SimHei" panose="02010609060101010101" pitchFamily="49" charset="-122"/>
              <a:ea typeface="SimHei" panose="02010609060101010101" pitchFamily="49" charset="-122"/>
              <a:cs typeface="宋体" panose="02010600030101010101" pitchFamily="2" charset="-122"/>
              <a:sym typeface="+mn-ea"/>
            </a:endParaRPr>
          </a:p>
        </p:txBody>
      </p:sp>
      <p:sp>
        <p:nvSpPr>
          <p:cNvPr id="8" name="文本框 7"/>
          <p:cNvSpPr txBox="1"/>
          <p:nvPr/>
        </p:nvSpPr>
        <p:spPr>
          <a:xfrm>
            <a:off x="129492"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第四节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b="1" dirty="0">
                <a:latin typeface="SimHei" panose="02010609060101010101" pitchFamily="49" charset="-122"/>
                <a:ea typeface="SimHei" panose="02010609060101010101" pitchFamily="49" charset="-122"/>
                <a:cs typeface="宋体" panose="02010600030101010101" pitchFamily="2" charset="-122"/>
                <a:sym typeface="+mn-ea"/>
              </a:rPr>
              <a:t>侵害专利权行为的法律责任</a:t>
            </a:r>
          </a:p>
        </p:txBody>
      </p:sp>
      <p:sp>
        <p:nvSpPr>
          <p:cNvPr id="6" name="PA_文本框 3"/>
          <p:cNvSpPr txBox="1"/>
          <p:nvPr>
            <p:custDataLst>
              <p:tags r:id="rId1"/>
            </p:custDataLst>
          </p:nvPr>
        </p:nvSpPr>
        <p:spPr>
          <a:xfrm>
            <a:off x="1226185" y="1844675"/>
            <a:ext cx="9604571" cy="1405193"/>
          </a:xfrm>
          <a:prstGeom prst="rect">
            <a:avLst/>
          </a:prstGeom>
          <a:noFill/>
        </p:spPr>
        <p:txBody>
          <a:bodyPr wrap="square" rtlCol="0">
            <a:spAutoFit/>
          </a:bodyPr>
          <a:lstStyle/>
          <a:p>
            <a:pPr lvl="0" indent="0" algn="just">
              <a:lnSpc>
                <a:spcPct val="150000"/>
              </a:lnSpc>
              <a:buNone/>
            </a:pPr>
            <a:r>
              <a:rPr lang="en-US" sz="2000" dirty="0">
                <a:latin typeface="SimHei" panose="02010609060101010101" pitchFamily="49" charset="-122"/>
                <a:ea typeface="SimHei" panose="02010609060101010101" pitchFamily="49" charset="-122"/>
                <a:cs typeface="宋体" panose="02010600030101010101" pitchFamily="2" charset="-122"/>
                <a:sym typeface="+mn-ea"/>
              </a:rPr>
              <a:t>    </a:t>
            </a:r>
            <a:r>
              <a:rPr sz="2000" dirty="0">
                <a:latin typeface="SimHei" panose="02010609060101010101" pitchFamily="49" charset="-122"/>
                <a:ea typeface="SimHei" panose="02010609060101010101" pitchFamily="49" charset="-122"/>
                <a:cs typeface="宋体" panose="02010600030101010101" pitchFamily="2" charset="-122"/>
                <a:sym typeface="+mn-ea"/>
              </a:rPr>
              <a:t>《专利法》第6</a:t>
            </a:r>
            <a:r>
              <a:rPr lang="en-US" sz="2000" dirty="0">
                <a:latin typeface="SimHei" panose="02010609060101010101" pitchFamily="49" charset="-122"/>
                <a:ea typeface="SimHei" panose="02010609060101010101" pitchFamily="49" charset="-122"/>
                <a:cs typeface="宋体" panose="02010600030101010101" pitchFamily="2" charset="-122"/>
                <a:sym typeface="+mn-ea"/>
              </a:rPr>
              <a:t>8</a:t>
            </a:r>
            <a:r>
              <a:rPr sz="2000" dirty="0">
                <a:latin typeface="SimHei" panose="02010609060101010101" pitchFamily="49" charset="-122"/>
                <a:ea typeface="SimHei" panose="02010609060101010101" pitchFamily="49" charset="-122"/>
                <a:cs typeface="宋体" panose="02010600030101010101" pitchFamily="2" charset="-122"/>
                <a:sym typeface="+mn-ea"/>
              </a:rPr>
              <a:t>条规定，假冒专利的，</a:t>
            </a:r>
            <a:r>
              <a:rPr lang="zh-CN" altLang="en-US" sz="2000" dirty="0">
                <a:latin typeface="SimHei" panose="02010609060101010101" pitchFamily="49" charset="-122"/>
                <a:ea typeface="SimHei" panose="02010609060101010101" pitchFamily="49" charset="-122"/>
                <a:cs typeface="宋体" panose="02010600030101010101" pitchFamily="2" charset="-122"/>
                <a:sym typeface="+mn-ea"/>
              </a:rPr>
              <a:t>由负责专利执法的部门责令改正并予公告，没收违法所得，可以处违法所得五倍以下的罚款；没有违法所得或者违法所得在五万元以下的，可以处二十五万元以下的罚款；构成犯罪的，依法追究刑事责任</a:t>
            </a:r>
            <a:r>
              <a:rPr sz="2000" dirty="0">
                <a:latin typeface="SimHei" panose="02010609060101010101" pitchFamily="49" charset="-122"/>
                <a:ea typeface="SimHei" panose="02010609060101010101" pitchFamily="49" charset="-122"/>
                <a:cs typeface="宋体" panose="02010600030101010101" pitchFamily="2" charset="-122"/>
                <a:sym typeface="+mn-ea"/>
              </a:rPr>
              <a:t>。 </a:t>
            </a:r>
          </a:p>
        </p:txBody>
      </p:sp>
      <p:sp>
        <p:nvSpPr>
          <p:cNvPr id="7" name="矩形 6"/>
          <p:cNvSpPr/>
          <p:nvPr/>
        </p:nvSpPr>
        <p:spPr>
          <a:xfrm>
            <a:off x="1790368" y="1168418"/>
            <a:ext cx="5751409" cy="521970"/>
          </a:xfrm>
          <a:prstGeom prst="rect">
            <a:avLst/>
          </a:prstGeom>
        </p:spPr>
        <p:txBody>
          <a:bodyPr wrap="square">
            <a:spAutoFit/>
          </a:bodyPr>
          <a:lstStyle/>
          <a:p>
            <a:pPr algn="l"/>
            <a:r>
              <a:rPr lang="zh-CN" altLang="en-US" sz="2800" dirty="0">
                <a:solidFill>
                  <a:srgbClr val="ED7D31"/>
                </a:solidFill>
                <a:latin typeface="STZhongsong" panose="02010600040101010101" pitchFamily="2" charset="-122"/>
                <a:ea typeface="STZhongsong" panose="02010600040101010101" pitchFamily="2" charset="-122"/>
                <a:cs typeface="宋体" panose="02010600030101010101" pitchFamily="2" charset="-122"/>
                <a:sym typeface="+mn-ea"/>
              </a:rPr>
              <a:t>二</a:t>
            </a:r>
            <a:r>
              <a:rPr sz="2800" dirty="0">
                <a:solidFill>
                  <a:srgbClr val="ED7D31"/>
                </a:solidFill>
                <a:latin typeface="STZhongsong" panose="02010600040101010101" pitchFamily="2" charset="-122"/>
                <a:ea typeface="STZhongsong" panose="02010600040101010101" pitchFamily="2" charset="-122"/>
                <a:cs typeface="宋体" panose="02010600030101010101" pitchFamily="2" charset="-122"/>
                <a:sym typeface="+mn-ea"/>
              </a:rPr>
              <a:t>、</a:t>
            </a:r>
            <a:r>
              <a:rPr lang="zh-CN" altLang="en-US" sz="2800" dirty="0">
                <a:solidFill>
                  <a:srgbClr val="ED7D31"/>
                </a:solidFill>
                <a:latin typeface="STZhongsong" panose="02010600040101010101" pitchFamily="2" charset="-122"/>
                <a:ea typeface="STZhongsong" panose="02010600040101010101" pitchFamily="2" charset="-122"/>
                <a:cs typeface="宋体" panose="02010600030101010101" pitchFamily="2" charset="-122"/>
                <a:sym typeface="+mn-ea"/>
              </a:rPr>
              <a:t>侵害专利权的行政责任</a:t>
            </a:r>
            <a:endParaRPr sz="2800" dirty="0">
              <a:solidFill>
                <a:srgbClr val="ED7D31"/>
              </a:solidFill>
              <a:latin typeface="STZhongsong" panose="02010600040101010101" pitchFamily="2" charset="-122"/>
              <a:ea typeface="STZhongsong" panose="02010600040101010101" pitchFamily="2" charset="-122"/>
              <a:cs typeface="宋体" panose="02010600030101010101" pitchFamily="2" charset="-122"/>
              <a:sym typeface="+mn-ea"/>
            </a:endParaRPr>
          </a:p>
        </p:txBody>
      </p:sp>
      <p:sp>
        <p:nvSpPr>
          <p:cNvPr id="8" name="文本框 7"/>
          <p:cNvSpPr txBox="1"/>
          <p:nvPr/>
        </p:nvSpPr>
        <p:spPr>
          <a:xfrm>
            <a:off x="129492"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第四节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8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b="1" dirty="0">
                <a:latin typeface="SimHei" panose="02010609060101010101" pitchFamily="49" charset="-122"/>
                <a:ea typeface="SimHei" panose="02010609060101010101" pitchFamily="49" charset="-122"/>
                <a:cs typeface="宋体" panose="02010600030101010101" pitchFamily="2" charset="-122"/>
                <a:sym typeface="+mn-ea"/>
              </a:rPr>
              <a:t>侵害专利权行为的法律责任</a:t>
            </a:r>
          </a:p>
        </p:txBody>
      </p:sp>
      <p:sp>
        <p:nvSpPr>
          <p:cNvPr id="6" name="PA_文本框 3"/>
          <p:cNvSpPr txBox="1"/>
          <p:nvPr>
            <p:custDataLst>
              <p:tags r:id="rId1"/>
            </p:custDataLst>
          </p:nvPr>
        </p:nvSpPr>
        <p:spPr>
          <a:xfrm>
            <a:off x="1226185" y="1844675"/>
            <a:ext cx="10164445" cy="3785652"/>
          </a:xfrm>
          <a:prstGeom prst="rect">
            <a:avLst/>
          </a:prstGeom>
          <a:noFill/>
        </p:spPr>
        <p:txBody>
          <a:bodyPr wrap="square" rtlCol="0">
            <a:spAutoFit/>
          </a:bodyPr>
          <a:lstStyle/>
          <a:p>
            <a:pPr lvl="0" indent="0">
              <a:lnSpc>
                <a:spcPct val="150000"/>
              </a:lnSpc>
              <a:buNone/>
            </a:pPr>
            <a:r>
              <a:rPr lang="en-US" sz="2000" dirty="0">
                <a:latin typeface="SimHei" panose="02010609060101010101" pitchFamily="49" charset="-122"/>
                <a:ea typeface="SimHei" panose="02010609060101010101" pitchFamily="49" charset="-122"/>
                <a:cs typeface="宋体" panose="02010600030101010101" pitchFamily="2" charset="-122"/>
                <a:sym typeface="+mn-ea"/>
              </a:rPr>
              <a:t>    </a:t>
            </a:r>
            <a:r>
              <a:rPr sz="2000" dirty="0">
                <a:latin typeface="SimHei" panose="02010609060101010101" pitchFamily="49" charset="-122"/>
                <a:ea typeface="SimHei" panose="02010609060101010101" pitchFamily="49" charset="-122"/>
                <a:cs typeface="宋体" panose="02010600030101010101" pitchFamily="2" charset="-122"/>
                <a:sym typeface="+mn-ea"/>
              </a:rPr>
              <a:t>《专利法》</a:t>
            </a:r>
            <a:r>
              <a:rPr lang="en-US" sz="2000" dirty="0">
                <a:latin typeface="SimHei" panose="02010609060101010101" pitchFamily="49" charset="-122"/>
                <a:ea typeface="SimHei" panose="02010609060101010101" pitchFamily="49" charset="-122"/>
                <a:cs typeface="宋体" panose="02010600030101010101" pitchFamily="2" charset="-122"/>
                <a:sym typeface="+mn-ea"/>
              </a:rPr>
              <a:t>68</a:t>
            </a:r>
            <a:r>
              <a:rPr sz="2000" dirty="0">
                <a:latin typeface="SimHei" panose="02010609060101010101" pitchFamily="49" charset="-122"/>
                <a:ea typeface="SimHei" panose="02010609060101010101" pitchFamily="49" charset="-122"/>
                <a:cs typeface="宋体" panose="02010600030101010101" pitchFamily="2" charset="-122"/>
                <a:sym typeface="+mn-ea"/>
              </a:rPr>
              <a:t>条规定，假冒专利构成犯罪的，依法追究刑事责任。假冒专利罪，是指违反国家专利管理法规，假冒他人专利，情节严重的行为。本罪的客体是复杂客体，即国家的专利管理制度和他人的专利权。本罪的客观方面表现为未经专利权人许可，假冒他人专利情节严重的行为。本罪的主体是一般主体，自然人和单位都可以构成本罪。本罪的主观方面只能是故意，即明知未经他人许可，而有意假冒他人专利。</a:t>
            </a:r>
          </a:p>
          <a:p>
            <a:pPr lvl="0" indent="0">
              <a:lnSpc>
                <a:spcPct val="150000"/>
              </a:lnSpc>
              <a:buNone/>
            </a:pPr>
            <a:endParaRPr lang="en-US" sz="2000" dirty="0">
              <a:latin typeface="SimHei" panose="02010609060101010101" pitchFamily="49" charset="-122"/>
              <a:ea typeface="SimHei" panose="02010609060101010101" pitchFamily="49" charset="-122"/>
              <a:cs typeface="宋体" panose="02010600030101010101" pitchFamily="2" charset="-122"/>
              <a:sym typeface="+mn-ea"/>
            </a:endParaRPr>
          </a:p>
          <a:p>
            <a:pPr lvl="0" indent="0">
              <a:lnSpc>
                <a:spcPct val="150000"/>
              </a:lnSpc>
              <a:buNone/>
            </a:pPr>
            <a:r>
              <a:rPr lang="en-US" sz="2000" dirty="0">
                <a:latin typeface="SimHei" panose="02010609060101010101" pitchFamily="49" charset="-122"/>
                <a:ea typeface="SimHei" panose="02010609060101010101" pitchFamily="49" charset="-122"/>
                <a:cs typeface="宋体" panose="02010600030101010101" pitchFamily="2" charset="-122"/>
                <a:sym typeface="+mn-ea"/>
              </a:rPr>
              <a:t>    </a:t>
            </a:r>
            <a:r>
              <a:rPr sz="2000" dirty="0">
                <a:latin typeface="SimHei" panose="02010609060101010101" pitchFamily="49" charset="-122"/>
                <a:ea typeface="SimHei" panose="02010609060101010101" pitchFamily="49" charset="-122"/>
                <a:cs typeface="宋体" panose="02010600030101010101" pitchFamily="2" charset="-122"/>
                <a:sym typeface="+mn-ea"/>
              </a:rPr>
              <a:t>《刑法》第216条规定，假冒他人专利，情节严重的，处3年以下有期徒刑或者拘役，并处或者单处罚金。</a:t>
            </a:r>
          </a:p>
        </p:txBody>
      </p:sp>
      <p:sp>
        <p:nvSpPr>
          <p:cNvPr id="7" name="矩形 6"/>
          <p:cNvSpPr/>
          <p:nvPr/>
        </p:nvSpPr>
        <p:spPr>
          <a:xfrm>
            <a:off x="1519287" y="1064294"/>
            <a:ext cx="9578239" cy="521970"/>
          </a:xfrm>
          <a:prstGeom prst="rect">
            <a:avLst/>
          </a:prstGeom>
        </p:spPr>
        <p:txBody>
          <a:bodyPr wrap="square">
            <a:spAutoFit/>
          </a:bodyPr>
          <a:lstStyle/>
          <a:p>
            <a:pPr algn="l"/>
            <a:r>
              <a:rPr lang="zh-CN" altLang="en-US" sz="2800" dirty="0">
                <a:solidFill>
                  <a:srgbClr val="ED7D31"/>
                </a:solidFill>
                <a:latin typeface="STZhongsong" panose="02010600040101010101" pitchFamily="2" charset="-122"/>
                <a:ea typeface="STZhongsong" panose="02010600040101010101" pitchFamily="2" charset="-122"/>
                <a:cs typeface="宋体" panose="02010600030101010101" pitchFamily="2" charset="-122"/>
                <a:sym typeface="+mn-ea"/>
              </a:rPr>
              <a:t>三</a:t>
            </a:r>
            <a:r>
              <a:rPr sz="2800" dirty="0">
                <a:solidFill>
                  <a:srgbClr val="ED7D31"/>
                </a:solidFill>
                <a:latin typeface="STZhongsong" panose="02010600040101010101" pitchFamily="2" charset="-122"/>
                <a:ea typeface="STZhongsong" panose="02010600040101010101" pitchFamily="2" charset="-122"/>
                <a:cs typeface="宋体" panose="02010600030101010101" pitchFamily="2" charset="-122"/>
                <a:sym typeface="+mn-ea"/>
              </a:rPr>
              <a:t>、侵害专利权的刑事责任</a:t>
            </a:r>
          </a:p>
        </p:txBody>
      </p:sp>
      <p:sp>
        <p:nvSpPr>
          <p:cNvPr id="8" name="文本框 7"/>
          <p:cNvSpPr txBox="1"/>
          <p:nvPr/>
        </p:nvSpPr>
        <p:spPr>
          <a:xfrm>
            <a:off x="129492"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第四节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6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89E729A-3742-4B5E-9FAD-DC9E5BFC09C7}"/>
              </a:ext>
            </a:extLst>
          </p:cNvPr>
          <p:cNvSpPr>
            <a:spLocks noGrp="1"/>
          </p:cNvSpPr>
          <p:nvPr>
            <p:ph idx="1"/>
          </p:nvPr>
        </p:nvSpPr>
        <p:spPr>
          <a:xfrm>
            <a:off x="1455938" y="1067204"/>
            <a:ext cx="10178651" cy="4985472"/>
          </a:xfrm>
        </p:spPr>
        <p:txBody>
          <a:bodyPr>
            <a:normAutofit lnSpcReduction="10000"/>
          </a:bodyPr>
          <a:lstStyle/>
          <a:p>
            <a:r>
              <a:rPr lang="zh-CN" altLang="en-US" sz="2400" dirty="0">
                <a:latin typeface="SimHei" panose="02010609060101010101" pitchFamily="49" charset="-122"/>
                <a:ea typeface="SimHei" panose="02010609060101010101" pitchFamily="49" charset="-122"/>
              </a:rPr>
              <a:t>    </a:t>
            </a:r>
            <a:r>
              <a:rPr lang="en-US" altLang="zh-CN" sz="2400" dirty="0">
                <a:latin typeface="SimHei" panose="02010609060101010101" pitchFamily="49" charset="-122"/>
                <a:ea typeface="SimHei" panose="02010609060101010101" pitchFamily="49" charset="-122"/>
              </a:rPr>
              <a:t>2.</a:t>
            </a:r>
            <a:r>
              <a:rPr lang="zh-CN" altLang="en-US" sz="2400" b="1" dirty="0">
                <a:solidFill>
                  <a:srgbClr val="C00000"/>
                </a:solidFill>
                <a:latin typeface="SimHei" panose="02010609060101010101" pitchFamily="49" charset="-122"/>
                <a:ea typeface="SimHei" panose="02010609060101010101" pitchFamily="49" charset="-122"/>
              </a:rPr>
              <a:t>直接与公共秩序、善良风俗</a:t>
            </a:r>
            <a:r>
              <a:rPr lang="zh-CN" altLang="en-US" sz="1800" b="1" dirty="0">
                <a:solidFill>
                  <a:srgbClr val="C00000"/>
                </a:solidFill>
                <a:latin typeface="SimHei" panose="02010609060101010101" pitchFamily="49" charset="-122"/>
                <a:ea typeface="SimHei" panose="02010609060101010101" pitchFamily="49" charset="-122"/>
              </a:rPr>
              <a:t>（即公序良俗）</a:t>
            </a:r>
            <a:r>
              <a:rPr lang="zh-CN" altLang="en-US" sz="2400" b="1" dirty="0">
                <a:solidFill>
                  <a:srgbClr val="C00000"/>
                </a:solidFill>
                <a:latin typeface="SimHei" panose="02010609060101010101" pitchFamily="49" charset="-122"/>
                <a:ea typeface="SimHei" panose="02010609060101010101" pitchFamily="49" charset="-122"/>
              </a:rPr>
              <a:t>相抵触的发明创造</a:t>
            </a:r>
            <a:r>
              <a:rPr lang="zh-CN" altLang="en-US" sz="2400" dirty="0">
                <a:latin typeface="SimHei" panose="02010609060101010101" pitchFamily="49" charset="-122"/>
                <a:ea typeface="SimHei" panose="02010609060101010101" pitchFamily="49" charset="-122"/>
              </a:rPr>
              <a:t>也不能被授予专利权。</a:t>
            </a:r>
          </a:p>
          <a:p>
            <a:r>
              <a:rPr lang="zh-CN" altLang="en-US" sz="2400" dirty="0">
                <a:latin typeface="SimHei" panose="02010609060101010101" pitchFamily="49" charset="-122"/>
                <a:ea typeface="SimHei" panose="02010609060101010101" pitchFamily="49" charset="-122"/>
              </a:rPr>
              <a:t>    </a:t>
            </a:r>
            <a:r>
              <a:rPr lang="zh-CN" altLang="en-US" sz="2400" b="1" dirty="0">
                <a:solidFill>
                  <a:srgbClr val="C00000"/>
                </a:solidFill>
                <a:latin typeface="SimHei" panose="02010609060101010101" pitchFamily="49" charset="-122"/>
                <a:ea typeface="SimHei" panose="02010609060101010101" pitchFamily="49" charset="-122"/>
              </a:rPr>
              <a:t>社会公德</a:t>
            </a:r>
            <a:r>
              <a:rPr lang="zh-CN" altLang="en-US" sz="2400" dirty="0">
                <a:latin typeface="SimHei" panose="02010609060101010101" pitchFamily="49" charset="-122"/>
                <a:ea typeface="SimHei" panose="02010609060101010101" pitchFamily="49" charset="-122"/>
              </a:rPr>
              <a:t>，是指公众普遍认为是正当的、并被接受的伦理道德观念和行为准则。它的内涵</a:t>
            </a:r>
            <a:r>
              <a:rPr lang="zh-CN" altLang="en-US" sz="2400" u="sng" dirty="0">
                <a:latin typeface="SimHei" panose="02010609060101010101" pitchFamily="49" charset="-122"/>
                <a:ea typeface="SimHei" panose="02010609060101010101" pitchFamily="49" charset="-122"/>
              </a:rPr>
              <a:t>基于一定的文化背景，随着时间的推移和社会的进步不断地发生变化，而且因地域不同而各异</a:t>
            </a:r>
            <a:r>
              <a:rPr lang="zh-CN" altLang="en-US" sz="2400" dirty="0">
                <a:latin typeface="SimHei" panose="02010609060101010101" pitchFamily="49" charset="-122"/>
                <a:ea typeface="SimHei" panose="02010609060101010101" pitchFamily="49" charset="-122"/>
              </a:rPr>
              <a:t>。中国专利法中所称的社会公德限于中国境内。</a:t>
            </a:r>
            <a:r>
              <a:rPr lang="zh-CN" altLang="en-US" sz="1800" b="1" dirty="0">
                <a:solidFill>
                  <a:srgbClr val="00319E"/>
                </a:solidFill>
                <a:latin typeface="SimHei" panose="02010609060101010101" pitchFamily="49" charset="-122"/>
                <a:ea typeface="SimHei" panose="02010609060101010101" pitchFamily="49" charset="-122"/>
              </a:rPr>
              <a:t>（不指仅在某一个地区的社会公德，具有普遍性）</a:t>
            </a:r>
          </a:p>
          <a:p>
            <a:r>
              <a:rPr lang="zh-CN" altLang="en-US" sz="2400" dirty="0">
                <a:latin typeface="SimHei" panose="02010609060101010101" pitchFamily="49" charset="-122"/>
                <a:ea typeface="SimHei" panose="02010609060101010101" pitchFamily="49" charset="-122"/>
              </a:rPr>
              <a:t>    发明创造与社会公德相违背的，不能被授予专利权。例如，带有暴力凶杀或者淫秽的图片或者照片的外观设计，克隆的人或克隆人的方法，人胚胎的工业或商业目的的应用，可能导致动物痛苦而对人或动物的医疗没有实质性益处的改变动物遗传同一性的方法等，上述发明创造违反社会公德，不能被授予专利权。</a:t>
            </a:r>
          </a:p>
          <a:p>
            <a:endParaRPr lang="zh-CN" altLang="en-US" dirty="0"/>
          </a:p>
        </p:txBody>
      </p:sp>
    </p:spTree>
    <p:extLst>
      <p:ext uri="{BB962C8B-B14F-4D97-AF65-F5344CB8AC3E}">
        <p14:creationId xmlns:p14="http://schemas.microsoft.com/office/powerpoint/2010/main" val="2771712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97C5D2C-9B0C-4EDC-8731-4FC2EAFA8D81}"/>
              </a:ext>
            </a:extLst>
          </p:cNvPr>
          <p:cNvSpPr>
            <a:spLocks noGrp="1"/>
          </p:cNvSpPr>
          <p:nvPr>
            <p:ph idx="1"/>
          </p:nvPr>
        </p:nvSpPr>
        <p:spPr>
          <a:xfrm>
            <a:off x="1722267" y="1356064"/>
            <a:ext cx="9614517" cy="4145872"/>
          </a:xfrm>
        </p:spPr>
        <p:txBody>
          <a:bodyPr>
            <a:normAutofit fontScale="85000" lnSpcReduction="20000"/>
          </a:bodyPr>
          <a:lstStyle/>
          <a:p>
            <a:r>
              <a:rPr lang="zh-CN" altLang="en-US" sz="2600" dirty="0">
                <a:latin typeface="SimHei" panose="02010609060101010101" pitchFamily="49" charset="-122"/>
                <a:ea typeface="SimHei" panose="02010609060101010101" pitchFamily="49" charset="-122"/>
              </a:rPr>
              <a:t>    </a:t>
            </a:r>
            <a:r>
              <a:rPr lang="en-US" altLang="zh-CN" sz="2600" dirty="0">
                <a:latin typeface="SimHei" panose="02010609060101010101" pitchFamily="49" charset="-122"/>
                <a:ea typeface="SimHei" panose="02010609060101010101" pitchFamily="49" charset="-122"/>
              </a:rPr>
              <a:t>3.</a:t>
            </a:r>
            <a:r>
              <a:rPr lang="zh-CN" altLang="en-US" sz="2600" b="1" dirty="0">
                <a:solidFill>
                  <a:srgbClr val="C00000"/>
                </a:solidFill>
                <a:latin typeface="SimHei" panose="02010609060101010101" pitchFamily="49" charset="-122"/>
                <a:ea typeface="SimHei" panose="02010609060101010101" pitchFamily="49" charset="-122"/>
              </a:rPr>
              <a:t>妨害公共利益的发明创造</a:t>
            </a:r>
            <a:r>
              <a:rPr lang="zh-CN" altLang="en-US" sz="2600" dirty="0">
                <a:latin typeface="SimHei" panose="02010609060101010101" pitchFamily="49" charset="-122"/>
                <a:ea typeface="SimHei" panose="02010609060101010101" pitchFamily="49" charset="-122"/>
              </a:rPr>
              <a:t>不能被授予专利。</a:t>
            </a:r>
          </a:p>
          <a:p>
            <a:r>
              <a:rPr lang="zh-CN" altLang="en-US" sz="2600" dirty="0">
                <a:latin typeface="SimHei" panose="02010609060101010101" pitchFamily="49" charset="-122"/>
                <a:ea typeface="SimHei" panose="02010609060101010101" pitchFamily="49" charset="-122"/>
              </a:rPr>
              <a:t>    </a:t>
            </a:r>
            <a:r>
              <a:rPr lang="zh-CN" altLang="en-US" sz="2600" b="1" dirty="0">
                <a:solidFill>
                  <a:srgbClr val="C00000"/>
                </a:solidFill>
                <a:latin typeface="SimHei" panose="02010609060101010101" pitchFamily="49" charset="-122"/>
                <a:ea typeface="SimHei" panose="02010609060101010101" pitchFamily="49" charset="-122"/>
              </a:rPr>
              <a:t>妨害公共利益</a:t>
            </a:r>
            <a:r>
              <a:rPr lang="zh-CN" altLang="en-US" sz="2600" dirty="0">
                <a:latin typeface="SimHei" panose="02010609060101010101" pitchFamily="49" charset="-122"/>
                <a:ea typeface="SimHei" panose="02010609060101010101" pitchFamily="49" charset="-122"/>
              </a:rPr>
              <a:t>，是指发明创造的实施或使用</a:t>
            </a:r>
            <a:r>
              <a:rPr lang="zh-CN" altLang="en-US" sz="2600" b="1" dirty="0">
                <a:latin typeface="SimHei" panose="02010609060101010101" pitchFamily="49" charset="-122"/>
                <a:ea typeface="SimHei" panose="02010609060101010101" pitchFamily="49" charset="-122"/>
              </a:rPr>
              <a:t>会给公众或社会造成危害</a:t>
            </a:r>
            <a:r>
              <a:rPr lang="zh-CN" altLang="en-US" sz="2600" dirty="0">
                <a:latin typeface="SimHei" panose="02010609060101010101" pitchFamily="49" charset="-122"/>
                <a:ea typeface="SimHei" panose="02010609060101010101" pitchFamily="49" charset="-122"/>
              </a:rPr>
              <a:t>，或者会使国家和社会的正常秩序受到影响。</a:t>
            </a:r>
          </a:p>
          <a:p>
            <a:r>
              <a:rPr lang="zh-CN" altLang="en-US" sz="2600" dirty="0">
                <a:latin typeface="SimHei" panose="02010609060101010101" pitchFamily="49" charset="-122"/>
                <a:ea typeface="SimHei" panose="02010609060101010101" pitchFamily="49" charset="-122"/>
              </a:rPr>
              <a:t>    例如，发明创造以致人伤残或损害财物为手段的，如一种使盗窃者双目失明的防盗装置及方法，不能被授予专利权；</a:t>
            </a:r>
          </a:p>
          <a:p>
            <a:r>
              <a:rPr lang="zh-CN" altLang="en-US" sz="2600" dirty="0">
                <a:latin typeface="SimHei" panose="02010609060101010101" pitchFamily="49" charset="-122"/>
                <a:ea typeface="SimHei" panose="02010609060101010101" pitchFamily="49" charset="-122"/>
              </a:rPr>
              <a:t>    专利申请的文字或者图案涉及国家重大政治事件或宗教信仰、伤害人民感情或民族感情或者宣传封建迷信的，不能被授予专利权。</a:t>
            </a:r>
          </a:p>
          <a:p>
            <a:r>
              <a:rPr lang="zh-CN" altLang="en-US" sz="2600" dirty="0">
                <a:latin typeface="SimHei" panose="02010609060101010101" pitchFamily="49" charset="-122"/>
                <a:ea typeface="SimHei" panose="02010609060101010101" pitchFamily="49" charset="-122"/>
              </a:rPr>
              <a:t>    但是，如果发明创造因滥用而可能造成妨害公共利益的，或者发明创造在产生积极效果的同时存在某种缺点的，例如对人体有某种副作用的药品，则不能以“妨害公共利益” 为理由拒绝授予专利权。</a:t>
            </a:r>
          </a:p>
          <a:p>
            <a:endParaRPr lang="zh-CN" altLang="en-US" dirty="0"/>
          </a:p>
        </p:txBody>
      </p:sp>
    </p:spTree>
    <p:extLst>
      <p:ext uri="{BB962C8B-B14F-4D97-AF65-F5344CB8AC3E}">
        <p14:creationId xmlns:p14="http://schemas.microsoft.com/office/powerpoint/2010/main" val="3759603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3A5E3B8-C04F-4D91-A286-F4079FF7E7EE}"/>
              </a:ext>
            </a:extLst>
          </p:cNvPr>
          <p:cNvSpPr>
            <a:spLocks noGrp="1"/>
          </p:cNvSpPr>
          <p:nvPr>
            <p:ph idx="1"/>
          </p:nvPr>
        </p:nvSpPr>
        <p:spPr>
          <a:xfrm>
            <a:off x="1571348" y="1175013"/>
            <a:ext cx="9717012" cy="4507973"/>
          </a:xfrm>
        </p:spPr>
        <p:txBody>
          <a:bodyPr/>
          <a:lstStyle/>
          <a:p>
            <a:pPr>
              <a:lnSpc>
                <a:spcPct val="100000"/>
              </a:lnSpc>
            </a:pPr>
            <a:r>
              <a:rPr lang="zh-CN" altLang="en-US" sz="2200" dirty="0">
                <a:solidFill>
                  <a:srgbClr val="FF0000"/>
                </a:solidFill>
                <a:latin typeface="SimHei" panose="02010609060101010101" pitchFamily="49" charset="-122"/>
                <a:ea typeface="SimHei" panose="02010609060101010101" pitchFamily="49" charset="-122"/>
              </a:rPr>
              <a:t>案例：</a:t>
            </a:r>
          </a:p>
          <a:p>
            <a:pPr>
              <a:lnSpc>
                <a:spcPct val="100000"/>
              </a:lnSpc>
            </a:pPr>
            <a:r>
              <a:rPr lang="zh-CN" altLang="en-US" sz="2200" dirty="0">
                <a:latin typeface="SimHei" panose="02010609060101010101" pitchFamily="49" charset="-122"/>
                <a:ea typeface="SimHei" panose="02010609060101010101" pitchFamily="49" charset="-122"/>
              </a:rPr>
              <a:t>    侯某提出了一项“含遗体骨灰的雕塑材料及其遗像雕塑制作工艺”专利，其权利要求</a:t>
            </a:r>
            <a:r>
              <a:rPr lang="en-US" altLang="zh-CN" sz="2200" dirty="0">
                <a:latin typeface="SimHei" panose="02010609060101010101" pitchFamily="49" charset="-122"/>
                <a:ea typeface="SimHei" panose="02010609060101010101" pitchFamily="49" charset="-122"/>
              </a:rPr>
              <a:t>1</a:t>
            </a:r>
            <a:r>
              <a:rPr lang="zh-CN" altLang="en-US" sz="2200" dirty="0">
                <a:latin typeface="SimHei" panose="02010609060101010101" pitchFamily="49" charset="-122"/>
                <a:ea typeface="SimHei" panose="02010609060101010101" pitchFamily="49" charset="-122"/>
              </a:rPr>
              <a:t>表述为：</a:t>
            </a:r>
            <a:r>
              <a:rPr lang="en-US" altLang="zh-CN" sz="2200" dirty="0">
                <a:latin typeface="SimHei" panose="02010609060101010101" pitchFamily="49" charset="-122"/>
                <a:ea typeface="SimHei" panose="02010609060101010101" pitchFamily="49" charset="-122"/>
              </a:rPr>
              <a:t>1.</a:t>
            </a:r>
            <a:r>
              <a:rPr lang="zh-CN" altLang="en-US" sz="2200" dirty="0">
                <a:latin typeface="SimHei" panose="02010609060101010101" pitchFamily="49" charset="-122"/>
                <a:ea typeface="SimHei" panose="02010609060101010101" pitchFamily="49" charset="-122"/>
              </a:rPr>
              <a:t>一种含遗体骨灰的雕塑材料，其成份中包括有无色树脂、无色固化剂、催化剂、填充剂、色素，其特征在于：填充剂由遗体骨灰或遗体骨灰（和）石膏粉和（或）滑石粉组成，在雕塑材料中，以上各种成份的重量百分比分别为，无色树脂</a:t>
            </a:r>
            <a:r>
              <a:rPr lang="en-US" altLang="zh-CN" sz="2200" dirty="0">
                <a:latin typeface="SimHei" panose="02010609060101010101" pitchFamily="49" charset="-122"/>
                <a:ea typeface="SimHei" panose="02010609060101010101" pitchFamily="49" charset="-122"/>
              </a:rPr>
              <a:t>25</a:t>
            </a:r>
            <a:r>
              <a:rPr lang="zh-CN" altLang="en-US" sz="2200" dirty="0">
                <a:latin typeface="SimHei" panose="02010609060101010101" pitchFamily="49" charset="-122"/>
                <a:ea typeface="SimHei" panose="02010609060101010101" pitchFamily="49" charset="-122"/>
              </a:rPr>
              <a:t>％，无色固化剂</a:t>
            </a:r>
            <a:r>
              <a:rPr lang="en-US" altLang="zh-CN" sz="2200" dirty="0">
                <a:latin typeface="SimHei" panose="02010609060101010101" pitchFamily="49" charset="-122"/>
                <a:ea typeface="SimHei" panose="02010609060101010101" pitchFamily="49" charset="-122"/>
              </a:rPr>
              <a:t>25</a:t>
            </a:r>
            <a:r>
              <a:rPr lang="zh-CN" altLang="en-US" sz="2200" dirty="0">
                <a:latin typeface="SimHei" panose="02010609060101010101" pitchFamily="49" charset="-122"/>
                <a:ea typeface="SimHei" panose="02010609060101010101" pitchFamily="49" charset="-122"/>
              </a:rPr>
              <a:t>％，催化剂</a:t>
            </a:r>
            <a:r>
              <a:rPr lang="en-US" altLang="zh-CN" sz="2200" dirty="0">
                <a:latin typeface="SimHei" panose="02010609060101010101" pitchFamily="49" charset="-122"/>
                <a:ea typeface="SimHei" panose="02010609060101010101" pitchFamily="49" charset="-122"/>
              </a:rPr>
              <a:t>2</a:t>
            </a:r>
            <a:r>
              <a:rPr lang="zh-CN" altLang="en-US" sz="2200" dirty="0">
                <a:latin typeface="SimHei" panose="02010609060101010101" pitchFamily="49" charset="-122"/>
                <a:ea typeface="SimHei" panose="02010609060101010101" pitchFamily="49" charset="-122"/>
              </a:rPr>
              <a:t>％，而作为填充剂的遗体骨灰为</a:t>
            </a:r>
            <a:r>
              <a:rPr lang="en-US" altLang="zh-CN" sz="2200" dirty="0">
                <a:latin typeface="SimHei" panose="02010609060101010101" pitchFamily="49" charset="-122"/>
                <a:ea typeface="SimHei" panose="02010609060101010101" pitchFamily="49" charset="-122"/>
              </a:rPr>
              <a:t>1</a:t>
            </a:r>
            <a:r>
              <a:rPr lang="zh-CN" altLang="en-US" sz="2200" dirty="0">
                <a:latin typeface="SimHei" panose="02010609060101010101" pitchFamily="49" charset="-122"/>
                <a:ea typeface="SimHei" panose="02010609060101010101" pitchFamily="49" charset="-122"/>
              </a:rPr>
              <a:t>～４７％，石膏粉或滑石粉</a:t>
            </a:r>
            <a:r>
              <a:rPr lang="en-US" altLang="zh-CN" sz="2200" dirty="0">
                <a:latin typeface="SimHei" panose="02010609060101010101" pitchFamily="49" charset="-122"/>
                <a:ea typeface="SimHei" panose="02010609060101010101" pitchFamily="49" charset="-122"/>
              </a:rPr>
              <a:t>0</a:t>
            </a:r>
            <a:r>
              <a:rPr lang="zh-CN" altLang="en-US" sz="2200" dirty="0">
                <a:latin typeface="SimHei" panose="02010609060101010101" pitchFamily="49" charset="-122"/>
                <a:ea typeface="SimHei" panose="02010609060101010101" pitchFamily="49" charset="-122"/>
              </a:rPr>
              <a:t>～４６％，色素为</a:t>
            </a:r>
            <a:r>
              <a:rPr lang="en-US" altLang="zh-CN" sz="2200" dirty="0">
                <a:latin typeface="SimHei" panose="02010609060101010101" pitchFamily="49" charset="-122"/>
                <a:ea typeface="SimHei" panose="02010609060101010101" pitchFamily="49" charset="-122"/>
              </a:rPr>
              <a:t>1</a:t>
            </a:r>
            <a:r>
              <a:rPr lang="zh-CN" altLang="en-US" sz="2200" dirty="0">
                <a:latin typeface="SimHei" panose="02010609060101010101" pitchFamily="49" charset="-122"/>
                <a:ea typeface="SimHei" panose="02010609060101010101" pitchFamily="49" charset="-122"/>
              </a:rPr>
              <a:t>％。</a:t>
            </a:r>
          </a:p>
          <a:p>
            <a:endParaRPr lang="zh-CN" altLang="en-US" dirty="0"/>
          </a:p>
        </p:txBody>
      </p:sp>
    </p:spTree>
    <p:extLst>
      <p:ext uri="{BB962C8B-B14F-4D97-AF65-F5344CB8AC3E}">
        <p14:creationId xmlns:p14="http://schemas.microsoft.com/office/powerpoint/2010/main" val="1806243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81FBA06-4120-4459-A7D7-B8D6F3CC187D}"/>
              </a:ext>
            </a:extLst>
          </p:cNvPr>
          <p:cNvSpPr>
            <a:spLocks noGrp="1"/>
          </p:cNvSpPr>
          <p:nvPr>
            <p:ph idx="1"/>
          </p:nvPr>
        </p:nvSpPr>
        <p:spPr>
          <a:xfrm>
            <a:off x="1340528" y="1076081"/>
            <a:ext cx="10564427" cy="4985472"/>
          </a:xfrm>
        </p:spPr>
        <p:txBody>
          <a:bodyPr>
            <a:normAutofit fontScale="70000" lnSpcReduction="20000"/>
          </a:bodyPr>
          <a:lstStyle/>
          <a:p>
            <a:r>
              <a:rPr lang="zh-CN" altLang="en-US" dirty="0">
                <a:latin typeface="SimHei" panose="02010609060101010101" pitchFamily="49" charset="-122"/>
                <a:ea typeface="SimHei" panose="02010609060101010101" pitchFamily="49" charset="-122"/>
              </a:rPr>
              <a:t>    复审委决定：</a:t>
            </a:r>
          </a:p>
          <a:p>
            <a:r>
              <a:rPr lang="zh-CN" altLang="en-US" dirty="0">
                <a:latin typeface="SimHei" panose="02010609060101010101" pitchFamily="49" charset="-122"/>
                <a:ea typeface="SimHei" panose="02010609060101010101" pitchFamily="49" charset="-122"/>
              </a:rPr>
              <a:t>    </a:t>
            </a:r>
            <a:r>
              <a:rPr lang="en-US" altLang="zh-CN" dirty="0">
                <a:latin typeface="SimHei" panose="02010609060101010101" pitchFamily="49" charset="-122"/>
                <a:ea typeface="SimHei" panose="02010609060101010101" pitchFamily="49" charset="-122"/>
              </a:rPr>
              <a:t>《</a:t>
            </a:r>
            <a:r>
              <a:rPr lang="zh-CN" altLang="en-US" dirty="0">
                <a:latin typeface="SimHei" panose="02010609060101010101" pitchFamily="49" charset="-122"/>
                <a:ea typeface="SimHei" panose="02010609060101010101" pitchFamily="49" charset="-122"/>
              </a:rPr>
              <a:t>专利法</a:t>
            </a:r>
            <a:r>
              <a:rPr lang="en-US" altLang="zh-CN" dirty="0">
                <a:latin typeface="SimHei" panose="02010609060101010101" pitchFamily="49" charset="-122"/>
                <a:ea typeface="SimHei" panose="02010609060101010101" pitchFamily="49" charset="-122"/>
              </a:rPr>
              <a:t>》</a:t>
            </a:r>
            <a:r>
              <a:rPr lang="zh-CN" altLang="en-US" dirty="0">
                <a:latin typeface="SimHei" panose="02010609060101010101" pitchFamily="49" charset="-122"/>
                <a:ea typeface="SimHei" panose="02010609060101010101" pitchFamily="49" charset="-122"/>
              </a:rPr>
              <a:t>第</a:t>
            </a:r>
            <a:r>
              <a:rPr lang="en-US" altLang="zh-CN" dirty="0">
                <a:latin typeface="SimHei" panose="02010609060101010101" pitchFamily="49" charset="-122"/>
                <a:ea typeface="SimHei" panose="02010609060101010101" pitchFamily="49" charset="-122"/>
              </a:rPr>
              <a:t>5</a:t>
            </a:r>
            <a:r>
              <a:rPr lang="zh-CN" altLang="en-US" dirty="0">
                <a:latin typeface="SimHei" panose="02010609060101010101" pitchFamily="49" charset="-122"/>
                <a:ea typeface="SimHei" panose="02010609060101010101" pitchFamily="49" charset="-122"/>
              </a:rPr>
              <a:t>条中所指的“社会公德”是中国社会全体公民能够普遍认同的伦理道德观念和必须共同遵守的最简单、最起码的行为准则，属于道德体系中最简单、最起码、最低层次的道德规范。只有当一项发明创造的公开、使用、制造在客观上与这一层次的道德规范相违背，才能被认为违反了</a:t>
            </a:r>
            <a:r>
              <a:rPr lang="en-US" altLang="zh-CN" dirty="0">
                <a:latin typeface="SimHei" panose="02010609060101010101" pitchFamily="49" charset="-122"/>
                <a:ea typeface="SimHei" panose="02010609060101010101" pitchFamily="49" charset="-122"/>
              </a:rPr>
              <a:t>《</a:t>
            </a:r>
            <a:r>
              <a:rPr lang="zh-CN" altLang="en-US" dirty="0">
                <a:latin typeface="SimHei" panose="02010609060101010101" pitchFamily="49" charset="-122"/>
                <a:ea typeface="SimHei" panose="02010609060101010101" pitchFamily="49" charset="-122"/>
              </a:rPr>
              <a:t>专利法</a:t>
            </a:r>
            <a:r>
              <a:rPr lang="en-US" altLang="zh-CN" dirty="0">
                <a:latin typeface="SimHei" panose="02010609060101010101" pitchFamily="49" charset="-122"/>
                <a:ea typeface="SimHei" panose="02010609060101010101" pitchFamily="49" charset="-122"/>
              </a:rPr>
              <a:t>》</a:t>
            </a:r>
            <a:r>
              <a:rPr lang="zh-CN" altLang="en-US" dirty="0">
                <a:latin typeface="SimHei" panose="02010609060101010101" pitchFamily="49" charset="-122"/>
                <a:ea typeface="SimHei" panose="02010609060101010101" pitchFamily="49" charset="-122"/>
              </a:rPr>
              <a:t>第</a:t>
            </a:r>
            <a:r>
              <a:rPr lang="en-US" altLang="zh-CN" dirty="0">
                <a:latin typeface="SimHei" panose="02010609060101010101" pitchFamily="49" charset="-122"/>
                <a:ea typeface="SimHei" panose="02010609060101010101" pitchFamily="49" charset="-122"/>
              </a:rPr>
              <a:t>5</a:t>
            </a:r>
            <a:r>
              <a:rPr lang="zh-CN" altLang="en-US" dirty="0">
                <a:latin typeface="SimHei" panose="02010609060101010101" pitchFamily="49" charset="-122"/>
                <a:ea typeface="SimHei" panose="02010609060101010101" pitchFamily="49" charset="-122"/>
              </a:rPr>
              <a:t>条中有关社会公德的规定。</a:t>
            </a:r>
          </a:p>
          <a:p>
            <a:r>
              <a:rPr lang="zh-CN" altLang="en-US" dirty="0">
                <a:latin typeface="SimHei" panose="02010609060101010101" pitchFamily="49" charset="-122"/>
                <a:ea typeface="SimHei" panose="02010609060101010101" pitchFamily="49" charset="-122"/>
              </a:rPr>
              <a:t>    本案涉及的是一种含遗体骨灰的雕塑材料，以及运用此雕塑材料制作遗像雕塑的工艺。这种雕塑材料和遗像雕塑制作工艺的公开、使用以及遗像雕塑的制造，在客观上对于树立社会主义的道德风尚不会产生破坏作用。本发明在应用时，表现为一种殡葬形式。这种殡葬形式对于节省土地资源在客观上具有积极意义，也是</a:t>
            </a:r>
            <a:r>
              <a:rPr lang="en-US" altLang="zh-CN" dirty="0">
                <a:latin typeface="SimHei" panose="02010609060101010101" pitchFamily="49" charset="-122"/>
                <a:ea typeface="SimHei" panose="02010609060101010101" pitchFamily="49" charset="-122"/>
              </a:rPr>
              <a:t>《</a:t>
            </a:r>
            <a:r>
              <a:rPr lang="zh-CN" altLang="en-US" dirty="0">
                <a:latin typeface="SimHei" panose="02010609060101010101" pitchFamily="49" charset="-122"/>
                <a:ea typeface="SimHei" panose="02010609060101010101" pitchFamily="49" charset="-122"/>
              </a:rPr>
              <a:t>公民道德建设实施纲要</a:t>
            </a:r>
            <a:r>
              <a:rPr lang="en-US" altLang="zh-CN" dirty="0">
                <a:latin typeface="SimHei" panose="02010609060101010101" pitchFamily="49" charset="-122"/>
                <a:ea typeface="SimHei" panose="02010609060101010101" pitchFamily="49" charset="-122"/>
              </a:rPr>
              <a:t>》</a:t>
            </a:r>
            <a:r>
              <a:rPr lang="zh-CN" altLang="en-US" dirty="0">
                <a:latin typeface="SimHei" panose="02010609060101010101" pitchFamily="49" charset="-122"/>
                <a:ea typeface="SimHei" panose="02010609060101010101" pitchFamily="49" charset="-122"/>
              </a:rPr>
              <a:t>中所倡导的。殡葬形式本身应当属于风俗习惯范畴，而风俗习惯相对于社会公德而言，是一个更为具体的范畴。不同的殡葬形式可能会被具有不同风俗习惯的人群所接受。一种殡葬形式可能不符合某些地区人们的风俗习惯，但其不会触及到整个社会，更不会对社会公德这一最为基本的道德规范构成影响，因此不能推断其违反了社会公德。</a:t>
            </a:r>
          </a:p>
          <a:p>
            <a:endParaRPr lang="zh-CN" altLang="en-US" dirty="0"/>
          </a:p>
        </p:txBody>
      </p:sp>
    </p:spTree>
    <p:extLst>
      <p:ext uri="{BB962C8B-B14F-4D97-AF65-F5344CB8AC3E}">
        <p14:creationId xmlns:p14="http://schemas.microsoft.com/office/powerpoint/2010/main" val="2903144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208DEDF-6479-432C-8F0E-E89ED91CCB3D}"/>
              </a:ext>
            </a:extLst>
          </p:cNvPr>
          <p:cNvSpPr>
            <a:spLocks noGrp="1"/>
          </p:cNvSpPr>
          <p:nvPr>
            <p:ph idx="1"/>
          </p:nvPr>
        </p:nvSpPr>
        <p:spPr>
          <a:xfrm>
            <a:off x="1535837" y="942916"/>
            <a:ext cx="10045486" cy="4996246"/>
          </a:xfrm>
        </p:spPr>
        <p:txBody>
          <a:bodyPr>
            <a:normAutofit fontScale="85000" lnSpcReduction="20000"/>
          </a:bodyPr>
          <a:lstStyle/>
          <a:p>
            <a:r>
              <a:rPr lang="zh-CN" altLang="en-US" sz="2600" dirty="0">
                <a:latin typeface="SimHei" panose="02010609060101010101" pitchFamily="49" charset="-122"/>
                <a:ea typeface="SimHei" panose="02010609060101010101" pitchFamily="49" charset="-122"/>
              </a:rPr>
              <a:t>    （二）</a:t>
            </a:r>
            <a:r>
              <a:rPr lang="zh-CN" altLang="en-US" sz="2600" b="1" dirty="0">
                <a:solidFill>
                  <a:srgbClr val="C00000"/>
                </a:solidFill>
                <a:latin typeface="SimHei" panose="02010609060101010101" pitchFamily="49" charset="-122"/>
                <a:ea typeface="SimHei" panose="02010609060101010101" pitchFamily="49" charset="-122"/>
              </a:rPr>
              <a:t>科学发现</a:t>
            </a:r>
            <a:r>
              <a:rPr lang="zh-CN" altLang="en-US" sz="2600" dirty="0">
                <a:latin typeface="SimHei" panose="02010609060101010101" pitchFamily="49" charset="-122"/>
                <a:ea typeface="SimHei" panose="02010609060101010101" pitchFamily="49" charset="-122"/>
              </a:rPr>
              <a:t>不能授予专利权</a:t>
            </a:r>
          </a:p>
          <a:p>
            <a:r>
              <a:rPr lang="zh-CN" altLang="en-US" sz="2600" b="1" dirty="0">
                <a:solidFill>
                  <a:srgbClr val="C00000"/>
                </a:solidFill>
                <a:latin typeface="SimHei" panose="02010609060101010101" pitchFamily="49" charset="-122"/>
                <a:ea typeface="SimHei" panose="02010609060101010101" pitchFamily="49" charset="-122"/>
              </a:rPr>
              <a:t>    科学发现</a:t>
            </a:r>
            <a:r>
              <a:rPr lang="zh-CN" altLang="en-US" sz="2600" dirty="0">
                <a:latin typeface="SimHei" panose="02010609060101010101" pitchFamily="49" charset="-122"/>
                <a:ea typeface="SimHei" panose="02010609060101010101" pitchFamily="49" charset="-122"/>
              </a:rPr>
              <a:t>，是指对</a:t>
            </a:r>
            <a:r>
              <a:rPr lang="zh-CN" altLang="en-US" sz="2600" b="1" dirty="0">
                <a:latin typeface="SimHei" panose="02010609060101010101" pitchFamily="49" charset="-122"/>
                <a:ea typeface="SimHei" panose="02010609060101010101" pitchFamily="49" charset="-122"/>
              </a:rPr>
              <a:t>自然界中客观存在</a:t>
            </a:r>
            <a:r>
              <a:rPr lang="zh-CN" altLang="en-US" sz="2600" dirty="0">
                <a:latin typeface="SimHei" panose="02010609060101010101" pitchFamily="49" charset="-122"/>
                <a:ea typeface="SimHei" panose="02010609060101010101" pitchFamily="49" charset="-122"/>
              </a:rPr>
              <a:t>的物质、现象、变化过程及其特性和规律的</a:t>
            </a:r>
            <a:r>
              <a:rPr lang="zh-CN" altLang="en-US" sz="2600" b="1" dirty="0">
                <a:latin typeface="SimHei" panose="02010609060101010101" pitchFamily="49" charset="-122"/>
                <a:ea typeface="SimHei" panose="02010609060101010101" pitchFamily="49" charset="-122"/>
              </a:rPr>
              <a:t>揭示</a:t>
            </a:r>
            <a:r>
              <a:rPr lang="zh-CN" altLang="en-US" sz="2600" dirty="0">
                <a:latin typeface="SimHei" panose="02010609060101010101" pitchFamily="49" charset="-122"/>
                <a:ea typeface="SimHei" panose="02010609060101010101" pitchFamily="49" charset="-122"/>
              </a:rPr>
              <a:t>。科学理论是对自然界认识的总结，是更为广义的发现。它们都属于人们认识的延伸。这些被认识的物质、现象、过程、特性和规律不同于改造客观世界的技术方案，不是专利法意义上的发明创造，因此不能被授予专利权。例如，发现卤化银在光照下有感光特性，这种发现不能被授予专利权，但是根据这种发现制造出的感光胶片以及此感光胶片的制造方法则可以被授予专利权。又如，从自然界找到一种以前未知的以天然形态存在的物质，仅仅是一种发现，不能被授予专利权。</a:t>
            </a:r>
          </a:p>
          <a:p>
            <a:r>
              <a:rPr lang="zh-CN" altLang="en-US" sz="2600" dirty="0">
                <a:latin typeface="SimHei" panose="02010609060101010101" pitchFamily="49" charset="-122"/>
                <a:ea typeface="SimHei" panose="02010609060101010101" pitchFamily="49" charset="-122"/>
              </a:rPr>
              <a:t>    应当注意，发明和发现虽有本质不同，但两者关系密切。通常，很多发明是建立在发现的基础之上的，进而发明又促进了发现。发明与发现的这种密切关系在化学物质的“用途发明” 上表现最为突出，当发现某种化学物质的特殊性质之后，利用这种性质的“用途发明” 则应运而生。</a:t>
            </a:r>
          </a:p>
          <a:p>
            <a:endParaRPr lang="zh-CN" altLang="en-US" dirty="0"/>
          </a:p>
        </p:txBody>
      </p:sp>
    </p:spTree>
    <p:extLst>
      <p:ext uri="{BB962C8B-B14F-4D97-AF65-F5344CB8AC3E}">
        <p14:creationId xmlns:p14="http://schemas.microsoft.com/office/powerpoint/2010/main" val="1614144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F44079A-2D1A-4BF7-9163-D3DA7054EDEC}"/>
              </a:ext>
            </a:extLst>
          </p:cNvPr>
          <p:cNvSpPr>
            <a:spLocks noGrp="1"/>
          </p:cNvSpPr>
          <p:nvPr>
            <p:ph idx="1"/>
          </p:nvPr>
        </p:nvSpPr>
        <p:spPr>
          <a:xfrm>
            <a:off x="1411550" y="1003177"/>
            <a:ext cx="10143140" cy="5264458"/>
          </a:xfrm>
        </p:spPr>
        <p:txBody>
          <a:bodyPr>
            <a:normAutofit fontScale="77500" lnSpcReduction="20000"/>
          </a:bodyPr>
          <a:lstStyle/>
          <a:p>
            <a:r>
              <a:rPr lang="zh-CN" altLang="en-US" sz="2600" dirty="0">
                <a:latin typeface="SimHei" panose="02010609060101010101" pitchFamily="49" charset="-122"/>
                <a:ea typeface="SimHei" panose="02010609060101010101" pitchFamily="49" charset="-122"/>
              </a:rPr>
              <a:t>    （三）</a:t>
            </a:r>
            <a:r>
              <a:rPr lang="zh-CN" altLang="en-US" sz="2600" b="1" dirty="0">
                <a:solidFill>
                  <a:srgbClr val="C00000"/>
                </a:solidFill>
                <a:latin typeface="SimHei" panose="02010609060101010101" pitchFamily="49" charset="-122"/>
                <a:ea typeface="SimHei" panose="02010609060101010101" pitchFamily="49" charset="-122"/>
              </a:rPr>
              <a:t>智力活动的规则和方法</a:t>
            </a:r>
            <a:r>
              <a:rPr lang="zh-CN" altLang="en-US" sz="2600" dirty="0">
                <a:latin typeface="SimHei" panose="02010609060101010101" pitchFamily="49" charset="-122"/>
                <a:ea typeface="SimHei" panose="02010609060101010101" pitchFamily="49" charset="-122"/>
              </a:rPr>
              <a:t>不能被授予专利权</a:t>
            </a:r>
          </a:p>
          <a:p>
            <a:r>
              <a:rPr lang="zh-CN" altLang="en-US" sz="2600" dirty="0">
                <a:latin typeface="SimHei" panose="02010609060101010101" pitchFamily="49" charset="-122"/>
                <a:ea typeface="SimHei" panose="02010609060101010101" pitchFamily="49" charset="-122"/>
              </a:rPr>
              <a:t>    </a:t>
            </a:r>
            <a:r>
              <a:rPr lang="zh-CN" altLang="en-US" sz="2600" b="1" dirty="0">
                <a:solidFill>
                  <a:srgbClr val="C00000"/>
                </a:solidFill>
                <a:latin typeface="SimHei" panose="02010609060101010101" pitchFamily="49" charset="-122"/>
                <a:ea typeface="SimHei" panose="02010609060101010101" pitchFamily="49" charset="-122"/>
              </a:rPr>
              <a:t>智力活动</a:t>
            </a:r>
            <a:r>
              <a:rPr lang="zh-CN" altLang="en-US" sz="2600" dirty="0">
                <a:latin typeface="SimHei" panose="02010609060101010101" pitchFamily="49" charset="-122"/>
                <a:ea typeface="SimHei" panose="02010609060101010101" pitchFamily="49" charset="-122"/>
              </a:rPr>
              <a:t>，是指</a:t>
            </a:r>
            <a:r>
              <a:rPr lang="zh-CN" altLang="en-US" sz="2600" b="1" dirty="0">
                <a:latin typeface="SimHei" panose="02010609060101010101" pitchFamily="49" charset="-122"/>
                <a:ea typeface="SimHei" panose="02010609060101010101" pitchFamily="49" charset="-122"/>
              </a:rPr>
              <a:t>人的思维运动，</a:t>
            </a:r>
            <a:r>
              <a:rPr lang="zh-CN" altLang="en-US" sz="2600" dirty="0">
                <a:latin typeface="SimHei" panose="02010609060101010101" pitchFamily="49" charset="-122"/>
                <a:ea typeface="SimHei" panose="02010609060101010101" pitchFamily="49" charset="-122"/>
              </a:rPr>
              <a:t>它源于人的思维，经过推理、分析和判断产生出抽象的结果，或者必须经过人的思维运动作为媒介，间接地作用于自然产生结果。智力活动的规则和方法是指导人们进行思维、表述、判断和记忆的规则和方法。由于其</a:t>
            </a:r>
            <a:r>
              <a:rPr lang="zh-CN" altLang="en-US" sz="2600" b="1" dirty="0">
                <a:latin typeface="SimHei" panose="02010609060101010101" pitchFamily="49" charset="-122"/>
                <a:ea typeface="SimHei" panose="02010609060101010101" pitchFamily="49" charset="-122"/>
              </a:rPr>
              <a:t>没有采用技术手段或者利用自然规律，也未解决技术问题和产生技术效果</a:t>
            </a:r>
            <a:r>
              <a:rPr lang="zh-CN" altLang="en-US" sz="2600" dirty="0">
                <a:latin typeface="SimHei" panose="02010609060101010101" pitchFamily="49" charset="-122"/>
                <a:ea typeface="SimHei" panose="02010609060101010101" pitchFamily="49" charset="-122"/>
              </a:rPr>
              <a:t>，因而不构成技术方案。</a:t>
            </a:r>
          </a:p>
          <a:p>
            <a:r>
              <a:rPr lang="zh-CN" altLang="en-US" sz="2600" dirty="0">
                <a:latin typeface="SimHei" panose="02010609060101010101" pitchFamily="49" charset="-122"/>
                <a:ea typeface="SimHei" panose="02010609060101010101" pitchFamily="49" charset="-122"/>
              </a:rPr>
              <a:t>    在判断涉及智力活动的规则和方法的专利申请要求保护的主题是否属于可授予专利权的客体时，应当遵循以下原则：</a:t>
            </a:r>
          </a:p>
          <a:p>
            <a:r>
              <a:rPr lang="zh-CN" altLang="en-US" sz="2600" dirty="0">
                <a:latin typeface="SimHei" panose="02010609060101010101" pitchFamily="49" charset="-122"/>
                <a:ea typeface="SimHei" panose="02010609060101010101" pitchFamily="49" charset="-122"/>
              </a:rPr>
              <a:t>    </a:t>
            </a:r>
            <a:r>
              <a:rPr lang="en-US" altLang="zh-CN" sz="2600" b="1" dirty="0">
                <a:solidFill>
                  <a:srgbClr val="C00000"/>
                </a:solidFill>
                <a:latin typeface="SimHei" panose="02010609060101010101" pitchFamily="49" charset="-122"/>
                <a:ea typeface="SimHei" panose="02010609060101010101" pitchFamily="49" charset="-122"/>
              </a:rPr>
              <a:t>1</a:t>
            </a:r>
            <a:r>
              <a:rPr lang="zh-CN" altLang="en-US" sz="2600" b="1" dirty="0">
                <a:solidFill>
                  <a:srgbClr val="C00000"/>
                </a:solidFill>
                <a:latin typeface="SimHei" panose="02010609060101010101" pitchFamily="49" charset="-122"/>
                <a:ea typeface="SimHei" panose="02010609060101010101" pitchFamily="49" charset="-122"/>
              </a:rPr>
              <a:t>）</a:t>
            </a:r>
            <a:r>
              <a:rPr lang="en-US" altLang="zh-CN" sz="2600" b="1" dirty="0">
                <a:solidFill>
                  <a:srgbClr val="C00000"/>
                </a:solidFill>
                <a:latin typeface="SimHei" panose="02010609060101010101" pitchFamily="49" charset="-122"/>
                <a:ea typeface="SimHei" panose="02010609060101010101" pitchFamily="49" charset="-122"/>
              </a:rPr>
              <a:t>.</a:t>
            </a:r>
            <a:r>
              <a:rPr lang="zh-CN" altLang="en-US" sz="2600" dirty="0">
                <a:latin typeface="SimHei" panose="02010609060101010101" pitchFamily="49" charset="-122"/>
                <a:ea typeface="SimHei" panose="02010609060101010101" pitchFamily="49" charset="-122"/>
              </a:rPr>
              <a:t>如果一项</a:t>
            </a:r>
            <a:r>
              <a:rPr lang="zh-CN" altLang="en-US" sz="2600" b="1" dirty="0">
                <a:latin typeface="SimHei" panose="02010609060101010101" pitchFamily="49" charset="-122"/>
                <a:ea typeface="SimHei" panose="02010609060101010101" pitchFamily="49" charset="-122"/>
              </a:rPr>
              <a:t>权利要求仅仅涉及智力活动的规则和方法，则不应当被授予专利权</a:t>
            </a:r>
            <a:r>
              <a:rPr lang="zh-CN" altLang="en-US" sz="2600" dirty="0">
                <a:latin typeface="SimHei" panose="02010609060101010101" pitchFamily="49" charset="-122"/>
                <a:ea typeface="SimHei" panose="02010609060101010101" pitchFamily="49" charset="-122"/>
              </a:rPr>
              <a:t>。如演绎、推理和运筹的方法；图书分类规则、字典的编排方法、情报检索的方法、专利分类法；日历的编排规则和方法；仪器和设备的操作说明；各种语言的语法、汉字编码方法。</a:t>
            </a:r>
            <a:endParaRPr lang="en-US" altLang="zh-CN" sz="2600" dirty="0">
              <a:latin typeface="SimHei" panose="02010609060101010101" pitchFamily="49" charset="-122"/>
              <a:ea typeface="SimHei" panose="02010609060101010101" pitchFamily="49" charset="-122"/>
            </a:endParaRPr>
          </a:p>
          <a:p>
            <a:r>
              <a:rPr lang="en-US" altLang="zh-CN" sz="2600" dirty="0">
                <a:latin typeface="SimHei" panose="02010609060101010101" pitchFamily="49" charset="-122"/>
                <a:ea typeface="SimHei" panose="02010609060101010101" pitchFamily="49" charset="-122"/>
              </a:rPr>
              <a:t>     </a:t>
            </a:r>
            <a:r>
              <a:rPr lang="en-US" altLang="zh-CN" sz="2100" b="1" dirty="0" err="1">
                <a:solidFill>
                  <a:srgbClr val="00319E"/>
                </a:solidFill>
                <a:latin typeface="SimHei" panose="02010609060101010101" pitchFamily="49" charset="-122"/>
                <a:ea typeface="SimHei" panose="02010609060101010101" pitchFamily="49" charset="-122"/>
              </a:rPr>
              <a:t>Eg</a:t>
            </a:r>
            <a:r>
              <a:rPr lang="en-US" altLang="zh-CN" sz="2100" b="1" dirty="0">
                <a:solidFill>
                  <a:srgbClr val="00319E"/>
                </a:solidFill>
                <a:latin typeface="SimHei" panose="02010609060101010101" pitchFamily="49" charset="-122"/>
                <a:ea typeface="SimHei" panose="02010609060101010101" pitchFamily="49" charset="-122"/>
              </a:rPr>
              <a:t>.</a:t>
            </a:r>
            <a:r>
              <a:rPr lang="zh-CN" altLang="en-US" sz="2100" b="1" dirty="0">
                <a:solidFill>
                  <a:srgbClr val="00319E"/>
                </a:solidFill>
                <a:latin typeface="SimHei" panose="02010609060101010101" pitchFamily="49" charset="-122"/>
                <a:ea typeface="SimHei" panose="02010609060101010101" pitchFamily="49" charset="-122"/>
              </a:rPr>
              <a:t>游戏玩法</a:t>
            </a:r>
            <a:endParaRPr lang="en-US" altLang="zh-CN" sz="2100" b="1" dirty="0">
              <a:solidFill>
                <a:srgbClr val="00319E"/>
              </a:solidFill>
              <a:latin typeface="SimHei" panose="02010609060101010101" pitchFamily="49" charset="-122"/>
              <a:ea typeface="SimHei" panose="02010609060101010101" pitchFamily="49" charset="-122"/>
            </a:endParaRPr>
          </a:p>
          <a:p>
            <a:r>
              <a:rPr lang="en-US" altLang="zh-CN" sz="2600" dirty="0">
                <a:latin typeface="SimHei" panose="02010609060101010101" pitchFamily="49" charset="-122"/>
                <a:ea typeface="SimHei" panose="02010609060101010101" pitchFamily="49" charset="-122"/>
              </a:rPr>
              <a:t>    </a:t>
            </a:r>
            <a:r>
              <a:rPr lang="en-US" altLang="zh-CN" sz="2600" b="1" dirty="0">
                <a:solidFill>
                  <a:srgbClr val="C00000"/>
                </a:solidFill>
                <a:latin typeface="SimHei" panose="02010609060101010101" pitchFamily="49" charset="-122"/>
                <a:ea typeface="SimHei" panose="02010609060101010101" pitchFamily="49" charset="-122"/>
              </a:rPr>
              <a:t>2</a:t>
            </a:r>
            <a:r>
              <a:rPr lang="zh-CN" altLang="en-US" sz="2600" b="1" dirty="0">
                <a:solidFill>
                  <a:srgbClr val="C00000"/>
                </a:solidFill>
                <a:latin typeface="SimHei" panose="02010609060101010101" pitchFamily="49" charset="-122"/>
                <a:ea typeface="SimHei" panose="02010609060101010101" pitchFamily="49" charset="-122"/>
              </a:rPr>
              <a:t>）</a:t>
            </a:r>
            <a:r>
              <a:rPr lang="en-US" altLang="zh-CN" sz="2600" b="1" dirty="0">
                <a:solidFill>
                  <a:srgbClr val="C00000"/>
                </a:solidFill>
                <a:latin typeface="SimHei" panose="02010609060101010101" pitchFamily="49" charset="-122"/>
                <a:ea typeface="SimHei" panose="02010609060101010101" pitchFamily="49" charset="-122"/>
              </a:rPr>
              <a:t>.</a:t>
            </a:r>
            <a:r>
              <a:rPr lang="zh-CN" altLang="en-US" sz="2600" dirty="0">
                <a:latin typeface="SimHei" panose="02010609060101010101" pitchFamily="49" charset="-122"/>
                <a:ea typeface="SimHei" panose="02010609060101010101" pitchFamily="49" charset="-122"/>
              </a:rPr>
              <a:t>除了上述所描述的情形之外，如果一项权利要求在对其进行限定的全部内容中既包含智力活动的规则和方法的内容，又</a:t>
            </a:r>
            <a:r>
              <a:rPr lang="zh-CN" altLang="en-US" sz="2600" b="1" dirty="0">
                <a:solidFill>
                  <a:srgbClr val="C00000"/>
                </a:solidFill>
                <a:latin typeface="SimHei" panose="02010609060101010101" pitchFamily="49" charset="-122"/>
                <a:ea typeface="SimHei" panose="02010609060101010101" pitchFamily="49" charset="-122"/>
              </a:rPr>
              <a:t>包含技术特征</a:t>
            </a:r>
            <a:r>
              <a:rPr lang="zh-CN" altLang="en-US" sz="2600" dirty="0">
                <a:latin typeface="SimHei" panose="02010609060101010101" pitchFamily="49" charset="-122"/>
                <a:ea typeface="SimHei" panose="02010609060101010101" pitchFamily="49" charset="-122"/>
              </a:rPr>
              <a:t>，则该权利要求就整体而言并不是一种智力活动的规则和方法，</a:t>
            </a:r>
            <a:r>
              <a:rPr lang="zh-CN" altLang="en-US" sz="2600" b="1" dirty="0">
                <a:latin typeface="SimHei" panose="02010609060101010101" pitchFamily="49" charset="-122"/>
                <a:ea typeface="SimHei" panose="02010609060101010101" pitchFamily="49" charset="-122"/>
              </a:rPr>
              <a:t>不应当排除其获得专利权的可能性</a:t>
            </a:r>
            <a:r>
              <a:rPr lang="zh-CN" altLang="en-US" sz="2600" dirty="0">
                <a:latin typeface="SimHei" panose="02010609060101010101" pitchFamily="49" charset="-122"/>
                <a:ea typeface="SimHei" panose="02010609060101010101" pitchFamily="49" charset="-122"/>
              </a:rPr>
              <a:t>。</a:t>
            </a:r>
          </a:p>
        </p:txBody>
      </p:sp>
    </p:spTree>
    <p:extLst>
      <p:ext uri="{BB962C8B-B14F-4D97-AF65-F5344CB8AC3E}">
        <p14:creationId xmlns:p14="http://schemas.microsoft.com/office/powerpoint/2010/main" val="1957794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925" y="1165141"/>
            <a:ext cx="1336782" cy="1536127"/>
          </a:xfrm>
          <a:prstGeom prst="rect">
            <a:avLst/>
          </a:prstGeom>
        </p:spPr>
      </p:pic>
      <p:sp>
        <p:nvSpPr>
          <p:cNvPr id="5" name="文本框 4"/>
          <p:cNvSpPr txBox="1"/>
          <p:nvPr/>
        </p:nvSpPr>
        <p:spPr>
          <a:xfrm>
            <a:off x="939911" y="1671595"/>
            <a:ext cx="902811" cy="523220"/>
          </a:xfrm>
          <a:prstGeom prst="rect">
            <a:avLst/>
          </a:prstGeom>
          <a:noFill/>
        </p:spPr>
        <p:txBody>
          <a:bodyPr wrap="none" rtlCol="0">
            <a:spAutoFit/>
          </a:bodyPr>
          <a:lstStyle/>
          <a:p>
            <a:r>
              <a:rPr lang="zh-CN" altLang="en-US" sz="2800" b="1" dirty="0">
                <a:solidFill>
                  <a:srgbClr val="FA7D00"/>
                </a:solidFill>
                <a:latin typeface="微软雅黑" panose="020B0503020204020204" pitchFamily="34" charset="-122"/>
                <a:ea typeface="微软雅黑" panose="020B0503020204020204" pitchFamily="34" charset="-122"/>
              </a:rPr>
              <a:t>目录</a:t>
            </a:r>
          </a:p>
        </p:txBody>
      </p:sp>
      <p:grpSp>
        <p:nvGrpSpPr>
          <p:cNvPr id="31" name="组合 30">
            <a:extLst>
              <a:ext uri="{FF2B5EF4-FFF2-40B4-BE49-F238E27FC236}">
                <a16:creationId xmlns:a16="http://schemas.microsoft.com/office/drawing/2014/main" id="{96A3D62D-3138-6E4D-A66D-FD1981328C84}"/>
              </a:ext>
            </a:extLst>
          </p:cNvPr>
          <p:cNvGrpSpPr/>
          <p:nvPr/>
        </p:nvGrpSpPr>
        <p:grpSpPr>
          <a:xfrm>
            <a:off x="2419938" y="2447609"/>
            <a:ext cx="1200428" cy="487358"/>
            <a:chOff x="3870041" y="1794664"/>
            <a:chExt cx="1200428" cy="487358"/>
          </a:xfrm>
        </p:grpSpPr>
        <p:sp>
          <p:nvSpPr>
            <p:cNvPr id="32" name="圆角矩形 31">
              <a:extLst>
                <a:ext uri="{FF2B5EF4-FFF2-40B4-BE49-F238E27FC236}">
                  <a16:creationId xmlns:a16="http://schemas.microsoft.com/office/drawing/2014/main" id="{10067CCA-0239-904C-AFEA-A1056D12840A}"/>
                </a:ext>
              </a:extLst>
            </p:cNvPr>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33" name="矩形 32">
              <a:extLst>
                <a:ext uri="{FF2B5EF4-FFF2-40B4-BE49-F238E27FC236}">
                  <a16:creationId xmlns:a16="http://schemas.microsoft.com/office/drawing/2014/main" id="{28B8C28C-D64E-824F-A87B-51A10ADF67CF}"/>
                </a:ext>
              </a:extLst>
            </p:cNvPr>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a:extLst>
              <a:ext uri="{FF2B5EF4-FFF2-40B4-BE49-F238E27FC236}">
                <a16:creationId xmlns:a16="http://schemas.microsoft.com/office/drawing/2014/main" id="{DEEA40EF-2C3F-D24C-9462-907CC86E5C19}"/>
              </a:ext>
            </a:extLst>
          </p:cNvPr>
          <p:cNvGrpSpPr/>
          <p:nvPr/>
        </p:nvGrpSpPr>
        <p:grpSpPr>
          <a:xfrm>
            <a:off x="2419938" y="1816552"/>
            <a:ext cx="7481451" cy="2426393"/>
            <a:chOff x="2419938" y="1816552"/>
            <a:chExt cx="7481451" cy="2426393"/>
          </a:xfrm>
        </p:grpSpPr>
        <p:grpSp>
          <p:nvGrpSpPr>
            <p:cNvPr id="13" name="组合 12">
              <a:extLst>
                <a:ext uri="{FF2B5EF4-FFF2-40B4-BE49-F238E27FC236}">
                  <a16:creationId xmlns:a16="http://schemas.microsoft.com/office/drawing/2014/main" id="{C868390D-F3A1-3C41-972D-0353CF490472}"/>
                </a:ext>
              </a:extLst>
            </p:cNvPr>
            <p:cNvGrpSpPr/>
            <p:nvPr/>
          </p:nvGrpSpPr>
          <p:grpSpPr>
            <a:xfrm>
              <a:off x="2419938" y="1816552"/>
              <a:ext cx="7481451" cy="498579"/>
              <a:chOff x="2419938" y="1816552"/>
              <a:chExt cx="7481451" cy="498579"/>
            </a:xfrm>
          </p:grpSpPr>
          <p:sp>
            <p:nvSpPr>
              <p:cNvPr id="6" name="圆角矩形 5"/>
              <p:cNvSpPr/>
              <p:nvPr/>
            </p:nvSpPr>
            <p:spPr>
              <a:xfrm>
                <a:off x="8719133" y="1816552"/>
                <a:ext cx="1182256" cy="49857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 name="组合 9"/>
              <p:cNvGrpSpPr/>
              <p:nvPr/>
            </p:nvGrpSpPr>
            <p:grpSpPr>
              <a:xfrm>
                <a:off x="2419938" y="1819177"/>
                <a:ext cx="6373086" cy="495954"/>
                <a:chOff x="3870041" y="1794664"/>
                <a:chExt cx="6373086" cy="495954"/>
              </a:xfrm>
            </p:grpSpPr>
            <p:sp>
              <p:nvSpPr>
                <p:cNvPr id="7" name="圆角矩形 6"/>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8" name="矩形 7"/>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SimHei" panose="02010609060101010101" pitchFamily="49" charset="-122"/>
                      <a:ea typeface="SimHei" panose="02010609060101010101" pitchFamily="49" charset="-122"/>
                    </a:rPr>
                    <a:t>发明</a:t>
                  </a:r>
                </a:p>
              </p:txBody>
            </p:sp>
          </p:grpSp>
        </p:grpSp>
        <p:sp>
          <p:nvSpPr>
            <p:cNvPr id="12" name="文本框 11"/>
            <p:cNvSpPr txBox="1"/>
            <p:nvPr/>
          </p:nvSpPr>
          <p:spPr>
            <a:xfrm>
              <a:off x="2500311" y="1837748"/>
              <a:ext cx="1308914" cy="769441"/>
            </a:xfrm>
            <a:prstGeom prst="rect">
              <a:avLst/>
            </a:prstGeom>
            <a:noFill/>
          </p:spPr>
          <p:txBody>
            <a:bodyPr wrap="square" rtlCol="0">
              <a:spAutoFit/>
            </a:bodyPr>
            <a:lstStyle/>
            <a:p>
              <a:r>
                <a:rPr lang="zh-CN" altLang="en-US" sz="2400" b="1" dirty="0">
                  <a:solidFill>
                    <a:schemeClr val="bg1"/>
                  </a:solidFill>
                  <a:latin typeface="SimHei" panose="02010609060101010101" pitchFamily="49" charset="-122"/>
                  <a:ea typeface="SimHei" panose="02010609060101010101" pitchFamily="49" charset="-122"/>
                </a:rPr>
                <a:t>第一节</a:t>
              </a:r>
            </a:p>
            <a:p>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44" name="组合 43">
              <a:extLst>
                <a:ext uri="{FF2B5EF4-FFF2-40B4-BE49-F238E27FC236}">
                  <a16:creationId xmlns:a16="http://schemas.microsoft.com/office/drawing/2014/main" id="{085E292F-8775-5F41-A94D-A865EB5E5725}"/>
                </a:ext>
              </a:extLst>
            </p:cNvPr>
            <p:cNvGrpSpPr/>
            <p:nvPr/>
          </p:nvGrpSpPr>
          <p:grpSpPr>
            <a:xfrm>
              <a:off x="2419938" y="2461805"/>
              <a:ext cx="7481451" cy="1781140"/>
              <a:chOff x="2419938" y="2461805"/>
              <a:chExt cx="7481451" cy="1781140"/>
            </a:xfrm>
          </p:grpSpPr>
          <p:grpSp>
            <p:nvGrpSpPr>
              <p:cNvPr id="42" name="组合 41">
                <a:extLst>
                  <a:ext uri="{FF2B5EF4-FFF2-40B4-BE49-F238E27FC236}">
                    <a16:creationId xmlns:a16="http://schemas.microsoft.com/office/drawing/2014/main" id="{274CCDF3-A6A7-5E48-8B16-105EFF7BBBBB}"/>
                  </a:ext>
                </a:extLst>
              </p:cNvPr>
              <p:cNvGrpSpPr/>
              <p:nvPr/>
            </p:nvGrpSpPr>
            <p:grpSpPr>
              <a:xfrm>
                <a:off x="2419938" y="3099547"/>
                <a:ext cx="7481451" cy="1143398"/>
                <a:chOff x="2419938" y="3099547"/>
                <a:chExt cx="7481451" cy="1143398"/>
              </a:xfrm>
            </p:grpSpPr>
            <p:grpSp>
              <p:nvGrpSpPr>
                <p:cNvPr id="40" name="组合 39">
                  <a:extLst>
                    <a:ext uri="{FF2B5EF4-FFF2-40B4-BE49-F238E27FC236}">
                      <a16:creationId xmlns:a16="http://schemas.microsoft.com/office/drawing/2014/main" id="{1CD89B6F-D2AD-C240-92C5-FE9ED16DABF1}"/>
                    </a:ext>
                  </a:extLst>
                </p:cNvPr>
                <p:cNvGrpSpPr/>
                <p:nvPr/>
              </p:nvGrpSpPr>
              <p:grpSpPr>
                <a:xfrm>
                  <a:off x="2419938" y="3099547"/>
                  <a:ext cx="7481451" cy="495954"/>
                  <a:chOff x="2419938" y="3099547"/>
                  <a:chExt cx="7481451" cy="495954"/>
                </a:xfrm>
              </p:grpSpPr>
              <p:sp>
                <p:nvSpPr>
                  <p:cNvPr id="19" name="圆角矩形 18"/>
                  <p:cNvSpPr/>
                  <p:nvPr/>
                </p:nvSpPr>
                <p:spPr>
                  <a:xfrm>
                    <a:off x="8719133" y="3102742"/>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2419938" y="3099547"/>
                    <a:ext cx="6373086" cy="495954"/>
                    <a:chOff x="3870041" y="1793693"/>
                    <a:chExt cx="6373086" cy="495954"/>
                  </a:xfrm>
                </p:grpSpPr>
                <p:sp>
                  <p:nvSpPr>
                    <p:cNvPr id="21" name="圆角矩形 20"/>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2" name="矩形 21"/>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163131" y="1793693"/>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SimHei" panose="02010609060101010101" pitchFamily="49" charset="-122"/>
                          <a:ea typeface="SimHei" panose="02010609060101010101" pitchFamily="49" charset="-122"/>
                        </a:rPr>
                        <a:t>外观设计</a:t>
                      </a:r>
                    </a:p>
                  </p:txBody>
                </p:sp>
              </p:grpSp>
            </p:grpSp>
            <p:sp>
              <p:nvSpPr>
                <p:cNvPr id="24" name="文本框 23"/>
                <p:cNvSpPr txBox="1"/>
                <p:nvPr/>
              </p:nvSpPr>
              <p:spPr>
                <a:xfrm>
                  <a:off x="2500311" y="3119089"/>
                  <a:ext cx="1107996" cy="461665"/>
                </a:xfrm>
                <a:prstGeom prst="rect">
                  <a:avLst/>
                </a:prstGeom>
                <a:noFill/>
              </p:spPr>
              <p:txBody>
                <a:bodyPr wrap="none" rtlCol="0">
                  <a:spAutoFit/>
                </a:bodyPr>
                <a:lstStyle/>
                <a:p>
                  <a:r>
                    <a:rPr lang="zh-CN" altLang="en-US" sz="2400" b="1" dirty="0">
                      <a:solidFill>
                        <a:schemeClr val="bg1"/>
                      </a:solidFill>
                      <a:latin typeface="SimHei" panose="02010609060101010101" pitchFamily="49" charset="-122"/>
                      <a:ea typeface="SimHei" panose="02010609060101010101" pitchFamily="49" charset="-122"/>
                    </a:rPr>
                    <a:t>第三节</a:t>
                  </a:r>
                  <a:endParaRPr lang="zh-CN" altLang="en-US" sz="2000" b="1" dirty="0">
                    <a:solidFill>
                      <a:schemeClr val="bg1"/>
                    </a:solidFill>
                    <a:latin typeface="SimHei" panose="02010609060101010101" pitchFamily="49" charset="-122"/>
                    <a:ea typeface="SimHei" panose="02010609060101010101" pitchFamily="49" charset="-122"/>
                  </a:endParaRPr>
                </a:p>
              </p:txBody>
            </p:sp>
            <p:grpSp>
              <p:nvGrpSpPr>
                <p:cNvPr id="3" name="组合 2">
                  <a:extLst>
                    <a:ext uri="{FF2B5EF4-FFF2-40B4-BE49-F238E27FC236}">
                      <a16:creationId xmlns:a16="http://schemas.microsoft.com/office/drawing/2014/main" id="{FC19161A-91C9-024A-A5F9-E7792E550218}"/>
                    </a:ext>
                  </a:extLst>
                </p:cNvPr>
                <p:cNvGrpSpPr/>
                <p:nvPr/>
              </p:nvGrpSpPr>
              <p:grpSpPr>
                <a:xfrm>
                  <a:off x="2419938" y="3742561"/>
                  <a:ext cx="7480532" cy="500384"/>
                  <a:chOff x="2419938" y="3742561"/>
                  <a:chExt cx="7480532" cy="500384"/>
                </a:xfrm>
              </p:grpSpPr>
              <p:sp>
                <p:nvSpPr>
                  <p:cNvPr id="25" name="圆角矩形 24"/>
                  <p:cNvSpPr/>
                  <p:nvPr/>
                </p:nvSpPr>
                <p:spPr>
                  <a:xfrm>
                    <a:off x="8718214" y="3742561"/>
                    <a:ext cx="1182256" cy="500384"/>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2419938" y="3744366"/>
                    <a:ext cx="6646002" cy="495954"/>
                    <a:chOff x="3870041" y="1794664"/>
                    <a:chExt cx="6646002" cy="495954"/>
                  </a:xfrm>
                </p:grpSpPr>
                <p:sp>
                  <p:nvSpPr>
                    <p:cNvPr id="27" name="圆角矩形 26"/>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8" name="矩形 27"/>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163130" y="1794664"/>
                      <a:ext cx="5352913"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SimHei" panose="02010609060101010101" pitchFamily="49" charset="-122"/>
                          <a:ea typeface="SimHei" panose="02010609060101010101" pitchFamily="49" charset="-122"/>
                        </a:rPr>
                        <a:t>专利法不予保护的对象</a:t>
                      </a:r>
                    </a:p>
                  </p:txBody>
                </p:sp>
              </p:grpSp>
            </p:grpSp>
            <p:sp>
              <p:nvSpPr>
                <p:cNvPr id="37" name="文本框 23">
                  <a:extLst>
                    <a:ext uri="{FF2B5EF4-FFF2-40B4-BE49-F238E27FC236}">
                      <a16:creationId xmlns:a16="http://schemas.microsoft.com/office/drawing/2014/main" id="{61F8C893-7332-264B-A288-AC5E82C59F68}"/>
                    </a:ext>
                  </a:extLst>
                </p:cNvPr>
                <p:cNvSpPr txBox="1"/>
                <p:nvPr/>
              </p:nvSpPr>
              <p:spPr>
                <a:xfrm>
                  <a:off x="2480287" y="3734550"/>
                  <a:ext cx="1107996" cy="461665"/>
                </a:xfrm>
                <a:prstGeom prst="rect">
                  <a:avLst/>
                </a:prstGeom>
                <a:noFill/>
              </p:spPr>
              <p:txBody>
                <a:bodyPr wrap="none" rtlCol="0">
                  <a:spAutoFit/>
                </a:bodyPr>
                <a:lstStyle/>
                <a:p>
                  <a:r>
                    <a:rPr lang="zh-CN" altLang="en-US" sz="2400" b="1" dirty="0">
                      <a:solidFill>
                        <a:schemeClr val="bg1"/>
                      </a:solidFill>
                      <a:latin typeface="SimHei" panose="02010609060101010101" pitchFamily="49" charset="-122"/>
                      <a:ea typeface="SimHei" panose="02010609060101010101" pitchFamily="49" charset="-122"/>
                    </a:rPr>
                    <a:t>第</a:t>
                  </a:r>
                  <a:r>
                    <a:rPr lang="zh-TW" altLang="en-US" sz="2400" b="1" dirty="0">
                      <a:solidFill>
                        <a:schemeClr val="bg1"/>
                      </a:solidFill>
                      <a:latin typeface="SimHei" panose="02010609060101010101" pitchFamily="49" charset="-122"/>
                      <a:ea typeface="SimHei" panose="02010609060101010101" pitchFamily="49" charset="-122"/>
                    </a:rPr>
                    <a:t>四</a:t>
                  </a:r>
                  <a:r>
                    <a:rPr lang="zh-CN" altLang="en-US" sz="2400" b="1" dirty="0">
                      <a:solidFill>
                        <a:schemeClr val="bg1"/>
                      </a:solidFill>
                      <a:latin typeface="SimHei" panose="02010609060101010101" pitchFamily="49" charset="-122"/>
                      <a:ea typeface="SimHei" panose="02010609060101010101" pitchFamily="49" charset="-122"/>
                    </a:rPr>
                    <a:t>节</a:t>
                  </a:r>
                  <a:endParaRPr lang="zh-CN" altLang="en-US" sz="2000" b="1" dirty="0">
                    <a:solidFill>
                      <a:schemeClr val="bg1"/>
                    </a:solidFill>
                    <a:latin typeface="SimHei" panose="02010609060101010101" pitchFamily="49" charset="-122"/>
                    <a:ea typeface="SimHei" panose="02010609060101010101" pitchFamily="49" charset="-122"/>
                  </a:endParaRPr>
                </a:p>
              </p:txBody>
            </p:sp>
          </p:grpSp>
          <p:sp>
            <p:nvSpPr>
              <p:cNvPr id="35" name="文本框 34">
                <a:extLst>
                  <a:ext uri="{FF2B5EF4-FFF2-40B4-BE49-F238E27FC236}">
                    <a16:creationId xmlns:a16="http://schemas.microsoft.com/office/drawing/2014/main" id="{FB719043-0583-5F47-8840-3418CB74FB19}"/>
                  </a:ext>
                </a:extLst>
              </p:cNvPr>
              <p:cNvSpPr txBox="1"/>
              <p:nvPr/>
            </p:nvSpPr>
            <p:spPr>
              <a:xfrm>
                <a:off x="2480533" y="2461805"/>
                <a:ext cx="1308914" cy="769441"/>
              </a:xfrm>
              <a:prstGeom prst="rect">
                <a:avLst/>
              </a:prstGeom>
              <a:noFill/>
            </p:spPr>
            <p:txBody>
              <a:bodyPr wrap="square" rtlCol="0">
                <a:spAutoFit/>
              </a:bodyPr>
              <a:lstStyle/>
              <a:p>
                <a:r>
                  <a:rPr lang="zh-CN" altLang="en-US" sz="2400" b="1" dirty="0">
                    <a:solidFill>
                      <a:schemeClr val="bg1"/>
                    </a:solidFill>
                    <a:latin typeface="SimHei" panose="02010609060101010101" pitchFamily="49" charset="-122"/>
                    <a:ea typeface="SimHei" panose="02010609060101010101" pitchFamily="49" charset="-122"/>
                  </a:rPr>
                  <a:t>第二节</a:t>
                </a:r>
              </a:p>
              <a:p>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39" name="组合 38">
                <a:extLst>
                  <a:ext uri="{FF2B5EF4-FFF2-40B4-BE49-F238E27FC236}">
                    <a16:creationId xmlns:a16="http://schemas.microsoft.com/office/drawing/2014/main" id="{BCF454F5-F38D-6340-AAA6-6A17FB04965E}"/>
                  </a:ext>
                </a:extLst>
              </p:cNvPr>
              <p:cNvGrpSpPr/>
              <p:nvPr/>
            </p:nvGrpSpPr>
            <p:grpSpPr>
              <a:xfrm>
                <a:off x="3713028" y="2475678"/>
                <a:ext cx="6188361" cy="495954"/>
                <a:chOff x="3713028" y="2475678"/>
                <a:chExt cx="6188361" cy="495954"/>
              </a:xfrm>
            </p:grpSpPr>
            <p:sp>
              <p:nvSpPr>
                <p:cNvPr id="36" name="矩形 35">
                  <a:extLst>
                    <a:ext uri="{FF2B5EF4-FFF2-40B4-BE49-F238E27FC236}">
                      <a16:creationId xmlns:a16="http://schemas.microsoft.com/office/drawing/2014/main" id="{7766C8D8-38B5-9846-B7BF-E412518B9F5E}"/>
                    </a:ext>
                  </a:extLst>
                </p:cNvPr>
                <p:cNvSpPr/>
                <p:nvPr/>
              </p:nvSpPr>
              <p:spPr>
                <a:xfrm>
                  <a:off x="3713028" y="2475678"/>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SimHei" panose="02010609060101010101" pitchFamily="49" charset="-122"/>
                      <a:ea typeface="SimHei" panose="02010609060101010101" pitchFamily="49" charset="-122"/>
                    </a:rPr>
                    <a:t>实用新型</a:t>
                  </a:r>
                </a:p>
              </p:txBody>
            </p:sp>
            <p:sp>
              <p:nvSpPr>
                <p:cNvPr id="38" name="圆角矩形 37">
                  <a:extLst>
                    <a:ext uri="{FF2B5EF4-FFF2-40B4-BE49-F238E27FC236}">
                      <a16:creationId xmlns:a16="http://schemas.microsoft.com/office/drawing/2014/main" id="{EAD2580C-26A0-CA43-856B-F0A05E323CCB}"/>
                    </a:ext>
                  </a:extLst>
                </p:cNvPr>
                <p:cNvSpPr/>
                <p:nvPr/>
              </p:nvSpPr>
              <p:spPr>
                <a:xfrm>
                  <a:off x="8719133" y="2477275"/>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grpSp>
    </p:spTree>
    <p:extLst>
      <p:ext uri="{BB962C8B-B14F-4D97-AF65-F5344CB8AC3E}">
        <p14:creationId xmlns:p14="http://schemas.microsoft.com/office/powerpoint/2010/main" val="30137616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68612F7-65E5-49FD-BC90-C85A61A7661B}"/>
              </a:ext>
            </a:extLst>
          </p:cNvPr>
          <p:cNvSpPr>
            <a:spLocks noGrp="1"/>
          </p:cNvSpPr>
          <p:nvPr>
            <p:ph idx="1"/>
          </p:nvPr>
        </p:nvSpPr>
        <p:spPr>
          <a:xfrm>
            <a:off x="1509204" y="854139"/>
            <a:ext cx="10338449" cy="5511149"/>
          </a:xfrm>
        </p:spPr>
        <p:txBody>
          <a:bodyPr>
            <a:normAutofit fontScale="55000" lnSpcReduction="20000"/>
          </a:bodyPr>
          <a:lstStyle/>
          <a:p>
            <a:r>
              <a:rPr lang="zh-CN" altLang="en-US" sz="3500" dirty="0">
                <a:latin typeface="SimHei" panose="02010609060101010101" pitchFamily="49" charset="-122"/>
                <a:ea typeface="SimHei" panose="02010609060101010101" pitchFamily="49" charset="-122"/>
              </a:rPr>
              <a:t>（四）</a:t>
            </a:r>
            <a:r>
              <a:rPr lang="zh-CN" altLang="en-US" sz="3500" b="1" dirty="0">
                <a:solidFill>
                  <a:srgbClr val="C00000"/>
                </a:solidFill>
                <a:latin typeface="SimHei" panose="02010609060101010101" pitchFamily="49" charset="-122"/>
                <a:ea typeface="SimHei" panose="02010609060101010101" pitchFamily="49" charset="-122"/>
              </a:rPr>
              <a:t>疾病诊断和治疗方法</a:t>
            </a:r>
            <a:r>
              <a:rPr lang="zh-CN" altLang="en-US" sz="3500" dirty="0">
                <a:latin typeface="SimHei" panose="02010609060101010101" pitchFamily="49" charset="-122"/>
                <a:ea typeface="SimHei" panose="02010609060101010101" pitchFamily="49" charset="-122"/>
              </a:rPr>
              <a:t>不能被授予专利权</a:t>
            </a:r>
          </a:p>
          <a:p>
            <a:r>
              <a:rPr lang="zh-CN" altLang="en-US" sz="3500" dirty="0">
                <a:latin typeface="SimHei" panose="02010609060101010101" pitchFamily="49" charset="-122"/>
                <a:ea typeface="SimHei" panose="02010609060101010101" pitchFamily="49" charset="-122"/>
              </a:rPr>
              <a:t>    </a:t>
            </a:r>
            <a:r>
              <a:rPr lang="zh-CN" altLang="en-US" sz="3500" b="1" dirty="0">
                <a:solidFill>
                  <a:srgbClr val="C00000"/>
                </a:solidFill>
                <a:latin typeface="SimHei" panose="02010609060101010101" pitchFamily="49" charset="-122"/>
                <a:ea typeface="SimHei" panose="02010609060101010101" pitchFamily="49" charset="-122"/>
              </a:rPr>
              <a:t>疾病的诊断和治疗方法</a:t>
            </a:r>
            <a:r>
              <a:rPr lang="zh-CN" altLang="en-US" sz="3500" dirty="0">
                <a:latin typeface="SimHei" panose="02010609060101010101" pitchFamily="49" charset="-122"/>
                <a:ea typeface="SimHei" panose="02010609060101010101" pitchFamily="49" charset="-122"/>
              </a:rPr>
              <a:t>，是指以</a:t>
            </a:r>
            <a:r>
              <a:rPr lang="zh-CN" altLang="en-US" sz="3500" u="sng" dirty="0">
                <a:latin typeface="SimHei" panose="02010609060101010101" pitchFamily="49" charset="-122"/>
                <a:ea typeface="SimHei" panose="02010609060101010101" pitchFamily="49" charset="-122"/>
              </a:rPr>
              <a:t>有生命的人体或者动物体为直接实施对象</a:t>
            </a:r>
            <a:r>
              <a:rPr lang="zh-CN" altLang="en-US" sz="3500" dirty="0">
                <a:latin typeface="SimHei" panose="02010609060101010101" pitchFamily="49" charset="-122"/>
                <a:ea typeface="SimHei" panose="02010609060101010101" pitchFamily="49" charset="-122"/>
              </a:rPr>
              <a:t>，进行识别、确定或消除病因或病灶的过程。</a:t>
            </a:r>
          </a:p>
          <a:p>
            <a:r>
              <a:rPr lang="zh-CN" altLang="en-US" sz="3500" dirty="0">
                <a:latin typeface="SimHei" panose="02010609060101010101" pitchFamily="49" charset="-122"/>
                <a:ea typeface="SimHei" panose="02010609060101010101" pitchFamily="49" charset="-122"/>
              </a:rPr>
              <a:t>    出于</a:t>
            </a:r>
            <a:r>
              <a:rPr lang="zh-CN" altLang="en-US" sz="3500" u="sng" dirty="0">
                <a:latin typeface="SimHei" panose="02010609060101010101" pitchFamily="49" charset="-122"/>
                <a:ea typeface="SimHei" panose="02010609060101010101" pitchFamily="49" charset="-122"/>
              </a:rPr>
              <a:t>人道主义的考虑和社会伦理</a:t>
            </a:r>
            <a:r>
              <a:rPr lang="zh-CN" altLang="en-US" sz="3500" dirty="0">
                <a:latin typeface="SimHei" panose="02010609060101010101" pitchFamily="49" charset="-122"/>
                <a:ea typeface="SimHei" panose="02010609060101010101" pitchFamily="49" charset="-122"/>
              </a:rPr>
              <a:t>的原因，医生在诊断和治疗过程中应当有选择各种方法和条件的自由。另外，这类方法直接以有生命的人体或动物体为实施对象，</a:t>
            </a:r>
            <a:r>
              <a:rPr lang="zh-CN" altLang="en-US" sz="3500" b="1" dirty="0">
                <a:latin typeface="SimHei" panose="02010609060101010101" pitchFamily="49" charset="-122"/>
                <a:ea typeface="SimHei" panose="02010609060101010101" pitchFamily="49" charset="-122"/>
              </a:rPr>
              <a:t>无法在产业上利用，不属于专利法意义上的发明创造</a:t>
            </a:r>
            <a:r>
              <a:rPr lang="zh-CN" altLang="en-US" sz="3500" dirty="0">
                <a:latin typeface="SimHei" panose="02010609060101010101" pitchFamily="49" charset="-122"/>
                <a:ea typeface="SimHei" panose="02010609060101010101" pitchFamily="49" charset="-122"/>
              </a:rPr>
              <a:t>。因此疾病的诊断和治疗方法不能被授予专利权。</a:t>
            </a:r>
            <a:endParaRPr lang="en-US" altLang="zh-CN" sz="3500" dirty="0">
              <a:latin typeface="SimHei" panose="02010609060101010101" pitchFamily="49" charset="-122"/>
              <a:ea typeface="SimHei" panose="02010609060101010101" pitchFamily="49" charset="-122"/>
            </a:endParaRPr>
          </a:p>
          <a:p>
            <a:r>
              <a:rPr lang="zh-CN" altLang="en-US" sz="3500" dirty="0">
                <a:latin typeface="SimHei" panose="02010609060101010101" pitchFamily="49" charset="-122"/>
                <a:ea typeface="SimHei" panose="02010609060101010101" pitchFamily="49" charset="-122"/>
              </a:rPr>
              <a:t>    </a:t>
            </a:r>
            <a:r>
              <a:rPr lang="zh-CN" altLang="en-US" sz="3500" b="1" dirty="0">
                <a:latin typeface="SimHei" panose="02010609060101010101" pitchFamily="49" charset="-122"/>
                <a:ea typeface="SimHei" panose="02010609060101010101" pitchFamily="49" charset="-122"/>
              </a:rPr>
              <a:t>一项与疾病诊断有关的方法如果是</a:t>
            </a:r>
            <a:r>
              <a:rPr lang="zh-CN" altLang="en-US" sz="3500" b="1" u="sng" dirty="0">
                <a:latin typeface="SimHei" panose="02010609060101010101" pitchFamily="49" charset="-122"/>
                <a:ea typeface="SimHei" panose="02010609060101010101" pitchFamily="49" charset="-122"/>
              </a:rPr>
              <a:t>以有生命的人体或动物体为对象</a:t>
            </a:r>
            <a:r>
              <a:rPr lang="zh-CN" altLang="en-US" sz="3500" b="1" dirty="0">
                <a:latin typeface="SimHei" panose="02010609060101010101" pitchFamily="49" charset="-122"/>
                <a:ea typeface="SimHei" panose="02010609060101010101" pitchFamily="49" charset="-122"/>
              </a:rPr>
              <a:t>，且</a:t>
            </a:r>
            <a:r>
              <a:rPr lang="zh-CN" altLang="en-US" sz="3500" b="1" u="sng" dirty="0">
                <a:latin typeface="SimHei" panose="02010609060101010101" pitchFamily="49" charset="-122"/>
                <a:ea typeface="SimHei" panose="02010609060101010101" pitchFamily="49" charset="-122"/>
              </a:rPr>
              <a:t>以获得疾病诊断结果或健康状况为直接目的</a:t>
            </a:r>
            <a:r>
              <a:rPr lang="zh-CN" altLang="en-US" sz="3500" b="1" dirty="0">
                <a:latin typeface="SimHei" panose="02010609060101010101" pitchFamily="49" charset="-122"/>
                <a:ea typeface="SimHei" panose="02010609060101010101" pitchFamily="49" charset="-122"/>
              </a:rPr>
              <a:t>，则属于疾病的诊断方法，不能被授予专利权。</a:t>
            </a:r>
            <a:r>
              <a:rPr lang="zh-CN" altLang="en-US" sz="3500" dirty="0">
                <a:latin typeface="SimHei" panose="02010609060101010101" pitchFamily="49" charset="-122"/>
                <a:ea typeface="SimHei" panose="02010609060101010101" pitchFamily="49" charset="-122"/>
              </a:rPr>
              <a:t>如血压测量法、诊脉法、足诊法、Ｘ光诊断法、超声诊断法、胃肠造影诊断法、同位素示踪影像诊断法、基因筛查诊断法等。 </a:t>
            </a:r>
            <a:endParaRPr lang="en-US" altLang="zh-CN" sz="3500" dirty="0">
              <a:latin typeface="SimHei" panose="02010609060101010101" pitchFamily="49" charset="-122"/>
              <a:ea typeface="SimHei" panose="02010609060101010101" pitchFamily="49" charset="-122"/>
            </a:endParaRPr>
          </a:p>
          <a:p>
            <a:r>
              <a:rPr lang="zh-CN" altLang="en-US" sz="3500" dirty="0">
                <a:latin typeface="SimHei" panose="02010609060101010101" pitchFamily="49" charset="-122"/>
                <a:ea typeface="SimHei" panose="02010609060101010101" pitchFamily="49" charset="-122"/>
              </a:rPr>
              <a:t>    治疗方法，是指为使有生命的人体或者动物体恢复或获得健康或减少痛苦， 进行阻断、缓解或者消除病因或病灶的过程。 治疗方法包括以治疗为目的或者具有治疗性质的各种方法。预防疾病或者免疫的方法视为治疗方法。</a:t>
            </a:r>
          </a:p>
          <a:p>
            <a:r>
              <a:rPr lang="zh-CN" altLang="en-US" sz="3500" dirty="0">
                <a:latin typeface="SimHei" panose="02010609060101010101" pitchFamily="49" charset="-122"/>
                <a:ea typeface="SimHei" panose="02010609060101010101" pitchFamily="49" charset="-122"/>
              </a:rPr>
              <a:t>    但是，用于实施疾病诊断和治疗方法的仪器或装置，以及在疾病诊断和治疗方法中使用的物质或材料属于可被授予专利权的客体。</a:t>
            </a:r>
            <a:endParaRPr lang="zh-CN" altLang="en-US" dirty="0"/>
          </a:p>
          <a:p>
            <a:endParaRPr lang="zh-CN" altLang="en-US" dirty="0"/>
          </a:p>
        </p:txBody>
      </p:sp>
    </p:spTree>
    <p:extLst>
      <p:ext uri="{BB962C8B-B14F-4D97-AF65-F5344CB8AC3E}">
        <p14:creationId xmlns:p14="http://schemas.microsoft.com/office/powerpoint/2010/main" val="3960752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48B838F-51C9-4682-B0BD-0A2907D9519F}"/>
              </a:ext>
            </a:extLst>
          </p:cNvPr>
          <p:cNvSpPr>
            <a:spLocks noGrp="1"/>
          </p:cNvSpPr>
          <p:nvPr>
            <p:ph idx="1"/>
          </p:nvPr>
        </p:nvSpPr>
        <p:spPr>
          <a:xfrm>
            <a:off x="1722268" y="871895"/>
            <a:ext cx="10054364" cy="5555538"/>
          </a:xfrm>
        </p:spPr>
        <p:txBody>
          <a:bodyPr>
            <a:normAutofit fontScale="85000" lnSpcReduction="10000"/>
          </a:bodyPr>
          <a:lstStyle/>
          <a:p>
            <a:r>
              <a:rPr lang="zh-CN" altLang="en-US" sz="2600" dirty="0">
                <a:latin typeface="SimHei" panose="02010609060101010101" pitchFamily="49" charset="-122"/>
                <a:ea typeface="SimHei" panose="02010609060101010101" pitchFamily="49" charset="-122"/>
              </a:rPr>
              <a:t>    （五）</a:t>
            </a:r>
            <a:r>
              <a:rPr lang="zh-CN" altLang="en-US" sz="2600" b="1" dirty="0">
                <a:solidFill>
                  <a:srgbClr val="C00000"/>
                </a:solidFill>
                <a:latin typeface="SimHei" panose="02010609060101010101" pitchFamily="49" charset="-122"/>
                <a:ea typeface="SimHei" panose="02010609060101010101" pitchFamily="49" charset="-122"/>
              </a:rPr>
              <a:t>动物和植物品种</a:t>
            </a:r>
            <a:r>
              <a:rPr lang="zh-CN" altLang="en-US" sz="2600" dirty="0">
                <a:latin typeface="SimHei" panose="02010609060101010101" pitchFamily="49" charset="-122"/>
                <a:ea typeface="SimHei" panose="02010609060101010101" pitchFamily="49" charset="-122"/>
              </a:rPr>
              <a:t>不能被授予专利权</a:t>
            </a:r>
          </a:p>
          <a:p>
            <a:r>
              <a:rPr lang="zh-CN" altLang="en-US" sz="2600" dirty="0">
                <a:latin typeface="SimHei" panose="02010609060101010101" pitchFamily="49" charset="-122"/>
                <a:ea typeface="SimHei" panose="02010609060101010101" pitchFamily="49" charset="-122"/>
              </a:rPr>
              <a:t>    专利法所称的</a:t>
            </a:r>
            <a:r>
              <a:rPr lang="zh-CN" altLang="en-US" sz="2600" b="1" dirty="0">
                <a:solidFill>
                  <a:srgbClr val="C00000"/>
                </a:solidFill>
                <a:latin typeface="SimHei" panose="02010609060101010101" pitchFamily="49" charset="-122"/>
                <a:ea typeface="SimHei" panose="02010609060101010101" pitchFamily="49" charset="-122"/>
              </a:rPr>
              <a:t>动物</a:t>
            </a:r>
            <a:r>
              <a:rPr lang="zh-CN" altLang="en-US" sz="2600" dirty="0">
                <a:latin typeface="SimHei" panose="02010609060101010101" pitchFamily="49" charset="-122"/>
                <a:ea typeface="SimHei" panose="02010609060101010101" pitchFamily="49" charset="-122"/>
              </a:rPr>
              <a:t>不包括人，所述动物是指不能自己合成，而只能靠摄取自然的碳水化合物及蛋白质来维系其生命的生物。专利法所称的</a:t>
            </a:r>
            <a:r>
              <a:rPr lang="zh-CN" altLang="en-US" sz="2600" b="1" dirty="0">
                <a:solidFill>
                  <a:srgbClr val="C00000"/>
                </a:solidFill>
                <a:latin typeface="SimHei" panose="02010609060101010101" pitchFamily="49" charset="-122"/>
                <a:ea typeface="SimHei" panose="02010609060101010101" pitchFamily="49" charset="-122"/>
              </a:rPr>
              <a:t>植物</a:t>
            </a:r>
            <a:r>
              <a:rPr lang="zh-CN" altLang="en-US" sz="2600" dirty="0">
                <a:latin typeface="SimHei" panose="02010609060101010101" pitchFamily="49" charset="-122"/>
                <a:ea typeface="SimHei" panose="02010609060101010101" pitchFamily="49" charset="-122"/>
              </a:rPr>
              <a:t>，是指可以借助光合作用，以水、二氧化碳和无机盐等无机物合成碳水化合物、蛋白质来维系生存，并通常不发生移动的生物。动物和植物品种可以通过专利法以外的其他法律法规保护，例如，</a:t>
            </a:r>
            <a:r>
              <a:rPr lang="zh-CN" altLang="en-US" sz="2600" u="sng" dirty="0">
                <a:latin typeface="SimHei" panose="02010609060101010101" pitchFamily="49" charset="-122"/>
                <a:ea typeface="SimHei" panose="02010609060101010101" pitchFamily="49" charset="-122"/>
              </a:rPr>
              <a:t>植物新品种可以通过</a:t>
            </a:r>
            <a:r>
              <a:rPr lang="en-US" altLang="zh-CN" sz="2600" u="sng" dirty="0">
                <a:latin typeface="SimHei" panose="02010609060101010101" pitchFamily="49" charset="-122"/>
                <a:ea typeface="SimHei" panose="02010609060101010101" pitchFamily="49" charset="-122"/>
              </a:rPr>
              <a:t>《</a:t>
            </a:r>
            <a:r>
              <a:rPr lang="zh-CN" altLang="en-US" sz="2600" u="sng" dirty="0">
                <a:latin typeface="SimHei" panose="02010609060101010101" pitchFamily="49" charset="-122"/>
                <a:ea typeface="SimHei" panose="02010609060101010101" pitchFamily="49" charset="-122"/>
              </a:rPr>
              <a:t>植物新品种保护条例</a:t>
            </a:r>
            <a:r>
              <a:rPr lang="en-US" altLang="zh-CN" sz="2600" u="sng" dirty="0">
                <a:latin typeface="SimHei" panose="02010609060101010101" pitchFamily="49" charset="-122"/>
                <a:ea typeface="SimHei" panose="02010609060101010101" pitchFamily="49" charset="-122"/>
              </a:rPr>
              <a:t>》</a:t>
            </a:r>
            <a:r>
              <a:rPr lang="zh-CN" altLang="en-US" sz="2600" u="sng" dirty="0">
                <a:latin typeface="SimHei" panose="02010609060101010101" pitchFamily="49" charset="-122"/>
                <a:ea typeface="SimHei" panose="02010609060101010101" pitchFamily="49" charset="-122"/>
              </a:rPr>
              <a:t>给予保护</a:t>
            </a:r>
            <a:r>
              <a:rPr lang="zh-CN" altLang="en-US" sz="2600" dirty="0">
                <a:latin typeface="SimHei" panose="02010609060101010101" pitchFamily="49" charset="-122"/>
                <a:ea typeface="SimHei" panose="02010609060101010101" pitchFamily="49" charset="-122"/>
              </a:rPr>
              <a:t>。</a:t>
            </a:r>
          </a:p>
          <a:p>
            <a:r>
              <a:rPr lang="zh-CN" altLang="en-US" sz="2600" dirty="0">
                <a:latin typeface="SimHei" panose="02010609060101010101" pitchFamily="49" charset="-122"/>
                <a:ea typeface="SimHei" panose="02010609060101010101" pitchFamily="49" charset="-122"/>
              </a:rPr>
              <a:t>    </a:t>
            </a:r>
            <a:r>
              <a:rPr lang="zh-CN" altLang="en-US" sz="2600" b="1" dirty="0">
                <a:latin typeface="SimHei" panose="02010609060101010101" pitchFamily="49" charset="-122"/>
                <a:ea typeface="SimHei" panose="02010609060101010101" pitchFamily="49" charset="-122"/>
              </a:rPr>
              <a:t>对动物和植物品种的</a:t>
            </a:r>
            <a:r>
              <a:rPr lang="zh-CN" altLang="en-US" sz="2600" b="1" dirty="0">
                <a:solidFill>
                  <a:srgbClr val="C00000"/>
                </a:solidFill>
                <a:latin typeface="SimHei" panose="02010609060101010101" pitchFamily="49" charset="-122"/>
                <a:ea typeface="SimHei" panose="02010609060101010101" pitchFamily="49" charset="-122"/>
              </a:rPr>
              <a:t>生产方法</a:t>
            </a:r>
            <a:r>
              <a:rPr lang="zh-CN" altLang="en-US" sz="2600" b="1" dirty="0">
                <a:latin typeface="SimHei" panose="02010609060101010101" pitchFamily="49" charset="-122"/>
                <a:ea typeface="SimHei" panose="02010609060101010101" pitchFamily="49" charset="-122"/>
              </a:rPr>
              <a:t>，可以授予专利权</a:t>
            </a:r>
            <a:r>
              <a:rPr lang="zh-CN" altLang="en-US" sz="2600" dirty="0">
                <a:latin typeface="SimHei" panose="02010609060101010101" pitchFamily="49" charset="-122"/>
                <a:ea typeface="SimHei" panose="02010609060101010101" pitchFamily="49" charset="-122"/>
              </a:rPr>
              <a:t>。但这里所说的生产方法是指非生物学的方法，不包括生产动物和植物主要是生物学的方法。</a:t>
            </a:r>
          </a:p>
          <a:p>
            <a:r>
              <a:rPr lang="zh-CN" altLang="en-US" sz="2600" dirty="0">
                <a:latin typeface="SimHei" panose="02010609060101010101" pitchFamily="49" charset="-122"/>
                <a:ea typeface="SimHei" panose="02010609060101010101" pitchFamily="49" charset="-122"/>
              </a:rPr>
              <a:t>    一种方法是否属于“主要是生物学的方法”，取决于在该方法</a:t>
            </a:r>
            <a:r>
              <a:rPr lang="zh-CN" altLang="en-US" sz="2600" b="1" dirty="0">
                <a:latin typeface="SimHei" panose="02010609060101010101" pitchFamily="49" charset="-122"/>
                <a:ea typeface="SimHei" panose="02010609060101010101" pitchFamily="49" charset="-122"/>
              </a:rPr>
              <a:t>中人的技术介入程度。如果人的技术介入对该方法所要达到的目的或者效果起了主要的控制作用或者决定性作用，则这种方法不属于“主要是生物学的方法”。</a:t>
            </a:r>
            <a:r>
              <a:rPr lang="zh-CN" altLang="en-US" sz="2600" dirty="0">
                <a:latin typeface="SimHei" panose="02010609060101010101" pitchFamily="49" charset="-122"/>
                <a:ea typeface="SimHei" panose="02010609060101010101" pitchFamily="49" charset="-122"/>
              </a:rPr>
              <a:t>例如，采用辐照饲养法生产高产牛奶的乳牛的方法；改进饲养方法生产瘦肉型猪的方法等属于可被授予发明专利权的客体。</a:t>
            </a:r>
          </a:p>
          <a:p>
            <a:endParaRPr lang="zh-CN" altLang="en-US" dirty="0"/>
          </a:p>
        </p:txBody>
      </p:sp>
    </p:spTree>
    <p:extLst>
      <p:ext uri="{BB962C8B-B14F-4D97-AF65-F5344CB8AC3E}">
        <p14:creationId xmlns:p14="http://schemas.microsoft.com/office/powerpoint/2010/main" val="1488562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E37E53D-EC22-4EBB-B988-CC4AAD99263F}"/>
              </a:ext>
            </a:extLst>
          </p:cNvPr>
          <p:cNvSpPr>
            <a:spLocks noGrp="1"/>
          </p:cNvSpPr>
          <p:nvPr>
            <p:ph idx="1"/>
          </p:nvPr>
        </p:nvSpPr>
        <p:spPr>
          <a:xfrm>
            <a:off x="1535838" y="1413434"/>
            <a:ext cx="10001098" cy="4348174"/>
          </a:xfrm>
        </p:spPr>
        <p:txBody>
          <a:bodyPr>
            <a:normAutofit/>
          </a:bodyPr>
          <a:lstStyle/>
          <a:p>
            <a:r>
              <a:rPr lang="zh-CN" altLang="en-US" sz="2200" dirty="0">
                <a:latin typeface="SimHei" panose="02010609060101010101" pitchFamily="49" charset="-122"/>
                <a:ea typeface="SimHei" panose="02010609060101010101" pitchFamily="49" charset="-122"/>
              </a:rPr>
              <a:t>    （六）</a:t>
            </a:r>
            <a:r>
              <a:rPr lang="zh-CN" altLang="en-US" sz="2200" b="1" dirty="0">
                <a:solidFill>
                  <a:srgbClr val="C00000"/>
                </a:solidFill>
                <a:latin typeface="SimHei" panose="02010609060101010101" pitchFamily="49" charset="-122"/>
                <a:ea typeface="SimHei" panose="02010609060101010101" pitchFamily="49" charset="-122"/>
              </a:rPr>
              <a:t>原子核变换方法以及用原子核变换方法获得的物质</a:t>
            </a:r>
            <a:r>
              <a:rPr lang="zh-CN" altLang="en-US" sz="2200" dirty="0">
                <a:latin typeface="SimHei" panose="02010609060101010101" pitchFamily="49" charset="-122"/>
                <a:ea typeface="SimHei" panose="02010609060101010101" pitchFamily="49" charset="-122"/>
              </a:rPr>
              <a:t>不能被授予专利权</a:t>
            </a:r>
          </a:p>
          <a:p>
            <a:r>
              <a:rPr lang="zh-CN" altLang="en-US" sz="2200" dirty="0">
                <a:latin typeface="SimHei" panose="02010609060101010101" pitchFamily="49" charset="-122"/>
                <a:ea typeface="SimHei" panose="02010609060101010101" pitchFamily="49" charset="-122"/>
              </a:rPr>
              <a:t>    原子核变换方法以及用该方法所获得的物质</a:t>
            </a:r>
            <a:r>
              <a:rPr lang="zh-CN" altLang="en-US" sz="2200" b="1" dirty="0">
                <a:latin typeface="SimHei" panose="02010609060101010101" pitchFamily="49" charset="-122"/>
                <a:ea typeface="SimHei" panose="02010609060101010101" pitchFamily="49" charset="-122"/>
              </a:rPr>
              <a:t>关系到国家的经济、国防、科研和公共生活的重大利益，不宜为单位或私人垄断</a:t>
            </a:r>
            <a:r>
              <a:rPr lang="zh-CN" altLang="en-US" sz="2200" dirty="0">
                <a:latin typeface="SimHei" panose="02010609060101010101" pitchFamily="49" charset="-122"/>
                <a:ea typeface="SimHei" panose="02010609060101010101" pitchFamily="49" charset="-122"/>
              </a:rPr>
              <a:t>，因此不能被授予专利权。</a:t>
            </a:r>
          </a:p>
          <a:p>
            <a:r>
              <a:rPr lang="zh-CN" altLang="en-US" sz="2200" dirty="0">
                <a:latin typeface="SimHei" panose="02010609060101010101" pitchFamily="49" charset="-122"/>
                <a:ea typeface="SimHei" panose="02010609060101010101" pitchFamily="49" charset="-122"/>
              </a:rPr>
              <a:t>    用原子核变换方法所获得的物质，主要是指用加速器、反应堆以及其他核反应装置生产、制造的各种放射性同位素，这些同位素不能被授予发明专利权。</a:t>
            </a:r>
          </a:p>
          <a:p>
            <a:r>
              <a:rPr lang="zh-CN" altLang="en-US" sz="2200" dirty="0">
                <a:latin typeface="SimHei" panose="02010609060101010101" pitchFamily="49" charset="-122"/>
                <a:ea typeface="SimHei" panose="02010609060101010101" pitchFamily="49" charset="-122"/>
              </a:rPr>
              <a:t>    但是这些同位素的用途以及使用的仪器、设备属于可被授予专利权的客体。</a:t>
            </a:r>
          </a:p>
          <a:p>
            <a:endParaRPr lang="zh-CN" altLang="en-US" dirty="0"/>
          </a:p>
        </p:txBody>
      </p:sp>
    </p:spTree>
    <p:extLst>
      <p:ext uri="{BB962C8B-B14F-4D97-AF65-F5344CB8AC3E}">
        <p14:creationId xmlns:p14="http://schemas.microsoft.com/office/powerpoint/2010/main" val="33014772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4266599-DF1B-40B1-A098-11186417B66E}"/>
              </a:ext>
            </a:extLst>
          </p:cNvPr>
          <p:cNvSpPr>
            <a:spLocks noGrp="1"/>
          </p:cNvSpPr>
          <p:nvPr>
            <p:ph idx="1"/>
          </p:nvPr>
        </p:nvSpPr>
        <p:spPr>
          <a:xfrm>
            <a:off x="1526959" y="962897"/>
            <a:ext cx="10294061" cy="4132886"/>
          </a:xfrm>
        </p:spPr>
        <p:txBody>
          <a:bodyPr>
            <a:normAutofit fontScale="85000" lnSpcReduction="20000"/>
          </a:bodyPr>
          <a:lstStyle/>
          <a:p>
            <a:r>
              <a:rPr lang="zh-CN" altLang="en-US" sz="2600" dirty="0">
                <a:latin typeface="SimHei" panose="02010609060101010101" pitchFamily="49" charset="-122"/>
                <a:ea typeface="SimHei" panose="02010609060101010101" pitchFamily="49" charset="-122"/>
              </a:rPr>
              <a:t>    （七）</a:t>
            </a:r>
            <a:r>
              <a:rPr lang="zh-CN" altLang="en-US" sz="2600" b="1" dirty="0">
                <a:solidFill>
                  <a:srgbClr val="C00000"/>
                </a:solidFill>
                <a:latin typeface="SimHei" panose="02010609060101010101" pitchFamily="49" charset="-122"/>
                <a:ea typeface="SimHei" panose="02010609060101010101" pitchFamily="49" charset="-122"/>
              </a:rPr>
              <a:t>依赖违法获取或者利用的遗传资源而完成的发明创造</a:t>
            </a:r>
            <a:r>
              <a:rPr lang="zh-CN" altLang="en-US" sz="2600" dirty="0">
                <a:latin typeface="SimHei" panose="02010609060101010101" pitchFamily="49" charset="-122"/>
                <a:ea typeface="SimHei" panose="02010609060101010101" pitchFamily="49" charset="-122"/>
              </a:rPr>
              <a:t>，不授予专利权。</a:t>
            </a:r>
          </a:p>
          <a:p>
            <a:r>
              <a:rPr lang="zh-CN" altLang="en-US" sz="2600" dirty="0">
                <a:latin typeface="SimHei" panose="02010609060101010101" pitchFamily="49" charset="-122"/>
                <a:ea typeface="SimHei" panose="02010609060101010101" pitchFamily="49" charset="-122"/>
              </a:rPr>
              <a:t>    遗传资源指取自人体、动物、植物或微生物等含有遗传功能单位并具有实际或潜在价值的材料；所谓依赖该遗传资源完成的发明创造是指利用了遗传资源的遗传功能完成的发明创造。遗传功能单位是指生物体的基因或者具有遗传功能的</a:t>
            </a:r>
            <a:r>
              <a:rPr lang="en-US" altLang="zh-CN" sz="2600" dirty="0">
                <a:latin typeface="SimHei" panose="02010609060101010101" pitchFamily="49" charset="-122"/>
                <a:ea typeface="SimHei" panose="02010609060101010101" pitchFamily="49" charset="-122"/>
              </a:rPr>
              <a:t>DNA</a:t>
            </a:r>
            <a:r>
              <a:rPr lang="zh-CN" altLang="en-US" sz="2600" dirty="0">
                <a:latin typeface="SimHei" panose="02010609060101010101" pitchFamily="49" charset="-122"/>
                <a:ea typeface="SimHei" panose="02010609060101010101" pitchFamily="49" charset="-122"/>
              </a:rPr>
              <a:t>或者</a:t>
            </a:r>
            <a:r>
              <a:rPr lang="en-US" altLang="zh-CN" sz="2600" dirty="0">
                <a:latin typeface="Times New Roman" panose="02020603050405020304" pitchFamily="18" charset="0"/>
                <a:ea typeface="SimHei" panose="02010609060101010101" pitchFamily="49" charset="-122"/>
                <a:cs typeface="Times New Roman" panose="02020603050405020304" pitchFamily="18" charset="0"/>
              </a:rPr>
              <a:t>RNA</a:t>
            </a:r>
            <a:r>
              <a:rPr lang="zh-CN" altLang="en-US" sz="2600" dirty="0">
                <a:latin typeface="SimHei" panose="02010609060101010101" pitchFamily="49" charset="-122"/>
                <a:ea typeface="SimHei" panose="02010609060101010101" pitchFamily="49" charset="-122"/>
              </a:rPr>
              <a:t>片段。</a:t>
            </a:r>
            <a:r>
              <a:rPr lang="zh-CN" altLang="en-US" sz="2100" b="1" dirty="0">
                <a:solidFill>
                  <a:srgbClr val="00319E"/>
                </a:solidFill>
                <a:latin typeface="SimHei" panose="02010609060101010101" pitchFamily="49" charset="-122"/>
                <a:ea typeface="SimHei" panose="02010609060101010101" pitchFamily="49" charset="-122"/>
              </a:rPr>
              <a:t>即基因发明</a:t>
            </a:r>
          </a:p>
          <a:p>
            <a:r>
              <a:rPr lang="zh-CN" altLang="en-US" sz="2600" dirty="0">
                <a:latin typeface="SimHei" panose="02010609060101010101" pitchFamily="49" charset="-122"/>
                <a:ea typeface="SimHei" panose="02010609060101010101" pitchFamily="49" charset="-122"/>
              </a:rPr>
              <a:t>    取自人体、动物、植物或者微生物等含有遗传功能单位的材料，是指遗传功能单位的载体，既包括整个生物体，也包括生物体的某些部分，例如器官、组织、血液、体液、细胞、基因组、基因、</a:t>
            </a:r>
            <a:r>
              <a:rPr lang="en-US" altLang="zh-CN" sz="2600" dirty="0">
                <a:latin typeface="SimHei" panose="02010609060101010101" pitchFamily="49" charset="-122"/>
                <a:ea typeface="SimHei" panose="02010609060101010101" pitchFamily="49" charset="-122"/>
              </a:rPr>
              <a:t>DNA</a:t>
            </a:r>
            <a:r>
              <a:rPr lang="zh-CN" altLang="en-US" sz="2600" dirty="0">
                <a:latin typeface="SimHei" panose="02010609060101010101" pitchFamily="49" charset="-122"/>
                <a:ea typeface="SimHei" panose="02010609060101010101" pitchFamily="49" charset="-122"/>
              </a:rPr>
              <a:t>或者</a:t>
            </a:r>
            <a:r>
              <a:rPr lang="en-US" altLang="zh-CN" sz="2600" dirty="0">
                <a:latin typeface="SimHei" panose="02010609060101010101" pitchFamily="49" charset="-122"/>
                <a:ea typeface="SimHei" panose="02010609060101010101" pitchFamily="49" charset="-122"/>
              </a:rPr>
              <a:t>RNA</a:t>
            </a:r>
            <a:r>
              <a:rPr lang="zh-CN" altLang="en-US" sz="2600" dirty="0">
                <a:latin typeface="SimHei" panose="02010609060101010101" pitchFamily="49" charset="-122"/>
                <a:ea typeface="SimHei" panose="02010609060101010101" pitchFamily="49" charset="-122"/>
              </a:rPr>
              <a:t>片段等。</a:t>
            </a:r>
          </a:p>
          <a:p>
            <a:r>
              <a:rPr lang="zh-CN" altLang="en-US" sz="2600" dirty="0">
                <a:latin typeface="SimHei" panose="02010609060101010101" pitchFamily="49" charset="-122"/>
                <a:ea typeface="SimHei" panose="02010609060101010101" pitchFamily="49" charset="-122"/>
              </a:rPr>
              <a:t>    发明创造利用了遗传资源的遗传功能是指对遗传功能单位进行分离、分析、处理等，以完成发明创造，实现其遗传资源的价值。</a:t>
            </a:r>
          </a:p>
          <a:p>
            <a:endParaRPr lang="zh-CN" altLang="en-US" dirty="0"/>
          </a:p>
        </p:txBody>
      </p:sp>
    </p:spTree>
    <p:extLst>
      <p:ext uri="{BB962C8B-B14F-4D97-AF65-F5344CB8AC3E}">
        <p14:creationId xmlns:p14="http://schemas.microsoft.com/office/powerpoint/2010/main" val="39159415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57250" y="1520190"/>
            <a:ext cx="10835640" cy="2241233"/>
          </a:xfrm>
        </p:spPr>
        <p:txBody>
          <a:bodyPr>
            <a:normAutofit/>
          </a:bodyPr>
          <a:lstStyle/>
          <a:p>
            <a:r>
              <a:rPr lang="zh-CN" altLang="en-US" sz="6000" dirty="0">
                <a:solidFill>
                  <a:schemeClr val="bg1"/>
                </a:solidFill>
                <a:latin typeface="华文中宋" panose="02010600040101010101" pitchFamily="2" charset="-122"/>
                <a:ea typeface="华文中宋" panose="02010600040101010101" pitchFamily="2" charset="-122"/>
              </a:rPr>
              <a:t>第</a:t>
            </a:r>
            <a:r>
              <a:rPr lang="zh-CN" altLang="en-US" sz="6000" dirty="0"/>
              <a:t>九</a:t>
            </a:r>
            <a:r>
              <a:rPr lang="zh-CN" altLang="en-US" sz="6000" dirty="0">
                <a:solidFill>
                  <a:schemeClr val="bg1"/>
                </a:solidFill>
                <a:latin typeface="华文中宋" panose="02010600040101010101" pitchFamily="2" charset="-122"/>
                <a:ea typeface="华文中宋" panose="02010600040101010101" pitchFamily="2" charset="-122"/>
              </a:rPr>
              <a:t>章 </a:t>
            </a:r>
            <a:r>
              <a:rPr lang="zh-CN" altLang="zh-CN" sz="6000" b="1" dirty="0"/>
              <a:t>专利权取得的实质条件</a:t>
            </a:r>
            <a:endParaRPr lang="zh-CN" altLang="en-US" sz="6000" dirty="0">
              <a:solidFill>
                <a:schemeClr val="bg1"/>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4186675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925" y="1165141"/>
            <a:ext cx="1336782" cy="1536127"/>
          </a:xfrm>
          <a:prstGeom prst="rect">
            <a:avLst/>
          </a:prstGeom>
        </p:spPr>
      </p:pic>
      <p:sp>
        <p:nvSpPr>
          <p:cNvPr id="5" name="文本框 4"/>
          <p:cNvSpPr txBox="1"/>
          <p:nvPr/>
        </p:nvSpPr>
        <p:spPr>
          <a:xfrm>
            <a:off x="939911" y="1671595"/>
            <a:ext cx="902811" cy="523220"/>
          </a:xfrm>
          <a:prstGeom prst="rect">
            <a:avLst/>
          </a:prstGeom>
          <a:noFill/>
        </p:spPr>
        <p:txBody>
          <a:bodyPr wrap="none" rtlCol="0">
            <a:spAutoFit/>
          </a:bodyPr>
          <a:lstStyle/>
          <a:p>
            <a:r>
              <a:rPr lang="zh-CN" altLang="en-US" sz="2800" dirty="0">
                <a:solidFill>
                  <a:srgbClr val="FA7D00"/>
                </a:solidFill>
                <a:latin typeface="SimHei" panose="02010609060101010101" pitchFamily="49" charset="-122"/>
                <a:ea typeface="SimHei" panose="02010609060101010101" pitchFamily="49" charset="-122"/>
              </a:rPr>
              <a:t>目录</a:t>
            </a:r>
          </a:p>
        </p:txBody>
      </p:sp>
      <p:grpSp>
        <p:nvGrpSpPr>
          <p:cNvPr id="19" name="组合 18">
            <a:extLst>
              <a:ext uri="{FF2B5EF4-FFF2-40B4-BE49-F238E27FC236}">
                <a16:creationId xmlns:a16="http://schemas.microsoft.com/office/drawing/2014/main" id="{A0B7F019-4B15-7149-974D-7A026DA3C2B9}"/>
              </a:ext>
            </a:extLst>
          </p:cNvPr>
          <p:cNvGrpSpPr/>
          <p:nvPr/>
        </p:nvGrpSpPr>
        <p:grpSpPr>
          <a:xfrm>
            <a:off x="2355274" y="1928774"/>
            <a:ext cx="7481451" cy="1152157"/>
            <a:chOff x="2419938" y="1814747"/>
            <a:chExt cx="7481451" cy="1152157"/>
          </a:xfrm>
        </p:grpSpPr>
        <p:grpSp>
          <p:nvGrpSpPr>
            <p:cNvPr id="20" name="组合 19">
              <a:extLst>
                <a:ext uri="{FF2B5EF4-FFF2-40B4-BE49-F238E27FC236}">
                  <a16:creationId xmlns:a16="http://schemas.microsoft.com/office/drawing/2014/main" id="{0E368B7D-1C0B-EA40-A209-536BA5DF4734}"/>
                </a:ext>
              </a:extLst>
            </p:cNvPr>
            <p:cNvGrpSpPr/>
            <p:nvPr/>
          </p:nvGrpSpPr>
          <p:grpSpPr>
            <a:xfrm>
              <a:off x="2419938" y="1814747"/>
              <a:ext cx="7481451" cy="500384"/>
              <a:chOff x="2419938" y="1814747"/>
              <a:chExt cx="7481451" cy="500384"/>
            </a:xfrm>
          </p:grpSpPr>
          <p:sp>
            <p:nvSpPr>
              <p:cNvPr id="42" name="圆角矩形 41">
                <a:extLst>
                  <a:ext uri="{FF2B5EF4-FFF2-40B4-BE49-F238E27FC236}">
                    <a16:creationId xmlns:a16="http://schemas.microsoft.com/office/drawing/2014/main" id="{7C16ABC7-9499-CC48-B805-0960EABA23DA}"/>
                  </a:ext>
                </a:extLst>
              </p:cNvPr>
              <p:cNvSpPr/>
              <p:nvPr/>
            </p:nvSpPr>
            <p:spPr>
              <a:xfrm>
                <a:off x="8719133" y="1814747"/>
                <a:ext cx="1182256" cy="500384"/>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3" name="组合 42">
                <a:extLst>
                  <a:ext uri="{FF2B5EF4-FFF2-40B4-BE49-F238E27FC236}">
                    <a16:creationId xmlns:a16="http://schemas.microsoft.com/office/drawing/2014/main" id="{D1C9DA1D-663F-5845-B3D9-9AE4CA4ED059}"/>
                  </a:ext>
                </a:extLst>
              </p:cNvPr>
              <p:cNvGrpSpPr/>
              <p:nvPr/>
            </p:nvGrpSpPr>
            <p:grpSpPr>
              <a:xfrm>
                <a:off x="2419938" y="1819177"/>
                <a:ext cx="6373086" cy="495954"/>
                <a:chOff x="3870041" y="1794664"/>
                <a:chExt cx="6373086" cy="495954"/>
              </a:xfrm>
            </p:grpSpPr>
            <p:sp>
              <p:nvSpPr>
                <p:cNvPr id="44" name="圆角矩形 43">
                  <a:extLst>
                    <a:ext uri="{FF2B5EF4-FFF2-40B4-BE49-F238E27FC236}">
                      <a16:creationId xmlns:a16="http://schemas.microsoft.com/office/drawing/2014/main" id="{84BE8DC7-D52E-124B-AF0A-6705D38C0AF7}"/>
                    </a:ext>
                  </a:extLst>
                </p:cNvPr>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5" name="矩形 44">
                  <a:extLst>
                    <a:ext uri="{FF2B5EF4-FFF2-40B4-BE49-F238E27FC236}">
                      <a16:creationId xmlns:a16="http://schemas.microsoft.com/office/drawing/2014/main" id="{D6DAF983-E128-8848-AFBB-FACF33B47FD6}"/>
                    </a:ext>
                  </a:extLst>
                </p:cNvPr>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A364FC2A-FD2C-1B4A-9B6D-8FAA1841E7BE}"/>
                    </a:ext>
                  </a:extLst>
                </p:cNvPr>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SimHei" panose="02010609060101010101" pitchFamily="49" charset="-122"/>
                      <a:ea typeface="SimHei" panose="02010609060101010101" pitchFamily="49" charset="-122"/>
                    </a:rPr>
                    <a:t>发明与实用新型专利权的取得条件 </a:t>
                  </a:r>
                </a:p>
              </p:txBody>
            </p:sp>
          </p:grpSp>
        </p:grpSp>
        <p:sp>
          <p:nvSpPr>
            <p:cNvPr id="21" name="文本框 20">
              <a:extLst>
                <a:ext uri="{FF2B5EF4-FFF2-40B4-BE49-F238E27FC236}">
                  <a16:creationId xmlns:a16="http://schemas.microsoft.com/office/drawing/2014/main" id="{5EF740AC-860E-0C45-8325-C43F0F5E21D1}"/>
                </a:ext>
              </a:extLst>
            </p:cNvPr>
            <p:cNvSpPr txBox="1"/>
            <p:nvPr/>
          </p:nvSpPr>
          <p:spPr>
            <a:xfrm>
              <a:off x="2500311" y="1837748"/>
              <a:ext cx="1308914" cy="769441"/>
            </a:xfrm>
            <a:prstGeom prst="rect">
              <a:avLst/>
            </a:prstGeom>
            <a:noFill/>
          </p:spPr>
          <p:txBody>
            <a:bodyPr wrap="square" rtlCol="0">
              <a:spAutoFit/>
            </a:bodyPr>
            <a:lstStyle/>
            <a:p>
              <a:r>
                <a:rPr lang="zh-CN" altLang="en-US" sz="2400" b="1" dirty="0">
                  <a:solidFill>
                    <a:schemeClr val="bg1"/>
                  </a:solidFill>
                  <a:latin typeface="SimHei" panose="02010609060101010101" pitchFamily="49" charset="-122"/>
                  <a:ea typeface="SimHei" panose="02010609060101010101" pitchFamily="49" charset="-122"/>
                </a:rPr>
                <a:t>第一节</a:t>
              </a:r>
            </a:p>
            <a:p>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23" name="组合 22">
              <a:extLst>
                <a:ext uri="{FF2B5EF4-FFF2-40B4-BE49-F238E27FC236}">
                  <a16:creationId xmlns:a16="http://schemas.microsoft.com/office/drawing/2014/main" id="{0A2741C6-2A98-404F-AB24-B547D041701D}"/>
                </a:ext>
              </a:extLst>
            </p:cNvPr>
            <p:cNvGrpSpPr/>
            <p:nvPr/>
          </p:nvGrpSpPr>
          <p:grpSpPr>
            <a:xfrm>
              <a:off x="2419938" y="2451046"/>
              <a:ext cx="7479474" cy="515858"/>
              <a:chOff x="2419938" y="2451046"/>
              <a:chExt cx="7479474" cy="515858"/>
            </a:xfrm>
          </p:grpSpPr>
          <p:grpSp>
            <p:nvGrpSpPr>
              <p:cNvPr id="28" name="组合 27">
                <a:extLst>
                  <a:ext uri="{FF2B5EF4-FFF2-40B4-BE49-F238E27FC236}">
                    <a16:creationId xmlns:a16="http://schemas.microsoft.com/office/drawing/2014/main" id="{A48175D1-C05F-554A-980A-D64F15EFE9B4}"/>
                  </a:ext>
                </a:extLst>
              </p:cNvPr>
              <p:cNvGrpSpPr/>
              <p:nvPr/>
            </p:nvGrpSpPr>
            <p:grpSpPr>
              <a:xfrm>
                <a:off x="2419938" y="2463513"/>
                <a:ext cx="7479474" cy="503391"/>
                <a:chOff x="2419938" y="2463513"/>
                <a:chExt cx="7479474" cy="503391"/>
              </a:xfrm>
            </p:grpSpPr>
            <p:sp>
              <p:nvSpPr>
                <p:cNvPr id="37" name="圆角矩形 36">
                  <a:extLst>
                    <a:ext uri="{FF2B5EF4-FFF2-40B4-BE49-F238E27FC236}">
                      <a16:creationId xmlns:a16="http://schemas.microsoft.com/office/drawing/2014/main" id="{42040A4A-19E7-B947-9206-4D886EB43CD2}"/>
                    </a:ext>
                  </a:extLst>
                </p:cNvPr>
                <p:cNvSpPr/>
                <p:nvPr/>
              </p:nvSpPr>
              <p:spPr>
                <a:xfrm>
                  <a:off x="8717156" y="2463513"/>
                  <a:ext cx="1182256" cy="500384"/>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a:extLst>
                    <a:ext uri="{FF2B5EF4-FFF2-40B4-BE49-F238E27FC236}">
                      <a16:creationId xmlns:a16="http://schemas.microsoft.com/office/drawing/2014/main" id="{B8158B3F-FD66-CB43-9DAA-8E14E59031AA}"/>
                    </a:ext>
                  </a:extLst>
                </p:cNvPr>
                <p:cNvGrpSpPr/>
                <p:nvPr/>
              </p:nvGrpSpPr>
              <p:grpSpPr>
                <a:xfrm>
                  <a:off x="2419938" y="2467942"/>
                  <a:ext cx="6371109" cy="498962"/>
                  <a:chOff x="3870041" y="1162088"/>
                  <a:chExt cx="6371109" cy="498962"/>
                </a:xfrm>
              </p:grpSpPr>
              <p:sp>
                <p:nvSpPr>
                  <p:cNvPr id="39" name="圆角矩形 38">
                    <a:extLst>
                      <a:ext uri="{FF2B5EF4-FFF2-40B4-BE49-F238E27FC236}">
                        <a16:creationId xmlns:a16="http://schemas.microsoft.com/office/drawing/2014/main" id="{2A3AA063-9F6C-624A-AAE9-BCFDEDFA3366}"/>
                      </a:ext>
                    </a:extLst>
                  </p:cNvPr>
                  <p:cNvSpPr/>
                  <p:nvPr/>
                </p:nvSpPr>
                <p:spPr>
                  <a:xfrm>
                    <a:off x="3870041" y="1173692"/>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0" name="矩形 39">
                    <a:extLst>
                      <a:ext uri="{FF2B5EF4-FFF2-40B4-BE49-F238E27FC236}">
                        <a16:creationId xmlns:a16="http://schemas.microsoft.com/office/drawing/2014/main" id="{EB241112-7ACF-3840-AFCA-C6091604F966}"/>
                      </a:ext>
                    </a:extLst>
                  </p:cNvPr>
                  <p:cNvSpPr/>
                  <p:nvPr/>
                </p:nvSpPr>
                <p:spPr>
                  <a:xfrm>
                    <a:off x="4744539" y="1173692"/>
                    <a:ext cx="310320"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5B997CA6-8769-2A41-9505-2159937DE101}"/>
                      </a:ext>
                    </a:extLst>
                  </p:cNvPr>
                  <p:cNvSpPr/>
                  <p:nvPr/>
                </p:nvSpPr>
                <p:spPr>
                  <a:xfrm>
                    <a:off x="5161154" y="1162088"/>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SimHei" panose="02010609060101010101" pitchFamily="49" charset="-122"/>
                        <a:ea typeface="SimHei" panose="02010609060101010101" pitchFamily="49" charset="-122"/>
                      </a:rPr>
                      <a:t>外观设计专利权的取得条件 </a:t>
                    </a:r>
                  </a:p>
                </p:txBody>
              </p:sp>
            </p:grpSp>
          </p:grpSp>
          <p:sp>
            <p:nvSpPr>
              <p:cNvPr id="29" name="文本框 28">
                <a:extLst>
                  <a:ext uri="{FF2B5EF4-FFF2-40B4-BE49-F238E27FC236}">
                    <a16:creationId xmlns:a16="http://schemas.microsoft.com/office/drawing/2014/main" id="{98483F92-96BC-ED4C-8BBE-5F3DCDBCF914}"/>
                  </a:ext>
                </a:extLst>
              </p:cNvPr>
              <p:cNvSpPr txBox="1"/>
              <p:nvPr/>
            </p:nvSpPr>
            <p:spPr>
              <a:xfrm>
                <a:off x="2456667" y="2451046"/>
                <a:ext cx="1182255" cy="461665"/>
              </a:xfrm>
              <a:prstGeom prst="rect">
                <a:avLst/>
              </a:prstGeom>
              <a:noFill/>
            </p:spPr>
            <p:txBody>
              <a:bodyPr wrap="square" rtlCol="0">
                <a:spAutoFit/>
              </a:bodyPr>
              <a:lstStyle/>
              <a:p>
                <a:r>
                  <a:rPr lang="zh-CN" altLang="en-US" sz="2400" b="1" dirty="0">
                    <a:solidFill>
                      <a:schemeClr val="bg1"/>
                    </a:solidFill>
                    <a:latin typeface="SimHei" panose="02010609060101010101" pitchFamily="49" charset="-122"/>
                    <a:ea typeface="SimHei" panose="02010609060101010101" pitchFamily="49" charset="-122"/>
                  </a:rPr>
                  <a:t>第二节</a:t>
                </a:r>
                <a:endParaRPr lang="zh-CN" altLang="en-US" sz="2000" b="1" dirty="0">
                  <a:solidFill>
                    <a:schemeClr val="bg1"/>
                  </a:solidFill>
                  <a:latin typeface="SimHei" panose="02010609060101010101" pitchFamily="49" charset="-122"/>
                  <a:ea typeface="SimHei" panose="02010609060101010101" pitchFamily="49" charset="-122"/>
                </a:endParaRPr>
              </a:p>
            </p:txBody>
          </p:sp>
        </p:grpSp>
      </p:grpSp>
    </p:spTree>
    <p:extLst>
      <p:ext uri="{BB962C8B-B14F-4D97-AF65-F5344CB8AC3E}">
        <p14:creationId xmlns:p14="http://schemas.microsoft.com/office/powerpoint/2010/main" val="15247743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33435"/>
            <a:ext cx="10954327" cy="4985472"/>
          </a:xfrm>
        </p:spPr>
        <p:txBody>
          <a:bodyPr>
            <a:normAutofit/>
          </a:bodyPr>
          <a:lstStyle/>
          <a:p>
            <a:pPr>
              <a:lnSpc>
                <a:spcPct val="150000"/>
              </a:lnSpc>
            </a:pPr>
            <a:endParaRPr lang="en-US" altLang="zh-CN" sz="2400" dirty="0">
              <a:latin typeface="SimHei" panose="02010609060101010101" pitchFamily="49" charset="-122"/>
              <a:ea typeface="SimHei" panose="02010609060101010101" pitchFamily="49" charset="-122"/>
            </a:endParaRPr>
          </a:p>
          <a:p>
            <a:pPr marL="514350" indent="-514350">
              <a:lnSpc>
                <a:spcPct val="150000"/>
              </a:lnSpc>
              <a:buAutoNum type="arabicPeriod"/>
            </a:pPr>
            <a:r>
              <a:rPr lang="zh-CN" altLang="en-US" sz="2400" dirty="0">
                <a:latin typeface="SimHei" panose="02010609060101010101" pitchFamily="49" charset="-122"/>
                <a:ea typeface="SimHei" panose="02010609060101010101" pitchFamily="49" charset="-122"/>
              </a:rPr>
              <a:t>本章教学目的：介绍发明、实用新型与外观设计权利取得的条件</a:t>
            </a:r>
            <a:endParaRPr lang="en-US" altLang="zh-CN" sz="2400" dirty="0">
              <a:latin typeface="SimHei" panose="02010609060101010101" pitchFamily="49" charset="-122"/>
              <a:ea typeface="SimHei" panose="02010609060101010101" pitchFamily="49" charset="-122"/>
            </a:endParaRPr>
          </a:p>
          <a:p>
            <a:pPr marL="514350" indent="-514350">
              <a:lnSpc>
                <a:spcPct val="150000"/>
              </a:lnSpc>
              <a:buAutoNum type="arabicPeriod"/>
            </a:pPr>
            <a:r>
              <a:rPr lang="zh-CN" altLang="en-US" sz="2400" dirty="0">
                <a:latin typeface="SimHei" panose="02010609060101010101" pitchFamily="49" charset="-122"/>
                <a:ea typeface="SimHei" panose="02010609060101010101" pitchFamily="49" charset="-122"/>
              </a:rPr>
              <a:t>本章教学要求：理解发明、实用新型与外观设计权利取得条件的构成要件与判断标准</a:t>
            </a:r>
            <a:endParaRPr lang="en-US" altLang="zh-CN" sz="2400" dirty="0">
              <a:latin typeface="SimHei" panose="02010609060101010101" pitchFamily="49" charset="-122"/>
              <a:ea typeface="SimHei" panose="02010609060101010101" pitchFamily="49" charset="-122"/>
            </a:endParaRPr>
          </a:p>
          <a:p>
            <a:pPr marL="514350" indent="-514350">
              <a:lnSpc>
                <a:spcPct val="150000"/>
              </a:lnSpc>
              <a:buAutoNum type="arabicPeriod"/>
            </a:pPr>
            <a:r>
              <a:rPr lang="zh-CN" altLang="en-US" sz="2400" dirty="0">
                <a:latin typeface="SimHei" panose="02010609060101010101" pitchFamily="49" charset="-122"/>
                <a:ea typeface="SimHei" panose="02010609060101010101" pitchFamily="49" charset="-122"/>
              </a:rPr>
              <a:t>本章教学重点、难点：了解实用性、新颖性与创造性的含义，尤其是新颖性与创造性的联系与区别；理解发明、实用新型授权条件与外观设计授权条件的不同</a:t>
            </a:r>
            <a:endParaRPr lang="zh-CN" altLang="zh-CN" sz="2400" dirty="0">
              <a:latin typeface="SimHei" panose="02010609060101010101" pitchFamily="49" charset="-122"/>
              <a:ea typeface="SimHei" panose="02010609060101010101" pitchFamily="49" charset="-122"/>
            </a:endParaRPr>
          </a:p>
          <a:p>
            <a:endParaRPr lang="zh-CN" altLang="en-US" sz="2400" dirty="0">
              <a:latin typeface="SimHei" panose="02010609060101010101" pitchFamily="49" charset="-122"/>
              <a:ea typeface="SimHei" panose="02010609060101010101" pitchFamily="49" charset="-122"/>
            </a:endParaRPr>
          </a:p>
        </p:txBody>
      </p:sp>
      <p:sp>
        <p:nvSpPr>
          <p:cNvPr id="3" name="标题 2"/>
          <p:cNvSpPr>
            <a:spLocks noGrp="1"/>
          </p:cNvSpPr>
          <p:nvPr>
            <p:ph type="title"/>
          </p:nvPr>
        </p:nvSpPr>
        <p:spPr/>
        <p:txBody>
          <a:bodyPr/>
          <a:lstStyle/>
          <a:p>
            <a:r>
              <a:rPr lang="zh-CN" altLang="en-US" dirty="0">
                <a:latin typeface="SimHei" panose="02010609060101010101" pitchFamily="49" charset="-122"/>
                <a:ea typeface="SimHei" panose="02010609060101010101" pitchFamily="49" charset="-122"/>
              </a:rPr>
              <a:t>本章导语</a:t>
            </a:r>
          </a:p>
        </p:txBody>
      </p:sp>
    </p:spTree>
    <p:extLst>
      <p:ext uri="{BB962C8B-B14F-4D97-AF65-F5344CB8AC3E}">
        <p14:creationId xmlns:p14="http://schemas.microsoft.com/office/powerpoint/2010/main" val="12844319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SimHei" panose="02010609060101010101" pitchFamily="49" charset="-122"/>
                <a:ea typeface="SimHei" panose="02010609060101010101" pitchFamily="49" charset="-122"/>
              </a:rPr>
              <a:t>发明与实用新型专利权的取得条件</a:t>
            </a:r>
          </a:p>
        </p:txBody>
      </p:sp>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3037399" y="1360282"/>
            <a:ext cx="8817996" cy="5170646"/>
          </a:xfrm>
          <a:prstGeom prst="rect">
            <a:avLst/>
          </a:prstGeom>
          <a:noFill/>
        </p:spPr>
        <p:txBody>
          <a:bodyPr wrap="square" rtlCol="0">
            <a:spAutoFit/>
          </a:bodyPr>
          <a:lstStyle/>
          <a:p>
            <a:pPr hangingPunct="0"/>
            <a:r>
              <a:rPr lang="zh-CN" altLang="zh-CN" sz="2000" b="1" dirty="0">
                <a:latin typeface="SimHei" panose="02010609060101010101" pitchFamily="49" charset="-122"/>
                <a:ea typeface="SimHei" panose="02010609060101010101" pitchFamily="49" charset="-122"/>
              </a:rPr>
              <a:t>（一）实用性的概念</a:t>
            </a:r>
            <a:endParaRPr lang="en-US" altLang="zh-CN" sz="2000" b="1" dirty="0">
              <a:latin typeface="SimHei" panose="02010609060101010101" pitchFamily="49" charset="-122"/>
              <a:ea typeface="SimHei" panose="02010609060101010101" pitchFamily="49" charset="-122"/>
            </a:endParaRPr>
          </a:p>
          <a:p>
            <a:pPr algn="just" hangingPunct="0"/>
            <a:r>
              <a:rPr lang="zh-CN" altLang="en-US" dirty="0">
                <a:latin typeface="SimHei" panose="02010609060101010101" pitchFamily="49" charset="-122"/>
                <a:ea typeface="SimHei" panose="02010609060101010101" pitchFamily="49" charset="-122"/>
              </a:rPr>
              <a:t>    </a:t>
            </a:r>
            <a:r>
              <a:rPr lang="zh-CN" altLang="en-US" sz="2400" b="1" dirty="0">
                <a:solidFill>
                  <a:srgbClr val="C00000"/>
                </a:solidFill>
                <a:latin typeface="SimHei" panose="02010609060101010101" pitchFamily="49" charset="-122"/>
                <a:ea typeface="SimHei" panose="02010609060101010101" pitchFamily="49" charset="-122"/>
              </a:rPr>
              <a:t>实用性</a:t>
            </a:r>
            <a:r>
              <a:rPr lang="zh-CN" altLang="en-US" sz="2000" dirty="0">
                <a:latin typeface="SimHei" panose="02010609060101010101" pitchFamily="49" charset="-122"/>
                <a:ea typeface="SimHei" panose="02010609060101010101" pitchFamily="49" charset="-122"/>
              </a:rPr>
              <a:t>，是指</a:t>
            </a:r>
            <a:r>
              <a:rPr lang="zh-CN" altLang="en-US" sz="2000" b="1" dirty="0">
                <a:latin typeface="SimHei" panose="02010609060101010101" pitchFamily="49" charset="-122"/>
                <a:ea typeface="SimHei" panose="02010609060101010101" pitchFamily="49" charset="-122"/>
              </a:rPr>
              <a:t>发明或者实用新型</a:t>
            </a:r>
            <a:r>
              <a:rPr lang="zh-CN" altLang="en-US" sz="2000" dirty="0">
                <a:latin typeface="SimHei" panose="02010609060101010101" pitchFamily="49" charset="-122"/>
                <a:ea typeface="SimHei" panose="02010609060101010101" pitchFamily="49" charset="-122"/>
              </a:rPr>
              <a:t>申请的主题必须</a:t>
            </a:r>
            <a:r>
              <a:rPr lang="zh-CN" altLang="en-US" sz="2000" b="1" dirty="0">
                <a:solidFill>
                  <a:srgbClr val="C00000"/>
                </a:solidFill>
                <a:latin typeface="SimHei" panose="02010609060101010101" pitchFamily="49" charset="-122"/>
                <a:ea typeface="SimHei" panose="02010609060101010101" pitchFamily="49" charset="-122"/>
              </a:rPr>
              <a:t>能够在产业上制造或者使用，并且能够产生积极效果</a:t>
            </a:r>
            <a:r>
              <a:rPr lang="zh-CN" altLang="en-US" sz="2000" dirty="0">
                <a:latin typeface="SimHei" panose="02010609060101010101" pitchFamily="49" charset="-122"/>
                <a:ea typeface="SimHei" panose="02010609060101010101" pitchFamily="49" charset="-122"/>
              </a:rPr>
              <a:t>。</a:t>
            </a:r>
          </a:p>
          <a:p>
            <a:pPr algn="just" hangingPunct="0"/>
            <a:r>
              <a:rPr lang="zh-CN" altLang="en-US" sz="2000" dirty="0">
                <a:latin typeface="SimHei" panose="02010609060101010101" pitchFamily="49" charset="-122"/>
                <a:ea typeface="SimHei" panose="02010609060101010101" pitchFamily="49" charset="-122"/>
              </a:rPr>
              <a:t>　　授予专利权的发明或者实用新型，必须是能够解决技术问题，并且能够应用的发明或者实用新型。换句话说，如果申请的是一种产品（包括发明和实用新型），那么该产品必须</a:t>
            </a:r>
            <a:r>
              <a:rPr lang="zh-CN" altLang="en-US" sz="2000" b="1" dirty="0">
                <a:latin typeface="SimHei" panose="02010609060101010101" pitchFamily="49" charset="-122"/>
                <a:ea typeface="SimHei" panose="02010609060101010101" pitchFamily="49" charset="-122"/>
              </a:rPr>
              <a:t>在产业中能够制造</a:t>
            </a:r>
            <a:r>
              <a:rPr lang="zh-CN" altLang="en-US" sz="2000" dirty="0">
                <a:latin typeface="SimHei" panose="02010609060101010101" pitchFamily="49" charset="-122"/>
                <a:ea typeface="SimHei" panose="02010609060101010101" pitchFamily="49" charset="-122"/>
              </a:rPr>
              <a:t>，并且</a:t>
            </a:r>
            <a:r>
              <a:rPr lang="zh-CN" altLang="en-US" sz="2000" b="1" dirty="0">
                <a:latin typeface="SimHei" panose="02010609060101010101" pitchFamily="49" charset="-122"/>
                <a:ea typeface="SimHei" panose="02010609060101010101" pitchFamily="49" charset="-122"/>
              </a:rPr>
              <a:t>能够解决技术问题</a:t>
            </a:r>
            <a:r>
              <a:rPr lang="zh-CN" altLang="en-US" sz="2000" dirty="0">
                <a:latin typeface="SimHei" panose="02010609060101010101" pitchFamily="49" charset="-122"/>
                <a:ea typeface="SimHei" panose="02010609060101010101" pitchFamily="49" charset="-122"/>
              </a:rPr>
              <a:t>；如果申请的是一种方法（仅限发明），那么这种方法必须</a:t>
            </a:r>
            <a:r>
              <a:rPr lang="zh-CN" altLang="en-US" sz="2000" b="1" dirty="0">
                <a:latin typeface="SimHei" panose="02010609060101010101" pitchFamily="49" charset="-122"/>
                <a:ea typeface="SimHei" panose="02010609060101010101" pitchFamily="49" charset="-122"/>
              </a:rPr>
              <a:t>在产业中能够使用</a:t>
            </a:r>
            <a:r>
              <a:rPr lang="zh-CN" altLang="en-US" sz="2000" dirty="0">
                <a:latin typeface="SimHei" panose="02010609060101010101" pitchFamily="49" charset="-122"/>
                <a:ea typeface="SimHei" panose="02010609060101010101" pitchFamily="49" charset="-122"/>
              </a:rPr>
              <a:t>，并且</a:t>
            </a:r>
            <a:r>
              <a:rPr lang="zh-CN" altLang="en-US" sz="2000" b="1" dirty="0">
                <a:latin typeface="SimHei" panose="02010609060101010101" pitchFamily="49" charset="-122"/>
                <a:ea typeface="SimHei" panose="02010609060101010101" pitchFamily="49" charset="-122"/>
              </a:rPr>
              <a:t>能够解决技术问题</a:t>
            </a:r>
            <a:r>
              <a:rPr lang="zh-CN" altLang="en-US" sz="2000" dirty="0">
                <a:latin typeface="SimHei" panose="02010609060101010101" pitchFamily="49" charset="-122"/>
                <a:ea typeface="SimHei" panose="02010609060101010101" pitchFamily="49" charset="-122"/>
              </a:rPr>
              <a:t>。只有满足上述条件的产品或者方法专利申请才可能被授予专利权。</a:t>
            </a:r>
            <a:endParaRPr lang="en-US" altLang="zh-CN" sz="2000" dirty="0">
              <a:latin typeface="SimHei" panose="02010609060101010101" pitchFamily="49" charset="-122"/>
              <a:ea typeface="SimHei" panose="02010609060101010101" pitchFamily="49" charset="-122"/>
            </a:endParaRPr>
          </a:p>
          <a:p>
            <a:pPr algn="just" hangingPunct="0"/>
            <a:r>
              <a:rPr lang="zh-CN" altLang="en-US" sz="2000" dirty="0">
                <a:latin typeface="SimHei" panose="02010609060101010101" pitchFamily="49" charset="-122"/>
                <a:ea typeface="SimHei" panose="02010609060101010101" pitchFamily="49" charset="-122"/>
              </a:rPr>
              <a:t>　</a:t>
            </a:r>
            <a:r>
              <a:rPr lang="zh-CN" altLang="en-US" b="1" dirty="0">
                <a:solidFill>
                  <a:srgbClr val="00319E"/>
                </a:solidFill>
                <a:latin typeface="SimHei" panose="02010609060101010101" pitchFamily="49" charset="-122"/>
                <a:ea typeface="SimHei" panose="02010609060101010101" pitchFamily="49" charset="-122"/>
              </a:rPr>
              <a:t>专利三性：</a:t>
            </a:r>
            <a:endParaRPr lang="en-US" altLang="zh-CN" b="1" dirty="0">
              <a:solidFill>
                <a:srgbClr val="00319E"/>
              </a:solidFill>
              <a:latin typeface="SimHei" panose="02010609060101010101" pitchFamily="49" charset="-122"/>
              <a:ea typeface="SimHei" panose="02010609060101010101" pitchFamily="49" charset="-122"/>
            </a:endParaRPr>
          </a:p>
          <a:p>
            <a:pPr algn="just" hangingPunct="0"/>
            <a:r>
              <a:rPr lang="en-US" altLang="zh-CN" b="1" dirty="0">
                <a:solidFill>
                  <a:srgbClr val="00319E"/>
                </a:solidFill>
                <a:latin typeface="SimHei" panose="02010609060101010101" pitchFamily="49" charset="-122"/>
                <a:ea typeface="SimHei" panose="02010609060101010101" pitchFamily="49" charset="-122"/>
              </a:rPr>
              <a:t>	1</a:t>
            </a:r>
            <a:r>
              <a:rPr lang="zh-CN" altLang="en-US" b="1" dirty="0">
                <a:solidFill>
                  <a:srgbClr val="00319E"/>
                </a:solidFill>
                <a:latin typeface="SimHei" panose="02010609060101010101" pitchFamily="49" charset="-122"/>
                <a:ea typeface="SimHei" panose="02010609060101010101" pitchFamily="49" charset="-122"/>
              </a:rPr>
              <a:t>）实用性：①可实施性</a:t>
            </a:r>
            <a:r>
              <a:rPr lang="zh-CN" altLang="en-US" sz="1400" b="1" dirty="0">
                <a:solidFill>
                  <a:srgbClr val="00319E"/>
                </a:solidFill>
                <a:latin typeface="SimHei" panose="02010609060101010101" pitchFamily="49" charset="-122"/>
                <a:ea typeface="SimHei" panose="02010609060101010101" pitchFamily="49" charset="-122"/>
              </a:rPr>
              <a:t>（可重复实施） </a:t>
            </a:r>
            <a:r>
              <a:rPr lang="zh-CN" altLang="en-US" b="1" dirty="0">
                <a:solidFill>
                  <a:srgbClr val="00319E"/>
                </a:solidFill>
                <a:latin typeface="SimHei" panose="02010609060101010101" pitchFamily="49" charset="-122"/>
                <a:ea typeface="SimHei" panose="02010609060101010101" pitchFamily="49" charset="-122"/>
              </a:rPr>
              <a:t>②有益性（两要件都要满足）</a:t>
            </a:r>
            <a:endParaRPr lang="en-US" altLang="zh-CN" b="1" dirty="0">
              <a:solidFill>
                <a:srgbClr val="00319E"/>
              </a:solidFill>
              <a:latin typeface="SimHei" panose="02010609060101010101" pitchFamily="49" charset="-122"/>
              <a:ea typeface="SimHei" panose="02010609060101010101" pitchFamily="49" charset="-122"/>
            </a:endParaRPr>
          </a:p>
          <a:p>
            <a:pPr algn="just" hangingPunct="0"/>
            <a:r>
              <a:rPr lang="en-US" altLang="zh-CN" b="1" dirty="0">
                <a:solidFill>
                  <a:srgbClr val="00319E"/>
                </a:solidFill>
                <a:latin typeface="SimHei" panose="02010609060101010101" pitchFamily="49" charset="-122"/>
                <a:ea typeface="SimHei" panose="02010609060101010101" pitchFamily="49" charset="-122"/>
              </a:rPr>
              <a:t>	2</a:t>
            </a:r>
            <a:r>
              <a:rPr lang="zh-CN" altLang="en-US" b="1" dirty="0">
                <a:solidFill>
                  <a:srgbClr val="00319E"/>
                </a:solidFill>
                <a:latin typeface="SimHei" panose="02010609060101010101" pitchFamily="49" charset="-122"/>
                <a:ea typeface="SimHei" panose="02010609060101010101" pitchFamily="49" charset="-122"/>
              </a:rPr>
              <a:t>）新颖性：①不属于现有技术</a:t>
            </a:r>
            <a:endParaRPr lang="en-US" altLang="zh-CN" b="1" dirty="0">
              <a:solidFill>
                <a:srgbClr val="00319E"/>
              </a:solidFill>
              <a:latin typeface="SimHei" panose="02010609060101010101" pitchFamily="49" charset="-122"/>
              <a:ea typeface="SimHei" panose="02010609060101010101" pitchFamily="49" charset="-122"/>
            </a:endParaRPr>
          </a:p>
          <a:p>
            <a:pPr algn="just" hangingPunct="0"/>
            <a:r>
              <a:rPr lang="en-US" altLang="zh-CN" b="1" dirty="0">
                <a:solidFill>
                  <a:srgbClr val="00319E"/>
                </a:solidFill>
                <a:latin typeface="SimHei" panose="02010609060101010101" pitchFamily="49" charset="-122"/>
                <a:ea typeface="SimHei" panose="02010609060101010101" pitchFamily="49" charset="-122"/>
              </a:rPr>
              <a:t>		  </a:t>
            </a:r>
            <a:r>
              <a:rPr lang="zh-CN" altLang="en-US" b="1" dirty="0">
                <a:solidFill>
                  <a:srgbClr val="00319E"/>
                </a:solidFill>
                <a:latin typeface="SimHei" panose="02010609060101010101" pitchFamily="49" charset="-122"/>
                <a:ea typeface="SimHei" panose="02010609060101010101" pitchFamily="49" charset="-122"/>
              </a:rPr>
              <a:t>  在申请日之前没有被公开</a:t>
            </a:r>
            <a:r>
              <a:rPr lang="en-US" altLang="zh-CN" b="1" dirty="0">
                <a:solidFill>
                  <a:srgbClr val="00319E"/>
                </a:solidFill>
                <a:latin typeface="SimHei" panose="02010609060101010101" pitchFamily="49" charset="-122"/>
                <a:ea typeface="SimHei" panose="02010609060101010101" pitchFamily="49" charset="-122"/>
              </a:rPr>
              <a:t>——</a:t>
            </a:r>
            <a:r>
              <a:rPr lang="zh-CN" altLang="en-US" b="1" dirty="0">
                <a:solidFill>
                  <a:srgbClr val="00319E"/>
                </a:solidFill>
                <a:latin typeface="SimHei" panose="02010609060101010101" pitchFamily="49" charset="-122"/>
                <a:ea typeface="SimHei" panose="02010609060101010101" pitchFamily="49" charset="-122"/>
              </a:rPr>
              <a:t>出版物公开</a:t>
            </a:r>
            <a:r>
              <a:rPr lang="zh-CN" altLang="en-US" sz="1400" b="1" dirty="0">
                <a:solidFill>
                  <a:srgbClr val="00319E"/>
                </a:solidFill>
                <a:latin typeface="SimHei" panose="02010609060101010101" pitchFamily="49" charset="-122"/>
                <a:ea typeface="SimHei" panose="02010609060101010101" pitchFamily="49" charset="-122"/>
              </a:rPr>
              <a:t>（不一定是纸质的）</a:t>
            </a:r>
            <a:endParaRPr lang="en-US" altLang="zh-CN" sz="1400" b="1" dirty="0">
              <a:solidFill>
                <a:srgbClr val="00319E"/>
              </a:solidFill>
              <a:latin typeface="SimHei" panose="02010609060101010101" pitchFamily="49" charset="-122"/>
              <a:ea typeface="SimHei" panose="02010609060101010101" pitchFamily="49" charset="-122"/>
            </a:endParaRPr>
          </a:p>
          <a:p>
            <a:pPr algn="just" hangingPunct="0"/>
            <a:r>
              <a:rPr lang="en-US" altLang="zh-CN" b="1" dirty="0">
                <a:solidFill>
                  <a:srgbClr val="00319E"/>
                </a:solidFill>
                <a:latin typeface="SimHei" panose="02010609060101010101" pitchFamily="49" charset="-122"/>
                <a:ea typeface="SimHei" panose="02010609060101010101" pitchFamily="49" charset="-122"/>
              </a:rPr>
              <a:t>					      </a:t>
            </a:r>
            <a:r>
              <a:rPr lang="zh-CN" altLang="en-US" b="1" dirty="0">
                <a:solidFill>
                  <a:srgbClr val="00319E"/>
                </a:solidFill>
                <a:latin typeface="SimHei" panose="02010609060101010101" pitchFamily="49" charset="-122"/>
                <a:ea typeface="SimHei" panose="02010609060101010101" pitchFamily="49" charset="-122"/>
              </a:rPr>
              <a:t>使用公开、</a:t>
            </a:r>
            <a:endParaRPr lang="en-US" altLang="zh-CN" b="1" dirty="0">
              <a:solidFill>
                <a:srgbClr val="00319E"/>
              </a:solidFill>
              <a:latin typeface="SimHei" panose="02010609060101010101" pitchFamily="49" charset="-122"/>
              <a:ea typeface="SimHei" panose="02010609060101010101" pitchFamily="49" charset="-122"/>
            </a:endParaRPr>
          </a:p>
          <a:p>
            <a:pPr algn="just" hangingPunct="0"/>
            <a:r>
              <a:rPr lang="en-US" altLang="zh-CN" b="1" dirty="0">
                <a:solidFill>
                  <a:srgbClr val="00319E"/>
                </a:solidFill>
                <a:latin typeface="SimHei" panose="02010609060101010101" pitchFamily="49" charset="-122"/>
                <a:ea typeface="SimHei" panose="02010609060101010101" pitchFamily="49" charset="-122"/>
              </a:rPr>
              <a:t>					      </a:t>
            </a:r>
            <a:r>
              <a:rPr lang="zh-CN" altLang="en-US" b="1" dirty="0">
                <a:solidFill>
                  <a:srgbClr val="00319E"/>
                </a:solidFill>
                <a:latin typeface="SimHei" panose="02010609060101010101" pitchFamily="49" charset="-122"/>
                <a:ea typeface="SimHei" panose="02010609060101010101" pitchFamily="49" charset="-122"/>
              </a:rPr>
              <a:t>其他方式公开</a:t>
            </a:r>
            <a:r>
              <a:rPr lang="en-US" altLang="zh-CN" b="1" dirty="0" err="1">
                <a:solidFill>
                  <a:srgbClr val="00319E"/>
                </a:solidFill>
                <a:latin typeface="SimHei" panose="02010609060101010101" pitchFamily="49" charset="-122"/>
                <a:ea typeface="SimHei" panose="02010609060101010101" pitchFamily="49" charset="-122"/>
              </a:rPr>
              <a:t>eg</a:t>
            </a:r>
            <a:r>
              <a:rPr lang="en-US" altLang="zh-CN" b="1" dirty="0">
                <a:solidFill>
                  <a:srgbClr val="00319E"/>
                </a:solidFill>
                <a:latin typeface="SimHei" panose="02010609060101010101" pitchFamily="49" charset="-122"/>
                <a:ea typeface="SimHei" panose="02010609060101010101" pitchFamily="49" charset="-122"/>
              </a:rPr>
              <a:t>.</a:t>
            </a:r>
            <a:r>
              <a:rPr lang="zh-CN" altLang="en-US" b="1" dirty="0">
                <a:solidFill>
                  <a:srgbClr val="00319E"/>
                </a:solidFill>
                <a:latin typeface="SimHei" panose="02010609060101010101" pitchFamily="49" charset="-122"/>
                <a:ea typeface="SimHei" panose="02010609060101010101" pitchFamily="49" charset="-122"/>
              </a:rPr>
              <a:t>口头</a:t>
            </a:r>
            <a:endParaRPr lang="en-US" altLang="zh-CN" b="1" dirty="0">
              <a:solidFill>
                <a:srgbClr val="00319E"/>
              </a:solidFill>
              <a:latin typeface="SimHei" panose="02010609060101010101" pitchFamily="49" charset="-122"/>
              <a:ea typeface="SimHei" panose="02010609060101010101" pitchFamily="49" charset="-122"/>
            </a:endParaRPr>
          </a:p>
          <a:p>
            <a:pPr algn="just" hangingPunct="0"/>
            <a:r>
              <a:rPr lang="en-US" altLang="zh-CN" b="1" dirty="0">
                <a:solidFill>
                  <a:srgbClr val="00319E"/>
                </a:solidFill>
                <a:latin typeface="SimHei" panose="02010609060101010101" pitchFamily="49" charset="-122"/>
                <a:ea typeface="SimHei" panose="02010609060101010101" pitchFamily="49" charset="-122"/>
              </a:rPr>
              <a:t>		  </a:t>
            </a:r>
            <a:r>
              <a:rPr lang="zh-CN" altLang="en-US" b="1" dirty="0">
                <a:solidFill>
                  <a:srgbClr val="00319E"/>
                </a:solidFill>
                <a:latin typeface="SimHei" panose="02010609060101010101" pitchFamily="49" charset="-122"/>
                <a:ea typeface="SimHei" panose="02010609060101010101" pitchFamily="49" charset="-122"/>
              </a:rPr>
              <a:t>②不存在抵触申请</a:t>
            </a:r>
            <a:endParaRPr lang="en-US" altLang="zh-CN" b="1" dirty="0">
              <a:solidFill>
                <a:srgbClr val="00319E"/>
              </a:solidFill>
              <a:latin typeface="SimHei" panose="02010609060101010101" pitchFamily="49" charset="-122"/>
              <a:ea typeface="SimHei" panose="02010609060101010101" pitchFamily="49" charset="-122"/>
            </a:endParaRPr>
          </a:p>
          <a:p>
            <a:pPr algn="just" hangingPunct="0"/>
            <a:r>
              <a:rPr lang="en-US" altLang="zh-CN" b="1" dirty="0">
                <a:solidFill>
                  <a:srgbClr val="00319E"/>
                </a:solidFill>
                <a:latin typeface="SimHei" panose="02010609060101010101" pitchFamily="49" charset="-122"/>
                <a:ea typeface="SimHei" panose="02010609060101010101" pitchFamily="49" charset="-122"/>
              </a:rPr>
              <a:t>	3</a:t>
            </a:r>
            <a:r>
              <a:rPr lang="zh-CN" altLang="en-US" b="1" dirty="0">
                <a:solidFill>
                  <a:srgbClr val="00319E"/>
                </a:solidFill>
                <a:latin typeface="SimHei" panose="02010609060101010101" pitchFamily="49" charset="-122"/>
                <a:ea typeface="SimHei" panose="02010609060101010101" pitchFamily="49" charset="-122"/>
              </a:rPr>
              <a:t>）创造性：</a:t>
            </a:r>
            <a:endParaRPr lang="en-US" altLang="zh-CN" b="1" dirty="0">
              <a:solidFill>
                <a:srgbClr val="00319E"/>
              </a:solidFill>
              <a:latin typeface="SimHei" panose="02010609060101010101" pitchFamily="49" charset="-122"/>
              <a:ea typeface="SimHei" panose="02010609060101010101" pitchFamily="49" charset="-122"/>
            </a:endParaRPr>
          </a:p>
        </p:txBody>
      </p:sp>
      <p:sp>
        <p:nvSpPr>
          <p:cNvPr id="7" name="矩形 6"/>
          <p:cNvSpPr/>
          <p:nvPr/>
        </p:nvSpPr>
        <p:spPr>
          <a:xfrm>
            <a:off x="1282198" y="895743"/>
            <a:ext cx="10876817" cy="523220"/>
          </a:xfrm>
          <a:prstGeom prst="rect">
            <a:avLst/>
          </a:prstGeom>
        </p:spPr>
        <p:txBody>
          <a:bodyPr wrap="square">
            <a:spAutoFit/>
          </a:bodyPr>
          <a:lstStyle/>
          <a:p>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一、实用性</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Tree>
    <p:extLst>
      <p:ext uri="{BB962C8B-B14F-4D97-AF65-F5344CB8AC3E}">
        <p14:creationId xmlns:p14="http://schemas.microsoft.com/office/powerpoint/2010/main" val="357830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6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1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6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2767C96-1088-8E56-DD80-0185FBC7BC2D}"/>
              </a:ext>
            </a:extLst>
          </p:cNvPr>
          <p:cNvSpPr>
            <a:spLocks noGrp="1"/>
          </p:cNvSpPr>
          <p:nvPr>
            <p:ph idx="1"/>
          </p:nvPr>
        </p:nvSpPr>
        <p:spPr/>
        <p:txBody>
          <a:bodyPr/>
          <a:lstStyle/>
          <a:p>
            <a:r>
              <a:rPr lang="zh-CN" altLang="en-US" sz="2400" dirty="0"/>
              <a:t>       在产业上能够制造或者使用的技术方案，是指符合自然规律、具有技术特征的任何可实施的技术方案。这些方案并不一定意味着使用机器设备，或者制造一种物品，还可以包括例如驱雾的方法，或者将能量由一种形式转换成另一种形式的方法。</a:t>
            </a:r>
          </a:p>
          <a:p>
            <a:r>
              <a:rPr lang="zh-CN" altLang="en-US" sz="2400" dirty="0"/>
              <a:t>　　能够产生积极效果，是指发明或者实用新型专利申请在提出申请之日，其产生的经济、技术和社会的效果是所属技术领域的技术人员可以预料到的。这些效果应当是积极的和有益的。</a:t>
            </a:r>
          </a:p>
          <a:p>
            <a:endParaRPr lang="zh-CN" altLang="en-US" dirty="0"/>
          </a:p>
        </p:txBody>
      </p:sp>
    </p:spTree>
    <p:extLst>
      <p:ext uri="{BB962C8B-B14F-4D97-AF65-F5344CB8AC3E}">
        <p14:creationId xmlns:p14="http://schemas.microsoft.com/office/powerpoint/2010/main" val="2806842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B413F9D-5B9D-EE47-E716-36552E3743AC}"/>
              </a:ext>
            </a:extLst>
          </p:cNvPr>
          <p:cNvSpPr>
            <a:spLocks noGrp="1"/>
          </p:cNvSpPr>
          <p:nvPr>
            <p:ph idx="1"/>
          </p:nvPr>
        </p:nvSpPr>
        <p:spPr>
          <a:xfrm>
            <a:off x="1359673" y="936264"/>
            <a:ext cx="10316857" cy="5559952"/>
          </a:xfrm>
        </p:spPr>
        <p:txBody>
          <a:bodyPr>
            <a:normAutofit fontScale="55000" lnSpcReduction="20000"/>
          </a:bodyPr>
          <a:lstStyle/>
          <a:p>
            <a:r>
              <a:rPr lang="zh-CN" altLang="en-US" dirty="0"/>
              <a:t>    （二）实用性的审查</a:t>
            </a:r>
            <a:endParaRPr lang="en-US" altLang="zh-CN" dirty="0"/>
          </a:p>
          <a:p>
            <a:r>
              <a:rPr lang="zh-CN" altLang="en-US" dirty="0"/>
              <a:t>       专利法第二十二条第四款所说的“能够制造或者使用”是指发明或者实用新型的技术方案具有在产业中被制造或使用的可能性。满足实用性要求的技术方案不能违背自然规律并且应当具有再现性。因不能制造或者使用而不具备实用性是由技术方案本身固有的缺陷引起的，与说明书公开的程度无关。</a:t>
            </a:r>
            <a:endParaRPr lang="en-US" altLang="zh-CN" dirty="0"/>
          </a:p>
          <a:p>
            <a:r>
              <a:rPr lang="zh-CN" altLang="en-US" b="1" dirty="0"/>
              <a:t>       </a:t>
            </a:r>
            <a:r>
              <a:rPr lang="zh-CN" altLang="en-US" b="1" dirty="0">
                <a:solidFill>
                  <a:srgbClr val="C00000"/>
                </a:solidFill>
              </a:rPr>
              <a:t>不具备实用性</a:t>
            </a:r>
            <a:r>
              <a:rPr lang="zh-CN" altLang="en-US" dirty="0"/>
              <a:t>的几种主要情形：</a:t>
            </a:r>
            <a:endParaRPr lang="en-US" altLang="zh-CN" dirty="0"/>
          </a:p>
          <a:p>
            <a:r>
              <a:rPr lang="en-US" altLang="zh-CN" dirty="0"/>
              <a:t>       1.</a:t>
            </a:r>
            <a:r>
              <a:rPr lang="zh-CN" altLang="en-US" b="1" dirty="0"/>
              <a:t>无再现性：不能重复实施（造假</a:t>
            </a:r>
            <a:r>
              <a:rPr lang="en-US" altLang="zh-CN" b="1" dirty="0"/>
              <a:t>/</a:t>
            </a:r>
            <a:r>
              <a:rPr lang="zh-CN" altLang="en-US" b="1" dirty="0"/>
              <a:t>只能偶尔成功）</a:t>
            </a:r>
            <a:r>
              <a:rPr lang="zh-CN" altLang="en-US" dirty="0"/>
              <a:t>。再现性，是指所属技术领域的技术人员，根据公开的技术内容，能够重复实施专利申请中为解决技术问题所采用的技术方案。这种重复实施不得依赖任何随机的因素，并且实施结果应该是相同的。</a:t>
            </a:r>
            <a:endParaRPr lang="en-US" altLang="zh-CN" dirty="0"/>
          </a:p>
          <a:p>
            <a:r>
              <a:rPr lang="en-US" altLang="zh-CN" dirty="0"/>
              <a:t>       2.</a:t>
            </a:r>
            <a:r>
              <a:rPr lang="zh-CN" altLang="en-US" b="1" dirty="0"/>
              <a:t>违背自然规律</a:t>
            </a:r>
            <a:r>
              <a:rPr lang="zh-CN" altLang="en-US" dirty="0"/>
              <a:t>。违背自然规律的发明或者实用新型专利申请是不能实施的，因此，不具备实用性。</a:t>
            </a:r>
            <a:endParaRPr lang="en-US" altLang="zh-CN" dirty="0"/>
          </a:p>
          <a:p>
            <a:r>
              <a:rPr lang="zh-CN" altLang="en-US" dirty="0"/>
              <a:t>利用独一无二的自然条件的产品</a:t>
            </a:r>
          </a:p>
          <a:p>
            <a:r>
              <a:rPr lang="zh-CN" altLang="en-US" dirty="0"/>
              <a:t>　　</a:t>
            </a:r>
            <a:r>
              <a:rPr lang="en-US" altLang="zh-CN" dirty="0"/>
              <a:t>3.</a:t>
            </a:r>
            <a:r>
              <a:rPr lang="zh-CN" altLang="en-US" dirty="0"/>
              <a:t>具备实用性的发明或者实用新型专利申请</a:t>
            </a:r>
            <a:r>
              <a:rPr lang="zh-CN" altLang="en-US" b="1" dirty="0"/>
              <a:t>不得是由自然条件限定的独一无二的产品</a:t>
            </a:r>
            <a:r>
              <a:rPr lang="zh-CN" altLang="en-US" dirty="0"/>
              <a:t>。利用特定的自然条件建造的自始至终都是不可移动的唯一产品不具备实用性。</a:t>
            </a:r>
            <a:endParaRPr lang="en-US" altLang="zh-CN" dirty="0"/>
          </a:p>
          <a:p>
            <a:r>
              <a:rPr lang="zh-CN" altLang="en-US" dirty="0"/>
              <a:t>       </a:t>
            </a:r>
            <a:r>
              <a:rPr lang="en-US" altLang="zh-CN" dirty="0"/>
              <a:t>4.</a:t>
            </a:r>
            <a:r>
              <a:rPr lang="zh-CN" altLang="en-US" dirty="0"/>
              <a:t>人体或者动物体的</a:t>
            </a:r>
            <a:r>
              <a:rPr lang="zh-CN" altLang="en-US" b="1" dirty="0"/>
              <a:t>非治疗目的的外科手术方法</a:t>
            </a:r>
            <a:r>
              <a:rPr lang="zh-CN" altLang="en-US" dirty="0"/>
              <a:t>。由于是以有生命的人或者动物为实施对象，无法在产业上使用，因此不具备实用性，如为美容而实施的外科手术方法。</a:t>
            </a:r>
            <a:endParaRPr lang="en-US" altLang="zh-CN" dirty="0"/>
          </a:p>
          <a:p>
            <a:r>
              <a:rPr lang="en-US" altLang="zh-CN" dirty="0"/>
              <a:t>       5.</a:t>
            </a:r>
            <a:r>
              <a:rPr lang="zh-CN" altLang="en-US" b="1" dirty="0"/>
              <a:t>测量人体或者动物体在极限情况下的生理参数的方法</a:t>
            </a:r>
            <a:r>
              <a:rPr lang="zh-CN" altLang="en-US" dirty="0"/>
              <a:t>。测量人体或动物体在极限情况下的生理参数需要将被测对象置于极限环境中，这会对人或动物的生命构成威胁，不同的人或动物个体可以耐受的极限条件是不同的，需要有经验的测试人员根据被测对象的情况来确定其耐受的极限条件，因此这类方法无法在产业上使用，不具备实用性。</a:t>
            </a:r>
          </a:p>
        </p:txBody>
      </p:sp>
    </p:spTree>
    <p:extLst>
      <p:ext uri="{BB962C8B-B14F-4D97-AF65-F5344CB8AC3E}">
        <p14:creationId xmlns:p14="http://schemas.microsoft.com/office/powerpoint/2010/main" val="4281405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8836" y="1267249"/>
            <a:ext cx="10954327" cy="4985472"/>
          </a:xfrm>
        </p:spPr>
        <p:txBody>
          <a:bodyPr>
            <a:normAutofit/>
          </a:bodyPr>
          <a:lstStyle/>
          <a:p>
            <a:pPr marL="514350" indent="-514350">
              <a:lnSpc>
                <a:spcPct val="150000"/>
              </a:lnSpc>
              <a:buAutoNum type="arabicPeriod"/>
            </a:pPr>
            <a:r>
              <a:rPr lang="zh-CN" altLang="en-US" sz="2600" b="1" dirty="0">
                <a:latin typeface="SimHei" panose="02010609060101010101" pitchFamily="49" charset="-122"/>
                <a:ea typeface="SimHei" panose="02010609060101010101" pitchFamily="49" charset="-122"/>
                <a:cs typeface="Times New Roman" panose="02020603050405020304" pitchFamily="18" charset="0"/>
              </a:rPr>
              <a:t>本章教学目的：</a:t>
            </a:r>
            <a:r>
              <a:rPr lang="zh-CN" altLang="en-US" sz="2600" dirty="0">
                <a:latin typeface="SimHei" panose="02010609060101010101" pitchFamily="49" charset="-122"/>
                <a:ea typeface="SimHei" panose="02010609060101010101" pitchFamily="49" charset="-122"/>
                <a:cs typeface="Times New Roman" panose="02020603050405020304" pitchFamily="18" charset="0"/>
              </a:rPr>
              <a:t>介绍包括发明、实用新型、外观设计在内的专利权对象的概念、特点；介绍专利法不予保护的对象。</a:t>
            </a:r>
            <a:endParaRPr lang="en-US" altLang="zh-CN" sz="2600" dirty="0">
              <a:latin typeface="SimHei" panose="02010609060101010101" pitchFamily="49" charset="-122"/>
              <a:ea typeface="SimHei" panose="02010609060101010101" pitchFamily="49" charset="-122"/>
              <a:cs typeface="Times New Roman" panose="02020603050405020304" pitchFamily="18" charset="0"/>
            </a:endParaRPr>
          </a:p>
          <a:p>
            <a:pPr marL="514350" indent="-514350">
              <a:lnSpc>
                <a:spcPct val="150000"/>
              </a:lnSpc>
              <a:buAutoNum type="arabicPeriod"/>
            </a:pPr>
            <a:r>
              <a:rPr lang="zh-CN" altLang="en-US" sz="2600" b="1" dirty="0">
                <a:latin typeface="SimHei" panose="02010609060101010101" pitchFamily="49" charset="-122"/>
                <a:ea typeface="SimHei" panose="02010609060101010101" pitchFamily="49" charset="-122"/>
                <a:cs typeface="Times New Roman" panose="02020603050405020304" pitchFamily="18" charset="0"/>
              </a:rPr>
              <a:t>本章教学要求：</a:t>
            </a:r>
            <a:r>
              <a:rPr lang="zh-CN" altLang="en-US" sz="2600" dirty="0">
                <a:latin typeface="SimHei" panose="02010609060101010101" pitchFamily="49" charset="-122"/>
                <a:ea typeface="SimHei" panose="02010609060101010101" pitchFamily="49" charset="-122"/>
                <a:cs typeface="Times New Roman" panose="02020603050405020304" pitchFamily="18" charset="0"/>
              </a:rPr>
              <a:t>掌握发明、实用新型、外观设计各自的概念、类型与特征。</a:t>
            </a:r>
            <a:endParaRPr lang="en-US" altLang="zh-CN" sz="2600" dirty="0">
              <a:latin typeface="SimHei" panose="02010609060101010101" pitchFamily="49" charset="-122"/>
              <a:ea typeface="SimHei" panose="02010609060101010101" pitchFamily="49" charset="-122"/>
              <a:cs typeface="Times New Roman" panose="02020603050405020304" pitchFamily="18" charset="0"/>
            </a:endParaRPr>
          </a:p>
          <a:p>
            <a:pPr marL="514350" indent="-514350">
              <a:lnSpc>
                <a:spcPct val="150000"/>
              </a:lnSpc>
              <a:buAutoNum type="arabicPeriod"/>
            </a:pPr>
            <a:r>
              <a:rPr lang="zh-CN" altLang="en-US" sz="2600" b="1" dirty="0">
                <a:latin typeface="SimHei" panose="02010609060101010101" pitchFamily="49" charset="-122"/>
                <a:ea typeface="SimHei" panose="02010609060101010101" pitchFamily="49" charset="-122"/>
                <a:cs typeface="Times New Roman" panose="02020603050405020304" pitchFamily="18" charset="0"/>
              </a:rPr>
              <a:t>本章教学重点、难点：</a:t>
            </a:r>
            <a:r>
              <a:rPr lang="zh-CN" altLang="en-US" sz="2600" dirty="0">
                <a:latin typeface="SimHei" panose="02010609060101010101" pitchFamily="49" charset="-122"/>
                <a:ea typeface="SimHei" panose="02010609060101010101" pitchFamily="49" charset="-122"/>
                <a:cs typeface="Times New Roman" panose="02020603050405020304" pitchFamily="18" charset="0"/>
              </a:rPr>
              <a:t>发明、实用新型、外观设计之间的区分与比较。</a:t>
            </a:r>
            <a:endParaRPr lang="zh-CN" altLang="zh-CN" sz="2600" dirty="0">
              <a:latin typeface="SimHei" panose="02010609060101010101" pitchFamily="49" charset="-122"/>
              <a:ea typeface="SimHei" panose="02010609060101010101" pitchFamily="49" charset="-122"/>
              <a:cs typeface="Times New Roman" panose="02020603050405020304" pitchFamily="18" charset="0"/>
            </a:endParaRPr>
          </a:p>
          <a:p>
            <a:endParaRPr lang="zh-CN" altLang="en-US" sz="2400" dirty="0"/>
          </a:p>
        </p:txBody>
      </p:sp>
      <p:sp>
        <p:nvSpPr>
          <p:cNvPr id="3" name="标题 2"/>
          <p:cNvSpPr>
            <a:spLocks noGrp="1"/>
          </p:cNvSpPr>
          <p:nvPr>
            <p:ph type="title"/>
          </p:nvPr>
        </p:nvSpPr>
        <p:spPr/>
        <p:txBody>
          <a:bodyPr/>
          <a:lstStyle/>
          <a:p>
            <a:r>
              <a:rPr lang="zh-CN" altLang="en-US" b="1" dirty="0"/>
              <a:t>本章导语</a:t>
            </a:r>
          </a:p>
        </p:txBody>
      </p:sp>
    </p:spTree>
    <p:extLst>
      <p:ext uri="{BB962C8B-B14F-4D97-AF65-F5344CB8AC3E}">
        <p14:creationId xmlns:p14="http://schemas.microsoft.com/office/powerpoint/2010/main" val="39275466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SimHei" panose="02010609060101010101" pitchFamily="49" charset="-122"/>
                <a:ea typeface="SimHei" panose="02010609060101010101" pitchFamily="49" charset="-122"/>
              </a:rPr>
              <a:t>发明与实用新型专利权的取得条件</a:t>
            </a:r>
          </a:p>
        </p:txBody>
      </p:sp>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2981109" y="1680573"/>
            <a:ext cx="8525865" cy="4031873"/>
          </a:xfrm>
          <a:prstGeom prst="rect">
            <a:avLst/>
          </a:prstGeom>
          <a:noFill/>
        </p:spPr>
        <p:txBody>
          <a:bodyPr wrap="square" rtlCol="0">
            <a:spAutoFit/>
          </a:bodyPr>
          <a:lstStyle/>
          <a:p>
            <a:pPr hangingPunct="0"/>
            <a:r>
              <a:rPr lang="zh-CN" altLang="en-US" sz="2400" b="1" dirty="0">
                <a:latin typeface="SimHei" panose="02010609060101010101" pitchFamily="49" charset="-122"/>
                <a:ea typeface="SimHei" panose="02010609060101010101" pitchFamily="49" charset="-122"/>
              </a:rPr>
              <a:t>（一）新颖性的概念</a:t>
            </a:r>
          </a:p>
          <a:p>
            <a:pPr algn="just" hangingPunct="0"/>
            <a:r>
              <a:rPr lang="zh-CN" altLang="en-US" sz="2400" dirty="0">
                <a:latin typeface="SimHei" panose="02010609060101010101" pitchFamily="49" charset="-122"/>
                <a:ea typeface="SimHei" panose="02010609060101010101" pitchFamily="49" charset="-122"/>
              </a:rPr>
              <a:t>    </a:t>
            </a:r>
            <a:r>
              <a:rPr lang="zh-CN" altLang="en-US" sz="2000" dirty="0">
                <a:latin typeface="SimHei" panose="02010609060101010101" pitchFamily="49" charset="-122"/>
                <a:ea typeface="SimHei" panose="02010609060101010101" pitchFamily="49" charset="-122"/>
              </a:rPr>
              <a:t>我国</a:t>
            </a:r>
            <a:r>
              <a:rPr lang="en-US" altLang="zh-CN" sz="2000" dirty="0">
                <a:latin typeface="SimHei" panose="02010609060101010101" pitchFamily="49" charset="-122"/>
                <a:ea typeface="SimHei" panose="02010609060101010101" pitchFamily="49" charset="-122"/>
              </a:rPr>
              <a:t>《</a:t>
            </a:r>
            <a:r>
              <a:rPr lang="zh-CN" altLang="en-US" sz="2000" dirty="0">
                <a:latin typeface="SimHei" panose="02010609060101010101" pitchFamily="49" charset="-122"/>
                <a:ea typeface="SimHei" panose="02010609060101010101" pitchFamily="49" charset="-122"/>
              </a:rPr>
              <a:t>专利法</a:t>
            </a:r>
            <a:r>
              <a:rPr lang="en-US" altLang="zh-CN" sz="2000" dirty="0">
                <a:latin typeface="SimHei" panose="02010609060101010101" pitchFamily="49" charset="-122"/>
                <a:ea typeface="SimHei" panose="02010609060101010101" pitchFamily="49" charset="-122"/>
              </a:rPr>
              <a:t>》</a:t>
            </a:r>
            <a:r>
              <a:rPr lang="zh-CN" altLang="en-US" sz="2000" dirty="0">
                <a:latin typeface="SimHei" panose="02010609060101010101" pitchFamily="49" charset="-122"/>
                <a:ea typeface="SimHei" panose="02010609060101010101" pitchFamily="49" charset="-122"/>
              </a:rPr>
              <a:t>第</a:t>
            </a:r>
            <a:r>
              <a:rPr lang="en-US" altLang="zh-CN" sz="2000" dirty="0">
                <a:latin typeface="SimHei" panose="02010609060101010101" pitchFamily="49" charset="-122"/>
                <a:ea typeface="SimHei" panose="02010609060101010101" pitchFamily="49" charset="-122"/>
              </a:rPr>
              <a:t>22</a:t>
            </a:r>
            <a:r>
              <a:rPr lang="zh-CN" altLang="en-US" sz="2000" dirty="0">
                <a:latin typeface="SimHei" panose="02010609060101010101" pitchFamily="49" charset="-122"/>
                <a:ea typeface="SimHei" panose="02010609060101010101" pitchFamily="49" charset="-122"/>
              </a:rPr>
              <a:t>条规定：“</a:t>
            </a:r>
            <a:r>
              <a:rPr lang="zh-CN" altLang="en-US" sz="2400" b="1" dirty="0">
                <a:solidFill>
                  <a:srgbClr val="C00000"/>
                </a:solidFill>
                <a:latin typeface="SimHei" panose="02010609060101010101" pitchFamily="49" charset="-122"/>
                <a:ea typeface="SimHei" panose="02010609060101010101" pitchFamily="49" charset="-122"/>
              </a:rPr>
              <a:t>新颖性</a:t>
            </a:r>
            <a:r>
              <a:rPr lang="zh-CN" altLang="en-US" sz="2000" dirty="0">
                <a:latin typeface="SimHei" panose="02010609060101010101" pitchFamily="49" charset="-122"/>
                <a:ea typeface="SimHei" panose="02010609060101010101" pitchFamily="49" charset="-122"/>
              </a:rPr>
              <a:t>，是指该发明或者实用新型</a:t>
            </a:r>
            <a:r>
              <a:rPr lang="zh-CN" altLang="en-US" sz="2000" dirty="0">
                <a:solidFill>
                  <a:srgbClr val="7030A0"/>
                </a:solidFill>
                <a:latin typeface="SimHei" panose="02010609060101010101" pitchFamily="49" charset="-122"/>
                <a:ea typeface="SimHei" panose="02010609060101010101" pitchFamily="49" charset="-122"/>
              </a:rPr>
              <a:t>不属于现有技术</a:t>
            </a:r>
            <a:r>
              <a:rPr lang="zh-CN" altLang="en-US" dirty="0">
                <a:solidFill>
                  <a:srgbClr val="00B0F0"/>
                </a:solidFill>
                <a:latin typeface="SimHei" panose="02010609060101010101" pitchFamily="49" charset="-122"/>
                <a:ea typeface="SimHei" panose="02010609060101010101" pitchFamily="49" charset="-122"/>
              </a:rPr>
              <a:t>（在申请日之前没有被公开）</a:t>
            </a:r>
            <a:r>
              <a:rPr lang="zh-CN" altLang="en-US" sz="2000" dirty="0">
                <a:latin typeface="SimHei" panose="02010609060101010101" pitchFamily="49" charset="-122"/>
                <a:ea typeface="SimHei" panose="02010609060101010101" pitchFamily="49" charset="-122"/>
              </a:rPr>
              <a:t>；也没有任何单位或者个人就同样的发明或者实用新型在申请日以前向国务院专利行政部门提出过申请，并记载在申请日以后公布的专利申请文件或者公告的专利文件中”；</a:t>
            </a:r>
            <a:r>
              <a:rPr lang="zh-CN" altLang="en-US" sz="2000" dirty="0">
                <a:solidFill>
                  <a:srgbClr val="7030A0"/>
                </a:solidFill>
                <a:latin typeface="SimHei" panose="02010609060101010101" pitchFamily="49" charset="-122"/>
                <a:ea typeface="SimHei" panose="02010609060101010101" pitchFamily="49" charset="-122"/>
              </a:rPr>
              <a:t>“本法所称现有技术，是指申请日以前在国内外为公众所知的技术”</a:t>
            </a:r>
            <a:r>
              <a:rPr lang="zh-CN" altLang="en-US" sz="2000" dirty="0">
                <a:latin typeface="SimHei" panose="02010609060101010101" pitchFamily="49" charset="-122"/>
                <a:ea typeface="SimHei" panose="02010609060101010101" pitchFamily="49" charset="-122"/>
              </a:rPr>
              <a:t>。 </a:t>
            </a:r>
            <a:endParaRPr lang="en-US" altLang="zh-CN" sz="2000" dirty="0">
              <a:latin typeface="SimHei" panose="02010609060101010101" pitchFamily="49" charset="-122"/>
              <a:ea typeface="SimHei" panose="02010609060101010101" pitchFamily="49" charset="-122"/>
            </a:endParaRPr>
          </a:p>
          <a:p>
            <a:r>
              <a:rPr lang="zh-CN" altLang="en-US" dirty="0"/>
              <a:t> </a:t>
            </a:r>
            <a:endParaRPr lang="en-US" altLang="zh-CN" dirty="0"/>
          </a:p>
          <a:p>
            <a:pPr algn="just" hangingPunct="0"/>
            <a:r>
              <a:rPr lang="zh-CN" altLang="en-US" dirty="0"/>
              <a:t>       </a:t>
            </a:r>
            <a:r>
              <a:rPr lang="zh-CN" altLang="zh-CN" dirty="0">
                <a:latin typeface="SimHei" panose="02010609060101010101" pitchFamily="49" charset="-122"/>
                <a:ea typeface="SimHei" panose="02010609060101010101" pitchFamily="49" charset="-122"/>
              </a:rPr>
              <a:t>在专利法上，技术的新颖性以现有技术为参照系。新颖性判断的实质就是判断一项技术在某一特定时间之前是否已经公开。</a:t>
            </a:r>
            <a:r>
              <a:rPr lang="zh-CN" altLang="en-US" dirty="0">
                <a:latin typeface="SimHei" panose="02010609060101010101" pitchFamily="49" charset="-122"/>
                <a:ea typeface="SimHei" panose="02010609060101010101" pitchFamily="49" charset="-122"/>
              </a:rPr>
              <a:t>专利法中的公开指的是一种已被公之于众的状态</a:t>
            </a:r>
            <a:r>
              <a:rPr lang="en-US" altLang="zh-CN" dirty="0">
                <a:latin typeface="SimHei" panose="02010609060101010101" pitchFamily="49" charset="-122"/>
                <a:ea typeface="SimHei" panose="02010609060101010101" pitchFamily="49" charset="-122"/>
              </a:rPr>
              <a:t>,</a:t>
            </a:r>
            <a:r>
              <a:rPr lang="zh-CN" altLang="en-US" dirty="0">
                <a:latin typeface="SimHei" panose="02010609060101010101" pitchFamily="49" charset="-122"/>
                <a:ea typeface="SimHei" panose="02010609060101010101" pitchFamily="49" charset="-122"/>
              </a:rPr>
              <a:t>即该项技术已经脱离了秘密状态</a:t>
            </a:r>
            <a:r>
              <a:rPr lang="zh-CN" altLang="zh-CN" dirty="0">
                <a:latin typeface="SimHei" panose="02010609060101010101" pitchFamily="49" charset="-122"/>
                <a:ea typeface="SimHei" panose="02010609060101010101" pitchFamily="49" charset="-122"/>
              </a:rPr>
              <a:t>。</a:t>
            </a:r>
          </a:p>
          <a:p>
            <a:pPr algn="just"/>
            <a:r>
              <a:rPr lang="zh-CN" altLang="en-US" dirty="0">
                <a:latin typeface="SimHei" panose="02010609060101010101" pitchFamily="49" charset="-122"/>
                <a:ea typeface="SimHei" panose="02010609060101010101" pitchFamily="49" charset="-122"/>
              </a:rPr>
              <a:t>    </a:t>
            </a:r>
            <a:r>
              <a:rPr lang="zh-CN" altLang="zh-CN" dirty="0">
                <a:latin typeface="SimHei" panose="02010609060101010101" pitchFamily="49" charset="-122"/>
                <a:ea typeface="SimHei" panose="02010609060101010101" pitchFamily="49" charset="-122"/>
              </a:rPr>
              <a:t>我国专利法上的新颖性，在公开的方式上适用任何公开途径</a:t>
            </a:r>
            <a:r>
              <a:rPr lang="zh-CN" altLang="en-US" dirty="0">
                <a:latin typeface="SimHei" panose="02010609060101010101" pitchFamily="49" charset="-122"/>
                <a:ea typeface="SimHei" panose="02010609060101010101" pitchFamily="49" charset="-122"/>
              </a:rPr>
              <a:t>（出版物、使用和其他方式）</a:t>
            </a:r>
            <a:r>
              <a:rPr lang="zh-CN" altLang="zh-CN" dirty="0">
                <a:latin typeface="SimHei" panose="02010609060101010101" pitchFamily="49" charset="-122"/>
                <a:ea typeface="SimHei" panose="02010609060101010101" pitchFamily="49" charset="-122"/>
              </a:rPr>
              <a:t>，在时间上以申请日为标准，在</a:t>
            </a:r>
            <a:r>
              <a:rPr lang="zh-CN" altLang="zh-CN" b="1" dirty="0">
                <a:latin typeface="SimHei" panose="02010609060101010101" pitchFamily="49" charset="-122"/>
                <a:ea typeface="SimHei" panose="02010609060101010101" pitchFamily="49" charset="-122"/>
              </a:rPr>
              <a:t>公开的地域上适用全球范围。</a:t>
            </a:r>
          </a:p>
          <a:p>
            <a:pPr algn="just" hangingPunct="0"/>
            <a:endParaRPr lang="zh-CN" altLang="en-US" sz="2000" dirty="0">
              <a:latin typeface="SimHei" panose="02010609060101010101" pitchFamily="49" charset="-122"/>
              <a:ea typeface="SimHei" panose="02010609060101010101" pitchFamily="49" charset="-122"/>
            </a:endParaRPr>
          </a:p>
        </p:txBody>
      </p:sp>
      <p:sp>
        <p:nvSpPr>
          <p:cNvPr id="7" name="矩形 6"/>
          <p:cNvSpPr/>
          <p:nvPr/>
        </p:nvSpPr>
        <p:spPr>
          <a:xfrm>
            <a:off x="1335922" y="1157353"/>
            <a:ext cx="10876817" cy="523220"/>
          </a:xfrm>
          <a:prstGeom prst="rect">
            <a:avLst/>
          </a:prstGeom>
        </p:spPr>
        <p:txBody>
          <a:bodyPr wrap="square">
            <a:spAutoFit/>
          </a:bodyPr>
          <a:lstStyle/>
          <a:p>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二、新颖性</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Tree>
    <p:extLst>
      <p:ext uri="{BB962C8B-B14F-4D97-AF65-F5344CB8AC3E}">
        <p14:creationId xmlns:p14="http://schemas.microsoft.com/office/powerpoint/2010/main" val="10402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6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1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6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294A6BF-CB2D-74F5-9FB5-A1C8474C2711}"/>
              </a:ext>
            </a:extLst>
          </p:cNvPr>
          <p:cNvSpPr>
            <a:spLocks noGrp="1"/>
          </p:cNvSpPr>
          <p:nvPr>
            <p:ph idx="1"/>
          </p:nvPr>
        </p:nvSpPr>
        <p:spPr>
          <a:xfrm>
            <a:off x="1359673" y="822960"/>
            <a:ext cx="9978887" cy="5290393"/>
          </a:xfrm>
        </p:spPr>
        <p:txBody>
          <a:bodyPr>
            <a:normAutofit fontScale="62500" lnSpcReduction="20000"/>
          </a:bodyPr>
          <a:lstStyle/>
          <a:p>
            <a:r>
              <a:rPr lang="en-US" altLang="zh-CN" sz="3200" b="1" dirty="0">
                <a:solidFill>
                  <a:srgbClr val="C00000"/>
                </a:solidFill>
              </a:rPr>
              <a:t>      1.</a:t>
            </a:r>
            <a:r>
              <a:rPr lang="zh-CN" altLang="en-US" sz="3200" b="1" dirty="0">
                <a:solidFill>
                  <a:srgbClr val="C00000"/>
                </a:solidFill>
              </a:rPr>
              <a:t>出版物公开       </a:t>
            </a:r>
            <a:endParaRPr lang="en-US" altLang="zh-CN" sz="3200" b="1" dirty="0">
              <a:solidFill>
                <a:srgbClr val="C00000"/>
              </a:solidFill>
            </a:endParaRPr>
          </a:p>
          <a:p>
            <a:r>
              <a:rPr lang="zh-CN" altLang="en-US" dirty="0"/>
              <a:t>       专利法意义上的出版物是指</a:t>
            </a:r>
            <a:r>
              <a:rPr lang="zh-CN" altLang="en-US" b="1" dirty="0">
                <a:solidFill>
                  <a:srgbClr val="C00000"/>
                </a:solidFill>
              </a:rPr>
              <a:t>记载有技术或设计内容</a:t>
            </a:r>
            <a:r>
              <a:rPr lang="zh-CN" altLang="en-US" dirty="0"/>
              <a:t>的独立存在的传播载体，并且应当</a:t>
            </a:r>
            <a:r>
              <a:rPr lang="zh-CN" altLang="en-US" b="1" dirty="0">
                <a:solidFill>
                  <a:srgbClr val="C00000"/>
                </a:solidFill>
              </a:rPr>
              <a:t>表明或者有其他证据证明其公开发表或出版的时间</a:t>
            </a:r>
            <a:r>
              <a:rPr lang="zh-CN" altLang="en-US" dirty="0"/>
              <a:t>。</a:t>
            </a:r>
          </a:p>
          <a:p>
            <a:r>
              <a:rPr lang="zh-CN" altLang="en-US" dirty="0"/>
              <a:t>　　符合上述含义的出版物可以是各种印刷的、打字的</a:t>
            </a:r>
            <a:r>
              <a:rPr lang="zh-CN" altLang="en-US" b="1" dirty="0">
                <a:solidFill>
                  <a:srgbClr val="C00000"/>
                </a:solidFill>
              </a:rPr>
              <a:t>纸件</a:t>
            </a:r>
            <a:r>
              <a:rPr lang="zh-CN" altLang="en-US" dirty="0"/>
              <a:t>，例如专利文献、科技杂志、科技书籍、学术论文、专业文献、教科书、技术手册、正式公布的会议记录或者技术报告、报纸、产品样本、产品目录、广告宣传册等，也可以是用电、光、磁、照相等方法制成的</a:t>
            </a:r>
            <a:r>
              <a:rPr lang="zh-CN" altLang="en-US" b="1" dirty="0">
                <a:solidFill>
                  <a:srgbClr val="C00000"/>
                </a:solidFill>
              </a:rPr>
              <a:t>视听资料</a:t>
            </a:r>
            <a:r>
              <a:rPr lang="zh-CN" altLang="en-US" dirty="0"/>
              <a:t>，例如缩微胶片、影片、照相底片、录像带、磁带、唱片、光盘等，还可以是以</a:t>
            </a:r>
            <a:r>
              <a:rPr lang="zh-CN" altLang="en-US" b="1" dirty="0">
                <a:solidFill>
                  <a:srgbClr val="C00000"/>
                </a:solidFill>
              </a:rPr>
              <a:t>其他形式存在的资料</a:t>
            </a:r>
            <a:r>
              <a:rPr lang="zh-CN" altLang="en-US" dirty="0"/>
              <a:t>，例如存在于互联网或其他在线数据库中的资料等。</a:t>
            </a:r>
          </a:p>
          <a:p>
            <a:r>
              <a:rPr lang="zh-CN" altLang="en-US" dirty="0"/>
              <a:t>　　出版物</a:t>
            </a:r>
            <a:r>
              <a:rPr lang="zh-CN" altLang="en-US" b="1" dirty="0"/>
              <a:t>不受地理位置、语言或者获得方式的限制</a:t>
            </a:r>
            <a:r>
              <a:rPr lang="zh-CN" altLang="en-US" dirty="0"/>
              <a:t>，也</a:t>
            </a:r>
            <a:r>
              <a:rPr lang="zh-CN" altLang="en-US" b="1" dirty="0"/>
              <a:t>不受年代的限制</a:t>
            </a:r>
            <a:r>
              <a:rPr lang="zh-CN" altLang="en-US" dirty="0"/>
              <a:t>。出版物的出版</a:t>
            </a:r>
            <a:r>
              <a:rPr lang="zh-CN" altLang="en-US" b="1" dirty="0"/>
              <a:t>发行量多少、是否有人阅读过、申请人是否知道是无关紧要的</a:t>
            </a:r>
            <a:r>
              <a:rPr lang="zh-CN" altLang="en-US" dirty="0"/>
              <a:t>。 </a:t>
            </a:r>
            <a:r>
              <a:rPr lang="en-US" altLang="zh-CN" b="1" dirty="0">
                <a:solidFill>
                  <a:srgbClr val="00319E"/>
                </a:solidFill>
              </a:rPr>
              <a:t>——</a:t>
            </a:r>
            <a:r>
              <a:rPr lang="zh-CN" altLang="en-US" b="1" dirty="0">
                <a:solidFill>
                  <a:srgbClr val="00319E"/>
                </a:solidFill>
              </a:rPr>
              <a:t> 能够有渠道获得就行</a:t>
            </a:r>
          </a:p>
          <a:p>
            <a:r>
              <a:rPr lang="zh-CN" altLang="en-US" dirty="0"/>
              <a:t>　　印有“内部资料”、“内部发行”等字样的出版物，确系在特定范围内发行并要求保密的，不属于公开出版物。</a:t>
            </a:r>
          </a:p>
          <a:p>
            <a:r>
              <a:rPr lang="zh-CN" altLang="en-US" dirty="0"/>
              <a:t>　　出版物的印刷日视为公开日，有其他证据证明其公开日的除外。印刷日只写明年月或者年份的，以所写月份的最后一日或者所写年份的</a:t>
            </a:r>
            <a:r>
              <a:rPr lang="en-US" altLang="zh-CN" dirty="0"/>
              <a:t>12</a:t>
            </a:r>
            <a:r>
              <a:rPr lang="zh-CN" altLang="en-US" dirty="0"/>
              <a:t>月</a:t>
            </a:r>
            <a:r>
              <a:rPr lang="en-US" altLang="zh-CN" dirty="0"/>
              <a:t>31</a:t>
            </a:r>
            <a:r>
              <a:rPr lang="zh-CN" altLang="en-US" dirty="0"/>
              <a:t>日为公开日。</a:t>
            </a:r>
          </a:p>
          <a:p>
            <a:r>
              <a:rPr lang="zh-CN" altLang="en-US" dirty="0"/>
              <a:t>　　审查员认为出版物的公开日期存在疑义的，可以要求该出版物的提交人提出证明。</a:t>
            </a:r>
          </a:p>
        </p:txBody>
      </p:sp>
    </p:spTree>
    <p:extLst>
      <p:ext uri="{BB962C8B-B14F-4D97-AF65-F5344CB8AC3E}">
        <p14:creationId xmlns:p14="http://schemas.microsoft.com/office/powerpoint/2010/main" val="35416719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0B9C8C1-1FB0-7D95-68C4-BBDA907182CB}"/>
              </a:ext>
            </a:extLst>
          </p:cNvPr>
          <p:cNvSpPr>
            <a:spLocks noGrp="1"/>
          </p:cNvSpPr>
          <p:nvPr>
            <p:ph idx="1"/>
          </p:nvPr>
        </p:nvSpPr>
        <p:spPr>
          <a:xfrm>
            <a:off x="1311965" y="1080172"/>
            <a:ext cx="10457410" cy="5279063"/>
          </a:xfrm>
        </p:spPr>
        <p:txBody>
          <a:bodyPr>
            <a:normAutofit fontScale="77500" lnSpcReduction="20000"/>
          </a:bodyPr>
          <a:lstStyle/>
          <a:p>
            <a:r>
              <a:rPr lang="en-US" altLang="zh-CN" dirty="0"/>
              <a:t>       2.</a:t>
            </a:r>
            <a:r>
              <a:rPr lang="zh-CN" altLang="en-US" b="1" dirty="0">
                <a:solidFill>
                  <a:srgbClr val="C00000"/>
                </a:solidFill>
              </a:rPr>
              <a:t>使用公开</a:t>
            </a:r>
          </a:p>
          <a:p>
            <a:r>
              <a:rPr lang="zh-CN" altLang="en-US" dirty="0"/>
              <a:t>　　由于使用而导致技术方案的公开，或者导致技术方案处于公众可以得知的状态，这种公开方式称为使用公开。</a:t>
            </a:r>
          </a:p>
          <a:p>
            <a:r>
              <a:rPr lang="zh-CN" altLang="en-US" dirty="0"/>
              <a:t>　　使用公开的方式包括能够</a:t>
            </a:r>
            <a:r>
              <a:rPr lang="zh-CN" altLang="en-US" b="1" dirty="0"/>
              <a:t>使公众得知其技术内容</a:t>
            </a:r>
            <a:r>
              <a:rPr lang="zh-CN" altLang="en-US" dirty="0"/>
              <a:t>的制造、使用、销售、进口、交换、馈赠、演示、展出等方式。只要通过上述方式使有关技术内容处于公众想得知就能够得知的状态，就构成使用公开，而</a:t>
            </a:r>
            <a:r>
              <a:rPr lang="zh-CN" altLang="en-US" b="1" dirty="0"/>
              <a:t>不取决于是否有公众得知</a:t>
            </a:r>
            <a:r>
              <a:rPr lang="zh-CN" altLang="en-US" dirty="0"/>
              <a:t>。但是，未给出任何有关技术内容的说明，以致所属技术领域的技术人员无法得知其结构和功能或材料成分的产品展示，不属于使用公开。</a:t>
            </a:r>
          </a:p>
          <a:p>
            <a:r>
              <a:rPr lang="zh-CN" altLang="en-US" dirty="0"/>
              <a:t>　　如果使用公开的是一种产品，</a:t>
            </a:r>
            <a:r>
              <a:rPr lang="zh-CN" altLang="en-US" b="1" dirty="0"/>
              <a:t>即使所使用的产品或者装置需要经过破坏才能够得知其结构和功能，也仍然属于使用公开</a:t>
            </a:r>
            <a:r>
              <a:rPr lang="zh-CN" altLang="en-US" dirty="0"/>
              <a:t>。此外，使用公开还包括放置在展台上、橱窗内公众可以阅读的信息资料及直观资料，例如招贴画、图纸、照片、样本、样品等。</a:t>
            </a:r>
          </a:p>
          <a:p>
            <a:r>
              <a:rPr lang="zh-CN" altLang="en-US" dirty="0"/>
              <a:t>　　使用公开是以公众能够得知该产品或者方法之日为公开日。</a:t>
            </a:r>
          </a:p>
        </p:txBody>
      </p:sp>
    </p:spTree>
    <p:extLst>
      <p:ext uri="{BB962C8B-B14F-4D97-AF65-F5344CB8AC3E}">
        <p14:creationId xmlns:p14="http://schemas.microsoft.com/office/powerpoint/2010/main" val="68510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9E01B03-2331-891A-667F-513F3B257892}"/>
              </a:ext>
            </a:extLst>
          </p:cNvPr>
          <p:cNvSpPr>
            <a:spLocks noGrp="1"/>
          </p:cNvSpPr>
          <p:nvPr>
            <p:ph idx="1"/>
          </p:nvPr>
        </p:nvSpPr>
        <p:spPr>
          <a:xfrm>
            <a:off x="1550503" y="1064270"/>
            <a:ext cx="9557469" cy="4985472"/>
          </a:xfrm>
        </p:spPr>
        <p:txBody>
          <a:bodyPr>
            <a:normAutofit/>
          </a:bodyPr>
          <a:lstStyle/>
          <a:p>
            <a:r>
              <a:rPr lang="en-US" altLang="zh-CN" sz="2400" dirty="0"/>
              <a:t>3.</a:t>
            </a:r>
            <a:r>
              <a:rPr lang="zh-CN" altLang="en-US" sz="2400" dirty="0"/>
              <a:t>以</a:t>
            </a:r>
            <a:r>
              <a:rPr lang="zh-CN" altLang="en-US" sz="2400" b="1" dirty="0"/>
              <a:t>其他方式公开</a:t>
            </a:r>
          </a:p>
          <a:p>
            <a:r>
              <a:rPr lang="zh-CN" altLang="en-US" sz="2400" dirty="0"/>
              <a:t>　　为公众所知的其他方式，主要是指</a:t>
            </a:r>
            <a:r>
              <a:rPr lang="zh-CN" altLang="en-US" sz="2400" b="1" dirty="0"/>
              <a:t>口头公开</a:t>
            </a:r>
            <a:r>
              <a:rPr lang="zh-CN" altLang="en-US" sz="2400" dirty="0"/>
              <a:t>等。</a:t>
            </a:r>
            <a:endParaRPr lang="en-US" altLang="zh-CN" sz="2400" dirty="0"/>
          </a:p>
          <a:p>
            <a:r>
              <a:rPr lang="en-US" altLang="zh-CN" sz="2400" dirty="0"/>
              <a:t>       </a:t>
            </a:r>
            <a:r>
              <a:rPr lang="zh-CN" altLang="en-US" sz="2400" dirty="0"/>
              <a:t>例如，口头交谈、报告、讨论会发言、广播、电视、电影等能够</a:t>
            </a:r>
            <a:r>
              <a:rPr lang="zh-CN" altLang="en-US" sz="2400" b="1" dirty="0"/>
              <a:t>使公众得知技术内容的方式</a:t>
            </a:r>
            <a:r>
              <a:rPr lang="zh-CN" altLang="en-US" sz="2400" dirty="0"/>
              <a:t>。口头交谈、报告、讨论会发言以其发生之日为公开日。公众可接收的广播、电视或电影的报道，以其播放日为公开日。</a:t>
            </a:r>
          </a:p>
        </p:txBody>
      </p:sp>
    </p:spTree>
    <p:extLst>
      <p:ext uri="{BB962C8B-B14F-4D97-AF65-F5344CB8AC3E}">
        <p14:creationId xmlns:p14="http://schemas.microsoft.com/office/powerpoint/2010/main" val="3517897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3283CC4-8FDB-C30E-C037-6BFE2B528CA8}"/>
              </a:ext>
            </a:extLst>
          </p:cNvPr>
          <p:cNvSpPr>
            <a:spLocks noGrp="1"/>
          </p:cNvSpPr>
          <p:nvPr>
            <p:ph idx="1"/>
          </p:nvPr>
        </p:nvSpPr>
        <p:spPr>
          <a:xfrm>
            <a:off x="1637968" y="1102641"/>
            <a:ext cx="9652885" cy="4652718"/>
          </a:xfrm>
        </p:spPr>
        <p:txBody>
          <a:bodyPr/>
          <a:lstStyle/>
          <a:p>
            <a:pPr algn="just"/>
            <a:r>
              <a:rPr lang="zh-CN" altLang="en-US" dirty="0"/>
              <a:t>       </a:t>
            </a:r>
            <a:r>
              <a:rPr lang="zh-CN" altLang="en-US" sz="2400" dirty="0"/>
              <a:t>应当注意，</a:t>
            </a:r>
            <a:r>
              <a:rPr lang="zh-CN" altLang="en-US" sz="2400" b="1" dirty="0"/>
              <a:t>处于保密状态的技术内容不属于现有技术</a:t>
            </a:r>
            <a:r>
              <a:rPr lang="zh-CN" altLang="en-US" sz="2000" b="1" dirty="0"/>
              <a:t>（即使已经使用）</a:t>
            </a:r>
            <a:r>
              <a:rPr lang="zh-CN" altLang="en-US" sz="2400" dirty="0"/>
              <a:t>。所谓保密状态，不仅包括受保密规定或协议约束的情形，还包括社会观念或者商业习惯上被认为应当承担保密义务的情形，即默契保密的情形。然而，如果负有保密义务的人违反规定、协议或者默契</a:t>
            </a:r>
            <a:r>
              <a:rPr lang="zh-CN" altLang="en-US" sz="2400" b="1" dirty="0"/>
              <a:t>泄露秘密，导致技术内容公开</a:t>
            </a:r>
            <a:r>
              <a:rPr lang="zh-CN" altLang="en-US" sz="2400" dirty="0"/>
              <a:t>，使公众能够得知这些技术，这些技术也就</a:t>
            </a:r>
            <a:r>
              <a:rPr lang="zh-CN" altLang="en-US" sz="2400" b="1" dirty="0"/>
              <a:t>构成了现有技术的一部分。</a:t>
            </a:r>
          </a:p>
        </p:txBody>
      </p:sp>
    </p:spTree>
    <p:extLst>
      <p:ext uri="{BB962C8B-B14F-4D97-AF65-F5344CB8AC3E}">
        <p14:creationId xmlns:p14="http://schemas.microsoft.com/office/powerpoint/2010/main" val="994787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SimHei" panose="02010609060101010101" pitchFamily="49" charset="-122"/>
                <a:ea typeface="SimHei" panose="02010609060101010101" pitchFamily="49" charset="-122"/>
              </a:rPr>
              <a:t>发明与实用新型专利权的取得条件</a:t>
            </a:r>
          </a:p>
        </p:txBody>
      </p:sp>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2981109" y="1680573"/>
            <a:ext cx="8525865" cy="4154984"/>
          </a:xfrm>
          <a:prstGeom prst="rect">
            <a:avLst/>
          </a:prstGeom>
          <a:noFill/>
        </p:spPr>
        <p:txBody>
          <a:bodyPr wrap="square" rtlCol="0">
            <a:spAutoFit/>
          </a:bodyPr>
          <a:lstStyle/>
          <a:p>
            <a:pPr hangingPunct="0"/>
            <a:r>
              <a:rPr lang="zh-CN" altLang="en-US" sz="2400" b="1" dirty="0">
                <a:latin typeface="SimHei" panose="02010609060101010101" pitchFamily="49" charset="-122"/>
                <a:ea typeface="SimHei" panose="02010609060101010101" pitchFamily="49" charset="-122"/>
              </a:rPr>
              <a:t>（二）新颖性的判断标准</a:t>
            </a:r>
            <a:endParaRPr lang="en-US" altLang="zh-CN" sz="2000" dirty="0">
              <a:latin typeface="SimHei" panose="02010609060101010101" pitchFamily="49" charset="-122"/>
              <a:ea typeface="SimHei" panose="02010609060101010101" pitchFamily="49" charset="-122"/>
            </a:endParaRPr>
          </a:p>
          <a:p>
            <a:pPr algn="just" hangingPunct="0">
              <a:lnSpc>
                <a:spcPct val="150000"/>
              </a:lnSpc>
            </a:pPr>
            <a:r>
              <a:rPr lang="zh-CN" altLang="en-US" sz="2000" dirty="0">
                <a:latin typeface="SimHei" panose="02010609060101010101" pitchFamily="49" charset="-122"/>
                <a:ea typeface="SimHei" panose="02010609060101010101" pitchFamily="49" charset="-122"/>
              </a:rPr>
              <a:t>   判定一项技术的公开状态可以从空间和时间两个维度去考虑。</a:t>
            </a:r>
            <a:endParaRPr lang="en-US" altLang="zh-CN" sz="2000" dirty="0">
              <a:latin typeface="SimHei" panose="02010609060101010101" pitchFamily="49" charset="-122"/>
              <a:ea typeface="SimHei" panose="02010609060101010101" pitchFamily="49" charset="-122"/>
            </a:endParaRPr>
          </a:p>
          <a:p>
            <a:pPr marL="342900" indent="-342900" algn="just" hangingPunct="0">
              <a:lnSpc>
                <a:spcPct val="150000"/>
              </a:lnSpc>
              <a:buFont typeface="Arial" panose="020B0604020202020204" pitchFamily="34" charset="0"/>
              <a:buChar char="•"/>
            </a:pPr>
            <a:r>
              <a:rPr lang="zh-CN" altLang="en-US" sz="2000" b="1" dirty="0">
                <a:latin typeface="SimHei" panose="02010609060101010101" pitchFamily="49" charset="-122"/>
                <a:ea typeface="SimHei" panose="02010609060101010101" pitchFamily="49" charset="-122"/>
              </a:rPr>
              <a:t>地域标准</a:t>
            </a:r>
            <a:r>
              <a:rPr lang="zh-CN" altLang="en-US" sz="2000" dirty="0">
                <a:latin typeface="SimHei" panose="02010609060101010101" pitchFamily="49" charset="-122"/>
                <a:ea typeface="SimHei" panose="02010609060101010101" pitchFamily="49" charset="-122"/>
              </a:rPr>
              <a:t>：地域标准主要有两个，即</a:t>
            </a:r>
            <a:r>
              <a:rPr lang="zh-CN" altLang="en-US" sz="2000" dirty="0">
                <a:solidFill>
                  <a:srgbClr val="7030A0"/>
                </a:solidFill>
                <a:latin typeface="SimHei" panose="02010609060101010101" pitchFamily="49" charset="-122"/>
                <a:ea typeface="SimHei" panose="02010609060101010101" pitchFamily="49" charset="-122"/>
              </a:rPr>
              <a:t>相对标准</a:t>
            </a:r>
            <a:r>
              <a:rPr lang="zh-CN" altLang="en-US" sz="2000" dirty="0">
                <a:latin typeface="SimHei" panose="02010609060101010101" pitchFamily="49" charset="-122"/>
                <a:ea typeface="SimHei" panose="02010609060101010101" pitchFamily="49" charset="-122"/>
              </a:rPr>
              <a:t>和</a:t>
            </a:r>
            <a:r>
              <a:rPr lang="zh-CN" altLang="en-US" sz="2000" dirty="0">
                <a:solidFill>
                  <a:srgbClr val="7030A0"/>
                </a:solidFill>
                <a:latin typeface="SimHei" panose="02010609060101010101" pitchFamily="49" charset="-122"/>
                <a:ea typeface="SimHei" panose="02010609060101010101" pitchFamily="49" charset="-122"/>
              </a:rPr>
              <a:t>绝对标准</a:t>
            </a:r>
            <a:r>
              <a:rPr lang="zh-CN" altLang="en-US" sz="2000" dirty="0">
                <a:latin typeface="SimHei" panose="02010609060101010101" pitchFamily="49" charset="-122"/>
                <a:ea typeface="SimHei" panose="02010609060101010101" pitchFamily="49" charset="-122"/>
              </a:rPr>
              <a:t>。所谓相对标准，是指把在本国领域内公开的技术作为现有技术。所谓绝对标准，是指在世界范围内考察技术的公开状态，不论在哪一国家，只要一项技术已经公开，则进入现有技术范围。 </a:t>
            </a:r>
            <a:endParaRPr lang="en-US" altLang="zh-CN" sz="2000" dirty="0">
              <a:latin typeface="SimHei" panose="02010609060101010101" pitchFamily="49" charset="-122"/>
              <a:ea typeface="SimHei" panose="02010609060101010101" pitchFamily="49" charset="-122"/>
            </a:endParaRPr>
          </a:p>
          <a:p>
            <a:pPr marL="342900" indent="-342900" algn="just" hangingPunct="0">
              <a:lnSpc>
                <a:spcPct val="150000"/>
              </a:lnSpc>
              <a:buFont typeface="Arial" panose="020B0604020202020204" pitchFamily="34" charset="0"/>
              <a:buChar char="•"/>
            </a:pPr>
            <a:r>
              <a:rPr lang="zh-CN" altLang="zh-CN" sz="2000" b="1" dirty="0">
                <a:latin typeface="SimHei" panose="02010609060101010101" pitchFamily="49" charset="-122"/>
                <a:ea typeface="SimHei" panose="02010609060101010101" pitchFamily="49" charset="-122"/>
              </a:rPr>
              <a:t>时间标准</a:t>
            </a:r>
            <a:r>
              <a:rPr lang="zh-CN" altLang="zh-CN" sz="2000" dirty="0">
                <a:latin typeface="SimHei" panose="02010609060101010101" pitchFamily="49" charset="-122"/>
                <a:ea typeface="SimHei" panose="02010609060101010101" pitchFamily="49" charset="-122"/>
              </a:rPr>
              <a:t>：一种是以发明完成为界限判定现有技术的范围，称</a:t>
            </a:r>
            <a:r>
              <a:rPr lang="zh-CN" altLang="zh-CN" sz="2000" dirty="0">
                <a:solidFill>
                  <a:srgbClr val="7030A0"/>
                </a:solidFill>
                <a:latin typeface="SimHei" panose="02010609060101010101" pitchFamily="49" charset="-122"/>
                <a:ea typeface="SimHei" panose="02010609060101010101" pitchFamily="49" charset="-122"/>
              </a:rPr>
              <a:t>发明标准</a:t>
            </a:r>
            <a:r>
              <a:rPr lang="zh-CN" altLang="zh-CN" sz="2000" dirty="0">
                <a:latin typeface="SimHei" panose="02010609060101010101" pitchFamily="49" charset="-122"/>
                <a:ea typeface="SimHei" panose="02010609060101010101" pitchFamily="49" charset="-122"/>
              </a:rPr>
              <a:t>；另一种则是以申请专利的时间为标准来划定现有技术的界限，称</a:t>
            </a:r>
            <a:r>
              <a:rPr lang="zh-CN" altLang="zh-CN" sz="2000" dirty="0">
                <a:solidFill>
                  <a:srgbClr val="7030A0"/>
                </a:solidFill>
                <a:latin typeface="SimHei" panose="02010609060101010101" pitchFamily="49" charset="-122"/>
                <a:ea typeface="SimHei" panose="02010609060101010101" pitchFamily="49" charset="-122"/>
              </a:rPr>
              <a:t>申请标准</a:t>
            </a:r>
            <a:r>
              <a:rPr lang="zh-CN" altLang="zh-CN" sz="2000" dirty="0">
                <a:latin typeface="SimHei" panose="02010609060101010101" pitchFamily="49" charset="-122"/>
                <a:ea typeface="SimHei" panose="02010609060101010101" pitchFamily="49" charset="-122"/>
              </a:rPr>
              <a:t>。这两种标准分别与专利法采用</a:t>
            </a:r>
            <a:r>
              <a:rPr lang="zh-CN" altLang="zh-CN" sz="2000" dirty="0">
                <a:solidFill>
                  <a:srgbClr val="7030A0"/>
                </a:solidFill>
                <a:latin typeface="SimHei" panose="02010609060101010101" pitchFamily="49" charset="-122"/>
                <a:ea typeface="SimHei" panose="02010609060101010101" pitchFamily="49" charset="-122"/>
              </a:rPr>
              <a:t>先发明制</a:t>
            </a:r>
            <a:r>
              <a:rPr lang="zh-CN" altLang="zh-CN" sz="2000" dirty="0">
                <a:latin typeface="SimHei" panose="02010609060101010101" pitchFamily="49" charset="-122"/>
                <a:ea typeface="SimHei" panose="02010609060101010101" pitchFamily="49" charset="-122"/>
              </a:rPr>
              <a:t>还是</a:t>
            </a:r>
            <a:r>
              <a:rPr lang="zh-CN" altLang="zh-CN" sz="2000" dirty="0">
                <a:solidFill>
                  <a:srgbClr val="7030A0"/>
                </a:solidFill>
                <a:latin typeface="SimHei" panose="02010609060101010101" pitchFamily="49" charset="-122"/>
                <a:ea typeface="SimHei" panose="02010609060101010101" pitchFamily="49" charset="-122"/>
              </a:rPr>
              <a:t>先申请制</a:t>
            </a:r>
            <a:r>
              <a:rPr lang="zh-CN" altLang="zh-CN" sz="2000" dirty="0">
                <a:latin typeface="SimHei" panose="02010609060101010101" pitchFamily="49" charset="-122"/>
                <a:ea typeface="SimHei" panose="02010609060101010101" pitchFamily="49" charset="-122"/>
              </a:rPr>
              <a:t>相对应。</a:t>
            </a:r>
            <a:endParaRPr lang="zh-CN" altLang="en-US" sz="2000" dirty="0">
              <a:latin typeface="SimHei" panose="02010609060101010101" pitchFamily="49" charset="-122"/>
              <a:ea typeface="SimHei" panose="02010609060101010101" pitchFamily="49" charset="-122"/>
            </a:endParaRPr>
          </a:p>
        </p:txBody>
      </p:sp>
      <p:sp>
        <p:nvSpPr>
          <p:cNvPr id="7" name="矩形 6"/>
          <p:cNvSpPr/>
          <p:nvPr/>
        </p:nvSpPr>
        <p:spPr>
          <a:xfrm>
            <a:off x="1335922" y="1157353"/>
            <a:ext cx="10876817" cy="523220"/>
          </a:xfrm>
          <a:prstGeom prst="rect">
            <a:avLst/>
          </a:prstGeom>
        </p:spPr>
        <p:txBody>
          <a:bodyPr wrap="square">
            <a:spAutoFit/>
          </a:bodyPr>
          <a:lstStyle/>
          <a:p>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二、新颖性</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Tree>
    <p:extLst>
      <p:ext uri="{BB962C8B-B14F-4D97-AF65-F5344CB8AC3E}">
        <p14:creationId xmlns:p14="http://schemas.microsoft.com/office/powerpoint/2010/main" val="259324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6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1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6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SimHei" panose="02010609060101010101" pitchFamily="49" charset="-122"/>
                <a:ea typeface="SimHei" panose="02010609060101010101" pitchFamily="49" charset="-122"/>
              </a:rPr>
              <a:t>发明与实用新型专利权的取得条件</a:t>
            </a:r>
          </a:p>
        </p:txBody>
      </p:sp>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2981109" y="1600563"/>
            <a:ext cx="8525865" cy="3370153"/>
          </a:xfrm>
          <a:prstGeom prst="rect">
            <a:avLst/>
          </a:prstGeom>
          <a:noFill/>
        </p:spPr>
        <p:txBody>
          <a:bodyPr wrap="square" rtlCol="0">
            <a:spAutoFit/>
          </a:bodyPr>
          <a:lstStyle/>
          <a:p>
            <a:pPr hangingPunct="0"/>
            <a:r>
              <a:rPr lang="zh-CN" altLang="en-US" sz="2400" b="1" dirty="0">
                <a:latin typeface="SimHei" panose="02010609060101010101" pitchFamily="49" charset="-122"/>
                <a:ea typeface="SimHei" panose="02010609060101010101" pitchFamily="49" charset="-122"/>
              </a:rPr>
              <a:t>（二）新颖性的判断标准：抵触申请</a:t>
            </a:r>
            <a:endParaRPr lang="en-US" altLang="zh-CN" sz="2000" dirty="0">
              <a:latin typeface="SimHei" panose="02010609060101010101" pitchFamily="49" charset="-122"/>
              <a:ea typeface="SimHei" panose="02010609060101010101" pitchFamily="49" charset="-122"/>
            </a:endParaRPr>
          </a:p>
          <a:p>
            <a:pPr algn="just" hangingPunct="0">
              <a:lnSpc>
                <a:spcPct val="150000"/>
              </a:lnSpc>
            </a:pPr>
            <a:r>
              <a:rPr lang="zh-CN" altLang="en-US" dirty="0">
                <a:latin typeface="SimHei" panose="02010609060101010101" pitchFamily="49" charset="-122"/>
                <a:ea typeface="SimHei" panose="02010609060101010101" pitchFamily="49" charset="-122"/>
              </a:rPr>
              <a:t>    我国专利法中新颖性定义的后半部分：“也没有任何单位或者个人就同样的发明或者实用新型在申请日以前向国务院专利行政部门提出过申请，并记载在申请日以后公布的专利申请文件或者公告的专利文件中。”这种情形被称作</a:t>
            </a:r>
            <a:r>
              <a:rPr lang="zh-CN" altLang="en-US" dirty="0">
                <a:solidFill>
                  <a:srgbClr val="7030A0"/>
                </a:solidFill>
                <a:latin typeface="SimHei" panose="02010609060101010101" pitchFamily="49" charset="-122"/>
                <a:ea typeface="SimHei" panose="02010609060101010101" pitchFamily="49" charset="-122"/>
              </a:rPr>
              <a:t>抵触申请</a:t>
            </a:r>
            <a:r>
              <a:rPr lang="zh-CN" altLang="en-US" dirty="0">
                <a:latin typeface="SimHei" panose="02010609060101010101" pitchFamily="49" charset="-122"/>
                <a:ea typeface="SimHei" panose="02010609060101010101" pitchFamily="49" charset="-122"/>
              </a:rPr>
              <a:t>。</a:t>
            </a:r>
            <a:endParaRPr lang="en-US" altLang="zh-CN" dirty="0">
              <a:latin typeface="SimHei" panose="02010609060101010101" pitchFamily="49" charset="-122"/>
              <a:ea typeface="SimHei" panose="02010609060101010101" pitchFamily="49" charset="-122"/>
            </a:endParaRPr>
          </a:p>
          <a:p>
            <a:pPr algn="just" hangingPunct="0">
              <a:lnSpc>
                <a:spcPct val="150000"/>
              </a:lnSpc>
            </a:pPr>
            <a:r>
              <a:rPr lang="zh-CN" altLang="en-US" dirty="0">
                <a:latin typeface="SimHei" panose="02010609060101010101" pitchFamily="49" charset="-122"/>
                <a:ea typeface="SimHei" panose="02010609060101010101" pitchFamily="49" charset="-122"/>
              </a:rPr>
              <a:t>    规定抵触申请目的在于防止重复授权。在外观设计的相关规定中亦有相同规定。根据专利申请程序，一件专利申请通常要在申请日后一定期限才能在专利公报上公开发表。因此，如果已有人在申请日前提出了同样的专利申请，仅从申请日前已发表的国内外出版物上是无法找到的。</a:t>
            </a:r>
          </a:p>
        </p:txBody>
      </p:sp>
      <p:sp>
        <p:nvSpPr>
          <p:cNvPr id="7" name="矩形 6"/>
          <p:cNvSpPr/>
          <p:nvPr/>
        </p:nvSpPr>
        <p:spPr>
          <a:xfrm>
            <a:off x="1335922" y="1157353"/>
            <a:ext cx="10876817" cy="523220"/>
          </a:xfrm>
          <a:prstGeom prst="rect">
            <a:avLst/>
          </a:prstGeom>
        </p:spPr>
        <p:txBody>
          <a:bodyPr wrap="square">
            <a:spAutoFit/>
          </a:bodyPr>
          <a:lstStyle/>
          <a:p>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二、新颖性</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Tree>
    <p:extLst>
      <p:ext uri="{BB962C8B-B14F-4D97-AF65-F5344CB8AC3E}">
        <p14:creationId xmlns:p14="http://schemas.microsoft.com/office/powerpoint/2010/main" val="249502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6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1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6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2BC1D70-2CCB-4C8B-9B31-82DC0557F6E7}"/>
              </a:ext>
            </a:extLst>
          </p:cNvPr>
          <p:cNvSpPr>
            <a:spLocks noGrp="1"/>
          </p:cNvSpPr>
          <p:nvPr>
            <p:ph idx="1"/>
          </p:nvPr>
        </p:nvSpPr>
        <p:spPr>
          <a:xfrm>
            <a:off x="1873190" y="1300247"/>
            <a:ext cx="9596760" cy="4017476"/>
          </a:xfrm>
        </p:spPr>
        <p:txBody>
          <a:bodyPr>
            <a:normAutofit lnSpcReduction="10000"/>
          </a:bodyPr>
          <a:lstStyle/>
          <a:p>
            <a:r>
              <a:rPr lang="zh-CN" altLang="en-US" sz="1900" dirty="0">
                <a:latin typeface="SimHei" panose="02010609060101010101" pitchFamily="49" charset="-122"/>
                <a:ea typeface="SimHei" panose="02010609060101010101" pitchFamily="49" charset="-122"/>
              </a:rPr>
              <a:t>    三、新颖性判断的例外规则</a:t>
            </a:r>
            <a:endParaRPr lang="en-US" altLang="zh-CN" sz="1900" dirty="0">
              <a:latin typeface="SimHei" panose="02010609060101010101" pitchFamily="49" charset="-122"/>
              <a:ea typeface="SimHei" panose="02010609060101010101" pitchFamily="49" charset="-122"/>
            </a:endParaRPr>
          </a:p>
          <a:p>
            <a:r>
              <a:rPr lang="zh-CN" altLang="en-US" sz="1900" dirty="0">
                <a:latin typeface="SimHei" panose="02010609060101010101" pitchFamily="49" charset="-122"/>
                <a:ea typeface="SimHei" panose="02010609060101010101" pitchFamily="49" charset="-122"/>
              </a:rPr>
              <a:t>    依据</a:t>
            </a:r>
            <a:r>
              <a:rPr lang="en-US" altLang="zh-CN" sz="1900" dirty="0">
                <a:latin typeface="SimHei" panose="02010609060101010101" pitchFamily="49" charset="-122"/>
                <a:ea typeface="SimHei" panose="02010609060101010101" pitchFamily="49" charset="-122"/>
              </a:rPr>
              <a:t>《</a:t>
            </a:r>
            <a:r>
              <a:rPr lang="zh-CN" altLang="en-US" sz="1900" dirty="0">
                <a:latin typeface="SimHei" panose="02010609060101010101" pitchFamily="49" charset="-122"/>
                <a:ea typeface="SimHei" panose="02010609060101010101" pitchFamily="49" charset="-122"/>
              </a:rPr>
              <a:t>专利法</a:t>
            </a:r>
            <a:r>
              <a:rPr lang="en-US" altLang="zh-CN" sz="1900" dirty="0">
                <a:latin typeface="SimHei" panose="02010609060101010101" pitchFamily="49" charset="-122"/>
                <a:ea typeface="SimHei" panose="02010609060101010101" pitchFamily="49" charset="-122"/>
              </a:rPr>
              <a:t>》</a:t>
            </a:r>
            <a:r>
              <a:rPr lang="zh-CN" altLang="en-US" sz="1900" dirty="0">
                <a:latin typeface="SimHei" panose="02010609060101010101" pitchFamily="49" charset="-122"/>
                <a:ea typeface="SimHei" panose="02010609060101010101" pitchFamily="49" charset="-122"/>
              </a:rPr>
              <a:t>第</a:t>
            </a:r>
            <a:r>
              <a:rPr lang="en-US" altLang="zh-CN" sz="1900" dirty="0">
                <a:latin typeface="SimHei" panose="02010609060101010101" pitchFamily="49" charset="-122"/>
                <a:ea typeface="SimHei" panose="02010609060101010101" pitchFamily="49" charset="-122"/>
              </a:rPr>
              <a:t>24</a:t>
            </a:r>
            <a:r>
              <a:rPr lang="zh-CN" altLang="en-US" sz="1900" dirty="0">
                <a:latin typeface="SimHei" panose="02010609060101010101" pitchFamily="49" charset="-122"/>
                <a:ea typeface="SimHei" panose="02010609060101010101" pitchFamily="49" charset="-122"/>
              </a:rPr>
              <a:t>条规定，在四种情形下，尽管申请专利的发明创造在申请日以前已经公开，但该专利申请并不丧失新颖性。</a:t>
            </a:r>
            <a:endParaRPr lang="en-US" altLang="zh-CN" sz="1900" dirty="0">
              <a:latin typeface="SimHei" panose="02010609060101010101" pitchFamily="49" charset="-122"/>
              <a:ea typeface="SimHei" panose="02010609060101010101" pitchFamily="49" charset="-122"/>
            </a:endParaRPr>
          </a:p>
          <a:p>
            <a:r>
              <a:rPr lang="en-US" altLang="zh-CN" sz="1900" dirty="0">
                <a:latin typeface="SimHei" panose="02010609060101010101" pitchFamily="49" charset="-122"/>
                <a:ea typeface="SimHei" panose="02010609060101010101" pitchFamily="49" charset="-122"/>
              </a:rPr>
              <a:t>    1.</a:t>
            </a:r>
            <a:r>
              <a:rPr lang="zh-CN" altLang="en-US" sz="1900" dirty="0">
                <a:latin typeface="SimHei" panose="02010609060101010101" pitchFamily="49" charset="-122"/>
                <a:ea typeface="SimHei" panose="02010609060101010101" pitchFamily="49" charset="-122"/>
              </a:rPr>
              <a:t>在国家出现紧急状态或者非常情况时，为公共利益目的首次公开的</a:t>
            </a:r>
            <a:endParaRPr lang="en-US" altLang="zh-CN" sz="1900" dirty="0">
              <a:latin typeface="SimHei" panose="02010609060101010101" pitchFamily="49" charset="-122"/>
              <a:ea typeface="SimHei" panose="02010609060101010101" pitchFamily="49" charset="-122"/>
            </a:endParaRPr>
          </a:p>
          <a:p>
            <a:r>
              <a:rPr lang="en-US" altLang="zh-CN" sz="1900" dirty="0">
                <a:latin typeface="SimHei" panose="02010609060101010101" pitchFamily="49" charset="-122"/>
                <a:ea typeface="SimHei" panose="02010609060101010101" pitchFamily="49" charset="-122"/>
              </a:rPr>
              <a:t>	</a:t>
            </a:r>
            <a:r>
              <a:rPr lang="en-US" altLang="zh-CN" sz="1900" dirty="0" err="1">
                <a:solidFill>
                  <a:srgbClr val="00319E"/>
                </a:solidFill>
                <a:latin typeface="SimHei" panose="02010609060101010101" pitchFamily="49" charset="-122"/>
                <a:ea typeface="SimHei" panose="02010609060101010101" pitchFamily="49" charset="-122"/>
              </a:rPr>
              <a:t>eg</a:t>
            </a:r>
            <a:r>
              <a:rPr lang="en-US" altLang="zh-CN" sz="1900" dirty="0">
                <a:solidFill>
                  <a:srgbClr val="00319E"/>
                </a:solidFill>
                <a:latin typeface="SimHei" panose="02010609060101010101" pitchFamily="49" charset="-122"/>
                <a:ea typeface="SimHei" panose="02010609060101010101" pitchFamily="49" charset="-122"/>
              </a:rPr>
              <a:t>.</a:t>
            </a:r>
            <a:r>
              <a:rPr lang="zh-CN" altLang="en-US" sz="1900" dirty="0">
                <a:solidFill>
                  <a:srgbClr val="00319E"/>
                </a:solidFill>
                <a:latin typeface="SimHei" panose="02010609060101010101" pitchFamily="49" charset="-122"/>
                <a:ea typeface="SimHei" panose="02010609060101010101" pitchFamily="49" charset="-122"/>
              </a:rPr>
              <a:t>疫情期间，研发的药品来不及申请专利就要投入使用</a:t>
            </a:r>
            <a:endParaRPr lang="en-US" altLang="zh-CN" sz="1900" dirty="0">
              <a:solidFill>
                <a:srgbClr val="00319E"/>
              </a:solidFill>
              <a:latin typeface="SimHei" panose="02010609060101010101" pitchFamily="49" charset="-122"/>
              <a:ea typeface="SimHei" panose="02010609060101010101" pitchFamily="49" charset="-122"/>
            </a:endParaRPr>
          </a:p>
          <a:p>
            <a:r>
              <a:rPr lang="en-US" altLang="zh-CN" sz="1900" dirty="0">
                <a:latin typeface="SimHei" panose="02010609060101010101" pitchFamily="49" charset="-122"/>
                <a:ea typeface="SimHei" panose="02010609060101010101" pitchFamily="49" charset="-122"/>
              </a:rPr>
              <a:t>    2.</a:t>
            </a:r>
            <a:r>
              <a:rPr lang="zh-CN" altLang="en-US" sz="1900" dirty="0">
                <a:latin typeface="SimHei" panose="02010609060101010101" pitchFamily="49" charset="-122"/>
                <a:ea typeface="SimHei" panose="02010609060101010101" pitchFamily="49" charset="-122"/>
              </a:rPr>
              <a:t>在中国政府主办或者承认的国际展览会上首次展出的；</a:t>
            </a:r>
            <a:endParaRPr lang="en-US" altLang="zh-CN" sz="1900" dirty="0">
              <a:latin typeface="SimHei" panose="02010609060101010101" pitchFamily="49" charset="-122"/>
              <a:ea typeface="SimHei" panose="02010609060101010101" pitchFamily="49" charset="-122"/>
            </a:endParaRPr>
          </a:p>
          <a:p>
            <a:r>
              <a:rPr lang="en-US" altLang="zh-CN" sz="1900" dirty="0">
                <a:latin typeface="SimHei" panose="02010609060101010101" pitchFamily="49" charset="-122"/>
                <a:ea typeface="SimHei" panose="02010609060101010101" pitchFamily="49" charset="-122"/>
              </a:rPr>
              <a:t>    3.</a:t>
            </a:r>
            <a:r>
              <a:rPr lang="zh-CN" altLang="en-US" sz="1900" dirty="0">
                <a:latin typeface="SimHei" panose="02010609060101010101" pitchFamily="49" charset="-122"/>
                <a:ea typeface="SimHei" panose="02010609060101010101" pitchFamily="49" charset="-122"/>
              </a:rPr>
              <a:t>在规定的学术会议或者技术会议上首次发表的；</a:t>
            </a:r>
          </a:p>
          <a:p>
            <a:r>
              <a:rPr lang="en-US" altLang="zh-CN" sz="1900" dirty="0">
                <a:latin typeface="SimHei" panose="02010609060101010101" pitchFamily="49" charset="-122"/>
                <a:ea typeface="SimHei" panose="02010609060101010101" pitchFamily="49" charset="-122"/>
              </a:rPr>
              <a:t>    4.</a:t>
            </a:r>
            <a:r>
              <a:rPr lang="zh-CN" altLang="en-US" sz="1900" dirty="0">
                <a:latin typeface="SimHei" panose="02010609060101010101" pitchFamily="49" charset="-122"/>
                <a:ea typeface="SimHei" panose="02010609060101010101" pitchFamily="49" charset="-122"/>
              </a:rPr>
              <a:t>他人未经申请人同意而泄露其内容的。</a:t>
            </a:r>
          </a:p>
          <a:p>
            <a:r>
              <a:rPr lang="zh-CN" altLang="en-US" dirty="0"/>
              <a:t>       </a:t>
            </a:r>
          </a:p>
        </p:txBody>
      </p:sp>
    </p:spTree>
    <p:extLst>
      <p:ext uri="{BB962C8B-B14F-4D97-AF65-F5344CB8AC3E}">
        <p14:creationId xmlns:p14="http://schemas.microsoft.com/office/powerpoint/2010/main" val="39065854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54AAAD3-09BF-4CE1-A862-9E906B6683A4}"/>
              </a:ext>
            </a:extLst>
          </p:cNvPr>
          <p:cNvSpPr>
            <a:spLocks noGrp="1"/>
          </p:cNvSpPr>
          <p:nvPr>
            <p:ph idx="1"/>
          </p:nvPr>
        </p:nvSpPr>
        <p:spPr>
          <a:xfrm>
            <a:off x="1518081" y="1005060"/>
            <a:ext cx="10249673" cy="4985472"/>
          </a:xfrm>
        </p:spPr>
        <p:txBody>
          <a:bodyPr>
            <a:normAutofit lnSpcReduction="10000"/>
          </a:bodyPr>
          <a:lstStyle/>
          <a:p>
            <a:pPr>
              <a:lnSpc>
                <a:spcPct val="130000"/>
              </a:lnSpc>
            </a:pPr>
            <a:r>
              <a:rPr lang="zh-CN" altLang="en-US" sz="2200" dirty="0">
                <a:latin typeface="SimHei" panose="02010609060101010101" pitchFamily="49" charset="-122"/>
                <a:ea typeface="SimHei" panose="02010609060101010101" pitchFamily="49" charset="-122"/>
              </a:rPr>
              <a:t>    中国政府主办的国际展览会，包括国务院、各部委主办或者国务院批准由其他机关或者地方政府举办的国际展览会。中国政府承认的国际展览会，是指国际展览会公约规定的由国际展览局注册或者认可的国际展览会。所谓国际展览会，即展出的展品除了举办国的产品以外，还应当有来自外国的展品。</a:t>
            </a:r>
            <a:endParaRPr lang="en-US" altLang="zh-CN" sz="2200" dirty="0">
              <a:latin typeface="SimHei" panose="02010609060101010101" pitchFamily="49" charset="-122"/>
              <a:ea typeface="SimHei" panose="02010609060101010101" pitchFamily="49" charset="-122"/>
            </a:endParaRPr>
          </a:p>
          <a:p>
            <a:pPr>
              <a:lnSpc>
                <a:spcPct val="130000"/>
              </a:lnSpc>
            </a:pPr>
            <a:r>
              <a:rPr lang="zh-CN" altLang="en-US" sz="2200" dirty="0">
                <a:latin typeface="SimHei" panose="02010609060101010101" pitchFamily="49" charset="-122"/>
                <a:ea typeface="SimHei" panose="02010609060101010101" pitchFamily="49" charset="-122"/>
              </a:rPr>
              <a:t>    规定的学术会议或者技术会议，是指国务院有关主管部门或者全国性学术团体组织召开的学术会议或者技术会议，不包括省以下或者受国务院各部委或者全国性学术团体委托或者以其名义组织召开的学术会议或者技术会议。在后者所述的会议上的公开将导致丧失新颖性，除非这些会议本身有保密约定。</a:t>
            </a:r>
            <a:endParaRPr lang="en-US" altLang="zh-CN" sz="2200" dirty="0">
              <a:latin typeface="SimHei" panose="02010609060101010101" pitchFamily="49" charset="-122"/>
              <a:ea typeface="SimHei" panose="02010609060101010101" pitchFamily="49" charset="-122"/>
            </a:endParaRPr>
          </a:p>
          <a:p>
            <a:pPr>
              <a:lnSpc>
                <a:spcPct val="130000"/>
              </a:lnSpc>
            </a:pPr>
            <a:r>
              <a:rPr lang="zh-CN" altLang="en-US" sz="2200" dirty="0">
                <a:latin typeface="SimHei" panose="02010609060101010101" pitchFamily="49" charset="-122"/>
                <a:ea typeface="SimHei" panose="02010609060101010101" pitchFamily="49" charset="-122"/>
              </a:rPr>
              <a:t>    他人未经申请人同意而泄露其内容所造成的公开，包括他人未遵守明示或者默示的保密信约而将发明创造的内容公开，也包括他人用威胁、欺诈或者间谍活动等手段从发明人或者申请人那里得知发明创造的内容而后造成的公开。</a:t>
            </a:r>
          </a:p>
          <a:p>
            <a:endParaRPr lang="en-US" altLang="zh-CN" dirty="0"/>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10930365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SimHei" panose="02010609060101010101" pitchFamily="49" charset="-122"/>
                <a:ea typeface="SimHei" panose="02010609060101010101" pitchFamily="49" charset="-122"/>
              </a:rPr>
              <a:t>发明与实用新型专利权的取得条件</a:t>
            </a:r>
          </a:p>
        </p:txBody>
      </p:sp>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35922" y="1157353"/>
            <a:ext cx="10876817" cy="523220"/>
          </a:xfrm>
          <a:prstGeom prst="rect">
            <a:avLst/>
          </a:prstGeom>
        </p:spPr>
        <p:txBody>
          <a:bodyPr wrap="square">
            <a:spAutoFit/>
          </a:bodyPr>
          <a:lstStyle/>
          <a:p>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三、创造性</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
        <p:nvSpPr>
          <p:cNvPr id="9" name="PA_文本框 3">
            <a:extLst>
              <a:ext uri="{FF2B5EF4-FFF2-40B4-BE49-F238E27FC236}">
                <a16:creationId xmlns:a16="http://schemas.microsoft.com/office/drawing/2014/main" id="{112E7BAF-9043-C54F-9F09-D4F24FFDAB6C}"/>
              </a:ext>
            </a:extLst>
          </p:cNvPr>
          <p:cNvSpPr txBox="1">
            <a:spLocks/>
          </p:cNvSpPr>
          <p:nvPr>
            <p:custDataLst>
              <p:tags r:id="rId1"/>
            </p:custDataLst>
          </p:nvPr>
        </p:nvSpPr>
        <p:spPr>
          <a:xfrm>
            <a:off x="2981109" y="1680573"/>
            <a:ext cx="8525865" cy="4616648"/>
          </a:xfrm>
          <a:prstGeom prst="rect">
            <a:avLst/>
          </a:prstGeom>
          <a:noFill/>
        </p:spPr>
        <p:txBody>
          <a:bodyPr wrap="square" rtlCol="0">
            <a:spAutoFit/>
          </a:bodyPr>
          <a:lstStyle/>
          <a:p>
            <a:pPr hangingPunct="0"/>
            <a:r>
              <a:rPr lang="zh-CN" altLang="en-US" sz="2400" b="1" dirty="0">
                <a:latin typeface="SimHei" panose="02010609060101010101" pitchFamily="49" charset="-122"/>
                <a:ea typeface="SimHei" panose="02010609060101010101" pitchFamily="49" charset="-122"/>
              </a:rPr>
              <a:t>（一）创造性的概念</a:t>
            </a:r>
          </a:p>
          <a:p>
            <a:pPr algn="just" hangingPunct="0">
              <a:lnSpc>
                <a:spcPct val="150000"/>
              </a:lnSpc>
            </a:pPr>
            <a:r>
              <a:rPr lang="zh-CN" altLang="en-US" sz="2000" dirty="0">
                <a:latin typeface="SimHei" panose="02010609060101010101" pitchFamily="49" charset="-122"/>
                <a:ea typeface="SimHei" panose="02010609060101010101" pitchFamily="49" charset="-122"/>
              </a:rPr>
              <a:t>    创造性，在一些国家里也被称作“非显而易见性”“先进性”“进步性”等。我国</a:t>
            </a:r>
            <a:r>
              <a:rPr lang="en-US" altLang="zh-CN" sz="2000" dirty="0">
                <a:latin typeface="SimHei" panose="02010609060101010101" pitchFamily="49" charset="-122"/>
                <a:ea typeface="SimHei" panose="02010609060101010101" pitchFamily="49" charset="-122"/>
              </a:rPr>
              <a:t>《</a:t>
            </a:r>
            <a:r>
              <a:rPr lang="zh-CN" altLang="en-US" sz="2000" dirty="0">
                <a:latin typeface="SimHei" panose="02010609060101010101" pitchFamily="49" charset="-122"/>
                <a:ea typeface="SimHei" panose="02010609060101010101" pitchFamily="49" charset="-122"/>
              </a:rPr>
              <a:t>专利法</a:t>
            </a:r>
            <a:r>
              <a:rPr lang="en-US" altLang="zh-CN" sz="2000" dirty="0">
                <a:latin typeface="SimHei" panose="02010609060101010101" pitchFamily="49" charset="-122"/>
                <a:ea typeface="SimHei" panose="02010609060101010101" pitchFamily="49" charset="-122"/>
              </a:rPr>
              <a:t>》</a:t>
            </a:r>
            <a:r>
              <a:rPr lang="zh-CN" altLang="en-US" sz="2000" dirty="0">
                <a:latin typeface="SimHei" panose="02010609060101010101" pitchFamily="49" charset="-122"/>
                <a:ea typeface="SimHei" panose="02010609060101010101" pitchFamily="49" charset="-122"/>
              </a:rPr>
              <a:t>对“创造性”给出了一个高度概括的定义：</a:t>
            </a:r>
            <a:endParaRPr lang="en-US" altLang="zh-CN" sz="2000" dirty="0">
              <a:latin typeface="SimHei" panose="02010609060101010101" pitchFamily="49" charset="-122"/>
              <a:ea typeface="SimHei" panose="02010609060101010101" pitchFamily="49" charset="-122"/>
            </a:endParaRPr>
          </a:p>
          <a:p>
            <a:pPr algn="just" hangingPunct="0">
              <a:lnSpc>
                <a:spcPct val="150000"/>
              </a:lnSpc>
            </a:pPr>
            <a:r>
              <a:rPr lang="en-US" altLang="zh-CN" sz="2000" dirty="0">
                <a:latin typeface="SimHei" panose="02010609060101010101" pitchFamily="49" charset="-122"/>
                <a:ea typeface="SimHei" panose="02010609060101010101" pitchFamily="49" charset="-122"/>
              </a:rPr>
              <a:t>    </a:t>
            </a:r>
            <a:r>
              <a:rPr lang="zh-CN" altLang="en-US" sz="2400" b="1" dirty="0">
                <a:solidFill>
                  <a:srgbClr val="C00000"/>
                </a:solidFill>
                <a:latin typeface="SimHei" panose="02010609060101010101" pitchFamily="49" charset="-122"/>
                <a:ea typeface="SimHei" panose="02010609060101010101" pitchFamily="49" charset="-122"/>
              </a:rPr>
              <a:t>创造性</a:t>
            </a:r>
            <a:r>
              <a:rPr lang="zh-CN" altLang="en-US" sz="2000" dirty="0">
                <a:latin typeface="SimHei" panose="02010609060101010101" pitchFamily="49" charset="-122"/>
                <a:ea typeface="SimHei" panose="02010609060101010101" pitchFamily="49" charset="-122"/>
              </a:rPr>
              <a:t>，是指</a:t>
            </a:r>
            <a:r>
              <a:rPr lang="zh-CN" altLang="en-US" sz="2000" b="1" dirty="0">
                <a:latin typeface="SimHei" panose="02010609060101010101" pitchFamily="49" charset="-122"/>
                <a:ea typeface="SimHei" panose="02010609060101010101" pitchFamily="49" charset="-122"/>
              </a:rPr>
              <a:t>与现有技术相比</a:t>
            </a:r>
            <a:r>
              <a:rPr lang="zh-CN" altLang="en-US" sz="2000" dirty="0">
                <a:latin typeface="SimHei" panose="02010609060101010101" pitchFamily="49" charset="-122"/>
                <a:ea typeface="SimHei" panose="02010609060101010101" pitchFamily="49" charset="-122"/>
              </a:rPr>
              <a:t>，该</a:t>
            </a:r>
            <a:r>
              <a:rPr lang="zh-CN" altLang="en-US" sz="2000" b="1" dirty="0">
                <a:solidFill>
                  <a:srgbClr val="C00000"/>
                </a:solidFill>
                <a:latin typeface="SimHei" panose="02010609060101010101" pitchFamily="49" charset="-122"/>
                <a:ea typeface="SimHei" panose="02010609060101010101" pitchFamily="49" charset="-122"/>
              </a:rPr>
              <a:t>发明</a:t>
            </a:r>
            <a:r>
              <a:rPr lang="zh-CN" altLang="en-US" sz="2000" dirty="0">
                <a:latin typeface="SimHei" panose="02010609060101010101" pitchFamily="49" charset="-122"/>
                <a:ea typeface="SimHei" panose="02010609060101010101" pitchFamily="49" charset="-122"/>
              </a:rPr>
              <a:t>具有</a:t>
            </a:r>
            <a:r>
              <a:rPr lang="zh-CN" altLang="en-US" sz="2000" b="1" dirty="0">
                <a:latin typeface="SimHei" panose="02010609060101010101" pitchFamily="49" charset="-122"/>
                <a:ea typeface="SimHei" panose="02010609060101010101" pitchFamily="49" charset="-122"/>
              </a:rPr>
              <a:t>突出的实质性特点</a:t>
            </a:r>
            <a:r>
              <a:rPr lang="zh-CN" altLang="en-US" sz="2000" dirty="0">
                <a:latin typeface="SimHei" panose="02010609060101010101" pitchFamily="49" charset="-122"/>
                <a:ea typeface="SimHei" panose="02010609060101010101" pitchFamily="49" charset="-122"/>
              </a:rPr>
              <a:t>和</a:t>
            </a:r>
            <a:r>
              <a:rPr lang="zh-CN" altLang="en-US" sz="2000" b="1" dirty="0">
                <a:latin typeface="SimHei" panose="02010609060101010101" pitchFamily="49" charset="-122"/>
                <a:ea typeface="SimHei" panose="02010609060101010101" pitchFamily="49" charset="-122"/>
              </a:rPr>
              <a:t>显著的进步</a:t>
            </a:r>
            <a:r>
              <a:rPr lang="zh-CN" altLang="en-US" sz="2000" dirty="0">
                <a:latin typeface="SimHei" panose="02010609060101010101" pitchFamily="49" charset="-122"/>
                <a:ea typeface="SimHei" panose="02010609060101010101" pitchFamily="49" charset="-122"/>
              </a:rPr>
              <a:t>，该</a:t>
            </a:r>
            <a:r>
              <a:rPr lang="zh-CN" altLang="en-US" sz="2000" b="1" dirty="0">
                <a:solidFill>
                  <a:srgbClr val="C00000"/>
                </a:solidFill>
                <a:latin typeface="SimHei" panose="02010609060101010101" pitchFamily="49" charset="-122"/>
                <a:ea typeface="SimHei" panose="02010609060101010101" pitchFamily="49" charset="-122"/>
              </a:rPr>
              <a:t>实用新型</a:t>
            </a:r>
            <a:r>
              <a:rPr lang="zh-CN" altLang="en-US" sz="2000" dirty="0">
                <a:latin typeface="SimHei" panose="02010609060101010101" pitchFamily="49" charset="-122"/>
                <a:ea typeface="SimHei" panose="02010609060101010101" pitchFamily="49" charset="-122"/>
              </a:rPr>
              <a:t>具有</a:t>
            </a:r>
            <a:r>
              <a:rPr lang="zh-CN" altLang="en-US" sz="2000" b="1" dirty="0">
                <a:latin typeface="SimHei" panose="02010609060101010101" pitchFamily="49" charset="-122"/>
                <a:ea typeface="SimHei" panose="02010609060101010101" pitchFamily="49" charset="-122"/>
              </a:rPr>
              <a:t>实质性特点和进步</a:t>
            </a:r>
            <a:r>
              <a:rPr lang="zh-CN" altLang="en-US" sz="2000" dirty="0">
                <a:latin typeface="SimHei" panose="02010609060101010101" pitchFamily="49" charset="-122"/>
                <a:ea typeface="SimHei" panose="02010609060101010101" pitchFamily="49" charset="-122"/>
              </a:rPr>
              <a:t>。 </a:t>
            </a:r>
            <a:endParaRPr lang="en-US" altLang="zh-CN" sz="2000" dirty="0">
              <a:latin typeface="SimHei" panose="02010609060101010101" pitchFamily="49" charset="-122"/>
              <a:ea typeface="SimHei" panose="02010609060101010101" pitchFamily="49" charset="-122"/>
            </a:endParaRPr>
          </a:p>
          <a:p>
            <a:pPr algn="just" hangingPunct="0">
              <a:lnSpc>
                <a:spcPct val="150000"/>
              </a:lnSpc>
            </a:pPr>
            <a:endParaRPr lang="zh-CN" altLang="zh-CN" sz="1600" dirty="0">
              <a:latin typeface="SimHei" panose="02010609060101010101" pitchFamily="49" charset="-122"/>
              <a:ea typeface="SimHei" panose="02010609060101010101" pitchFamily="49" charset="-122"/>
            </a:endParaRPr>
          </a:p>
          <a:p>
            <a:pPr algn="just" hangingPunct="0">
              <a:lnSpc>
                <a:spcPct val="150000"/>
              </a:lnSpc>
            </a:pPr>
            <a:r>
              <a:rPr lang="zh-CN" altLang="en-US" sz="2000" dirty="0">
                <a:latin typeface="SimHei" panose="02010609060101010101" pitchFamily="49" charset="-122"/>
                <a:ea typeface="SimHei" panose="02010609060101010101" pitchFamily="49" charset="-122"/>
              </a:rPr>
              <a:t>    所谓发明创造的“</a:t>
            </a:r>
            <a:r>
              <a:rPr lang="zh-CN" altLang="en-US" sz="2000" b="1" dirty="0">
                <a:solidFill>
                  <a:srgbClr val="C00000"/>
                </a:solidFill>
                <a:latin typeface="SimHei" panose="02010609060101010101" pitchFamily="49" charset="-122"/>
                <a:ea typeface="SimHei" panose="02010609060101010101" pitchFamily="49" charset="-122"/>
              </a:rPr>
              <a:t>实质性特点</a:t>
            </a:r>
            <a:r>
              <a:rPr lang="zh-CN" altLang="en-US" sz="2000" dirty="0">
                <a:latin typeface="SimHei" panose="02010609060101010101" pitchFamily="49" charset="-122"/>
                <a:ea typeface="SimHei" panose="02010609060101010101" pitchFamily="49" charset="-122"/>
              </a:rPr>
              <a:t>”，是指发明创造与现有技术相比所具有的</a:t>
            </a:r>
            <a:r>
              <a:rPr lang="zh-CN" altLang="en-US" sz="2000" b="1" dirty="0">
                <a:latin typeface="SimHei" panose="02010609060101010101" pitchFamily="49" charset="-122"/>
                <a:ea typeface="SimHei" panose="02010609060101010101" pitchFamily="49" charset="-122"/>
              </a:rPr>
              <a:t>本质性区别特征</a:t>
            </a:r>
            <a:r>
              <a:rPr lang="zh-CN" altLang="en-US" sz="2000" dirty="0">
                <a:latin typeface="SimHei" panose="02010609060101010101" pitchFamily="49" charset="-122"/>
                <a:ea typeface="SimHei" panose="02010609060101010101" pitchFamily="49" charset="-122"/>
              </a:rPr>
              <a:t>，并且这种区别特征</a:t>
            </a:r>
            <a:r>
              <a:rPr lang="zh-CN" altLang="en-US" sz="2000" b="1" dirty="0">
                <a:latin typeface="SimHei" panose="02010609060101010101" pitchFamily="49" charset="-122"/>
                <a:ea typeface="SimHei" panose="02010609060101010101" pitchFamily="49" charset="-122"/>
              </a:rPr>
              <a:t>应当是技术性的</a:t>
            </a:r>
            <a:r>
              <a:rPr lang="zh-CN" altLang="en-US" sz="2000" dirty="0">
                <a:latin typeface="SimHei" panose="02010609060101010101" pitchFamily="49" charset="-122"/>
                <a:ea typeface="SimHei" panose="02010609060101010101" pitchFamily="49" charset="-122"/>
              </a:rPr>
              <a:t>，通常也就是该发明创造发明点之所在。而所谓“</a:t>
            </a:r>
            <a:r>
              <a:rPr lang="zh-CN" altLang="en-US" sz="2000" b="1" dirty="0">
                <a:solidFill>
                  <a:srgbClr val="C00000"/>
                </a:solidFill>
                <a:latin typeface="SimHei" panose="02010609060101010101" pitchFamily="49" charset="-122"/>
                <a:ea typeface="SimHei" panose="02010609060101010101" pitchFamily="49" charset="-122"/>
              </a:rPr>
              <a:t>进步</a:t>
            </a:r>
            <a:r>
              <a:rPr lang="zh-CN" altLang="en-US" sz="2000" dirty="0">
                <a:latin typeface="SimHei" panose="02010609060101010101" pitchFamily="49" charset="-122"/>
                <a:ea typeface="SimHei" panose="02010609060101010101" pitchFamily="49" charset="-122"/>
              </a:rPr>
              <a:t>”则是指发明创造与现有技术的</a:t>
            </a:r>
            <a:r>
              <a:rPr lang="zh-CN" altLang="en-US" sz="2000" b="1" dirty="0">
                <a:latin typeface="SimHei" panose="02010609060101010101" pitchFamily="49" charset="-122"/>
                <a:ea typeface="SimHei" panose="02010609060101010101" pitchFamily="49" charset="-122"/>
              </a:rPr>
              <a:t>水平相比必须有所提高</a:t>
            </a:r>
            <a:r>
              <a:rPr lang="zh-CN" altLang="en-US" sz="2000" dirty="0">
                <a:latin typeface="SimHei" panose="02010609060101010101" pitchFamily="49" charset="-122"/>
                <a:ea typeface="SimHei" panose="02010609060101010101" pitchFamily="49" charset="-122"/>
              </a:rPr>
              <a:t>，而不能是一种倒退。</a:t>
            </a:r>
          </a:p>
        </p:txBody>
      </p:sp>
    </p:spTree>
    <p:extLst>
      <p:ext uri="{BB962C8B-B14F-4D97-AF65-F5344CB8AC3E}">
        <p14:creationId xmlns:p14="http://schemas.microsoft.com/office/powerpoint/2010/main" val="83293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6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1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6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SimHei" panose="02010609060101010101" pitchFamily="49" charset="-122"/>
                <a:ea typeface="SimHei" panose="02010609060101010101" pitchFamily="49" charset="-122"/>
              </a:rPr>
              <a:t>发明</a:t>
            </a:r>
          </a:p>
        </p:txBody>
      </p:sp>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3101244" y="1939699"/>
            <a:ext cx="8694516" cy="2221762"/>
          </a:xfrm>
          <a:prstGeom prst="rect">
            <a:avLst/>
          </a:prstGeom>
          <a:noFill/>
        </p:spPr>
        <p:txBody>
          <a:bodyPr wrap="square" rtlCol="0">
            <a:spAutoFit/>
          </a:bodyPr>
          <a:lstStyle/>
          <a:p>
            <a:pPr>
              <a:lnSpc>
                <a:spcPct val="150000"/>
              </a:lnSpc>
            </a:pPr>
            <a:r>
              <a:rPr lang="zh-CN" altLang="en-US" sz="2400" b="1" dirty="0">
                <a:latin typeface="SimHei" panose="02010609060101010101" pitchFamily="49" charset="-122"/>
                <a:ea typeface="SimHei" panose="02010609060101010101" pitchFamily="49" charset="-122"/>
                <a:cs typeface="Times New Roman" panose="02020603050405020304" pitchFamily="18" charset="0"/>
                <a:sym typeface="+mn-ea"/>
              </a:rPr>
              <a:t>（</a:t>
            </a:r>
            <a:r>
              <a:rPr lang="en-US" altLang="zh-CN" sz="2400" b="1" dirty="0">
                <a:latin typeface="SimHei" panose="02010609060101010101" pitchFamily="49" charset="-122"/>
                <a:ea typeface="SimHei" panose="02010609060101010101" pitchFamily="49" charset="-122"/>
                <a:cs typeface="Times New Roman" panose="02020603050405020304" pitchFamily="18" charset="0"/>
                <a:sym typeface="+mn-ea"/>
              </a:rPr>
              <a:t>1</a:t>
            </a:r>
            <a:r>
              <a:rPr lang="zh-CN" altLang="en-US" sz="2400" b="1" dirty="0">
                <a:latin typeface="SimHei" panose="02010609060101010101" pitchFamily="49" charset="-122"/>
                <a:ea typeface="SimHei" panose="02010609060101010101" pitchFamily="49" charset="-122"/>
                <a:cs typeface="Times New Roman" panose="02020603050405020304" pitchFamily="18" charset="0"/>
                <a:sym typeface="+mn-ea"/>
              </a:rPr>
              <a:t>）发明的概念：</a:t>
            </a:r>
            <a:r>
              <a:rPr lang="zh-CN" altLang="en-US" sz="2400" dirty="0">
                <a:latin typeface="SimHei" panose="02010609060101010101" pitchFamily="49" charset="-122"/>
                <a:ea typeface="SimHei" panose="02010609060101010101" pitchFamily="49" charset="-122"/>
                <a:cs typeface="Times New Roman" panose="02020603050405020304" pitchFamily="18" charset="0"/>
                <a:sym typeface="+mn-ea"/>
              </a:rPr>
              <a:t>发明是指人类在利用自然、改造自然的过程中所创造出的具有积极意义并表现为技术形式的新的智力成果。我国专利法规定，发明是指对产品、方法或者其改进所提出的新的技术方案。 </a:t>
            </a:r>
            <a:endParaRPr lang="zh-TW" altLang="en-US" sz="2400" dirty="0">
              <a:latin typeface="SimHei" panose="02010609060101010101" pitchFamily="49" charset="-122"/>
              <a:ea typeface="SimHei" panose="02010609060101010101" pitchFamily="49" charset="-122"/>
              <a:cs typeface="Times New Roman" panose="02020603050405020304" pitchFamily="18" charset="0"/>
            </a:endParaRPr>
          </a:p>
        </p:txBody>
      </p:sp>
      <p:sp>
        <p:nvSpPr>
          <p:cNvPr id="7" name="矩形 6"/>
          <p:cNvSpPr/>
          <p:nvPr/>
        </p:nvSpPr>
        <p:spPr>
          <a:xfrm>
            <a:off x="-1609809" y="1254844"/>
            <a:ext cx="10876817" cy="523220"/>
          </a:xfrm>
          <a:prstGeom prst="rect">
            <a:avLst/>
          </a:prstGeom>
        </p:spPr>
        <p:txBody>
          <a:bodyPr wrap="square">
            <a:spAutoFit/>
          </a:bodyPr>
          <a:lstStyle/>
          <a:p>
            <a:pPr algn="ctr"/>
            <a:r>
              <a:rPr lang="zh-CN"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一、</a:t>
            </a:r>
            <a:r>
              <a:rPr lang="zh-TW"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rPr>
              <a:t>发明的概念和特点</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b="1" dirty="0">
                <a:solidFill>
                  <a:srgbClr val="FA7D00"/>
                </a:solidFill>
                <a:latin typeface="SimHei" panose="02010609060101010101" pitchFamily="49" charset="-122"/>
                <a:ea typeface="SimHei" panose="02010609060101010101" pitchFamily="49" charset="-122"/>
              </a:rPr>
              <a:t>第一节</a:t>
            </a:r>
          </a:p>
        </p:txBody>
      </p:sp>
    </p:spTree>
    <p:extLst>
      <p:ext uri="{BB962C8B-B14F-4D97-AF65-F5344CB8AC3E}">
        <p14:creationId xmlns:p14="http://schemas.microsoft.com/office/powerpoint/2010/main" val="272488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8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3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8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7C138B5-6E39-6B95-20F1-72DB3918EFB4}"/>
              </a:ext>
            </a:extLst>
          </p:cNvPr>
          <p:cNvSpPr>
            <a:spLocks noGrp="1"/>
          </p:cNvSpPr>
          <p:nvPr>
            <p:ph idx="1"/>
          </p:nvPr>
        </p:nvSpPr>
        <p:spPr>
          <a:xfrm>
            <a:off x="1534601" y="1221911"/>
            <a:ext cx="9247367" cy="4414178"/>
          </a:xfrm>
        </p:spPr>
        <p:txBody>
          <a:bodyPr>
            <a:normAutofit/>
          </a:bodyPr>
          <a:lstStyle/>
          <a:p>
            <a:r>
              <a:rPr lang="zh-CN" altLang="en-US" sz="2000" dirty="0">
                <a:latin typeface="黑体" panose="02010609060101010101" pitchFamily="49" charset="-122"/>
                <a:ea typeface="黑体" panose="02010609060101010101" pitchFamily="49" charset="-122"/>
              </a:rPr>
              <a:t>       发明有突出的实质性特点，是指对</a:t>
            </a:r>
            <a:r>
              <a:rPr lang="zh-CN" altLang="en-US" sz="2000" b="1" dirty="0">
                <a:solidFill>
                  <a:srgbClr val="C00000"/>
                </a:solidFill>
                <a:latin typeface="黑体" panose="02010609060101010101" pitchFamily="49" charset="-122"/>
                <a:ea typeface="黑体" panose="02010609060101010101" pitchFamily="49" charset="-122"/>
              </a:rPr>
              <a:t>所属技术领域的技术人员</a:t>
            </a:r>
            <a:r>
              <a:rPr lang="zh-CN" altLang="en-US" sz="1800" b="1" dirty="0">
                <a:solidFill>
                  <a:srgbClr val="00319E"/>
                </a:solidFill>
                <a:latin typeface="黑体" panose="02010609060101010101" pitchFamily="49" charset="-122"/>
                <a:ea typeface="黑体" panose="02010609060101010101" pitchFamily="49" charset="-122"/>
              </a:rPr>
              <a:t>（不是指某一个人，是拟制的主体，不具有创造能力）</a:t>
            </a:r>
            <a:r>
              <a:rPr lang="zh-CN" altLang="en-US" sz="2000" dirty="0">
                <a:latin typeface="黑体" panose="02010609060101010101" pitchFamily="49" charset="-122"/>
                <a:ea typeface="黑体" panose="02010609060101010101" pitchFamily="49" charset="-122"/>
              </a:rPr>
              <a:t>来说，发明相对于现有技术</a:t>
            </a:r>
            <a:r>
              <a:rPr lang="zh-CN" altLang="en-US" sz="2000" b="1" dirty="0">
                <a:solidFill>
                  <a:srgbClr val="C00000"/>
                </a:solidFill>
                <a:latin typeface="黑体" panose="02010609060101010101" pitchFamily="49" charset="-122"/>
                <a:ea typeface="黑体" panose="02010609060101010101" pitchFamily="49" charset="-122"/>
              </a:rPr>
              <a:t>是非显而易见的</a:t>
            </a:r>
            <a:r>
              <a:rPr lang="zh-CN" altLang="en-US" sz="2000" dirty="0">
                <a:latin typeface="黑体" panose="02010609060101010101" pitchFamily="49" charset="-122"/>
                <a:ea typeface="黑体" panose="02010609060101010101" pitchFamily="49" charset="-122"/>
              </a:rPr>
              <a:t>。如果发明是所属技术领域的技术人员在现有技术的基础上</a:t>
            </a:r>
            <a:r>
              <a:rPr lang="zh-CN" altLang="en-US" sz="2000" b="1" dirty="0">
                <a:latin typeface="黑体" panose="02010609060101010101" pitchFamily="49" charset="-122"/>
                <a:ea typeface="黑体" panose="02010609060101010101" pitchFamily="49" charset="-122"/>
              </a:rPr>
              <a:t>仅仅通过合乎逻辑的分析、推理或者有限的试验可以得到的，则该发明是显而易见的，也就不具备突出的实质性特点。</a:t>
            </a:r>
            <a:endParaRPr lang="en-US" altLang="zh-CN" sz="2000" b="1"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      发明有显著的进步，是指发明与现有技术相比能够</a:t>
            </a:r>
            <a:r>
              <a:rPr lang="zh-CN" altLang="en-US" sz="2000" b="1" dirty="0">
                <a:latin typeface="黑体" panose="02010609060101010101" pitchFamily="49" charset="-122"/>
                <a:ea typeface="黑体" panose="02010609060101010101" pitchFamily="49" charset="-122"/>
              </a:rPr>
              <a:t>产生有益的技术效果</a:t>
            </a:r>
            <a:r>
              <a:rPr lang="zh-CN" altLang="en-US" sz="2000" dirty="0">
                <a:latin typeface="黑体" panose="02010609060101010101" pitchFamily="49" charset="-122"/>
                <a:ea typeface="黑体" panose="02010609060101010101" pitchFamily="49" charset="-122"/>
              </a:rPr>
              <a:t>。例如，发明克服了现有技术中存在的缺点和不足，或者为解决某一技术问题提供了一种不同构思的技术方案，或者代表某种新的技术发展趋势。</a:t>
            </a:r>
          </a:p>
        </p:txBody>
      </p:sp>
    </p:spTree>
    <p:extLst>
      <p:ext uri="{BB962C8B-B14F-4D97-AF65-F5344CB8AC3E}">
        <p14:creationId xmlns:p14="http://schemas.microsoft.com/office/powerpoint/2010/main" val="16648386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FA80ABE-B3ED-F9F2-AEE7-65FDDD135C2E}"/>
              </a:ext>
            </a:extLst>
          </p:cNvPr>
          <p:cNvSpPr>
            <a:spLocks noGrp="1"/>
          </p:cNvSpPr>
          <p:nvPr>
            <p:ph idx="1"/>
          </p:nvPr>
        </p:nvSpPr>
        <p:spPr>
          <a:xfrm>
            <a:off x="1321241" y="922350"/>
            <a:ext cx="10287663" cy="5542059"/>
          </a:xfrm>
        </p:spPr>
        <p:txBody>
          <a:bodyPr>
            <a:normAutofit fontScale="85000" lnSpcReduction="10000"/>
          </a:bodyPr>
          <a:lstStyle/>
          <a:p>
            <a:pPr algn="just" hangingPunct="0">
              <a:lnSpc>
                <a:spcPct val="150000"/>
              </a:lnSpc>
            </a:pPr>
            <a:r>
              <a:rPr lang="zh-CN" altLang="en-US" sz="2000" dirty="0">
                <a:latin typeface="SimHei" panose="02010609060101010101" pitchFamily="49" charset="-122"/>
                <a:ea typeface="SimHei" panose="02010609060101010101" pitchFamily="49" charset="-122"/>
              </a:rPr>
              <a:t>（二）创造性判断的基本方法</a:t>
            </a:r>
            <a:endParaRPr lang="en-US" altLang="zh-CN" sz="2000" dirty="0">
              <a:latin typeface="SimHei" panose="02010609060101010101" pitchFamily="49" charset="-122"/>
              <a:ea typeface="SimHei" panose="02010609060101010101" pitchFamily="49" charset="-122"/>
            </a:endParaRPr>
          </a:p>
          <a:p>
            <a:pPr algn="just" hangingPunct="0">
              <a:lnSpc>
                <a:spcPct val="150000"/>
              </a:lnSpc>
            </a:pPr>
            <a:r>
              <a:rPr lang="zh-CN" altLang="en-US" sz="2000" dirty="0">
                <a:latin typeface="SimHei" panose="02010609060101010101" pitchFamily="49" charset="-122"/>
                <a:ea typeface="SimHei" panose="02010609060101010101" pitchFamily="49" charset="-122"/>
              </a:rPr>
              <a:t>    </a:t>
            </a:r>
            <a:r>
              <a:rPr lang="en-US" altLang="zh-CN" sz="2000" dirty="0">
                <a:latin typeface="SimHei" panose="02010609060101010101" pitchFamily="49" charset="-122"/>
                <a:ea typeface="SimHei" panose="02010609060101010101" pitchFamily="49" charset="-122"/>
              </a:rPr>
              <a:t>1.</a:t>
            </a:r>
            <a:r>
              <a:rPr lang="zh-CN" altLang="en-US" sz="2000" dirty="0">
                <a:latin typeface="SimHei" panose="02010609060101010101" pitchFamily="49" charset="-122"/>
                <a:ea typeface="SimHei" panose="02010609060101010101" pitchFamily="49" charset="-122"/>
              </a:rPr>
              <a:t>“突出的实质性特点的判断”，三步法：</a:t>
            </a:r>
            <a:endParaRPr lang="en-US" altLang="zh-CN" sz="2000" dirty="0">
              <a:latin typeface="SimHei" panose="02010609060101010101" pitchFamily="49" charset="-122"/>
              <a:ea typeface="SimHei" panose="02010609060101010101" pitchFamily="49" charset="-122"/>
            </a:endParaRPr>
          </a:p>
          <a:p>
            <a:pPr algn="just" hangingPunct="0">
              <a:lnSpc>
                <a:spcPct val="150000"/>
              </a:lnSpc>
            </a:pPr>
            <a:r>
              <a:rPr lang="en-US" altLang="zh-CN" sz="2000" dirty="0">
                <a:latin typeface="SimHei" panose="02010609060101010101" pitchFamily="49" charset="-122"/>
                <a:ea typeface="SimHei" panose="02010609060101010101" pitchFamily="49" charset="-122"/>
              </a:rPr>
              <a:t>    </a:t>
            </a:r>
            <a:r>
              <a:rPr lang="zh-CN" altLang="en-US" sz="2000" dirty="0">
                <a:latin typeface="SimHei" panose="02010609060101010101" pitchFamily="49" charset="-122"/>
                <a:ea typeface="SimHei" panose="02010609060101010101" pitchFamily="49" charset="-122"/>
              </a:rPr>
              <a:t>（</a:t>
            </a:r>
            <a:r>
              <a:rPr lang="en-US" altLang="zh-CN" sz="2000" dirty="0">
                <a:latin typeface="SimHei" panose="02010609060101010101" pitchFamily="49" charset="-122"/>
                <a:ea typeface="SimHei" panose="02010609060101010101" pitchFamily="49" charset="-122"/>
              </a:rPr>
              <a:t>1</a:t>
            </a:r>
            <a:r>
              <a:rPr lang="zh-CN" altLang="en-US" sz="2000" dirty="0">
                <a:latin typeface="SimHei" panose="02010609060101010101" pitchFamily="49" charset="-122"/>
                <a:ea typeface="SimHei" panose="02010609060101010101" pitchFamily="49" charset="-122"/>
              </a:rPr>
              <a:t>）确定最接近的现有技术。所谓最接近的现有技术，是指现有技术中与要求保护的发明最密切相关的一个技术方案，它是判断发明是否具有突出的实质性特点的基础。</a:t>
            </a:r>
            <a:endParaRPr lang="en-US" altLang="zh-CN" sz="2000" dirty="0">
              <a:latin typeface="SimHei" panose="02010609060101010101" pitchFamily="49" charset="-122"/>
              <a:ea typeface="SimHei" panose="02010609060101010101" pitchFamily="49" charset="-122"/>
            </a:endParaRPr>
          </a:p>
          <a:p>
            <a:pPr algn="just" hangingPunct="0">
              <a:lnSpc>
                <a:spcPct val="150000"/>
              </a:lnSpc>
            </a:pPr>
            <a:r>
              <a:rPr lang="en-US" altLang="zh-CN" sz="2000" dirty="0">
                <a:latin typeface="SimHei" panose="02010609060101010101" pitchFamily="49" charset="-122"/>
                <a:ea typeface="SimHei" panose="02010609060101010101" pitchFamily="49" charset="-122"/>
              </a:rPr>
              <a:t>    </a:t>
            </a:r>
            <a:r>
              <a:rPr lang="zh-CN" altLang="en-US" sz="2000" dirty="0">
                <a:latin typeface="SimHei" panose="02010609060101010101" pitchFamily="49" charset="-122"/>
                <a:ea typeface="SimHei" panose="02010609060101010101" pitchFamily="49" charset="-122"/>
              </a:rPr>
              <a:t>（</a:t>
            </a:r>
            <a:r>
              <a:rPr lang="en-US" altLang="zh-CN" sz="2000" dirty="0">
                <a:latin typeface="SimHei" panose="02010609060101010101" pitchFamily="49" charset="-122"/>
                <a:ea typeface="SimHei" panose="02010609060101010101" pitchFamily="49" charset="-122"/>
              </a:rPr>
              <a:t>2</a:t>
            </a:r>
            <a:r>
              <a:rPr lang="zh-CN" altLang="en-US" sz="2000" dirty="0">
                <a:latin typeface="SimHei" panose="02010609060101010101" pitchFamily="49" charset="-122"/>
                <a:ea typeface="SimHei" panose="02010609060101010101" pitchFamily="49" charset="-122"/>
              </a:rPr>
              <a:t>）确定发明的区别特征和发明实际解决的技术问题。首先应当分析要求保护的发明与最接近的现有技术相比有哪些区别特征，然后根据该区别特征所能达到的技术效果确定发明实际解决的技术问题。</a:t>
            </a:r>
            <a:endParaRPr lang="en-US" altLang="zh-CN" sz="2000" dirty="0">
              <a:latin typeface="SimHei" panose="02010609060101010101" pitchFamily="49" charset="-122"/>
              <a:ea typeface="SimHei" panose="02010609060101010101" pitchFamily="49" charset="-122"/>
            </a:endParaRPr>
          </a:p>
          <a:p>
            <a:pPr algn="just" hangingPunct="0">
              <a:lnSpc>
                <a:spcPct val="150000"/>
              </a:lnSpc>
            </a:pPr>
            <a:r>
              <a:rPr lang="en-US" altLang="zh-CN" sz="2000" dirty="0">
                <a:latin typeface="SimHei" panose="02010609060101010101" pitchFamily="49" charset="-122"/>
                <a:ea typeface="SimHei" panose="02010609060101010101" pitchFamily="49" charset="-122"/>
              </a:rPr>
              <a:t>    </a:t>
            </a:r>
            <a:r>
              <a:rPr lang="zh-CN" altLang="en-US" sz="2000" dirty="0">
                <a:latin typeface="SimHei" panose="02010609060101010101" pitchFamily="49" charset="-122"/>
                <a:ea typeface="SimHei" panose="02010609060101010101" pitchFamily="49" charset="-122"/>
              </a:rPr>
              <a:t>（</a:t>
            </a:r>
            <a:r>
              <a:rPr lang="en-US" altLang="zh-CN" sz="2000" dirty="0">
                <a:latin typeface="SimHei" panose="02010609060101010101" pitchFamily="49" charset="-122"/>
                <a:ea typeface="SimHei" panose="02010609060101010101" pitchFamily="49" charset="-122"/>
              </a:rPr>
              <a:t>3</a:t>
            </a:r>
            <a:r>
              <a:rPr lang="zh-CN" altLang="en-US" sz="2000" dirty="0">
                <a:latin typeface="SimHei" panose="02010609060101010101" pitchFamily="49" charset="-122"/>
                <a:ea typeface="SimHei" panose="02010609060101010101" pitchFamily="49" charset="-122"/>
              </a:rPr>
              <a:t>）判断要求保护的发明对本领域的技术人员来说是否显而易见。在该步骤中，要从最接近的现有技术和发明实际解决的技术问题出发，判断要求保护的发明对本领域的技术人员来说是否显而易见。判断过程中，要确定的是现有技术整体上是否存在某种技术启示，即现有技术中是否给出将上述区别特征应用到该最接近的现有技术以解决其存在的技术问题（即发明实际解决的技术问题）的启示，这种启示会使本领域的技术人员在面对所述技术问题时，有动机改进该最接近的现有技术并获得要求保护的发明。如果现有技术存在这种技术启示，则发明是显而易见的，不具有突出的实质性特点。</a:t>
            </a:r>
            <a:endParaRPr lang="en-US" altLang="zh-CN" sz="2000" dirty="0">
              <a:latin typeface="SimHei" panose="02010609060101010101" pitchFamily="49" charset="-122"/>
              <a:ea typeface="SimHei" panose="02010609060101010101" pitchFamily="49" charset="-122"/>
            </a:endParaRPr>
          </a:p>
          <a:p>
            <a:pPr algn="just" hangingPunct="0">
              <a:lnSpc>
                <a:spcPct val="150000"/>
              </a:lnSpc>
            </a:pPr>
            <a:r>
              <a:rPr lang="zh-CN" altLang="en-US" sz="2000" dirty="0">
                <a:latin typeface="SimHei" panose="02010609060101010101" pitchFamily="49" charset="-122"/>
                <a:ea typeface="SimHei" panose="02010609060101010101" pitchFamily="49" charset="-122"/>
              </a:rPr>
              <a:t>    </a:t>
            </a:r>
          </a:p>
        </p:txBody>
      </p:sp>
    </p:spTree>
    <p:extLst>
      <p:ext uri="{BB962C8B-B14F-4D97-AF65-F5344CB8AC3E}">
        <p14:creationId xmlns:p14="http://schemas.microsoft.com/office/powerpoint/2010/main" val="16737041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387AEE1-B9E8-4F09-78C2-538D79B4029E}"/>
              </a:ext>
            </a:extLst>
          </p:cNvPr>
          <p:cNvSpPr>
            <a:spLocks noGrp="1"/>
          </p:cNvSpPr>
          <p:nvPr>
            <p:ph idx="1"/>
          </p:nvPr>
        </p:nvSpPr>
        <p:spPr>
          <a:xfrm>
            <a:off x="1304014" y="1191491"/>
            <a:ext cx="9803958" cy="4501643"/>
          </a:xfrm>
        </p:spPr>
        <p:txBody>
          <a:bodyPr/>
          <a:lstStyle/>
          <a:p>
            <a:r>
              <a:rPr lang="zh-CN" altLang="en-US" dirty="0"/>
              <a:t>      </a:t>
            </a:r>
            <a:r>
              <a:rPr lang="zh-CN" altLang="en-US" sz="2200" dirty="0">
                <a:latin typeface="SimHei" panose="02010609060101010101" pitchFamily="49" charset="-122"/>
                <a:ea typeface="SimHei" panose="02010609060101010101" pitchFamily="49" charset="-122"/>
              </a:rPr>
              <a:t>发明是否具备创造性，应当基于</a:t>
            </a:r>
            <a:r>
              <a:rPr lang="zh-CN" altLang="en-US" sz="2200" dirty="0">
                <a:solidFill>
                  <a:srgbClr val="FF0000"/>
                </a:solidFill>
                <a:latin typeface="SimHei" panose="02010609060101010101" pitchFamily="49" charset="-122"/>
                <a:ea typeface="SimHei" panose="02010609060101010101" pitchFamily="49" charset="-122"/>
              </a:rPr>
              <a:t>所属技术领域的技术人员</a:t>
            </a:r>
            <a:r>
              <a:rPr lang="zh-CN" altLang="en-US" sz="2200" dirty="0">
                <a:latin typeface="SimHei" panose="02010609060101010101" pitchFamily="49" charset="-122"/>
                <a:ea typeface="SimHei" panose="02010609060101010101" pitchFamily="49" charset="-122"/>
              </a:rPr>
              <a:t>的知识和能力进行评价。所属技术领域的技术人员，也可称为本领域的技术人员，是指一种假设的“人”，假定他知晓申请日或者优先权日之前发明所属技术领域所有的普通技术知识，能够获知该领域中所有的现有技术，并且具有应用该日期之前常规实验手段的能力，但他不具有创造能力。如果所要解决的技术问题能够促使本领域的技术人员在其他技术领域寻找技术手段，他也应具有从该其他技术领域中获知该申请日或优先权日之前的相关现有技术、普通技术知识和常规实验手段的能力。</a:t>
            </a:r>
          </a:p>
        </p:txBody>
      </p:sp>
    </p:spTree>
    <p:extLst>
      <p:ext uri="{BB962C8B-B14F-4D97-AF65-F5344CB8AC3E}">
        <p14:creationId xmlns:p14="http://schemas.microsoft.com/office/powerpoint/2010/main" val="10363664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50B8325-7EB6-C310-0CB5-A7970841DA78}"/>
              </a:ext>
            </a:extLst>
          </p:cNvPr>
          <p:cNvSpPr>
            <a:spLocks noGrp="1"/>
          </p:cNvSpPr>
          <p:nvPr>
            <p:ph idx="1"/>
          </p:nvPr>
        </p:nvSpPr>
        <p:spPr>
          <a:xfrm>
            <a:off x="1351722" y="1191491"/>
            <a:ext cx="10202968" cy="4985472"/>
          </a:xfrm>
        </p:spPr>
        <p:txBody>
          <a:bodyPr/>
          <a:lstStyle/>
          <a:p>
            <a:r>
              <a:rPr lang="en-US" altLang="zh-CN" sz="2400" dirty="0"/>
              <a:t>【</a:t>
            </a:r>
            <a:r>
              <a:rPr lang="zh-CN" altLang="en-US" sz="2400" dirty="0"/>
              <a:t>示例</a:t>
            </a:r>
            <a:r>
              <a:rPr lang="en-US" altLang="zh-CN" sz="2400" dirty="0"/>
              <a:t>】</a:t>
            </a:r>
          </a:p>
          <a:p>
            <a:r>
              <a:rPr lang="en-US" altLang="zh-CN" sz="2400" dirty="0"/>
              <a:t>       </a:t>
            </a:r>
            <a:r>
              <a:rPr lang="zh-CN" altLang="en-US" sz="2400" dirty="0"/>
              <a:t>要求保护的发明是一种用铝制造的建筑构件，其要解决的技术问题是减轻建筑构件的重量。一份对比文件公开了相同的建筑构件，同时说明建筑构件是轻质材料，但未提及使用铝材。而在建筑标准中，已明确指出铝作为一种轻质材料，可作为建筑构件。该要求保护的发明明显应用了铝材轻质的公知性质。因此可认为现有技术中存在上述技术启示。</a:t>
            </a:r>
            <a:endParaRPr lang="en-US" altLang="zh-CN" sz="2400" dirty="0"/>
          </a:p>
          <a:p>
            <a:endParaRPr lang="zh-CN" altLang="en-US" dirty="0"/>
          </a:p>
        </p:txBody>
      </p:sp>
    </p:spTree>
    <p:extLst>
      <p:ext uri="{BB962C8B-B14F-4D97-AF65-F5344CB8AC3E}">
        <p14:creationId xmlns:p14="http://schemas.microsoft.com/office/powerpoint/2010/main" val="40283185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C124319-60BE-0AF9-801A-12BEC6306BAD}"/>
              </a:ext>
            </a:extLst>
          </p:cNvPr>
          <p:cNvSpPr>
            <a:spLocks noGrp="1"/>
          </p:cNvSpPr>
          <p:nvPr>
            <p:ph idx="1"/>
          </p:nvPr>
        </p:nvSpPr>
        <p:spPr>
          <a:xfrm>
            <a:off x="1403445" y="1182154"/>
            <a:ext cx="10141849" cy="4493692"/>
          </a:xfrm>
        </p:spPr>
        <p:txBody>
          <a:bodyPr>
            <a:normAutofit/>
          </a:bodyPr>
          <a:lstStyle/>
          <a:p>
            <a:pPr algn="just"/>
            <a:r>
              <a:rPr lang="zh-CN" altLang="en-US" sz="2000" dirty="0"/>
              <a:t>       </a:t>
            </a:r>
            <a:r>
              <a:rPr lang="en-US" altLang="zh-CN" sz="2000" dirty="0"/>
              <a:t>2.</a:t>
            </a:r>
            <a:r>
              <a:rPr lang="zh-CN" altLang="en-US" sz="2000" dirty="0"/>
              <a:t>“显著的进步”的判断</a:t>
            </a:r>
          </a:p>
          <a:p>
            <a:pPr algn="just"/>
            <a:r>
              <a:rPr lang="zh-CN" altLang="en-US" sz="2000" dirty="0"/>
              <a:t>　　在评价发明是否具有显著的进步时，主要应当考虑发明是否具有有益的技术效果。以下情况，通常应当认为发明具有有益的技术效果，具有显著的进步：</a:t>
            </a:r>
          </a:p>
          <a:p>
            <a:pPr algn="just"/>
            <a:r>
              <a:rPr lang="zh-CN" altLang="en-US" sz="2000" dirty="0"/>
              <a:t>　　（</a:t>
            </a:r>
            <a:r>
              <a:rPr lang="en-US" altLang="zh-CN" sz="2000" dirty="0"/>
              <a:t>1</a:t>
            </a:r>
            <a:r>
              <a:rPr lang="zh-CN" altLang="en-US" sz="2000" dirty="0"/>
              <a:t>）发明与现有技术相比具有更好的技术效果，例如，质量改善、产量提高、节约能源、防治环境污染等；</a:t>
            </a:r>
          </a:p>
          <a:p>
            <a:pPr algn="just"/>
            <a:r>
              <a:rPr lang="zh-CN" altLang="en-US" sz="2000" dirty="0"/>
              <a:t>　　（</a:t>
            </a:r>
            <a:r>
              <a:rPr lang="en-US" altLang="zh-CN" sz="2000" dirty="0"/>
              <a:t>2</a:t>
            </a:r>
            <a:r>
              <a:rPr lang="zh-CN" altLang="en-US" sz="2000" dirty="0"/>
              <a:t>）发明提供了一种技术构思不同的技术方案，其技术效果能够基本上达到现有技术的水平；</a:t>
            </a:r>
          </a:p>
          <a:p>
            <a:pPr algn="just"/>
            <a:r>
              <a:rPr lang="zh-CN" altLang="en-US" sz="2000" dirty="0"/>
              <a:t>　　（</a:t>
            </a:r>
            <a:r>
              <a:rPr lang="en-US" altLang="zh-CN" sz="2000" dirty="0"/>
              <a:t>3</a:t>
            </a:r>
            <a:r>
              <a:rPr lang="zh-CN" altLang="en-US" sz="2000" dirty="0"/>
              <a:t>）发明代表某种新技术发展趋势；</a:t>
            </a:r>
          </a:p>
          <a:p>
            <a:pPr algn="just"/>
            <a:r>
              <a:rPr lang="zh-CN" altLang="en-US" sz="2000" dirty="0"/>
              <a:t>　　（</a:t>
            </a:r>
            <a:r>
              <a:rPr lang="en-US" altLang="zh-CN" sz="2000" dirty="0"/>
              <a:t>4</a:t>
            </a:r>
            <a:r>
              <a:rPr lang="zh-CN" altLang="en-US" sz="2000" dirty="0"/>
              <a:t>）尽管发明在某些方面有负面效果，但在其他方面具有明显积极的技术效果。</a:t>
            </a:r>
          </a:p>
        </p:txBody>
      </p:sp>
    </p:spTree>
    <p:extLst>
      <p:ext uri="{BB962C8B-B14F-4D97-AF65-F5344CB8AC3E}">
        <p14:creationId xmlns:p14="http://schemas.microsoft.com/office/powerpoint/2010/main" val="8025469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SimHei" panose="02010609060101010101" pitchFamily="49" charset="-122"/>
                <a:ea typeface="SimHei" panose="02010609060101010101" pitchFamily="49" charset="-122"/>
              </a:rPr>
              <a:t>发明与实用新型专利权的取得条件</a:t>
            </a:r>
          </a:p>
        </p:txBody>
      </p:sp>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
        <p:nvSpPr>
          <p:cNvPr id="9" name="PA_文本框 3">
            <a:extLst>
              <a:ext uri="{FF2B5EF4-FFF2-40B4-BE49-F238E27FC236}">
                <a16:creationId xmlns:a16="http://schemas.microsoft.com/office/drawing/2014/main" id="{112E7BAF-9043-C54F-9F09-D4F24FFDAB6C}"/>
              </a:ext>
            </a:extLst>
          </p:cNvPr>
          <p:cNvSpPr txBox="1">
            <a:spLocks/>
          </p:cNvSpPr>
          <p:nvPr>
            <p:custDataLst>
              <p:tags r:id="rId1"/>
            </p:custDataLst>
          </p:nvPr>
        </p:nvSpPr>
        <p:spPr>
          <a:xfrm>
            <a:off x="2607398" y="1489742"/>
            <a:ext cx="8676945" cy="4082849"/>
          </a:xfrm>
          <a:prstGeom prst="rect">
            <a:avLst/>
          </a:prstGeom>
          <a:noFill/>
        </p:spPr>
        <p:txBody>
          <a:bodyPr wrap="square" rtlCol="0">
            <a:spAutoFit/>
          </a:bodyPr>
          <a:lstStyle/>
          <a:p>
            <a:pPr hangingPunct="0"/>
            <a:r>
              <a:rPr lang="zh-CN" altLang="en-US" sz="2400" b="1" dirty="0">
                <a:latin typeface="SimHei" panose="02010609060101010101" pitchFamily="49" charset="-122"/>
                <a:ea typeface="SimHei" panose="02010609060101010101" pitchFamily="49" charset="-122"/>
              </a:rPr>
              <a:t>（三）判定发明创造性的辅助因素</a:t>
            </a:r>
          </a:p>
          <a:p>
            <a:pPr algn="just" hangingPunct="0">
              <a:lnSpc>
                <a:spcPct val="150000"/>
              </a:lnSpc>
            </a:pPr>
            <a:r>
              <a:rPr lang="en-US" altLang="zh-CN" sz="2000" dirty="0">
                <a:latin typeface="SimHei" panose="02010609060101010101" pitchFamily="49" charset="-122"/>
                <a:ea typeface="SimHei" panose="02010609060101010101" pitchFamily="49" charset="-122"/>
              </a:rPr>
              <a:t>    1.</a:t>
            </a:r>
            <a:r>
              <a:rPr lang="zh-CN" altLang="en-US" sz="2000" dirty="0">
                <a:latin typeface="SimHei" panose="02010609060101010101" pitchFamily="49" charset="-122"/>
                <a:ea typeface="SimHei" panose="02010609060101010101" pitchFamily="49" charset="-122"/>
              </a:rPr>
              <a:t>发明解决了人们一直渴望解决但始终未能获得成功的技术难题；</a:t>
            </a:r>
            <a:endParaRPr lang="en-US" altLang="zh-CN" sz="2000" dirty="0">
              <a:latin typeface="SimHei" panose="02010609060101010101" pitchFamily="49" charset="-122"/>
              <a:ea typeface="SimHei" panose="02010609060101010101" pitchFamily="49" charset="-122"/>
            </a:endParaRPr>
          </a:p>
          <a:p>
            <a:pPr algn="just" hangingPunct="0">
              <a:lnSpc>
                <a:spcPct val="150000"/>
              </a:lnSpc>
            </a:pPr>
            <a:r>
              <a:rPr lang="zh-CN" altLang="en-US" sz="2000" dirty="0">
                <a:latin typeface="SimHei" panose="02010609060101010101" pitchFamily="49" charset="-122"/>
                <a:ea typeface="SimHei" panose="02010609060101010101" pitchFamily="49" charset="-122"/>
              </a:rPr>
              <a:t>    如果发明解决了人们一直渴望解决但始终未能获得成功的技术难题，这种发明具有突出的实质性特点和显著的进步，具备创造性。</a:t>
            </a:r>
          </a:p>
          <a:p>
            <a:pPr algn="just" hangingPunct="0">
              <a:lnSpc>
                <a:spcPct val="150000"/>
              </a:lnSpc>
            </a:pPr>
            <a:r>
              <a:rPr lang="zh-CN" altLang="en-US" sz="2000" dirty="0">
                <a:latin typeface="SimHei" panose="02010609060101010101" pitchFamily="49" charset="-122"/>
                <a:ea typeface="SimHei" panose="02010609060101010101" pitchFamily="49" charset="-122"/>
              </a:rPr>
              <a:t>　　</a:t>
            </a:r>
            <a:r>
              <a:rPr lang="en-US" altLang="zh-CN" sz="2000" dirty="0">
                <a:latin typeface="SimHei" panose="02010609060101010101" pitchFamily="49" charset="-122"/>
                <a:ea typeface="SimHei" panose="02010609060101010101" pitchFamily="49" charset="-122"/>
              </a:rPr>
              <a:t>【</a:t>
            </a:r>
            <a:r>
              <a:rPr lang="zh-CN" altLang="en-US" sz="2000" dirty="0">
                <a:latin typeface="SimHei" panose="02010609060101010101" pitchFamily="49" charset="-122"/>
                <a:ea typeface="SimHei" panose="02010609060101010101" pitchFamily="49" charset="-122"/>
              </a:rPr>
              <a:t>示例</a:t>
            </a:r>
            <a:r>
              <a:rPr lang="en-US" altLang="zh-CN" sz="2000" dirty="0">
                <a:latin typeface="SimHei" panose="02010609060101010101" pitchFamily="49" charset="-122"/>
                <a:ea typeface="SimHei" panose="02010609060101010101" pitchFamily="49" charset="-122"/>
              </a:rPr>
              <a:t>】</a:t>
            </a:r>
          </a:p>
          <a:p>
            <a:pPr algn="just" hangingPunct="0">
              <a:lnSpc>
                <a:spcPct val="150000"/>
              </a:lnSpc>
            </a:pPr>
            <a:r>
              <a:rPr lang="zh-CN" altLang="en-US" sz="2000" dirty="0">
                <a:latin typeface="SimHei" panose="02010609060101010101" pitchFamily="49" charset="-122"/>
                <a:ea typeface="SimHei" panose="02010609060101010101" pitchFamily="49" charset="-122"/>
              </a:rPr>
              <a:t>　　自有农场以来，人们一直期望解决在农场牲畜（如奶牛）身上无痛而且不损坏牲畜表皮地打上永久性标记的技术问题，某发明人基于冷冻能使牲畜表皮着色这一发现而发明的一项冷冻“烙印”的方法成功地解决了这个技术问题，该发明具备创造性。</a:t>
            </a:r>
          </a:p>
        </p:txBody>
      </p:sp>
    </p:spTree>
    <p:extLst>
      <p:ext uri="{BB962C8B-B14F-4D97-AF65-F5344CB8AC3E}">
        <p14:creationId xmlns:p14="http://schemas.microsoft.com/office/powerpoint/2010/main" val="3249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iterate type="wd">
                                    <p:tmPct val="10000"/>
                                  </p:iterate>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BA2C796-37E4-9D06-CAA7-59E21386DB2E}"/>
              </a:ext>
            </a:extLst>
          </p:cNvPr>
          <p:cNvSpPr>
            <a:spLocks noGrp="1"/>
          </p:cNvSpPr>
          <p:nvPr>
            <p:ph idx="1"/>
          </p:nvPr>
        </p:nvSpPr>
        <p:spPr/>
        <p:txBody>
          <a:bodyPr>
            <a:normAutofit/>
          </a:bodyPr>
          <a:lstStyle/>
          <a:p>
            <a:r>
              <a:rPr lang="en-US" altLang="zh-CN" dirty="0"/>
              <a:t>      </a:t>
            </a:r>
            <a:r>
              <a:rPr lang="en-US" altLang="zh-CN" sz="2200" dirty="0"/>
              <a:t>2. </a:t>
            </a:r>
            <a:r>
              <a:rPr lang="zh-CN" altLang="en-US" sz="2200" dirty="0"/>
              <a:t>发明克服了技术偏见</a:t>
            </a:r>
          </a:p>
          <a:p>
            <a:r>
              <a:rPr lang="zh-CN" altLang="en-US" sz="2200" dirty="0"/>
              <a:t>　　技术偏见，是指在某段时间内、某个技术领域中，技术人员对某个技术问题普遍存在的、偏离客观事实的认识，它引导人们不去考虑其他方面的可能性，阻碍人们对该技术领域的研究和开发。如果发明克服了这种技术偏见，采用了人们由于技术偏见而舍弃的技术手段，从而解决了技术问题，则这种发明具有突出的实质性特点和显著的进步，具备创造性。</a:t>
            </a:r>
          </a:p>
          <a:p>
            <a:r>
              <a:rPr lang="zh-CN" altLang="en-US" sz="2200" dirty="0"/>
              <a:t>　　</a:t>
            </a:r>
            <a:r>
              <a:rPr lang="en-US" altLang="zh-CN" sz="2200" dirty="0"/>
              <a:t>【</a:t>
            </a:r>
            <a:r>
              <a:rPr lang="zh-CN" altLang="en-US" sz="2200" dirty="0"/>
              <a:t>示例</a:t>
            </a:r>
            <a:r>
              <a:rPr lang="en-US" altLang="zh-CN" sz="2200" dirty="0"/>
              <a:t>】</a:t>
            </a:r>
          </a:p>
          <a:p>
            <a:r>
              <a:rPr lang="zh-CN" altLang="en-US" sz="2200" dirty="0"/>
              <a:t>　　对于电动机的换向器与电刷间界面，通常认为越光滑接触越好，电流损耗也越小。一项发明将换向器表面制出一定粗糙度的细纹，其结果电流损耗更小，优于光滑表面。该发明克服了技术偏见，具备创造性。</a:t>
            </a:r>
          </a:p>
        </p:txBody>
      </p:sp>
    </p:spTree>
    <p:extLst>
      <p:ext uri="{BB962C8B-B14F-4D97-AF65-F5344CB8AC3E}">
        <p14:creationId xmlns:p14="http://schemas.microsoft.com/office/powerpoint/2010/main" val="28645212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7FD39BF-D030-73A5-826B-88A265AFC9C5}"/>
              </a:ext>
            </a:extLst>
          </p:cNvPr>
          <p:cNvSpPr>
            <a:spLocks noGrp="1"/>
          </p:cNvSpPr>
          <p:nvPr>
            <p:ph idx="1"/>
          </p:nvPr>
        </p:nvSpPr>
        <p:spPr/>
        <p:txBody>
          <a:bodyPr>
            <a:normAutofit fontScale="77500" lnSpcReduction="20000"/>
          </a:bodyPr>
          <a:lstStyle/>
          <a:p>
            <a:r>
              <a:rPr lang="en-US" altLang="zh-CN" dirty="0"/>
              <a:t>       3. </a:t>
            </a:r>
            <a:r>
              <a:rPr lang="zh-CN" altLang="en-US" dirty="0"/>
              <a:t>发明取得了预料不到的技术效果</a:t>
            </a:r>
          </a:p>
          <a:p>
            <a:r>
              <a:rPr lang="zh-CN" altLang="en-US" dirty="0"/>
              <a:t>　　发明取得了预料不到的技术效果，是指发明同现有技术相比，其技术效果产生“质”的变化，具有新的性能；或者产生“量”的变化，超出人们预期的想象。这种“质”的或者“量”的变化，对所属技术领域的技术人员来说，事先无法预测或者推理出来。当发明产生了预料不到的技术效果时，一方面说明发明具有显著的进步，同时也反映出发明的技术方案是非显而易见的，具有突出的实质性特点，该发明具备创造性。</a:t>
            </a:r>
          </a:p>
          <a:p>
            <a:r>
              <a:rPr lang="en-US" altLang="zh-CN" dirty="0"/>
              <a:t>       4. </a:t>
            </a:r>
            <a:r>
              <a:rPr lang="zh-CN" altLang="en-US" dirty="0"/>
              <a:t>发明在商业上获得成功</a:t>
            </a:r>
          </a:p>
          <a:p>
            <a:r>
              <a:rPr lang="zh-CN" altLang="en-US" dirty="0"/>
              <a:t>　　当发明的产品在商业上获得成功时，如果这种成功是由于发明的技术特征直接导致的，则一方面反映了发明具有有益效果，同时也说明了发明是非显而易见的，因而这类发明具有突出的实质性特点和显著的进步，具备创造性。但是，如果商业上的成功是由于其他原因所致，例如由于销售技术的改进或者广告宣传造成的，则不能作为判断创造性的依据。</a:t>
            </a:r>
          </a:p>
        </p:txBody>
      </p:sp>
    </p:spTree>
    <p:extLst>
      <p:ext uri="{BB962C8B-B14F-4D97-AF65-F5344CB8AC3E}">
        <p14:creationId xmlns:p14="http://schemas.microsoft.com/office/powerpoint/2010/main" val="33088330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SimHei" panose="02010609060101010101" pitchFamily="49" charset="-122"/>
                <a:ea typeface="SimHei" panose="02010609060101010101" pitchFamily="49" charset="-122"/>
              </a:rPr>
              <a:t>外观设计专利权的取得条件</a:t>
            </a:r>
          </a:p>
        </p:txBody>
      </p:sp>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35922" y="1157353"/>
            <a:ext cx="10876817" cy="523220"/>
          </a:xfrm>
          <a:prstGeom prst="rect">
            <a:avLst/>
          </a:prstGeom>
        </p:spPr>
        <p:txBody>
          <a:bodyPr wrap="square">
            <a:spAutoFit/>
          </a:bodyPr>
          <a:lstStyle/>
          <a:p>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一、新颖性</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9" name="PA_文本框 3">
            <a:extLst>
              <a:ext uri="{FF2B5EF4-FFF2-40B4-BE49-F238E27FC236}">
                <a16:creationId xmlns:a16="http://schemas.microsoft.com/office/drawing/2014/main" id="{112E7BAF-9043-C54F-9F09-D4F24FFDAB6C}"/>
              </a:ext>
            </a:extLst>
          </p:cNvPr>
          <p:cNvSpPr txBox="1">
            <a:spLocks/>
          </p:cNvSpPr>
          <p:nvPr>
            <p:custDataLst>
              <p:tags r:id="rId1"/>
            </p:custDataLst>
          </p:nvPr>
        </p:nvSpPr>
        <p:spPr>
          <a:xfrm>
            <a:off x="3256436" y="1680573"/>
            <a:ext cx="8676945" cy="3785652"/>
          </a:xfrm>
          <a:prstGeom prst="rect">
            <a:avLst/>
          </a:prstGeom>
          <a:noFill/>
        </p:spPr>
        <p:txBody>
          <a:bodyPr wrap="square" rtlCol="0">
            <a:spAutoFit/>
          </a:bodyPr>
          <a:lstStyle/>
          <a:p>
            <a:pPr algn="just" hangingPunct="0"/>
            <a:r>
              <a:rPr lang="zh-CN" altLang="en-US" sz="2400" dirty="0">
                <a:latin typeface="SimHei" panose="02010609060101010101" pitchFamily="49" charset="-122"/>
                <a:ea typeface="SimHei" panose="02010609060101010101" pitchFamily="49" charset="-122"/>
              </a:rPr>
              <a:t>    无论是外观设计专利还是发明、实用新型专利，作为取得专利权条件的新颖性在含义上是完全相同的。</a:t>
            </a:r>
            <a:endParaRPr lang="en-US" altLang="zh-CN" sz="2400" dirty="0">
              <a:latin typeface="SimHei" panose="02010609060101010101" pitchFamily="49" charset="-122"/>
              <a:ea typeface="SimHei" panose="02010609060101010101" pitchFamily="49" charset="-122"/>
            </a:endParaRPr>
          </a:p>
          <a:p>
            <a:pPr algn="just" hangingPunct="0"/>
            <a:r>
              <a:rPr lang="zh-CN" altLang="en-US" sz="2400" dirty="0">
                <a:latin typeface="SimHei" panose="02010609060101010101" pitchFamily="49" charset="-122"/>
                <a:ea typeface="SimHei" panose="02010609060101010101" pitchFamily="49" charset="-122"/>
              </a:rPr>
              <a:t>    我国现行</a:t>
            </a:r>
            <a:r>
              <a:rPr lang="en-US" altLang="zh-CN" sz="2400" dirty="0">
                <a:latin typeface="SimHei" panose="02010609060101010101" pitchFamily="49" charset="-122"/>
                <a:ea typeface="SimHei" panose="02010609060101010101" pitchFamily="49" charset="-122"/>
              </a:rPr>
              <a:t>《</a:t>
            </a:r>
            <a:r>
              <a:rPr lang="zh-CN" altLang="en-US" sz="2400" dirty="0">
                <a:latin typeface="SimHei" panose="02010609060101010101" pitchFamily="49" charset="-122"/>
                <a:ea typeface="SimHei" panose="02010609060101010101" pitchFamily="49" charset="-122"/>
              </a:rPr>
              <a:t>专利法</a:t>
            </a:r>
            <a:r>
              <a:rPr lang="en-US" altLang="zh-CN" sz="2400" dirty="0">
                <a:latin typeface="SimHei" panose="02010609060101010101" pitchFamily="49" charset="-122"/>
                <a:ea typeface="SimHei" panose="02010609060101010101" pitchFamily="49" charset="-122"/>
              </a:rPr>
              <a:t>》</a:t>
            </a:r>
            <a:r>
              <a:rPr lang="zh-CN" altLang="en-US" sz="2400" dirty="0">
                <a:latin typeface="SimHei" panose="02010609060101010101" pitchFamily="49" charset="-122"/>
                <a:ea typeface="SimHei" panose="02010609060101010101" pitchFamily="49" charset="-122"/>
              </a:rPr>
              <a:t>第</a:t>
            </a:r>
            <a:r>
              <a:rPr lang="en-US" altLang="zh-CN" sz="2400" dirty="0">
                <a:latin typeface="SimHei" panose="02010609060101010101" pitchFamily="49" charset="-122"/>
                <a:ea typeface="SimHei" panose="02010609060101010101" pitchFamily="49" charset="-122"/>
              </a:rPr>
              <a:t>23</a:t>
            </a:r>
            <a:r>
              <a:rPr lang="zh-CN" altLang="en-US" sz="2400" dirty="0">
                <a:latin typeface="SimHei" panose="02010609060101010101" pitchFamily="49" charset="-122"/>
                <a:ea typeface="SimHei" panose="02010609060101010101" pitchFamily="49" charset="-122"/>
              </a:rPr>
              <a:t>条第</a:t>
            </a:r>
            <a:r>
              <a:rPr lang="en-US" altLang="zh-CN" sz="2400" dirty="0">
                <a:latin typeface="SimHei" panose="02010609060101010101" pitchFamily="49" charset="-122"/>
                <a:ea typeface="SimHei" panose="02010609060101010101" pitchFamily="49" charset="-122"/>
              </a:rPr>
              <a:t>1</a:t>
            </a:r>
            <a:r>
              <a:rPr lang="zh-CN" altLang="en-US" sz="2400" dirty="0">
                <a:latin typeface="SimHei" panose="02010609060101010101" pitchFamily="49" charset="-122"/>
                <a:ea typeface="SimHei" panose="02010609060101010101" pitchFamily="49" charset="-122"/>
              </a:rPr>
              <a:t>款规定：“授予专利权的外观设计，应当不属于现有设计；也没有任何单位或者个人就同样的外观设计在申请日以前向国务院专利行政部门提出过申请，并记载在申请日以后公告的专利文件中”，该条第</a:t>
            </a:r>
            <a:r>
              <a:rPr lang="en-US" altLang="zh-CN" sz="2400" dirty="0">
                <a:latin typeface="SimHei" panose="02010609060101010101" pitchFamily="49" charset="-122"/>
                <a:ea typeface="SimHei" panose="02010609060101010101" pitchFamily="49" charset="-122"/>
              </a:rPr>
              <a:t>4</a:t>
            </a:r>
            <a:r>
              <a:rPr lang="zh-CN" altLang="en-US" sz="2400" dirty="0">
                <a:latin typeface="SimHei" panose="02010609060101010101" pitchFamily="49" charset="-122"/>
                <a:ea typeface="SimHei" panose="02010609060101010101" pitchFamily="49" charset="-122"/>
              </a:rPr>
              <a:t>款规定“本法所称现有设计，是指申请日以前在国内外为公众所知的设计”。</a:t>
            </a:r>
            <a:endParaRPr lang="en-US" altLang="zh-CN" sz="2400" dirty="0">
              <a:latin typeface="SimHei" panose="02010609060101010101" pitchFamily="49" charset="-122"/>
              <a:ea typeface="SimHei" panose="02010609060101010101" pitchFamily="49" charset="-122"/>
            </a:endParaRPr>
          </a:p>
          <a:p>
            <a:pPr algn="just" hangingPunct="0"/>
            <a:r>
              <a:rPr lang="zh-CN" altLang="en-US" sz="2400" dirty="0">
                <a:latin typeface="SimHei" panose="02010609060101010101" pitchFamily="49" charset="-122"/>
                <a:ea typeface="SimHei" panose="02010609060101010101" pitchFamily="49" charset="-122"/>
              </a:rPr>
              <a:t>    由此可知，我国外观设计专利的新颖性条件采用的是绝对新颖性标准加抵触申请的模式。</a:t>
            </a:r>
          </a:p>
        </p:txBody>
      </p:sp>
    </p:spTree>
    <p:extLst>
      <p:ext uri="{BB962C8B-B14F-4D97-AF65-F5344CB8AC3E}">
        <p14:creationId xmlns:p14="http://schemas.microsoft.com/office/powerpoint/2010/main" val="531910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6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1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6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SimHei" panose="02010609060101010101" pitchFamily="49" charset="-122"/>
                <a:ea typeface="SimHei" panose="02010609060101010101" pitchFamily="49" charset="-122"/>
              </a:rPr>
              <a:t>外观设计专利权的取得条件</a:t>
            </a:r>
          </a:p>
        </p:txBody>
      </p:sp>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35922" y="1157353"/>
            <a:ext cx="10876817" cy="523220"/>
          </a:xfrm>
          <a:prstGeom prst="rect">
            <a:avLst/>
          </a:prstGeom>
        </p:spPr>
        <p:txBody>
          <a:bodyPr wrap="square">
            <a:spAutoFit/>
          </a:bodyPr>
          <a:lstStyle/>
          <a:p>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二、创造性</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9" name="PA_文本框 3">
            <a:extLst>
              <a:ext uri="{FF2B5EF4-FFF2-40B4-BE49-F238E27FC236}">
                <a16:creationId xmlns:a16="http://schemas.microsoft.com/office/drawing/2014/main" id="{112E7BAF-9043-C54F-9F09-D4F24FFDAB6C}"/>
              </a:ext>
            </a:extLst>
          </p:cNvPr>
          <p:cNvSpPr txBox="1">
            <a:spLocks/>
          </p:cNvSpPr>
          <p:nvPr>
            <p:custDataLst>
              <p:tags r:id="rId1"/>
            </p:custDataLst>
          </p:nvPr>
        </p:nvSpPr>
        <p:spPr>
          <a:xfrm>
            <a:off x="2981109" y="1680573"/>
            <a:ext cx="8676945" cy="4031873"/>
          </a:xfrm>
          <a:prstGeom prst="rect">
            <a:avLst/>
          </a:prstGeom>
          <a:noFill/>
        </p:spPr>
        <p:txBody>
          <a:bodyPr wrap="square" rtlCol="0">
            <a:spAutoFit/>
          </a:bodyPr>
          <a:lstStyle/>
          <a:p>
            <a:pPr algn="just" hangingPunct="0">
              <a:lnSpc>
                <a:spcPct val="150000"/>
              </a:lnSpc>
            </a:pPr>
            <a:r>
              <a:rPr lang="zh-CN" altLang="en-US" sz="2400" dirty="0">
                <a:latin typeface="SimHei" panose="02010609060101010101" pitchFamily="49" charset="-122"/>
                <a:ea typeface="SimHei" panose="02010609060101010101" pitchFamily="49" charset="-122"/>
              </a:rPr>
              <a:t>   </a:t>
            </a:r>
            <a:r>
              <a:rPr lang="zh-CN" altLang="en-US" sz="2000" dirty="0">
                <a:latin typeface="SimHei" panose="02010609060101010101" pitchFamily="49" charset="-122"/>
                <a:ea typeface="SimHei" panose="02010609060101010101" pitchFamily="49" charset="-122"/>
              </a:rPr>
              <a:t>我国</a:t>
            </a:r>
            <a:r>
              <a:rPr lang="en-US" altLang="zh-CN" sz="2000" dirty="0">
                <a:latin typeface="SimHei" panose="02010609060101010101" pitchFamily="49" charset="-122"/>
                <a:ea typeface="SimHei" panose="02010609060101010101" pitchFamily="49" charset="-122"/>
              </a:rPr>
              <a:t>《</a:t>
            </a:r>
            <a:r>
              <a:rPr lang="zh-CN" altLang="en-US" sz="2000" dirty="0">
                <a:latin typeface="SimHei" panose="02010609060101010101" pitchFamily="49" charset="-122"/>
                <a:ea typeface="SimHei" panose="02010609060101010101" pitchFamily="49" charset="-122"/>
              </a:rPr>
              <a:t>专利法</a:t>
            </a:r>
            <a:r>
              <a:rPr lang="en-US" altLang="zh-CN" sz="2000" dirty="0">
                <a:latin typeface="SimHei" panose="02010609060101010101" pitchFamily="49" charset="-122"/>
                <a:ea typeface="SimHei" panose="02010609060101010101" pitchFamily="49" charset="-122"/>
              </a:rPr>
              <a:t>》</a:t>
            </a:r>
            <a:r>
              <a:rPr lang="zh-CN" altLang="en-US" sz="2000" dirty="0">
                <a:latin typeface="SimHei" panose="02010609060101010101" pitchFamily="49" charset="-122"/>
                <a:ea typeface="SimHei" panose="02010609060101010101" pitchFamily="49" charset="-122"/>
              </a:rPr>
              <a:t>针对外观设计提出了“与现有设计或者现有设计特征的组合相比，应当具有明显区别”的要求。这里，“明显区别”的要求不仅是相对于现有设计而言的，还包括现有设计特征的组合。这一要求已经超越了单独对比新颖性的原则，而是引入了创造性的理念。</a:t>
            </a:r>
            <a:endParaRPr lang="en-US" altLang="zh-CN" sz="2000" dirty="0">
              <a:latin typeface="SimHei" panose="02010609060101010101" pitchFamily="49" charset="-122"/>
              <a:ea typeface="SimHei" panose="02010609060101010101" pitchFamily="49" charset="-122"/>
            </a:endParaRPr>
          </a:p>
          <a:p>
            <a:pPr algn="just" hangingPunct="0">
              <a:lnSpc>
                <a:spcPct val="150000"/>
              </a:lnSpc>
            </a:pPr>
            <a:r>
              <a:rPr lang="zh-CN" altLang="en-US" sz="2000" dirty="0">
                <a:latin typeface="SimHei" panose="02010609060101010101" pitchFamily="49" charset="-122"/>
                <a:ea typeface="SimHei" panose="02010609060101010101" pitchFamily="49" charset="-122"/>
              </a:rPr>
              <a:t>    </a:t>
            </a:r>
            <a:r>
              <a:rPr lang="zh-CN" altLang="zh-CN" sz="2000" dirty="0">
                <a:latin typeface="SimHei" panose="02010609060101010101" pitchFamily="49" charset="-122"/>
                <a:ea typeface="SimHei" panose="02010609060101010101" pitchFamily="49" charset="-122"/>
              </a:rPr>
              <a:t>外观设计专利的创造性要求虽不能与发明、实用新型专利相比，但显然高于作品的独创性。</a:t>
            </a:r>
            <a:r>
              <a:rPr lang="zh-CN" altLang="en-US" sz="2000" dirty="0">
                <a:latin typeface="SimHei" panose="02010609060101010101" pitchFamily="49" charset="-122"/>
                <a:ea typeface="SimHei" panose="02010609060101010101" pitchFamily="49" charset="-122"/>
              </a:rPr>
              <a:t>此外，我国专利法中所称的“明显区别”也不同于商标法中关于商标显著性的含义。 </a:t>
            </a:r>
            <a:endParaRPr lang="en-US" altLang="zh-CN" sz="2000" dirty="0">
              <a:latin typeface="SimHei" panose="02010609060101010101" pitchFamily="49" charset="-122"/>
              <a:ea typeface="SimHei" panose="02010609060101010101" pitchFamily="49" charset="-122"/>
            </a:endParaRPr>
          </a:p>
          <a:p>
            <a:pPr algn="just" hangingPunct="0"/>
            <a:endParaRPr lang="zh-CN" altLang="zh-CN" sz="2000" dirty="0">
              <a:latin typeface="SimHei" panose="02010609060101010101" pitchFamily="49" charset="-122"/>
              <a:ea typeface="SimHei" panose="02010609060101010101" pitchFamily="49" charset="-122"/>
            </a:endParaRPr>
          </a:p>
          <a:p>
            <a:pPr algn="just" hangingPunct="0"/>
            <a:r>
              <a:rPr lang="zh-CN" altLang="en-US" sz="2000" dirty="0">
                <a:latin typeface="SimHei" panose="02010609060101010101" pitchFamily="49" charset="-122"/>
                <a:ea typeface="SimHei" panose="02010609060101010101" pitchFamily="49" charset="-122"/>
              </a:rPr>
              <a:t> </a:t>
            </a:r>
            <a:endParaRPr lang="zh-CN" altLang="en-US" sz="24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59520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6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1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6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SimHei" panose="02010609060101010101" pitchFamily="49" charset="-122"/>
                <a:ea typeface="SimHei" panose="02010609060101010101" pitchFamily="49" charset="-122"/>
              </a:rPr>
              <a:t>发明</a:t>
            </a:r>
          </a:p>
        </p:txBody>
      </p:sp>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3101244" y="1939699"/>
            <a:ext cx="8694516" cy="3970318"/>
          </a:xfrm>
          <a:prstGeom prst="rect">
            <a:avLst/>
          </a:prstGeom>
          <a:noFill/>
        </p:spPr>
        <p:txBody>
          <a:bodyPr wrap="square" rtlCol="0">
            <a:spAutoFit/>
          </a:bodyPr>
          <a:lstStyle/>
          <a:p>
            <a:pPr>
              <a:lnSpc>
                <a:spcPct val="150000"/>
              </a:lnSpc>
            </a:pPr>
            <a:r>
              <a:rPr lang="zh-CN" altLang="en-US" sz="2400" b="1" dirty="0">
                <a:latin typeface="SimHei" panose="02010609060101010101" pitchFamily="49" charset="-122"/>
                <a:ea typeface="SimHei" panose="02010609060101010101" pitchFamily="49" charset="-122"/>
                <a:cs typeface="Times New Roman" panose="02020603050405020304" pitchFamily="18" charset="0"/>
                <a:sym typeface="+mn-ea"/>
              </a:rPr>
              <a:t>（</a:t>
            </a:r>
            <a:r>
              <a:rPr lang="en-US" altLang="zh-CN" sz="2400" b="1" dirty="0">
                <a:latin typeface="SimHei" panose="02010609060101010101" pitchFamily="49" charset="-122"/>
                <a:ea typeface="SimHei" panose="02010609060101010101" pitchFamily="49" charset="-122"/>
                <a:cs typeface="Times New Roman" panose="02020603050405020304" pitchFamily="18" charset="0"/>
                <a:sym typeface="+mn-ea"/>
              </a:rPr>
              <a:t>2</a:t>
            </a:r>
            <a:r>
              <a:rPr lang="zh-CN" altLang="en-US" sz="2400" b="1" dirty="0">
                <a:latin typeface="SimHei" panose="02010609060101010101" pitchFamily="49" charset="-122"/>
                <a:ea typeface="SimHei" panose="02010609060101010101" pitchFamily="49" charset="-122"/>
                <a:cs typeface="Times New Roman" panose="02020603050405020304" pitchFamily="18" charset="0"/>
                <a:sym typeface="+mn-ea"/>
              </a:rPr>
              <a:t>）发明的特点：</a:t>
            </a:r>
            <a:endParaRPr lang="en-US" altLang="zh-CN" sz="2400" b="1" dirty="0">
              <a:latin typeface="SimHei" panose="02010609060101010101" pitchFamily="49" charset="-122"/>
              <a:ea typeface="SimHei" panose="02010609060101010101" pitchFamily="49" charset="-122"/>
              <a:cs typeface="Times New Roman" panose="02020603050405020304" pitchFamily="18" charset="0"/>
              <a:sym typeface="+mn-ea"/>
            </a:endParaRPr>
          </a:p>
          <a:p>
            <a:pPr>
              <a:lnSpc>
                <a:spcPct val="150000"/>
              </a:lnSpc>
            </a:pPr>
            <a:r>
              <a:rPr lang="en-US" altLang="zh-TW" sz="2400" dirty="0">
                <a:latin typeface="SimHei" panose="02010609060101010101" pitchFamily="49" charset="-122"/>
                <a:ea typeface="SimHei" panose="02010609060101010101" pitchFamily="49" charset="-122"/>
                <a:cs typeface="Times New Roman" panose="02020603050405020304" pitchFamily="18" charset="0"/>
              </a:rPr>
              <a:t>	</a:t>
            </a:r>
            <a:r>
              <a:rPr lang="zh-TW" altLang="en-US" sz="2400" dirty="0">
                <a:latin typeface="SimHei" panose="02010609060101010101" pitchFamily="49" charset="-122"/>
                <a:ea typeface="SimHei" panose="02010609060101010101" pitchFamily="49" charset="-122"/>
                <a:cs typeface="Times New Roman" panose="02020603050405020304" pitchFamily="18" charset="0"/>
              </a:rPr>
              <a:t>第一，发明包含创新。</a:t>
            </a:r>
          </a:p>
          <a:p>
            <a:pPr>
              <a:lnSpc>
                <a:spcPct val="150000"/>
              </a:lnSpc>
            </a:pPr>
            <a:r>
              <a:rPr lang="en-US" altLang="zh-TW" sz="2400" dirty="0">
                <a:latin typeface="SimHei" panose="02010609060101010101" pitchFamily="49" charset="-122"/>
                <a:ea typeface="SimHei" panose="02010609060101010101" pitchFamily="49" charset="-122"/>
                <a:cs typeface="Times New Roman" panose="02020603050405020304" pitchFamily="18" charset="0"/>
              </a:rPr>
              <a:t>	</a:t>
            </a:r>
            <a:r>
              <a:rPr lang="zh-TW" altLang="en-US" sz="2400" dirty="0">
                <a:latin typeface="SimHei" panose="02010609060101010101" pitchFamily="49" charset="-122"/>
                <a:ea typeface="SimHei" panose="02010609060101010101" pitchFamily="49" charset="-122"/>
                <a:cs typeface="Times New Roman" panose="02020603050405020304" pitchFamily="18" charset="0"/>
              </a:rPr>
              <a:t>第二，发明必须利用自然规律或自然现象。</a:t>
            </a:r>
          </a:p>
          <a:p>
            <a:pPr>
              <a:lnSpc>
                <a:spcPct val="150000"/>
              </a:lnSpc>
            </a:pPr>
            <a:r>
              <a:rPr lang="en-US" altLang="zh-TW" sz="2400" dirty="0">
                <a:latin typeface="SimHei" panose="02010609060101010101" pitchFamily="49" charset="-122"/>
                <a:ea typeface="SimHei" panose="02010609060101010101" pitchFamily="49" charset="-122"/>
                <a:cs typeface="Times New Roman" panose="02020603050405020304" pitchFamily="18" charset="0"/>
              </a:rPr>
              <a:t>	</a:t>
            </a:r>
            <a:r>
              <a:rPr lang="zh-TW" altLang="en-US" sz="2400" dirty="0">
                <a:latin typeface="SimHei" panose="02010609060101010101" pitchFamily="49" charset="-122"/>
                <a:ea typeface="SimHei" panose="02010609060101010101" pitchFamily="49" charset="-122"/>
                <a:cs typeface="Times New Roman" panose="02020603050405020304" pitchFamily="18" charset="0"/>
              </a:rPr>
              <a:t>第三，违背自然规律的创造也不是发明。</a:t>
            </a:r>
          </a:p>
          <a:p>
            <a:pPr>
              <a:lnSpc>
                <a:spcPct val="150000"/>
              </a:lnSpc>
            </a:pPr>
            <a:r>
              <a:rPr lang="en-US" altLang="zh-TW" sz="2400" dirty="0">
                <a:latin typeface="SimHei" panose="02010609060101010101" pitchFamily="49" charset="-122"/>
                <a:ea typeface="SimHei" panose="02010609060101010101" pitchFamily="49" charset="-122"/>
                <a:cs typeface="Times New Roman" panose="02020603050405020304" pitchFamily="18" charset="0"/>
              </a:rPr>
              <a:t>	</a:t>
            </a:r>
            <a:r>
              <a:rPr lang="zh-TW" altLang="en-US" sz="2400" dirty="0">
                <a:latin typeface="SimHei" panose="02010609060101010101" pitchFamily="49" charset="-122"/>
                <a:ea typeface="SimHei" panose="02010609060101010101" pitchFamily="49" charset="-122"/>
                <a:cs typeface="Times New Roman" panose="02020603050405020304" pitchFamily="18" charset="0"/>
              </a:rPr>
              <a:t>第四，自然规律本身也不是发明。</a:t>
            </a:r>
          </a:p>
          <a:p>
            <a:pPr>
              <a:lnSpc>
                <a:spcPct val="150000"/>
              </a:lnSpc>
            </a:pPr>
            <a:r>
              <a:rPr lang="en-US" altLang="zh-TW" sz="2400" dirty="0">
                <a:latin typeface="SimHei" panose="02010609060101010101" pitchFamily="49" charset="-122"/>
                <a:ea typeface="SimHei" panose="02010609060101010101" pitchFamily="49" charset="-122"/>
                <a:cs typeface="Times New Roman" panose="02020603050405020304" pitchFamily="18" charset="0"/>
              </a:rPr>
              <a:t>	</a:t>
            </a:r>
            <a:r>
              <a:rPr lang="zh-TW" altLang="en-US" sz="2400" dirty="0">
                <a:latin typeface="SimHei" panose="02010609060101010101" pitchFamily="49" charset="-122"/>
                <a:ea typeface="SimHei" panose="02010609060101010101" pitchFamily="49" charset="-122"/>
                <a:cs typeface="Times New Roman" panose="02020603050405020304" pitchFamily="18" charset="0"/>
              </a:rPr>
              <a:t>第五，发明是具体的</a:t>
            </a:r>
            <a:r>
              <a:rPr lang="zh-TW" altLang="en-US" sz="2400" b="1" dirty="0">
                <a:solidFill>
                  <a:srgbClr val="C00000"/>
                </a:solidFill>
                <a:latin typeface="SimHei" panose="02010609060101010101" pitchFamily="49" charset="-122"/>
                <a:ea typeface="SimHei" panose="02010609060101010101" pitchFamily="49" charset="-122"/>
                <a:cs typeface="Times New Roman" panose="02020603050405020304" pitchFamily="18" charset="0"/>
              </a:rPr>
              <a:t>技术方案</a:t>
            </a:r>
            <a:r>
              <a:rPr lang="zh-TW" altLang="en-US" sz="2400" dirty="0">
                <a:latin typeface="SimHei" panose="02010609060101010101" pitchFamily="49" charset="-122"/>
                <a:ea typeface="SimHei" panose="02010609060101010101" pitchFamily="49" charset="-122"/>
                <a:cs typeface="Times New Roman" panose="02020603050405020304" pitchFamily="18" charset="0"/>
              </a:rPr>
              <a:t>。</a:t>
            </a:r>
          </a:p>
          <a:p>
            <a:pPr>
              <a:lnSpc>
                <a:spcPct val="150000"/>
              </a:lnSpc>
            </a:pPr>
            <a:endParaRPr lang="zh-TW" altLang="en-US" sz="2400" dirty="0">
              <a:latin typeface="SimHei" panose="02010609060101010101" pitchFamily="49" charset="-122"/>
              <a:ea typeface="SimHei" panose="02010609060101010101" pitchFamily="49" charset="-122"/>
              <a:cs typeface="Times New Roman" panose="02020603050405020304" pitchFamily="18" charset="0"/>
            </a:endParaRPr>
          </a:p>
        </p:txBody>
      </p:sp>
      <p:sp>
        <p:nvSpPr>
          <p:cNvPr id="7" name="矩形 6"/>
          <p:cNvSpPr/>
          <p:nvPr/>
        </p:nvSpPr>
        <p:spPr>
          <a:xfrm>
            <a:off x="-1609809" y="1254844"/>
            <a:ext cx="10876817" cy="523220"/>
          </a:xfrm>
          <a:prstGeom prst="rect">
            <a:avLst/>
          </a:prstGeom>
        </p:spPr>
        <p:txBody>
          <a:bodyPr wrap="square">
            <a:spAutoFit/>
          </a:bodyPr>
          <a:lstStyle/>
          <a:p>
            <a:pPr algn="ctr"/>
            <a:r>
              <a:rPr lang="zh-CN"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一、</a:t>
            </a:r>
            <a:r>
              <a:rPr lang="zh-TW"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rPr>
              <a:t>发明的概念和特点</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b="1" dirty="0">
                <a:solidFill>
                  <a:srgbClr val="FA7D00"/>
                </a:solidFill>
                <a:latin typeface="SimHei" panose="02010609060101010101" pitchFamily="49" charset="-122"/>
                <a:ea typeface="SimHei" panose="02010609060101010101" pitchFamily="49" charset="-122"/>
              </a:rPr>
              <a:t>第一节</a:t>
            </a:r>
          </a:p>
        </p:txBody>
      </p:sp>
    </p:spTree>
    <p:extLst>
      <p:ext uri="{BB962C8B-B14F-4D97-AF65-F5344CB8AC3E}">
        <p14:creationId xmlns:p14="http://schemas.microsoft.com/office/powerpoint/2010/main" val="3490045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8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3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8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SimHei" panose="02010609060101010101" pitchFamily="49" charset="-122"/>
                <a:ea typeface="SimHei" panose="02010609060101010101" pitchFamily="49" charset="-122"/>
              </a:rPr>
              <a:t>外观设计专利权的取得条件</a:t>
            </a:r>
          </a:p>
        </p:txBody>
      </p:sp>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35922" y="1157353"/>
            <a:ext cx="10876817" cy="523220"/>
          </a:xfrm>
          <a:prstGeom prst="rect">
            <a:avLst/>
          </a:prstGeom>
        </p:spPr>
        <p:txBody>
          <a:bodyPr wrap="square">
            <a:spAutoFit/>
          </a:bodyPr>
          <a:lstStyle/>
          <a:p>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三、尊重在先权利</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9" name="PA_文本框 3">
            <a:extLst>
              <a:ext uri="{FF2B5EF4-FFF2-40B4-BE49-F238E27FC236}">
                <a16:creationId xmlns:a16="http://schemas.microsoft.com/office/drawing/2014/main" id="{112E7BAF-9043-C54F-9F09-D4F24FFDAB6C}"/>
              </a:ext>
            </a:extLst>
          </p:cNvPr>
          <p:cNvSpPr txBox="1">
            <a:spLocks/>
          </p:cNvSpPr>
          <p:nvPr>
            <p:custDataLst>
              <p:tags r:id="rId1"/>
            </p:custDataLst>
          </p:nvPr>
        </p:nvSpPr>
        <p:spPr>
          <a:xfrm>
            <a:off x="2981109" y="1680573"/>
            <a:ext cx="8676945" cy="1877437"/>
          </a:xfrm>
          <a:prstGeom prst="rect">
            <a:avLst/>
          </a:prstGeom>
          <a:noFill/>
        </p:spPr>
        <p:txBody>
          <a:bodyPr wrap="square" rtlCol="0">
            <a:spAutoFit/>
          </a:bodyPr>
          <a:lstStyle/>
          <a:p>
            <a:pPr algn="just" hangingPunct="0">
              <a:lnSpc>
                <a:spcPct val="150000"/>
              </a:lnSpc>
            </a:pPr>
            <a:r>
              <a:rPr lang="zh-CN" altLang="en-US" sz="2400" dirty="0">
                <a:latin typeface="SimHei" panose="02010609060101010101" pitchFamily="49" charset="-122"/>
                <a:ea typeface="SimHei" panose="02010609060101010101" pitchFamily="49" charset="-122"/>
              </a:rPr>
              <a:t>   </a:t>
            </a:r>
            <a:r>
              <a:rPr lang="zh-CN" altLang="en-US" sz="2000" dirty="0">
                <a:latin typeface="SimHei" panose="02010609060101010101" pitchFamily="49" charset="-122"/>
                <a:ea typeface="SimHei" panose="02010609060101010101" pitchFamily="49" charset="-122"/>
              </a:rPr>
              <a:t>我国专利法要求外观设计专利权“不得与他人在申请日以前已经取得的合法权利相冲突”。类似的条件同样也反映在其他相关法律中，如我国</a:t>
            </a:r>
            <a:r>
              <a:rPr lang="en-US" altLang="zh-CN" sz="2000" dirty="0">
                <a:latin typeface="SimHei" panose="02010609060101010101" pitchFamily="49" charset="-122"/>
                <a:ea typeface="SimHei" panose="02010609060101010101" pitchFamily="49" charset="-122"/>
              </a:rPr>
              <a:t>《</a:t>
            </a:r>
            <a:r>
              <a:rPr lang="zh-CN" altLang="en-US" sz="2000" dirty="0">
                <a:latin typeface="SimHei" panose="02010609060101010101" pitchFamily="49" charset="-122"/>
                <a:ea typeface="SimHei" panose="02010609060101010101" pitchFamily="49" charset="-122"/>
              </a:rPr>
              <a:t>商标法</a:t>
            </a:r>
            <a:r>
              <a:rPr lang="en-US" altLang="zh-CN" sz="2000" dirty="0">
                <a:latin typeface="SimHei" panose="02010609060101010101" pitchFamily="49" charset="-122"/>
                <a:ea typeface="SimHei" panose="02010609060101010101" pitchFamily="49" charset="-122"/>
              </a:rPr>
              <a:t>》</a:t>
            </a:r>
            <a:r>
              <a:rPr lang="zh-CN" altLang="en-US" sz="2000" dirty="0">
                <a:latin typeface="SimHei" panose="02010609060101010101" pitchFamily="49" charset="-122"/>
                <a:ea typeface="SimHei" panose="02010609060101010101" pitchFamily="49" charset="-122"/>
              </a:rPr>
              <a:t>第</a:t>
            </a:r>
            <a:r>
              <a:rPr lang="en-US" altLang="zh-CN" sz="2000" dirty="0">
                <a:latin typeface="SimHei" panose="02010609060101010101" pitchFamily="49" charset="-122"/>
                <a:ea typeface="SimHei" panose="02010609060101010101" pitchFamily="49" charset="-122"/>
              </a:rPr>
              <a:t>32</a:t>
            </a:r>
            <a:r>
              <a:rPr lang="zh-CN" altLang="en-US" sz="2000" dirty="0">
                <a:latin typeface="SimHei" panose="02010609060101010101" pitchFamily="49" charset="-122"/>
                <a:ea typeface="SimHei" panose="02010609060101010101" pitchFamily="49" charset="-122"/>
              </a:rPr>
              <a:t>条就有基本相同的表述。 </a:t>
            </a:r>
            <a:endParaRPr lang="zh-CN" altLang="zh-CN" sz="2000" dirty="0">
              <a:latin typeface="SimHei" panose="02010609060101010101" pitchFamily="49" charset="-122"/>
              <a:ea typeface="SimHei" panose="02010609060101010101" pitchFamily="49" charset="-122"/>
            </a:endParaRPr>
          </a:p>
          <a:p>
            <a:pPr algn="just" hangingPunct="0"/>
            <a:r>
              <a:rPr lang="zh-CN" altLang="en-US" sz="2000" dirty="0">
                <a:latin typeface="SimHei" panose="02010609060101010101" pitchFamily="49" charset="-122"/>
                <a:ea typeface="SimHei" panose="02010609060101010101" pitchFamily="49" charset="-122"/>
              </a:rPr>
              <a:t> </a:t>
            </a:r>
            <a:endParaRPr lang="zh-CN" altLang="en-US" sz="24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280523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7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2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7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97279" y="2137411"/>
            <a:ext cx="9997440" cy="1772602"/>
          </a:xfrm>
        </p:spPr>
        <p:txBody>
          <a:bodyPr>
            <a:normAutofit/>
          </a:bodyPr>
          <a:lstStyle/>
          <a:p>
            <a:r>
              <a:rPr lang="zh-TW" altLang="en-US" sz="6000" b="1" dirty="0">
                <a:solidFill>
                  <a:schemeClr val="bg1"/>
                </a:solidFill>
                <a:latin typeface="华文中宋" panose="02010600040101010101" pitchFamily="2" charset="-122"/>
                <a:ea typeface="华文中宋" panose="02010600040101010101" pitchFamily="2" charset="-122"/>
              </a:rPr>
              <a:t>第十章</a:t>
            </a:r>
            <a:r>
              <a:rPr lang="zh-CN" altLang="en-US" sz="6000" b="1" dirty="0"/>
              <a:t> 专利权的归属和变更</a:t>
            </a:r>
            <a:r>
              <a:rPr lang="zh-CN" altLang="en-US" sz="6000" b="1" dirty="0">
                <a:solidFill>
                  <a:schemeClr val="bg1"/>
                </a:solidFill>
                <a:latin typeface="华文中宋" panose="02010600040101010101" pitchFamily="2" charset="-122"/>
                <a:ea typeface="华文中宋" panose="02010600040101010101" pitchFamily="2" charset="-122"/>
              </a:rPr>
              <a:t> </a:t>
            </a:r>
          </a:p>
        </p:txBody>
      </p:sp>
    </p:spTree>
    <p:extLst>
      <p:ext uri="{BB962C8B-B14F-4D97-AF65-F5344CB8AC3E}">
        <p14:creationId xmlns:p14="http://schemas.microsoft.com/office/powerpoint/2010/main" val="22824282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925" y="1165141"/>
            <a:ext cx="1336782" cy="1536127"/>
          </a:xfrm>
          <a:prstGeom prst="rect">
            <a:avLst/>
          </a:prstGeom>
        </p:spPr>
      </p:pic>
      <p:sp>
        <p:nvSpPr>
          <p:cNvPr id="5" name="文本框 4"/>
          <p:cNvSpPr txBox="1"/>
          <p:nvPr/>
        </p:nvSpPr>
        <p:spPr>
          <a:xfrm>
            <a:off x="939911" y="1671595"/>
            <a:ext cx="902811" cy="523220"/>
          </a:xfrm>
          <a:prstGeom prst="rect">
            <a:avLst/>
          </a:prstGeom>
          <a:noFill/>
        </p:spPr>
        <p:txBody>
          <a:bodyPr wrap="none" rtlCol="0">
            <a:spAutoFit/>
          </a:bodyPr>
          <a:lstStyle/>
          <a:p>
            <a:r>
              <a:rPr lang="zh-CN" altLang="en-US" sz="2800" b="1" dirty="0">
                <a:solidFill>
                  <a:srgbClr val="FA7D00"/>
                </a:solidFill>
                <a:latin typeface="SimHei" panose="02010609060101010101" pitchFamily="49" charset="-122"/>
                <a:ea typeface="SimHei" panose="02010609060101010101" pitchFamily="49" charset="-122"/>
              </a:rPr>
              <a:t>目录</a:t>
            </a:r>
          </a:p>
        </p:txBody>
      </p:sp>
      <p:sp>
        <p:nvSpPr>
          <p:cNvPr id="6" name="圆角矩形 5"/>
          <p:cNvSpPr/>
          <p:nvPr/>
        </p:nvSpPr>
        <p:spPr>
          <a:xfrm>
            <a:off x="8719133" y="1822372"/>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SimHei" panose="02010609060101010101" pitchFamily="49" charset="-122"/>
              <a:ea typeface="SimHei" panose="02010609060101010101" pitchFamily="49" charset="-122"/>
            </a:endParaRPr>
          </a:p>
        </p:txBody>
      </p:sp>
      <p:grpSp>
        <p:nvGrpSpPr>
          <p:cNvPr id="10" name="组合 9"/>
          <p:cNvGrpSpPr/>
          <p:nvPr/>
        </p:nvGrpSpPr>
        <p:grpSpPr>
          <a:xfrm>
            <a:off x="2419938" y="1819177"/>
            <a:ext cx="6373086" cy="495954"/>
            <a:chOff x="3870041" y="1794664"/>
            <a:chExt cx="6373086" cy="495954"/>
          </a:xfrm>
        </p:grpSpPr>
        <p:sp>
          <p:nvSpPr>
            <p:cNvPr id="7" name="圆角矩形 6"/>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SimHei" panose="02010609060101010101" pitchFamily="49" charset="-122"/>
                <a:ea typeface="SimHei" panose="02010609060101010101" pitchFamily="49" charset="-122"/>
              </a:endParaRPr>
            </a:p>
          </p:txBody>
        </p:sp>
        <p:sp>
          <p:nvSpPr>
            <p:cNvPr id="8" name="矩形 7"/>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SimHei" panose="02010609060101010101" pitchFamily="49" charset="-122"/>
                <a:ea typeface="SimHei" panose="02010609060101010101" pitchFamily="49" charset="-122"/>
              </a:endParaRPr>
            </a:p>
          </p:txBody>
        </p:sp>
        <p:sp>
          <p:nvSpPr>
            <p:cNvPr id="9" name="矩形 8"/>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latin typeface="SimHei" panose="02010609060101010101" pitchFamily="49" charset="-122"/>
                  <a:ea typeface="SimHei" panose="02010609060101010101" pitchFamily="49" charset="-122"/>
                </a:rPr>
                <a:t>专利权的归属</a:t>
              </a:r>
              <a:endParaRPr lang="zh-CN" altLang="en-US" sz="2400" b="1" dirty="0">
                <a:latin typeface="SimHei" panose="02010609060101010101" pitchFamily="49" charset="-122"/>
                <a:ea typeface="SimHei" panose="02010609060101010101" pitchFamily="49" charset="-122"/>
              </a:endParaRPr>
            </a:p>
          </p:txBody>
        </p:sp>
      </p:grpSp>
      <p:sp>
        <p:nvSpPr>
          <p:cNvPr id="12" name="文本框 11"/>
          <p:cNvSpPr txBox="1"/>
          <p:nvPr/>
        </p:nvSpPr>
        <p:spPr>
          <a:xfrm>
            <a:off x="2500311" y="1837748"/>
            <a:ext cx="1308914" cy="769441"/>
          </a:xfrm>
          <a:prstGeom prst="rect">
            <a:avLst/>
          </a:prstGeom>
          <a:noFill/>
        </p:spPr>
        <p:txBody>
          <a:bodyPr wrap="square" rtlCol="0">
            <a:spAutoFit/>
          </a:bodyPr>
          <a:lstStyle/>
          <a:p>
            <a:r>
              <a:rPr lang="zh-CN" altLang="en-US" sz="2400" b="1" dirty="0">
                <a:solidFill>
                  <a:schemeClr val="bg1"/>
                </a:solidFill>
                <a:latin typeface="SimHei" panose="02010609060101010101" pitchFamily="49" charset="-122"/>
                <a:ea typeface="SimHei" panose="02010609060101010101" pitchFamily="49" charset="-122"/>
              </a:rPr>
              <a:t>第一节</a:t>
            </a:r>
          </a:p>
          <a:p>
            <a:endParaRPr lang="zh-CN" altLang="en-US" sz="2000" b="1" dirty="0">
              <a:solidFill>
                <a:schemeClr val="bg1"/>
              </a:solidFill>
              <a:latin typeface="SimHei" panose="02010609060101010101" pitchFamily="49" charset="-122"/>
              <a:ea typeface="SimHei" panose="02010609060101010101" pitchFamily="49" charset="-122"/>
            </a:endParaRPr>
          </a:p>
        </p:txBody>
      </p:sp>
      <p:grpSp>
        <p:nvGrpSpPr>
          <p:cNvPr id="14" name="组合 13"/>
          <p:cNvGrpSpPr/>
          <p:nvPr/>
        </p:nvGrpSpPr>
        <p:grpSpPr>
          <a:xfrm>
            <a:off x="2419939" y="2461125"/>
            <a:ext cx="6895512" cy="495954"/>
            <a:chOff x="3870041" y="1794664"/>
            <a:chExt cx="5894333" cy="495954"/>
          </a:xfrm>
        </p:grpSpPr>
        <p:sp>
          <p:nvSpPr>
            <p:cNvPr id="15" name="圆角矩形 14"/>
            <p:cNvSpPr/>
            <p:nvPr/>
          </p:nvSpPr>
          <p:spPr>
            <a:xfrm>
              <a:off x="3870041" y="1794664"/>
              <a:ext cx="1015827"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SimHei" panose="02010609060101010101" pitchFamily="49" charset="-122"/>
                <a:ea typeface="SimHei" panose="02010609060101010101" pitchFamily="49" charset="-122"/>
              </a:endParaRPr>
            </a:p>
          </p:txBody>
        </p:sp>
        <p:sp>
          <p:nvSpPr>
            <p:cNvPr id="16" name="矩形 15"/>
            <p:cNvSpPr/>
            <p:nvPr/>
          </p:nvSpPr>
          <p:spPr>
            <a:xfrm>
              <a:off x="4747492" y="1794664"/>
              <a:ext cx="149246"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SimHei" panose="02010609060101010101" pitchFamily="49" charset="-122"/>
                <a:ea typeface="SimHei" panose="02010609060101010101" pitchFamily="49" charset="-122"/>
              </a:endParaRPr>
            </a:p>
          </p:txBody>
        </p:sp>
        <p:sp>
          <p:nvSpPr>
            <p:cNvPr id="17" name="矩形 16"/>
            <p:cNvSpPr/>
            <p:nvPr/>
          </p:nvSpPr>
          <p:spPr>
            <a:xfrm>
              <a:off x="4975383" y="1794664"/>
              <a:ext cx="4788991"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latin typeface="SimHei" panose="02010609060101010101" pitchFamily="49" charset="-122"/>
                  <a:ea typeface="SimHei" panose="02010609060101010101" pitchFamily="49" charset="-122"/>
                </a:rPr>
                <a:t>专利权的无效</a:t>
              </a:r>
              <a:endParaRPr lang="zh-CN" altLang="en-US" sz="2400" b="1" dirty="0">
                <a:latin typeface="SimHei" panose="02010609060101010101" pitchFamily="49" charset="-122"/>
                <a:ea typeface="SimHei" panose="02010609060101010101" pitchFamily="49" charset="-122"/>
              </a:endParaRPr>
            </a:p>
          </p:txBody>
        </p:sp>
      </p:grpSp>
      <p:sp>
        <p:nvSpPr>
          <p:cNvPr id="18" name="文本框 17"/>
          <p:cNvSpPr txBox="1"/>
          <p:nvPr/>
        </p:nvSpPr>
        <p:spPr>
          <a:xfrm>
            <a:off x="2491201" y="2480826"/>
            <a:ext cx="1107996" cy="461665"/>
          </a:xfrm>
          <a:prstGeom prst="rect">
            <a:avLst/>
          </a:prstGeom>
          <a:noFill/>
        </p:spPr>
        <p:txBody>
          <a:bodyPr wrap="square" rtlCol="0">
            <a:spAutoFit/>
          </a:bodyPr>
          <a:lstStyle/>
          <a:p>
            <a:r>
              <a:rPr lang="zh-CN" altLang="en-US" sz="2400" b="1" dirty="0">
                <a:solidFill>
                  <a:schemeClr val="bg1"/>
                </a:solidFill>
                <a:latin typeface="SimHei" panose="02010609060101010101" pitchFamily="49" charset="-122"/>
                <a:ea typeface="SimHei" panose="02010609060101010101" pitchFamily="49" charset="-122"/>
              </a:rPr>
              <a:t>第二节</a:t>
            </a:r>
            <a:endParaRPr lang="zh-CN" altLang="en-US" sz="2000" b="1" dirty="0">
              <a:solidFill>
                <a:schemeClr val="bg1"/>
              </a:solidFill>
              <a:latin typeface="SimHei" panose="02010609060101010101" pitchFamily="49" charset="-122"/>
              <a:ea typeface="SimHei" panose="02010609060101010101" pitchFamily="49" charset="-122"/>
            </a:endParaRPr>
          </a:p>
        </p:txBody>
      </p:sp>
      <p:sp>
        <p:nvSpPr>
          <p:cNvPr id="19" name="圆角矩形 18"/>
          <p:cNvSpPr/>
          <p:nvPr/>
        </p:nvSpPr>
        <p:spPr>
          <a:xfrm>
            <a:off x="8719133" y="3100519"/>
            <a:ext cx="1182256" cy="495954"/>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SimHei" panose="02010609060101010101" pitchFamily="49" charset="-122"/>
              <a:ea typeface="SimHei" panose="02010609060101010101" pitchFamily="49" charset="-122"/>
            </a:endParaRPr>
          </a:p>
        </p:txBody>
      </p:sp>
      <p:grpSp>
        <p:nvGrpSpPr>
          <p:cNvPr id="20" name="组合 19"/>
          <p:cNvGrpSpPr/>
          <p:nvPr/>
        </p:nvGrpSpPr>
        <p:grpSpPr>
          <a:xfrm>
            <a:off x="2419938" y="3100518"/>
            <a:ext cx="6373086" cy="495954"/>
            <a:chOff x="3870041" y="1794664"/>
            <a:chExt cx="6373086" cy="495954"/>
          </a:xfrm>
        </p:grpSpPr>
        <p:sp>
          <p:nvSpPr>
            <p:cNvPr id="21" name="圆角矩形 20"/>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SimHei" panose="02010609060101010101" pitchFamily="49" charset="-122"/>
                <a:ea typeface="SimHei" panose="02010609060101010101" pitchFamily="49" charset="-122"/>
              </a:endParaRPr>
            </a:p>
          </p:txBody>
        </p:sp>
        <p:sp>
          <p:nvSpPr>
            <p:cNvPr id="22" name="矩形 21"/>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SimHei" panose="02010609060101010101" pitchFamily="49" charset="-122"/>
                <a:ea typeface="SimHei" panose="02010609060101010101" pitchFamily="49" charset="-122"/>
              </a:endParaRPr>
            </a:p>
          </p:txBody>
        </p:sp>
        <p:sp>
          <p:nvSpPr>
            <p:cNvPr id="23" name="矩形 22"/>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latin typeface="SimHei" panose="02010609060101010101" pitchFamily="49" charset="-122"/>
                  <a:ea typeface="SimHei" panose="02010609060101010101" pitchFamily="49" charset="-122"/>
                </a:rPr>
                <a:t>专利权的期限和终止</a:t>
              </a:r>
              <a:endParaRPr lang="zh-CN" altLang="en-US" sz="2400" b="1" dirty="0">
                <a:latin typeface="SimHei" panose="02010609060101010101" pitchFamily="49" charset="-122"/>
                <a:ea typeface="SimHei" panose="02010609060101010101" pitchFamily="49" charset="-122"/>
              </a:endParaRPr>
            </a:p>
          </p:txBody>
        </p:sp>
      </p:grpSp>
      <p:sp>
        <p:nvSpPr>
          <p:cNvPr id="24" name="文本框 23"/>
          <p:cNvSpPr txBox="1"/>
          <p:nvPr/>
        </p:nvSpPr>
        <p:spPr>
          <a:xfrm>
            <a:off x="2500311" y="3119089"/>
            <a:ext cx="1107996" cy="461665"/>
          </a:xfrm>
          <a:prstGeom prst="rect">
            <a:avLst/>
          </a:prstGeom>
          <a:noFill/>
        </p:spPr>
        <p:txBody>
          <a:bodyPr wrap="none" rtlCol="0">
            <a:spAutoFit/>
          </a:bodyPr>
          <a:lstStyle/>
          <a:p>
            <a:r>
              <a:rPr lang="zh-CN" altLang="en-US" sz="2400" b="1" dirty="0">
                <a:solidFill>
                  <a:schemeClr val="bg1"/>
                </a:solidFill>
                <a:latin typeface="SimHei" panose="02010609060101010101" pitchFamily="49" charset="-122"/>
                <a:ea typeface="SimHei" panose="02010609060101010101" pitchFamily="49" charset="-122"/>
              </a:rPr>
              <a:t>第三节</a:t>
            </a:r>
            <a:endParaRPr lang="zh-CN" altLang="en-US" sz="2000" b="1" dirty="0">
              <a:solidFill>
                <a:schemeClr val="bg1"/>
              </a:solidFill>
              <a:latin typeface="SimHei" panose="02010609060101010101" pitchFamily="49" charset="-122"/>
              <a:ea typeface="SimHei" panose="02010609060101010101" pitchFamily="49" charset="-122"/>
            </a:endParaRPr>
          </a:p>
        </p:txBody>
      </p:sp>
      <p:sp>
        <p:nvSpPr>
          <p:cNvPr id="25" name="圆角矩形 24">
            <a:extLst>
              <a:ext uri="{FF2B5EF4-FFF2-40B4-BE49-F238E27FC236}">
                <a16:creationId xmlns:a16="http://schemas.microsoft.com/office/drawing/2014/main" id="{F11CE228-3DC2-B843-9CB7-6E9CE7282854}"/>
              </a:ext>
            </a:extLst>
          </p:cNvPr>
          <p:cNvSpPr/>
          <p:nvPr/>
        </p:nvSpPr>
        <p:spPr>
          <a:xfrm>
            <a:off x="8719133" y="2462722"/>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23456702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33435"/>
            <a:ext cx="10954327" cy="4985472"/>
          </a:xfrm>
        </p:spPr>
        <p:txBody>
          <a:bodyPr>
            <a:normAutofit lnSpcReduction="10000"/>
          </a:bodyPr>
          <a:lstStyle/>
          <a:p>
            <a:pPr>
              <a:lnSpc>
                <a:spcPct val="150000"/>
              </a:lnSpc>
            </a:pPr>
            <a:r>
              <a:rPr lang="en-US" altLang="zh-CN" sz="2600" b="1" dirty="0">
                <a:latin typeface="SimHei" panose="02010609060101010101" pitchFamily="49" charset="-122"/>
                <a:ea typeface="SimHei" panose="02010609060101010101" pitchFamily="49" charset="-122"/>
                <a:cs typeface="Times New Roman" panose="02020603050405020304" pitchFamily="18" charset="0"/>
              </a:rPr>
              <a:t>   </a:t>
            </a:r>
            <a:r>
              <a:rPr lang="zh-CN" altLang="en-US" sz="2600" b="1" dirty="0">
                <a:latin typeface="SimHei" panose="02010609060101010101" pitchFamily="49" charset="-122"/>
                <a:ea typeface="SimHei" panose="02010609060101010101" pitchFamily="49" charset="-122"/>
                <a:cs typeface="Times New Roman" panose="02020603050405020304" pitchFamily="18" charset="0"/>
              </a:rPr>
              <a:t> </a:t>
            </a:r>
            <a:r>
              <a:rPr lang="en-US" altLang="zh-CN" sz="2600" b="1" dirty="0">
                <a:latin typeface="SimHei" panose="02010609060101010101" pitchFamily="49" charset="-122"/>
                <a:ea typeface="SimHei" panose="02010609060101010101" pitchFamily="49" charset="-122"/>
                <a:cs typeface="Times New Roman" panose="02020603050405020304" pitchFamily="18" charset="0"/>
              </a:rPr>
              <a:t>1.</a:t>
            </a:r>
            <a:r>
              <a:rPr lang="zh-CN" altLang="en-US" sz="2600" b="1" dirty="0">
                <a:latin typeface="SimHei" panose="02010609060101010101" pitchFamily="49" charset="-122"/>
                <a:ea typeface="SimHei" panose="02010609060101010101" pitchFamily="49" charset="-122"/>
                <a:cs typeface="Times New Roman" panose="02020603050405020304" pitchFamily="18" charset="0"/>
              </a:rPr>
              <a:t> 本章教学目的：</a:t>
            </a:r>
            <a:r>
              <a:rPr lang="zh-TW" altLang="en-US" sz="2600" dirty="0">
                <a:latin typeface="SimHei" panose="02010609060101010101" pitchFamily="49" charset="-122"/>
                <a:ea typeface="SimHei" panose="02010609060101010101" pitchFamily="49" charset="-122"/>
                <a:cs typeface="Times New Roman" panose="02020603050405020304" pitchFamily="18" charset="0"/>
              </a:rPr>
              <a:t>理解专利权归属制度的类型化设计</a:t>
            </a:r>
            <a:r>
              <a:rPr lang="zh-CN" altLang="en-US" sz="2600" dirty="0">
                <a:latin typeface="SimHei" panose="02010609060101010101" pitchFamily="49" charset="-122"/>
                <a:ea typeface="SimHei" panose="02010609060101010101" pitchFamily="49" charset="-122"/>
                <a:cs typeface="Times New Roman" panose="02020603050405020304" pitchFamily="18" charset="0"/>
              </a:rPr>
              <a:t>；</a:t>
            </a:r>
            <a:r>
              <a:rPr lang="zh-TW" altLang="en-US" sz="2600" dirty="0">
                <a:latin typeface="SimHei" panose="02010609060101010101" pitchFamily="49" charset="-122"/>
                <a:ea typeface="SimHei" panose="02010609060101010101" pitchFamily="49" charset="-122"/>
                <a:cs typeface="Times New Roman" panose="02020603050405020304" pitchFamily="18" charset="0"/>
              </a:rPr>
              <a:t>把握专利权无效宣告程序的具体内容</a:t>
            </a:r>
            <a:r>
              <a:rPr lang="zh-CN" altLang="en-US" sz="2600" dirty="0">
                <a:latin typeface="SimHei" panose="02010609060101010101" pitchFamily="49" charset="-122"/>
                <a:ea typeface="SimHei" panose="02010609060101010101" pitchFamily="49" charset="-122"/>
                <a:cs typeface="Times New Roman" panose="02020603050405020304" pitchFamily="18" charset="0"/>
              </a:rPr>
              <a:t>；</a:t>
            </a:r>
            <a:r>
              <a:rPr lang="zh-TW" altLang="en-US" sz="2600" dirty="0">
                <a:latin typeface="SimHei" panose="02010609060101010101" pitchFamily="49" charset="-122"/>
                <a:ea typeface="SimHei" panose="02010609060101010101" pitchFamily="49" charset="-122"/>
                <a:cs typeface="Times New Roman" panose="02020603050405020304" pitchFamily="18" charset="0"/>
              </a:rPr>
              <a:t>了解专利权期限和终止事由的具体规定</a:t>
            </a:r>
            <a:r>
              <a:rPr lang="zh-CN" altLang="en-US" sz="2600" dirty="0">
                <a:latin typeface="SimHei" panose="02010609060101010101" pitchFamily="49" charset="-122"/>
                <a:ea typeface="SimHei" panose="02010609060101010101" pitchFamily="49" charset="-122"/>
                <a:cs typeface="Times New Roman" panose="02020603050405020304" pitchFamily="18" charset="0"/>
              </a:rPr>
              <a:t>。</a:t>
            </a:r>
            <a:endParaRPr lang="en-US" altLang="zh-CN" sz="2600" dirty="0">
              <a:latin typeface="SimHei" panose="02010609060101010101" pitchFamily="49" charset="-122"/>
              <a:ea typeface="SimHei" panose="02010609060101010101" pitchFamily="49" charset="-122"/>
              <a:cs typeface="Times New Roman" panose="02020603050405020304" pitchFamily="18" charset="0"/>
            </a:endParaRPr>
          </a:p>
          <a:p>
            <a:pPr indent="630238">
              <a:lnSpc>
                <a:spcPct val="150000"/>
              </a:lnSpc>
            </a:pPr>
            <a:r>
              <a:rPr lang="en-US" altLang="zh-CN" sz="2600" b="1" dirty="0">
                <a:latin typeface="SimHei" panose="02010609060101010101" pitchFamily="49" charset="-122"/>
                <a:ea typeface="SimHei" panose="02010609060101010101" pitchFamily="49" charset="-122"/>
                <a:cs typeface="Times New Roman" panose="02020603050405020304" pitchFamily="18" charset="0"/>
              </a:rPr>
              <a:t>2.</a:t>
            </a:r>
            <a:r>
              <a:rPr lang="zh-CN" altLang="en-US" sz="2600" b="1" dirty="0">
                <a:latin typeface="SimHei" panose="02010609060101010101" pitchFamily="49" charset="-122"/>
                <a:ea typeface="SimHei" panose="02010609060101010101" pitchFamily="49" charset="-122"/>
                <a:cs typeface="Times New Roman" panose="02020603050405020304" pitchFamily="18" charset="0"/>
              </a:rPr>
              <a:t> 本章教学要求：</a:t>
            </a:r>
            <a:r>
              <a:rPr lang="zh-TW" altLang="en-US" sz="2600" dirty="0">
                <a:latin typeface="SimHei" panose="02010609060101010101" pitchFamily="49" charset="-122"/>
                <a:ea typeface="SimHei" panose="02010609060101010101" pitchFamily="49" charset="-122"/>
                <a:cs typeface="Times New Roman" panose="02020603050405020304" pitchFamily="18" charset="0"/>
              </a:rPr>
              <a:t>结合专利法和专利权的基本原理</a:t>
            </a:r>
            <a:r>
              <a:rPr lang="zh-CN" altLang="en-US" sz="2600" dirty="0">
                <a:latin typeface="SimHei" panose="02010609060101010101" pitchFamily="49" charset="-122"/>
                <a:ea typeface="SimHei" panose="02010609060101010101" pitchFamily="49" charset="-122"/>
                <a:cs typeface="Times New Roman" panose="02020603050405020304" pitchFamily="18" charset="0"/>
              </a:rPr>
              <a:t>，</a:t>
            </a:r>
            <a:r>
              <a:rPr lang="zh-TW" altLang="en-US" sz="2600" dirty="0">
                <a:latin typeface="SimHei" panose="02010609060101010101" pitchFamily="49" charset="-122"/>
                <a:ea typeface="SimHei" panose="02010609060101010101" pitchFamily="49" charset="-122"/>
                <a:cs typeface="Times New Roman" panose="02020603050405020304" pitchFamily="18" charset="0"/>
              </a:rPr>
              <a:t>系统认识专利权归属制度</a:t>
            </a:r>
            <a:r>
              <a:rPr lang="zh-CN" altLang="en-US" sz="2600" dirty="0">
                <a:latin typeface="SimHei" panose="02010609060101010101" pitchFamily="49" charset="-122"/>
                <a:ea typeface="SimHei" panose="02010609060101010101" pitchFamily="49" charset="-122"/>
                <a:cs typeface="Times New Roman" panose="02020603050405020304" pitchFamily="18" charset="0"/>
              </a:rPr>
              <a:t>、</a:t>
            </a:r>
            <a:r>
              <a:rPr lang="zh-TW" altLang="en-US" sz="2600" dirty="0">
                <a:latin typeface="SimHei" panose="02010609060101010101" pitchFamily="49" charset="-122"/>
                <a:ea typeface="SimHei" panose="02010609060101010101" pitchFamily="49" charset="-122"/>
                <a:cs typeface="Times New Roman" panose="02020603050405020304" pitchFamily="18" charset="0"/>
              </a:rPr>
              <a:t>专利权无效宣告制度</a:t>
            </a:r>
            <a:r>
              <a:rPr lang="zh-CN" altLang="en-US" sz="2600" dirty="0">
                <a:latin typeface="SimHei" panose="02010609060101010101" pitchFamily="49" charset="-122"/>
                <a:ea typeface="SimHei" panose="02010609060101010101" pitchFamily="49" charset="-122"/>
                <a:cs typeface="Times New Roman" panose="02020603050405020304" pitchFamily="18" charset="0"/>
              </a:rPr>
              <a:t>、</a:t>
            </a:r>
            <a:r>
              <a:rPr lang="zh-TW" altLang="en-US" sz="2600" dirty="0">
                <a:latin typeface="SimHei" panose="02010609060101010101" pitchFamily="49" charset="-122"/>
                <a:ea typeface="SimHei" panose="02010609060101010101" pitchFamily="49" charset="-122"/>
                <a:cs typeface="Times New Roman" panose="02020603050405020304" pitchFamily="18" charset="0"/>
              </a:rPr>
              <a:t>专利权期限制度等的制度功能和实践难题</a:t>
            </a:r>
            <a:r>
              <a:rPr lang="zh-CN" altLang="en-US" sz="2600" dirty="0">
                <a:latin typeface="SimHei" panose="02010609060101010101" pitchFamily="49" charset="-122"/>
                <a:ea typeface="SimHei" panose="02010609060101010101" pitchFamily="49" charset="-122"/>
                <a:cs typeface="Times New Roman" panose="02020603050405020304" pitchFamily="18" charset="0"/>
              </a:rPr>
              <a:t>。</a:t>
            </a:r>
            <a:endParaRPr lang="en-US" altLang="zh-CN" sz="2600" dirty="0">
              <a:latin typeface="SimHei" panose="02010609060101010101" pitchFamily="49" charset="-122"/>
              <a:ea typeface="SimHei" panose="02010609060101010101" pitchFamily="49" charset="-122"/>
              <a:cs typeface="Times New Roman" panose="02020603050405020304" pitchFamily="18" charset="0"/>
            </a:endParaRPr>
          </a:p>
          <a:p>
            <a:pPr indent="630238">
              <a:lnSpc>
                <a:spcPct val="150000"/>
              </a:lnSpc>
            </a:pPr>
            <a:r>
              <a:rPr lang="en-US" altLang="zh-CN" sz="2600" b="1" dirty="0">
                <a:latin typeface="SimHei" panose="02010609060101010101" pitchFamily="49" charset="-122"/>
                <a:ea typeface="SimHei" panose="02010609060101010101" pitchFamily="49" charset="-122"/>
                <a:cs typeface="Times New Roman" panose="02020603050405020304" pitchFamily="18" charset="0"/>
              </a:rPr>
              <a:t>3.</a:t>
            </a:r>
            <a:r>
              <a:rPr lang="zh-CN" altLang="en-US" sz="2600" b="1" dirty="0">
                <a:latin typeface="SimHei" panose="02010609060101010101" pitchFamily="49" charset="-122"/>
                <a:ea typeface="SimHei" panose="02010609060101010101" pitchFamily="49" charset="-122"/>
                <a:cs typeface="Times New Roman" panose="02020603050405020304" pitchFamily="18" charset="0"/>
              </a:rPr>
              <a:t> 本章教学重点、难点：</a:t>
            </a:r>
            <a:r>
              <a:rPr lang="zh-TW" altLang="en-US" sz="2600" dirty="0">
                <a:latin typeface="SimHei" panose="02010609060101010101" pitchFamily="49" charset="-122"/>
                <a:ea typeface="SimHei" panose="02010609060101010101" pitchFamily="49" charset="-122"/>
                <a:cs typeface="Times New Roman" panose="02020603050405020304" pitchFamily="18" charset="0"/>
              </a:rPr>
              <a:t>从参与发明过程的各类主体出发</a:t>
            </a:r>
            <a:r>
              <a:rPr lang="zh-CN" altLang="en-US" sz="2600" dirty="0">
                <a:latin typeface="SimHei" panose="02010609060101010101" pitchFamily="49" charset="-122"/>
                <a:ea typeface="SimHei" panose="02010609060101010101" pitchFamily="49" charset="-122"/>
                <a:cs typeface="Times New Roman" panose="02020603050405020304" pitchFamily="18" charset="0"/>
              </a:rPr>
              <a:t>，</a:t>
            </a:r>
            <a:r>
              <a:rPr lang="zh-TW" altLang="en-US" sz="2600" dirty="0">
                <a:latin typeface="SimHei" panose="02010609060101010101" pitchFamily="49" charset="-122"/>
                <a:ea typeface="SimHei" panose="02010609060101010101" pitchFamily="49" charset="-122"/>
                <a:cs typeface="Times New Roman" panose="02020603050405020304" pitchFamily="18" charset="0"/>
              </a:rPr>
              <a:t>理解专利权归属制度在利益分配方面所作的不同制度安排</a:t>
            </a:r>
            <a:r>
              <a:rPr lang="zh-CN" altLang="en-US" sz="2600" dirty="0">
                <a:latin typeface="SimHei" panose="02010609060101010101" pitchFamily="49" charset="-122"/>
                <a:ea typeface="SimHei" panose="02010609060101010101" pitchFamily="49" charset="-122"/>
                <a:cs typeface="Times New Roman" panose="02020603050405020304" pitchFamily="18" charset="0"/>
              </a:rPr>
              <a:t>；</a:t>
            </a:r>
            <a:r>
              <a:rPr lang="zh-TW" altLang="en-US" sz="2600" dirty="0">
                <a:latin typeface="SimHei" panose="02010609060101010101" pitchFamily="49" charset="-122"/>
                <a:ea typeface="SimHei" panose="02010609060101010101" pitchFamily="49" charset="-122"/>
                <a:cs typeface="Times New Roman" panose="02020603050405020304" pitchFamily="18" charset="0"/>
              </a:rPr>
              <a:t>从制度功能入手</a:t>
            </a:r>
            <a:r>
              <a:rPr lang="zh-CN" altLang="en-US" sz="2600" dirty="0">
                <a:latin typeface="SimHei" panose="02010609060101010101" pitchFamily="49" charset="-122"/>
                <a:ea typeface="SimHei" panose="02010609060101010101" pitchFamily="49" charset="-122"/>
                <a:cs typeface="Times New Roman" panose="02020603050405020304" pitchFamily="18" charset="0"/>
              </a:rPr>
              <a:t>，</a:t>
            </a:r>
            <a:r>
              <a:rPr lang="zh-TW" altLang="en-US" sz="2600" dirty="0">
                <a:latin typeface="SimHei" panose="02010609060101010101" pitchFamily="49" charset="-122"/>
                <a:ea typeface="SimHei" panose="02010609060101010101" pitchFamily="49" charset="-122"/>
                <a:cs typeface="Times New Roman" panose="02020603050405020304" pitchFamily="18" charset="0"/>
              </a:rPr>
              <a:t>分析无效宣告程序在运行中的现实问题</a:t>
            </a:r>
            <a:r>
              <a:rPr lang="zh-CN" altLang="en-US" sz="2600" dirty="0">
                <a:latin typeface="SimHei" panose="02010609060101010101" pitchFamily="49" charset="-122"/>
                <a:ea typeface="SimHei" panose="02010609060101010101" pitchFamily="49" charset="-122"/>
                <a:cs typeface="Times New Roman" panose="02020603050405020304" pitchFamily="18" charset="0"/>
              </a:rPr>
              <a:t>。</a:t>
            </a:r>
            <a:endParaRPr lang="zh-CN" altLang="zh-CN" sz="2600" dirty="0">
              <a:latin typeface="SimHei" panose="02010609060101010101" pitchFamily="49" charset="-122"/>
              <a:ea typeface="SimHei" panose="02010609060101010101" pitchFamily="49" charset="-122"/>
              <a:cs typeface="Times New Roman" panose="02020603050405020304" pitchFamily="18" charset="0"/>
            </a:endParaRPr>
          </a:p>
          <a:p>
            <a:endParaRPr lang="zh-CN" altLang="en-US" sz="2400" dirty="0">
              <a:latin typeface="SimHei" panose="02010609060101010101" pitchFamily="49" charset="-122"/>
              <a:ea typeface="SimHei" panose="02010609060101010101" pitchFamily="49" charset="-122"/>
            </a:endParaRPr>
          </a:p>
        </p:txBody>
      </p:sp>
      <p:sp>
        <p:nvSpPr>
          <p:cNvPr id="3" name="标题 2"/>
          <p:cNvSpPr>
            <a:spLocks noGrp="1"/>
          </p:cNvSpPr>
          <p:nvPr>
            <p:ph type="title"/>
          </p:nvPr>
        </p:nvSpPr>
        <p:spPr/>
        <p:txBody>
          <a:bodyPr/>
          <a:lstStyle/>
          <a:p>
            <a:r>
              <a:rPr lang="zh-CN" altLang="en-US" b="1" dirty="0">
                <a:latin typeface="SimHei" panose="02010609060101010101" pitchFamily="49" charset="-122"/>
                <a:ea typeface="SimHei" panose="02010609060101010101" pitchFamily="49" charset="-122"/>
              </a:rPr>
              <a:t>本章导语</a:t>
            </a:r>
          </a:p>
        </p:txBody>
      </p:sp>
    </p:spTree>
    <p:extLst>
      <p:ext uri="{BB962C8B-B14F-4D97-AF65-F5344CB8AC3E}">
        <p14:creationId xmlns:p14="http://schemas.microsoft.com/office/powerpoint/2010/main" val="11090102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TW" altLang="en-US" b="1" dirty="0">
                <a:latin typeface="SimHei" panose="02010609060101010101" pitchFamily="49" charset="-122"/>
                <a:ea typeface="SimHei" panose="02010609060101010101" pitchFamily="49" charset="-122"/>
              </a:rPr>
              <a:t>专利权的归属</a:t>
            </a:r>
            <a:endParaRPr lang="zh-CN" altLang="en-US" b="1" dirty="0">
              <a:latin typeface="SimHei" panose="02010609060101010101" pitchFamily="49" charset="-122"/>
              <a:ea typeface="SimHei" panose="02010609060101010101" pitchFamily="49" charset="-122"/>
            </a:endParaRPr>
          </a:p>
        </p:txBody>
      </p:sp>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panose="02010609060101010101" pitchFamily="49" charset="-122"/>
              <a:ea typeface="SimHei" panose="02010609060101010101" pitchFamily="49" charset="-122"/>
            </a:endParaRPr>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3398424" y="1844961"/>
            <a:ext cx="7628103" cy="3247556"/>
          </a:xfrm>
          <a:prstGeom prst="rect">
            <a:avLst/>
          </a:prstGeom>
          <a:noFill/>
        </p:spPr>
        <p:txBody>
          <a:bodyPr wrap="square" rtlCol="0">
            <a:spAutoFit/>
          </a:bodyPr>
          <a:lstStyle/>
          <a:p>
            <a:pPr>
              <a:lnSpc>
                <a:spcPct val="150000"/>
              </a:lnSpc>
            </a:pPr>
            <a:r>
              <a:rPr lang="zh-CN" altLang="en-US" sz="2800" b="1" dirty="0">
                <a:latin typeface="SimHei" panose="02010609060101010101" pitchFamily="49" charset="-122"/>
                <a:ea typeface="SimHei" panose="02010609060101010101" pitchFamily="49" charset="-122"/>
                <a:cs typeface="Times New Roman" panose="02020603050405020304" pitchFamily="18" charset="0"/>
                <a:sym typeface="+mn-ea"/>
              </a:rPr>
              <a:t>（</a:t>
            </a:r>
            <a:r>
              <a:rPr lang="en-US" altLang="zh-CN" sz="2800" b="1" dirty="0">
                <a:latin typeface="SimHei" panose="02010609060101010101" pitchFamily="49" charset="-122"/>
                <a:ea typeface="SimHei" panose="02010609060101010101" pitchFamily="49" charset="-122"/>
                <a:cs typeface="Times New Roman" panose="02020603050405020304" pitchFamily="18" charset="0"/>
                <a:sym typeface="+mn-ea"/>
              </a:rPr>
              <a:t>1</a:t>
            </a:r>
            <a:r>
              <a:rPr lang="zh-CN" altLang="en-US" sz="2800" b="1" dirty="0">
                <a:latin typeface="SimHei" panose="02010609060101010101" pitchFamily="49" charset="-122"/>
                <a:ea typeface="SimHei" panose="02010609060101010101" pitchFamily="49" charset="-122"/>
                <a:cs typeface="Times New Roman" panose="02020603050405020304" pitchFamily="18" charset="0"/>
                <a:sym typeface="+mn-ea"/>
              </a:rPr>
              <a:t>）发明人：</a:t>
            </a:r>
            <a:r>
              <a:rPr lang="zh-TW" altLang="en-US" dirty="0">
                <a:latin typeface="SimHei" panose="02010609060101010101" pitchFamily="49" charset="-122"/>
                <a:ea typeface="SimHei" panose="02010609060101010101" pitchFamily="49" charset="-122"/>
              </a:rPr>
              <a:t> </a:t>
            </a:r>
            <a:r>
              <a:rPr lang="zh-TW" altLang="en-US" sz="2800" dirty="0">
                <a:latin typeface="SimHei" panose="02010609060101010101" pitchFamily="49" charset="-122"/>
                <a:ea typeface="SimHei" panose="02010609060101010101" pitchFamily="49" charset="-122"/>
                <a:cs typeface="Times New Roman" panose="02020603050405020304" pitchFamily="18" charset="0"/>
              </a:rPr>
              <a:t>直接完成发明创造的人</a:t>
            </a:r>
            <a:r>
              <a:rPr lang="zh-CN" altLang="en-US" sz="2800" dirty="0">
                <a:latin typeface="SimHei" panose="02010609060101010101" pitchFamily="49" charset="-122"/>
                <a:ea typeface="SimHei" panose="02010609060101010101" pitchFamily="49" charset="-122"/>
                <a:cs typeface="Times New Roman" panose="02020603050405020304" pitchFamily="18" charset="0"/>
              </a:rPr>
              <a:t>。</a:t>
            </a:r>
            <a:endParaRPr lang="en-US" altLang="zh-CN" sz="2800" dirty="0">
              <a:latin typeface="SimHei" panose="02010609060101010101" pitchFamily="49" charset="-122"/>
              <a:ea typeface="SimHei" panose="02010609060101010101" pitchFamily="49" charset="-122"/>
              <a:cs typeface="Times New Roman" panose="02020603050405020304" pitchFamily="18" charset="0"/>
            </a:endParaRPr>
          </a:p>
          <a:p>
            <a:pPr>
              <a:lnSpc>
                <a:spcPct val="150000"/>
              </a:lnSpc>
            </a:pPr>
            <a:r>
              <a:rPr lang="zh-CN" altLang="en-US" sz="2800" dirty="0">
                <a:latin typeface="SimHei" panose="02010609060101010101" pitchFamily="49" charset="-122"/>
                <a:ea typeface="SimHei" panose="02010609060101010101" pitchFamily="49" charset="-122"/>
                <a:cs typeface="Times New Roman" panose="02020603050405020304" pitchFamily="18" charset="0"/>
              </a:rPr>
              <a:t>第一，</a:t>
            </a:r>
            <a:r>
              <a:rPr lang="zh-TW" altLang="en-US" sz="2800" dirty="0">
                <a:latin typeface="SimHei" panose="02010609060101010101" pitchFamily="49" charset="-122"/>
                <a:ea typeface="SimHei" panose="02010609060101010101" pitchFamily="49" charset="-122"/>
                <a:cs typeface="Times New Roman" panose="02020603050405020304" pitchFamily="18" charset="0"/>
              </a:rPr>
              <a:t> 直接参加发明创造活动</a:t>
            </a:r>
            <a:r>
              <a:rPr lang="zh-CN" altLang="en-US" sz="2800" dirty="0">
                <a:latin typeface="SimHei" panose="02010609060101010101" pitchFamily="49" charset="-122"/>
                <a:ea typeface="SimHei" panose="02010609060101010101" pitchFamily="49" charset="-122"/>
                <a:cs typeface="Times New Roman" panose="02020603050405020304" pitchFamily="18" charset="0"/>
              </a:rPr>
              <a:t>；</a:t>
            </a:r>
            <a:endParaRPr lang="en-US" altLang="zh-CN" sz="2800" dirty="0">
              <a:latin typeface="SimHei" panose="02010609060101010101" pitchFamily="49" charset="-122"/>
              <a:ea typeface="SimHei" panose="02010609060101010101" pitchFamily="49" charset="-122"/>
              <a:cs typeface="Times New Roman" panose="02020603050405020304" pitchFamily="18" charset="0"/>
            </a:endParaRPr>
          </a:p>
          <a:p>
            <a:pPr>
              <a:lnSpc>
                <a:spcPct val="150000"/>
              </a:lnSpc>
            </a:pPr>
            <a:r>
              <a:rPr lang="zh-CN" altLang="en-US" sz="2800" dirty="0">
                <a:latin typeface="SimHei" panose="02010609060101010101" pitchFamily="49" charset="-122"/>
                <a:ea typeface="SimHei" panose="02010609060101010101" pitchFamily="49" charset="-122"/>
                <a:cs typeface="Times New Roman" panose="02020603050405020304" pitchFamily="18" charset="0"/>
              </a:rPr>
              <a:t>第二，</a:t>
            </a:r>
            <a:r>
              <a:rPr lang="zh-TW" altLang="en-US" sz="2800" dirty="0">
                <a:latin typeface="SimHei" panose="02010609060101010101" pitchFamily="49" charset="-122"/>
                <a:ea typeface="SimHei" panose="02010609060101010101" pitchFamily="49" charset="-122"/>
                <a:cs typeface="Times New Roman" panose="02020603050405020304" pitchFamily="18" charset="0"/>
              </a:rPr>
              <a:t>对发明创造的实质性特点有创造性贡献</a:t>
            </a:r>
            <a:r>
              <a:rPr lang="zh-CN" altLang="en-US" sz="2800" dirty="0">
                <a:latin typeface="SimHei" panose="02010609060101010101" pitchFamily="49" charset="-122"/>
                <a:ea typeface="SimHei" panose="02010609060101010101" pitchFamily="49" charset="-122"/>
                <a:cs typeface="Times New Roman" panose="02020603050405020304" pitchFamily="18" charset="0"/>
              </a:rPr>
              <a:t>。</a:t>
            </a:r>
            <a:endParaRPr lang="en-US" altLang="zh-CN" sz="2800" dirty="0">
              <a:latin typeface="SimHei" panose="02010609060101010101" pitchFamily="49" charset="-122"/>
              <a:ea typeface="SimHei" panose="02010609060101010101" pitchFamily="49" charset="-122"/>
              <a:cs typeface="Times New Roman" panose="02020603050405020304" pitchFamily="18" charset="0"/>
              <a:sym typeface="+mn-ea"/>
            </a:endParaRPr>
          </a:p>
          <a:p>
            <a:pPr>
              <a:lnSpc>
                <a:spcPct val="150000"/>
              </a:lnSpc>
            </a:pPr>
            <a:r>
              <a:rPr lang="zh-CN" altLang="en-US" sz="2800" b="1" dirty="0">
                <a:latin typeface="SimHei" panose="02010609060101010101" pitchFamily="49" charset="-122"/>
                <a:ea typeface="SimHei" panose="02010609060101010101" pitchFamily="49" charset="-122"/>
                <a:cs typeface="Times New Roman" panose="02020603050405020304" pitchFamily="18" charset="0"/>
                <a:sym typeface="+mn-ea"/>
              </a:rPr>
              <a:t>（</a:t>
            </a:r>
            <a:r>
              <a:rPr lang="en-US" altLang="zh-CN" sz="2800" b="1" dirty="0">
                <a:latin typeface="SimHei" panose="02010609060101010101" pitchFamily="49" charset="-122"/>
                <a:ea typeface="SimHei" panose="02010609060101010101" pitchFamily="49" charset="-122"/>
                <a:cs typeface="Times New Roman" panose="02020603050405020304" pitchFamily="18" charset="0"/>
                <a:sym typeface="+mn-ea"/>
              </a:rPr>
              <a:t>2</a:t>
            </a:r>
            <a:r>
              <a:rPr lang="zh-CN" altLang="en-US" sz="2800" b="1" dirty="0">
                <a:latin typeface="SimHei" panose="02010609060101010101" pitchFamily="49" charset="-122"/>
                <a:ea typeface="SimHei" panose="02010609060101010101" pitchFamily="49" charset="-122"/>
                <a:cs typeface="Times New Roman" panose="02020603050405020304" pitchFamily="18" charset="0"/>
                <a:sym typeface="+mn-ea"/>
              </a:rPr>
              <a:t>）专利权人：</a:t>
            </a:r>
            <a:r>
              <a:rPr lang="zh-TW" altLang="en-US" dirty="0">
                <a:latin typeface="SimHei" panose="02010609060101010101" pitchFamily="49" charset="-122"/>
                <a:ea typeface="SimHei" panose="02010609060101010101" pitchFamily="49" charset="-122"/>
              </a:rPr>
              <a:t> </a:t>
            </a:r>
            <a:r>
              <a:rPr lang="zh-TW" altLang="en-US" sz="2800" dirty="0">
                <a:latin typeface="SimHei" panose="02010609060101010101" pitchFamily="49" charset="-122"/>
                <a:ea typeface="SimHei" panose="02010609060101010101" pitchFamily="49" charset="-122"/>
                <a:cs typeface="Times New Roman" panose="02020603050405020304" pitchFamily="18" charset="0"/>
              </a:rPr>
              <a:t>享有专利权的人</a:t>
            </a:r>
            <a:r>
              <a:rPr lang="zh-CN" altLang="en-US" sz="2800" dirty="0">
                <a:latin typeface="SimHei" panose="02010609060101010101" pitchFamily="49" charset="-122"/>
                <a:ea typeface="SimHei" panose="02010609060101010101" pitchFamily="49" charset="-122"/>
                <a:cs typeface="Times New Roman" panose="02020603050405020304" pitchFamily="18" charset="0"/>
                <a:sym typeface="+mn-ea"/>
              </a:rPr>
              <a:t>。</a:t>
            </a:r>
            <a:endParaRPr lang="en-US" altLang="zh-CN" sz="2800" dirty="0">
              <a:latin typeface="SimHei" panose="02010609060101010101" pitchFamily="49" charset="-122"/>
              <a:ea typeface="SimHei" panose="02010609060101010101" pitchFamily="49" charset="-122"/>
              <a:cs typeface="Times New Roman" panose="02020603050405020304" pitchFamily="18" charset="0"/>
              <a:sym typeface="+mn-ea"/>
            </a:endParaRPr>
          </a:p>
          <a:p>
            <a:pPr>
              <a:lnSpc>
                <a:spcPct val="150000"/>
              </a:lnSpc>
            </a:pPr>
            <a:r>
              <a:rPr lang="zh-TW" altLang="en-US" sz="2800" dirty="0">
                <a:solidFill>
                  <a:srgbClr val="155DFF"/>
                </a:solidFill>
                <a:latin typeface="SimHei" panose="02010609060101010101" pitchFamily="49" charset="-122"/>
                <a:ea typeface="SimHei" panose="02010609060101010101" pitchFamily="49" charset="-122"/>
                <a:cs typeface="Times New Roman" panose="02020603050405020304" pitchFamily="18" charset="0"/>
              </a:rPr>
              <a:t>专利权人</a:t>
            </a:r>
            <a:r>
              <a:rPr lang="en-US" sz="2800" dirty="0">
                <a:solidFill>
                  <a:srgbClr val="155DFF"/>
                </a:solidFill>
                <a:latin typeface="SimHei" panose="02010609060101010101" pitchFamily="49" charset="-122"/>
                <a:ea typeface="SimHei" panose="02010609060101010101" pitchFamily="49" charset="-122"/>
                <a:cs typeface="Times New Roman" panose="02020603050405020304" pitchFamily="18" charset="0"/>
              </a:rPr>
              <a:t>≠</a:t>
            </a:r>
            <a:r>
              <a:rPr lang="zh-TW" altLang="en-US" sz="2800" dirty="0">
                <a:solidFill>
                  <a:srgbClr val="155DFF"/>
                </a:solidFill>
                <a:latin typeface="SimHei" panose="02010609060101010101" pitchFamily="49" charset="-122"/>
                <a:ea typeface="SimHei" panose="02010609060101010101" pitchFamily="49" charset="-122"/>
                <a:cs typeface="Times New Roman" panose="02020603050405020304" pitchFamily="18" charset="0"/>
              </a:rPr>
              <a:t>专利申请人 </a:t>
            </a:r>
          </a:p>
        </p:txBody>
      </p:sp>
      <p:sp>
        <p:nvSpPr>
          <p:cNvPr id="7" name="矩形 6"/>
          <p:cNvSpPr/>
          <p:nvPr/>
        </p:nvSpPr>
        <p:spPr>
          <a:xfrm>
            <a:off x="824781" y="1174879"/>
            <a:ext cx="10876817" cy="523220"/>
          </a:xfrm>
          <a:prstGeom prst="rect">
            <a:avLst/>
          </a:prstGeom>
        </p:spPr>
        <p:txBody>
          <a:bodyPr wrap="square">
            <a:spAutoFit/>
          </a:bodyPr>
          <a:lstStyle/>
          <a:p>
            <a:pPr algn="ctr"/>
            <a:r>
              <a:rPr lang="zh-CN" altLang="en-US" sz="2800" b="1"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rPr>
              <a:t>一、</a:t>
            </a:r>
            <a:r>
              <a:rPr lang="zh-TW" altLang="en-US" sz="2800" b="1" dirty="0">
                <a:solidFill>
                  <a:srgbClr val="D9793F"/>
                </a:solidFill>
                <a:latin typeface="STZhongsong" panose="02010600040101010101" pitchFamily="2" charset="-122"/>
                <a:ea typeface="STZhongsong" panose="02010600040101010101" pitchFamily="2" charset="-122"/>
                <a:cs typeface="宋体" panose="02010600030101010101" pitchFamily="2" charset="-122"/>
              </a:rPr>
              <a:t>发明人与专利权人</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b="1" dirty="0">
                <a:solidFill>
                  <a:srgbClr val="FA7D00"/>
                </a:solidFill>
                <a:latin typeface="SimHei" panose="02010609060101010101" pitchFamily="49" charset="-122"/>
                <a:ea typeface="SimHei" panose="02010609060101010101" pitchFamily="49" charset="-122"/>
              </a:rPr>
              <a:t>第一节</a:t>
            </a:r>
          </a:p>
        </p:txBody>
      </p:sp>
    </p:spTree>
    <p:extLst>
      <p:ext uri="{BB962C8B-B14F-4D97-AF65-F5344CB8AC3E}">
        <p14:creationId xmlns:p14="http://schemas.microsoft.com/office/powerpoint/2010/main" val="4232457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25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75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3398425" y="2051863"/>
            <a:ext cx="7628103" cy="2601481"/>
          </a:xfrm>
          <a:prstGeom prst="rect">
            <a:avLst/>
          </a:prstGeom>
          <a:noFill/>
        </p:spPr>
        <p:txBody>
          <a:bodyPr wrap="square" rtlCol="0">
            <a:spAutoFit/>
          </a:bodyPr>
          <a:lstStyle/>
          <a:p>
            <a:pPr>
              <a:lnSpc>
                <a:spcPct val="150000"/>
              </a:lnSpc>
            </a:pPr>
            <a:r>
              <a:rPr lang="zh-TW" altLang="en-US" sz="2800" b="1" dirty="0">
                <a:solidFill>
                  <a:srgbClr val="155DFF"/>
                </a:solidFill>
                <a:latin typeface="SimHei" panose="02010609060101010101" pitchFamily="49" charset="-122"/>
                <a:ea typeface="SimHei" panose="02010609060101010101" pitchFamily="49" charset="-122"/>
                <a:cs typeface="宋体" panose="02010600030101010101" pitchFamily="2" charset="-122"/>
              </a:rPr>
              <a:t>非职务发明</a:t>
            </a:r>
            <a:r>
              <a:rPr lang="zh-CN" altLang="en-US" sz="2800" b="1" dirty="0">
                <a:solidFill>
                  <a:srgbClr val="155DFF"/>
                </a:solidFill>
                <a:latin typeface="SimHei" panose="02010609060101010101" pitchFamily="49" charset="-122"/>
                <a:ea typeface="SimHei" panose="02010609060101010101" pitchFamily="49" charset="-122"/>
                <a:cs typeface="宋体" panose="02010600030101010101" pitchFamily="2" charset="-122"/>
              </a:rPr>
              <a:t>：</a:t>
            </a:r>
            <a:r>
              <a:rPr lang="zh-TW" altLang="en-US" sz="2800" dirty="0">
                <a:latin typeface="SimHei" panose="02010609060101010101" pitchFamily="49" charset="-122"/>
                <a:ea typeface="SimHei" panose="02010609060101010101" pitchFamily="49" charset="-122"/>
                <a:cs typeface="宋体" panose="02010600030101010101" pitchFamily="2" charset="-122"/>
              </a:rPr>
              <a:t>也称自由发明，是指发明人完全独立地依靠自己的智力劳动以及设备</a:t>
            </a:r>
            <a:r>
              <a:rPr lang="zh-CN" altLang="en-US" sz="2800" dirty="0">
                <a:latin typeface="SimHei" panose="02010609060101010101" pitchFamily="49" charset="-122"/>
                <a:ea typeface="SimHei" panose="02010609060101010101" pitchFamily="49" charset="-122"/>
                <a:cs typeface="宋体" panose="02010600030101010101" pitchFamily="2" charset="-122"/>
              </a:rPr>
              <a:t>、</a:t>
            </a:r>
            <a:r>
              <a:rPr lang="zh-TW" altLang="en-US" sz="2800" dirty="0">
                <a:latin typeface="SimHei" panose="02010609060101010101" pitchFamily="49" charset="-122"/>
                <a:ea typeface="SimHei" panose="02010609060101010101" pitchFamily="49" charset="-122"/>
                <a:cs typeface="宋体" panose="02010600030101010101" pitchFamily="2" charset="-122"/>
              </a:rPr>
              <a:t>资金等外部条件所完成的发明创造。 </a:t>
            </a:r>
          </a:p>
          <a:p>
            <a:pPr>
              <a:lnSpc>
                <a:spcPct val="150000"/>
              </a:lnSpc>
            </a:pPr>
            <a:r>
              <a:rPr lang="zh-TW" altLang="en-US" sz="2800" b="1" dirty="0">
                <a:solidFill>
                  <a:srgbClr val="7030A0"/>
                </a:solidFill>
                <a:latin typeface="SimHei" panose="02010609060101010101" pitchFamily="49" charset="-122"/>
                <a:ea typeface="SimHei" panose="02010609060101010101" pitchFamily="49" charset="-122"/>
                <a:cs typeface="宋体" panose="02010600030101010101" pitchFamily="2" charset="-122"/>
              </a:rPr>
              <a:t>专利权归属</a:t>
            </a:r>
            <a:r>
              <a:rPr lang="zh-CN" altLang="en-US" sz="2800" b="1" dirty="0">
                <a:solidFill>
                  <a:srgbClr val="7030A0"/>
                </a:solidFill>
                <a:latin typeface="SimHei" panose="02010609060101010101" pitchFamily="49" charset="-122"/>
                <a:ea typeface="SimHei" panose="02010609060101010101" pitchFamily="49" charset="-122"/>
                <a:cs typeface="宋体" panose="02010600030101010101" pitchFamily="2" charset="-122"/>
              </a:rPr>
              <a:t>：</a:t>
            </a:r>
            <a:r>
              <a:rPr lang="zh-TW" altLang="en-US" sz="2800" dirty="0">
                <a:latin typeface="SimHei" panose="02010609060101010101" pitchFamily="49" charset="-122"/>
                <a:ea typeface="SimHei" panose="02010609060101010101" pitchFamily="49" charset="-122"/>
                <a:cs typeface="宋体" panose="02010600030101010101" pitchFamily="2" charset="-122"/>
              </a:rPr>
              <a:t>发明创造的完成人</a:t>
            </a:r>
            <a:r>
              <a:rPr lang="zh-CN" altLang="en-US" sz="2800" dirty="0">
                <a:latin typeface="SimHei" panose="02010609060101010101" pitchFamily="49" charset="-122"/>
                <a:ea typeface="SimHei" panose="02010609060101010101" pitchFamily="49" charset="-122"/>
                <a:cs typeface="宋体" panose="02010600030101010101" pitchFamily="2" charset="-122"/>
              </a:rPr>
              <a:t>，</a:t>
            </a:r>
            <a:r>
              <a:rPr lang="zh-TW" altLang="en-US" sz="2800" dirty="0">
                <a:latin typeface="SimHei" panose="02010609060101010101" pitchFamily="49" charset="-122"/>
                <a:ea typeface="SimHei" panose="02010609060101010101" pitchFamily="49" charset="-122"/>
                <a:cs typeface="宋体" panose="02010600030101010101" pitchFamily="2" charset="-122"/>
              </a:rPr>
              <a:t> 即发明人</a:t>
            </a:r>
            <a:r>
              <a:rPr lang="zh-CN" altLang="en-US" sz="2800" dirty="0">
                <a:latin typeface="SimHei" panose="02010609060101010101" pitchFamily="49" charset="-122"/>
                <a:ea typeface="SimHei" panose="02010609060101010101" pitchFamily="49" charset="-122"/>
                <a:cs typeface="宋体" panose="02010600030101010101" pitchFamily="2" charset="-122"/>
              </a:rPr>
              <a:t>。</a:t>
            </a:r>
            <a:r>
              <a:rPr lang="zh-TW" altLang="en-US" sz="2800" dirty="0">
                <a:latin typeface="SimHei" panose="02010609060101010101" pitchFamily="49" charset="-122"/>
                <a:ea typeface="SimHei" panose="02010609060101010101" pitchFamily="49" charset="-122"/>
                <a:cs typeface="宋体" panose="02010600030101010101" pitchFamily="2" charset="-122"/>
              </a:rPr>
              <a:t> </a:t>
            </a:r>
          </a:p>
        </p:txBody>
      </p:sp>
      <p:sp>
        <p:nvSpPr>
          <p:cNvPr id="7" name="矩形 6"/>
          <p:cNvSpPr/>
          <p:nvPr/>
        </p:nvSpPr>
        <p:spPr>
          <a:xfrm>
            <a:off x="836211" y="1232029"/>
            <a:ext cx="10876817" cy="523220"/>
          </a:xfrm>
          <a:prstGeom prst="rect">
            <a:avLst/>
          </a:prstGeom>
        </p:spPr>
        <p:txBody>
          <a:bodyPr wrap="square">
            <a:spAutoFit/>
          </a:bodyPr>
          <a:lstStyle/>
          <a:p>
            <a:pPr algn="ctr"/>
            <a:r>
              <a:rPr lang="zh-CN"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二、</a:t>
            </a:r>
            <a:r>
              <a:rPr lang="zh-TW"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rPr>
              <a:t>非职务发明的专利权归属</a:t>
            </a:r>
          </a:p>
        </p:txBody>
      </p:sp>
      <p:sp>
        <p:nvSpPr>
          <p:cNvPr id="8" name="文本框 7">
            <a:extLst>
              <a:ext uri="{FF2B5EF4-FFF2-40B4-BE49-F238E27FC236}">
                <a16:creationId xmlns:a16="http://schemas.microsoft.com/office/drawing/2014/main" id="{E3E6368D-1DF7-E540-8F7B-9188EBE8DFC1}"/>
              </a:ext>
            </a:extLst>
          </p:cNvPr>
          <p:cNvSpPr txBox="1"/>
          <p:nvPr/>
        </p:nvSpPr>
        <p:spPr>
          <a:xfrm>
            <a:off x="129492" y="265770"/>
            <a:ext cx="1107996" cy="461665"/>
          </a:xfrm>
          <a:prstGeom prst="rect">
            <a:avLst/>
          </a:prstGeom>
          <a:noFill/>
        </p:spPr>
        <p:txBody>
          <a:bodyPr wrap="none" rtlCol="0">
            <a:spAutoFit/>
          </a:bodyPr>
          <a:lstStyle/>
          <a:p>
            <a:r>
              <a:rPr lang="zh-CN" altLang="en-US" sz="2400" b="1" dirty="0">
                <a:solidFill>
                  <a:srgbClr val="FA7D00"/>
                </a:solidFill>
                <a:latin typeface="SimHei" panose="02010609060101010101" pitchFamily="49" charset="-122"/>
                <a:ea typeface="SimHei" panose="02010609060101010101" pitchFamily="49" charset="-122"/>
              </a:rPr>
              <a:t>第一节</a:t>
            </a:r>
          </a:p>
        </p:txBody>
      </p:sp>
      <p:sp>
        <p:nvSpPr>
          <p:cNvPr id="9" name="标题 2">
            <a:extLst>
              <a:ext uri="{FF2B5EF4-FFF2-40B4-BE49-F238E27FC236}">
                <a16:creationId xmlns:a16="http://schemas.microsoft.com/office/drawing/2014/main" id="{1D0144EA-49CB-7C4F-8564-0837F6F93A99}"/>
              </a:ext>
            </a:extLst>
          </p:cNvPr>
          <p:cNvSpPr>
            <a:spLocks noGrp="1"/>
          </p:cNvSpPr>
          <p:nvPr>
            <p:ph type="title"/>
          </p:nvPr>
        </p:nvSpPr>
        <p:spPr>
          <a:xfrm>
            <a:off x="1507833" y="198875"/>
            <a:ext cx="10425548" cy="595457"/>
          </a:xfrm>
        </p:spPr>
        <p:txBody>
          <a:bodyPr/>
          <a:lstStyle/>
          <a:p>
            <a:r>
              <a:rPr lang="zh-TW" altLang="en-US" b="1" dirty="0">
                <a:latin typeface="SimHei" panose="02010609060101010101" pitchFamily="49" charset="-122"/>
                <a:ea typeface="SimHei" panose="02010609060101010101" pitchFamily="49" charset="-122"/>
              </a:rPr>
              <a:t>专利权的归属</a:t>
            </a:r>
            <a:endParaRPr lang="zh-CN" altLang="en-US" b="1"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349341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9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4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9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panose="02010609060101010101" pitchFamily="49" charset="-122"/>
              <a:ea typeface="SimHei" panose="02010609060101010101" pitchFamily="49" charset="-122"/>
            </a:endParaRPr>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3169138" y="1644380"/>
            <a:ext cx="8488916" cy="4515660"/>
          </a:xfrm>
          <a:prstGeom prst="rect">
            <a:avLst/>
          </a:prstGeom>
          <a:noFill/>
        </p:spPr>
        <p:txBody>
          <a:bodyPr wrap="square" rtlCol="0">
            <a:spAutoFit/>
          </a:bodyPr>
          <a:lstStyle/>
          <a:p>
            <a:pPr algn="just">
              <a:lnSpc>
                <a:spcPct val="150000"/>
              </a:lnSpc>
            </a:pPr>
            <a:r>
              <a:rPr lang="zh-TW" altLang="en-US" sz="2800" b="1" dirty="0">
                <a:solidFill>
                  <a:srgbClr val="FF0000"/>
                </a:solidFill>
                <a:latin typeface="SimHei" panose="02010609060101010101" pitchFamily="49" charset="-122"/>
                <a:ea typeface="SimHei" panose="02010609060101010101" pitchFamily="49" charset="-122"/>
                <a:cs typeface="宋体" panose="02010600030101010101" pitchFamily="2" charset="-122"/>
              </a:rPr>
              <a:t>职务发明</a:t>
            </a:r>
            <a:r>
              <a:rPr lang="zh-TW" altLang="en-US" sz="2800" dirty="0">
                <a:solidFill>
                  <a:srgbClr val="FF0000"/>
                </a:solidFill>
                <a:latin typeface="SimHei" panose="02010609060101010101" pitchFamily="49" charset="-122"/>
                <a:ea typeface="SimHei" panose="02010609060101010101" pitchFamily="49" charset="-122"/>
              </a:rPr>
              <a:t> </a:t>
            </a:r>
            <a:endParaRPr lang="en-US" altLang="zh-TW" sz="2800" dirty="0">
              <a:solidFill>
                <a:srgbClr val="FF0000"/>
              </a:solidFill>
              <a:latin typeface="SimHei" panose="02010609060101010101" pitchFamily="49" charset="-122"/>
              <a:ea typeface="SimHei" panose="02010609060101010101" pitchFamily="49" charset="-122"/>
            </a:endParaRPr>
          </a:p>
          <a:p>
            <a:pPr algn="just">
              <a:lnSpc>
                <a:spcPct val="150000"/>
              </a:lnSpc>
            </a:pPr>
            <a:r>
              <a:rPr lang="en-US" altLang="zh-CN" sz="2800" dirty="0">
                <a:latin typeface="SimHei" panose="02010609060101010101" pitchFamily="49" charset="-122"/>
                <a:ea typeface="SimHei" panose="02010609060101010101" pitchFamily="49" charset="-122"/>
                <a:cs typeface="宋体" panose="02010600030101010101" pitchFamily="2" charset="-122"/>
                <a:sym typeface="Wingdings" pitchFamily="2" charset="2"/>
              </a:rPr>
              <a:t>    </a:t>
            </a:r>
            <a:r>
              <a:rPr lang="zh-CN" altLang="en-US" sz="2800" dirty="0">
                <a:latin typeface="SimHei" panose="02010609060101010101" pitchFamily="49" charset="-122"/>
                <a:ea typeface="SimHei" panose="02010609060101010101" pitchFamily="49" charset="-122"/>
                <a:cs typeface="宋体" panose="02010600030101010101" pitchFamily="2" charset="-122"/>
                <a:sym typeface="Wingdings" pitchFamily="2" charset="2"/>
              </a:rPr>
              <a:t>（</a:t>
            </a:r>
            <a:r>
              <a:rPr lang="en-US" altLang="zh-CN" sz="2800" dirty="0">
                <a:latin typeface="SimHei" panose="02010609060101010101" pitchFamily="49" charset="-122"/>
                <a:ea typeface="SimHei" panose="02010609060101010101" pitchFamily="49" charset="-122"/>
                <a:cs typeface="宋体" panose="02010600030101010101" pitchFamily="2" charset="-122"/>
                <a:sym typeface="Wingdings" pitchFamily="2" charset="2"/>
              </a:rPr>
              <a:t>1</a:t>
            </a:r>
            <a:r>
              <a:rPr lang="zh-CN" altLang="en-US" sz="2800" dirty="0">
                <a:latin typeface="SimHei" panose="02010609060101010101" pitchFamily="49" charset="-122"/>
                <a:ea typeface="SimHei" panose="02010609060101010101" pitchFamily="49" charset="-122"/>
                <a:cs typeface="宋体" panose="02010600030101010101" pitchFamily="2" charset="-122"/>
                <a:sym typeface="Wingdings" pitchFamily="2" charset="2"/>
              </a:rPr>
              <a:t>）</a:t>
            </a:r>
            <a:r>
              <a:rPr lang="zh-TW" altLang="en-US" sz="2800" dirty="0">
                <a:latin typeface="SimHei" panose="02010609060101010101" pitchFamily="49" charset="-122"/>
                <a:ea typeface="SimHei" panose="02010609060101010101" pitchFamily="49" charset="-122"/>
                <a:cs typeface="宋体" panose="02010600030101010101" pitchFamily="2" charset="-122"/>
              </a:rPr>
              <a:t>执行本单位任务所完成的发明创造</a:t>
            </a:r>
            <a:r>
              <a:rPr lang="zh-CN" altLang="en-US" sz="2800" dirty="0">
                <a:latin typeface="SimHei" panose="02010609060101010101" pitchFamily="49" charset="-122"/>
                <a:ea typeface="SimHei" panose="02010609060101010101" pitchFamily="49" charset="-122"/>
                <a:cs typeface="宋体" panose="02010600030101010101" pitchFamily="2" charset="-122"/>
              </a:rPr>
              <a:t>。包括</a:t>
            </a:r>
            <a:r>
              <a:rPr lang="zh-TW" altLang="en-US" sz="2800" dirty="0">
                <a:latin typeface="SimHei" panose="02010609060101010101" pitchFamily="49" charset="-122"/>
                <a:ea typeface="SimHei" panose="02010609060101010101" pitchFamily="49" charset="-122"/>
                <a:cs typeface="宋体" panose="02010600030101010101" pitchFamily="2" charset="-122"/>
              </a:rPr>
              <a:t>职工在履行职务中所完成的新发明、新设计，或者是在执行所在单位的指令中所完成的发明创造。 </a:t>
            </a:r>
            <a:endParaRPr lang="en-US" altLang="zh-TW" sz="2800" dirty="0">
              <a:latin typeface="SimHei" panose="02010609060101010101" pitchFamily="49" charset="-122"/>
              <a:ea typeface="SimHei" panose="02010609060101010101" pitchFamily="49" charset="-122"/>
              <a:cs typeface="宋体" panose="02010600030101010101" pitchFamily="2" charset="-122"/>
            </a:endParaRPr>
          </a:p>
          <a:p>
            <a:pPr algn="just">
              <a:lnSpc>
                <a:spcPct val="150000"/>
              </a:lnSpc>
            </a:pPr>
            <a:r>
              <a:rPr lang="zh-CN" altLang="en-US" sz="2800" dirty="0">
                <a:latin typeface="SimHei" panose="02010609060101010101" pitchFamily="49" charset="-122"/>
                <a:ea typeface="SimHei" panose="02010609060101010101" pitchFamily="49" charset="-122"/>
                <a:cs typeface="宋体" panose="02010600030101010101" pitchFamily="2" charset="-122"/>
              </a:rPr>
              <a:t>    （</a:t>
            </a:r>
            <a:r>
              <a:rPr lang="en-US" altLang="zh-CN" sz="2800" dirty="0">
                <a:latin typeface="SimHei" panose="02010609060101010101" pitchFamily="49" charset="-122"/>
                <a:ea typeface="SimHei" panose="02010609060101010101" pitchFamily="49" charset="-122"/>
                <a:cs typeface="宋体" panose="02010600030101010101" pitchFamily="2" charset="-122"/>
              </a:rPr>
              <a:t>2</a:t>
            </a:r>
            <a:r>
              <a:rPr lang="zh-CN" altLang="en-US" sz="2800" dirty="0">
                <a:latin typeface="SimHei" panose="02010609060101010101" pitchFamily="49" charset="-122"/>
                <a:ea typeface="SimHei" panose="02010609060101010101" pitchFamily="49" charset="-122"/>
                <a:cs typeface="宋体" panose="02010600030101010101" pitchFamily="2" charset="-122"/>
              </a:rPr>
              <a:t>）</a:t>
            </a:r>
            <a:r>
              <a:rPr lang="zh-TW" altLang="en-US" sz="2800" dirty="0">
                <a:latin typeface="SimHei" panose="02010609060101010101" pitchFamily="49" charset="-122"/>
                <a:ea typeface="SimHei" panose="02010609060101010101" pitchFamily="49" charset="-122"/>
                <a:cs typeface="宋体" panose="02010600030101010101" pitchFamily="2" charset="-122"/>
              </a:rPr>
              <a:t>主要利用本单位物质</a:t>
            </a:r>
            <a:r>
              <a:rPr lang="zh-CN" altLang="en-US" sz="2800" dirty="0">
                <a:latin typeface="SimHei" panose="02010609060101010101" pitchFamily="49" charset="-122"/>
                <a:ea typeface="SimHei" panose="02010609060101010101" pitchFamily="49" charset="-122"/>
                <a:cs typeface="宋体" panose="02010600030101010101" pitchFamily="2" charset="-122"/>
              </a:rPr>
              <a:t>技术</a:t>
            </a:r>
            <a:r>
              <a:rPr lang="zh-TW" altLang="en-US" sz="2800" dirty="0">
                <a:latin typeface="SimHei" panose="02010609060101010101" pitchFamily="49" charset="-122"/>
                <a:ea typeface="SimHei" panose="02010609060101010101" pitchFamily="49" charset="-122"/>
                <a:cs typeface="宋体" panose="02010600030101010101" pitchFamily="2" charset="-122"/>
              </a:rPr>
              <a:t>条件所完成的发明创造。 </a:t>
            </a:r>
            <a:endParaRPr lang="zh-TW" altLang="en-US" sz="2800" dirty="0">
              <a:latin typeface="SimHei" panose="02010609060101010101" pitchFamily="49" charset="-122"/>
              <a:ea typeface="SimHei" panose="02010609060101010101" pitchFamily="49" charset="-122"/>
            </a:endParaRPr>
          </a:p>
          <a:p>
            <a:pPr algn="just">
              <a:lnSpc>
                <a:spcPct val="150000"/>
              </a:lnSpc>
            </a:pPr>
            <a:r>
              <a:rPr lang="zh-TW" altLang="en-US" sz="2800" b="1" dirty="0">
                <a:solidFill>
                  <a:srgbClr val="7030A0"/>
                </a:solidFill>
                <a:latin typeface="SimHei" panose="02010609060101010101" pitchFamily="49" charset="-122"/>
                <a:ea typeface="SimHei" panose="02010609060101010101" pitchFamily="49" charset="-122"/>
                <a:cs typeface="宋体" panose="02010600030101010101" pitchFamily="2" charset="-122"/>
              </a:rPr>
              <a:t>    </a:t>
            </a:r>
            <a:r>
              <a:rPr lang="zh-TW" altLang="en-US" sz="2800" dirty="0">
                <a:latin typeface="SimHei" panose="02010609060101010101" pitchFamily="49" charset="-122"/>
                <a:ea typeface="SimHei" panose="02010609060101010101" pitchFamily="49" charset="-122"/>
                <a:cs typeface="宋体" panose="02010600030101010101" pitchFamily="2" charset="-122"/>
              </a:rPr>
              <a:t>专利权归属</a:t>
            </a:r>
            <a:r>
              <a:rPr lang="zh-CN" altLang="en-US" sz="2800" dirty="0">
                <a:latin typeface="SimHei" panose="02010609060101010101" pitchFamily="49" charset="-122"/>
                <a:ea typeface="SimHei" panose="02010609060101010101" pitchFamily="49" charset="-122"/>
                <a:cs typeface="宋体" panose="02010600030101010101" pitchFamily="2" charset="-122"/>
              </a:rPr>
              <a:t>：发明人</a:t>
            </a:r>
            <a:r>
              <a:rPr lang="zh-CN" altLang="en-US" sz="2800" b="1" dirty="0">
                <a:latin typeface="SimHei" panose="02010609060101010101" pitchFamily="49" charset="-122"/>
                <a:ea typeface="SimHei" panose="02010609060101010101" pitchFamily="49" charset="-122"/>
                <a:cs typeface="宋体" panose="02010600030101010101" pitchFamily="2" charset="-122"/>
              </a:rPr>
              <a:t>所在</a:t>
            </a:r>
            <a:r>
              <a:rPr lang="zh-TW" altLang="en-US" sz="2800" dirty="0">
                <a:latin typeface="SimHei" panose="02010609060101010101" pitchFamily="49" charset="-122"/>
                <a:ea typeface="SimHei" panose="02010609060101010101" pitchFamily="49" charset="-122"/>
                <a:cs typeface="宋体" panose="02010600030101010101" pitchFamily="2" charset="-122"/>
              </a:rPr>
              <a:t>单位</a:t>
            </a:r>
            <a:r>
              <a:rPr lang="zh-CN" altLang="en-US" sz="2800" dirty="0">
                <a:latin typeface="SimHei" panose="02010609060101010101" pitchFamily="49" charset="-122"/>
                <a:ea typeface="SimHei" panose="02010609060101010101" pitchFamily="49" charset="-122"/>
                <a:cs typeface="宋体" panose="02010600030101010101" pitchFamily="2" charset="-122"/>
              </a:rPr>
              <a:t>。</a:t>
            </a:r>
            <a:r>
              <a:rPr lang="zh-TW" altLang="en-US" sz="2800" dirty="0">
                <a:latin typeface="SimHei" panose="02010609060101010101" pitchFamily="49" charset="-122"/>
                <a:ea typeface="SimHei" panose="02010609060101010101" pitchFamily="49" charset="-122"/>
                <a:cs typeface="宋体" panose="02010600030101010101" pitchFamily="2" charset="-122"/>
              </a:rPr>
              <a:t> </a:t>
            </a:r>
          </a:p>
        </p:txBody>
      </p:sp>
      <p:sp>
        <p:nvSpPr>
          <p:cNvPr id="7" name="矩形 6"/>
          <p:cNvSpPr/>
          <p:nvPr/>
        </p:nvSpPr>
        <p:spPr>
          <a:xfrm>
            <a:off x="836211" y="1121160"/>
            <a:ext cx="10876817" cy="523220"/>
          </a:xfrm>
          <a:prstGeom prst="rect">
            <a:avLst/>
          </a:prstGeom>
        </p:spPr>
        <p:txBody>
          <a:bodyPr wrap="square">
            <a:spAutoFit/>
          </a:bodyPr>
          <a:lstStyle/>
          <a:p>
            <a:pPr algn="ctr"/>
            <a:r>
              <a:rPr lang="zh-CN" altLang="en-US" sz="2800" b="1"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rPr>
              <a:t>三、</a:t>
            </a:r>
            <a:r>
              <a:rPr lang="zh-TW" altLang="en-US" sz="2800" b="1" dirty="0">
                <a:solidFill>
                  <a:srgbClr val="D9793F"/>
                </a:solidFill>
                <a:latin typeface="STZhongsong" panose="02010600040101010101" pitchFamily="2" charset="-122"/>
                <a:ea typeface="STZhongsong" panose="02010600040101010101" pitchFamily="2" charset="-122"/>
                <a:cs typeface="宋体" panose="02010600030101010101" pitchFamily="2" charset="-122"/>
              </a:rPr>
              <a:t>职务发明的专利权归属</a:t>
            </a:r>
          </a:p>
        </p:txBody>
      </p:sp>
      <p:sp>
        <p:nvSpPr>
          <p:cNvPr id="8" name="文本框 7">
            <a:extLst>
              <a:ext uri="{FF2B5EF4-FFF2-40B4-BE49-F238E27FC236}">
                <a16:creationId xmlns:a16="http://schemas.microsoft.com/office/drawing/2014/main" id="{45BF72D8-5C97-FA45-94EE-E0C07334B667}"/>
              </a:ext>
            </a:extLst>
          </p:cNvPr>
          <p:cNvSpPr txBox="1"/>
          <p:nvPr/>
        </p:nvSpPr>
        <p:spPr>
          <a:xfrm>
            <a:off x="129492" y="265770"/>
            <a:ext cx="1107996" cy="461665"/>
          </a:xfrm>
          <a:prstGeom prst="rect">
            <a:avLst/>
          </a:prstGeom>
          <a:noFill/>
        </p:spPr>
        <p:txBody>
          <a:bodyPr wrap="none" rtlCol="0">
            <a:spAutoFit/>
          </a:bodyPr>
          <a:lstStyle/>
          <a:p>
            <a:r>
              <a:rPr lang="zh-CN" altLang="en-US" sz="2400" b="1" dirty="0">
                <a:solidFill>
                  <a:srgbClr val="FA7D00"/>
                </a:solidFill>
                <a:latin typeface="SimHei" panose="02010609060101010101" pitchFamily="49" charset="-122"/>
                <a:ea typeface="SimHei" panose="02010609060101010101" pitchFamily="49" charset="-122"/>
              </a:rPr>
              <a:t>第一节</a:t>
            </a:r>
          </a:p>
        </p:txBody>
      </p:sp>
      <p:sp>
        <p:nvSpPr>
          <p:cNvPr id="9" name="标题 2">
            <a:extLst>
              <a:ext uri="{FF2B5EF4-FFF2-40B4-BE49-F238E27FC236}">
                <a16:creationId xmlns:a16="http://schemas.microsoft.com/office/drawing/2014/main" id="{57787768-A10E-2843-A851-27BDE4DFB969}"/>
              </a:ext>
            </a:extLst>
          </p:cNvPr>
          <p:cNvSpPr>
            <a:spLocks noGrp="1"/>
          </p:cNvSpPr>
          <p:nvPr>
            <p:ph type="title"/>
          </p:nvPr>
        </p:nvSpPr>
        <p:spPr>
          <a:xfrm>
            <a:off x="1507833" y="198875"/>
            <a:ext cx="10425548" cy="595457"/>
          </a:xfrm>
        </p:spPr>
        <p:txBody>
          <a:bodyPr/>
          <a:lstStyle/>
          <a:p>
            <a:r>
              <a:rPr lang="zh-TW" altLang="en-US" b="1" dirty="0">
                <a:latin typeface="SimHei" panose="02010609060101010101" pitchFamily="49" charset="-122"/>
                <a:ea typeface="SimHei" panose="02010609060101010101" pitchFamily="49" charset="-122"/>
              </a:rPr>
              <a:t>专利权的归属</a:t>
            </a:r>
            <a:endParaRPr lang="zh-CN" altLang="en-US" b="1"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142382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8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3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8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2EA3908-195D-4B68-9891-67E5EF29944C}"/>
              </a:ext>
            </a:extLst>
          </p:cNvPr>
          <p:cNvSpPr>
            <a:spLocks noGrp="1"/>
          </p:cNvSpPr>
          <p:nvPr>
            <p:ph idx="1"/>
          </p:nvPr>
        </p:nvSpPr>
        <p:spPr>
          <a:xfrm>
            <a:off x="1584484" y="993021"/>
            <a:ext cx="9583624" cy="5150327"/>
          </a:xfrm>
        </p:spPr>
        <p:txBody>
          <a:bodyPr>
            <a:normAutofit/>
          </a:bodyPr>
          <a:lstStyle/>
          <a:p>
            <a:r>
              <a:rPr lang="zh-CN" altLang="en-US" sz="2600" dirty="0">
                <a:latin typeface="SimHei" panose="02010609060101010101" pitchFamily="49" charset="-122"/>
                <a:ea typeface="SimHei" panose="02010609060101010101" pitchFamily="49" charset="-122"/>
                <a:cs typeface="Times New Roman" panose="02020603050405020304" pitchFamily="18" charset="0"/>
              </a:rPr>
              <a:t>    执行本单位任务包括：</a:t>
            </a:r>
          </a:p>
          <a:p>
            <a:r>
              <a:rPr lang="zh-CN" altLang="en-US" sz="2600" dirty="0">
                <a:latin typeface="SimHei" panose="02010609060101010101" pitchFamily="49" charset="-122"/>
                <a:ea typeface="SimHei" panose="02010609060101010101" pitchFamily="49" charset="-122"/>
                <a:cs typeface="Times New Roman" panose="02020603050405020304" pitchFamily="18" charset="0"/>
              </a:rPr>
              <a:t>    </a:t>
            </a:r>
            <a:r>
              <a:rPr lang="en-US" altLang="zh-CN" sz="2600" dirty="0">
                <a:latin typeface="SimHei" panose="02010609060101010101" pitchFamily="49" charset="-122"/>
                <a:ea typeface="SimHei" panose="02010609060101010101" pitchFamily="49" charset="-122"/>
                <a:cs typeface="Times New Roman" panose="02020603050405020304" pitchFamily="18" charset="0"/>
              </a:rPr>
              <a:t>1</a:t>
            </a:r>
            <a:r>
              <a:rPr lang="zh-CN" altLang="en-US" sz="2600" dirty="0">
                <a:latin typeface="SimHei" panose="02010609060101010101" pitchFamily="49" charset="-122"/>
                <a:ea typeface="SimHei" panose="02010609060101010101" pitchFamily="49" charset="-122"/>
                <a:cs typeface="Times New Roman" panose="02020603050405020304" pitchFamily="18" charset="0"/>
              </a:rPr>
              <a:t>、在本职工作中作出的发明创造；</a:t>
            </a:r>
          </a:p>
          <a:p>
            <a:r>
              <a:rPr lang="zh-CN" altLang="en-US" sz="2600" dirty="0">
                <a:latin typeface="SimHei" panose="02010609060101010101" pitchFamily="49" charset="-122"/>
                <a:ea typeface="SimHei" panose="02010609060101010101" pitchFamily="49" charset="-122"/>
                <a:cs typeface="Times New Roman" panose="02020603050405020304" pitchFamily="18" charset="0"/>
              </a:rPr>
              <a:t>    </a:t>
            </a:r>
            <a:r>
              <a:rPr lang="en-US" altLang="zh-CN" sz="2600" dirty="0">
                <a:latin typeface="SimHei" panose="02010609060101010101" pitchFamily="49" charset="-122"/>
                <a:ea typeface="SimHei" panose="02010609060101010101" pitchFamily="49" charset="-122"/>
                <a:cs typeface="Times New Roman" panose="02020603050405020304" pitchFamily="18" charset="0"/>
              </a:rPr>
              <a:t>2</a:t>
            </a:r>
            <a:r>
              <a:rPr lang="zh-CN" altLang="en-US" sz="2600" dirty="0">
                <a:latin typeface="SimHei" panose="02010609060101010101" pitchFamily="49" charset="-122"/>
                <a:ea typeface="SimHei" panose="02010609060101010101" pitchFamily="49" charset="-122"/>
                <a:cs typeface="Times New Roman" panose="02020603050405020304" pitchFamily="18" charset="0"/>
              </a:rPr>
              <a:t>、履行本单位交付的本职工作之外的任务所作出的发明创造；</a:t>
            </a:r>
          </a:p>
          <a:p>
            <a:r>
              <a:rPr lang="zh-CN" altLang="en-US" sz="2600" dirty="0">
                <a:latin typeface="SimHei" panose="02010609060101010101" pitchFamily="49" charset="-122"/>
                <a:ea typeface="SimHei" panose="02010609060101010101" pitchFamily="49" charset="-122"/>
                <a:cs typeface="Times New Roman" panose="02020603050405020304" pitchFamily="18" charset="0"/>
              </a:rPr>
              <a:t>    </a:t>
            </a:r>
            <a:r>
              <a:rPr lang="en-US" altLang="zh-CN" sz="2600" dirty="0">
                <a:latin typeface="SimHei" panose="02010609060101010101" pitchFamily="49" charset="-122"/>
                <a:ea typeface="SimHei" panose="02010609060101010101" pitchFamily="49" charset="-122"/>
                <a:cs typeface="Times New Roman" panose="02020603050405020304" pitchFamily="18" charset="0"/>
              </a:rPr>
              <a:t>3</a:t>
            </a:r>
            <a:r>
              <a:rPr lang="zh-CN" altLang="en-US" sz="2600" dirty="0">
                <a:latin typeface="SimHei" panose="02010609060101010101" pitchFamily="49" charset="-122"/>
                <a:ea typeface="SimHei" panose="02010609060101010101" pitchFamily="49" charset="-122"/>
                <a:cs typeface="Times New Roman" panose="02020603050405020304" pitchFamily="18" charset="0"/>
              </a:rPr>
              <a:t>、退职、退休或调动工作后一年内作出的，与其在原单位承担的本职工作或分配的任务有关的发明创造。</a:t>
            </a:r>
          </a:p>
          <a:p>
            <a:r>
              <a:rPr lang="zh-CN" altLang="en-US" sz="2600" dirty="0">
                <a:latin typeface="SimHei" panose="02010609060101010101" pitchFamily="49" charset="-122"/>
                <a:ea typeface="SimHei" panose="02010609060101010101" pitchFamily="49" charset="-122"/>
                <a:cs typeface="Times New Roman" panose="02020603050405020304" pitchFamily="18" charset="0"/>
              </a:rPr>
              <a:t>    本单位物质技术条件指本单位的资金、设备、零部件、原材料或不向外公开的技术资料等。    </a:t>
            </a:r>
          </a:p>
        </p:txBody>
      </p:sp>
    </p:spTree>
    <p:extLst>
      <p:ext uri="{BB962C8B-B14F-4D97-AF65-F5344CB8AC3E}">
        <p14:creationId xmlns:p14="http://schemas.microsoft.com/office/powerpoint/2010/main" val="619842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88F4BA5-C779-4923-85BE-0D2D276B5A46}"/>
              </a:ext>
            </a:extLst>
          </p:cNvPr>
          <p:cNvSpPr>
            <a:spLocks noGrp="1"/>
          </p:cNvSpPr>
          <p:nvPr>
            <p:ph idx="1"/>
          </p:nvPr>
        </p:nvSpPr>
        <p:spPr>
          <a:xfrm>
            <a:off x="1464815" y="1120470"/>
            <a:ext cx="10072119" cy="4985472"/>
          </a:xfrm>
        </p:spPr>
        <p:txBody>
          <a:bodyPr>
            <a:normAutofit fontScale="92500"/>
          </a:bodyPr>
          <a:lstStyle/>
          <a:p>
            <a:r>
              <a:rPr lang="zh-CN" altLang="en-US" sz="2400" dirty="0"/>
              <a:t>       </a:t>
            </a:r>
            <a:r>
              <a:rPr lang="zh-CN" altLang="en-US" sz="2600" dirty="0">
                <a:latin typeface="SimHei" panose="02010609060101010101" pitchFamily="49" charset="-122"/>
                <a:ea typeface="SimHei" panose="02010609060101010101" pitchFamily="49" charset="-122"/>
                <a:cs typeface="Times New Roman" panose="02020603050405020304" pitchFamily="18" charset="0"/>
              </a:rPr>
              <a:t>执行</a:t>
            </a:r>
            <a:r>
              <a:rPr lang="zh-CN" altLang="en-US" sz="26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本单位的任务</a:t>
            </a:r>
            <a:r>
              <a:rPr lang="zh-CN" altLang="en-US" sz="2600" dirty="0">
                <a:latin typeface="SimHei" panose="02010609060101010101" pitchFamily="49" charset="-122"/>
                <a:ea typeface="SimHei" panose="02010609060101010101" pitchFamily="49" charset="-122"/>
                <a:cs typeface="Times New Roman" panose="02020603050405020304" pitchFamily="18" charset="0"/>
              </a:rPr>
              <a:t>或者</a:t>
            </a:r>
            <a:r>
              <a:rPr lang="zh-CN" altLang="en-US" sz="26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主要是利用本单位的物质技术条件</a:t>
            </a:r>
            <a:r>
              <a:rPr lang="zh-CN" altLang="en-US" sz="2600" dirty="0">
                <a:latin typeface="SimHei" panose="02010609060101010101" pitchFamily="49" charset="-122"/>
                <a:ea typeface="SimHei" panose="02010609060101010101" pitchFamily="49" charset="-122"/>
                <a:cs typeface="Times New Roman" panose="02020603050405020304" pitchFamily="18" charset="0"/>
              </a:rPr>
              <a:t>所完成的发明创造为职务发明创造。职务发明创造申请专利的权利属于该单位，申请被批准后，该单位为专利权人。该单位可以</a:t>
            </a:r>
            <a:r>
              <a:rPr lang="zh-CN" altLang="en-US" sz="26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依法处置</a:t>
            </a:r>
            <a:r>
              <a:rPr lang="zh-CN" altLang="en-US" sz="2600" dirty="0">
                <a:latin typeface="SimHei" panose="02010609060101010101" pitchFamily="49" charset="-122"/>
                <a:ea typeface="SimHei" panose="02010609060101010101" pitchFamily="49" charset="-122"/>
                <a:cs typeface="Times New Roman" panose="02020603050405020304" pitchFamily="18" charset="0"/>
              </a:rPr>
              <a:t>其职务发明创造申请专利的权利和专利权，促进相关发明创造的实施和运用。</a:t>
            </a:r>
          </a:p>
          <a:p>
            <a:r>
              <a:rPr lang="zh-CN" altLang="en-US" sz="2600" dirty="0">
                <a:latin typeface="SimHei" panose="02010609060101010101" pitchFamily="49" charset="-122"/>
                <a:ea typeface="SimHei" panose="02010609060101010101" pitchFamily="49" charset="-122"/>
                <a:cs typeface="Times New Roman" panose="02020603050405020304" pitchFamily="18" charset="0"/>
              </a:rPr>
              <a:t>    </a:t>
            </a:r>
            <a:r>
              <a:rPr lang="zh-CN" altLang="en-US" sz="26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非职务发明创造</a:t>
            </a:r>
            <a:r>
              <a:rPr lang="zh-CN" altLang="en-US" sz="2600" dirty="0">
                <a:latin typeface="SimHei" panose="02010609060101010101" pitchFamily="49" charset="-122"/>
                <a:ea typeface="SimHei" panose="02010609060101010101" pitchFamily="49" charset="-122"/>
                <a:cs typeface="Times New Roman" panose="02020603050405020304" pitchFamily="18" charset="0"/>
              </a:rPr>
              <a:t>，申请专利的权利属于发明人或者设计人；申请被批准后，该发明人或者设计人为专利权人。</a:t>
            </a:r>
            <a:endParaRPr lang="en-US" altLang="zh-CN" sz="2600" dirty="0">
              <a:latin typeface="SimHei" panose="02010609060101010101" pitchFamily="49" charset="-122"/>
              <a:ea typeface="SimHei" panose="02010609060101010101" pitchFamily="49" charset="-122"/>
              <a:cs typeface="Times New Roman" panose="02020603050405020304" pitchFamily="18" charset="0"/>
            </a:endParaRPr>
          </a:p>
          <a:p>
            <a:r>
              <a:rPr lang="zh-CN" altLang="en-US" sz="1900" dirty="0">
                <a:latin typeface="SimHei" panose="02010609060101010101" pitchFamily="49" charset="-122"/>
                <a:ea typeface="SimHei" panose="02010609060101010101" pitchFamily="49" charset="-122"/>
                <a:cs typeface="Times New Roman" panose="02020603050405020304" pitchFamily="18" charset="0"/>
              </a:rPr>
              <a:t>     </a:t>
            </a:r>
            <a:r>
              <a:rPr lang="zh-CN" altLang="en-US" sz="1900" i="1" dirty="0">
                <a:latin typeface="SimHei" panose="02010609060101010101" pitchFamily="49" charset="-122"/>
                <a:ea typeface="SimHei" panose="02010609060101010101" pitchFamily="49" charset="-122"/>
                <a:cs typeface="Times New Roman" panose="02020603050405020304" pitchFamily="18" charset="0"/>
              </a:rPr>
              <a:t>对发明人或者设计人的非职务发明创造专利申请，任何单位或者个人不得压制。</a:t>
            </a:r>
          </a:p>
          <a:p>
            <a:r>
              <a:rPr lang="zh-CN" altLang="en-US" sz="2600" dirty="0">
                <a:latin typeface="SimHei" panose="02010609060101010101" pitchFamily="49" charset="-122"/>
                <a:ea typeface="SimHei" panose="02010609060101010101" pitchFamily="49" charset="-122"/>
                <a:cs typeface="Times New Roman" panose="02020603050405020304" pitchFamily="18" charset="0"/>
              </a:rPr>
              <a:t>    </a:t>
            </a:r>
            <a:r>
              <a:rPr lang="zh-CN" altLang="en-US" sz="26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利用本单位的物质技术条件</a:t>
            </a:r>
            <a:r>
              <a:rPr lang="zh-CN" altLang="en-US" sz="2600" dirty="0">
                <a:latin typeface="SimHei" panose="02010609060101010101" pitchFamily="49" charset="-122"/>
                <a:ea typeface="SimHei" panose="02010609060101010101" pitchFamily="49" charset="-122"/>
                <a:cs typeface="Times New Roman" panose="02020603050405020304" pitchFamily="18" charset="0"/>
              </a:rPr>
              <a:t>所完成的发明创造，单位与发明人或者设计人订有合同，对申请专利的权利和专利权的归属作出约定的，从其约定。</a:t>
            </a:r>
            <a:endParaRPr lang="en-US" altLang="zh-CN" sz="2600" dirty="0">
              <a:latin typeface="SimHei" panose="02010609060101010101" pitchFamily="49" charset="-122"/>
              <a:ea typeface="SimHei" panose="02010609060101010101" pitchFamily="49" charset="-122"/>
              <a:cs typeface="Times New Roman" panose="02020603050405020304" pitchFamily="18" charset="0"/>
            </a:endParaRPr>
          </a:p>
          <a:p>
            <a:r>
              <a:rPr lang="en-US" altLang="zh-CN" sz="2600" dirty="0">
                <a:latin typeface="SimHei" panose="02010609060101010101" pitchFamily="49" charset="-122"/>
                <a:ea typeface="SimHei" panose="02010609060101010101" pitchFamily="49" charset="-122"/>
                <a:cs typeface="Times New Roman" panose="02020603050405020304" pitchFamily="18" charset="0"/>
              </a:rPr>
              <a:t>                                              </a:t>
            </a:r>
            <a:r>
              <a:rPr lang="en-US" altLang="zh-CN" sz="1700" dirty="0">
                <a:latin typeface="SimHei" panose="02010609060101010101" pitchFamily="49" charset="-122"/>
                <a:ea typeface="SimHei" panose="02010609060101010101" pitchFamily="49" charset="-122"/>
                <a:cs typeface="Times New Roman" panose="02020603050405020304" pitchFamily="18" charset="0"/>
              </a:rPr>
              <a:t>——《</a:t>
            </a:r>
            <a:r>
              <a:rPr lang="zh-CN" altLang="en-US" sz="1700" dirty="0">
                <a:latin typeface="SimHei" panose="02010609060101010101" pitchFamily="49" charset="-122"/>
                <a:ea typeface="SimHei" panose="02010609060101010101" pitchFamily="49" charset="-122"/>
                <a:cs typeface="Times New Roman" panose="02020603050405020304" pitchFamily="18" charset="0"/>
              </a:rPr>
              <a:t>专利法</a:t>
            </a:r>
            <a:r>
              <a:rPr lang="en-US" altLang="zh-CN" sz="1700" dirty="0">
                <a:latin typeface="SimHei" panose="02010609060101010101" pitchFamily="49" charset="-122"/>
                <a:ea typeface="SimHei" panose="02010609060101010101" pitchFamily="49" charset="-122"/>
                <a:cs typeface="Times New Roman" panose="02020603050405020304" pitchFamily="18" charset="0"/>
              </a:rPr>
              <a:t>》</a:t>
            </a:r>
            <a:r>
              <a:rPr lang="zh-CN" altLang="en-US" sz="1700" dirty="0">
                <a:latin typeface="SimHei" panose="02010609060101010101" pitchFamily="49" charset="-122"/>
                <a:ea typeface="SimHei" panose="02010609060101010101" pitchFamily="49" charset="-122"/>
                <a:cs typeface="Times New Roman" panose="02020603050405020304" pitchFamily="18" charset="0"/>
              </a:rPr>
              <a:t>（</a:t>
            </a:r>
            <a:r>
              <a:rPr lang="en-US" altLang="zh-CN" sz="1700" dirty="0">
                <a:latin typeface="SimHei" panose="02010609060101010101" pitchFamily="49" charset="-122"/>
                <a:ea typeface="SimHei" panose="02010609060101010101" pitchFamily="49" charset="-122"/>
                <a:cs typeface="Times New Roman" panose="02020603050405020304" pitchFamily="18" charset="0"/>
              </a:rPr>
              <a:t>2020</a:t>
            </a:r>
            <a:r>
              <a:rPr lang="zh-CN" altLang="en-US" sz="1700" dirty="0">
                <a:latin typeface="SimHei" panose="02010609060101010101" pitchFamily="49" charset="-122"/>
                <a:ea typeface="SimHei" panose="02010609060101010101" pitchFamily="49" charset="-122"/>
                <a:cs typeface="Times New Roman" panose="02020603050405020304" pitchFamily="18" charset="0"/>
              </a:rPr>
              <a:t>）第</a:t>
            </a:r>
            <a:r>
              <a:rPr lang="en-US" altLang="zh-CN" sz="1700" dirty="0">
                <a:latin typeface="SimHei" panose="02010609060101010101" pitchFamily="49" charset="-122"/>
                <a:ea typeface="SimHei" panose="02010609060101010101" pitchFamily="49" charset="-122"/>
                <a:cs typeface="Times New Roman" panose="02020603050405020304" pitchFamily="18" charset="0"/>
              </a:rPr>
              <a:t>6</a:t>
            </a:r>
            <a:r>
              <a:rPr lang="zh-CN" altLang="en-US" sz="1700" dirty="0">
                <a:latin typeface="SimHei" panose="02010609060101010101" pitchFamily="49" charset="-122"/>
                <a:ea typeface="SimHei" panose="02010609060101010101" pitchFamily="49" charset="-122"/>
                <a:cs typeface="Times New Roman" panose="02020603050405020304" pitchFamily="18" charset="0"/>
              </a:rPr>
              <a:t>条</a:t>
            </a:r>
          </a:p>
        </p:txBody>
      </p:sp>
    </p:spTree>
    <p:extLst>
      <p:ext uri="{BB962C8B-B14F-4D97-AF65-F5344CB8AC3E}">
        <p14:creationId xmlns:p14="http://schemas.microsoft.com/office/powerpoint/2010/main" val="23091184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5DBDB3B-24B6-4584-A378-325D6F432099}"/>
              </a:ext>
            </a:extLst>
          </p:cNvPr>
          <p:cNvSpPr>
            <a:spLocks noGrp="1"/>
          </p:cNvSpPr>
          <p:nvPr>
            <p:ph idx="1"/>
          </p:nvPr>
        </p:nvSpPr>
        <p:spPr>
          <a:xfrm>
            <a:off x="1614366" y="1290423"/>
            <a:ext cx="9500477" cy="4152866"/>
          </a:xfrm>
        </p:spPr>
        <p:txBody>
          <a:bodyPr>
            <a:normAutofit fontScale="85000" lnSpcReduction="10000"/>
          </a:bodyPr>
          <a:lstStyle/>
          <a:p>
            <a:r>
              <a:rPr lang="zh-CN" altLang="en-US" sz="3100" dirty="0">
                <a:latin typeface="SimHei" panose="02010609060101010101" pitchFamily="49" charset="-122"/>
                <a:ea typeface="SimHei" panose="02010609060101010101" pitchFamily="49" charset="-122"/>
                <a:cs typeface="Times New Roman" panose="02020603050405020304" pitchFamily="18" charset="0"/>
              </a:rPr>
              <a:t>    被授予专利权的单位应当对职务发明创造的发明人或者设计人给予</a:t>
            </a:r>
            <a:r>
              <a:rPr lang="zh-CN" altLang="en-US" sz="31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奖励</a:t>
            </a:r>
            <a:r>
              <a:rPr lang="zh-CN" altLang="en-US" sz="3100" dirty="0">
                <a:latin typeface="SimHei" panose="02010609060101010101" pitchFamily="49" charset="-122"/>
                <a:ea typeface="SimHei" panose="02010609060101010101" pitchFamily="49" charset="-122"/>
                <a:cs typeface="Times New Roman" panose="02020603050405020304" pitchFamily="18" charset="0"/>
              </a:rPr>
              <a:t>；发明创造专利实施后，根据其推广应用的范围和取得的经济效益，对发明人或者设计人给予合理的</a:t>
            </a:r>
            <a:r>
              <a:rPr lang="zh-CN" altLang="en-US" sz="31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报酬</a:t>
            </a:r>
            <a:r>
              <a:rPr lang="zh-CN" altLang="en-US" sz="3100" dirty="0">
                <a:latin typeface="SimHei" panose="02010609060101010101" pitchFamily="49" charset="-122"/>
                <a:ea typeface="SimHei" panose="02010609060101010101" pitchFamily="49" charset="-122"/>
                <a:cs typeface="Times New Roman" panose="02020603050405020304" pitchFamily="18" charset="0"/>
              </a:rPr>
              <a:t>。</a:t>
            </a:r>
            <a:endParaRPr lang="en-US" altLang="zh-CN" sz="3100" dirty="0">
              <a:latin typeface="SimHei" panose="02010609060101010101" pitchFamily="49" charset="-122"/>
              <a:ea typeface="SimHei" panose="02010609060101010101" pitchFamily="49" charset="-122"/>
              <a:cs typeface="Times New Roman" panose="02020603050405020304" pitchFamily="18" charset="0"/>
            </a:endParaRPr>
          </a:p>
          <a:p>
            <a:r>
              <a:rPr lang="zh-CN" altLang="en-US" sz="3100" dirty="0">
                <a:latin typeface="SimHei" panose="02010609060101010101" pitchFamily="49" charset="-122"/>
                <a:ea typeface="SimHei" panose="02010609060101010101" pitchFamily="49" charset="-122"/>
                <a:cs typeface="Times New Roman" panose="02020603050405020304" pitchFamily="18" charset="0"/>
              </a:rPr>
              <a:t>    国家鼓励被授予专利权的单位实行</a:t>
            </a:r>
            <a:r>
              <a:rPr lang="zh-CN" altLang="en-US" sz="31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产权激励</a:t>
            </a:r>
            <a:r>
              <a:rPr lang="zh-CN" altLang="en-US" sz="3100" dirty="0">
                <a:latin typeface="SimHei" panose="02010609060101010101" pitchFamily="49" charset="-122"/>
                <a:ea typeface="SimHei" panose="02010609060101010101" pitchFamily="49" charset="-122"/>
                <a:cs typeface="Times New Roman" panose="02020603050405020304" pitchFamily="18" charset="0"/>
              </a:rPr>
              <a:t>，采取股权、期权、分红等方式，使发明人或者设计人合理分享创新收益。  </a:t>
            </a:r>
            <a:endParaRPr lang="en-US" altLang="zh-CN" sz="3100" dirty="0">
              <a:latin typeface="SimHei" panose="02010609060101010101" pitchFamily="49" charset="-122"/>
              <a:ea typeface="SimHei" panose="02010609060101010101" pitchFamily="49" charset="-122"/>
              <a:cs typeface="Times New Roman" panose="02020603050405020304" pitchFamily="18" charset="0"/>
            </a:endParaRPr>
          </a:p>
          <a:p>
            <a:r>
              <a:rPr lang="zh-CN" altLang="en-US" sz="3100" dirty="0">
                <a:latin typeface="SimHei" panose="02010609060101010101" pitchFamily="49" charset="-122"/>
                <a:ea typeface="SimHei" panose="02010609060101010101" pitchFamily="49" charset="-122"/>
                <a:cs typeface="Times New Roman" panose="02020603050405020304" pitchFamily="18" charset="0"/>
              </a:rPr>
              <a:t>                                       </a:t>
            </a:r>
            <a:r>
              <a:rPr lang="en-US" altLang="zh-CN" sz="1900" dirty="0">
                <a:latin typeface="SimHei" panose="02010609060101010101" pitchFamily="49" charset="-122"/>
                <a:ea typeface="SimHei" panose="02010609060101010101" pitchFamily="49" charset="-122"/>
                <a:cs typeface="Times New Roman" panose="02020603050405020304" pitchFamily="18" charset="0"/>
              </a:rPr>
              <a:t>——《</a:t>
            </a:r>
            <a:r>
              <a:rPr lang="zh-CN" altLang="en-US" sz="1900" dirty="0">
                <a:latin typeface="SimHei" panose="02010609060101010101" pitchFamily="49" charset="-122"/>
                <a:ea typeface="SimHei" panose="02010609060101010101" pitchFamily="49" charset="-122"/>
                <a:cs typeface="Times New Roman" panose="02020603050405020304" pitchFamily="18" charset="0"/>
              </a:rPr>
              <a:t>专利法</a:t>
            </a:r>
            <a:r>
              <a:rPr lang="en-US" altLang="zh-CN" sz="1900" dirty="0">
                <a:latin typeface="SimHei" panose="02010609060101010101" pitchFamily="49" charset="-122"/>
                <a:ea typeface="SimHei" panose="02010609060101010101" pitchFamily="49" charset="-122"/>
                <a:cs typeface="Times New Roman" panose="02020603050405020304" pitchFamily="18" charset="0"/>
              </a:rPr>
              <a:t>》</a:t>
            </a:r>
            <a:r>
              <a:rPr lang="zh-CN" altLang="en-US" sz="1900" dirty="0">
                <a:latin typeface="SimHei" panose="02010609060101010101" pitchFamily="49" charset="-122"/>
                <a:ea typeface="SimHei" panose="02010609060101010101" pitchFamily="49" charset="-122"/>
                <a:cs typeface="Times New Roman" panose="02020603050405020304" pitchFamily="18" charset="0"/>
              </a:rPr>
              <a:t>（</a:t>
            </a:r>
            <a:r>
              <a:rPr lang="en-US" altLang="zh-CN" sz="1900" dirty="0">
                <a:latin typeface="SimHei" panose="02010609060101010101" pitchFamily="49" charset="-122"/>
                <a:ea typeface="SimHei" panose="02010609060101010101" pitchFamily="49" charset="-122"/>
                <a:cs typeface="Times New Roman" panose="02020603050405020304" pitchFamily="18" charset="0"/>
              </a:rPr>
              <a:t>2020</a:t>
            </a:r>
            <a:r>
              <a:rPr lang="zh-CN" altLang="en-US" sz="1900" dirty="0">
                <a:latin typeface="SimHei" panose="02010609060101010101" pitchFamily="49" charset="-122"/>
                <a:ea typeface="SimHei" panose="02010609060101010101" pitchFamily="49" charset="-122"/>
                <a:cs typeface="Times New Roman" panose="02020603050405020304" pitchFamily="18" charset="0"/>
              </a:rPr>
              <a:t>）第</a:t>
            </a:r>
            <a:r>
              <a:rPr lang="en-US" altLang="zh-CN" sz="1900" dirty="0">
                <a:latin typeface="SimHei" panose="02010609060101010101" pitchFamily="49" charset="-122"/>
                <a:ea typeface="SimHei" panose="02010609060101010101" pitchFamily="49" charset="-122"/>
                <a:cs typeface="Times New Roman" panose="02020603050405020304" pitchFamily="18" charset="0"/>
              </a:rPr>
              <a:t>6</a:t>
            </a:r>
            <a:r>
              <a:rPr lang="zh-CN" altLang="en-US" sz="1900" dirty="0">
                <a:latin typeface="SimHei" panose="02010609060101010101" pitchFamily="49" charset="-122"/>
                <a:ea typeface="SimHei" panose="02010609060101010101" pitchFamily="49" charset="-122"/>
                <a:cs typeface="Times New Roman" panose="02020603050405020304" pitchFamily="18" charset="0"/>
              </a:rPr>
              <a:t>条</a:t>
            </a:r>
            <a:endParaRPr lang="en-US" altLang="zh-CN" sz="1900" dirty="0">
              <a:latin typeface="SimHei" panose="02010609060101010101" pitchFamily="49" charset="-122"/>
              <a:ea typeface="SimHei" panose="02010609060101010101" pitchFamily="49" charset="-122"/>
              <a:cs typeface="Times New Roman" panose="02020603050405020304" pitchFamily="18" charset="0"/>
            </a:endParaRPr>
          </a:p>
          <a:p>
            <a:r>
              <a:rPr lang="zh-CN" altLang="en-US" sz="3100" dirty="0">
                <a:latin typeface="SimHei" panose="02010609060101010101" pitchFamily="49" charset="-122"/>
                <a:ea typeface="SimHei" panose="02010609060101010101" pitchFamily="49" charset="-122"/>
                <a:cs typeface="Times New Roman" panose="02020603050405020304" pitchFamily="18" charset="0"/>
              </a:rPr>
              <a:t>    </a:t>
            </a:r>
            <a:endParaRPr lang="zh-CN" altLang="en-US" sz="2600" dirty="0">
              <a:latin typeface="SimHei" panose="02010609060101010101" pitchFamily="49" charset="-122"/>
              <a:ea typeface="SimHe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524686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SimHei" panose="02010609060101010101" pitchFamily="49" charset="-122"/>
                <a:ea typeface="SimHei" panose="02010609060101010101" pitchFamily="49" charset="-122"/>
              </a:rPr>
              <a:t>发明</a:t>
            </a:r>
          </a:p>
        </p:txBody>
      </p:sp>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3101244" y="1939699"/>
            <a:ext cx="8694516" cy="4801314"/>
          </a:xfrm>
          <a:prstGeom prst="rect">
            <a:avLst/>
          </a:prstGeom>
          <a:noFill/>
        </p:spPr>
        <p:txBody>
          <a:bodyPr wrap="square" rtlCol="0">
            <a:spAutoFit/>
          </a:bodyPr>
          <a:lstStyle/>
          <a:p>
            <a:pPr>
              <a:lnSpc>
                <a:spcPct val="150000"/>
              </a:lnSpc>
            </a:pPr>
            <a:r>
              <a:rPr lang="zh-CN" altLang="en-US" sz="2000" b="1" dirty="0">
                <a:latin typeface="SimHei" panose="02010609060101010101" pitchFamily="49" charset="-122"/>
                <a:ea typeface="SimHei" panose="02010609060101010101" pitchFamily="49" charset="-122"/>
                <a:cs typeface="Times New Roman" panose="02020603050405020304" pitchFamily="18" charset="0"/>
                <a:sym typeface="+mn-ea"/>
              </a:rPr>
              <a:t>根据不同的分类标准，发明可以有多种类别：</a:t>
            </a:r>
            <a:endParaRPr lang="en-US" altLang="zh-CN" sz="2000" b="1" dirty="0">
              <a:latin typeface="SimHei" panose="02010609060101010101" pitchFamily="49" charset="-122"/>
              <a:ea typeface="SimHei" panose="02010609060101010101" pitchFamily="49" charset="-122"/>
              <a:cs typeface="Times New Roman" panose="02020603050405020304" pitchFamily="18" charset="0"/>
              <a:sym typeface="+mn-ea"/>
            </a:endParaRPr>
          </a:p>
          <a:p>
            <a:pPr marL="457200" indent="-457200">
              <a:lnSpc>
                <a:spcPct val="150000"/>
              </a:lnSpc>
              <a:buAutoNum type="arabicPeriod"/>
            </a:pPr>
            <a:r>
              <a:rPr lang="zh-CN" altLang="en-US" sz="2000" dirty="0">
                <a:latin typeface="SimHei" panose="02010609060101010101" pitchFamily="49" charset="-122"/>
                <a:ea typeface="SimHei" panose="02010609060101010101" pitchFamily="49" charset="-122"/>
                <a:cs typeface="Times New Roman" panose="02020603050405020304" pitchFamily="18" charset="0"/>
                <a:sym typeface="+mn-ea"/>
              </a:rPr>
              <a:t>以发明的完成状况为标准，发明可分为已完成发明和未完成发明。</a:t>
            </a:r>
            <a:endParaRPr lang="en-US" altLang="zh-CN" sz="2000" dirty="0">
              <a:latin typeface="SimHei" panose="02010609060101010101" pitchFamily="49" charset="-122"/>
              <a:ea typeface="SimHei" panose="02010609060101010101" pitchFamily="49" charset="-122"/>
              <a:cs typeface="Times New Roman" panose="02020603050405020304" pitchFamily="18" charset="0"/>
              <a:sym typeface="+mn-ea"/>
            </a:endParaRPr>
          </a:p>
          <a:p>
            <a:pPr marL="457200" indent="-457200">
              <a:lnSpc>
                <a:spcPct val="150000"/>
              </a:lnSpc>
              <a:buAutoNum type="arabicPeriod"/>
            </a:pPr>
            <a:r>
              <a:rPr lang="zh-CN" altLang="zh-CN" sz="2000" dirty="0">
                <a:latin typeface="SimHei" panose="02010609060101010101" pitchFamily="49" charset="-122"/>
                <a:ea typeface="SimHei" panose="02010609060101010101" pitchFamily="49" charset="-122"/>
              </a:rPr>
              <a:t>按完成发明的人数来划分，可将发明分为独立发明和合作发明。</a:t>
            </a:r>
            <a:endParaRPr lang="en-US" altLang="zh-CN" sz="2000" dirty="0">
              <a:latin typeface="SimHei" panose="02010609060101010101" pitchFamily="49" charset="-122"/>
              <a:ea typeface="SimHei" panose="02010609060101010101" pitchFamily="49" charset="-122"/>
            </a:endParaRPr>
          </a:p>
          <a:p>
            <a:pPr marL="457200" indent="-457200">
              <a:lnSpc>
                <a:spcPct val="150000"/>
              </a:lnSpc>
              <a:buAutoNum type="arabicPeriod"/>
            </a:pPr>
            <a:r>
              <a:rPr lang="zh-CN" altLang="zh-CN" sz="2000" dirty="0">
                <a:latin typeface="SimHei" panose="02010609060101010101" pitchFamily="49" charset="-122"/>
                <a:ea typeface="SimHei" panose="02010609060101010101" pitchFamily="49" charset="-122"/>
              </a:rPr>
              <a:t>按发明人的国籍划分，发明可分为本国发明和外国发明。</a:t>
            </a:r>
            <a:endParaRPr lang="en-US" altLang="zh-CN" sz="2000" dirty="0">
              <a:latin typeface="SimHei" panose="02010609060101010101" pitchFamily="49" charset="-122"/>
              <a:ea typeface="SimHei" panose="02010609060101010101" pitchFamily="49" charset="-122"/>
            </a:endParaRPr>
          </a:p>
          <a:p>
            <a:pPr marL="457200" indent="-457200">
              <a:lnSpc>
                <a:spcPct val="150000"/>
              </a:lnSpc>
              <a:buFontTx/>
              <a:buAutoNum type="arabicPeriod"/>
            </a:pPr>
            <a:r>
              <a:rPr lang="zh-CN" altLang="zh-CN" sz="2000" dirty="0">
                <a:latin typeface="SimHei" panose="02010609060101010101" pitchFamily="49" charset="-122"/>
                <a:ea typeface="SimHei" panose="02010609060101010101" pitchFamily="49" charset="-122"/>
              </a:rPr>
              <a:t>按发明间的依赖或制约关系划分，又可将发明分为基础发明和改良发明；改良发明是在基础发明之上作出进一步改进而获得的发明。也有将这类发明称作基本发明和从属发明的。</a:t>
            </a:r>
            <a:endParaRPr lang="en-US" altLang="zh-CN" sz="2000" dirty="0">
              <a:latin typeface="SimHei" panose="02010609060101010101" pitchFamily="49" charset="-122"/>
              <a:ea typeface="SimHei" panose="02010609060101010101" pitchFamily="49" charset="-122"/>
            </a:endParaRPr>
          </a:p>
          <a:p>
            <a:pPr marL="457200" indent="-457200">
              <a:lnSpc>
                <a:spcPct val="150000"/>
              </a:lnSpc>
              <a:buAutoNum type="arabicPeriod"/>
            </a:pPr>
            <a:r>
              <a:rPr lang="zh-CN" altLang="zh-CN" sz="2000" dirty="0">
                <a:latin typeface="SimHei" panose="02010609060101010101" pitchFamily="49" charset="-122"/>
                <a:ea typeface="SimHei" panose="02010609060101010101" pitchFamily="49" charset="-122"/>
              </a:rPr>
              <a:t>产品发明和方法发明</a:t>
            </a:r>
            <a:r>
              <a:rPr lang="zh-CN" altLang="en-US" sz="2000" dirty="0">
                <a:latin typeface="SimHei" panose="02010609060101010101" pitchFamily="49" charset="-122"/>
                <a:ea typeface="SimHei" panose="02010609060101010101" pitchFamily="49" charset="-122"/>
              </a:rPr>
              <a:t>（</a:t>
            </a:r>
            <a:r>
              <a:rPr lang="zh-CN" altLang="zh-CN" sz="2000" dirty="0">
                <a:latin typeface="SimHei" panose="02010609060101010101" pitchFamily="49" charset="-122"/>
                <a:ea typeface="SimHei" panose="02010609060101010101" pitchFamily="49" charset="-122"/>
              </a:rPr>
              <a:t>专利法上最常见、最重要的一种分类 </a:t>
            </a:r>
            <a:r>
              <a:rPr lang="zh-CN" altLang="en-US" sz="2000" dirty="0">
                <a:latin typeface="SimHei" panose="02010609060101010101" pitchFamily="49" charset="-122"/>
                <a:ea typeface="SimHei" panose="02010609060101010101" pitchFamily="49" charset="-122"/>
              </a:rPr>
              <a:t>）</a:t>
            </a:r>
            <a:r>
              <a:rPr lang="zh-CN" altLang="en-US" sz="2000" dirty="0">
                <a:latin typeface="SimHei" panose="02010609060101010101" pitchFamily="49" charset="-122"/>
                <a:ea typeface="SimHei" panose="02010609060101010101" pitchFamily="49" charset="-122"/>
                <a:cs typeface="Times New Roman" panose="02020603050405020304" pitchFamily="18" charset="0"/>
                <a:sym typeface="+mn-ea"/>
              </a:rPr>
              <a:t> </a:t>
            </a:r>
            <a:endParaRPr lang="en-US" altLang="zh-CN" sz="2000" dirty="0">
              <a:latin typeface="SimHei" panose="02010609060101010101" pitchFamily="49" charset="-122"/>
              <a:ea typeface="SimHei" panose="02010609060101010101" pitchFamily="49" charset="-122"/>
              <a:cs typeface="Times New Roman" panose="02020603050405020304" pitchFamily="18" charset="0"/>
              <a:sym typeface="+mn-ea"/>
            </a:endParaRPr>
          </a:p>
          <a:p>
            <a:pPr marL="457200" indent="-457200">
              <a:lnSpc>
                <a:spcPct val="150000"/>
              </a:lnSpc>
              <a:buAutoNum type="arabicPeriod"/>
            </a:pPr>
            <a:endParaRPr lang="en-US" altLang="zh-CN" sz="2000" b="1" dirty="0">
              <a:latin typeface="SimHei" panose="02010609060101010101" pitchFamily="49" charset="-122"/>
              <a:ea typeface="SimHei" panose="02010609060101010101" pitchFamily="49" charset="-122"/>
              <a:cs typeface="Times New Roman" panose="02020603050405020304" pitchFamily="18" charset="0"/>
              <a:sym typeface="+mn-ea"/>
            </a:endParaRPr>
          </a:p>
          <a:p>
            <a:pPr>
              <a:lnSpc>
                <a:spcPct val="150000"/>
              </a:lnSpc>
            </a:pPr>
            <a:endParaRPr lang="zh-TW" altLang="en-US" sz="2400" dirty="0">
              <a:latin typeface="SimHei" panose="02010609060101010101" pitchFamily="49" charset="-122"/>
              <a:ea typeface="SimHei" panose="02010609060101010101" pitchFamily="49" charset="-122"/>
              <a:cs typeface="Times New Roman" panose="02020603050405020304" pitchFamily="18" charset="0"/>
            </a:endParaRPr>
          </a:p>
        </p:txBody>
      </p:sp>
      <p:sp>
        <p:nvSpPr>
          <p:cNvPr id="7" name="矩形 6"/>
          <p:cNvSpPr/>
          <p:nvPr/>
        </p:nvSpPr>
        <p:spPr>
          <a:xfrm>
            <a:off x="-1609809" y="1254844"/>
            <a:ext cx="10876817" cy="523220"/>
          </a:xfrm>
          <a:prstGeom prst="rect">
            <a:avLst/>
          </a:prstGeom>
        </p:spPr>
        <p:txBody>
          <a:bodyPr wrap="square">
            <a:spAutoFit/>
          </a:bodyPr>
          <a:lstStyle/>
          <a:p>
            <a:pPr algn="ctr"/>
            <a:r>
              <a:rPr lang="zh-CN"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二、</a:t>
            </a:r>
            <a:r>
              <a:rPr lang="zh-TW"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rPr>
              <a:t>发明的种类</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b="1" dirty="0">
                <a:solidFill>
                  <a:srgbClr val="FA7D00"/>
                </a:solidFill>
                <a:latin typeface="SimHei" panose="02010609060101010101" pitchFamily="49" charset="-122"/>
                <a:ea typeface="SimHei" panose="02010609060101010101" pitchFamily="49" charset="-122"/>
              </a:rPr>
              <a:t>第一节</a:t>
            </a:r>
          </a:p>
        </p:txBody>
      </p:sp>
    </p:spTree>
    <p:extLst>
      <p:ext uri="{BB962C8B-B14F-4D97-AF65-F5344CB8AC3E}">
        <p14:creationId xmlns:p14="http://schemas.microsoft.com/office/powerpoint/2010/main" val="3773214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7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2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7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994911-53CC-4EF5-8F57-CD4C6A13F138}"/>
              </a:ext>
            </a:extLst>
          </p:cNvPr>
          <p:cNvSpPr>
            <a:spLocks noGrp="1"/>
          </p:cNvSpPr>
          <p:nvPr>
            <p:ph idx="1"/>
          </p:nvPr>
        </p:nvSpPr>
        <p:spPr>
          <a:xfrm>
            <a:off x="1313895" y="1191491"/>
            <a:ext cx="10240795" cy="4985472"/>
          </a:xfrm>
        </p:spPr>
        <p:txBody>
          <a:bodyPr/>
          <a:lstStyle/>
          <a:p>
            <a:r>
              <a:rPr lang="zh-CN" altLang="en-US" sz="26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案例：</a:t>
            </a:r>
          </a:p>
          <a:p>
            <a:r>
              <a:rPr lang="zh-CN" altLang="en-US" sz="2600" dirty="0">
                <a:latin typeface="SimHei" panose="02010609060101010101" pitchFamily="49" charset="-122"/>
                <a:ea typeface="SimHei" panose="02010609060101010101" pitchFamily="49" charset="-122"/>
                <a:cs typeface="Times New Roman" panose="02020603050405020304" pitchFamily="18" charset="0"/>
              </a:rPr>
              <a:t>    原告天津南开大学蓖麻工程科技有限公司（以下简称蓖麻公司）诉称，被告张敏受聘于蓖麻公司并参与蓖麻无酚裂解制备癸二酸清洁生产方法的研发工作，然而张敏利用职务之便擅自将科研成果据为己有并申请专利，其行为侵犯了蓖麻公司之合法权益，故诉至法院，请求判令确认“由蓖麻油类化合物制备癸二酸的方法”发明专利申请权属于原告。</a:t>
            </a:r>
          </a:p>
          <a:p>
            <a:endParaRPr lang="zh-CN" altLang="en-US" dirty="0"/>
          </a:p>
        </p:txBody>
      </p:sp>
    </p:spTree>
    <p:extLst>
      <p:ext uri="{BB962C8B-B14F-4D97-AF65-F5344CB8AC3E}">
        <p14:creationId xmlns:p14="http://schemas.microsoft.com/office/powerpoint/2010/main" val="37554925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3A2369E-7751-4E9B-8365-0DB3EF395BD3}"/>
              </a:ext>
            </a:extLst>
          </p:cNvPr>
          <p:cNvSpPr>
            <a:spLocks noGrp="1"/>
          </p:cNvSpPr>
          <p:nvPr>
            <p:ph idx="1"/>
          </p:nvPr>
        </p:nvSpPr>
        <p:spPr>
          <a:xfrm>
            <a:off x="1464816" y="936264"/>
            <a:ext cx="10054364" cy="4985472"/>
          </a:xfrm>
        </p:spPr>
        <p:txBody>
          <a:bodyPr>
            <a:normAutofit fontScale="92500"/>
          </a:bodyPr>
          <a:lstStyle/>
          <a:p>
            <a:r>
              <a:rPr lang="zh-CN" altLang="en-US" sz="2600" dirty="0">
                <a:latin typeface="SimHei" panose="02010609060101010101" pitchFamily="49" charset="-122"/>
                <a:ea typeface="SimHei" panose="02010609060101010101" pitchFamily="49" charset="-122"/>
                <a:cs typeface="Times New Roman" panose="02020603050405020304" pitchFamily="18" charset="0"/>
              </a:rPr>
              <a:t>    裁判摘要：</a:t>
            </a:r>
          </a:p>
          <a:p>
            <a:r>
              <a:rPr lang="zh-CN" altLang="en-US" sz="2600" dirty="0">
                <a:latin typeface="SimHei" panose="02010609060101010101" pitchFamily="49" charset="-122"/>
                <a:ea typeface="SimHei" panose="02010609060101010101" pitchFamily="49" charset="-122"/>
                <a:cs typeface="Times New Roman" panose="02020603050405020304" pitchFamily="18" charset="0"/>
              </a:rPr>
              <a:t>    一审、二审判决认为，结合本案查明的事实，可以认定本案涉诉的发明创造为职务发明创造，该发明创造申请专利的权利属于蓖麻公司。理由是：第一，通过蓖麻公司提交的课题申报文件、合同以及张敏承认其在蓖麻公司从事前期研发工作的庭审陈述可以认定，张敏在蓖麻公司兼职，蓖麻公司是张敏的临时工作单位；第二，张敏在蓖麻公司从事的工作是蓖麻油提取癸二酸相关课题的研发工作；第三，张敏虽离开了蓖麻公司，但其申请专利的时间尚在其离开单位后一年之内；第四，被告申请的涉诉专利技术与其在蓖麻公司参与研发的技术相关。</a:t>
            </a:r>
          </a:p>
          <a:p>
            <a:r>
              <a:rPr lang="zh-CN" altLang="en-US" sz="2600" dirty="0">
                <a:latin typeface="SimHei" panose="02010609060101010101" pitchFamily="49" charset="-122"/>
                <a:ea typeface="SimHei" panose="02010609060101010101" pitchFamily="49" charset="-122"/>
                <a:cs typeface="Times New Roman" panose="02020603050405020304" pitchFamily="18" charset="0"/>
              </a:rPr>
              <a:t>    </a:t>
            </a:r>
          </a:p>
        </p:txBody>
      </p:sp>
    </p:spTree>
    <p:extLst>
      <p:ext uri="{BB962C8B-B14F-4D97-AF65-F5344CB8AC3E}">
        <p14:creationId xmlns:p14="http://schemas.microsoft.com/office/powerpoint/2010/main" val="12060251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C81CA34-AB43-441D-AFA3-E25BE0E1C958}"/>
              </a:ext>
            </a:extLst>
          </p:cNvPr>
          <p:cNvSpPr>
            <a:spLocks noGrp="1"/>
          </p:cNvSpPr>
          <p:nvPr>
            <p:ph idx="1"/>
          </p:nvPr>
        </p:nvSpPr>
        <p:spPr>
          <a:xfrm>
            <a:off x="1518081" y="1209246"/>
            <a:ext cx="10080997" cy="4277154"/>
          </a:xfrm>
        </p:spPr>
        <p:txBody>
          <a:bodyPr/>
          <a:lstStyle/>
          <a:p>
            <a:r>
              <a:rPr lang="zh-CN" altLang="en-US" sz="2400" dirty="0">
                <a:latin typeface="SimHei" panose="02010609060101010101" pitchFamily="49" charset="-122"/>
                <a:ea typeface="SimHei" panose="02010609060101010101" pitchFamily="49" charset="-122"/>
                <a:cs typeface="Times New Roman" panose="02020603050405020304" pitchFamily="18" charset="0"/>
              </a:rPr>
              <a:t>    再审判决认为，虽然张敏申请的专利是用稀释剂方法制备癸二酸，与其此前曾用微波方法制备癸二酸的方法不同，但两者都是蓖麻油类化合物制备癸二酸方法研发过程中的试验，目的都是从蓖麻油中提取癸二酸，属于对同一科研课题的研发。张敏申请专利的发明创造与其在蓖麻公司的研发工作有关，且在离职一年内作出，故应认定张敏申请的专利系执行本单位的任务所完成的职务发明创造，该发明创造申请专利的权利应属于蓖麻公司。</a:t>
            </a:r>
          </a:p>
        </p:txBody>
      </p:sp>
    </p:spTree>
    <p:extLst>
      <p:ext uri="{BB962C8B-B14F-4D97-AF65-F5344CB8AC3E}">
        <p14:creationId xmlns:p14="http://schemas.microsoft.com/office/powerpoint/2010/main" val="5625057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0CDFAFF-3C81-4785-AB3F-8CE75AE6A07B}"/>
              </a:ext>
            </a:extLst>
          </p:cNvPr>
          <p:cNvSpPr>
            <a:spLocks noGrp="1"/>
          </p:cNvSpPr>
          <p:nvPr>
            <p:ph idx="1"/>
          </p:nvPr>
        </p:nvSpPr>
        <p:spPr>
          <a:xfrm>
            <a:off x="1464815" y="1040570"/>
            <a:ext cx="10134263" cy="4985472"/>
          </a:xfrm>
        </p:spPr>
        <p:txBody>
          <a:bodyPr/>
          <a:lstStyle/>
          <a:p>
            <a:pPr algn="just"/>
            <a:r>
              <a:rPr lang="zh-CN" altLang="en-US" sz="26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案例：</a:t>
            </a:r>
          </a:p>
          <a:p>
            <a:pPr algn="just"/>
            <a:r>
              <a:rPr lang="zh-CN" altLang="en-US" sz="2600" dirty="0">
                <a:latin typeface="SimHei" panose="02010609060101010101" pitchFamily="49" charset="-122"/>
                <a:ea typeface="SimHei" panose="02010609060101010101" pitchFamily="49" charset="-122"/>
                <a:cs typeface="Times New Roman" panose="02020603050405020304" pitchFamily="18" charset="0"/>
              </a:rPr>
              <a:t>    王汉国系武船公司的员工。</a:t>
            </a:r>
            <a:r>
              <a:rPr lang="en-US" altLang="zh-CN" sz="2600" dirty="0">
                <a:latin typeface="SimHei" panose="02010609060101010101" pitchFamily="49" charset="-122"/>
                <a:ea typeface="SimHei" panose="02010609060101010101" pitchFamily="49" charset="-122"/>
                <a:cs typeface="Times New Roman" panose="02020603050405020304" pitchFamily="18" charset="0"/>
              </a:rPr>
              <a:t>2006</a:t>
            </a:r>
            <a:r>
              <a:rPr lang="zh-CN" altLang="en-US" sz="2600" dirty="0">
                <a:latin typeface="SimHei" panose="02010609060101010101" pitchFamily="49" charset="-122"/>
                <a:ea typeface="SimHei" panose="02010609060101010101" pitchFamily="49" charset="-122"/>
                <a:cs typeface="Times New Roman" panose="02020603050405020304" pitchFamily="18" charset="0"/>
              </a:rPr>
              <a:t>年，王汉国与武船公司签订了无固定期限的劳动合同。根据合同约定，王汉国的工作岗位是钳工，负责产品装配工作。</a:t>
            </a:r>
            <a:r>
              <a:rPr lang="en-US" altLang="zh-CN" sz="2600" dirty="0">
                <a:latin typeface="SimHei" panose="02010609060101010101" pitchFamily="49" charset="-122"/>
                <a:ea typeface="SimHei" panose="02010609060101010101" pitchFamily="49" charset="-122"/>
                <a:cs typeface="Times New Roman" panose="02020603050405020304" pitchFamily="18" charset="0"/>
              </a:rPr>
              <a:t>2011</a:t>
            </a:r>
            <a:r>
              <a:rPr lang="zh-CN" altLang="en-US" sz="2600" dirty="0">
                <a:latin typeface="SimHei" panose="02010609060101010101" pitchFamily="49" charset="-122"/>
                <a:ea typeface="SimHei" panose="02010609060101010101" pitchFamily="49" charset="-122"/>
                <a:cs typeface="Times New Roman" panose="02020603050405020304" pitchFamily="18" charset="0"/>
              </a:rPr>
              <a:t>年</a:t>
            </a:r>
            <a:r>
              <a:rPr lang="en-US" altLang="zh-CN" sz="2600" dirty="0">
                <a:latin typeface="SimHei" panose="02010609060101010101" pitchFamily="49" charset="-122"/>
                <a:ea typeface="SimHei" panose="02010609060101010101" pitchFamily="49" charset="-122"/>
                <a:cs typeface="Times New Roman" panose="02020603050405020304" pitchFamily="18" charset="0"/>
              </a:rPr>
              <a:t>3</a:t>
            </a:r>
            <a:r>
              <a:rPr lang="zh-CN" altLang="en-US" sz="2600" dirty="0">
                <a:latin typeface="SimHei" panose="02010609060101010101" pitchFamily="49" charset="-122"/>
                <a:ea typeface="SimHei" panose="02010609060101010101" pitchFamily="49" charset="-122"/>
                <a:cs typeface="Times New Roman" panose="02020603050405020304" pitchFamily="18" charset="0"/>
              </a:rPr>
              <a:t>月</a:t>
            </a:r>
            <a:r>
              <a:rPr lang="en-US" altLang="zh-CN" sz="2600" dirty="0">
                <a:latin typeface="SimHei" panose="02010609060101010101" pitchFamily="49" charset="-122"/>
                <a:ea typeface="SimHei" panose="02010609060101010101" pitchFamily="49" charset="-122"/>
                <a:cs typeface="Times New Roman" panose="02020603050405020304" pitchFamily="18" charset="0"/>
              </a:rPr>
              <a:t>9</a:t>
            </a:r>
            <a:r>
              <a:rPr lang="zh-CN" altLang="en-US" sz="2600" dirty="0">
                <a:latin typeface="SimHei" panose="02010609060101010101" pitchFamily="49" charset="-122"/>
                <a:ea typeface="SimHei" panose="02010609060101010101" pitchFamily="49" charset="-122"/>
                <a:cs typeface="Times New Roman" panose="02020603050405020304" pitchFamily="18" charset="0"/>
              </a:rPr>
              <a:t>日，王汉国作为申请人及发明人向国家知识产权局申请了发明专利，并于</a:t>
            </a:r>
            <a:r>
              <a:rPr lang="en-US" altLang="zh-CN" sz="2600" dirty="0">
                <a:latin typeface="SimHei" panose="02010609060101010101" pitchFamily="49" charset="-122"/>
                <a:ea typeface="SimHei" panose="02010609060101010101" pitchFamily="49" charset="-122"/>
                <a:cs typeface="Times New Roman" panose="02020603050405020304" pitchFamily="18" charset="0"/>
              </a:rPr>
              <a:t>2012</a:t>
            </a:r>
            <a:r>
              <a:rPr lang="zh-CN" altLang="en-US" sz="2600" dirty="0">
                <a:latin typeface="SimHei" panose="02010609060101010101" pitchFamily="49" charset="-122"/>
                <a:ea typeface="SimHei" panose="02010609060101010101" pitchFamily="49" charset="-122"/>
                <a:cs typeface="Times New Roman" panose="02020603050405020304" pitchFamily="18" charset="0"/>
              </a:rPr>
              <a:t>年</a:t>
            </a:r>
            <a:r>
              <a:rPr lang="en-US" altLang="zh-CN" sz="2600" dirty="0">
                <a:latin typeface="SimHei" panose="02010609060101010101" pitchFamily="49" charset="-122"/>
                <a:ea typeface="SimHei" panose="02010609060101010101" pitchFamily="49" charset="-122"/>
                <a:cs typeface="Times New Roman" panose="02020603050405020304" pitchFamily="18" charset="0"/>
              </a:rPr>
              <a:t>8</a:t>
            </a:r>
            <a:r>
              <a:rPr lang="zh-CN" altLang="en-US" sz="2600" dirty="0">
                <a:latin typeface="SimHei" panose="02010609060101010101" pitchFamily="49" charset="-122"/>
                <a:ea typeface="SimHei" panose="02010609060101010101" pitchFamily="49" charset="-122"/>
                <a:cs typeface="Times New Roman" panose="02020603050405020304" pitchFamily="18" charset="0"/>
              </a:rPr>
              <a:t>月</a:t>
            </a:r>
            <a:r>
              <a:rPr lang="en-US" altLang="zh-CN" sz="2600" dirty="0">
                <a:latin typeface="SimHei" panose="02010609060101010101" pitchFamily="49" charset="-122"/>
                <a:ea typeface="SimHei" panose="02010609060101010101" pitchFamily="49" charset="-122"/>
                <a:cs typeface="Times New Roman" panose="02020603050405020304" pitchFamily="18" charset="0"/>
              </a:rPr>
              <a:t>8</a:t>
            </a:r>
            <a:r>
              <a:rPr lang="zh-CN" altLang="en-US" sz="2600" dirty="0">
                <a:latin typeface="SimHei" panose="02010609060101010101" pitchFamily="49" charset="-122"/>
                <a:ea typeface="SimHei" panose="02010609060101010101" pitchFamily="49" charset="-122"/>
                <a:cs typeface="Times New Roman" panose="02020603050405020304" pitchFamily="18" charset="0"/>
              </a:rPr>
              <a:t>日获得授权。</a:t>
            </a:r>
            <a:r>
              <a:rPr lang="en-US" altLang="zh-CN" sz="2600" dirty="0">
                <a:latin typeface="SimHei" panose="02010609060101010101" pitchFamily="49" charset="-122"/>
                <a:ea typeface="SimHei" panose="02010609060101010101" pitchFamily="49" charset="-122"/>
                <a:cs typeface="Times New Roman" panose="02020603050405020304" pitchFamily="18" charset="0"/>
              </a:rPr>
              <a:t>2013</a:t>
            </a:r>
            <a:r>
              <a:rPr lang="zh-CN" altLang="en-US" sz="2600" dirty="0">
                <a:latin typeface="SimHei" panose="02010609060101010101" pitchFamily="49" charset="-122"/>
                <a:ea typeface="SimHei" panose="02010609060101010101" pitchFamily="49" charset="-122"/>
                <a:cs typeface="Times New Roman" panose="02020603050405020304" pitchFamily="18" charset="0"/>
              </a:rPr>
              <a:t>年</a:t>
            </a:r>
            <a:r>
              <a:rPr lang="en-US" altLang="zh-CN" sz="2600" dirty="0">
                <a:latin typeface="SimHei" panose="02010609060101010101" pitchFamily="49" charset="-122"/>
                <a:ea typeface="SimHei" panose="02010609060101010101" pitchFamily="49" charset="-122"/>
                <a:cs typeface="Times New Roman" panose="02020603050405020304" pitchFamily="18" charset="0"/>
              </a:rPr>
              <a:t>1</a:t>
            </a:r>
            <a:r>
              <a:rPr lang="zh-CN" altLang="en-US" sz="2600" dirty="0">
                <a:latin typeface="SimHei" panose="02010609060101010101" pitchFamily="49" charset="-122"/>
                <a:ea typeface="SimHei" panose="02010609060101010101" pitchFamily="49" charset="-122"/>
                <a:cs typeface="Times New Roman" panose="02020603050405020304" pitchFamily="18" charset="0"/>
              </a:rPr>
              <a:t>月</a:t>
            </a:r>
            <a:r>
              <a:rPr lang="en-US" altLang="zh-CN" sz="2600" dirty="0">
                <a:latin typeface="SimHei" panose="02010609060101010101" pitchFamily="49" charset="-122"/>
                <a:ea typeface="SimHei" panose="02010609060101010101" pitchFamily="49" charset="-122"/>
                <a:cs typeface="Times New Roman" panose="02020603050405020304" pitchFamily="18" charset="0"/>
              </a:rPr>
              <a:t>9</a:t>
            </a:r>
            <a:r>
              <a:rPr lang="zh-CN" altLang="en-US" sz="2600" dirty="0">
                <a:latin typeface="SimHei" panose="02010609060101010101" pitchFamily="49" charset="-122"/>
                <a:ea typeface="SimHei" panose="02010609060101010101" pitchFamily="49" charset="-122"/>
                <a:cs typeface="Times New Roman" panose="02020603050405020304" pitchFamily="18" charset="0"/>
              </a:rPr>
              <a:t>日，王汉国致函武船公司，承认本案发明的专利权人应当是武船公司。在一审法院主持的质证庭中，王汉国也认可本案发明是职务发明，专利权人是武船公司，但在正式庭审中，王汉国明确否认本案发明属于职务发明。</a:t>
            </a:r>
          </a:p>
          <a:p>
            <a:endParaRPr lang="zh-CN" altLang="en-US" dirty="0"/>
          </a:p>
        </p:txBody>
      </p:sp>
    </p:spTree>
    <p:extLst>
      <p:ext uri="{BB962C8B-B14F-4D97-AF65-F5344CB8AC3E}">
        <p14:creationId xmlns:p14="http://schemas.microsoft.com/office/powerpoint/2010/main" val="10298420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99A5814-63FF-4C4D-BDFD-97407E4B3AF9}"/>
              </a:ext>
            </a:extLst>
          </p:cNvPr>
          <p:cNvSpPr>
            <a:spLocks noGrp="1"/>
          </p:cNvSpPr>
          <p:nvPr>
            <p:ph idx="1"/>
          </p:nvPr>
        </p:nvSpPr>
        <p:spPr>
          <a:xfrm>
            <a:off x="1500327" y="1076081"/>
            <a:ext cx="10107630" cy="4985472"/>
          </a:xfrm>
        </p:spPr>
        <p:txBody>
          <a:bodyPr>
            <a:normAutofit fontScale="55000" lnSpcReduction="20000"/>
          </a:bodyPr>
          <a:lstStyle/>
          <a:p>
            <a:r>
              <a:rPr lang="zh-CN" altLang="en-US" sz="4200" dirty="0">
                <a:latin typeface="SimHei" panose="02010609060101010101" pitchFamily="49" charset="-122"/>
                <a:ea typeface="SimHei" panose="02010609060101010101" pitchFamily="49" charset="-122"/>
                <a:cs typeface="Times New Roman" panose="02020603050405020304" pitchFamily="18" charset="0"/>
              </a:rPr>
              <a:t>    裁判摘要：</a:t>
            </a:r>
          </a:p>
          <a:p>
            <a:r>
              <a:rPr lang="zh-CN" altLang="en-US" sz="4200" dirty="0">
                <a:latin typeface="SimHei" panose="02010609060101010101" pitchFamily="49" charset="-122"/>
                <a:ea typeface="SimHei" panose="02010609060101010101" pitchFamily="49" charset="-122"/>
                <a:cs typeface="Times New Roman" panose="02020603050405020304" pitchFamily="18" charset="0"/>
              </a:rPr>
              <a:t>    一审判决认为，根据本案原告武船公司在诉状中的陈述和劳动合同中确定的工作岗位，被告王汉国从事的是钳工工作，主要负责原告单位产品的装配，并不承担任何技术研发工作。而且，原告武船公司也没有提交证据证明，涉案技术是被告王汉国接受原告单位指派研制的。因此，被告王汉国从事与本职工作有关的技术研发，不属于履行原告单位交付的本职工作。至于被告王汉国是否利用了原告单位的物质技术条件，原告武船公司并未提交证据证明，且原告武船公司在庭审中明确主张涉案专利是被告王汉国在本职工作中作出的发明创造。因此，原告武船公司主张涉案专利属于职务发明，缺乏事实依据，其要求确认涉案专利的专利权归其所有的诉讼请求，一审法院没有支持。二审判决基本上维持了一审判决的意见。</a:t>
            </a:r>
          </a:p>
          <a:p>
            <a:r>
              <a:rPr lang="zh-CN" altLang="en-US" sz="3700" dirty="0">
                <a:latin typeface="SimHei" panose="02010609060101010101" pitchFamily="49" charset="-122"/>
                <a:ea typeface="SimHei" panose="02010609060101010101" pitchFamily="49" charset="-122"/>
                <a:cs typeface="Times New Roman" panose="02020603050405020304" pitchFamily="18" charset="0"/>
              </a:rPr>
              <a:t>    </a:t>
            </a:r>
            <a:endParaRPr lang="zh-CN" altLang="en-US" dirty="0"/>
          </a:p>
        </p:txBody>
      </p:sp>
    </p:spTree>
    <p:extLst>
      <p:ext uri="{BB962C8B-B14F-4D97-AF65-F5344CB8AC3E}">
        <p14:creationId xmlns:p14="http://schemas.microsoft.com/office/powerpoint/2010/main" val="77510155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D813479-075F-47FB-8087-51A71ED66051}"/>
              </a:ext>
            </a:extLst>
          </p:cNvPr>
          <p:cNvSpPr>
            <a:spLocks noGrp="1"/>
          </p:cNvSpPr>
          <p:nvPr>
            <p:ph idx="1"/>
          </p:nvPr>
        </p:nvSpPr>
        <p:spPr>
          <a:xfrm>
            <a:off x="1852114" y="1441344"/>
            <a:ext cx="8801089" cy="3975312"/>
          </a:xfrm>
        </p:spPr>
        <p:txBody>
          <a:bodyPr/>
          <a:lstStyle/>
          <a:p>
            <a:pPr>
              <a:lnSpc>
                <a:spcPct val="100000"/>
              </a:lnSpc>
            </a:pPr>
            <a:r>
              <a:rPr lang="zh-CN" altLang="en-US" sz="2300" dirty="0">
                <a:latin typeface="SimHei" panose="02010609060101010101" pitchFamily="49" charset="-122"/>
                <a:ea typeface="SimHei" panose="02010609060101010101" pitchFamily="49" charset="-122"/>
                <a:cs typeface="Times New Roman" panose="02020603050405020304" pitchFamily="18" charset="0"/>
              </a:rPr>
              <a:t>    再审判决认为，本案发明并非王汉国在本职工作中作出，武船公司也未提供充分证据证明系王汉国履行武船公司交付的本职工作之外的任务或主要利用该公司物质技术条件所完成的发明，为鼓励创新，保护发明人的创造性劳动，一、二审判决驳回武船公司的诉讼请求正确，武船公司的再审请求不能成立。</a:t>
            </a:r>
          </a:p>
          <a:p>
            <a:endParaRPr lang="zh-CN" altLang="en-US" dirty="0"/>
          </a:p>
        </p:txBody>
      </p:sp>
    </p:spTree>
    <p:extLst>
      <p:ext uri="{BB962C8B-B14F-4D97-AF65-F5344CB8AC3E}">
        <p14:creationId xmlns:p14="http://schemas.microsoft.com/office/powerpoint/2010/main" val="13519126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3318415" y="2259843"/>
            <a:ext cx="8077295" cy="2576667"/>
          </a:xfrm>
          <a:prstGeom prst="rect">
            <a:avLst/>
          </a:prstGeom>
          <a:noFill/>
        </p:spPr>
        <p:txBody>
          <a:bodyPr wrap="square" rtlCol="0">
            <a:spAutoFit/>
          </a:bodyPr>
          <a:lstStyle/>
          <a:p>
            <a:pPr>
              <a:lnSpc>
                <a:spcPct val="150000"/>
              </a:lnSpc>
            </a:pPr>
            <a:r>
              <a:rPr lang="zh-TW" altLang="en-US" sz="2800" b="1" dirty="0">
                <a:solidFill>
                  <a:srgbClr val="155DFF"/>
                </a:solidFill>
                <a:latin typeface="SimHei" panose="02010609060101010101" pitchFamily="49" charset="-122"/>
                <a:ea typeface="SimHei" panose="02010609060101010101" pitchFamily="49" charset="-122"/>
                <a:cs typeface="宋体" panose="02010600030101010101" pitchFamily="2" charset="-122"/>
              </a:rPr>
              <a:t>委托发明</a:t>
            </a:r>
            <a:r>
              <a:rPr lang="zh-CN" altLang="en-US" sz="2800" b="1" dirty="0">
                <a:solidFill>
                  <a:srgbClr val="155DFF"/>
                </a:solidFill>
                <a:latin typeface="SimHei" panose="02010609060101010101" pitchFamily="49" charset="-122"/>
                <a:ea typeface="SimHei" panose="02010609060101010101" pitchFamily="49" charset="-122"/>
                <a:cs typeface="宋体" panose="02010600030101010101" pitchFamily="2" charset="-122"/>
              </a:rPr>
              <a:t>：</a:t>
            </a:r>
            <a:r>
              <a:rPr lang="zh-TW" altLang="en-US" sz="2800" dirty="0">
                <a:latin typeface="SimHei" panose="02010609060101010101" pitchFamily="49" charset="-122"/>
                <a:ea typeface="SimHei" panose="02010609060101010101" pitchFamily="49" charset="-122"/>
              </a:rPr>
              <a:t> </a:t>
            </a:r>
            <a:r>
              <a:rPr lang="zh-TW" altLang="en-US" sz="2800" dirty="0">
                <a:latin typeface="SimHei" panose="02010609060101010101" pitchFamily="49" charset="-122"/>
                <a:ea typeface="SimHei" panose="02010609060101010101" pitchFamily="49" charset="-122"/>
                <a:cs typeface="宋体" panose="02010600030101010101" pitchFamily="2" charset="-122"/>
              </a:rPr>
              <a:t>以合同方式委托他人完成的发明创造。 </a:t>
            </a:r>
          </a:p>
          <a:p>
            <a:pPr>
              <a:lnSpc>
                <a:spcPct val="150000"/>
              </a:lnSpc>
            </a:pPr>
            <a:endParaRPr lang="en-US" altLang="zh-TW" sz="2800" b="1" dirty="0">
              <a:solidFill>
                <a:srgbClr val="7030A0"/>
              </a:solidFill>
              <a:latin typeface="SimHei" panose="02010609060101010101" pitchFamily="49" charset="-122"/>
              <a:ea typeface="SimHei" panose="02010609060101010101" pitchFamily="49" charset="-122"/>
              <a:cs typeface="宋体" panose="02010600030101010101" pitchFamily="2" charset="-122"/>
            </a:endParaRPr>
          </a:p>
          <a:p>
            <a:pPr>
              <a:lnSpc>
                <a:spcPct val="150000"/>
              </a:lnSpc>
            </a:pPr>
            <a:r>
              <a:rPr lang="zh-TW" altLang="en-US" sz="2800" b="1" dirty="0">
                <a:solidFill>
                  <a:srgbClr val="7030A0"/>
                </a:solidFill>
                <a:latin typeface="SimHei" panose="02010609060101010101" pitchFamily="49" charset="-122"/>
                <a:ea typeface="SimHei" panose="02010609060101010101" pitchFamily="49" charset="-122"/>
                <a:cs typeface="宋体" panose="02010600030101010101" pitchFamily="2" charset="-122"/>
              </a:rPr>
              <a:t>专利权归属</a:t>
            </a:r>
            <a:r>
              <a:rPr lang="zh-CN" altLang="en-US" sz="2800" b="1" dirty="0">
                <a:solidFill>
                  <a:srgbClr val="7030A0"/>
                </a:solidFill>
                <a:latin typeface="SimHei" panose="02010609060101010101" pitchFamily="49" charset="-122"/>
                <a:ea typeface="SimHei" panose="02010609060101010101" pitchFamily="49" charset="-122"/>
                <a:cs typeface="宋体" panose="02010600030101010101" pitchFamily="2" charset="-122"/>
              </a:rPr>
              <a:t>：</a:t>
            </a:r>
            <a:r>
              <a:rPr lang="zh-TW" altLang="en-US" sz="2800" dirty="0">
                <a:latin typeface="SimHei" panose="02010609060101010101" pitchFamily="49" charset="-122"/>
                <a:ea typeface="SimHei" panose="02010609060101010101" pitchFamily="49" charset="-122"/>
              </a:rPr>
              <a:t> </a:t>
            </a:r>
            <a:r>
              <a:rPr lang="zh-TW" altLang="en-US" sz="2800" dirty="0">
                <a:solidFill>
                  <a:srgbClr val="C00000"/>
                </a:solidFill>
                <a:latin typeface="SimHei" panose="02010609060101010101" pitchFamily="49" charset="-122"/>
                <a:ea typeface="SimHei" panose="02010609060101010101" pitchFamily="49" charset="-122"/>
                <a:cs typeface="宋体" panose="02010600030101010101" pitchFamily="2" charset="-122"/>
              </a:rPr>
              <a:t>合同</a:t>
            </a:r>
            <a:r>
              <a:rPr lang="zh-TW" altLang="en-US" sz="2800" dirty="0">
                <a:latin typeface="SimHei" panose="02010609060101010101" pitchFamily="49" charset="-122"/>
                <a:ea typeface="SimHei" panose="02010609060101010101" pitchFamily="49" charset="-122"/>
                <a:cs typeface="宋体" panose="02010600030101010101" pitchFamily="2" charset="-122"/>
              </a:rPr>
              <a:t>优先 </a:t>
            </a:r>
            <a:r>
              <a:rPr lang="zh-CN" altLang="en-US" sz="2800" dirty="0">
                <a:latin typeface="SimHei" panose="02010609060101010101" pitchFamily="49" charset="-122"/>
                <a:ea typeface="SimHei" panose="02010609060101010101" pitchFamily="49" charset="-122"/>
                <a:cs typeface="宋体" panose="02010600030101010101" pitchFamily="2" charset="-122"/>
              </a:rPr>
              <a:t>；</a:t>
            </a:r>
            <a:r>
              <a:rPr lang="zh-TW" altLang="en-US" sz="2800" dirty="0">
                <a:latin typeface="SimHei" panose="02010609060101010101" pitchFamily="49" charset="-122"/>
                <a:ea typeface="SimHei" panose="02010609060101010101" pitchFamily="49" charset="-122"/>
                <a:cs typeface="宋体" panose="02010600030101010101" pitchFamily="2" charset="-122"/>
              </a:rPr>
              <a:t>合同约定不明或</a:t>
            </a:r>
            <a:r>
              <a:rPr lang="zh-CN" altLang="en-US" sz="2800" dirty="0">
                <a:latin typeface="SimHei" panose="02010609060101010101" pitchFamily="49" charset="-122"/>
                <a:ea typeface="SimHei" panose="02010609060101010101" pitchFamily="49" charset="-122"/>
                <a:cs typeface="宋体" panose="02010600030101010101" pitchFamily="2" charset="-122"/>
              </a:rPr>
              <a:t>无</a:t>
            </a:r>
            <a:r>
              <a:rPr lang="zh-TW" altLang="en-US" sz="2800" dirty="0">
                <a:latin typeface="SimHei" panose="02010609060101010101" pitchFamily="49" charset="-122"/>
                <a:ea typeface="SimHei" panose="02010609060101010101" pitchFamily="49" charset="-122"/>
                <a:cs typeface="宋体" panose="02010600030101010101" pitchFamily="2" charset="-122"/>
              </a:rPr>
              <a:t>合同约定时，权利归</a:t>
            </a:r>
            <a:r>
              <a:rPr lang="zh-TW" altLang="en-US" sz="2800" dirty="0">
                <a:solidFill>
                  <a:srgbClr val="C00000"/>
                </a:solidFill>
                <a:latin typeface="SimHei" panose="02010609060101010101" pitchFamily="49" charset="-122"/>
                <a:ea typeface="SimHei" panose="02010609060101010101" pitchFamily="49" charset="-122"/>
                <a:cs typeface="宋体" panose="02010600030101010101" pitchFamily="2" charset="-122"/>
              </a:rPr>
              <a:t>完成发明创造的一方</a:t>
            </a:r>
            <a:r>
              <a:rPr lang="zh-CN" altLang="en-US" sz="2800" dirty="0">
                <a:latin typeface="SimHei" panose="02010609060101010101" pitchFamily="49" charset="-122"/>
                <a:ea typeface="SimHei" panose="02010609060101010101" pitchFamily="49" charset="-122"/>
                <a:cs typeface="宋体" panose="02010600030101010101" pitchFamily="2" charset="-122"/>
              </a:rPr>
              <a:t>。</a:t>
            </a:r>
            <a:endParaRPr lang="zh-TW" altLang="en-US" sz="2800" dirty="0">
              <a:latin typeface="SimHei" panose="02010609060101010101" pitchFamily="49" charset="-122"/>
              <a:ea typeface="SimHei" panose="02010609060101010101" pitchFamily="49" charset="-122"/>
              <a:cs typeface="宋体" panose="02010600030101010101" pitchFamily="2" charset="-122"/>
            </a:endParaRPr>
          </a:p>
        </p:txBody>
      </p:sp>
      <p:sp>
        <p:nvSpPr>
          <p:cNvPr id="7" name="矩形 6"/>
          <p:cNvSpPr/>
          <p:nvPr/>
        </p:nvSpPr>
        <p:spPr>
          <a:xfrm>
            <a:off x="836211" y="1232029"/>
            <a:ext cx="10876817" cy="523220"/>
          </a:xfrm>
          <a:prstGeom prst="rect">
            <a:avLst/>
          </a:prstGeom>
        </p:spPr>
        <p:txBody>
          <a:bodyPr wrap="square">
            <a:spAutoFit/>
          </a:bodyPr>
          <a:lstStyle/>
          <a:p>
            <a:pPr algn="ctr"/>
            <a:r>
              <a:rPr lang="zh-CN"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四、</a:t>
            </a:r>
            <a:r>
              <a:rPr lang="zh-TW"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委托</a:t>
            </a:r>
            <a:r>
              <a:rPr lang="zh-TW"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rPr>
              <a:t>发明的专利权归属</a:t>
            </a:r>
          </a:p>
        </p:txBody>
      </p:sp>
      <p:sp>
        <p:nvSpPr>
          <p:cNvPr id="8" name="文本框 7">
            <a:extLst>
              <a:ext uri="{FF2B5EF4-FFF2-40B4-BE49-F238E27FC236}">
                <a16:creationId xmlns:a16="http://schemas.microsoft.com/office/drawing/2014/main" id="{43286F96-A705-454F-99A2-3B6CE4EAF5C2}"/>
              </a:ext>
            </a:extLst>
          </p:cNvPr>
          <p:cNvSpPr txBox="1"/>
          <p:nvPr/>
        </p:nvSpPr>
        <p:spPr>
          <a:xfrm>
            <a:off x="129492" y="265770"/>
            <a:ext cx="1107996" cy="461665"/>
          </a:xfrm>
          <a:prstGeom prst="rect">
            <a:avLst/>
          </a:prstGeom>
          <a:noFill/>
        </p:spPr>
        <p:txBody>
          <a:bodyPr wrap="none" rtlCol="0">
            <a:spAutoFit/>
          </a:bodyPr>
          <a:lstStyle/>
          <a:p>
            <a:r>
              <a:rPr lang="zh-CN" altLang="en-US" sz="2400" b="1" dirty="0">
                <a:solidFill>
                  <a:srgbClr val="FA7D00"/>
                </a:solidFill>
                <a:latin typeface="SimHei" panose="02010609060101010101" pitchFamily="49" charset="-122"/>
                <a:ea typeface="SimHei" panose="02010609060101010101" pitchFamily="49" charset="-122"/>
              </a:rPr>
              <a:t>第一节</a:t>
            </a:r>
          </a:p>
        </p:txBody>
      </p:sp>
      <p:sp>
        <p:nvSpPr>
          <p:cNvPr id="9" name="标题 2">
            <a:extLst>
              <a:ext uri="{FF2B5EF4-FFF2-40B4-BE49-F238E27FC236}">
                <a16:creationId xmlns:a16="http://schemas.microsoft.com/office/drawing/2014/main" id="{C535B0A3-488C-CC43-8EC1-BB521C30C4A5}"/>
              </a:ext>
            </a:extLst>
          </p:cNvPr>
          <p:cNvSpPr>
            <a:spLocks noGrp="1"/>
          </p:cNvSpPr>
          <p:nvPr>
            <p:ph type="title"/>
          </p:nvPr>
        </p:nvSpPr>
        <p:spPr>
          <a:xfrm>
            <a:off x="1507833" y="198875"/>
            <a:ext cx="10425548" cy="595457"/>
          </a:xfrm>
        </p:spPr>
        <p:txBody>
          <a:bodyPr/>
          <a:lstStyle/>
          <a:p>
            <a:r>
              <a:rPr lang="zh-TW" altLang="en-US" b="1" dirty="0">
                <a:latin typeface="SimHei" panose="02010609060101010101" pitchFamily="49" charset="-122"/>
                <a:ea typeface="SimHei" panose="02010609060101010101" pitchFamily="49" charset="-122"/>
              </a:rPr>
              <a:t>专利权的归属</a:t>
            </a:r>
            <a:endParaRPr lang="zh-CN" altLang="en-US" b="1"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56428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8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3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8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3398425" y="2051863"/>
            <a:ext cx="7628103" cy="3222998"/>
          </a:xfrm>
          <a:prstGeom prst="rect">
            <a:avLst/>
          </a:prstGeom>
          <a:noFill/>
        </p:spPr>
        <p:txBody>
          <a:bodyPr wrap="square" rtlCol="0">
            <a:spAutoFit/>
          </a:bodyPr>
          <a:lstStyle/>
          <a:p>
            <a:pPr>
              <a:lnSpc>
                <a:spcPct val="150000"/>
              </a:lnSpc>
            </a:pPr>
            <a:r>
              <a:rPr lang="zh-TW" altLang="en-US" sz="2800" b="1" dirty="0">
                <a:solidFill>
                  <a:srgbClr val="155DFF"/>
                </a:solidFill>
                <a:latin typeface="SimHei" panose="02010609060101010101" pitchFamily="49" charset="-122"/>
                <a:ea typeface="SimHei" panose="02010609060101010101" pitchFamily="49" charset="-122"/>
                <a:cs typeface="宋体" panose="02010600030101010101" pitchFamily="2" charset="-122"/>
              </a:rPr>
              <a:t>合作发明</a:t>
            </a:r>
            <a:r>
              <a:rPr lang="zh-CN" altLang="en-US" sz="2800" b="1" dirty="0">
                <a:solidFill>
                  <a:srgbClr val="155DFF"/>
                </a:solidFill>
                <a:latin typeface="SimHei" panose="02010609060101010101" pitchFamily="49" charset="-122"/>
                <a:ea typeface="SimHei" panose="02010609060101010101" pitchFamily="49" charset="-122"/>
                <a:cs typeface="宋体" panose="02010600030101010101" pitchFamily="2" charset="-122"/>
              </a:rPr>
              <a:t>：</a:t>
            </a:r>
            <a:r>
              <a:rPr lang="zh-TW" altLang="en-US" sz="2800" dirty="0">
                <a:latin typeface="SimHei" panose="02010609060101010101" pitchFamily="49" charset="-122"/>
                <a:ea typeface="SimHei" panose="02010609060101010101" pitchFamily="49" charset="-122"/>
              </a:rPr>
              <a:t> </a:t>
            </a:r>
            <a:r>
              <a:rPr lang="zh-TW" altLang="en-US" sz="2800" dirty="0">
                <a:latin typeface="SimHei" panose="02010609060101010101" pitchFamily="49" charset="-122"/>
                <a:ea typeface="SimHei" panose="02010609060101010101" pitchFamily="49" charset="-122"/>
                <a:cs typeface="宋体" panose="02010600030101010101" pitchFamily="2" charset="-122"/>
              </a:rPr>
              <a:t>也叫共同发明</a:t>
            </a:r>
            <a:r>
              <a:rPr lang="zh-CN" altLang="en-US" sz="2800" dirty="0">
                <a:latin typeface="SimHei" panose="02010609060101010101" pitchFamily="49" charset="-122"/>
                <a:ea typeface="SimHei" panose="02010609060101010101" pitchFamily="49" charset="-122"/>
                <a:cs typeface="宋体" panose="02010600030101010101" pitchFamily="2" charset="-122"/>
              </a:rPr>
              <a:t>，是指</a:t>
            </a:r>
            <a:r>
              <a:rPr lang="zh-TW" altLang="en-US" sz="2800" dirty="0">
                <a:latin typeface="SimHei" panose="02010609060101010101" pitchFamily="49" charset="-122"/>
                <a:ea typeface="SimHei" panose="02010609060101010101" pitchFamily="49" charset="-122"/>
                <a:cs typeface="宋体" panose="02010600030101010101" pitchFamily="2" charset="-122"/>
              </a:rPr>
              <a:t>两人以上共同完成的发明创造。 </a:t>
            </a:r>
            <a:endParaRPr lang="en-US" altLang="zh-TW" sz="2800" dirty="0">
              <a:latin typeface="SimHei" panose="02010609060101010101" pitchFamily="49" charset="-122"/>
              <a:ea typeface="SimHei" panose="02010609060101010101" pitchFamily="49" charset="-122"/>
              <a:cs typeface="宋体" panose="02010600030101010101" pitchFamily="2" charset="-122"/>
            </a:endParaRPr>
          </a:p>
          <a:p>
            <a:pPr>
              <a:lnSpc>
                <a:spcPct val="150000"/>
              </a:lnSpc>
            </a:pPr>
            <a:endParaRPr lang="zh-TW" altLang="en-US" sz="2800" dirty="0">
              <a:latin typeface="SimHei" panose="02010609060101010101" pitchFamily="49" charset="-122"/>
              <a:ea typeface="SimHei" panose="02010609060101010101" pitchFamily="49" charset="-122"/>
              <a:cs typeface="宋体" panose="02010600030101010101" pitchFamily="2" charset="-122"/>
            </a:endParaRPr>
          </a:p>
          <a:p>
            <a:pPr>
              <a:lnSpc>
                <a:spcPct val="150000"/>
              </a:lnSpc>
            </a:pPr>
            <a:r>
              <a:rPr lang="zh-TW" altLang="en-US" sz="2800" b="1" dirty="0">
                <a:solidFill>
                  <a:srgbClr val="7030A0"/>
                </a:solidFill>
                <a:latin typeface="SimHei" panose="02010609060101010101" pitchFamily="49" charset="-122"/>
                <a:ea typeface="SimHei" panose="02010609060101010101" pitchFamily="49" charset="-122"/>
                <a:cs typeface="宋体" panose="02010600030101010101" pitchFamily="2" charset="-122"/>
              </a:rPr>
              <a:t>专利权归属</a:t>
            </a:r>
            <a:r>
              <a:rPr lang="zh-CN" altLang="en-US" sz="2800" b="1" dirty="0">
                <a:solidFill>
                  <a:srgbClr val="7030A0"/>
                </a:solidFill>
                <a:latin typeface="SimHei" panose="02010609060101010101" pitchFamily="49" charset="-122"/>
                <a:ea typeface="SimHei" panose="02010609060101010101" pitchFamily="49" charset="-122"/>
                <a:cs typeface="宋体" panose="02010600030101010101" pitchFamily="2" charset="-122"/>
              </a:rPr>
              <a:t>：</a:t>
            </a:r>
            <a:r>
              <a:rPr lang="zh-TW" altLang="en-US" sz="2800" dirty="0">
                <a:latin typeface="SimHei" panose="02010609060101010101" pitchFamily="49" charset="-122"/>
                <a:ea typeface="SimHei" panose="02010609060101010101" pitchFamily="49" charset="-122"/>
              </a:rPr>
              <a:t>合同优先</a:t>
            </a:r>
            <a:r>
              <a:rPr lang="zh-CN" altLang="en-US" sz="2800" dirty="0">
                <a:latin typeface="SimHei" panose="02010609060101010101" pitchFamily="49" charset="-122"/>
                <a:ea typeface="SimHei" panose="02010609060101010101" pitchFamily="49" charset="-122"/>
              </a:rPr>
              <a:t>；</a:t>
            </a:r>
            <a:r>
              <a:rPr lang="zh-CN" altLang="en-US" sz="2800" dirty="0">
                <a:latin typeface="SimHei" panose="02010609060101010101" pitchFamily="49" charset="-122"/>
                <a:ea typeface="SimHei" panose="02010609060101010101" pitchFamily="49" charset="-122"/>
                <a:cs typeface="宋体" panose="02010600030101010101" pitchFamily="2" charset="-122"/>
              </a:rPr>
              <a:t>合同约定不明或无合同约定时，权利归完成发明创造的一方。</a:t>
            </a:r>
            <a:endParaRPr lang="zh-TW" altLang="en-US" sz="2800" dirty="0">
              <a:latin typeface="SimHei" panose="02010609060101010101" pitchFamily="49" charset="-122"/>
              <a:ea typeface="SimHei" panose="02010609060101010101" pitchFamily="49" charset="-122"/>
              <a:cs typeface="宋体" panose="02010600030101010101" pitchFamily="2" charset="-122"/>
            </a:endParaRPr>
          </a:p>
        </p:txBody>
      </p:sp>
      <p:sp>
        <p:nvSpPr>
          <p:cNvPr id="7" name="矩形 6"/>
          <p:cNvSpPr/>
          <p:nvPr/>
        </p:nvSpPr>
        <p:spPr>
          <a:xfrm>
            <a:off x="836211" y="1232029"/>
            <a:ext cx="10876817" cy="523220"/>
          </a:xfrm>
          <a:prstGeom prst="rect">
            <a:avLst/>
          </a:prstGeom>
        </p:spPr>
        <p:txBody>
          <a:bodyPr wrap="square">
            <a:spAutoFit/>
          </a:bodyPr>
          <a:lstStyle/>
          <a:p>
            <a:pPr algn="ctr"/>
            <a:r>
              <a:rPr lang="zh-CN"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五、</a:t>
            </a:r>
            <a:r>
              <a:rPr lang="zh-TW"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合作</a:t>
            </a:r>
            <a:r>
              <a:rPr lang="zh-TW"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rPr>
              <a:t>发明的专利权归属</a:t>
            </a:r>
          </a:p>
        </p:txBody>
      </p:sp>
      <p:sp>
        <p:nvSpPr>
          <p:cNvPr id="8" name="文本框 7">
            <a:extLst>
              <a:ext uri="{FF2B5EF4-FFF2-40B4-BE49-F238E27FC236}">
                <a16:creationId xmlns:a16="http://schemas.microsoft.com/office/drawing/2014/main" id="{3A3584EF-4D3B-2B4A-A715-DFBDD819E9C2}"/>
              </a:ext>
            </a:extLst>
          </p:cNvPr>
          <p:cNvSpPr txBox="1"/>
          <p:nvPr/>
        </p:nvSpPr>
        <p:spPr>
          <a:xfrm>
            <a:off x="129492" y="265770"/>
            <a:ext cx="1107996" cy="461665"/>
          </a:xfrm>
          <a:prstGeom prst="rect">
            <a:avLst/>
          </a:prstGeom>
          <a:noFill/>
        </p:spPr>
        <p:txBody>
          <a:bodyPr wrap="none" rtlCol="0">
            <a:spAutoFit/>
          </a:bodyPr>
          <a:lstStyle/>
          <a:p>
            <a:r>
              <a:rPr lang="zh-CN" altLang="en-US" sz="2400" b="1" dirty="0">
                <a:solidFill>
                  <a:srgbClr val="FA7D00"/>
                </a:solidFill>
                <a:latin typeface="SimHei" panose="02010609060101010101" pitchFamily="49" charset="-122"/>
                <a:ea typeface="SimHei" panose="02010609060101010101" pitchFamily="49" charset="-122"/>
              </a:rPr>
              <a:t>第一节</a:t>
            </a:r>
          </a:p>
        </p:txBody>
      </p:sp>
      <p:sp>
        <p:nvSpPr>
          <p:cNvPr id="9" name="标题 2">
            <a:extLst>
              <a:ext uri="{FF2B5EF4-FFF2-40B4-BE49-F238E27FC236}">
                <a16:creationId xmlns:a16="http://schemas.microsoft.com/office/drawing/2014/main" id="{88020E2A-5F84-4A4C-A743-BEAEA9061D9F}"/>
              </a:ext>
            </a:extLst>
          </p:cNvPr>
          <p:cNvSpPr>
            <a:spLocks noGrp="1"/>
          </p:cNvSpPr>
          <p:nvPr>
            <p:ph type="title"/>
          </p:nvPr>
        </p:nvSpPr>
        <p:spPr>
          <a:xfrm>
            <a:off x="1507833" y="198875"/>
            <a:ext cx="10425548" cy="595457"/>
          </a:xfrm>
        </p:spPr>
        <p:txBody>
          <a:bodyPr/>
          <a:lstStyle/>
          <a:p>
            <a:r>
              <a:rPr lang="zh-TW" altLang="en-US" b="1" dirty="0">
                <a:latin typeface="SimHei" panose="02010609060101010101" pitchFamily="49" charset="-122"/>
                <a:ea typeface="SimHei" panose="02010609060101010101" pitchFamily="49" charset="-122"/>
              </a:rPr>
              <a:t>专利权的归属</a:t>
            </a:r>
            <a:endParaRPr lang="zh-CN" altLang="en-US" b="1"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2900584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8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3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8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ABC1DA5-5DAB-4A09-B812-0AA6B1708C8A}"/>
              </a:ext>
            </a:extLst>
          </p:cNvPr>
          <p:cNvSpPr>
            <a:spLocks noGrp="1"/>
          </p:cNvSpPr>
          <p:nvPr>
            <p:ph idx="1"/>
          </p:nvPr>
        </p:nvSpPr>
        <p:spPr>
          <a:xfrm>
            <a:off x="1448915" y="1157524"/>
            <a:ext cx="10257027" cy="4678734"/>
          </a:xfrm>
        </p:spPr>
        <p:txBody>
          <a:bodyPr/>
          <a:lstStyle/>
          <a:p>
            <a:r>
              <a:rPr lang="zh-CN" altLang="en-US" dirty="0"/>
              <a:t>       </a:t>
            </a:r>
            <a:r>
              <a:rPr lang="zh-CN" altLang="en-US" sz="2000" dirty="0">
                <a:latin typeface="SimHei" panose="02010609060101010101" pitchFamily="49" charset="-122"/>
                <a:ea typeface="SimHei" panose="02010609060101010101" pitchFamily="49" charset="-122"/>
              </a:rPr>
              <a:t>两个以上单位或者个人合作完成的发明创造、一个单位或者个人接受其他单位或者个人委托所完成的发明创造，除另有协议的以外，申请专利的权利属于完成或者共同完成的单位或者个人；申请被批准后，申请的单位或者个人为专利权人。</a:t>
            </a:r>
            <a:endParaRPr lang="en-US" altLang="zh-CN" sz="2000" dirty="0">
              <a:latin typeface="SimHei" panose="02010609060101010101" pitchFamily="49" charset="-122"/>
              <a:ea typeface="SimHei" panose="02010609060101010101" pitchFamily="49" charset="-122"/>
            </a:endParaRPr>
          </a:p>
          <a:p>
            <a:r>
              <a:rPr lang="en-US" altLang="zh-CN" sz="2000" dirty="0">
                <a:latin typeface="SimHei" panose="02010609060101010101" pitchFamily="49" charset="-122"/>
                <a:ea typeface="SimHei" panose="02010609060101010101" pitchFamily="49" charset="-122"/>
              </a:rPr>
              <a:t>                                                ——《</a:t>
            </a:r>
            <a:r>
              <a:rPr lang="zh-CN" altLang="en-US" sz="2000" dirty="0">
                <a:latin typeface="SimHei" panose="02010609060101010101" pitchFamily="49" charset="-122"/>
                <a:ea typeface="SimHei" panose="02010609060101010101" pitchFamily="49" charset="-122"/>
              </a:rPr>
              <a:t>专利法</a:t>
            </a:r>
            <a:r>
              <a:rPr lang="en-US" altLang="zh-CN" sz="2000" dirty="0">
                <a:latin typeface="SimHei" panose="02010609060101010101" pitchFamily="49" charset="-122"/>
                <a:ea typeface="SimHei" panose="02010609060101010101" pitchFamily="49" charset="-122"/>
              </a:rPr>
              <a:t>》</a:t>
            </a:r>
            <a:r>
              <a:rPr lang="zh-CN" altLang="en-US" sz="2000" dirty="0">
                <a:latin typeface="SimHei" panose="02010609060101010101" pitchFamily="49" charset="-122"/>
                <a:ea typeface="SimHei" panose="02010609060101010101" pitchFamily="49" charset="-122"/>
              </a:rPr>
              <a:t>（</a:t>
            </a:r>
            <a:r>
              <a:rPr lang="en-US" altLang="zh-CN" sz="2000" dirty="0">
                <a:latin typeface="SimHei" panose="02010609060101010101" pitchFamily="49" charset="-122"/>
                <a:ea typeface="SimHei" panose="02010609060101010101" pitchFamily="49" charset="-122"/>
              </a:rPr>
              <a:t>2020</a:t>
            </a:r>
            <a:r>
              <a:rPr lang="zh-CN" altLang="en-US" sz="2000" dirty="0">
                <a:latin typeface="SimHei" panose="02010609060101010101" pitchFamily="49" charset="-122"/>
                <a:ea typeface="SimHei" panose="02010609060101010101" pitchFamily="49" charset="-122"/>
              </a:rPr>
              <a:t>）第</a:t>
            </a:r>
            <a:r>
              <a:rPr lang="en-US" altLang="zh-CN" sz="2000" dirty="0">
                <a:latin typeface="SimHei" panose="02010609060101010101" pitchFamily="49" charset="-122"/>
                <a:ea typeface="SimHei" panose="02010609060101010101" pitchFamily="49" charset="-122"/>
              </a:rPr>
              <a:t>8</a:t>
            </a:r>
            <a:r>
              <a:rPr lang="zh-CN" altLang="en-US" sz="2000" dirty="0">
                <a:latin typeface="SimHei" panose="02010609060101010101" pitchFamily="49" charset="-122"/>
                <a:ea typeface="SimHei" panose="02010609060101010101" pitchFamily="49" charset="-122"/>
              </a:rPr>
              <a:t>条</a:t>
            </a:r>
            <a:endParaRPr lang="en-US" altLang="zh-CN" sz="2000" dirty="0">
              <a:latin typeface="SimHei" panose="02010609060101010101" pitchFamily="49" charset="-122"/>
              <a:ea typeface="SimHei" panose="02010609060101010101" pitchFamily="49" charset="-122"/>
            </a:endParaRPr>
          </a:p>
          <a:p>
            <a:r>
              <a:rPr lang="zh-CN" altLang="en-US" sz="2000" dirty="0">
                <a:latin typeface="SimHei" panose="02010609060101010101" pitchFamily="49" charset="-122"/>
                <a:ea typeface="SimHei" panose="02010609060101010101" pitchFamily="49" charset="-122"/>
              </a:rPr>
              <a:t>    专利申请权或者专利权的共有人对权利的行使有约定的，从其约定。没有约定的，共有人可以单独实施或者以普通许可方式许可他人实施该专利</a:t>
            </a:r>
            <a:r>
              <a:rPr lang="en-US" altLang="zh-CN" sz="2000" dirty="0">
                <a:latin typeface="SimHei" panose="02010609060101010101" pitchFamily="49" charset="-122"/>
                <a:ea typeface="SimHei" panose="02010609060101010101" pitchFamily="49" charset="-122"/>
              </a:rPr>
              <a:t>;</a:t>
            </a:r>
            <a:r>
              <a:rPr lang="zh-CN" altLang="en-US" sz="2000" dirty="0">
                <a:latin typeface="SimHei" panose="02010609060101010101" pitchFamily="49" charset="-122"/>
                <a:ea typeface="SimHei" panose="02010609060101010101" pitchFamily="49" charset="-122"/>
              </a:rPr>
              <a:t>许可他人实施该专利的，收取的使用费应当在共有人之间分配。</a:t>
            </a:r>
          </a:p>
          <a:p>
            <a:r>
              <a:rPr lang="zh-CN" altLang="en-US" sz="2000" dirty="0">
                <a:latin typeface="SimHei" panose="02010609060101010101" pitchFamily="49" charset="-122"/>
                <a:ea typeface="SimHei" panose="02010609060101010101" pitchFamily="49" charset="-122"/>
              </a:rPr>
              <a:t>    除前款规定的情形外，行使共有的专利申请权或者专利权应当取得全体共有人的同意。</a:t>
            </a:r>
            <a:endParaRPr lang="en-US" altLang="zh-CN" sz="2000" dirty="0">
              <a:latin typeface="SimHei" panose="02010609060101010101" pitchFamily="49" charset="-122"/>
              <a:ea typeface="SimHei" panose="02010609060101010101" pitchFamily="49" charset="-122"/>
            </a:endParaRPr>
          </a:p>
          <a:p>
            <a:r>
              <a:rPr lang="en-US" altLang="zh-CN" sz="2000" dirty="0">
                <a:latin typeface="SimHei" panose="02010609060101010101" pitchFamily="49" charset="-122"/>
                <a:ea typeface="SimHei" panose="02010609060101010101" pitchFamily="49" charset="-122"/>
              </a:rPr>
              <a:t>                                                 ——《</a:t>
            </a:r>
            <a:r>
              <a:rPr lang="zh-CN" altLang="en-US" sz="2000" dirty="0">
                <a:latin typeface="SimHei" panose="02010609060101010101" pitchFamily="49" charset="-122"/>
                <a:ea typeface="SimHei" panose="02010609060101010101" pitchFamily="49" charset="-122"/>
              </a:rPr>
              <a:t>专利法</a:t>
            </a:r>
            <a:r>
              <a:rPr lang="en-US" altLang="zh-CN" sz="2000" dirty="0">
                <a:latin typeface="SimHei" panose="02010609060101010101" pitchFamily="49" charset="-122"/>
                <a:ea typeface="SimHei" panose="02010609060101010101" pitchFamily="49" charset="-122"/>
              </a:rPr>
              <a:t>》</a:t>
            </a:r>
            <a:r>
              <a:rPr lang="zh-CN" altLang="en-US" sz="2000" dirty="0">
                <a:latin typeface="SimHei" panose="02010609060101010101" pitchFamily="49" charset="-122"/>
                <a:ea typeface="SimHei" panose="02010609060101010101" pitchFamily="49" charset="-122"/>
              </a:rPr>
              <a:t>（</a:t>
            </a:r>
            <a:r>
              <a:rPr lang="en-US" altLang="zh-CN" sz="2000" dirty="0">
                <a:latin typeface="SimHei" panose="02010609060101010101" pitchFamily="49" charset="-122"/>
                <a:ea typeface="SimHei" panose="02010609060101010101" pitchFamily="49" charset="-122"/>
              </a:rPr>
              <a:t>2020</a:t>
            </a:r>
            <a:r>
              <a:rPr lang="zh-CN" altLang="en-US" sz="2000" dirty="0">
                <a:latin typeface="SimHei" panose="02010609060101010101" pitchFamily="49" charset="-122"/>
                <a:ea typeface="SimHei" panose="02010609060101010101" pitchFamily="49" charset="-122"/>
              </a:rPr>
              <a:t>）第</a:t>
            </a:r>
            <a:r>
              <a:rPr lang="en-US" altLang="zh-CN" sz="2000" dirty="0">
                <a:latin typeface="SimHei" panose="02010609060101010101" pitchFamily="49" charset="-122"/>
                <a:ea typeface="SimHei" panose="02010609060101010101" pitchFamily="49" charset="-122"/>
              </a:rPr>
              <a:t>14</a:t>
            </a:r>
            <a:r>
              <a:rPr lang="zh-CN" altLang="en-US" sz="2000" dirty="0">
                <a:latin typeface="SimHei" panose="02010609060101010101" pitchFamily="49" charset="-122"/>
                <a:ea typeface="SimHei" panose="02010609060101010101" pitchFamily="49" charset="-122"/>
              </a:rPr>
              <a:t>条</a:t>
            </a:r>
          </a:p>
          <a:p>
            <a:endParaRPr lang="zh-CN" altLang="en-US" sz="1600" dirty="0">
              <a:latin typeface="SimHei" panose="02010609060101010101" pitchFamily="49" charset="-122"/>
              <a:ea typeface="SimHei" panose="02010609060101010101" pitchFamily="49" charset="-122"/>
            </a:endParaRPr>
          </a:p>
          <a:p>
            <a:endParaRPr lang="zh-CN" altLang="en-US"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31843365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TW" altLang="en-US" b="1" dirty="0">
                <a:latin typeface="SimHei" panose="02010609060101010101" pitchFamily="49" charset="-122"/>
                <a:ea typeface="SimHei" panose="02010609060101010101" pitchFamily="49" charset="-122"/>
              </a:rPr>
              <a:t>专利权的无效</a:t>
            </a:r>
            <a:endParaRPr lang="zh-CN" altLang="en-US" b="1" dirty="0">
              <a:latin typeface="SimHei" panose="02010609060101010101" pitchFamily="49" charset="-122"/>
              <a:ea typeface="SimHei" panose="02010609060101010101" pitchFamily="49" charset="-122"/>
            </a:endParaRPr>
          </a:p>
        </p:txBody>
      </p:sp>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panose="02010609060101010101" pitchFamily="49" charset="-122"/>
              <a:ea typeface="SimHei" panose="02010609060101010101" pitchFamily="49" charset="-122"/>
            </a:endParaRPr>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3096160" y="1755249"/>
            <a:ext cx="8259629" cy="4437753"/>
          </a:xfrm>
          <a:prstGeom prst="rect">
            <a:avLst/>
          </a:prstGeom>
          <a:noFill/>
        </p:spPr>
        <p:txBody>
          <a:bodyPr wrap="square" rtlCol="0">
            <a:spAutoFit/>
          </a:bodyPr>
          <a:lstStyle/>
          <a:p>
            <a:pPr>
              <a:lnSpc>
                <a:spcPct val="150000"/>
              </a:lnSpc>
            </a:pPr>
            <a:r>
              <a:rPr lang="zh-CN" altLang="en-US" sz="2400" b="1" dirty="0">
                <a:solidFill>
                  <a:srgbClr val="155DFF"/>
                </a:solidFill>
                <a:latin typeface="SimHei" panose="02010609060101010101" pitchFamily="49" charset="-122"/>
                <a:ea typeface="SimHei" panose="02010609060101010101" pitchFamily="49" charset="-122"/>
                <a:cs typeface="宋体" panose="02010600030101010101" pitchFamily="2" charset="-122"/>
              </a:rPr>
              <a:t>目的：</a:t>
            </a:r>
            <a:r>
              <a:rPr lang="zh-TW" altLang="en-US" sz="2400" dirty="0">
                <a:latin typeface="SimHei" panose="02010609060101010101" pitchFamily="49" charset="-122"/>
                <a:ea typeface="SimHei" panose="02010609060101010101" pitchFamily="49" charset="-122"/>
                <a:cs typeface="宋体" panose="02010600030101010101" pitchFamily="2" charset="-122"/>
              </a:rPr>
              <a:t>防止授权不当、保护公共利益</a:t>
            </a:r>
            <a:r>
              <a:rPr lang="zh-CN" altLang="en-US" sz="2400" dirty="0">
                <a:latin typeface="SimHei" panose="02010609060101010101" pitchFamily="49" charset="-122"/>
                <a:ea typeface="SimHei" panose="02010609060101010101" pitchFamily="49" charset="-122"/>
                <a:cs typeface="宋体" panose="02010600030101010101" pitchFamily="2" charset="-122"/>
              </a:rPr>
              <a:t>。自授予专利权之日起，任何单位或者个人认为该专利权的授予不符合专利法规定的，可以请求宣告该专利权无效。</a:t>
            </a:r>
            <a:endParaRPr lang="en-US" altLang="zh-TW" sz="2400" dirty="0">
              <a:latin typeface="SimHei" panose="02010609060101010101" pitchFamily="49" charset="-122"/>
              <a:ea typeface="SimHei" panose="02010609060101010101" pitchFamily="49" charset="-122"/>
              <a:cs typeface="宋体" panose="02010600030101010101" pitchFamily="2" charset="-122"/>
            </a:endParaRPr>
          </a:p>
          <a:p>
            <a:pPr>
              <a:lnSpc>
                <a:spcPct val="150000"/>
              </a:lnSpc>
            </a:pPr>
            <a:r>
              <a:rPr lang="zh-TW" altLang="en-US" sz="2400" b="1" dirty="0">
                <a:solidFill>
                  <a:srgbClr val="7030A0"/>
                </a:solidFill>
                <a:latin typeface="SimHei" panose="02010609060101010101" pitchFamily="49" charset="-122"/>
                <a:ea typeface="SimHei" panose="02010609060101010101" pitchFamily="49" charset="-122"/>
                <a:cs typeface="宋体" panose="02010600030101010101" pitchFamily="2" charset="-122"/>
              </a:rPr>
              <a:t>理由</a:t>
            </a:r>
            <a:r>
              <a:rPr lang="zh-CN" altLang="en-US" sz="2400" b="1" dirty="0">
                <a:solidFill>
                  <a:srgbClr val="7030A0"/>
                </a:solidFill>
                <a:latin typeface="SimHei" panose="02010609060101010101" pitchFamily="49" charset="-122"/>
                <a:ea typeface="SimHei" panose="02010609060101010101" pitchFamily="49" charset="-122"/>
                <a:cs typeface="宋体" panose="02010600030101010101" pitchFamily="2" charset="-122"/>
              </a:rPr>
              <a:t>：</a:t>
            </a:r>
            <a:r>
              <a:rPr lang="zh-TW" altLang="en-US" sz="2400" dirty="0">
                <a:latin typeface="SimHei" panose="02010609060101010101" pitchFamily="49" charset="-122"/>
                <a:ea typeface="SimHei" panose="02010609060101010101" pitchFamily="49" charset="-122"/>
                <a:cs typeface="宋体" panose="02010600030101010101" pitchFamily="2" charset="-122"/>
              </a:rPr>
              <a:t>被授予专利的方案不属于可专利主题、申请违反了专利法规定的保密程序</a:t>
            </a:r>
            <a:r>
              <a:rPr lang="zh-CN" altLang="en-US" sz="2400" dirty="0">
                <a:latin typeface="SimHei" panose="02010609060101010101" pitchFamily="49" charset="-122"/>
                <a:ea typeface="SimHei" panose="02010609060101010101" pitchFamily="49" charset="-122"/>
                <a:cs typeface="宋体" panose="02010600030101010101" pitchFamily="2" charset="-122"/>
              </a:rPr>
              <a:t>、</a:t>
            </a:r>
            <a:r>
              <a:rPr lang="zh-TW" altLang="en-US" sz="2400" dirty="0">
                <a:latin typeface="SimHei" panose="02010609060101010101" pitchFamily="49" charset="-122"/>
                <a:ea typeface="SimHei" panose="02010609060101010101" pitchFamily="49" charset="-122"/>
                <a:cs typeface="宋体" panose="02010600030101010101" pitchFamily="2" charset="-122"/>
              </a:rPr>
              <a:t>发明创造不具有专利的积极条件</a:t>
            </a:r>
            <a:r>
              <a:rPr lang="zh-CN" altLang="en-US" sz="2400" dirty="0">
                <a:latin typeface="SimHei" panose="02010609060101010101" pitchFamily="49" charset="-122"/>
                <a:ea typeface="SimHei" panose="02010609060101010101" pitchFamily="49" charset="-122"/>
                <a:cs typeface="宋体" panose="02010600030101010101" pitchFamily="2" charset="-122"/>
              </a:rPr>
              <a:t>、</a:t>
            </a:r>
            <a:r>
              <a:rPr lang="zh-TW" altLang="en-US" sz="2400" dirty="0">
                <a:latin typeface="SimHei" panose="02010609060101010101" pitchFamily="49" charset="-122"/>
                <a:ea typeface="SimHei" panose="02010609060101010101" pitchFamily="49" charset="-122"/>
                <a:cs typeface="宋体" panose="02010600030101010101" pitchFamily="2" charset="-122"/>
              </a:rPr>
              <a:t>申请文件公开不充分</a:t>
            </a:r>
            <a:r>
              <a:rPr lang="zh-CN" altLang="en-US" sz="2400" dirty="0">
                <a:latin typeface="SimHei" panose="02010609060101010101" pitchFamily="49" charset="-122"/>
                <a:ea typeface="SimHei" panose="02010609060101010101" pitchFamily="49" charset="-122"/>
                <a:cs typeface="宋体" panose="02010600030101010101" pitchFamily="2" charset="-122"/>
              </a:rPr>
              <a:t>、</a:t>
            </a:r>
            <a:r>
              <a:rPr lang="zh-TW" altLang="en-US" sz="2400" dirty="0">
                <a:latin typeface="SimHei" panose="02010609060101010101" pitchFamily="49" charset="-122"/>
                <a:ea typeface="SimHei" panose="02010609060101010101" pitchFamily="49" charset="-122"/>
                <a:cs typeface="宋体" panose="02010600030101010101" pitchFamily="2" charset="-122"/>
              </a:rPr>
              <a:t>申请文件修改超范围、独立权利要求未能保护全部必要技术特征进而整体反映技术方案</a:t>
            </a:r>
            <a:r>
              <a:rPr lang="zh-CN" altLang="en-US" sz="2400" dirty="0">
                <a:latin typeface="SimHei" panose="02010609060101010101" pitchFamily="49" charset="-122"/>
                <a:ea typeface="SimHei" panose="02010609060101010101" pitchFamily="49" charset="-122"/>
                <a:cs typeface="宋体" panose="02010600030101010101" pitchFamily="2" charset="-122"/>
              </a:rPr>
              <a:t>、</a:t>
            </a:r>
            <a:r>
              <a:rPr lang="zh-TW" altLang="en-US" sz="2400" dirty="0">
                <a:latin typeface="SimHei" panose="02010609060101010101" pitchFamily="49" charset="-122"/>
                <a:ea typeface="SimHei" panose="02010609060101010101" pitchFamily="49" charset="-122"/>
                <a:cs typeface="宋体" panose="02010600030101010101" pitchFamily="2" charset="-122"/>
              </a:rPr>
              <a:t>申请专利的方案超越了产生优先权的原方案范围等。 </a:t>
            </a:r>
          </a:p>
        </p:txBody>
      </p:sp>
      <p:sp>
        <p:nvSpPr>
          <p:cNvPr id="7" name="矩形 6"/>
          <p:cNvSpPr/>
          <p:nvPr/>
        </p:nvSpPr>
        <p:spPr>
          <a:xfrm>
            <a:off x="836211" y="1047864"/>
            <a:ext cx="10876817" cy="523220"/>
          </a:xfrm>
          <a:prstGeom prst="rect">
            <a:avLst/>
          </a:prstGeom>
        </p:spPr>
        <p:txBody>
          <a:bodyPr wrap="square">
            <a:spAutoFit/>
          </a:bodyPr>
          <a:lstStyle/>
          <a:p>
            <a:pPr algn="ctr"/>
            <a:r>
              <a:rPr lang="zh-CN" altLang="en-US" sz="2800" b="1"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rPr>
              <a:t>一、</a:t>
            </a:r>
            <a:r>
              <a:rPr lang="zh-TW" altLang="en-US" sz="2800" b="1" dirty="0">
                <a:solidFill>
                  <a:srgbClr val="D9793F"/>
                </a:solidFill>
                <a:latin typeface="STZhongsong" panose="02010600040101010101" pitchFamily="2" charset="-122"/>
                <a:ea typeface="STZhongsong" panose="02010600040101010101" pitchFamily="2" charset="-122"/>
                <a:cs typeface="宋体" panose="02010600030101010101" pitchFamily="2" charset="-122"/>
              </a:rPr>
              <a:t>专利权无效宣告的理由</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b="1" dirty="0">
                <a:solidFill>
                  <a:srgbClr val="FA7D00"/>
                </a:solidFill>
                <a:latin typeface="SimHei" panose="02010609060101010101" pitchFamily="49" charset="-122"/>
                <a:ea typeface="SimHei" panose="02010609060101010101" pitchFamily="49" charset="-122"/>
              </a:rPr>
              <a:t>第</a:t>
            </a:r>
            <a:r>
              <a:rPr lang="zh-TW" altLang="en-US" sz="2400" b="1" dirty="0">
                <a:solidFill>
                  <a:srgbClr val="FA7D00"/>
                </a:solidFill>
                <a:latin typeface="SimHei" panose="02010609060101010101" pitchFamily="49" charset="-122"/>
                <a:ea typeface="SimHei" panose="02010609060101010101" pitchFamily="49" charset="-122"/>
              </a:rPr>
              <a:t>二</a:t>
            </a:r>
            <a:r>
              <a:rPr lang="zh-CN" altLang="en-US" sz="2400" b="1" dirty="0">
                <a:solidFill>
                  <a:srgbClr val="FA7D00"/>
                </a:solidFill>
                <a:latin typeface="SimHei" panose="02010609060101010101" pitchFamily="49" charset="-122"/>
                <a:ea typeface="SimHei" panose="02010609060101010101" pitchFamily="49" charset="-122"/>
              </a:rPr>
              <a:t>节</a:t>
            </a:r>
          </a:p>
        </p:txBody>
      </p:sp>
    </p:spTree>
    <p:extLst>
      <p:ext uri="{BB962C8B-B14F-4D97-AF65-F5344CB8AC3E}">
        <p14:creationId xmlns:p14="http://schemas.microsoft.com/office/powerpoint/2010/main" val="727489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95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45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95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1E3522-C3F6-4768-826F-EBBD78A42CC3}"/>
              </a:ext>
            </a:extLst>
          </p:cNvPr>
          <p:cNvSpPr>
            <a:spLocks noGrp="1"/>
          </p:cNvSpPr>
          <p:nvPr>
            <p:ph idx="1"/>
          </p:nvPr>
        </p:nvSpPr>
        <p:spPr>
          <a:xfrm>
            <a:off x="1507833" y="829843"/>
            <a:ext cx="10046857" cy="5455548"/>
          </a:xfrm>
        </p:spPr>
        <p:txBody>
          <a:bodyPr>
            <a:normAutofit/>
          </a:bodyPr>
          <a:lstStyle/>
          <a:p>
            <a:pPr>
              <a:lnSpc>
                <a:spcPct val="150000"/>
              </a:lnSpc>
            </a:pPr>
            <a:r>
              <a:rPr lang="zh-CN" altLang="en-US" sz="2200" dirty="0">
                <a:solidFill>
                  <a:srgbClr val="FF0000"/>
                </a:solidFill>
                <a:latin typeface="SimHei" panose="02010609060101010101" pitchFamily="49" charset="-122"/>
                <a:ea typeface="SimHei" panose="02010609060101010101" pitchFamily="49" charset="-122"/>
              </a:rPr>
              <a:t>案例：</a:t>
            </a:r>
          </a:p>
          <a:p>
            <a:pPr>
              <a:lnSpc>
                <a:spcPct val="150000"/>
              </a:lnSpc>
            </a:pPr>
            <a:r>
              <a:rPr lang="zh-CN" altLang="en-US" sz="2200" dirty="0">
                <a:latin typeface="SimHei" panose="02010609060101010101" pitchFamily="49" charset="-122"/>
                <a:ea typeface="SimHei" panose="02010609060101010101" pitchFamily="49" charset="-122"/>
              </a:rPr>
              <a:t>    当事人提起一项名称为“产生收入用的游戏服务器系统和方法”发明专利申请。经实质审查后，国家知识产权局原实质审查部门于</a:t>
            </a:r>
            <a:r>
              <a:rPr lang="en-US" altLang="zh-CN" sz="2200" dirty="0">
                <a:latin typeface="SimHei" panose="02010609060101010101" pitchFamily="49" charset="-122"/>
                <a:ea typeface="SimHei" panose="02010609060101010101" pitchFamily="49" charset="-122"/>
              </a:rPr>
              <a:t>2011</a:t>
            </a:r>
            <a:r>
              <a:rPr lang="zh-CN" altLang="en-US" sz="2200" dirty="0">
                <a:latin typeface="SimHei" panose="02010609060101010101" pitchFamily="49" charset="-122"/>
                <a:ea typeface="SimHei" panose="02010609060101010101" pitchFamily="49" charset="-122"/>
              </a:rPr>
              <a:t>年</a:t>
            </a:r>
            <a:r>
              <a:rPr lang="en-US" altLang="zh-CN" sz="2200" dirty="0">
                <a:latin typeface="SimHei" panose="02010609060101010101" pitchFamily="49" charset="-122"/>
                <a:ea typeface="SimHei" panose="02010609060101010101" pitchFamily="49" charset="-122"/>
              </a:rPr>
              <a:t>4</a:t>
            </a:r>
            <a:r>
              <a:rPr lang="zh-CN" altLang="en-US" sz="2200" dirty="0">
                <a:latin typeface="SimHei" panose="02010609060101010101" pitchFamily="49" charset="-122"/>
                <a:ea typeface="SimHei" panose="02010609060101010101" pitchFamily="49" charset="-122"/>
              </a:rPr>
              <a:t>月</a:t>
            </a:r>
            <a:r>
              <a:rPr lang="en-US" altLang="zh-CN" sz="2200" dirty="0">
                <a:latin typeface="SimHei" panose="02010609060101010101" pitchFamily="49" charset="-122"/>
                <a:ea typeface="SimHei" panose="02010609060101010101" pitchFamily="49" charset="-122"/>
              </a:rPr>
              <a:t>13</a:t>
            </a:r>
            <a:r>
              <a:rPr lang="zh-CN" altLang="en-US" sz="2200" dirty="0">
                <a:latin typeface="SimHei" panose="02010609060101010101" pitchFamily="49" charset="-122"/>
                <a:ea typeface="SimHei" panose="02010609060101010101" pitchFamily="49" charset="-122"/>
              </a:rPr>
              <a:t>日发出驳回决定，驳回了本发明专利申请，其理由是权利要求</a:t>
            </a:r>
            <a:r>
              <a:rPr lang="en-US" altLang="zh-CN" sz="2200" dirty="0">
                <a:latin typeface="SimHei" panose="02010609060101010101" pitchFamily="49" charset="-122"/>
                <a:ea typeface="SimHei" panose="02010609060101010101" pitchFamily="49" charset="-122"/>
              </a:rPr>
              <a:t>1-19</a:t>
            </a:r>
            <a:r>
              <a:rPr lang="zh-CN" altLang="en-US" sz="2200" dirty="0">
                <a:latin typeface="SimHei" panose="02010609060101010101" pitchFamily="49" charset="-122"/>
                <a:ea typeface="SimHei" panose="02010609060101010101" pitchFamily="49" charset="-122"/>
              </a:rPr>
              <a:t>不符合</a:t>
            </a:r>
            <a:r>
              <a:rPr lang="en-US" altLang="zh-CN" sz="2200" dirty="0">
                <a:latin typeface="SimHei" panose="02010609060101010101" pitchFamily="49" charset="-122"/>
                <a:ea typeface="SimHei" panose="02010609060101010101" pitchFamily="49" charset="-122"/>
              </a:rPr>
              <a:t>《</a:t>
            </a:r>
            <a:r>
              <a:rPr lang="zh-CN" altLang="en-US" sz="2200" dirty="0">
                <a:latin typeface="SimHei" panose="02010609060101010101" pitchFamily="49" charset="-122"/>
                <a:ea typeface="SimHei" panose="02010609060101010101" pitchFamily="49" charset="-122"/>
              </a:rPr>
              <a:t>专利法</a:t>
            </a:r>
            <a:r>
              <a:rPr lang="en-US" altLang="zh-CN" sz="2200" dirty="0">
                <a:latin typeface="SimHei" panose="02010609060101010101" pitchFamily="49" charset="-122"/>
                <a:ea typeface="SimHei" panose="02010609060101010101" pitchFamily="49" charset="-122"/>
              </a:rPr>
              <a:t>》</a:t>
            </a:r>
            <a:r>
              <a:rPr lang="zh-CN" altLang="en-US" sz="2200" dirty="0">
                <a:latin typeface="SimHei" panose="02010609060101010101" pitchFamily="49" charset="-122"/>
                <a:ea typeface="SimHei" panose="02010609060101010101" pitchFamily="49" charset="-122"/>
              </a:rPr>
              <a:t>第</a:t>
            </a:r>
            <a:r>
              <a:rPr lang="en-US" altLang="zh-CN" sz="2200" dirty="0">
                <a:latin typeface="SimHei" panose="02010609060101010101" pitchFamily="49" charset="-122"/>
                <a:ea typeface="SimHei" panose="02010609060101010101" pitchFamily="49" charset="-122"/>
              </a:rPr>
              <a:t>2</a:t>
            </a:r>
            <a:r>
              <a:rPr lang="zh-CN" altLang="en-US" sz="2200" dirty="0">
                <a:latin typeface="SimHei" panose="02010609060101010101" pitchFamily="49" charset="-122"/>
                <a:ea typeface="SimHei" panose="02010609060101010101" pitchFamily="49" charset="-122"/>
              </a:rPr>
              <a:t>条第</a:t>
            </a:r>
            <a:r>
              <a:rPr lang="en-US" altLang="zh-CN" sz="2200" dirty="0">
                <a:latin typeface="SimHei" panose="02010609060101010101" pitchFamily="49" charset="-122"/>
                <a:ea typeface="SimHei" panose="02010609060101010101" pitchFamily="49" charset="-122"/>
              </a:rPr>
              <a:t>2</a:t>
            </a:r>
            <a:r>
              <a:rPr lang="zh-CN" altLang="en-US" sz="2200" dirty="0">
                <a:latin typeface="SimHei" panose="02010609060101010101" pitchFamily="49" charset="-122"/>
                <a:ea typeface="SimHei" panose="02010609060101010101" pitchFamily="49" charset="-122"/>
              </a:rPr>
              <a:t>款（原</a:t>
            </a:r>
            <a:r>
              <a:rPr lang="en-US" altLang="zh-CN" sz="2200" dirty="0">
                <a:latin typeface="SimHei" panose="02010609060101010101" pitchFamily="49" charset="-122"/>
                <a:ea typeface="SimHei" panose="02010609060101010101" pitchFamily="49" charset="-122"/>
              </a:rPr>
              <a:t>《</a:t>
            </a:r>
            <a:r>
              <a:rPr lang="zh-CN" altLang="en-US" sz="2200" dirty="0">
                <a:latin typeface="SimHei" panose="02010609060101010101" pitchFamily="49" charset="-122"/>
                <a:ea typeface="SimHei" panose="02010609060101010101" pitchFamily="49" charset="-122"/>
              </a:rPr>
              <a:t>专利法实施细则</a:t>
            </a:r>
            <a:r>
              <a:rPr lang="en-US" altLang="zh-CN" sz="2200" dirty="0">
                <a:latin typeface="SimHei" panose="02010609060101010101" pitchFamily="49" charset="-122"/>
                <a:ea typeface="SimHei" panose="02010609060101010101" pitchFamily="49" charset="-122"/>
              </a:rPr>
              <a:t>》</a:t>
            </a:r>
            <a:r>
              <a:rPr lang="zh-CN" altLang="en-US" sz="2200" dirty="0">
                <a:latin typeface="SimHei" panose="02010609060101010101" pitchFamily="49" charset="-122"/>
                <a:ea typeface="SimHei" panose="02010609060101010101" pitchFamily="49" charset="-122"/>
              </a:rPr>
              <a:t>第</a:t>
            </a:r>
            <a:r>
              <a:rPr lang="en-US" altLang="zh-CN" sz="2200" dirty="0">
                <a:latin typeface="SimHei" panose="02010609060101010101" pitchFamily="49" charset="-122"/>
                <a:ea typeface="SimHei" panose="02010609060101010101" pitchFamily="49" charset="-122"/>
              </a:rPr>
              <a:t>2</a:t>
            </a:r>
            <a:r>
              <a:rPr lang="zh-CN" altLang="en-US" sz="2200" dirty="0">
                <a:latin typeface="SimHei" panose="02010609060101010101" pitchFamily="49" charset="-122"/>
                <a:ea typeface="SimHei" panose="02010609060101010101" pitchFamily="49" charset="-122"/>
              </a:rPr>
              <a:t>条第</a:t>
            </a:r>
            <a:r>
              <a:rPr lang="en-US" altLang="zh-CN" sz="2200" dirty="0">
                <a:latin typeface="SimHei" panose="02010609060101010101" pitchFamily="49" charset="-122"/>
                <a:ea typeface="SimHei" panose="02010609060101010101" pitchFamily="49" charset="-122"/>
              </a:rPr>
              <a:t>1</a:t>
            </a:r>
            <a:r>
              <a:rPr lang="zh-CN" altLang="en-US" sz="2200" dirty="0">
                <a:latin typeface="SimHei" panose="02010609060101010101" pitchFamily="49" charset="-122"/>
                <a:ea typeface="SimHei" panose="02010609060101010101" pitchFamily="49" charset="-122"/>
              </a:rPr>
              <a:t>款）的规定。由本申请说明书内容可知，现有的网络游戏系统中，通过向用户们提供特定游戏的拷贝收取费用或是从广告中收取费用，而不存在从游戏系统中产生收入的方案，本申请为克服所述缺陷，提出一种从游戏系统中产生收入的方案，解决现有的网络游戏系统中只能从向用户们提供特定游戏的拷贝中或是从广告中收取费用的问题。</a:t>
            </a:r>
          </a:p>
          <a:p>
            <a:endParaRPr lang="zh-CN" altLang="en-US" dirty="0"/>
          </a:p>
        </p:txBody>
      </p:sp>
    </p:spTree>
    <p:extLst>
      <p:ext uri="{BB962C8B-B14F-4D97-AF65-F5344CB8AC3E}">
        <p14:creationId xmlns:p14="http://schemas.microsoft.com/office/powerpoint/2010/main" val="39818943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DC7171-ACB2-56D1-96B4-690BDAC3A88B}"/>
              </a:ext>
            </a:extLst>
          </p:cNvPr>
          <p:cNvSpPr>
            <a:spLocks noGrp="1"/>
          </p:cNvSpPr>
          <p:nvPr>
            <p:ph type="title"/>
          </p:nvPr>
        </p:nvSpPr>
        <p:spPr>
          <a:xfrm>
            <a:off x="1584822" y="153167"/>
            <a:ext cx="5937250" cy="649287"/>
          </a:xfrm>
        </p:spPr>
        <p:txBody>
          <a:bodyPr>
            <a:normAutofit/>
          </a:bodyPr>
          <a:lstStyle/>
          <a:p>
            <a:pPr>
              <a:defRPr/>
            </a:pPr>
            <a:r>
              <a:rPr lang="zh-CN" altLang="en-US" dirty="0">
                <a:latin typeface="隶书" panose="02010509060101010101" pitchFamily="49" charset="-122"/>
                <a:ea typeface="隶书" panose="02010509060101010101" pitchFamily="49" charset="-122"/>
              </a:rPr>
              <a:t>专利申请程序</a:t>
            </a:r>
          </a:p>
        </p:txBody>
      </p:sp>
      <p:graphicFrame>
        <p:nvGraphicFramePr>
          <p:cNvPr id="4" name="表格 4">
            <a:extLst>
              <a:ext uri="{FF2B5EF4-FFF2-40B4-BE49-F238E27FC236}">
                <a16:creationId xmlns:a16="http://schemas.microsoft.com/office/drawing/2014/main" id="{ED3BF693-3A38-34DD-550D-55CE6CCC4D5F}"/>
              </a:ext>
            </a:extLst>
          </p:cNvPr>
          <p:cNvGraphicFramePr>
            <a:graphicFrameLocks noGrp="1"/>
          </p:cNvGraphicFramePr>
          <p:nvPr/>
        </p:nvGraphicFramePr>
        <p:xfrm>
          <a:off x="1766889" y="1484314"/>
          <a:ext cx="8658225" cy="4895875"/>
        </p:xfrm>
        <a:graphic>
          <a:graphicData uri="http://schemas.openxmlformats.org/drawingml/2006/table">
            <a:tbl>
              <a:tblPr firstRow="1" bandRow="1">
                <a:tableStyleId>{5C22544A-7EE6-4342-B048-85BDC9FD1C3A}</a:tableStyleId>
              </a:tblPr>
              <a:tblGrid>
                <a:gridCol w="856306">
                  <a:extLst>
                    <a:ext uri="{9D8B030D-6E8A-4147-A177-3AD203B41FA5}">
                      <a16:colId xmlns:a16="http://schemas.microsoft.com/office/drawing/2014/main" val="20000"/>
                    </a:ext>
                  </a:extLst>
                </a:gridCol>
                <a:gridCol w="2188343">
                  <a:extLst>
                    <a:ext uri="{9D8B030D-6E8A-4147-A177-3AD203B41FA5}">
                      <a16:colId xmlns:a16="http://schemas.microsoft.com/office/drawing/2014/main" val="20001"/>
                    </a:ext>
                  </a:extLst>
                </a:gridCol>
                <a:gridCol w="1440468">
                  <a:extLst>
                    <a:ext uri="{9D8B030D-6E8A-4147-A177-3AD203B41FA5}">
                      <a16:colId xmlns:a16="http://schemas.microsoft.com/office/drawing/2014/main" val="20002"/>
                    </a:ext>
                  </a:extLst>
                </a:gridCol>
                <a:gridCol w="1356035">
                  <a:extLst>
                    <a:ext uri="{9D8B030D-6E8A-4147-A177-3AD203B41FA5}">
                      <a16:colId xmlns:a16="http://schemas.microsoft.com/office/drawing/2014/main" val="20003"/>
                    </a:ext>
                  </a:extLst>
                </a:gridCol>
                <a:gridCol w="1479322">
                  <a:extLst>
                    <a:ext uri="{9D8B030D-6E8A-4147-A177-3AD203B41FA5}">
                      <a16:colId xmlns:a16="http://schemas.microsoft.com/office/drawing/2014/main" val="20004"/>
                    </a:ext>
                  </a:extLst>
                </a:gridCol>
                <a:gridCol w="1337751">
                  <a:extLst>
                    <a:ext uri="{9D8B030D-6E8A-4147-A177-3AD203B41FA5}">
                      <a16:colId xmlns:a16="http://schemas.microsoft.com/office/drawing/2014/main" val="20005"/>
                    </a:ext>
                  </a:extLst>
                </a:gridCol>
              </a:tblGrid>
              <a:tr h="551015">
                <a:tc>
                  <a:txBody>
                    <a:bodyPr/>
                    <a:lstStyle/>
                    <a:p>
                      <a:r>
                        <a:rPr lang="en-US" altLang="zh-CN" sz="1800" dirty="0"/>
                        <a:t> </a:t>
                      </a:r>
                      <a:endParaRPr lang="zh-CN" altLang="en-US" sz="1800" dirty="0"/>
                    </a:p>
                  </a:txBody>
                  <a:tcPr marL="91432" marR="91432" marT="45719" marB="4571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t> 步骤</a:t>
                      </a:r>
                    </a:p>
                  </a:txBody>
                  <a:tcPr marL="91432" marR="91432" marT="45719" marB="45719"/>
                </a:tc>
                <a:tc>
                  <a:txBody>
                    <a:bodyPr/>
                    <a:lstStyle/>
                    <a:p>
                      <a:r>
                        <a:rPr lang="zh-CN" altLang="en-US" sz="1800" dirty="0"/>
                        <a:t>   时间</a:t>
                      </a:r>
                    </a:p>
                  </a:txBody>
                  <a:tcPr marL="91432" marR="91432" marT="45719" marB="45719"/>
                </a:tc>
                <a:tc>
                  <a:txBody>
                    <a:bodyPr/>
                    <a:lstStyle/>
                    <a:p>
                      <a:r>
                        <a:rPr lang="zh-CN" altLang="en-US" sz="1800" dirty="0"/>
                        <a:t>  内容</a:t>
                      </a:r>
                    </a:p>
                  </a:txBody>
                  <a:tcPr marL="91432" marR="91432" marT="45719" marB="45719"/>
                </a:tc>
                <a:tc>
                  <a:txBody>
                    <a:bodyPr/>
                    <a:lstStyle/>
                    <a:p>
                      <a:r>
                        <a:rPr lang="zh-CN" altLang="en-US" sz="1800" dirty="0"/>
                        <a:t>要点一</a:t>
                      </a:r>
                    </a:p>
                  </a:txBody>
                  <a:tcPr marL="91432" marR="91432" marT="45719" marB="45719"/>
                </a:tc>
                <a:tc>
                  <a:txBody>
                    <a:bodyPr/>
                    <a:lstStyle/>
                    <a:p>
                      <a:r>
                        <a:rPr lang="zh-CN" altLang="en-US" sz="1800" dirty="0"/>
                        <a:t>要点二</a:t>
                      </a:r>
                    </a:p>
                  </a:txBody>
                  <a:tcPr marL="91432" marR="91432" marT="45719" marB="45719"/>
                </a:tc>
                <a:extLst>
                  <a:ext uri="{0D108BD9-81ED-4DB2-BD59-A6C34878D82A}">
                    <a16:rowId xmlns:a16="http://schemas.microsoft.com/office/drawing/2014/main" val="10000"/>
                  </a:ext>
                </a:extLst>
              </a:tr>
              <a:tr h="365755">
                <a:tc>
                  <a:txBody>
                    <a:bodyPr/>
                    <a:lstStyle/>
                    <a:p>
                      <a:r>
                        <a:rPr lang="en-US" altLang="zh-CN" sz="1800" dirty="0"/>
                        <a:t>   1</a:t>
                      </a:r>
                      <a:endParaRPr lang="zh-CN" altLang="en-US" sz="1800" dirty="0"/>
                    </a:p>
                  </a:txBody>
                  <a:tcPr marL="91432" marR="91432" marT="45719" marB="4571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t>完成发明</a:t>
                      </a:r>
                    </a:p>
                  </a:txBody>
                  <a:tcPr marL="91432" marR="91432" marT="45719" marB="45719"/>
                </a:tc>
                <a:tc>
                  <a:txBody>
                    <a:bodyPr/>
                    <a:lstStyle/>
                    <a:p>
                      <a:endParaRPr lang="zh-CN" altLang="en-US" sz="1800" dirty="0"/>
                    </a:p>
                  </a:txBody>
                  <a:tcPr marL="91432" marR="91432" marT="45719" marB="45719"/>
                </a:tc>
                <a:tc>
                  <a:txBody>
                    <a:bodyPr/>
                    <a:lstStyle/>
                    <a:p>
                      <a:endParaRPr lang="zh-CN" altLang="en-US" sz="1800" dirty="0"/>
                    </a:p>
                  </a:txBody>
                  <a:tcPr marL="91432" marR="91432" marT="45719" marB="45719"/>
                </a:tc>
                <a:tc>
                  <a:txBody>
                    <a:bodyPr/>
                    <a:lstStyle/>
                    <a:p>
                      <a:r>
                        <a:rPr lang="zh-CN" altLang="en-US" sz="1800" dirty="0"/>
                        <a:t>申请专利</a:t>
                      </a:r>
                    </a:p>
                  </a:txBody>
                  <a:tcPr marL="91432" marR="91432" marT="45719" marB="4571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t>技术秘密</a:t>
                      </a:r>
                    </a:p>
                  </a:txBody>
                  <a:tcPr marL="91432" marR="91432" marT="45719" marB="45719"/>
                </a:tc>
                <a:extLst>
                  <a:ext uri="{0D108BD9-81ED-4DB2-BD59-A6C34878D82A}">
                    <a16:rowId xmlns:a16="http://schemas.microsoft.com/office/drawing/2014/main" val="10001"/>
                  </a:ext>
                </a:extLst>
              </a:tr>
              <a:tr h="365755">
                <a:tc>
                  <a:txBody>
                    <a:bodyPr/>
                    <a:lstStyle/>
                    <a:p>
                      <a:r>
                        <a:rPr lang="en-US" altLang="zh-CN" sz="1800" dirty="0"/>
                        <a:t>   2</a:t>
                      </a:r>
                      <a:endParaRPr lang="zh-CN" altLang="en-US" sz="1800" dirty="0"/>
                    </a:p>
                  </a:txBody>
                  <a:tcPr marL="91432" marR="91432" marT="45719" marB="4571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t>撰写申请文件</a:t>
                      </a:r>
                    </a:p>
                  </a:txBody>
                  <a:tcPr marL="91432" marR="91432" marT="45719" marB="45719"/>
                </a:tc>
                <a:tc>
                  <a:txBody>
                    <a:bodyPr/>
                    <a:lstStyle/>
                    <a:p>
                      <a:endParaRPr lang="zh-CN" altLang="en-US" sz="1800" dirty="0"/>
                    </a:p>
                  </a:txBody>
                  <a:tcPr marL="91432" marR="91432" marT="45719" marB="45719"/>
                </a:tc>
                <a:tc>
                  <a:txBody>
                    <a:bodyPr/>
                    <a:lstStyle/>
                    <a:p>
                      <a:endParaRPr lang="zh-CN" altLang="en-US" sz="1800" dirty="0"/>
                    </a:p>
                  </a:txBody>
                  <a:tcPr marL="91432" marR="91432" marT="45719" marB="45719"/>
                </a:tc>
                <a:tc>
                  <a:txBody>
                    <a:bodyPr/>
                    <a:lstStyle/>
                    <a:p>
                      <a:r>
                        <a:rPr lang="zh-CN" altLang="en-US" sz="1800" dirty="0"/>
                        <a:t>专利代理</a:t>
                      </a:r>
                    </a:p>
                  </a:txBody>
                  <a:tcPr marL="91432" marR="91432" marT="45719" marB="45719"/>
                </a:tc>
                <a:tc>
                  <a:txBody>
                    <a:bodyPr/>
                    <a:lstStyle/>
                    <a:p>
                      <a:r>
                        <a:rPr lang="zh-CN" altLang="en-US" sz="1800" dirty="0"/>
                        <a:t>自己撰写</a:t>
                      </a:r>
                    </a:p>
                  </a:txBody>
                  <a:tcPr marL="91432" marR="91432" marT="45719" marB="45719"/>
                </a:tc>
                <a:extLst>
                  <a:ext uri="{0D108BD9-81ED-4DB2-BD59-A6C34878D82A}">
                    <a16:rowId xmlns:a16="http://schemas.microsoft.com/office/drawing/2014/main" val="10002"/>
                  </a:ext>
                </a:extLst>
              </a:tr>
              <a:tr h="412844">
                <a:tc>
                  <a:txBody>
                    <a:bodyPr/>
                    <a:lstStyle/>
                    <a:p>
                      <a:r>
                        <a:rPr lang="en-US" altLang="zh-CN" sz="1800" dirty="0"/>
                        <a:t>   3</a:t>
                      </a:r>
                      <a:endParaRPr lang="zh-CN" altLang="en-US" sz="1800" dirty="0"/>
                    </a:p>
                  </a:txBody>
                  <a:tcPr marL="91432" marR="91432" marT="45719" marB="45719"/>
                </a:tc>
                <a:tc>
                  <a:txBody>
                    <a:bodyPr/>
                    <a:lstStyle/>
                    <a:p>
                      <a:r>
                        <a:rPr lang="zh-CN" altLang="en-US" sz="1800" dirty="0"/>
                        <a:t>递交申请文件</a:t>
                      </a:r>
                    </a:p>
                  </a:txBody>
                  <a:tcPr marL="91432" marR="91432" marT="45719" marB="45719"/>
                </a:tc>
                <a:tc>
                  <a:txBody>
                    <a:bodyPr/>
                    <a:lstStyle/>
                    <a:p>
                      <a:endParaRPr lang="zh-CN" altLang="en-US" sz="1800" dirty="0"/>
                    </a:p>
                  </a:txBody>
                  <a:tcPr marL="91432" marR="91432" marT="45719" marB="45719"/>
                </a:tc>
                <a:tc>
                  <a:txBody>
                    <a:bodyPr/>
                    <a:lstStyle/>
                    <a:p>
                      <a:endParaRPr lang="zh-CN" altLang="en-US" sz="1800" dirty="0"/>
                    </a:p>
                  </a:txBody>
                  <a:tcPr marL="91432" marR="91432" marT="45719" marB="45719"/>
                </a:tc>
                <a:tc>
                  <a:txBody>
                    <a:bodyPr/>
                    <a:lstStyle/>
                    <a:p>
                      <a:r>
                        <a:rPr lang="zh-CN" altLang="en-US" sz="1800" dirty="0"/>
                        <a:t>书面形式</a:t>
                      </a:r>
                    </a:p>
                  </a:txBody>
                  <a:tcPr marL="91432" marR="91432" marT="45719" marB="45719"/>
                </a:tc>
                <a:tc>
                  <a:txBody>
                    <a:bodyPr/>
                    <a:lstStyle/>
                    <a:p>
                      <a:r>
                        <a:rPr lang="zh-CN" altLang="en-US" sz="1800" dirty="0"/>
                        <a:t>电子形式</a:t>
                      </a:r>
                    </a:p>
                  </a:txBody>
                  <a:tcPr marL="91432" marR="91432" marT="45719" marB="45719"/>
                </a:tc>
                <a:extLst>
                  <a:ext uri="{0D108BD9-81ED-4DB2-BD59-A6C34878D82A}">
                    <a16:rowId xmlns:a16="http://schemas.microsoft.com/office/drawing/2014/main" val="10003"/>
                  </a:ext>
                </a:extLst>
              </a:tr>
              <a:tr h="365868">
                <a:tc>
                  <a:txBody>
                    <a:bodyPr/>
                    <a:lstStyle/>
                    <a:p>
                      <a:r>
                        <a:rPr lang="en-US" altLang="zh-CN" sz="1800" dirty="0"/>
                        <a:t>   4</a:t>
                      </a:r>
                      <a:endParaRPr lang="zh-CN" altLang="en-US" sz="1800" dirty="0"/>
                    </a:p>
                  </a:txBody>
                  <a:tcPr marL="91432" marR="91432" marT="45719" marB="45719"/>
                </a:tc>
                <a:tc>
                  <a:txBody>
                    <a:bodyPr/>
                    <a:lstStyle/>
                    <a:p>
                      <a:r>
                        <a:rPr lang="zh-CN" altLang="en-US" sz="1800" dirty="0"/>
                        <a:t>受理专利申请</a:t>
                      </a:r>
                    </a:p>
                  </a:txBody>
                  <a:tcPr marL="91432" marR="91432" marT="45719" marB="45719"/>
                </a:tc>
                <a:tc>
                  <a:txBody>
                    <a:bodyPr/>
                    <a:lstStyle/>
                    <a:p>
                      <a:endParaRPr lang="zh-CN" altLang="en-US" sz="1800" dirty="0"/>
                    </a:p>
                  </a:txBody>
                  <a:tcPr marL="91432" marR="91432" marT="45719" marB="45719"/>
                </a:tc>
                <a:tc>
                  <a:txBody>
                    <a:bodyPr/>
                    <a:lstStyle/>
                    <a:p>
                      <a:endParaRPr lang="zh-CN" altLang="en-US" sz="1800"/>
                    </a:p>
                  </a:txBody>
                  <a:tcPr marL="91432" marR="91432" marT="45719" marB="45719"/>
                </a:tc>
                <a:tc>
                  <a:txBody>
                    <a:bodyPr/>
                    <a:lstStyle/>
                    <a:p>
                      <a:r>
                        <a:rPr lang="zh-CN" altLang="en-US" sz="1800" dirty="0"/>
                        <a:t>明确申请日</a:t>
                      </a:r>
                    </a:p>
                  </a:txBody>
                  <a:tcPr marL="91432" marR="91432" marT="45719" marB="45719"/>
                </a:tc>
                <a:tc>
                  <a:txBody>
                    <a:bodyPr/>
                    <a:lstStyle/>
                    <a:p>
                      <a:r>
                        <a:rPr lang="zh-CN" altLang="en-US" sz="1800" dirty="0"/>
                        <a:t>给予申请号</a:t>
                      </a:r>
                    </a:p>
                  </a:txBody>
                  <a:tcPr marL="91432" marR="91432" marT="45719" marB="45719"/>
                </a:tc>
                <a:extLst>
                  <a:ext uri="{0D108BD9-81ED-4DB2-BD59-A6C34878D82A}">
                    <a16:rowId xmlns:a16="http://schemas.microsoft.com/office/drawing/2014/main" val="10004"/>
                  </a:ext>
                </a:extLst>
              </a:tr>
              <a:tr h="640073">
                <a:tc>
                  <a:txBody>
                    <a:bodyPr/>
                    <a:lstStyle/>
                    <a:p>
                      <a:r>
                        <a:rPr lang="en-US" altLang="zh-CN" sz="1800" dirty="0"/>
                        <a:t>   5</a:t>
                      </a:r>
                      <a:endParaRPr lang="zh-CN" altLang="en-US" sz="1800" dirty="0"/>
                    </a:p>
                  </a:txBody>
                  <a:tcPr marL="91432" marR="91432" marT="45719" marB="45719"/>
                </a:tc>
                <a:tc>
                  <a:txBody>
                    <a:bodyPr/>
                    <a:lstStyle/>
                    <a:p>
                      <a:r>
                        <a:rPr lang="zh-CN" altLang="en-US" sz="1800" dirty="0"/>
                        <a:t>初步审查</a:t>
                      </a:r>
                    </a:p>
                  </a:txBody>
                  <a:tcPr marL="91432" marR="91432" marT="45719" marB="45719"/>
                </a:tc>
                <a:tc>
                  <a:txBody>
                    <a:bodyPr/>
                    <a:lstStyle/>
                    <a:p>
                      <a:endParaRPr lang="zh-CN" altLang="en-US" sz="1800" dirty="0"/>
                    </a:p>
                  </a:txBody>
                  <a:tcPr marL="91432" marR="91432" marT="45719" marB="45719"/>
                </a:tc>
                <a:tc>
                  <a:txBody>
                    <a:bodyPr/>
                    <a:lstStyle/>
                    <a:p>
                      <a:r>
                        <a:rPr lang="zh-CN" altLang="en-US" sz="1800" dirty="0"/>
                        <a:t>文件格式、程序要求</a:t>
                      </a:r>
                    </a:p>
                  </a:txBody>
                  <a:tcPr marL="91432" marR="91432" marT="45719" marB="45719"/>
                </a:tc>
                <a:tc>
                  <a:txBody>
                    <a:bodyPr/>
                    <a:lstStyle/>
                    <a:p>
                      <a:r>
                        <a:rPr lang="zh-CN" altLang="en-US" sz="1800" dirty="0"/>
                        <a:t>文件完整、格式正确</a:t>
                      </a:r>
                    </a:p>
                  </a:txBody>
                  <a:tcPr marL="91432" marR="91432" marT="45719" marB="45719"/>
                </a:tc>
                <a:tc>
                  <a:txBody>
                    <a:bodyPr/>
                    <a:lstStyle/>
                    <a:p>
                      <a:r>
                        <a:rPr lang="zh-CN" altLang="en-US" sz="1800" dirty="0"/>
                        <a:t>合法、符合单一性等</a:t>
                      </a:r>
                    </a:p>
                  </a:txBody>
                  <a:tcPr marL="91432" marR="91432" marT="45719" marB="45719"/>
                </a:tc>
                <a:extLst>
                  <a:ext uri="{0D108BD9-81ED-4DB2-BD59-A6C34878D82A}">
                    <a16:rowId xmlns:a16="http://schemas.microsoft.com/office/drawing/2014/main" val="10005"/>
                  </a:ext>
                </a:extLst>
              </a:tr>
              <a:tr h="640073">
                <a:tc>
                  <a:txBody>
                    <a:bodyPr/>
                    <a:lstStyle/>
                    <a:p>
                      <a:r>
                        <a:rPr lang="en-US" altLang="zh-CN" sz="1800" dirty="0"/>
                        <a:t>   6</a:t>
                      </a:r>
                      <a:endParaRPr lang="zh-CN" altLang="en-US" sz="1800" dirty="0"/>
                    </a:p>
                  </a:txBody>
                  <a:tcPr marL="91432" marR="91432" marT="45719" marB="45719"/>
                </a:tc>
                <a:tc>
                  <a:txBody>
                    <a:bodyPr/>
                    <a:lstStyle/>
                    <a:p>
                      <a:r>
                        <a:rPr lang="zh-CN" altLang="en-US" sz="1800" dirty="0"/>
                        <a:t>公开申请案</a:t>
                      </a:r>
                    </a:p>
                  </a:txBody>
                  <a:tcPr marL="91432" marR="91432" marT="45719" marB="4571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t>自申请日起满</a:t>
                      </a:r>
                      <a:r>
                        <a:rPr lang="en-US" altLang="zh-CN" sz="1800" dirty="0"/>
                        <a:t>18</a:t>
                      </a:r>
                      <a:r>
                        <a:rPr lang="zh-CN" altLang="en-US" sz="1800" dirty="0"/>
                        <a:t>个月</a:t>
                      </a:r>
                    </a:p>
                  </a:txBody>
                  <a:tcPr marL="91432" marR="91432" marT="45719" marB="45719"/>
                </a:tc>
                <a:tc>
                  <a:txBody>
                    <a:bodyPr/>
                    <a:lstStyle/>
                    <a:p>
                      <a:endParaRPr lang="zh-CN" altLang="en-US" sz="1800" dirty="0"/>
                    </a:p>
                  </a:txBody>
                  <a:tcPr marL="91432" marR="91432" marT="45719" marB="4571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t>即行公布</a:t>
                      </a:r>
                    </a:p>
                    <a:p>
                      <a:endParaRPr lang="zh-CN" altLang="en-US" sz="1800" dirty="0"/>
                    </a:p>
                  </a:txBody>
                  <a:tcPr marL="91432" marR="91432" marT="45719" marB="4571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t>提前公布</a:t>
                      </a:r>
                    </a:p>
                    <a:p>
                      <a:endParaRPr lang="zh-CN" altLang="en-US" sz="1800" dirty="0"/>
                    </a:p>
                  </a:txBody>
                  <a:tcPr marL="91432" marR="91432" marT="45719" marB="45719"/>
                </a:tc>
                <a:extLst>
                  <a:ext uri="{0D108BD9-81ED-4DB2-BD59-A6C34878D82A}">
                    <a16:rowId xmlns:a16="http://schemas.microsoft.com/office/drawing/2014/main" val="10006"/>
                  </a:ext>
                </a:extLst>
              </a:tr>
              <a:tr h="640073">
                <a:tc>
                  <a:txBody>
                    <a:bodyPr/>
                    <a:lstStyle/>
                    <a:p>
                      <a:r>
                        <a:rPr lang="en-US" altLang="zh-CN" sz="1800" dirty="0"/>
                        <a:t>   7</a:t>
                      </a:r>
                      <a:endParaRPr lang="zh-CN" altLang="en-US" sz="1800" dirty="0"/>
                    </a:p>
                  </a:txBody>
                  <a:tcPr marL="91432" marR="91432" marT="45719" marB="45719"/>
                </a:tc>
                <a:tc>
                  <a:txBody>
                    <a:bodyPr/>
                    <a:lstStyle/>
                    <a:p>
                      <a:r>
                        <a:rPr lang="zh-CN" altLang="en-US" sz="1800" dirty="0"/>
                        <a:t>实质审查</a:t>
                      </a:r>
                    </a:p>
                  </a:txBody>
                  <a:tcPr marL="91432" marR="91432" marT="45719" marB="45719"/>
                </a:tc>
                <a:tc>
                  <a:txBody>
                    <a:bodyPr/>
                    <a:lstStyle/>
                    <a:p>
                      <a:r>
                        <a:rPr lang="zh-CN" altLang="en-US" sz="1800" dirty="0"/>
                        <a:t>自申请日起</a:t>
                      </a:r>
                      <a:r>
                        <a:rPr lang="en-US" altLang="zh-CN" sz="1800" dirty="0"/>
                        <a:t>3</a:t>
                      </a:r>
                      <a:r>
                        <a:rPr lang="zh-CN" altLang="en-US" sz="1800" dirty="0"/>
                        <a:t>年内</a:t>
                      </a:r>
                    </a:p>
                  </a:txBody>
                  <a:tcPr marL="91432" marR="91432" marT="45719" marB="45719"/>
                </a:tc>
                <a:tc>
                  <a:txBody>
                    <a:bodyPr/>
                    <a:lstStyle/>
                    <a:p>
                      <a:r>
                        <a:rPr lang="zh-CN" altLang="en-US" sz="1800" dirty="0"/>
                        <a:t>专利三性</a:t>
                      </a:r>
                    </a:p>
                  </a:txBody>
                  <a:tcPr marL="91432" marR="91432" marT="45719" marB="45719"/>
                </a:tc>
                <a:tc>
                  <a:txBody>
                    <a:bodyPr/>
                    <a:lstStyle/>
                    <a:p>
                      <a:r>
                        <a:rPr lang="zh-CN" altLang="en-US" sz="1800" dirty="0"/>
                        <a:t>随时请求，自行审查</a:t>
                      </a:r>
                    </a:p>
                  </a:txBody>
                  <a:tcPr marL="91432" marR="91432" marT="45719" marB="45719"/>
                </a:tc>
                <a:tc>
                  <a:txBody>
                    <a:bodyPr/>
                    <a:lstStyle/>
                    <a:p>
                      <a:r>
                        <a:rPr lang="zh-CN" altLang="en-US" sz="1800" dirty="0"/>
                        <a:t>逾期视为驳回</a:t>
                      </a:r>
                    </a:p>
                  </a:txBody>
                  <a:tcPr marL="91432" marR="91432" marT="45719" marB="45719"/>
                </a:tc>
                <a:extLst>
                  <a:ext uri="{0D108BD9-81ED-4DB2-BD59-A6C34878D82A}">
                    <a16:rowId xmlns:a16="http://schemas.microsoft.com/office/drawing/2014/main" val="10007"/>
                  </a:ext>
                </a:extLst>
              </a:tr>
              <a:tr h="914391">
                <a:tc>
                  <a:txBody>
                    <a:bodyPr/>
                    <a:lstStyle/>
                    <a:p>
                      <a:r>
                        <a:rPr lang="en-US" altLang="zh-CN" sz="1800" dirty="0"/>
                        <a:t>   8</a:t>
                      </a:r>
                      <a:endParaRPr lang="zh-CN" altLang="en-US" sz="1800" dirty="0"/>
                    </a:p>
                  </a:txBody>
                  <a:tcPr marL="91432" marR="91432" marT="45719" marB="45719"/>
                </a:tc>
                <a:tc>
                  <a:txBody>
                    <a:bodyPr/>
                    <a:lstStyle/>
                    <a:p>
                      <a:r>
                        <a:rPr lang="zh-CN" altLang="en-US" sz="1800" dirty="0"/>
                        <a:t>授权公告</a:t>
                      </a:r>
                    </a:p>
                  </a:txBody>
                  <a:tcPr marL="91432" marR="91432" marT="45719" marB="45719"/>
                </a:tc>
                <a:tc>
                  <a:txBody>
                    <a:bodyPr/>
                    <a:lstStyle/>
                    <a:p>
                      <a:endParaRPr lang="zh-CN" altLang="en-US" sz="1800" dirty="0"/>
                    </a:p>
                  </a:txBody>
                  <a:tcPr marL="91432" marR="91432" marT="45719" marB="45719"/>
                </a:tc>
                <a:tc>
                  <a:txBody>
                    <a:bodyPr/>
                    <a:lstStyle/>
                    <a:p>
                      <a:r>
                        <a:rPr lang="zh-CN" altLang="en-US" sz="1800" dirty="0"/>
                        <a:t>做出授权决定</a:t>
                      </a:r>
                    </a:p>
                  </a:txBody>
                  <a:tcPr marL="91432" marR="91432" marT="45719" marB="45719"/>
                </a:tc>
                <a:tc>
                  <a:txBody>
                    <a:bodyPr/>
                    <a:lstStyle/>
                    <a:p>
                      <a:r>
                        <a:rPr lang="zh-CN" altLang="en-US" sz="1800" dirty="0"/>
                        <a:t>颁发专利证书，予以登记公告</a:t>
                      </a:r>
                    </a:p>
                  </a:txBody>
                  <a:tcPr marL="91432" marR="91432" marT="45719" marB="45719"/>
                </a:tc>
                <a:tc>
                  <a:txBody>
                    <a:bodyPr/>
                    <a:lstStyle/>
                    <a:p>
                      <a:r>
                        <a:rPr lang="zh-CN" altLang="en-US" sz="1800" dirty="0"/>
                        <a:t>自申请日起有效</a:t>
                      </a:r>
                    </a:p>
                  </a:txBody>
                  <a:tcPr marL="91432" marR="91432" marT="45719" marB="45719"/>
                </a:tc>
                <a:extLst>
                  <a:ext uri="{0D108BD9-81ED-4DB2-BD59-A6C34878D82A}">
                    <a16:rowId xmlns:a16="http://schemas.microsoft.com/office/drawing/2014/main" val="10008"/>
                  </a:ext>
                </a:extLst>
              </a:tr>
            </a:tbl>
          </a:graphicData>
        </a:graphic>
      </p:graphicFrame>
      <p:sp>
        <p:nvSpPr>
          <p:cNvPr id="7243" name="文本框 6">
            <a:extLst>
              <a:ext uri="{FF2B5EF4-FFF2-40B4-BE49-F238E27FC236}">
                <a16:creationId xmlns:a16="http://schemas.microsoft.com/office/drawing/2014/main" id="{E82A8E75-63CE-3B23-34F9-4E2EC1F3123F}"/>
              </a:ext>
            </a:extLst>
          </p:cNvPr>
          <p:cNvSpPr txBox="1">
            <a:spLocks noChangeArrowheads="1"/>
          </p:cNvSpPr>
          <p:nvPr/>
        </p:nvSpPr>
        <p:spPr bwMode="auto">
          <a:xfrm>
            <a:off x="1584822" y="958440"/>
            <a:ext cx="31861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zh-CN" altLang="en-US" dirty="0"/>
              <a:t>（一）发明专利权的申请程序</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内容占位符 2">
            <a:extLst>
              <a:ext uri="{FF2B5EF4-FFF2-40B4-BE49-F238E27FC236}">
                <a16:creationId xmlns:a16="http://schemas.microsoft.com/office/drawing/2014/main" id="{3E465662-3834-287A-28C8-0A44F0D88CD5}"/>
              </a:ext>
            </a:extLst>
          </p:cNvPr>
          <p:cNvSpPr>
            <a:spLocks noGrp="1" noChangeArrowheads="1"/>
          </p:cNvSpPr>
          <p:nvPr>
            <p:ph idx="1"/>
          </p:nvPr>
        </p:nvSpPr>
        <p:spPr>
          <a:xfrm>
            <a:off x="2154238" y="836613"/>
            <a:ext cx="8081962" cy="5256212"/>
          </a:xfrm>
        </p:spPr>
        <p:txBody>
          <a:bodyPr>
            <a:normAutofit fontScale="92500" lnSpcReduction="20000"/>
          </a:bodyPr>
          <a:lstStyle/>
          <a:p>
            <a:r>
              <a:rPr lang="zh-CN" altLang="en-US" dirty="0"/>
              <a:t>（二）实用新型与外观设计专利的申请程序</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     </a:t>
            </a:r>
          </a:p>
        </p:txBody>
      </p:sp>
      <p:graphicFrame>
        <p:nvGraphicFramePr>
          <p:cNvPr id="4" name="表格 4">
            <a:extLst>
              <a:ext uri="{FF2B5EF4-FFF2-40B4-BE49-F238E27FC236}">
                <a16:creationId xmlns:a16="http://schemas.microsoft.com/office/drawing/2014/main" id="{51587F1D-A612-0E02-8089-4A7705A6650A}"/>
              </a:ext>
            </a:extLst>
          </p:cNvPr>
          <p:cNvGraphicFramePr>
            <a:graphicFrameLocks noGrp="1"/>
          </p:cNvGraphicFramePr>
          <p:nvPr>
            <p:extLst>
              <p:ext uri="{D42A27DB-BD31-4B8C-83A1-F6EECF244321}">
                <p14:modId xmlns:p14="http://schemas.microsoft.com/office/powerpoint/2010/main" val="1786488294"/>
              </p:ext>
            </p:extLst>
          </p:nvPr>
        </p:nvGraphicFramePr>
        <p:xfrm>
          <a:off x="2351088" y="1839886"/>
          <a:ext cx="7885112" cy="3249665"/>
        </p:xfrm>
        <a:graphic>
          <a:graphicData uri="http://schemas.openxmlformats.org/drawingml/2006/table">
            <a:tbl>
              <a:tblPr firstRow="1" bandRow="1">
                <a:tableStyleId>{5C22544A-7EE6-4342-B048-85BDC9FD1C3A}</a:tableStyleId>
              </a:tblPr>
              <a:tblGrid>
                <a:gridCol w="779845">
                  <a:extLst>
                    <a:ext uri="{9D8B030D-6E8A-4147-A177-3AD203B41FA5}">
                      <a16:colId xmlns:a16="http://schemas.microsoft.com/office/drawing/2014/main" val="20000"/>
                    </a:ext>
                  </a:extLst>
                </a:gridCol>
                <a:gridCol w="1668500">
                  <a:extLst>
                    <a:ext uri="{9D8B030D-6E8A-4147-A177-3AD203B41FA5}">
                      <a16:colId xmlns:a16="http://schemas.microsoft.com/office/drawing/2014/main" val="20001"/>
                    </a:ext>
                  </a:extLst>
                </a:gridCol>
                <a:gridCol w="1116269">
                  <a:extLst>
                    <a:ext uri="{9D8B030D-6E8A-4147-A177-3AD203B41FA5}">
                      <a16:colId xmlns:a16="http://schemas.microsoft.com/office/drawing/2014/main" val="20002"/>
                    </a:ext>
                  </a:extLst>
                </a:gridCol>
                <a:gridCol w="1584223">
                  <a:extLst>
                    <a:ext uri="{9D8B030D-6E8A-4147-A177-3AD203B41FA5}">
                      <a16:colId xmlns:a16="http://schemas.microsoft.com/office/drawing/2014/main" val="20003"/>
                    </a:ext>
                  </a:extLst>
                </a:gridCol>
                <a:gridCol w="1368193">
                  <a:extLst>
                    <a:ext uri="{9D8B030D-6E8A-4147-A177-3AD203B41FA5}">
                      <a16:colId xmlns:a16="http://schemas.microsoft.com/office/drawing/2014/main" val="20004"/>
                    </a:ext>
                  </a:extLst>
                </a:gridCol>
                <a:gridCol w="1368082">
                  <a:extLst>
                    <a:ext uri="{9D8B030D-6E8A-4147-A177-3AD203B41FA5}">
                      <a16:colId xmlns:a16="http://schemas.microsoft.com/office/drawing/2014/main" val="20005"/>
                    </a:ext>
                  </a:extLst>
                </a:gridCol>
              </a:tblGrid>
              <a:tr h="550914">
                <a:tc>
                  <a:txBody>
                    <a:bodyPr/>
                    <a:lstStyle/>
                    <a:p>
                      <a:r>
                        <a:rPr lang="zh-CN" altLang="en-US" sz="1800" dirty="0"/>
                        <a:t>步骤</a:t>
                      </a:r>
                    </a:p>
                  </a:txBody>
                  <a:tcPr marL="91443" marR="91443" marT="45710" marB="45710"/>
                </a:tc>
                <a:tc>
                  <a:txBody>
                    <a:bodyPr/>
                    <a:lstStyle/>
                    <a:p>
                      <a:endParaRPr lang="zh-CN" altLang="en-US" sz="1800" dirty="0"/>
                    </a:p>
                  </a:txBody>
                  <a:tcPr marL="91443" marR="91443" marT="45710" marB="45710"/>
                </a:tc>
                <a:tc>
                  <a:txBody>
                    <a:bodyPr/>
                    <a:lstStyle/>
                    <a:p>
                      <a:r>
                        <a:rPr lang="zh-CN" altLang="en-US" sz="1800" dirty="0"/>
                        <a:t>    时间</a:t>
                      </a:r>
                    </a:p>
                  </a:txBody>
                  <a:tcPr marL="91443" marR="91443" marT="45710" marB="45710"/>
                </a:tc>
                <a:tc>
                  <a:txBody>
                    <a:bodyPr/>
                    <a:lstStyle/>
                    <a:p>
                      <a:r>
                        <a:rPr lang="zh-CN" altLang="en-US" sz="1800" dirty="0"/>
                        <a:t>   内容</a:t>
                      </a:r>
                    </a:p>
                  </a:txBody>
                  <a:tcPr marL="91443" marR="91443" marT="45710" marB="45710"/>
                </a:tc>
                <a:tc>
                  <a:txBody>
                    <a:bodyPr/>
                    <a:lstStyle/>
                    <a:p>
                      <a:r>
                        <a:rPr lang="zh-CN" altLang="en-US" sz="1800" dirty="0"/>
                        <a:t>要点一</a:t>
                      </a:r>
                    </a:p>
                  </a:txBody>
                  <a:tcPr marL="91443" marR="91443" marT="45710" marB="45710"/>
                </a:tc>
                <a:tc>
                  <a:txBody>
                    <a:bodyPr/>
                    <a:lstStyle/>
                    <a:p>
                      <a:r>
                        <a:rPr lang="zh-CN" altLang="en-US" sz="1800" dirty="0"/>
                        <a:t>要点二</a:t>
                      </a:r>
                    </a:p>
                  </a:txBody>
                  <a:tcPr marL="91443" marR="91443" marT="45710" marB="45710"/>
                </a:tc>
                <a:extLst>
                  <a:ext uri="{0D108BD9-81ED-4DB2-BD59-A6C34878D82A}">
                    <a16:rowId xmlns:a16="http://schemas.microsoft.com/office/drawing/2014/main" val="10000"/>
                  </a:ext>
                </a:extLst>
              </a:tr>
              <a:tr h="365731">
                <a:tc>
                  <a:txBody>
                    <a:bodyPr/>
                    <a:lstStyle/>
                    <a:p>
                      <a:r>
                        <a:rPr lang="en-US" altLang="zh-CN" sz="1800" dirty="0"/>
                        <a:t>   1</a:t>
                      </a:r>
                      <a:endParaRPr lang="zh-CN" altLang="en-US" sz="1800" dirty="0"/>
                    </a:p>
                  </a:txBody>
                  <a:tcPr marL="91443" marR="91443" marT="45710" marB="4571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t>撰写申请文件</a:t>
                      </a:r>
                    </a:p>
                  </a:txBody>
                  <a:tcPr marL="91443" marR="91443" marT="45710" marB="45710"/>
                </a:tc>
                <a:tc>
                  <a:txBody>
                    <a:bodyPr/>
                    <a:lstStyle/>
                    <a:p>
                      <a:endParaRPr lang="zh-CN" altLang="en-US" sz="1800" dirty="0"/>
                    </a:p>
                  </a:txBody>
                  <a:tcPr marL="91443" marR="91443" marT="45710" marB="45710"/>
                </a:tc>
                <a:tc>
                  <a:txBody>
                    <a:bodyPr/>
                    <a:lstStyle/>
                    <a:p>
                      <a:endParaRPr lang="zh-CN" altLang="en-US" sz="1800"/>
                    </a:p>
                  </a:txBody>
                  <a:tcPr marL="91443" marR="91443" marT="45710" marB="45710"/>
                </a:tc>
                <a:tc>
                  <a:txBody>
                    <a:bodyPr/>
                    <a:lstStyle/>
                    <a:p>
                      <a:r>
                        <a:rPr lang="zh-CN" altLang="en-US" sz="1800" dirty="0"/>
                        <a:t>专利代理</a:t>
                      </a:r>
                    </a:p>
                  </a:txBody>
                  <a:tcPr marL="91443" marR="91443" marT="45710" marB="45710"/>
                </a:tc>
                <a:tc>
                  <a:txBody>
                    <a:bodyPr/>
                    <a:lstStyle/>
                    <a:p>
                      <a:r>
                        <a:rPr lang="zh-CN" altLang="en-US" sz="1800" dirty="0"/>
                        <a:t>自己撰写</a:t>
                      </a:r>
                    </a:p>
                  </a:txBody>
                  <a:tcPr marL="91443" marR="91443" marT="45710" marB="45710"/>
                </a:tc>
                <a:extLst>
                  <a:ext uri="{0D108BD9-81ED-4DB2-BD59-A6C34878D82A}">
                    <a16:rowId xmlns:a16="http://schemas.microsoft.com/office/drawing/2014/main" val="10001"/>
                  </a:ext>
                </a:extLst>
              </a:tr>
              <a:tr h="412769">
                <a:tc>
                  <a:txBody>
                    <a:bodyPr/>
                    <a:lstStyle/>
                    <a:p>
                      <a:r>
                        <a:rPr lang="en-US" altLang="zh-CN" sz="1800" dirty="0"/>
                        <a:t>   2</a:t>
                      </a:r>
                      <a:endParaRPr lang="zh-CN" altLang="en-US" sz="1800" dirty="0"/>
                    </a:p>
                  </a:txBody>
                  <a:tcPr marL="91443" marR="91443" marT="45710" marB="45710"/>
                </a:tc>
                <a:tc>
                  <a:txBody>
                    <a:bodyPr/>
                    <a:lstStyle/>
                    <a:p>
                      <a:r>
                        <a:rPr lang="zh-CN" altLang="en-US" sz="1800" dirty="0"/>
                        <a:t>递交申请文件</a:t>
                      </a:r>
                    </a:p>
                  </a:txBody>
                  <a:tcPr marL="91443" marR="91443" marT="45710" marB="45710"/>
                </a:tc>
                <a:tc>
                  <a:txBody>
                    <a:bodyPr/>
                    <a:lstStyle/>
                    <a:p>
                      <a:endParaRPr lang="zh-CN" altLang="en-US" sz="1800" dirty="0"/>
                    </a:p>
                  </a:txBody>
                  <a:tcPr marL="91443" marR="91443" marT="45710" marB="45710"/>
                </a:tc>
                <a:tc>
                  <a:txBody>
                    <a:bodyPr/>
                    <a:lstStyle/>
                    <a:p>
                      <a:endParaRPr lang="zh-CN" altLang="en-US" sz="1800" dirty="0"/>
                    </a:p>
                  </a:txBody>
                  <a:tcPr marL="91443" marR="91443" marT="45710" marB="45710"/>
                </a:tc>
                <a:tc>
                  <a:txBody>
                    <a:bodyPr/>
                    <a:lstStyle/>
                    <a:p>
                      <a:r>
                        <a:rPr lang="zh-CN" altLang="en-US" sz="1800" dirty="0"/>
                        <a:t>书面形式</a:t>
                      </a:r>
                    </a:p>
                  </a:txBody>
                  <a:tcPr marL="91443" marR="91443" marT="45710" marB="45710"/>
                </a:tc>
                <a:tc>
                  <a:txBody>
                    <a:bodyPr/>
                    <a:lstStyle/>
                    <a:p>
                      <a:r>
                        <a:rPr lang="zh-CN" altLang="en-US" sz="1800" dirty="0"/>
                        <a:t>电子形式</a:t>
                      </a:r>
                    </a:p>
                  </a:txBody>
                  <a:tcPr marL="91443" marR="91443" marT="45710" marB="45710"/>
                </a:tc>
                <a:extLst>
                  <a:ext uri="{0D108BD9-81ED-4DB2-BD59-A6C34878D82A}">
                    <a16:rowId xmlns:a16="http://schemas.microsoft.com/office/drawing/2014/main" val="10002"/>
                  </a:ext>
                </a:extLst>
              </a:tr>
              <a:tr h="365802">
                <a:tc>
                  <a:txBody>
                    <a:bodyPr/>
                    <a:lstStyle/>
                    <a:p>
                      <a:r>
                        <a:rPr lang="en-US" altLang="zh-CN" sz="1800" dirty="0"/>
                        <a:t>   3</a:t>
                      </a:r>
                      <a:endParaRPr lang="zh-CN" altLang="en-US" sz="1800" dirty="0"/>
                    </a:p>
                  </a:txBody>
                  <a:tcPr marL="91443" marR="91443" marT="45710" marB="45710"/>
                </a:tc>
                <a:tc>
                  <a:txBody>
                    <a:bodyPr/>
                    <a:lstStyle/>
                    <a:p>
                      <a:r>
                        <a:rPr lang="zh-CN" altLang="en-US" sz="1800" dirty="0"/>
                        <a:t>受理专利申请</a:t>
                      </a:r>
                    </a:p>
                  </a:txBody>
                  <a:tcPr marL="91443" marR="91443" marT="45710" marB="45710"/>
                </a:tc>
                <a:tc>
                  <a:txBody>
                    <a:bodyPr/>
                    <a:lstStyle/>
                    <a:p>
                      <a:endParaRPr lang="zh-CN" altLang="en-US" sz="1800" dirty="0"/>
                    </a:p>
                  </a:txBody>
                  <a:tcPr marL="91443" marR="91443" marT="45710" marB="45710"/>
                </a:tc>
                <a:tc>
                  <a:txBody>
                    <a:bodyPr/>
                    <a:lstStyle/>
                    <a:p>
                      <a:endParaRPr lang="zh-CN" altLang="en-US" sz="1800"/>
                    </a:p>
                  </a:txBody>
                  <a:tcPr marL="91443" marR="91443" marT="45710" marB="45710"/>
                </a:tc>
                <a:tc>
                  <a:txBody>
                    <a:bodyPr/>
                    <a:lstStyle/>
                    <a:p>
                      <a:r>
                        <a:rPr lang="zh-CN" altLang="en-US" sz="1800" dirty="0"/>
                        <a:t>明确申请日</a:t>
                      </a:r>
                    </a:p>
                  </a:txBody>
                  <a:tcPr marL="91443" marR="91443" marT="45710" marB="45710"/>
                </a:tc>
                <a:tc>
                  <a:txBody>
                    <a:bodyPr/>
                    <a:lstStyle/>
                    <a:p>
                      <a:r>
                        <a:rPr lang="zh-CN" altLang="en-US" sz="1800" dirty="0"/>
                        <a:t>确定申请号</a:t>
                      </a:r>
                    </a:p>
                  </a:txBody>
                  <a:tcPr marL="91443" marR="91443" marT="45710" marB="45710"/>
                </a:tc>
                <a:extLst>
                  <a:ext uri="{0D108BD9-81ED-4DB2-BD59-A6C34878D82A}">
                    <a16:rowId xmlns:a16="http://schemas.microsoft.com/office/drawing/2014/main" val="10003"/>
                  </a:ext>
                </a:extLst>
              </a:tr>
              <a:tr h="640042">
                <a:tc>
                  <a:txBody>
                    <a:bodyPr/>
                    <a:lstStyle/>
                    <a:p>
                      <a:r>
                        <a:rPr lang="en-US" altLang="zh-CN" sz="1800" dirty="0"/>
                        <a:t>   4</a:t>
                      </a:r>
                      <a:endParaRPr lang="zh-CN" altLang="en-US" sz="1800" dirty="0"/>
                    </a:p>
                  </a:txBody>
                  <a:tcPr marL="91443" marR="91443" marT="45710" marB="45710"/>
                </a:tc>
                <a:tc>
                  <a:txBody>
                    <a:bodyPr/>
                    <a:lstStyle/>
                    <a:p>
                      <a:r>
                        <a:rPr lang="zh-CN" altLang="en-US" sz="1800" dirty="0"/>
                        <a:t>初步审查</a:t>
                      </a:r>
                    </a:p>
                  </a:txBody>
                  <a:tcPr marL="91443" marR="91443" marT="45710" marB="45710"/>
                </a:tc>
                <a:tc>
                  <a:txBody>
                    <a:bodyPr/>
                    <a:lstStyle/>
                    <a:p>
                      <a:endParaRPr lang="zh-CN" altLang="en-US" sz="1800" dirty="0"/>
                    </a:p>
                  </a:txBody>
                  <a:tcPr marL="91443" marR="91443" marT="45710" marB="45710"/>
                </a:tc>
                <a:tc>
                  <a:txBody>
                    <a:bodyPr/>
                    <a:lstStyle/>
                    <a:p>
                      <a:r>
                        <a:rPr lang="zh-CN" altLang="en-US" sz="1800" dirty="0"/>
                        <a:t>文件格式、程序要求</a:t>
                      </a:r>
                    </a:p>
                  </a:txBody>
                  <a:tcPr marL="91443" marR="91443" marT="45710" marB="45710"/>
                </a:tc>
                <a:tc>
                  <a:txBody>
                    <a:bodyPr/>
                    <a:lstStyle/>
                    <a:p>
                      <a:r>
                        <a:rPr lang="zh-CN" altLang="en-US" sz="1800" dirty="0"/>
                        <a:t>文件完整，格式正确</a:t>
                      </a:r>
                    </a:p>
                  </a:txBody>
                  <a:tcPr marL="91443" marR="91443" marT="45710" marB="45710"/>
                </a:tc>
                <a:tc>
                  <a:txBody>
                    <a:bodyPr/>
                    <a:lstStyle/>
                    <a:p>
                      <a:r>
                        <a:rPr lang="zh-CN" altLang="en-US" sz="1800" dirty="0"/>
                        <a:t>合法、符合单一性等</a:t>
                      </a:r>
                    </a:p>
                  </a:txBody>
                  <a:tcPr marL="91443" marR="91443" marT="45710" marB="45710"/>
                </a:tc>
                <a:extLst>
                  <a:ext uri="{0D108BD9-81ED-4DB2-BD59-A6C34878D82A}">
                    <a16:rowId xmlns:a16="http://schemas.microsoft.com/office/drawing/2014/main" val="10004"/>
                  </a:ext>
                </a:extLst>
              </a:tr>
              <a:tr h="914354">
                <a:tc>
                  <a:txBody>
                    <a:bodyPr/>
                    <a:lstStyle/>
                    <a:p>
                      <a:r>
                        <a:rPr lang="en-US" altLang="zh-CN" sz="1800" dirty="0"/>
                        <a:t>   5</a:t>
                      </a:r>
                      <a:endParaRPr lang="zh-CN" altLang="en-US" sz="1800" dirty="0"/>
                    </a:p>
                  </a:txBody>
                  <a:tcPr marL="91443" marR="91443" marT="45710" marB="45710"/>
                </a:tc>
                <a:tc>
                  <a:txBody>
                    <a:bodyPr/>
                    <a:lstStyle/>
                    <a:p>
                      <a:r>
                        <a:rPr lang="zh-CN" altLang="en-US" sz="1800" dirty="0"/>
                        <a:t>授权公告</a:t>
                      </a:r>
                    </a:p>
                  </a:txBody>
                  <a:tcPr marL="91443" marR="91443" marT="45710" marB="45710"/>
                </a:tc>
                <a:tc>
                  <a:txBody>
                    <a:bodyPr/>
                    <a:lstStyle/>
                    <a:p>
                      <a:endParaRPr lang="zh-CN" altLang="en-US" sz="1800" dirty="0"/>
                    </a:p>
                  </a:txBody>
                  <a:tcPr marL="91443" marR="91443" marT="45710" marB="45710"/>
                </a:tc>
                <a:tc>
                  <a:txBody>
                    <a:bodyPr/>
                    <a:lstStyle/>
                    <a:p>
                      <a:r>
                        <a:rPr lang="zh-CN" altLang="en-US" sz="1800" dirty="0"/>
                        <a:t>做出授权决定</a:t>
                      </a:r>
                    </a:p>
                  </a:txBody>
                  <a:tcPr marL="91443" marR="91443" marT="45710" marB="45710"/>
                </a:tc>
                <a:tc>
                  <a:txBody>
                    <a:bodyPr/>
                    <a:lstStyle/>
                    <a:p>
                      <a:r>
                        <a:rPr lang="zh-CN" altLang="en-US" sz="1800" dirty="0"/>
                        <a:t>颁发专利证书，予以登记公告</a:t>
                      </a:r>
                    </a:p>
                  </a:txBody>
                  <a:tcPr marL="91443" marR="91443" marT="45710" marB="45710"/>
                </a:tc>
                <a:tc>
                  <a:txBody>
                    <a:bodyPr/>
                    <a:lstStyle/>
                    <a:p>
                      <a:r>
                        <a:rPr lang="zh-CN" altLang="en-US" sz="1800" dirty="0"/>
                        <a:t>自申请日起有效</a:t>
                      </a:r>
                    </a:p>
                  </a:txBody>
                  <a:tcPr marL="91443" marR="91443" marT="45710" marB="45710"/>
                </a:tc>
                <a:extLst>
                  <a:ext uri="{0D108BD9-81ED-4DB2-BD59-A6C34878D82A}">
                    <a16:rowId xmlns:a16="http://schemas.microsoft.com/office/drawing/2014/main" val="10005"/>
                  </a:ext>
                </a:extLst>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E8CFBF2-BAF4-3590-84DD-63390A8B7ED4}"/>
              </a:ext>
            </a:extLst>
          </p:cNvPr>
          <p:cNvSpPr>
            <a:spLocks noGrp="1"/>
          </p:cNvSpPr>
          <p:nvPr>
            <p:ph idx="1"/>
          </p:nvPr>
        </p:nvSpPr>
        <p:spPr>
          <a:xfrm>
            <a:off x="1343828" y="1167637"/>
            <a:ext cx="10425548" cy="4358519"/>
          </a:xfrm>
        </p:spPr>
        <p:txBody>
          <a:bodyPr/>
          <a:lstStyle/>
          <a:p>
            <a:r>
              <a:rPr lang="zh-CN" altLang="en-US" sz="2400" dirty="0">
                <a:solidFill>
                  <a:srgbClr val="FF0000"/>
                </a:solidFill>
              </a:rPr>
              <a:t>复审</a:t>
            </a:r>
          </a:p>
          <a:p>
            <a:r>
              <a:rPr lang="zh-CN" altLang="en-US" sz="2400" dirty="0"/>
              <a:t>       主要针对被驳回的专利申请案。国务院专利行政部门设立专利复审委员会。专利申请人对国务院专利行政部门驳回申请的决定不服的，可以自收到通知之日起三个月内，向专利复审委员会请求复审。专利复审委员会复审后，作出决定，并通知专利申请人。</a:t>
            </a:r>
            <a:br>
              <a:rPr lang="zh-CN" altLang="en-US" sz="2400" dirty="0"/>
            </a:br>
            <a:r>
              <a:rPr lang="zh-CN" altLang="en-US" sz="2400" dirty="0"/>
              <a:t>       专利申请人对专利复审委员会的复审决定不服的，可以自收到通知之日起三个月内向人民法院起诉。 </a:t>
            </a:r>
          </a:p>
          <a:p>
            <a:endParaRPr lang="zh-CN" altLang="en-US" dirty="0"/>
          </a:p>
        </p:txBody>
      </p:sp>
    </p:spTree>
    <p:extLst>
      <p:ext uri="{BB962C8B-B14F-4D97-AF65-F5344CB8AC3E}">
        <p14:creationId xmlns:p14="http://schemas.microsoft.com/office/powerpoint/2010/main" val="20078976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3111910" y="2192946"/>
            <a:ext cx="8244347" cy="3222998"/>
          </a:xfrm>
          <a:prstGeom prst="rect">
            <a:avLst/>
          </a:prstGeom>
          <a:noFill/>
        </p:spPr>
        <p:txBody>
          <a:bodyPr wrap="square" rtlCol="0">
            <a:spAutoFit/>
          </a:bodyPr>
          <a:lstStyle/>
          <a:p>
            <a:pPr>
              <a:lnSpc>
                <a:spcPct val="150000"/>
              </a:lnSpc>
            </a:pPr>
            <a:r>
              <a:rPr lang="zh-TW" altLang="en-US" sz="2800" dirty="0">
                <a:latin typeface="SimHei" panose="02010609060101010101" pitchFamily="49" charset="-122"/>
                <a:ea typeface="SimHei" panose="02010609060101010101" pitchFamily="49" charset="-122"/>
                <a:cs typeface="宋体" panose="02010600030101010101" pitchFamily="2" charset="-122"/>
              </a:rPr>
              <a:t>向</a:t>
            </a:r>
            <a:r>
              <a:rPr lang="zh-CN" altLang="en-US" sz="2800" dirty="0">
                <a:solidFill>
                  <a:srgbClr val="7030A0"/>
                </a:solidFill>
                <a:latin typeface="SimHei" panose="02010609060101010101" pitchFamily="49" charset="-122"/>
                <a:ea typeface="SimHei" panose="02010609060101010101" pitchFamily="49" charset="-122"/>
                <a:cs typeface="宋体" panose="02010600030101010101" pitchFamily="2" charset="-122"/>
              </a:rPr>
              <a:t>国务院专利行政部门</a:t>
            </a:r>
            <a:r>
              <a:rPr lang="zh-TW" altLang="en-US" sz="2800" dirty="0">
                <a:latin typeface="SimHei" panose="02010609060101010101" pitchFamily="49" charset="-122"/>
                <a:ea typeface="SimHei" panose="02010609060101010101" pitchFamily="49" charset="-122"/>
                <a:cs typeface="宋体" panose="02010600030101010101" pitchFamily="2" charset="-122"/>
              </a:rPr>
              <a:t>提出</a:t>
            </a:r>
            <a:r>
              <a:rPr lang="zh-CN" altLang="en-US" sz="2800" dirty="0">
                <a:latin typeface="SimHei" panose="02010609060101010101" pitchFamily="49" charset="-122"/>
                <a:ea typeface="SimHei" panose="02010609060101010101" pitchFamily="49" charset="-122"/>
                <a:cs typeface="宋体" panose="02010600030101010101" pitchFamily="2" charset="-122"/>
              </a:rPr>
              <a:t>；</a:t>
            </a:r>
            <a:r>
              <a:rPr lang="zh-TW" altLang="en-US" sz="2800" dirty="0">
                <a:latin typeface="SimHei" panose="02010609060101010101" pitchFamily="49" charset="-122"/>
                <a:ea typeface="SimHei" panose="02010609060101010101" pitchFamily="49" charset="-122"/>
                <a:cs typeface="宋体" panose="02010600030101010101" pitchFamily="2" charset="-122"/>
              </a:rPr>
              <a:t> 对</a:t>
            </a:r>
            <a:r>
              <a:rPr lang="zh-CN" altLang="en-US" sz="2800" dirty="0">
                <a:latin typeface="SimHei" panose="02010609060101010101" pitchFamily="49" charset="-122"/>
                <a:ea typeface="SimHei" panose="02010609060101010101" pitchFamily="49" charset="-122"/>
                <a:cs typeface="宋体" panose="02010600030101010101" pitchFamily="2" charset="-122"/>
              </a:rPr>
              <a:t>其</a:t>
            </a:r>
            <a:r>
              <a:rPr lang="zh-TW" altLang="en-US" sz="2800" dirty="0">
                <a:latin typeface="SimHei" panose="02010609060101010101" pitchFamily="49" charset="-122"/>
                <a:ea typeface="SimHei" panose="02010609060101010101" pitchFamily="49" charset="-122"/>
                <a:cs typeface="宋体" panose="02010600030101010101" pitchFamily="2" charset="-122"/>
              </a:rPr>
              <a:t>决定不服的可以提起</a:t>
            </a:r>
            <a:r>
              <a:rPr lang="zh-TW" altLang="en-US" sz="2800" dirty="0">
                <a:solidFill>
                  <a:srgbClr val="155DFF"/>
                </a:solidFill>
                <a:latin typeface="SimHei" panose="02010609060101010101" pitchFamily="49" charset="-122"/>
                <a:ea typeface="SimHei" panose="02010609060101010101" pitchFamily="49" charset="-122"/>
                <a:cs typeface="宋体" panose="02010600030101010101" pitchFamily="2" charset="-122"/>
              </a:rPr>
              <a:t>行政诉讼</a:t>
            </a:r>
            <a:r>
              <a:rPr lang="zh-CN" altLang="en-US" sz="2800" dirty="0">
                <a:latin typeface="SimHei" panose="02010609060101010101" pitchFamily="49" charset="-122"/>
                <a:ea typeface="SimHei" panose="02010609060101010101" pitchFamily="49" charset="-122"/>
                <a:cs typeface="宋体" panose="02010600030101010101" pitchFamily="2" charset="-122"/>
              </a:rPr>
              <a:t>。</a:t>
            </a:r>
            <a:endParaRPr lang="en-US" altLang="zh-CN" sz="2800" dirty="0">
              <a:latin typeface="SimHei" panose="02010609060101010101" pitchFamily="49" charset="-122"/>
              <a:ea typeface="SimHei" panose="02010609060101010101" pitchFamily="49" charset="-122"/>
              <a:cs typeface="宋体" panose="02010600030101010101" pitchFamily="2" charset="-122"/>
            </a:endParaRPr>
          </a:p>
          <a:p>
            <a:pPr>
              <a:lnSpc>
                <a:spcPct val="150000"/>
              </a:lnSpc>
            </a:pPr>
            <a:r>
              <a:rPr lang="zh-CN" altLang="en-US" sz="2800" dirty="0">
                <a:latin typeface="SimHei" panose="02010609060101010101" pitchFamily="49" charset="-122"/>
                <a:ea typeface="SimHei" panose="02010609060101010101" pitchFamily="49" charset="-122"/>
                <a:cs typeface="宋体" panose="02010600030101010101" pitchFamily="2" charset="-122"/>
              </a:rPr>
              <a:t>现实中出现了</a:t>
            </a:r>
            <a:r>
              <a:rPr lang="zh-CN" altLang="en-US" sz="2800" dirty="0">
                <a:solidFill>
                  <a:srgbClr val="C00000"/>
                </a:solidFill>
                <a:latin typeface="SimHei" panose="02010609060101010101" pitchFamily="49" charset="-122"/>
                <a:ea typeface="SimHei" panose="02010609060101010101" pitchFamily="49" charset="-122"/>
                <a:cs typeface="宋体" panose="02010600030101010101" pitchFamily="2" charset="-122"/>
              </a:rPr>
              <a:t>循环诉讼</a:t>
            </a:r>
            <a:r>
              <a:rPr lang="zh-CN" altLang="en-US" sz="2800" dirty="0">
                <a:latin typeface="SimHei" panose="02010609060101010101" pitchFamily="49" charset="-122"/>
                <a:ea typeface="SimHei" panose="02010609060101010101" pitchFamily="49" charset="-122"/>
                <a:cs typeface="宋体" panose="02010600030101010101" pitchFamily="2" charset="-122"/>
              </a:rPr>
              <a:t>的问题。</a:t>
            </a:r>
            <a:r>
              <a:rPr lang="zh-TW" altLang="en-US" sz="2800" dirty="0">
                <a:latin typeface="SimHei" panose="02010609060101010101" pitchFamily="49" charset="-122"/>
                <a:ea typeface="SimHei" panose="02010609060101010101" pitchFamily="49" charset="-122"/>
                <a:cs typeface="宋体" panose="02010600030101010101" pitchFamily="2" charset="-122"/>
              </a:rPr>
              <a:t> </a:t>
            </a:r>
            <a:endParaRPr lang="en-US" altLang="zh-TW" sz="2800" dirty="0">
              <a:latin typeface="SimHei" panose="02010609060101010101" pitchFamily="49" charset="-122"/>
              <a:ea typeface="SimHei" panose="02010609060101010101" pitchFamily="49" charset="-122"/>
              <a:cs typeface="宋体" panose="02010600030101010101" pitchFamily="2" charset="-122"/>
            </a:endParaRPr>
          </a:p>
          <a:p>
            <a:pPr>
              <a:lnSpc>
                <a:spcPct val="150000"/>
              </a:lnSpc>
            </a:pPr>
            <a:r>
              <a:rPr lang="zh-TW" altLang="en-US" sz="2800" dirty="0">
                <a:latin typeface="SimHei" panose="02010609060101010101" pitchFamily="49" charset="-122"/>
                <a:ea typeface="SimHei" panose="02010609060101010101" pitchFamily="49" charset="-122"/>
                <a:cs typeface="宋体" panose="02010600030101010101" pitchFamily="2" charset="-122"/>
              </a:rPr>
              <a:t>产生循环诉讼</a:t>
            </a:r>
            <a:r>
              <a:rPr lang="zh-CN" altLang="en-US" sz="2800" dirty="0">
                <a:latin typeface="SimHei" panose="02010609060101010101" pitchFamily="49" charset="-122"/>
                <a:ea typeface="SimHei" panose="02010609060101010101" pitchFamily="49" charset="-122"/>
                <a:cs typeface="宋体" panose="02010600030101010101" pitchFamily="2" charset="-122"/>
              </a:rPr>
              <a:t>的原因：行政诉讼案件中，</a:t>
            </a:r>
            <a:r>
              <a:rPr lang="zh-TW" altLang="en-US" sz="2800" dirty="0">
                <a:latin typeface="SimHei" panose="02010609060101010101" pitchFamily="49" charset="-122"/>
                <a:ea typeface="SimHei" panose="02010609060101010101" pitchFamily="49" charset="-122"/>
                <a:cs typeface="宋体" panose="02010600030101010101" pitchFamily="2" charset="-122"/>
              </a:rPr>
              <a:t>法院不能直接判定专利的有效性</a:t>
            </a:r>
            <a:r>
              <a:rPr lang="zh-CN" altLang="en-US" sz="2800" dirty="0">
                <a:latin typeface="SimHei" panose="02010609060101010101" pitchFamily="49" charset="-122"/>
                <a:ea typeface="SimHei" panose="02010609060101010101" pitchFamily="49" charset="-122"/>
                <a:cs typeface="宋体" panose="02010600030101010101" pitchFamily="2" charset="-122"/>
              </a:rPr>
              <a:t>。</a:t>
            </a:r>
            <a:r>
              <a:rPr lang="zh-TW" altLang="en-US" sz="2800" dirty="0">
                <a:latin typeface="SimHei" panose="02010609060101010101" pitchFamily="49" charset="-122"/>
                <a:ea typeface="SimHei" panose="02010609060101010101" pitchFamily="49" charset="-122"/>
                <a:cs typeface="宋体" panose="02010600030101010101" pitchFamily="2" charset="-122"/>
              </a:rPr>
              <a:t> </a:t>
            </a:r>
          </a:p>
        </p:txBody>
      </p:sp>
      <p:sp>
        <p:nvSpPr>
          <p:cNvPr id="7" name="矩形 6"/>
          <p:cNvSpPr/>
          <p:nvPr/>
        </p:nvSpPr>
        <p:spPr>
          <a:xfrm>
            <a:off x="836211" y="1232029"/>
            <a:ext cx="10876817" cy="523220"/>
          </a:xfrm>
          <a:prstGeom prst="rect">
            <a:avLst/>
          </a:prstGeom>
        </p:spPr>
        <p:txBody>
          <a:bodyPr wrap="square">
            <a:spAutoFit/>
          </a:bodyPr>
          <a:lstStyle/>
          <a:p>
            <a:pPr algn="ctr"/>
            <a:r>
              <a:rPr lang="zh-CN"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二、</a:t>
            </a:r>
            <a:r>
              <a:rPr lang="zh-TW"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rPr>
              <a:t>专利权无效宣告的程序</a:t>
            </a:r>
          </a:p>
        </p:txBody>
      </p:sp>
      <p:sp>
        <p:nvSpPr>
          <p:cNvPr id="12" name="标题 2">
            <a:extLst>
              <a:ext uri="{FF2B5EF4-FFF2-40B4-BE49-F238E27FC236}">
                <a16:creationId xmlns:a16="http://schemas.microsoft.com/office/drawing/2014/main" id="{779E0B77-76FA-684F-8712-04337D6C8471}"/>
              </a:ext>
            </a:extLst>
          </p:cNvPr>
          <p:cNvSpPr>
            <a:spLocks noGrp="1"/>
          </p:cNvSpPr>
          <p:nvPr>
            <p:ph type="title"/>
          </p:nvPr>
        </p:nvSpPr>
        <p:spPr>
          <a:xfrm>
            <a:off x="1507833" y="198875"/>
            <a:ext cx="10425548" cy="595457"/>
          </a:xfrm>
        </p:spPr>
        <p:txBody>
          <a:bodyPr/>
          <a:lstStyle/>
          <a:p>
            <a:r>
              <a:rPr lang="zh-TW" altLang="en-US" b="1" dirty="0">
                <a:latin typeface="SimHei" panose="02010609060101010101" pitchFamily="49" charset="-122"/>
                <a:ea typeface="SimHei" panose="02010609060101010101" pitchFamily="49" charset="-122"/>
              </a:rPr>
              <a:t>专利权的无效</a:t>
            </a:r>
            <a:endParaRPr lang="zh-CN" altLang="en-US" b="1" dirty="0">
              <a:latin typeface="SimHei" panose="02010609060101010101" pitchFamily="49" charset="-122"/>
              <a:ea typeface="SimHei" panose="02010609060101010101" pitchFamily="49" charset="-122"/>
            </a:endParaRPr>
          </a:p>
        </p:txBody>
      </p:sp>
      <p:sp>
        <p:nvSpPr>
          <p:cNvPr id="13" name="文本框 12">
            <a:extLst>
              <a:ext uri="{FF2B5EF4-FFF2-40B4-BE49-F238E27FC236}">
                <a16:creationId xmlns:a16="http://schemas.microsoft.com/office/drawing/2014/main" id="{C0C800FD-614C-8C40-83AA-52CD231E9F5E}"/>
              </a:ext>
            </a:extLst>
          </p:cNvPr>
          <p:cNvSpPr txBox="1"/>
          <p:nvPr/>
        </p:nvSpPr>
        <p:spPr>
          <a:xfrm>
            <a:off x="129492" y="265770"/>
            <a:ext cx="1107996" cy="461665"/>
          </a:xfrm>
          <a:prstGeom prst="rect">
            <a:avLst/>
          </a:prstGeom>
          <a:noFill/>
        </p:spPr>
        <p:txBody>
          <a:bodyPr wrap="none" rtlCol="0">
            <a:spAutoFit/>
          </a:bodyPr>
          <a:lstStyle/>
          <a:p>
            <a:r>
              <a:rPr lang="zh-CN" altLang="en-US" sz="2400" b="1" dirty="0">
                <a:solidFill>
                  <a:srgbClr val="FA7D00"/>
                </a:solidFill>
                <a:latin typeface="SimHei" panose="02010609060101010101" pitchFamily="49" charset="-122"/>
                <a:ea typeface="SimHei" panose="02010609060101010101" pitchFamily="49" charset="-122"/>
              </a:rPr>
              <a:t>第</a:t>
            </a:r>
            <a:r>
              <a:rPr lang="zh-TW" altLang="en-US" sz="2400" b="1" dirty="0">
                <a:solidFill>
                  <a:srgbClr val="FA7D00"/>
                </a:solidFill>
                <a:latin typeface="SimHei" panose="02010609060101010101" pitchFamily="49" charset="-122"/>
                <a:ea typeface="SimHei" panose="02010609060101010101" pitchFamily="49" charset="-122"/>
              </a:rPr>
              <a:t>二</a:t>
            </a:r>
            <a:r>
              <a:rPr lang="zh-CN" altLang="en-US" sz="2400" b="1" dirty="0">
                <a:solidFill>
                  <a:srgbClr val="FA7D00"/>
                </a:solidFill>
                <a:latin typeface="SimHei" panose="02010609060101010101" pitchFamily="49" charset="-122"/>
                <a:ea typeface="SimHei" panose="02010609060101010101" pitchFamily="49" charset="-122"/>
              </a:rPr>
              <a:t>节</a:t>
            </a:r>
          </a:p>
        </p:txBody>
      </p:sp>
    </p:spTree>
    <p:extLst>
      <p:ext uri="{BB962C8B-B14F-4D97-AF65-F5344CB8AC3E}">
        <p14:creationId xmlns:p14="http://schemas.microsoft.com/office/powerpoint/2010/main" val="332552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95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45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95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2981109" y="2192946"/>
            <a:ext cx="8731919" cy="3323987"/>
          </a:xfrm>
          <a:prstGeom prst="rect">
            <a:avLst/>
          </a:prstGeom>
          <a:noFill/>
        </p:spPr>
        <p:txBody>
          <a:bodyPr wrap="square" rtlCol="0">
            <a:spAutoFit/>
          </a:bodyPr>
          <a:lstStyle/>
          <a:p>
            <a:pPr>
              <a:lnSpc>
                <a:spcPct val="150000"/>
              </a:lnSpc>
            </a:pPr>
            <a:r>
              <a:rPr lang="zh-TW" altLang="en-US" sz="2800" b="1" dirty="0">
                <a:solidFill>
                  <a:srgbClr val="155DFF"/>
                </a:solidFill>
                <a:latin typeface="SimHei" panose="02010609060101010101" pitchFamily="49" charset="-122"/>
                <a:ea typeface="SimHei" panose="02010609060101010101" pitchFamily="49" charset="-122"/>
                <a:cs typeface="宋体" panose="02010600030101010101" pitchFamily="2" charset="-122"/>
              </a:rPr>
              <a:t>效力</a:t>
            </a:r>
            <a:r>
              <a:rPr lang="zh-CN" altLang="en-US" sz="2800" b="1" dirty="0">
                <a:solidFill>
                  <a:srgbClr val="155DFF"/>
                </a:solidFill>
                <a:latin typeface="SimHei" panose="02010609060101010101" pitchFamily="49" charset="-122"/>
                <a:ea typeface="SimHei" panose="02010609060101010101" pitchFamily="49" charset="-122"/>
                <a:cs typeface="宋体" panose="02010600030101010101" pitchFamily="2" charset="-122"/>
              </a:rPr>
              <a:t>：</a:t>
            </a:r>
            <a:r>
              <a:rPr lang="zh-TW" altLang="en-US" sz="2800" dirty="0">
                <a:latin typeface="SimHei" panose="02010609060101010101" pitchFamily="49" charset="-122"/>
                <a:ea typeface="SimHei" panose="02010609060101010101" pitchFamily="49" charset="-122"/>
                <a:cs typeface="宋体" panose="02010600030101010101" pitchFamily="2" charset="-122"/>
              </a:rPr>
              <a:t>自始即不存在</a:t>
            </a:r>
            <a:r>
              <a:rPr lang="zh-CN" altLang="en-US" sz="2800" dirty="0">
                <a:latin typeface="SimHei" panose="02010609060101010101" pitchFamily="49" charset="-122"/>
                <a:ea typeface="SimHei" panose="02010609060101010101" pitchFamily="49" charset="-122"/>
                <a:cs typeface="宋体" panose="02010600030101010101" pitchFamily="2" charset="-122"/>
              </a:rPr>
              <a:t>。</a:t>
            </a:r>
            <a:endParaRPr lang="en-US" altLang="zh-CN" sz="2800" dirty="0">
              <a:latin typeface="SimHei" panose="02010609060101010101" pitchFamily="49" charset="-122"/>
              <a:ea typeface="SimHei" panose="02010609060101010101" pitchFamily="49" charset="-122"/>
              <a:cs typeface="宋体" panose="02010600030101010101" pitchFamily="2" charset="-122"/>
            </a:endParaRPr>
          </a:p>
          <a:p>
            <a:pPr algn="just">
              <a:lnSpc>
                <a:spcPct val="150000"/>
              </a:lnSpc>
            </a:pPr>
            <a:r>
              <a:rPr lang="zh-CN" altLang="en-US" sz="2800" b="1" dirty="0">
                <a:solidFill>
                  <a:srgbClr val="7030A0"/>
                </a:solidFill>
                <a:latin typeface="SimHei" panose="02010609060101010101" pitchFamily="49" charset="-122"/>
                <a:ea typeface="SimHei" panose="02010609060101010101" pitchFamily="49" charset="-122"/>
                <a:cs typeface="宋体" panose="02010600030101010101" pitchFamily="2" charset="-122"/>
              </a:rPr>
              <a:t>例外：</a:t>
            </a:r>
            <a:r>
              <a:rPr lang="zh-TW" altLang="en-US" sz="2800" dirty="0">
                <a:latin typeface="SimHei" panose="02010609060101010101" pitchFamily="49" charset="-122"/>
                <a:ea typeface="SimHei" panose="02010609060101010101" pitchFamily="49" charset="-122"/>
                <a:cs typeface="宋体" panose="02010600030101010101" pitchFamily="2" charset="-122"/>
              </a:rPr>
              <a:t>对在宣告专利权无效前人民法院作出并已执行的专利侵权的判决</a:t>
            </a:r>
            <a:r>
              <a:rPr lang="zh-CN" altLang="en-US" sz="2800" dirty="0">
                <a:latin typeface="SimHei" panose="02010609060101010101" pitchFamily="49" charset="-122"/>
                <a:ea typeface="SimHei" panose="02010609060101010101" pitchFamily="49" charset="-122"/>
                <a:cs typeface="宋体" panose="02010600030101010101" pitchFamily="2" charset="-122"/>
              </a:rPr>
              <a:t>、</a:t>
            </a:r>
            <a:r>
              <a:rPr lang="zh-TW" altLang="en-US" sz="2800" dirty="0">
                <a:latin typeface="SimHei" panose="02010609060101010101" pitchFamily="49" charset="-122"/>
                <a:ea typeface="SimHei" panose="02010609060101010101" pitchFamily="49" charset="-122"/>
                <a:cs typeface="宋体" panose="02010600030101010101" pitchFamily="2" charset="-122"/>
              </a:rPr>
              <a:t>调解书，已经履行或者强制执行的 专利侵权纠纷处理决定，以及已经履行的专利实施许可合同和专利权转让合同，不具有追溯力。  </a:t>
            </a:r>
          </a:p>
        </p:txBody>
      </p:sp>
      <p:sp>
        <p:nvSpPr>
          <p:cNvPr id="7" name="矩形 6"/>
          <p:cNvSpPr/>
          <p:nvPr/>
        </p:nvSpPr>
        <p:spPr>
          <a:xfrm>
            <a:off x="836211" y="1232029"/>
            <a:ext cx="10876817" cy="523220"/>
          </a:xfrm>
          <a:prstGeom prst="rect">
            <a:avLst/>
          </a:prstGeom>
        </p:spPr>
        <p:txBody>
          <a:bodyPr wrap="square">
            <a:spAutoFit/>
          </a:bodyPr>
          <a:lstStyle/>
          <a:p>
            <a:pPr algn="ctr"/>
            <a:r>
              <a:rPr lang="zh-CN"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三、</a:t>
            </a:r>
            <a:r>
              <a:rPr lang="zh-TW"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rPr>
              <a:t>专利权无效宣告的效力</a:t>
            </a:r>
          </a:p>
        </p:txBody>
      </p:sp>
      <p:sp>
        <p:nvSpPr>
          <p:cNvPr id="10" name="标题 2">
            <a:extLst>
              <a:ext uri="{FF2B5EF4-FFF2-40B4-BE49-F238E27FC236}">
                <a16:creationId xmlns:a16="http://schemas.microsoft.com/office/drawing/2014/main" id="{A005A382-983F-DF48-9B8B-2C44E2FE5D84}"/>
              </a:ext>
            </a:extLst>
          </p:cNvPr>
          <p:cNvSpPr>
            <a:spLocks noGrp="1"/>
          </p:cNvSpPr>
          <p:nvPr>
            <p:ph type="title"/>
          </p:nvPr>
        </p:nvSpPr>
        <p:spPr>
          <a:xfrm>
            <a:off x="1507833" y="198875"/>
            <a:ext cx="10425548" cy="595457"/>
          </a:xfrm>
        </p:spPr>
        <p:txBody>
          <a:bodyPr/>
          <a:lstStyle/>
          <a:p>
            <a:r>
              <a:rPr lang="zh-TW" altLang="en-US" b="1" dirty="0">
                <a:latin typeface="SimHei" panose="02010609060101010101" pitchFamily="49" charset="-122"/>
                <a:ea typeface="SimHei" panose="02010609060101010101" pitchFamily="49" charset="-122"/>
              </a:rPr>
              <a:t>专利权的无效</a:t>
            </a:r>
            <a:endParaRPr lang="zh-CN" altLang="en-US" b="1" dirty="0">
              <a:latin typeface="SimHei" panose="02010609060101010101" pitchFamily="49" charset="-122"/>
              <a:ea typeface="SimHei" panose="02010609060101010101" pitchFamily="49" charset="-122"/>
            </a:endParaRPr>
          </a:p>
        </p:txBody>
      </p:sp>
      <p:sp>
        <p:nvSpPr>
          <p:cNvPr id="11" name="文本框 10">
            <a:extLst>
              <a:ext uri="{FF2B5EF4-FFF2-40B4-BE49-F238E27FC236}">
                <a16:creationId xmlns:a16="http://schemas.microsoft.com/office/drawing/2014/main" id="{89333914-F0D4-3544-983F-77987F7831E7}"/>
              </a:ext>
            </a:extLst>
          </p:cNvPr>
          <p:cNvSpPr txBox="1"/>
          <p:nvPr/>
        </p:nvSpPr>
        <p:spPr>
          <a:xfrm>
            <a:off x="129492" y="265770"/>
            <a:ext cx="1107996" cy="461665"/>
          </a:xfrm>
          <a:prstGeom prst="rect">
            <a:avLst/>
          </a:prstGeom>
          <a:noFill/>
        </p:spPr>
        <p:txBody>
          <a:bodyPr wrap="none" rtlCol="0">
            <a:spAutoFit/>
          </a:bodyPr>
          <a:lstStyle/>
          <a:p>
            <a:r>
              <a:rPr lang="zh-CN" altLang="en-US" sz="2400" b="1" dirty="0">
                <a:solidFill>
                  <a:srgbClr val="FA7D00"/>
                </a:solidFill>
                <a:latin typeface="SimHei" panose="02010609060101010101" pitchFamily="49" charset="-122"/>
                <a:ea typeface="SimHei" panose="02010609060101010101" pitchFamily="49" charset="-122"/>
              </a:rPr>
              <a:t>第</a:t>
            </a:r>
            <a:r>
              <a:rPr lang="zh-TW" altLang="en-US" sz="2400" b="1" dirty="0">
                <a:solidFill>
                  <a:srgbClr val="FA7D00"/>
                </a:solidFill>
                <a:latin typeface="SimHei" panose="02010609060101010101" pitchFamily="49" charset="-122"/>
                <a:ea typeface="SimHei" panose="02010609060101010101" pitchFamily="49" charset="-122"/>
              </a:rPr>
              <a:t>二</a:t>
            </a:r>
            <a:r>
              <a:rPr lang="zh-CN" altLang="en-US" sz="2400" b="1" dirty="0">
                <a:solidFill>
                  <a:srgbClr val="FA7D00"/>
                </a:solidFill>
                <a:latin typeface="SimHei" panose="02010609060101010101" pitchFamily="49" charset="-122"/>
                <a:ea typeface="SimHei" panose="02010609060101010101" pitchFamily="49" charset="-122"/>
              </a:rPr>
              <a:t>节</a:t>
            </a:r>
          </a:p>
        </p:txBody>
      </p:sp>
    </p:spTree>
    <p:extLst>
      <p:ext uri="{BB962C8B-B14F-4D97-AF65-F5344CB8AC3E}">
        <p14:creationId xmlns:p14="http://schemas.microsoft.com/office/powerpoint/2010/main" val="387759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95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45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95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BF98E6A-200D-4626-8AFB-8F56B8A60BD9}"/>
              </a:ext>
            </a:extLst>
          </p:cNvPr>
          <p:cNvSpPr>
            <a:spLocks noGrp="1"/>
          </p:cNvSpPr>
          <p:nvPr>
            <p:ph idx="1"/>
          </p:nvPr>
        </p:nvSpPr>
        <p:spPr>
          <a:xfrm>
            <a:off x="1473695" y="1138225"/>
            <a:ext cx="10040644" cy="4985472"/>
          </a:xfrm>
        </p:spPr>
        <p:txBody>
          <a:bodyPr/>
          <a:lstStyle/>
          <a:p>
            <a:r>
              <a:rPr lang="zh-CN" altLang="en-US" sz="2600" dirty="0">
                <a:latin typeface="SimHei" panose="02010609060101010101" pitchFamily="49" charset="-122"/>
                <a:ea typeface="SimHei" panose="02010609060101010101" pitchFamily="49" charset="-122"/>
                <a:cs typeface="Times New Roman" panose="02020603050405020304" pitchFamily="18" charset="0"/>
              </a:rPr>
              <a:t>    宣告无效的专利权视为自始即不存在。</a:t>
            </a:r>
            <a:endParaRPr lang="en-US" altLang="zh-CN" sz="2600" dirty="0">
              <a:latin typeface="SimHei" panose="02010609060101010101" pitchFamily="49" charset="-122"/>
              <a:ea typeface="SimHei" panose="02010609060101010101" pitchFamily="49" charset="-122"/>
              <a:cs typeface="Times New Roman" panose="02020603050405020304" pitchFamily="18" charset="0"/>
            </a:endParaRPr>
          </a:p>
          <a:p>
            <a:r>
              <a:rPr lang="en-US" altLang="zh-CN" sz="2600" dirty="0">
                <a:latin typeface="SimHei" panose="02010609060101010101" pitchFamily="49" charset="-122"/>
                <a:ea typeface="SimHei" panose="02010609060101010101" pitchFamily="49" charset="-122"/>
                <a:cs typeface="Times New Roman" panose="02020603050405020304" pitchFamily="18" charset="0"/>
              </a:rPr>
              <a:t>    </a:t>
            </a:r>
            <a:r>
              <a:rPr lang="zh-CN" altLang="en-US" sz="2600" dirty="0">
                <a:latin typeface="SimHei" panose="02010609060101010101" pitchFamily="49" charset="-122"/>
                <a:ea typeface="SimHei" panose="02010609060101010101" pitchFamily="49" charset="-122"/>
                <a:cs typeface="Times New Roman" panose="02020603050405020304" pitchFamily="18" charset="0"/>
              </a:rPr>
              <a:t>宣告专利权无效的决定，对在宣告专利权无效前人民法院作出并已执行的专利侵权的判决、调解书，已经履行或者强制执行的专利侵权纠纷处理决定，以及已经履行的专利实施许可合同和专利权转让合同，不具有追溯力。但是因专利权人的恶意给他人造成的损失，应当给予赔偿。 </a:t>
            </a:r>
            <a:endParaRPr lang="en-US" altLang="zh-CN" sz="2600" dirty="0">
              <a:latin typeface="SimHei" panose="02010609060101010101" pitchFamily="49" charset="-122"/>
              <a:ea typeface="SimHei" panose="02010609060101010101" pitchFamily="49" charset="-122"/>
              <a:cs typeface="Times New Roman" panose="02020603050405020304" pitchFamily="18" charset="0"/>
            </a:endParaRPr>
          </a:p>
          <a:p>
            <a:r>
              <a:rPr lang="zh-CN" altLang="en-US" sz="2600" dirty="0">
                <a:latin typeface="SimHei" panose="02010609060101010101" pitchFamily="49" charset="-122"/>
                <a:ea typeface="SimHei" panose="02010609060101010101" pitchFamily="49" charset="-122"/>
                <a:cs typeface="Times New Roman" panose="02020603050405020304" pitchFamily="18" charset="0"/>
              </a:rPr>
              <a:t>    依照前款规定不返还专利侵权赔偿金、专利使用费、专利权转让费，明显违反公平原则的，应当全部或者部分返还。</a:t>
            </a:r>
          </a:p>
        </p:txBody>
      </p:sp>
    </p:spTree>
    <p:extLst>
      <p:ext uri="{BB962C8B-B14F-4D97-AF65-F5344CB8AC3E}">
        <p14:creationId xmlns:p14="http://schemas.microsoft.com/office/powerpoint/2010/main" val="212465895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TW" altLang="en-US" b="1" dirty="0">
                <a:latin typeface="SimHei" panose="02010609060101010101" pitchFamily="49" charset="-122"/>
                <a:ea typeface="SimHei" panose="02010609060101010101" pitchFamily="49" charset="-122"/>
              </a:rPr>
              <a:t>专利权的期限和终止</a:t>
            </a:r>
            <a:endParaRPr lang="zh-CN" altLang="en-US" b="1" dirty="0">
              <a:latin typeface="SimHei" panose="02010609060101010101" pitchFamily="49" charset="-122"/>
              <a:ea typeface="SimHei" panose="02010609060101010101" pitchFamily="49" charset="-122"/>
            </a:endParaRPr>
          </a:p>
        </p:txBody>
      </p:sp>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panose="02010609060101010101" pitchFamily="49" charset="-122"/>
              <a:ea typeface="SimHei" panose="02010609060101010101" pitchFamily="49" charset="-122"/>
            </a:endParaRPr>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3398425" y="2192946"/>
            <a:ext cx="7628103" cy="1955151"/>
          </a:xfrm>
          <a:prstGeom prst="rect">
            <a:avLst/>
          </a:prstGeom>
          <a:noFill/>
        </p:spPr>
        <p:txBody>
          <a:bodyPr wrap="square" rtlCol="0">
            <a:spAutoFit/>
          </a:bodyPr>
          <a:lstStyle/>
          <a:p>
            <a:pPr algn="just">
              <a:lnSpc>
                <a:spcPct val="150000"/>
              </a:lnSpc>
            </a:pPr>
            <a:r>
              <a:rPr lang="zh-CN" altLang="en-US" sz="2800" dirty="0">
                <a:latin typeface="SimHei" panose="02010609060101010101" pitchFamily="49" charset="-122"/>
                <a:ea typeface="SimHei" panose="02010609060101010101" pitchFamily="49" charset="-122"/>
                <a:cs typeface="宋体" panose="02010600030101010101" pitchFamily="2" charset="-122"/>
              </a:rPr>
              <a:t>    </a:t>
            </a:r>
            <a:r>
              <a:rPr lang="zh-TW" altLang="en-US" sz="2800" dirty="0">
                <a:latin typeface="SimHei" panose="02010609060101010101" pitchFamily="49" charset="-122"/>
                <a:ea typeface="SimHei" panose="02010609060101010101" pitchFamily="49" charset="-122"/>
                <a:cs typeface="宋体" panose="02010600030101010101" pitchFamily="2" charset="-122"/>
              </a:rPr>
              <a:t>发明专利权的期限为</a:t>
            </a:r>
            <a:r>
              <a:rPr lang="en-US" altLang="zh-TW" sz="2800" dirty="0">
                <a:latin typeface="SimHei" panose="02010609060101010101" pitchFamily="49" charset="-122"/>
                <a:ea typeface="SimHei" panose="02010609060101010101" pitchFamily="49" charset="-122"/>
                <a:cs typeface="宋体" panose="02010600030101010101" pitchFamily="2" charset="-122"/>
              </a:rPr>
              <a:t>20</a:t>
            </a:r>
            <a:r>
              <a:rPr lang="zh-TW" altLang="en-US" sz="2800" dirty="0">
                <a:latin typeface="SimHei" panose="02010609060101010101" pitchFamily="49" charset="-122"/>
                <a:ea typeface="SimHei" panose="02010609060101010101" pitchFamily="49" charset="-122"/>
                <a:cs typeface="宋体" panose="02010600030101010101" pitchFamily="2" charset="-122"/>
              </a:rPr>
              <a:t>年，实用新型专利权专利权的期限为</a:t>
            </a:r>
            <a:r>
              <a:rPr lang="en-US" altLang="zh-TW" sz="2800" dirty="0">
                <a:latin typeface="SimHei" panose="02010609060101010101" pitchFamily="49" charset="-122"/>
                <a:ea typeface="SimHei" panose="02010609060101010101" pitchFamily="49" charset="-122"/>
                <a:cs typeface="宋体" panose="02010600030101010101" pitchFamily="2" charset="-122"/>
              </a:rPr>
              <a:t>10</a:t>
            </a:r>
            <a:r>
              <a:rPr lang="zh-TW" altLang="en-US" sz="2800" dirty="0">
                <a:latin typeface="SimHei" panose="02010609060101010101" pitchFamily="49" charset="-122"/>
                <a:ea typeface="SimHei" panose="02010609060101010101" pitchFamily="49" charset="-122"/>
                <a:cs typeface="宋体" panose="02010600030101010101" pitchFamily="2" charset="-122"/>
              </a:rPr>
              <a:t>年，</a:t>
            </a:r>
            <a:r>
              <a:rPr lang="zh-CN" altLang="en-US" sz="2800" dirty="0">
                <a:latin typeface="SimHei" panose="02010609060101010101" pitchFamily="49" charset="-122"/>
                <a:ea typeface="SimHei" panose="02010609060101010101" pitchFamily="49" charset="-122"/>
                <a:cs typeface="宋体" panose="02010600030101010101" pitchFamily="2" charset="-122"/>
              </a:rPr>
              <a:t>外观设计专利权的期限为</a:t>
            </a:r>
            <a:r>
              <a:rPr lang="en-US" altLang="zh-CN" sz="2800" dirty="0">
                <a:latin typeface="SimHei" panose="02010609060101010101" pitchFamily="49" charset="-122"/>
                <a:ea typeface="SimHei" panose="02010609060101010101" pitchFamily="49" charset="-122"/>
                <a:cs typeface="宋体" panose="02010600030101010101" pitchFamily="2" charset="-122"/>
              </a:rPr>
              <a:t>15</a:t>
            </a:r>
            <a:r>
              <a:rPr lang="zh-CN" altLang="en-US" sz="2800" dirty="0">
                <a:latin typeface="SimHei" panose="02010609060101010101" pitchFamily="49" charset="-122"/>
                <a:ea typeface="SimHei" panose="02010609060101010101" pitchFamily="49" charset="-122"/>
                <a:cs typeface="宋体" panose="02010600030101010101" pitchFamily="2" charset="-122"/>
              </a:rPr>
              <a:t>年，</a:t>
            </a:r>
            <a:r>
              <a:rPr lang="zh-TW" altLang="en-US" sz="2800" dirty="0">
                <a:latin typeface="SimHei" panose="02010609060101010101" pitchFamily="49" charset="-122"/>
                <a:ea typeface="SimHei" panose="02010609060101010101" pitchFamily="49" charset="-122"/>
                <a:cs typeface="宋体" panose="02010600030101010101" pitchFamily="2" charset="-122"/>
              </a:rPr>
              <a:t>均自</a:t>
            </a:r>
            <a:r>
              <a:rPr lang="zh-TW" altLang="en-US" sz="2800" b="1" dirty="0">
                <a:solidFill>
                  <a:srgbClr val="7030A0"/>
                </a:solidFill>
                <a:latin typeface="SimHei" panose="02010609060101010101" pitchFamily="49" charset="-122"/>
                <a:ea typeface="SimHei" panose="02010609060101010101" pitchFamily="49" charset="-122"/>
                <a:cs typeface="宋体" panose="02010600030101010101" pitchFamily="2" charset="-122"/>
              </a:rPr>
              <a:t>申请日</a:t>
            </a:r>
            <a:r>
              <a:rPr lang="zh-TW" altLang="en-US" sz="2800" dirty="0">
                <a:latin typeface="SimHei" panose="02010609060101010101" pitchFamily="49" charset="-122"/>
                <a:ea typeface="SimHei" panose="02010609060101010101" pitchFamily="49" charset="-122"/>
                <a:cs typeface="宋体" panose="02010600030101010101" pitchFamily="2" charset="-122"/>
              </a:rPr>
              <a:t>起计算。 </a:t>
            </a:r>
          </a:p>
        </p:txBody>
      </p:sp>
      <p:sp>
        <p:nvSpPr>
          <p:cNvPr id="7" name="矩形 6"/>
          <p:cNvSpPr/>
          <p:nvPr/>
        </p:nvSpPr>
        <p:spPr>
          <a:xfrm>
            <a:off x="2960964" y="1120711"/>
            <a:ext cx="3759643" cy="523220"/>
          </a:xfrm>
          <a:prstGeom prst="rect">
            <a:avLst/>
          </a:prstGeom>
        </p:spPr>
        <p:txBody>
          <a:bodyPr wrap="square">
            <a:spAutoFit/>
          </a:bodyPr>
          <a:lstStyle/>
          <a:p>
            <a:pPr algn="ctr"/>
            <a:r>
              <a:rPr lang="zh-CN" altLang="en-US" sz="2800" b="1"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rPr>
              <a:t>一、</a:t>
            </a:r>
            <a:r>
              <a:rPr lang="zh-TW" altLang="en-US" sz="2800" b="1" dirty="0">
                <a:solidFill>
                  <a:srgbClr val="D9793F"/>
                </a:solidFill>
                <a:latin typeface="STZhongsong" panose="02010600040101010101" pitchFamily="2" charset="-122"/>
                <a:ea typeface="STZhongsong" panose="02010600040101010101" pitchFamily="2" charset="-122"/>
                <a:cs typeface="宋体" panose="02010600030101010101" pitchFamily="2" charset="-122"/>
              </a:rPr>
              <a:t>专利权的期限</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b="1" dirty="0">
                <a:solidFill>
                  <a:srgbClr val="FA7D00"/>
                </a:solidFill>
                <a:latin typeface="SimHei" panose="02010609060101010101" pitchFamily="49" charset="-122"/>
                <a:ea typeface="SimHei" panose="02010609060101010101" pitchFamily="49" charset="-122"/>
              </a:rPr>
              <a:t>第</a:t>
            </a:r>
            <a:r>
              <a:rPr lang="zh-TW" altLang="en-US" sz="2400" b="1" dirty="0">
                <a:solidFill>
                  <a:srgbClr val="FA7D00"/>
                </a:solidFill>
                <a:latin typeface="SimHei" panose="02010609060101010101" pitchFamily="49" charset="-122"/>
                <a:ea typeface="SimHei" panose="02010609060101010101" pitchFamily="49" charset="-122"/>
              </a:rPr>
              <a:t>三</a:t>
            </a:r>
            <a:r>
              <a:rPr lang="zh-CN" altLang="en-US" sz="2400" b="1" dirty="0">
                <a:solidFill>
                  <a:srgbClr val="FA7D00"/>
                </a:solidFill>
                <a:latin typeface="SimHei" panose="02010609060101010101" pitchFamily="49" charset="-122"/>
                <a:ea typeface="SimHei" panose="02010609060101010101" pitchFamily="49" charset="-122"/>
              </a:rPr>
              <a:t>节</a:t>
            </a:r>
          </a:p>
        </p:txBody>
      </p:sp>
    </p:spTree>
    <p:extLst>
      <p:ext uri="{BB962C8B-B14F-4D97-AF65-F5344CB8AC3E}">
        <p14:creationId xmlns:p14="http://schemas.microsoft.com/office/powerpoint/2010/main" val="36660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8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3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8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9CF7349-775D-4F8D-BFFE-48F8896281C6}"/>
              </a:ext>
            </a:extLst>
          </p:cNvPr>
          <p:cNvSpPr>
            <a:spLocks noGrp="1"/>
          </p:cNvSpPr>
          <p:nvPr>
            <p:ph idx="1"/>
          </p:nvPr>
        </p:nvSpPr>
        <p:spPr>
          <a:xfrm>
            <a:off x="1669001" y="1067203"/>
            <a:ext cx="10049523" cy="4985472"/>
          </a:xfrm>
        </p:spPr>
        <p:txBody>
          <a:bodyPr>
            <a:normAutofit/>
          </a:bodyPr>
          <a:lstStyle/>
          <a:p>
            <a:r>
              <a:rPr lang="zh-CN" altLang="en-US" sz="2600" dirty="0">
                <a:latin typeface="SimHei" panose="02010609060101010101" pitchFamily="49" charset="-122"/>
                <a:ea typeface="SimHei" panose="02010609060101010101" pitchFamily="49" charset="-122"/>
                <a:cs typeface="Times New Roman" panose="02020603050405020304" pitchFamily="18" charset="0"/>
              </a:rPr>
              <a:t>    </a:t>
            </a:r>
            <a:r>
              <a:rPr lang="zh-CN" altLang="en-US" sz="26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期限补偿</a:t>
            </a:r>
            <a:endParaRPr lang="en-US" altLang="zh-CN" sz="2600" dirty="0">
              <a:solidFill>
                <a:srgbClr val="FF0000"/>
              </a:solidFill>
              <a:latin typeface="SimHei" panose="02010609060101010101" pitchFamily="49" charset="-122"/>
              <a:ea typeface="SimHei" panose="02010609060101010101" pitchFamily="49" charset="-122"/>
              <a:cs typeface="Times New Roman" panose="02020603050405020304" pitchFamily="18" charset="0"/>
            </a:endParaRPr>
          </a:p>
          <a:p>
            <a:r>
              <a:rPr lang="zh-CN" altLang="en-US" sz="2600" dirty="0">
                <a:latin typeface="SimHei" panose="02010609060101010101" pitchFamily="49" charset="-122"/>
                <a:ea typeface="SimHei" panose="02010609060101010101" pitchFamily="49" charset="-122"/>
                <a:cs typeface="Times New Roman" panose="02020603050405020304" pitchFamily="18" charset="0"/>
              </a:rPr>
              <a:t>    自发明专利申请日起满四年，且自实质审查请求之日起满三年后授予发明专利权的，国务院专利行政部门应专利权人的请求，就发明专利在授权过程中的不合理延迟给予专利权期限补偿，但由申请人引起的不合理延迟除外。</a:t>
            </a:r>
          </a:p>
          <a:p>
            <a:r>
              <a:rPr lang="zh-CN" altLang="en-US" sz="2600" dirty="0">
                <a:latin typeface="SimHei" panose="02010609060101010101" pitchFamily="49" charset="-122"/>
                <a:ea typeface="SimHei" panose="02010609060101010101" pitchFamily="49" charset="-122"/>
                <a:cs typeface="Times New Roman" panose="02020603050405020304" pitchFamily="18" charset="0"/>
              </a:rPr>
              <a:t>　　为补偿新药上市审评审批占用的时间，对在中国获得上市许可的新药相关发明专利，国务院专利行政部门应专利权人的请求给予专利权期限补偿。补偿期限不超过五年，新药批准上市后总有效专利权期限不超过十四年。</a:t>
            </a:r>
          </a:p>
        </p:txBody>
      </p:sp>
    </p:spTree>
    <p:extLst>
      <p:ext uri="{BB962C8B-B14F-4D97-AF65-F5344CB8AC3E}">
        <p14:creationId xmlns:p14="http://schemas.microsoft.com/office/powerpoint/2010/main" val="51219640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2981109" y="2120180"/>
            <a:ext cx="8876594" cy="3222998"/>
          </a:xfrm>
          <a:prstGeom prst="rect">
            <a:avLst/>
          </a:prstGeom>
          <a:noFill/>
        </p:spPr>
        <p:txBody>
          <a:bodyPr wrap="square" rtlCol="0">
            <a:spAutoFit/>
          </a:bodyPr>
          <a:lstStyle/>
          <a:p>
            <a:pPr>
              <a:lnSpc>
                <a:spcPct val="150000"/>
              </a:lnSpc>
            </a:pPr>
            <a:r>
              <a:rPr lang="zh-CN" altLang="en-US" sz="2800" dirty="0">
                <a:latin typeface="SimHei" panose="02010609060101010101" pitchFamily="49" charset="-122"/>
                <a:ea typeface="SimHei" panose="02010609060101010101" pitchFamily="49" charset="-122"/>
                <a:cs typeface="宋体" panose="02010600030101010101" pitchFamily="2" charset="-122"/>
              </a:rPr>
              <a:t> </a:t>
            </a:r>
            <a:r>
              <a:rPr lang="zh-TW" altLang="en-US" sz="2800" b="1" dirty="0">
                <a:solidFill>
                  <a:srgbClr val="7030A0"/>
                </a:solidFill>
                <a:latin typeface="SimHei" panose="02010609060101010101" pitchFamily="49" charset="-122"/>
                <a:ea typeface="SimHei" panose="02010609060101010101" pitchFamily="49" charset="-122"/>
                <a:cs typeface="宋体" panose="02010600030101010101" pitchFamily="2" charset="-122"/>
              </a:rPr>
              <a:t>事由</a:t>
            </a:r>
            <a:r>
              <a:rPr lang="zh-CN" altLang="en-US" sz="2800" b="1" dirty="0">
                <a:solidFill>
                  <a:srgbClr val="7030A0"/>
                </a:solidFill>
                <a:latin typeface="SimHei" panose="02010609060101010101" pitchFamily="49" charset="-122"/>
                <a:ea typeface="SimHei" panose="02010609060101010101" pitchFamily="49" charset="-122"/>
                <a:cs typeface="宋体" panose="02010600030101010101" pitchFamily="2" charset="-122"/>
              </a:rPr>
              <a:t>：</a:t>
            </a:r>
            <a:endParaRPr lang="en-US" altLang="zh-CN" sz="2800" b="1" dirty="0">
              <a:solidFill>
                <a:srgbClr val="7030A0"/>
              </a:solidFill>
              <a:latin typeface="SimHei" panose="02010609060101010101" pitchFamily="49" charset="-122"/>
              <a:ea typeface="SimHei" panose="02010609060101010101" pitchFamily="49" charset="-122"/>
              <a:cs typeface="宋体" panose="02010600030101010101" pitchFamily="2" charset="-122"/>
            </a:endParaRPr>
          </a:p>
          <a:p>
            <a:pPr>
              <a:lnSpc>
                <a:spcPct val="150000"/>
              </a:lnSpc>
            </a:pPr>
            <a:r>
              <a:rPr lang="zh-CN" altLang="en-US" sz="2800" dirty="0">
                <a:latin typeface="SimHei" panose="02010609060101010101" pitchFamily="49" charset="-122"/>
                <a:ea typeface="SimHei" panose="02010609060101010101" pitchFamily="49" charset="-122"/>
                <a:cs typeface="宋体" panose="02010600030101010101" pitchFamily="2" charset="-122"/>
                <a:sym typeface="Wingdings" pitchFamily="2" charset="2"/>
              </a:rPr>
              <a:t>（</a:t>
            </a:r>
            <a:r>
              <a:rPr lang="en-US" altLang="zh-CN" sz="2800" dirty="0">
                <a:latin typeface="SimHei" panose="02010609060101010101" pitchFamily="49" charset="-122"/>
                <a:ea typeface="SimHei" panose="02010609060101010101" pitchFamily="49" charset="-122"/>
                <a:cs typeface="宋体" panose="02010600030101010101" pitchFamily="2" charset="-122"/>
                <a:sym typeface="Wingdings" pitchFamily="2" charset="2"/>
              </a:rPr>
              <a:t>1</a:t>
            </a:r>
            <a:r>
              <a:rPr lang="zh-CN" altLang="en-US" sz="2800" dirty="0">
                <a:latin typeface="SimHei" panose="02010609060101010101" pitchFamily="49" charset="-122"/>
                <a:ea typeface="SimHei" panose="02010609060101010101" pitchFamily="49" charset="-122"/>
                <a:cs typeface="宋体" panose="02010600030101010101" pitchFamily="2" charset="-122"/>
                <a:sym typeface="Wingdings" pitchFamily="2" charset="2"/>
              </a:rPr>
              <a:t>）</a:t>
            </a:r>
            <a:r>
              <a:rPr lang="zh-TW" altLang="en-US" sz="2800" dirty="0">
                <a:latin typeface="SimHei" panose="02010609060101010101" pitchFamily="49" charset="-122"/>
                <a:ea typeface="SimHei" panose="02010609060101010101" pitchFamily="49" charset="-122"/>
                <a:cs typeface="宋体" panose="02010600030101010101" pitchFamily="2" charset="-122"/>
              </a:rPr>
              <a:t>没有按照规定缴纳年费的</a:t>
            </a:r>
            <a:r>
              <a:rPr lang="en-US" altLang="zh-TW" sz="2800" dirty="0">
                <a:latin typeface="SimHei" panose="02010609060101010101" pitchFamily="49" charset="-122"/>
                <a:ea typeface="SimHei" panose="02010609060101010101" pitchFamily="49" charset="-122"/>
                <a:cs typeface="宋体" panose="02010600030101010101" pitchFamily="2" charset="-122"/>
              </a:rPr>
              <a:t>;</a:t>
            </a:r>
          </a:p>
          <a:p>
            <a:pPr>
              <a:lnSpc>
                <a:spcPct val="150000"/>
              </a:lnSpc>
            </a:pPr>
            <a:r>
              <a:rPr lang="zh-CN" altLang="en-US" sz="2800" dirty="0">
                <a:latin typeface="SimHei" panose="02010609060101010101" pitchFamily="49" charset="-122"/>
                <a:ea typeface="SimHei" panose="02010609060101010101" pitchFamily="49" charset="-122"/>
                <a:cs typeface="宋体" panose="02010600030101010101" pitchFamily="2" charset="-122"/>
              </a:rPr>
              <a:t>（</a:t>
            </a:r>
            <a:r>
              <a:rPr lang="en-US" altLang="zh-CN" sz="2800" dirty="0">
                <a:latin typeface="SimHei" panose="02010609060101010101" pitchFamily="49" charset="-122"/>
                <a:ea typeface="SimHei" panose="02010609060101010101" pitchFamily="49" charset="-122"/>
                <a:cs typeface="宋体" panose="02010600030101010101" pitchFamily="2" charset="-122"/>
              </a:rPr>
              <a:t>2</a:t>
            </a:r>
            <a:r>
              <a:rPr lang="zh-CN" altLang="en-US" sz="2800" dirty="0">
                <a:latin typeface="SimHei" panose="02010609060101010101" pitchFamily="49" charset="-122"/>
                <a:ea typeface="SimHei" panose="02010609060101010101" pitchFamily="49" charset="-122"/>
                <a:cs typeface="宋体" panose="02010600030101010101" pitchFamily="2" charset="-122"/>
              </a:rPr>
              <a:t>）</a:t>
            </a:r>
            <a:r>
              <a:rPr lang="zh-TW" altLang="en-US" sz="2800" dirty="0">
                <a:latin typeface="SimHei" panose="02010609060101010101" pitchFamily="49" charset="-122"/>
                <a:ea typeface="SimHei" panose="02010609060101010101" pitchFamily="49" charset="-122"/>
                <a:cs typeface="宋体" panose="02010600030101010101" pitchFamily="2" charset="-122"/>
              </a:rPr>
              <a:t>专利权人以书面声明放弃其专利权的。</a:t>
            </a:r>
            <a:endParaRPr lang="en-US" altLang="zh-TW" sz="2800" dirty="0">
              <a:latin typeface="SimHei" panose="02010609060101010101" pitchFamily="49" charset="-122"/>
              <a:ea typeface="SimHei" panose="02010609060101010101" pitchFamily="49" charset="-122"/>
              <a:cs typeface="宋体" panose="02010600030101010101" pitchFamily="2" charset="-122"/>
            </a:endParaRPr>
          </a:p>
          <a:p>
            <a:pPr>
              <a:lnSpc>
                <a:spcPct val="150000"/>
              </a:lnSpc>
            </a:pPr>
            <a:r>
              <a:rPr lang="zh-CN" altLang="en-US" sz="2800" dirty="0">
                <a:latin typeface="SimHei" panose="02010609060101010101" pitchFamily="49" charset="-122"/>
                <a:ea typeface="SimHei" panose="02010609060101010101" pitchFamily="49" charset="-122"/>
                <a:cs typeface="宋体" panose="02010600030101010101" pitchFamily="2" charset="-122"/>
              </a:rPr>
              <a:t>专利权在期限届满前终止的，由国务院专利行政部门登记和公告。</a:t>
            </a:r>
            <a:endParaRPr lang="zh-TW" altLang="en-US" sz="2800" dirty="0">
              <a:latin typeface="SimHei" panose="02010609060101010101" pitchFamily="49" charset="-122"/>
              <a:ea typeface="SimHei" panose="02010609060101010101" pitchFamily="49" charset="-122"/>
              <a:cs typeface="宋体" panose="02010600030101010101" pitchFamily="2" charset="-122"/>
            </a:endParaRPr>
          </a:p>
        </p:txBody>
      </p:sp>
      <p:sp>
        <p:nvSpPr>
          <p:cNvPr id="7" name="矩形 6"/>
          <p:cNvSpPr/>
          <p:nvPr/>
        </p:nvSpPr>
        <p:spPr>
          <a:xfrm>
            <a:off x="836211" y="1099293"/>
            <a:ext cx="10876817" cy="523220"/>
          </a:xfrm>
          <a:prstGeom prst="rect">
            <a:avLst/>
          </a:prstGeom>
        </p:spPr>
        <p:txBody>
          <a:bodyPr wrap="square">
            <a:spAutoFit/>
          </a:bodyPr>
          <a:lstStyle/>
          <a:p>
            <a:pPr algn="ctr"/>
            <a:r>
              <a:rPr lang="zh-CN"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二、</a:t>
            </a:r>
            <a:r>
              <a:rPr lang="zh-TW"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rPr>
              <a:t>专利权的终止</a:t>
            </a:r>
          </a:p>
        </p:txBody>
      </p:sp>
      <p:sp>
        <p:nvSpPr>
          <p:cNvPr id="8" name="标题 2">
            <a:extLst>
              <a:ext uri="{FF2B5EF4-FFF2-40B4-BE49-F238E27FC236}">
                <a16:creationId xmlns:a16="http://schemas.microsoft.com/office/drawing/2014/main" id="{DE077B91-04BE-2E4C-9CCB-975E9E4AF264}"/>
              </a:ext>
            </a:extLst>
          </p:cNvPr>
          <p:cNvSpPr>
            <a:spLocks noGrp="1"/>
          </p:cNvSpPr>
          <p:nvPr>
            <p:ph type="title"/>
          </p:nvPr>
        </p:nvSpPr>
        <p:spPr>
          <a:xfrm>
            <a:off x="1507833" y="198875"/>
            <a:ext cx="10425548" cy="595457"/>
          </a:xfrm>
        </p:spPr>
        <p:txBody>
          <a:bodyPr/>
          <a:lstStyle/>
          <a:p>
            <a:r>
              <a:rPr lang="zh-TW" altLang="en-US" b="1" dirty="0">
                <a:latin typeface="SimHei" panose="02010609060101010101" pitchFamily="49" charset="-122"/>
                <a:ea typeface="SimHei" panose="02010609060101010101" pitchFamily="49" charset="-122"/>
              </a:rPr>
              <a:t>专利权的期限和终止</a:t>
            </a:r>
            <a:endParaRPr lang="zh-CN" altLang="en-US" b="1" dirty="0">
              <a:latin typeface="SimHei" panose="02010609060101010101" pitchFamily="49" charset="-122"/>
              <a:ea typeface="SimHei" panose="02010609060101010101" pitchFamily="49" charset="-122"/>
            </a:endParaRPr>
          </a:p>
        </p:txBody>
      </p:sp>
      <p:sp>
        <p:nvSpPr>
          <p:cNvPr id="9" name="文本框 8">
            <a:extLst>
              <a:ext uri="{FF2B5EF4-FFF2-40B4-BE49-F238E27FC236}">
                <a16:creationId xmlns:a16="http://schemas.microsoft.com/office/drawing/2014/main" id="{FCA1C233-88A9-144E-BFA4-72DFB4C0EB2F}"/>
              </a:ext>
            </a:extLst>
          </p:cNvPr>
          <p:cNvSpPr txBox="1"/>
          <p:nvPr/>
        </p:nvSpPr>
        <p:spPr>
          <a:xfrm>
            <a:off x="129492" y="265770"/>
            <a:ext cx="1107996" cy="461665"/>
          </a:xfrm>
          <a:prstGeom prst="rect">
            <a:avLst/>
          </a:prstGeom>
          <a:noFill/>
        </p:spPr>
        <p:txBody>
          <a:bodyPr wrap="none" rtlCol="0">
            <a:spAutoFit/>
          </a:bodyPr>
          <a:lstStyle/>
          <a:p>
            <a:r>
              <a:rPr lang="zh-CN" altLang="en-US" sz="2400" b="1" dirty="0">
                <a:solidFill>
                  <a:srgbClr val="FA7D00"/>
                </a:solidFill>
                <a:latin typeface="SimHei" panose="02010609060101010101" pitchFamily="49" charset="-122"/>
                <a:ea typeface="SimHei" panose="02010609060101010101" pitchFamily="49" charset="-122"/>
              </a:rPr>
              <a:t>第</a:t>
            </a:r>
            <a:r>
              <a:rPr lang="zh-TW" altLang="en-US" sz="2400" b="1" dirty="0">
                <a:solidFill>
                  <a:srgbClr val="FA7D00"/>
                </a:solidFill>
                <a:latin typeface="SimHei" panose="02010609060101010101" pitchFamily="49" charset="-122"/>
                <a:ea typeface="SimHei" panose="02010609060101010101" pitchFamily="49" charset="-122"/>
              </a:rPr>
              <a:t>三</a:t>
            </a:r>
            <a:r>
              <a:rPr lang="zh-CN" altLang="en-US" sz="2400" b="1" dirty="0">
                <a:solidFill>
                  <a:srgbClr val="FA7D00"/>
                </a:solidFill>
                <a:latin typeface="SimHei" panose="02010609060101010101" pitchFamily="49" charset="-122"/>
                <a:ea typeface="SimHei" panose="02010609060101010101" pitchFamily="49" charset="-122"/>
              </a:rPr>
              <a:t>节</a:t>
            </a:r>
          </a:p>
        </p:txBody>
      </p:sp>
    </p:spTree>
    <p:extLst>
      <p:ext uri="{BB962C8B-B14F-4D97-AF65-F5344CB8AC3E}">
        <p14:creationId xmlns:p14="http://schemas.microsoft.com/office/powerpoint/2010/main" val="292327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8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3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8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78230" y="2468881"/>
            <a:ext cx="10500360" cy="1612582"/>
          </a:xfrm>
        </p:spPr>
        <p:txBody>
          <a:bodyPr>
            <a:normAutofit/>
          </a:bodyPr>
          <a:lstStyle/>
          <a:p>
            <a:r>
              <a:rPr lang="zh-CN" altLang="en-US" sz="6000" dirty="0">
                <a:solidFill>
                  <a:schemeClr val="bg1"/>
                </a:solidFill>
                <a:latin typeface="华文中宋" panose="02010600040101010101" pitchFamily="2" charset="-122"/>
                <a:ea typeface="华文中宋" panose="02010600040101010101" pitchFamily="2" charset="-122"/>
              </a:rPr>
              <a:t>第十一</a:t>
            </a:r>
            <a:r>
              <a:rPr lang="zh-CN" altLang="en-US" sz="6000" dirty="0"/>
              <a:t>章 专利权的内容与限制 </a:t>
            </a:r>
            <a:endParaRPr lang="zh-CN" altLang="en-US" sz="6000" dirty="0">
              <a:solidFill>
                <a:schemeClr val="bg1"/>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0E0B7A0-EC96-49AE-8EE7-1E6D0F743D79}"/>
              </a:ext>
            </a:extLst>
          </p:cNvPr>
          <p:cNvSpPr>
            <a:spLocks noGrp="1"/>
          </p:cNvSpPr>
          <p:nvPr>
            <p:ph idx="1"/>
          </p:nvPr>
        </p:nvSpPr>
        <p:spPr>
          <a:xfrm>
            <a:off x="1251751" y="870012"/>
            <a:ext cx="10302939" cy="5655075"/>
          </a:xfrm>
        </p:spPr>
        <p:txBody>
          <a:bodyPr>
            <a:normAutofit/>
          </a:bodyPr>
          <a:lstStyle/>
          <a:p>
            <a:r>
              <a:rPr lang="zh-CN" altLang="en-US" sz="2400" dirty="0">
                <a:latin typeface="SimHei" panose="02010609060101010101" pitchFamily="49" charset="-122"/>
                <a:ea typeface="SimHei" panose="02010609060101010101" pitchFamily="49" charset="-122"/>
              </a:rPr>
              <a:t>    裁判意见：</a:t>
            </a:r>
          </a:p>
          <a:p>
            <a:r>
              <a:rPr lang="zh-CN" altLang="en-US" sz="2400" dirty="0">
                <a:latin typeface="SimHei" panose="02010609060101010101" pitchFamily="49" charset="-122"/>
                <a:ea typeface="SimHei" panose="02010609060101010101" pitchFamily="49" charset="-122"/>
              </a:rPr>
              <a:t>    从本申请的内容可知，本申请是网络游戏服务提供商借助现有的计算机及网络技术，通过人为制定的游戏数据交互规则和相关游戏费用产生规则来经营网络游戏获取收入的一种管理方法或手段，是一种如何便捷、高效管理网络游戏获取收入的商业运营系统，其本身并未对现有的计算机或网络系统等内部性能带来改进，也未对其构成或功能带来任何技术上的改变，属于商业经营管理方法或手段。由此，本申请并非是为解决技术问题，所采取的手段也并非技术手段，其效果也仅是借助互联网服务供应商或无线网络供应商，从游戏系统中产生收入的一种商业经营效果，也并非技术效果。 因此，本申请的方案不属于</a:t>
            </a:r>
            <a:r>
              <a:rPr lang="en-US" altLang="zh-CN" sz="2400" dirty="0">
                <a:latin typeface="SimHei" panose="02010609060101010101" pitchFamily="49" charset="-122"/>
                <a:ea typeface="SimHei" panose="02010609060101010101" pitchFamily="49" charset="-122"/>
              </a:rPr>
              <a:t>《</a:t>
            </a:r>
            <a:r>
              <a:rPr lang="zh-CN" altLang="en-US" sz="2400" dirty="0">
                <a:latin typeface="SimHei" panose="02010609060101010101" pitchFamily="49" charset="-122"/>
                <a:ea typeface="SimHei" panose="02010609060101010101" pitchFamily="49" charset="-122"/>
              </a:rPr>
              <a:t>专利法</a:t>
            </a:r>
            <a:r>
              <a:rPr lang="en-US" altLang="zh-CN" sz="2400" dirty="0">
                <a:latin typeface="SimHei" panose="02010609060101010101" pitchFamily="49" charset="-122"/>
                <a:ea typeface="SimHei" panose="02010609060101010101" pitchFamily="49" charset="-122"/>
              </a:rPr>
              <a:t>》</a:t>
            </a:r>
            <a:r>
              <a:rPr lang="zh-CN" altLang="en-US" sz="2400" dirty="0">
                <a:latin typeface="SimHei" panose="02010609060101010101" pitchFamily="49" charset="-122"/>
                <a:ea typeface="SimHei" panose="02010609060101010101" pitchFamily="49" charset="-122"/>
              </a:rPr>
              <a:t>第</a:t>
            </a:r>
            <a:r>
              <a:rPr lang="en-US" altLang="zh-CN" sz="2400" dirty="0">
                <a:latin typeface="SimHei" panose="02010609060101010101" pitchFamily="49" charset="-122"/>
                <a:ea typeface="SimHei" panose="02010609060101010101" pitchFamily="49" charset="-122"/>
              </a:rPr>
              <a:t>2</a:t>
            </a:r>
            <a:r>
              <a:rPr lang="zh-CN" altLang="en-US" sz="2400" dirty="0">
                <a:latin typeface="SimHei" panose="02010609060101010101" pitchFamily="49" charset="-122"/>
                <a:ea typeface="SimHei" panose="02010609060101010101" pitchFamily="49" charset="-122"/>
              </a:rPr>
              <a:t>条第</a:t>
            </a:r>
            <a:r>
              <a:rPr lang="en-US" altLang="zh-CN" sz="2400" dirty="0">
                <a:latin typeface="SimHei" panose="02010609060101010101" pitchFamily="49" charset="-122"/>
                <a:ea typeface="SimHei" panose="02010609060101010101" pitchFamily="49" charset="-122"/>
              </a:rPr>
              <a:t>2</a:t>
            </a:r>
            <a:r>
              <a:rPr lang="zh-CN" altLang="en-US" sz="2400" dirty="0">
                <a:latin typeface="SimHei" panose="02010609060101010101" pitchFamily="49" charset="-122"/>
                <a:ea typeface="SimHei" panose="02010609060101010101" pitchFamily="49" charset="-122"/>
              </a:rPr>
              <a:t>款规定的技术方案，是不予专利保护的客体。</a:t>
            </a:r>
          </a:p>
          <a:p>
            <a:endParaRPr lang="zh-CN" altLang="en-US" dirty="0"/>
          </a:p>
        </p:txBody>
      </p:sp>
    </p:spTree>
    <p:extLst>
      <p:ext uri="{BB962C8B-B14F-4D97-AF65-F5344CB8AC3E}">
        <p14:creationId xmlns:p14="http://schemas.microsoft.com/office/powerpoint/2010/main" val="6532523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925" y="1165141"/>
            <a:ext cx="1336782" cy="1536127"/>
          </a:xfrm>
          <a:prstGeom prst="rect">
            <a:avLst/>
          </a:prstGeom>
        </p:spPr>
      </p:pic>
      <p:sp>
        <p:nvSpPr>
          <p:cNvPr id="5" name="文本框 4"/>
          <p:cNvSpPr txBox="1"/>
          <p:nvPr/>
        </p:nvSpPr>
        <p:spPr>
          <a:xfrm>
            <a:off x="939911" y="1671595"/>
            <a:ext cx="902811" cy="523220"/>
          </a:xfrm>
          <a:prstGeom prst="rect">
            <a:avLst/>
          </a:prstGeom>
          <a:noFill/>
        </p:spPr>
        <p:txBody>
          <a:bodyPr wrap="none" rtlCol="0">
            <a:spAutoFit/>
          </a:bodyPr>
          <a:lstStyle/>
          <a:p>
            <a:r>
              <a:rPr lang="zh-CN" altLang="en-US" sz="2800" b="1" dirty="0">
                <a:solidFill>
                  <a:srgbClr val="FA7D00"/>
                </a:solidFill>
                <a:latin typeface="黑体" panose="02010609060101010101" pitchFamily="49" charset="-122"/>
                <a:ea typeface="黑体" panose="02010609060101010101" pitchFamily="49" charset="-122"/>
              </a:rPr>
              <a:t>目录</a:t>
            </a:r>
          </a:p>
        </p:txBody>
      </p:sp>
      <p:grpSp>
        <p:nvGrpSpPr>
          <p:cNvPr id="14" name="组合 13"/>
          <p:cNvGrpSpPr/>
          <p:nvPr/>
        </p:nvGrpSpPr>
        <p:grpSpPr>
          <a:xfrm>
            <a:off x="2419938" y="2461125"/>
            <a:ext cx="7455583" cy="495954"/>
            <a:chOff x="3870041" y="1794664"/>
            <a:chExt cx="6373087" cy="495954"/>
          </a:xfrm>
        </p:grpSpPr>
        <p:sp>
          <p:nvSpPr>
            <p:cNvPr id="15" name="圆角矩形 14"/>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黑体" panose="02010609060101010101" pitchFamily="49" charset="-122"/>
                <a:ea typeface="黑体" panose="02010609060101010101" pitchFamily="49" charset="-122"/>
              </a:endParaRPr>
            </a:p>
          </p:txBody>
        </p:sp>
        <p:sp>
          <p:nvSpPr>
            <p:cNvPr id="16" name="矩形 15"/>
            <p:cNvSpPr/>
            <p:nvPr/>
          </p:nvSpPr>
          <p:spPr>
            <a:xfrm>
              <a:off x="4747492" y="1794664"/>
              <a:ext cx="149246"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黑体" panose="02010609060101010101" pitchFamily="49" charset="-122"/>
                <a:ea typeface="黑体" panose="02010609060101010101" pitchFamily="49" charset="-122"/>
              </a:endParaRPr>
            </a:p>
          </p:txBody>
        </p:sp>
        <p:sp>
          <p:nvSpPr>
            <p:cNvPr id="17" name="矩形 16"/>
            <p:cNvSpPr/>
            <p:nvPr/>
          </p:nvSpPr>
          <p:spPr>
            <a:xfrm>
              <a:off x="4998352" y="1794664"/>
              <a:ext cx="524477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黑体" panose="02010609060101010101" pitchFamily="49" charset="-122"/>
                <a:ea typeface="黑体" panose="02010609060101010101" pitchFamily="49" charset="-122"/>
              </a:endParaRPr>
            </a:p>
          </p:txBody>
        </p:sp>
      </p:grpSp>
      <p:sp>
        <p:nvSpPr>
          <p:cNvPr id="18" name="文本框 17"/>
          <p:cNvSpPr txBox="1"/>
          <p:nvPr/>
        </p:nvSpPr>
        <p:spPr>
          <a:xfrm>
            <a:off x="2500310" y="2479696"/>
            <a:ext cx="6506529" cy="460375"/>
          </a:xfrm>
          <a:prstGeom prst="rect">
            <a:avLst/>
          </a:prstGeom>
          <a:noFill/>
        </p:spPr>
        <p:txBody>
          <a:bodyPr wrap="square" rtlCol="0">
            <a:spAutoFit/>
          </a:bodyPr>
          <a:lstStyle/>
          <a:p>
            <a:r>
              <a:rPr lang="zh-CN" altLang="en-US" sz="2400" b="1" dirty="0">
                <a:solidFill>
                  <a:schemeClr val="bg1"/>
                </a:solidFill>
                <a:latin typeface="黑体" panose="02010609060101010101" pitchFamily="49" charset="-122"/>
                <a:ea typeface="黑体" panose="02010609060101010101" pitchFamily="49" charset="-122"/>
              </a:rPr>
              <a:t>第二节    不侵害专利权的行为</a:t>
            </a:r>
          </a:p>
        </p:txBody>
      </p:sp>
      <p:grpSp>
        <p:nvGrpSpPr>
          <p:cNvPr id="2" name="组合 1"/>
          <p:cNvGrpSpPr/>
          <p:nvPr/>
        </p:nvGrpSpPr>
        <p:grpSpPr>
          <a:xfrm>
            <a:off x="2419938" y="1671185"/>
            <a:ext cx="7455583" cy="495954"/>
            <a:chOff x="3870041" y="1794664"/>
            <a:chExt cx="6373087" cy="495954"/>
          </a:xfrm>
        </p:grpSpPr>
        <p:sp>
          <p:nvSpPr>
            <p:cNvPr id="3" name="圆角矩形 2"/>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黑体" panose="02010609060101010101" pitchFamily="49" charset="-122"/>
                <a:ea typeface="黑体" panose="02010609060101010101" pitchFamily="49" charset="-122"/>
              </a:endParaRPr>
            </a:p>
          </p:txBody>
        </p:sp>
        <p:sp>
          <p:nvSpPr>
            <p:cNvPr id="11" name="矩形 10"/>
            <p:cNvSpPr/>
            <p:nvPr/>
          </p:nvSpPr>
          <p:spPr>
            <a:xfrm>
              <a:off x="4747492" y="1794664"/>
              <a:ext cx="149246"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黑体" panose="02010609060101010101" pitchFamily="49" charset="-122"/>
                <a:ea typeface="黑体" panose="02010609060101010101" pitchFamily="49" charset="-122"/>
              </a:endParaRPr>
            </a:p>
          </p:txBody>
        </p:sp>
        <p:sp>
          <p:nvSpPr>
            <p:cNvPr id="13" name="矩形 12"/>
            <p:cNvSpPr/>
            <p:nvPr/>
          </p:nvSpPr>
          <p:spPr>
            <a:xfrm>
              <a:off x="4998352" y="1794664"/>
              <a:ext cx="524477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黑体" panose="02010609060101010101" pitchFamily="49" charset="-122"/>
                <a:ea typeface="黑体" panose="02010609060101010101" pitchFamily="49" charset="-122"/>
              </a:endParaRPr>
            </a:p>
          </p:txBody>
        </p:sp>
      </p:grpSp>
      <p:grpSp>
        <p:nvGrpSpPr>
          <p:cNvPr id="37" name="组合 36"/>
          <p:cNvGrpSpPr/>
          <p:nvPr/>
        </p:nvGrpSpPr>
        <p:grpSpPr>
          <a:xfrm>
            <a:off x="2419938" y="3270750"/>
            <a:ext cx="7455583" cy="495954"/>
            <a:chOff x="3870041" y="1794664"/>
            <a:chExt cx="6373087" cy="495954"/>
          </a:xfrm>
        </p:grpSpPr>
        <p:sp>
          <p:nvSpPr>
            <p:cNvPr id="38" name="圆角矩形 37"/>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黑体" panose="02010609060101010101" pitchFamily="49" charset="-122"/>
                <a:ea typeface="黑体" panose="02010609060101010101" pitchFamily="49" charset="-122"/>
              </a:endParaRPr>
            </a:p>
          </p:txBody>
        </p:sp>
        <p:sp>
          <p:nvSpPr>
            <p:cNvPr id="39" name="矩形 38"/>
            <p:cNvSpPr/>
            <p:nvPr/>
          </p:nvSpPr>
          <p:spPr>
            <a:xfrm>
              <a:off x="4747492" y="1794664"/>
              <a:ext cx="149246"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黑体" panose="02010609060101010101" pitchFamily="49" charset="-122"/>
                <a:ea typeface="黑体" panose="02010609060101010101" pitchFamily="49" charset="-122"/>
              </a:endParaRPr>
            </a:p>
          </p:txBody>
        </p:sp>
        <p:sp>
          <p:nvSpPr>
            <p:cNvPr id="40" name="矩形 39"/>
            <p:cNvSpPr/>
            <p:nvPr/>
          </p:nvSpPr>
          <p:spPr>
            <a:xfrm>
              <a:off x="4998352" y="1794664"/>
              <a:ext cx="524477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黑体" panose="02010609060101010101" pitchFamily="49" charset="-122"/>
                <a:ea typeface="黑体" panose="02010609060101010101" pitchFamily="49" charset="-122"/>
              </a:endParaRPr>
            </a:p>
          </p:txBody>
        </p:sp>
      </p:grpSp>
      <p:sp>
        <p:nvSpPr>
          <p:cNvPr id="24" name="文本框 23"/>
          <p:cNvSpPr txBox="1"/>
          <p:nvPr/>
        </p:nvSpPr>
        <p:spPr>
          <a:xfrm>
            <a:off x="2500311" y="3306414"/>
            <a:ext cx="3877985" cy="461665"/>
          </a:xfrm>
          <a:prstGeom prst="rect">
            <a:avLst/>
          </a:prstGeom>
          <a:noFill/>
        </p:spPr>
        <p:txBody>
          <a:bodyPr wrap="none" rtlCol="0">
            <a:spAutoFit/>
          </a:bodyPr>
          <a:lstStyle/>
          <a:p>
            <a:pPr algn="l"/>
            <a:r>
              <a:rPr lang="zh-CN" altLang="en-US" sz="2400" b="1" dirty="0">
                <a:solidFill>
                  <a:schemeClr val="bg1"/>
                </a:solidFill>
                <a:latin typeface="黑体" panose="02010609060101010101" pitchFamily="49" charset="-122"/>
                <a:ea typeface="黑体" panose="02010609060101010101" pitchFamily="49" charset="-122"/>
              </a:rPr>
              <a:t>第三节    专利权强制许可</a:t>
            </a:r>
          </a:p>
        </p:txBody>
      </p:sp>
      <p:sp>
        <p:nvSpPr>
          <p:cNvPr id="41" name="文本框 40"/>
          <p:cNvSpPr txBox="1"/>
          <p:nvPr/>
        </p:nvSpPr>
        <p:spPr>
          <a:xfrm>
            <a:off x="2500310" y="1689121"/>
            <a:ext cx="6506529" cy="460375"/>
          </a:xfrm>
          <a:prstGeom prst="rect">
            <a:avLst/>
          </a:prstGeom>
          <a:noFill/>
        </p:spPr>
        <p:txBody>
          <a:bodyPr wrap="square" rtlCol="0">
            <a:spAutoFit/>
          </a:bodyPr>
          <a:lstStyle/>
          <a:p>
            <a:r>
              <a:rPr lang="zh-CN" altLang="en-US" sz="2400" b="1" dirty="0">
                <a:solidFill>
                  <a:schemeClr val="bg1"/>
                </a:solidFill>
                <a:latin typeface="黑体" panose="02010609060101010101" pitchFamily="49" charset="-122"/>
                <a:ea typeface="黑体" panose="02010609060101010101" pitchFamily="49" charset="-122"/>
              </a:rPr>
              <a:t>第一节    专利权的内容</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79054" y="2104985"/>
            <a:ext cx="10954327" cy="4985472"/>
          </a:xfrm>
        </p:spPr>
        <p:txBody>
          <a:bodyPr>
            <a:normAutofit/>
          </a:bodyPr>
          <a:lstStyle/>
          <a:p>
            <a:pPr>
              <a:lnSpc>
                <a:spcPct val="150000"/>
              </a:lnSpc>
            </a:pPr>
            <a:r>
              <a:rPr lang="en-US" altLang="zh-CN" sz="2600" dirty="0">
                <a:latin typeface="黑体" panose="02010609060101010101" pitchFamily="49" charset="-122"/>
                <a:ea typeface="黑体" panose="02010609060101010101" pitchFamily="49" charset="-122"/>
              </a:rPr>
              <a:t>1.</a:t>
            </a:r>
            <a:r>
              <a:rPr lang="zh-CN" altLang="en-US" sz="2600" dirty="0">
                <a:latin typeface="黑体" panose="02010609060101010101" pitchFamily="49" charset="-122"/>
                <a:ea typeface="黑体" panose="02010609060101010101" pitchFamily="49" charset="-122"/>
              </a:rPr>
              <a:t> </a:t>
            </a:r>
            <a:r>
              <a:rPr lang="en-US" altLang="zh-CN" sz="2600" dirty="0">
                <a:latin typeface="黑体" panose="02010609060101010101" pitchFamily="49" charset="-122"/>
                <a:ea typeface="黑体" panose="02010609060101010101" pitchFamily="49" charset="-122"/>
              </a:rPr>
              <a:t>本章教学目的：</a:t>
            </a:r>
            <a:r>
              <a:rPr lang="en-US" altLang="zh-CN" sz="2600" dirty="0">
                <a:latin typeface="黑体" panose="02010609060101010101" pitchFamily="49" charset="-122"/>
                <a:ea typeface="黑体" panose="02010609060101010101" pitchFamily="49" charset="-122"/>
                <a:sym typeface="楷体_GB2312" pitchFamily="49" charset="-122"/>
              </a:rPr>
              <a:t>使学生对专利权的内容有比较全面清晰的认识和学习。</a:t>
            </a:r>
            <a:r>
              <a:rPr lang="en-US" altLang="zh-CN" sz="2600" dirty="0">
                <a:latin typeface="黑体" panose="02010609060101010101" pitchFamily="49" charset="-122"/>
                <a:ea typeface="黑体" panose="02010609060101010101" pitchFamily="49" charset="-122"/>
              </a:rPr>
              <a:t>2.</a:t>
            </a:r>
            <a:r>
              <a:rPr lang="zh-CN" altLang="en-US" sz="2600" dirty="0">
                <a:latin typeface="黑体" panose="02010609060101010101" pitchFamily="49" charset="-122"/>
                <a:ea typeface="黑体" panose="02010609060101010101" pitchFamily="49" charset="-122"/>
              </a:rPr>
              <a:t> 本章教学要求：</a:t>
            </a:r>
            <a:r>
              <a:rPr lang="zh-CN" altLang="en-US" sz="2600" dirty="0">
                <a:solidFill>
                  <a:srgbClr val="000000"/>
                </a:solidFill>
                <a:latin typeface="黑体" panose="02010609060101010101" pitchFamily="49" charset="-122"/>
                <a:ea typeface="黑体" panose="02010609060101010101" pitchFamily="49" charset="-122"/>
                <a:sym typeface="楷体_GB2312" pitchFamily="49" charset="-122"/>
              </a:rPr>
              <a:t>讲解、分析专利权的内容、侵害专利权的行为及例外、专利权的强制许可等，使学生能够正确理解专利权的基本内容，掌握专利权的权利范围。</a:t>
            </a:r>
            <a:endParaRPr lang="zh-CN" altLang="zh-CN" sz="26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p:txBody>
      </p:sp>
      <p:sp>
        <p:nvSpPr>
          <p:cNvPr id="3" name="标题 2"/>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本章导语</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专利权的内容</a:t>
            </a:r>
            <a:endParaRPr lang="zh-CN" altLang="en-US" b="1" dirty="0">
              <a:latin typeface="黑体" panose="02010609060101010101" pitchFamily="49" charset="-122"/>
              <a:ea typeface="黑体" panose="02010609060101010101" pitchFamily="49" charset="-122"/>
            </a:endParaRPr>
          </a:p>
        </p:txBody>
      </p:sp>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6" name="PA_文本框 3"/>
          <p:cNvSpPr txBox="1"/>
          <p:nvPr>
            <p:custDataLst>
              <p:tags r:id="rId1"/>
            </p:custDataLst>
          </p:nvPr>
        </p:nvSpPr>
        <p:spPr>
          <a:xfrm>
            <a:off x="3398424" y="1976108"/>
            <a:ext cx="7505796" cy="3970318"/>
          </a:xfrm>
          <a:prstGeom prst="rect">
            <a:avLst/>
          </a:prstGeom>
          <a:noFill/>
        </p:spPr>
        <p:txBody>
          <a:bodyPr wrap="square" rtlCol="0">
            <a:spAutoFit/>
          </a:bodyPr>
          <a:lstStyle/>
          <a:p>
            <a:pPr lvl="0" algn="just">
              <a:lnSpc>
                <a:spcPct val="150000"/>
              </a:lnSpc>
            </a:pPr>
            <a:r>
              <a:rPr lang="zh-CN" altLang="en-US" sz="2400" dirty="0">
                <a:latin typeface="黑体" panose="02010609060101010101" pitchFamily="49" charset="-122"/>
                <a:ea typeface="黑体" panose="02010609060101010101" pitchFamily="49" charset="-122"/>
                <a:cs typeface="宋体" panose="02010600030101010101" pitchFamily="2" charset="-122"/>
                <a:sym typeface="+mn-ea"/>
              </a:rPr>
              <a:t>    </a:t>
            </a:r>
            <a:r>
              <a:rPr sz="2400" dirty="0">
                <a:latin typeface="黑体" panose="02010609060101010101" pitchFamily="49" charset="-122"/>
                <a:ea typeface="黑体" panose="02010609060101010101" pitchFamily="49" charset="-122"/>
                <a:cs typeface="宋体" panose="02010600030101010101" pitchFamily="2" charset="-122"/>
                <a:sym typeface="+mn-ea"/>
              </a:rPr>
              <a:t>《专利法》第11条第1款规定，“发明和实用新型专利权被授予后，除本法另有规定的以外，任何单位或者个人未经专利权人许可，都不得实施其专利，即不得为生产经营目的制造、使用、许诺销售、销售、进口其</a:t>
            </a:r>
            <a:r>
              <a:rPr sz="2400"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专利产品</a:t>
            </a:r>
            <a:r>
              <a:rPr sz="2400" dirty="0">
                <a:latin typeface="黑体" panose="02010609060101010101" pitchFamily="49" charset="-122"/>
                <a:ea typeface="黑体" panose="02010609060101010101" pitchFamily="49" charset="-122"/>
                <a:cs typeface="宋体" panose="02010600030101010101" pitchFamily="2" charset="-122"/>
                <a:sym typeface="+mn-ea"/>
              </a:rPr>
              <a:t>，或者使用其</a:t>
            </a:r>
            <a:r>
              <a:rPr sz="2400"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专利方法</a:t>
            </a:r>
            <a:r>
              <a:rPr sz="2400" dirty="0">
                <a:latin typeface="黑体" panose="02010609060101010101" pitchFamily="49" charset="-122"/>
                <a:ea typeface="黑体" panose="02010609060101010101" pitchFamily="49" charset="-122"/>
                <a:cs typeface="宋体" panose="02010600030101010101" pitchFamily="2" charset="-122"/>
                <a:sym typeface="+mn-ea"/>
              </a:rPr>
              <a:t>以及使用、许诺销售、销售、进口依照该专利方法直接获得的产品”</a:t>
            </a:r>
            <a:r>
              <a:rPr lang="zh-CN" altLang="en-US" sz="2400" dirty="0">
                <a:latin typeface="黑体" panose="02010609060101010101" pitchFamily="49" charset="-122"/>
                <a:ea typeface="黑体" panose="02010609060101010101" pitchFamily="49" charset="-122"/>
                <a:cs typeface="宋体" panose="02010600030101010101" pitchFamily="2" charset="-122"/>
                <a:sym typeface="+mn-ea"/>
              </a:rPr>
              <a:t>。</a:t>
            </a:r>
            <a:endParaRPr sz="2400" dirty="0">
              <a:latin typeface="黑体" panose="02010609060101010101" pitchFamily="49" charset="-122"/>
              <a:ea typeface="黑体" panose="02010609060101010101" pitchFamily="49" charset="-122"/>
              <a:cs typeface="宋体" panose="02010600030101010101" pitchFamily="2" charset="-122"/>
              <a:sym typeface="+mn-ea"/>
            </a:endParaRPr>
          </a:p>
          <a:p>
            <a:pPr lvl="0" algn="just">
              <a:lnSpc>
                <a:spcPct val="150000"/>
              </a:lnSpc>
            </a:pPr>
            <a:endParaRPr lang="zh-CN" altLang="en-US" sz="2400" dirty="0">
              <a:latin typeface="黑体" panose="02010609060101010101" pitchFamily="49" charset="-122"/>
              <a:ea typeface="黑体" panose="02010609060101010101" pitchFamily="49" charset="-122"/>
            </a:endParaRPr>
          </a:p>
        </p:txBody>
      </p:sp>
      <p:sp>
        <p:nvSpPr>
          <p:cNvPr id="7" name="矩形 6"/>
          <p:cNvSpPr/>
          <p:nvPr/>
        </p:nvSpPr>
        <p:spPr>
          <a:xfrm>
            <a:off x="836211" y="1232029"/>
            <a:ext cx="10876817" cy="521970"/>
          </a:xfrm>
          <a:prstGeom prst="rect">
            <a:avLst/>
          </a:prstGeom>
        </p:spPr>
        <p:txBody>
          <a:bodyPr wrap="square">
            <a:spAutoFit/>
          </a:bodyPr>
          <a:lstStyle/>
          <a:p>
            <a:pPr algn="l"/>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一、发明与实用新型专利权的内容</a:t>
            </a:r>
          </a:p>
        </p:txBody>
      </p:sp>
      <p:sp>
        <p:nvSpPr>
          <p:cNvPr id="8" name="文本框 7"/>
          <p:cNvSpPr txBox="1"/>
          <p:nvPr/>
        </p:nvSpPr>
        <p:spPr>
          <a:xfrm>
            <a:off x="129492" y="265770"/>
            <a:ext cx="1112805" cy="461665"/>
          </a:xfrm>
          <a:prstGeom prst="rect">
            <a:avLst/>
          </a:prstGeom>
          <a:noFill/>
        </p:spPr>
        <p:txBody>
          <a:bodyPr wrap="none" rtlCol="0">
            <a:spAutoFit/>
          </a:bodyPr>
          <a:lstStyle/>
          <a:p>
            <a:r>
              <a:rPr lang="zh-CN" altLang="en-US" sz="2400" b="1" dirty="0">
                <a:solidFill>
                  <a:srgbClr val="FA7D00"/>
                </a:solidFill>
                <a:latin typeface="黑体" panose="02010609060101010101" pitchFamily="49" charset="-122"/>
                <a:ea typeface="黑体" panose="02010609060101010101" pitchFamily="49" charset="-122"/>
              </a:rPr>
              <a:t>第一节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12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7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22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专利权的内容</a:t>
            </a:r>
            <a:endParaRPr lang="zh-CN" altLang="en-US" b="1" dirty="0">
              <a:latin typeface="黑体" panose="02010609060101010101" pitchFamily="49" charset="-122"/>
              <a:ea typeface="黑体" panose="02010609060101010101" pitchFamily="49" charset="-122"/>
            </a:endParaRPr>
          </a:p>
        </p:txBody>
      </p:sp>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6" name="PA_文本框 3"/>
          <p:cNvSpPr txBox="1"/>
          <p:nvPr>
            <p:custDataLst>
              <p:tags r:id="rId1"/>
            </p:custDataLst>
          </p:nvPr>
        </p:nvSpPr>
        <p:spPr>
          <a:xfrm>
            <a:off x="3398425" y="2116895"/>
            <a:ext cx="7151870" cy="3969385"/>
          </a:xfrm>
          <a:prstGeom prst="rect">
            <a:avLst/>
          </a:prstGeom>
          <a:noFill/>
        </p:spPr>
        <p:txBody>
          <a:bodyPr wrap="square" rtlCol="0">
            <a:spAutoFit/>
          </a:bodyPr>
          <a:lstStyle/>
          <a:p>
            <a:pPr lvl="0">
              <a:lnSpc>
                <a:spcPct val="150000"/>
              </a:lnSpc>
            </a:pPr>
            <a:r>
              <a:rPr sz="2400"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专利产品</a:t>
            </a:r>
            <a:r>
              <a:rPr lang="zh-CN" sz="2400"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a:t>
            </a:r>
            <a:r>
              <a:rPr lang="zh-CN" sz="2400" u="sng"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发明和实用新型</a:t>
            </a:r>
            <a:r>
              <a:rPr lang="zh-CN" sz="24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专利权人享有制造、使用、许诺销售、销售和进口该专利产品的权利。</a:t>
            </a:r>
            <a:endParaRPr lang="zh-CN" sz="2400"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endParaRPr>
          </a:p>
          <a:p>
            <a:pPr lvl="0">
              <a:lnSpc>
                <a:spcPct val="150000"/>
              </a:lnSpc>
            </a:pPr>
            <a:r>
              <a:rPr sz="2400"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专利方法</a:t>
            </a:r>
            <a:r>
              <a:rPr lang="zh-CN" sz="2400"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a:t>
            </a:r>
            <a:r>
              <a:rPr lang="zh-CN" sz="2400" u="sng"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发明</a:t>
            </a:r>
            <a:r>
              <a:rPr lang="zh-CN" sz="24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专利权人享有使用该专利方法并使用、许诺销售、销售和进口依照该专利方法直接获得的产品的权利。</a:t>
            </a:r>
            <a:endParaRPr lang="zh-CN" sz="2400"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endParaRPr>
          </a:p>
          <a:p>
            <a:pPr lvl="0">
              <a:lnSpc>
                <a:spcPct val="150000"/>
              </a:lnSpc>
            </a:pPr>
            <a:endParaRPr sz="2400" dirty="0">
              <a:latin typeface="黑体" panose="02010609060101010101" pitchFamily="49" charset="-122"/>
              <a:ea typeface="黑体" panose="02010609060101010101" pitchFamily="49" charset="-122"/>
              <a:cs typeface="宋体" panose="02010600030101010101" pitchFamily="2" charset="-122"/>
              <a:sym typeface="+mn-ea"/>
            </a:endParaRPr>
          </a:p>
          <a:p>
            <a:pPr lvl="0">
              <a:lnSpc>
                <a:spcPct val="150000"/>
              </a:lnSpc>
            </a:pPr>
            <a:endParaRPr sz="2400" dirty="0">
              <a:latin typeface="黑体" panose="02010609060101010101" pitchFamily="49" charset="-122"/>
              <a:ea typeface="黑体" panose="02010609060101010101" pitchFamily="49" charset="-122"/>
              <a:cs typeface="宋体" panose="02010600030101010101" pitchFamily="2" charset="-122"/>
              <a:sym typeface="+mn-ea"/>
            </a:endParaRPr>
          </a:p>
        </p:txBody>
      </p:sp>
      <p:sp>
        <p:nvSpPr>
          <p:cNvPr id="7" name="矩形 6"/>
          <p:cNvSpPr/>
          <p:nvPr/>
        </p:nvSpPr>
        <p:spPr>
          <a:xfrm>
            <a:off x="836211" y="1232029"/>
            <a:ext cx="10876817" cy="521970"/>
          </a:xfrm>
          <a:prstGeom prst="rect">
            <a:avLst/>
          </a:prstGeom>
        </p:spPr>
        <p:txBody>
          <a:bodyPr wrap="square">
            <a:spAutoFit/>
          </a:bodyPr>
          <a:lstStyle/>
          <a:p>
            <a:pPr algn="l"/>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一、发明与实用新型专利权的内容</a:t>
            </a:r>
          </a:p>
        </p:txBody>
      </p:sp>
      <p:sp>
        <p:nvSpPr>
          <p:cNvPr id="8" name="文本框 7"/>
          <p:cNvSpPr txBox="1"/>
          <p:nvPr/>
        </p:nvSpPr>
        <p:spPr>
          <a:xfrm>
            <a:off x="129492" y="265770"/>
            <a:ext cx="1112805" cy="461665"/>
          </a:xfrm>
          <a:prstGeom prst="rect">
            <a:avLst/>
          </a:prstGeom>
          <a:noFill/>
        </p:spPr>
        <p:txBody>
          <a:bodyPr wrap="none" rtlCol="0">
            <a:spAutoFit/>
          </a:bodyPr>
          <a:lstStyle/>
          <a:p>
            <a:r>
              <a:rPr lang="zh-CN" altLang="en-US" sz="2400" b="1" dirty="0">
                <a:solidFill>
                  <a:srgbClr val="FA7D00"/>
                </a:solidFill>
                <a:latin typeface="黑体" panose="02010609060101010101" pitchFamily="49" charset="-122"/>
                <a:ea typeface="黑体" panose="02010609060101010101" pitchFamily="49" charset="-122"/>
              </a:rPr>
              <a:t>第一节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12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7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22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p:bldP spid="7"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专利权的内容</a:t>
            </a:r>
            <a:endParaRPr lang="zh-CN" altLang="en-US" b="1" dirty="0">
              <a:latin typeface="黑体" panose="02010609060101010101" pitchFamily="49" charset="-122"/>
              <a:ea typeface="黑体" panose="02010609060101010101" pitchFamily="49" charset="-122"/>
            </a:endParaRPr>
          </a:p>
        </p:txBody>
      </p:sp>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6" name="PA_文本框 3"/>
          <p:cNvSpPr txBox="1"/>
          <p:nvPr>
            <p:custDataLst>
              <p:tags r:id="rId1"/>
            </p:custDataLst>
          </p:nvPr>
        </p:nvSpPr>
        <p:spPr>
          <a:xfrm>
            <a:off x="3308350" y="1753870"/>
            <a:ext cx="8625205" cy="3000821"/>
          </a:xfrm>
          <a:prstGeom prst="rect">
            <a:avLst/>
          </a:prstGeom>
          <a:noFill/>
        </p:spPr>
        <p:txBody>
          <a:bodyPr wrap="square" rtlCol="0">
            <a:spAutoFit/>
          </a:bodyPr>
          <a:lstStyle/>
          <a:p>
            <a:pPr lvl="0">
              <a:lnSpc>
                <a:spcPct val="150000"/>
              </a:lnSpc>
            </a:pPr>
            <a:r>
              <a:rPr lang="zh-CN" sz="24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（一）制造权</a:t>
            </a:r>
            <a:endParaRPr lang="en-US" altLang="zh-CN" sz="24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endParaRPr>
          </a:p>
          <a:p>
            <a:pPr lvl="0">
              <a:lnSpc>
                <a:spcPct val="150000"/>
              </a:lnSpc>
            </a:pPr>
            <a:r>
              <a:rPr lang="en-US" altLang="zh-CN" sz="24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    </a:t>
            </a:r>
            <a:r>
              <a:rPr lang="zh-CN" sz="24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专利法上的制造，是指以生产经营为目的而生产出具有实用功能的产品的行为。</a:t>
            </a:r>
          </a:p>
          <a:p>
            <a:pPr lvl="0">
              <a:lnSpc>
                <a:spcPct val="150000"/>
              </a:lnSpc>
            </a:pPr>
            <a:r>
              <a:rPr dirty="0">
                <a:solidFill>
                  <a:schemeClr val="tx1">
                    <a:lumMod val="65000"/>
                    <a:lumOff val="35000"/>
                  </a:schemeClr>
                </a:solidFill>
                <a:latin typeface="黑体" panose="02010609060101010101" pitchFamily="49" charset="-122"/>
                <a:ea typeface="黑体" panose="02010609060101010101" pitchFamily="49" charset="-122"/>
                <a:cs typeface="宋体" panose="02010600030101010101" pitchFamily="2" charset="-122"/>
                <a:sym typeface="+mn-ea"/>
              </a:rPr>
              <a:t>  </a:t>
            </a:r>
            <a:r>
              <a:rPr lang="en-US" dirty="0">
                <a:solidFill>
                  <a:schemeClr val="tx1">
                    <a:lumMod val="65000"/>
                    <a:lumOff val="35000"/>
                  </a:schemeClr>
                </a:solidFill>
                <a:latin typeface="黑体" panose="02010609060101010101" pitchFamily="49" charset="-122"/>
                <a:ea typeface="黑体" panose="02010609060101010101" pitchFamily="49" charset="-122"/>
                <a:cs typeface="宋体" panose="02010600030101010101" pitchFamily="2" charset="-122"/>
                <a:sym typeface="+mn-ea"/>
              </a:rPr>
              <a:t>  </a:t>
            </a:r>
            <a:r>
              <a:rPr dirty="0">
                <a:solidFill>
                  <a:schemeClr val="tx1">
                    <a:lumMod val="65000"/>
                    <a:lumOff val="35000"/>
                  </a:schemeClr>
                </a:solidFill>
                <a:latin typeface="黑体" panose="02010609060101010101" pitchFamily="49" charset="-122"/>
                <a:ea typeface="黑体" panose="02010609060101010101" pitchFamily="49" charset="-122"/>
                <a:cs typeface="宋体" panose="02010600030101010101" pitchFamily="2" charset="-122"/>
                <a:sym typeface="+mn-ea"/>
              </a:rPr>
              <a:t>在专利法上，只要生产出相同的产品即构成制造，而不论其数量多少。同时，无论该产品是独立在市场上销售，还是作为其他产品的组成部分或零部件，都属于制造。</a:t>
            </a:r>
          </a:p>
        </p:txBody>
      </p:sp>
      <p:sp>
        <p:nvSpPr>
          <p:cNvPr id="7" name="矩形 6"/>
          <p:cNvSpPr/>
          <p:nvPr/>
        </p:nvSpPr>
        <p:spPr>
          <a:xfrm>
            <a:off x="836211" y="1232029"/>
            <a:ext cx="10876817" cy="521970"/>
          </a:xfrm>
          <a:prstGeom prst="rect">
            <a:avLst/>
          </a:prstGeom>
        </p:spPr>
        <p:txBody>
          <a:bodyPr wrap="square">
            <a:spAutoFit/>
          </a:bodyPr>
          <a:lstStyle/>
          <a:p>
            <a:pPr algn="l"/>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一、发明与实用新型专利权的内容</a:t>
            </a:r>
          </a:p>
        </p:txBody>
      </p:sp>
      <p:sp>
        <p:nvSpPr>
          <p:cNvPr id="8" name="文本框 7"/>
          <p:cNvSpPr txBox="1"/>
          <p:nvPr/>
        </p:nvSpPr>
        <p:spPr>
          <a:xfrm>
            <a:off x="129492" y="265770"/>
            <a:ext cx="1112805" cy="461665"/>
          </a:xfrm>
          <a:prstGeom prst="rect">
            <a:avLst/>
          </a:prstGeom>
          <a:noFill/>
        </p:spPr>
        <p:txBody>
          <a:bodyPr wrap="none" rtlCol="0">
            <a:spAutoFit/>
          </a:bodyPr>
          <a:lstStyle/>
          <a:p>
            <a:r>
              <a:rPr lang="zh-CN" altLang="en-US" sz="2400" b="1" dirty="0">
                <a:solidFill>
                  <a:srgbClr val="FA7D00"/>
                </a:solidFill>
                <a:latin typeface="黑体" panose="02010609060101010101" pitchFamily="49" charset="-122"/>
                <a:ea typeface="黑体" panose="02010609060101010101" pitchFamily="49" charset="-122"/>
              </a:rPr>
              <a:t>第一节</a:t>
            </a:r>
          </a:p>
        </p:txBody>
      </p:sp>
      <p:sp>
        <p:nvSpPr>
          <p:cNvPr id="2" name="PA_文本框 3"/>
          <p:cNvSpPr txBox="1"/>
          <p:nvPr>
            <p:custDataLst>
              <p:tags r:id="rId2"/>
            </p:custDataLst>
          </p:nvPr>
        </p:nvSpPr>
        <p:spPr>
          <a:xfrm>
            <a:off x="4347845" y="4653915"/>
            <a:ext cx="8625205" cy="442878"/>
          </a:xfrm>
          <a:prstGeom prst="rect">
            <a:avLst/>
          </a:prstGeom>
          <a:noFill/>
        </p:spPr>
        <p:txBody>
          <a:bodyPr wrap="square" rtlCol="0">
            <a:spAutoFit/>
          </a:bodyPr>
          <a:lstStyle/>
          <a:p>
            <a:pPr lvl="0">
              <a:lnSpc>
                <a:spcPct val="150000"/>
              </a:lnSpc>
            </a:pPr>
            <a:r>
              <a:rPr lang="zh-CN"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思考：产品修理行为是否属于此处所称的制造？</a:t>
            </a:r>
            <a:endParaRPr dirty="0">
              <a:solidFill>
                <a:schemeClr val="tx1">
                  <a:lumMod val="65000"/>
                  <a:lumOff val="35000"/>
                </a:schemeClr>
              </a:solidFill>
              <a:latin typeface="黑体" panose="02010609060101010101" pitchFamily="49" charset="-122"/>
              <a:ea typeface="黑体" panose="02010609060101010101" pitchFamily="49" charset="-122"/>
              <a:cs typeface="宋体" panose="02010600030101010101" pitchFamily="2" charset="-122"/>
              <a:sym typeface="+mn-ea"/>
            </a:endParaRPr>
          </a:p>
        </p:txBody>
      </p:sp>
      <p:sp>
        <p:nvSpPr>
          <p:cNvPr id="9" name="文本框 8"/>
          <p:cNvSpPr txBox="1"/>
          <p:nvPr/>
        </p:nvSpPr>
        <p:spPr>
          <a:xfrm>
            <a:off x="3409950" y="5160645"/>
            <a:ext cx="7688580" cy="1338828"/>
          </a:xfrm>
          <a:prstGeom prst="rect">
            <a:avLst/>
          </a:prstGeom>
          <a:noFill/>
        </p:spPr>
        <p:txBody>
          <a:bodyPr wrap="square" rtlCol="0" anchor="t">
            <a:spAutoFit/>
          </a:bodyPr>
          <a:lstStyle/>
          <a:p>
            <a:pPr lvl="0">
              <a:lnSpc>
                <a:spcPct val="150000"/>
              </a:lnSpc>
            </a:pPr>
            <a:r>
              <a:rPr lang="en-US" altLang="zh-CN" dirty="0">
                <a:latin typeface="黑体" panose="02010609060101010101" pitchFamily="49" charset="-122"/>
                <a:ea typeface="黑体" panose="02010609060101010101" pitchFamily="49" charset="-122"/>
                <a:cs typeface="宋体" panose="02010600030101010101" pitchFamily="2" charset="-122"/>
                <a:sym typeface="+mn-ea"/>
              </a:rPr>
              <a:t>    </a:t>
            </a:r>
            <a:r>
              <a:rPr dirty="0">
                <a:solidFill>
                  <a:schemeClr val="tx1">
                    <a:lumMod val="65000"/>
                    <a:lumOff val="35000"/>
                  </a:schemeClr>
                </a:solidFill>
                <a:latin typeface="黑体" panose="02010609060101010101" pitchFamily="49" charset="-122"/>
                <a:ea typeface="黑体" panose="02010609060101010101" pitchFamily="49" charset="-122"/>
                <a:cs typeface="宋体" panose="02010600030101010101" pitchFamily="2" charset="-122"/>
                <a:sym typeface="+mn-ea"/>
              </a:rPr>
              <a:t>考量因素：产品经过修理后是否更换了元件、被更换元件的数量占产品元件数量的大小、修理行为是否不符合市场的通常实践或者公众的通常看法。</a:t>
            </a:r>
          </a:p>
        </p:txBody>
      </p:sp>
      <p:sp>
        <p:nvSpPr>
          <p:cNvPr id="10" name="idea_301807"/>
          <p:cNvSpPr>
            <a:spLocks noChangeAspect="1"/>
          </p:cNvSpPr>
          <p:nvPr/>
        </p:nvSpPr>
        <p:spPr bwMode="auto">
          <a:xfrm>
            <a:off x="3749345" y="4551002"/>
            <a:ext cx="529201" cy="609685"/>
          </a:xfrm>
          <a:custGeom>
            <a:avLst/>
            <a:gdLst>
              <a:gd name="connsiteX0" fmla="*/ 139184 w 526630"/>
              <a:gd name="connsiteY0" fmla="*/ 367044 h 606722"/>
              <a:gd name="connsiteX1" fmla="*/ 90404 w 526630"/>
              <a:gd name="connsiteY1" fmla="*/ 401702 h 606722"/>
              <a:gd name="connsiteX2" fmla="*/ 65124 w 526630"/>
              <a:gd name="connsiteY2" fmla="*/ 472708 h 606722"/>
              <a:gd name="connsiteX3" fmla="*/ 65124 w 526630"/>
              <a:gd name="connsiteY3" fmla="*/ 570641 h 606722"/>
              <a:gd name="connsiteX4" fmla="*/ 159034 w 526630"/>
              <a:gd name="connsiteY4" fmla="*/ 570641 h 606722"/>
              <a:gd name="connsiteX5" fmla="*/ 155563 w 526630"/>
              <a:gd name="connsiteY5" fmla="*/ 551535 h 606722"/>
              <a:gd name="connsiteX6" fmla="*/ 159034 w 526630"/>
              <a:gd name="connsiteY6" fmla="*/ 532428 h 606722"/>
              <a:gd name="connsiteX7" fmla="*/ 107495 w 526630"/>
              <a:gd name="connsiteY7" fmla="*/ 532428 h 606722"/>
              <a:gd name="connsiteX8" fmla="*/ 107495 w 526630"/>
              <a:gd name="connsiteY8" fmla="*/ 462311 h 606722"/>
              <a:gd name="connsiteX9" fmla="*/ 143546 w 526630"/>
              <a:gd name="connsiteY9" fmla="*/ 462311 h 606722"/>
              <a:gd name="connsiteX10" fmla="*/ 143546 w 526630"/>
              <a:gd name="connsiteY10" fmla="*/ 496347 h 606722"/>
              <a:gd name="connsiteX11" fmla="*/ 210841 w 526630"/>
              <a:gd name="connsiteY11" fmla="*/ 496347 h 606722"/>
              <a:gd name="connsiteX12" fmla="*/ 383084 w 526630"/>
              <a:gd name="connsiteY12" fmla="*/ 496347 h 606722"/>
              <a:gd name="connsiteX13" fmla="*/ 383084 w 526630"/>
              <a:gd name="connsiteY13" fmla="*/ 462311 h 606722"/>
              <a:gd name="connsiteX14" fmla="*/ 419135 w 526630"/>
              <a:gd name="connsiteY14" fmla="*/ 462311 h 606722"/>
              <a:gd name="connsiteX15" fmla="*/ 419135 w 526630"/>
              <a:gd name="connsiteY15" fmla="*/ 532428 h 606722"/>
              <a:gd name="connsiteX16" fmla="*/ 210841 w 526630"/>
              <a:gd name="connsiteY16" fmla="*/ 532428 h 606722"/>
              <a:gd name="connsiteX17" fmla="*/ 191703 w 526630"/>
              <a:gd name="connsiteY17" fmla="*/ 551535 h 606722"/>
              <a:gd name="connsiteX18" fmla="*/ 210841 w 526630"/>
              <a:gd name="connsiteY18" fmla="*/ 570641 h 606722"/>
              <a:gd name="connsiteX19" fmla="*/ 461417 w 526630"/>
              <a:gd name="connsiteY19" fmla="*/ 570641 h 606722"/>
              <a:gd name="connsiteX20" fmla="*/ 461506 w 526630"/>
              <a:gd name="connsiteY20" fmla="*/ 570641 h 606722"/>
              <a:gd name="connsiteX21" fmla="*/ 461506 w 526630"/>
              <a:gd name="connsiteY21" fmla="*/ 472708 h 606722"/>
              <a:gd name="connsiteX22" fmla="*/ 436137 w 526630"/>
              <a:gd name="connsiteY22" fmla="*/ 401702 h 606722"/>
              <a:gd name="connsiteX23" fmla="*/ 387357 w 526630"/>
              <a:gd name="connsiteY23" fmla="*/ 367044 h 606722"/>
              <a:gd name="connsiteX24" fmla="*/ 294693 w 526630"/>
              <a:gd name="connsiteY24" fmla="*/ 441516 h 606722"/>
              <a:gd name="connsiteX25" fmla="*/ 294159 w 526630"/>
              <a:gd name="connsiteY25" fmla="*/ 441604 h 606722"/>
              <a:gd name="connsiteX26" fmla="*/ 291399 w 526630"/>
              <a:gd name="connsiteY26" fmla="*/ 442226 h 606722"/>
              <a:gd name="connsiteX27" fmla="*/ 289797 w 526630"/>
              <a:gd name="connsiteY27" fmla="*/ 442582 h 606722"/>
              <a:gd name="connsiteX28" fmla="*/ 286770 w 526630"/>
              <a:gd name="connsiteY28" fmla="*/ 443115 h 606722"/>
              <a:gd name="connsiteX29" fmla="*/ 283744 w 526630"/>
              <a:gd name="connsiteY29" fmla="*/ 443560 h 606722"/>
              <a:gd name="connsiteX30" fmla="*/ 282053 w 526630"/>
              <a:gd name="connsiteY30" fmla="*/ 443826 h 606722"/>
              <a:gd name="connsiteX31" fmla="*/ 279204 w 526630"/>
              <a:gd name="connsiteY31" fmla="*/ 444182 h 606722"/>
              <a:gd name="connsiteX32" fmla="*/ 277780 w 526630"/>
              <a:gd name="connsiteY32" fmla="*/ 444359 h 606722"/>
              <a:gd name="connsiteX33" fmla="*/ 273596 w 526630"/>
              <a:gd name="connsiteY33" fmla="*/ 444715 h 606722"/>
              <a:gd name="connsiteX34" fmla="*/ 272528 w 526630"/>
              <a:gd name="connsiteY34" fmla="*/ 444804 h 606722"/>
              <a:gd name="connsiteX35" fmla="*/ 269056 w 526630"/>
              <a:gd name="connsiteY35" fmla="*/ 444981 h 606722"/>
              <a:gd name="connsiteX36" fmla="*/ 267810 w 526630"/>
              <a:gd name="connsiteY36" fmla="*/ 445070 h 606722"/>
              <a:gd name="connsiteX37" fmla="*/ 263271 w 526630"/>
              <a:gd name="connsiteY37" fmla="*/ 445159 h 606722"/>
              <a:gd name="connsiteX38" fmla="*/ 258820 w 526630"/>
              <a:gd name="connsiteY38" fmla="*/ 445070 h 606722"/>
              <a:gd name="connsiteX39" fmla="*/ 257574 w 526630"/>
              <a:gd name="connsiteY39" fmla="*/ 444981 h 606722"/>
              <a:gd name="connsiteX40" fmla="*/ 254013 w 526630"/>
              <a:gd name="connsiteY40" fmla="*/ 444804 h 606722"/>
              <a:gd name="connsiteX41" fmla="*/ 253034 w 526630"/>
              <a:gd name="connsiteY41" fmla="*/ 444715 h 606722"/>
              <a:gd name="connsiteX42" fmla="*/ 248850 w 526630"/>
              <a:gd name="connsiteY42" fmla="*/ 444359 h 606722"/>
              <a:gd name="connsiteX43" fmla="*/ 247426 w 526630"/>
              <a:gd name="connsiteY43" fmla="*/ 444182 h 606722"/>
              <a:gd name="connsiteX44" fmla="*/ 244577 w 526630"/>
              <a:gd name="connsiteY44" fmla="*/ 443826 h 606722"/>
              <a:gd name="connsiteX45" fmla="*/ 242797 w 526630"/>
              <a:gd name="connsiteY45" fmla="*/ 443560 h 606722"/>
              <a:gd name="connsiteX46" fmla="*/ 239860 w 526630"/>
              <a:gd name="connsiteY46" fmla="*/ 443115 h 606722"/>
              <a:gd name="connsiteX47" fmla="*/ 236833 w 526630"/>
              <a:gd name="connsiteY47" fmla="*/ 442582 h 606722"/>
              <a:gd name="connsiteX48" fmla="*/ 235231 w 526630"/>
              <a:gd name="connsiteY48" fmla="*/ 442226 h 606722"/>
              <a:gd name="connsiteX49" fmla="*/ 232471 w 526630"/>
              <a:gd name="connsiteY49" fmla="*/ 441604 h 606722"/>
              <a:gd name="connsiteX50" fmla="*/ 231937 w 526630"/>
              <a:gd name="connsiteY50" fmla="*/ 441516 h 606722"/>
              <a:gd name="connsiteX51" fmla="*/ 139184 w 526630"/>
              <a:gd name="connsiteY51" fmla="*/ 367044 h 606722"/>
              <a:gd name="connsiteX52" fmla="*/ 439552 w 526630"/>
              <a:gd name="connsiteY52" fmla="*/ 244933 h 606722"/>
              <a:gd name="connsiteX53" fmla="*/ 526630 w 526630"/>
              <a:gd name="connsiteY53" fmla="*/ 244933 h 606722"/>
              <a:gd name="connsiteX54" fmla="*/ 526630 w 526630"/>
              <a:gd name="connsiteY54" fmla="*/ 280921 h 606722"/>
              <a:gd name="connsiteX55" fmla="*/ 439552 w 526630"/>
              <a:gd name="connsiteY55" fmla="*/ 280921 h 606722"/>
              <a:gd name="connsiteX56" fmla="*/ 0 w 526630"/>
              <a:gd name="connsiteY56" fmla="*/ 244933 h 606722"/>
              <a:gd name="connsiteX57" fmla="*/ 87007 w 526630"/>
              <a:gd name="connsiteY57" fmla="*/ 244933 h 606722"/>
              <a:gd name="connsiteX58" fmla="*/ 87007 w 526630"/>
              <a:gd name="connsiteY58" fmla="*/ 280921 h 606722"/>
              <a:gd name="connsiteX59" fmla="*/ 0 w 526630"/>
              <a:gd name="connsiteY59" fmla="*/ 280921 h 606722"/>
              <a:gd name="connsiteX60" fmla="*/ 170161 w 526630"/>
              <a:gd name="connsiteY60" fmla="*/ 223166 h 606722"/>
              <a:gd name="connsiteX61" fmla="*/ 161972 w 526630"/>
              <a:gd name="connsiteY61" fmla="*/ 262890 h 606722"/>
              <a:gd name="connsiteX62" fmla="*/ 161972 w 526630"/>
              <a:gd name="connsiteY62" fmla="*/ 307857 h 606722"/>
              <a:gd name="connsiteX63" fmla="*/ 237901 w 526630"/>
              <a:gd name="connsiteY63" fmla="*/ 405879 h 606722"/>
              <a:gd name="connsiteX64" fmla="*/ 238079 w 526630"/>
              <a:gd name="connsiteY64" fmla="*/ 405879 h 606722"/>
              <a:gd name="connsiteX65" fmla="*/ 247693 w 526630"/>
              <a:gd name="connsiteY65" fmla="*/ 407834 h 606722"/>
              <a:gd name="connsiteX66" fmla="*/ 248494 w 526630"/>
              <a:gd name="connsiteY66" fmla="*/ 408012 h 606722"/>
              <a:gd name="connsiteX67" fmla="*/ 252322 w 526630"/>
              <a:gd name="connsiteY67" fmla="*/ 408456 h 606722"/>
              <a:gd name="connsiteX68" fmla="*/ 253746 w 526630"/>
              <a:gd name="connsiteY68" fmla="*/ 408634 h 606722"/>
              <a:gd name="connsiteX69" fmla="*/ 257128 w 526630"/>
              <a:gd name="connsiteY69" fmla="*/ 408901 h 606722"/>
              <a:gd name="connsiteX70" fmla="*/ 258553 w 526630"/>
              <a:gd name="connsiteY70" fmla="*/ 408990 h 606722"/>
              <a:gd name="connsiteX71" fmla="*/ 263271 w 526630"/>
              <a:gd name="connsiteY71" fmla="*/ 409079 h 606722"/>
              <a:gd name="connsiteX72" fmla="*/ 268077 w 526630"/>
              <a:gd name="connsiteY72" fmla="*/ 408990 h 606722"/>
              <a:gd name="connsiteX73" fmla="*/ 269502 w 526630"/>
              <a:gd name="connsiteY73" fmla="*/ 408901 h 606722"/>
              <a:gd name="connsiteX74" fmla="*/ 272884 w 526630"/>
              <a:gd name="connsiteY74" fmla="*/ 408634 h 606722"/>
              <a:gd name="connsiteX75" fmla="*/ 274308 w 526630"/>
              <a:gd name="connsiteY75" fmla="*/ 408456 h 606722"/>
              <a:gd name="connsiteX76" fmla="*/ 278136 w 526630"/>
              <a:gd name="connsiteY76" fmla="*/ 408012 h 606722"/>
              <a:gd name="connsiteX77" fmla="*/ 278937 w 526630"/>
              <a:gd name="connsiteY77" fmla="*/ 407834 h 606722"/>
              <a:gd name="connsiteX78" fmla="*/ 288551 w 526630"/>
              <a:gd name="connsiteY78" fmla="*/ 405879 h 606722"/>
              <a:gd name="connsiteX79" fmla="*/ 288640 w 526630"/>
              <a:gd name="connsiteY79" fmla="*/ 405879 h 606722"/>
              <a:gd name="connsiteX80" fmla="*/ 364658 w 526630"/>
              <a:gd name="connsiteY80" fmla="*/ 307857 h 606722"/>
              <a:gd name="connsiteX81" fmla="*/ 364658 w 526630"/>
              <a:gd name="connsiteY81" fmla="*/ 262890 h 606722"/>
              <a:gd name="connsiteX82" fmla="*/ 356469 w 526630"/>
              <a:gd name="connsiteY82" fmla="*/ 223166 h 606722"/>
              <a:gd name="connsiteX83" fmla="*/ 263271 w 526630"/>
              <a:gd name="connsiteY83" fmla="*/ 258180 h 606722"/>
              <a:gd name="connsiteX84" fmla="*/ 170161 w 526630"/>
              <a:gd name="connsiteY84" fmla="*/ 223166 h 606722"/>
              <a:gd name="connsiteX85" fmla="*/ 263271 w 526630"/>
              <a:gd name="connsiteY85" fmla="*/ 161758 h 606722"/>
              <a:gd name="connsiteX86" fmla="*/ 190368 w 526630"/>
              <a:gd name="connsiteY86" fmla="*/ 192773 h 606722"/>
              <a:gd name="connsiteX87" fmla="*/ 263271 w 526630"/>
              <a:gd name="connsiteY87" fmla="*/ 222099 h 606722"/>
              <a:gd name="connsiteX88" fmla="*/ 336263 w 526630"/>
              <a:gd name="connsiteY88" fmla="*/ 192773 h 606722"/>
              <a:gd name="connsiteX89" fmla="*/ 263271 w 526630"/>
              <a:gd name="connsiteY89" fmla="*/ 161758 h 606722"/>
              <a:gd name="connsiteX90" fmla="*/ 263271 w 526630"/>
              <a:gd name="connsiteY90" fmla="*/ 125677 h 606722"/>
              <a:gd name="connsiteX91" fmla="*/ 400798 w 526630"/>
              <a:gd name="connsiteY91" fmla="*/ 262890 h 606722"/>
              <a:gd name="connsiteX92" fmla="*/ 400798 w 526630"/>
              <a:gd name="connsiteY92" fmla="*/ 307857 h 606722"/>
              <a:gd name="connsiteX93" fmla="*/ 398484 w 526630"/>
              <a:gd name="connsiteY93" fmla="*/ 332652 h 606722"/>
              <a:gd name="connsiteX94" fmla="*/ 464177 w 526630"/>
              <a:gd name="connsiteY94" fmla="*/ 378863 h 606722"/>
              <a:gd name="connsiteX95" fmla="*/ 497557 w 526630"/>
              <a:gd name="connsiteY95" fmla="*/ 472708 h 606722"/>
              <a:gd name="connsiteX96" fmla="*/ 497557 w 526630"/>
              <a:gd name="connsiteY96" fmla="*/ 606722 h 606722"/>
              <a:gd name="connsiteX97" fmla="*/ 29073 w 526630"/>
              <a:gd name="connsiteY97" fmla="*/ 606722 h 606722"/>
              <a:gd name="connsiteX98" fmla="*/ 29073 w 526630"/>
              <a:gd name="connsiteY98" fmla="*/ 472708 h 606722"/>
              <a:gd name="connsiteX99" fmla="*/ 62453 w 526630"/>
              <a:gd name="connsiteY99" fmla="*/ 378863 h 606722"/>
              <a:gd name="connsiteX100" fmla="*/ 128057 w 526630"/>
              <a:gd name="connsiteY100" fmla="*/ 332652 h 606722"/>
              <a:gd name="connsiteX101" fmla="*/ 125832 w 526630"/>
              <a:gd name="connsiteY101" fmla="*/ 307857 h 606722"/>
              <a:gd name="connsiteX102" fmla="*/ 125832 w 526630"/>
              <a:gd name="connsiteY102" fmla="*/ 262890 h 606722"/>
              <a:gd name="connsiteX103" fmla="*/ 263271 w 526630"/>
              <a:gd name="connsiteY103" fmla="*/ 125677 h 606722"/>
              <a:gd name="connsiteX104" fmla="*/ 436739 w 526630"/>
              <a:gd name="connsiteY104" fmla="*/ 64285 h 606722"/>
              <a:gd name="connsiteX105" fmla="*/ 462204 w 526630"/>
              <a:gd name="connsiteY105" fmla="*/ 89776 h 606722"/>
              <a:gd name="connsiteX106" fmla="*/ 400680 w 526630"/>
              <a:gd name="connsiteY106" fmla="*/ 151151 h 606722"/>
              <a:gd name="connsiteX107" fmla="*/ 375126 w 526630"/>
              <a:gd name="connsiteY107" fmla="*/ 125660 h 606722"/>
              <a:gd name="connsiteX108" fmla="*/ 89889 w 526630"/>
              <a:gd name="connsiteY108" fmla="*/ 64285 h 606722"/>
              <a:gd name="connsiteX109" fmla="*/ 151363 w 526630"/>
              <a:gd name="connsiteY109" fmla="*/ 125660 h 606722"/>
              <a:gd name="connsiteX110" fmla="*/ 125830 w 526630"/>
              <a:gd name="connsiteY110" fmla="*/ 151151 h 606722"/>
              <a:gd name="connsiteX111" fmla="*/ 64356 w 526630"/>
              <a:gd name="connsiteY111" fmla="*/ 89776 h 606722"/>
              <a:gd name="connsiteX112" fmla="*/ 245286 w 526630"/>
              <a:gd name="connsiteY112" fmla="*/ 0 h 606722"/>
              <a:gd name="connsiteX113" fmla="*/ 281345 w 526630"/>
              <a:gd name="connsiteY113" fmla="*/ 0 h 606722"/>
              <a:gd name="connsiteX114" fmla="*/ 281345 w 526630"/>
              <a:gd name="connsiteY114" fmla="*/ 86937 h 606722"/>
              <a:gd name="connsiteX115" fmla="*/ 245286 w 526630"/>
              <a:gd name="connsiteY115" fmla="*/ 86937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26630" h="606722">
                <a:moveTo>
                  <a:pt x="139184" y="367044"/>
                </a:moveTo>
                <a:cubicBezTo>
                  <a:pt x="120313" y="373887"/>
                  <a:pt x="103311" y="385884"/>
                  <a:pt x="90404" y="401702"/>
                </a:cubicBezTo>
                <a:cubicBezTo>
                  <a:pt x="74114" y="421609"/>
                  <a:pt x="65124" y="446848"/>
                  <a:pt x="65124" y="472708"/>
                </a:cubicBezTo>
                <a:lnTo>
                  <a:pt x="65124" y="570641"/>
                </a:lnTo>
                <a:lnTo>
                  <a:pt x="159034" y="570641"/>
                </a:lnTo>
                <a:cubicBezTo>
                  <a:pt x="156809" y="564687"/>
                  <a:pt x="155563" y="558289"/>
                  <a:pt x="155563" y="551535"/>
                </a:cubicBezTo>
                <a:cubicBezTo>
                  <a:pt x="155563" y="544781"/>
                  <a:pt x="156809" y="538382"/>
                  <a:pt x="159034" y="532428"/>
                </a:cubicBezTo>
                <a:lnTo>
                  <a:pt x="107495" y="532428"/>
                </a:lnTo>
                <a:lnTo>
                  <a:pt x="107495" y="462311"/>
                </a:lnTo>
                <a:lnTo>
                  <a:pt x="143546" y="462311"/>
                </a:lnTo>
                <a:lnTo>
                  <a:pt x="143546" y="496347"/>
                </a:lnTo>
                <a:lnTo>
                  <a:pt x="210841" y="496347"/>
                </a:lnTo>
                <a:lnTo>
                  <a:pt x="383084" y="496347"/>
                </a:lnTo>
                <a:lnTo>
                  <a:pt x="383084" y="462311"/>
                </a:lnTo>
                <a:lnTo>
                  <a:pt x="419135" y="462311"/>
                </a:lnTo>
                <a:lnTo>
                  <a:pt x="419135" y="532428"/>
                </a:lnTo>
                <a:lnTo>
                  <a:pt x="210841" y="532428"/>
                </a:lnTo>
                <a:cubicBezTo>
                  <a:pt x="200248" y="532428"/>
                  <a:pt x="191703" y="540959"/>
                  <a:pt x="191703" y="551535"/>
                </a:cubicBezTo>
                <a:cubicBezTo>
                  <a:pt x="191703" y="562110"/>
                  <a:pt x="200248" y="570641"/>
                  <a:pt x="210841" y="570641"/>
                </a:cubicBezTo>
                <a:lnTo>
                  <a:pt x="461417" y="570641"/>
                </a:lnTo>
                <a:lnTo>
                  <a:pt x="461506" y="570641"/>
                </a:lnTo>
                <a:lnTo>
                  <a:pt x="461506" y="472708"/>
                </a:lnTo>
                <a:cubicBezTo>
                  <a:pt x="461506" y="446848"/>
                  <a:pt x="452516" y="421609"/>
                  <a:pt x="436137" y="401702"/>
                </a:cubicBezTo>
                <a:cubicBezTo>
                  <a:pt x="423319" y="385884"/>
                  <a:pt x="406317" y="373887"/>
                  <a:pt x="387357" y="367044"/>
                </a:cubicBezTo>
                <a:cubicBezTo>
                  <a:pt x="369376" y="404902"/>
                  <a:pt x="335105" y="432095"/>
                  <a:pt x="294693" y="441516"/>
                </a:cubicBezTo>
                <a:cubicBezTo>
                  <a:pt x="294515" y="441516"/>
                  <a:pt x="294337" y="441604"/>
                  <a:pt x="294159" y="441604"/>
                </a:cubicBezTo>
                <a:cubicBezTo>
                  <a:pt x="293268" y="441871"/>
                  <a:pt x="292289" y="442049"/>
                  <a:pt x="291399" y="442226"/>
                </a:cubicBezTo>
                <a:cubicBezTo>
                  <a:pt x="290865" y="442315"/>
                  <a:pt x="290331" y="442404"/>
                  <a:pt x="289797" y="442582"/>
                </a:cubicBezTo>
                <a:cubicBezTo>
                  <a:pt x="288818" y="442760"/>
                  <a:pt x="287839" y="442937"/>
                  <a:pt x="286770" y="443115"/>
                </a:cubicBezTo>
                <a:cubicBezTo>
                  <a:pt x="285791" y="443293"/>
                  <a:pt x="284812" y="443471"/>
                  <a:pt x="283744" y="443560"/>
                </a:cubicBezTo>
                <a:cubicBezTo>
                  <a:pt x="283210" y="443648"/>
                  <a:pt x="282676" y="443737"/>
                  <a:pt x="282053" y="443826"/>
                </a:cubicBezTo>
                <a:cubicBezTo>
                  <a:pt x="281073" y="444004"/>
                  <a:pt x="280183" y="444093"/>
                  <a:pt x="279204" y="444182"/>
                </a:cubicBezTo>
                <a:cubicBezTo>
                  <a:pt x="278670" y="444270"/>
                  <a:pt x="278225" y="444270"/>
                  <a:pt x="277780" y="444359"/>
                </a:cubicBezTo>
                <a:cubicBezTo>
                  <a:pt x="276356" y="444537"/>
                  <a:pt x="274931" y="444626"/>
                  <a:pt x="273596" y="444715"/>
                </a:cubicBezTo>
                <a:cubicBezTo>
                  <a:pt x="273240" y="444804"/>
                  <a:pt x="272884" y="444804"/>
                  <a:pt x="272528" y="444804"/>
                </a:cubicBezTo>
                <a:cubicBezTo>
                  <a:pt x="271371" y="444893"/>
                  <a:pt x="270214" y="444981"/>
                  <a:pt x="269056" y="444981"/>
                </a:cubicBezTo>
                <a:cubicBezTo>
                  <a:pt x="268611" y="444981"/>
                  <a:pt x="268166" y="445070"/>
                  <a:pt x="267810" y="445070"/>
                </a:cubicBezTo>
                <a:cubicBezTo>
                  <a:pt x="266297" y="445070"/>
                  <a:pt x="264784" y="445159"/>
                  <a:pt x="263271" y="445159"/>
                </a:cubicBezTo>
                <a:cubicBezTo>
                  <a:pt x="261846" y="445159"/>
                  <a:pt x="260333" y="445070"/>
                  <a:pt x="258820" y="445070"/>
                </a:cubicBezTo>
                <a:cubicBezTo>
                  <a:pt x="258464" y="444981"/>
                  <a:pt x="258019" y="444981"/>
                  <a:pt x="257574" y="444981"/>
                </a:cubicBezTo>
                <a:cubicBezTo>
                  <a:pt x="256416" y="444981"/>
                  <a:pt x="255259" y="444893"/>
                  <a:pt x="254013" y="444804"/>
                </a:cubicBezTo>
                <a:cubicBezTo>
                  <a:pt x="253746" y="444804"/>
                  <a:pt x="253390" y="444804"/>
                  <a:pt x="253034" y="444715"/>
                </a:cubicBezTo>
                <a:cubicBezTo>
                  <a:pt x="251610" y="444626"/>
                  <a:pt x="250274" y="444537"/>
                  <a:pt x="248850" y="444359"/>
                </a:cubicBezTo>
                <a:cubicBezTo>
                  <a:pt x="248405" y="444270"/>
                  <a:pt x="247871" y="444270"/>
                  <a:pt x="247426" y="444182"/>
                </a:cubicBezTo>
                <a:cubicBezTo>
                  <a:pt x="246447" y="444093"/>
                  <a:pt x="245468" y="444004"/>
                  <a:pt x="244577" y="443826"/>
                </a:cubicBezTo>
                <a:cubicBezTo>
                  <a:pt x="243954" y="443737"/>
                  <a:pt x="243420" y="443648"/>
                  <a:pt x="242797" y="443560"/>
                </a:cubicBezTo>
                <a:cubicBezTo>
                  <a:pt x="241818" y="443471"/>
                  <a:pt x="240839" y="443293"/>
                  <a:pt x="239860" y="443115"/>
                </a:cubicBezTo>
                <a:cubicBezTo>
                  <a:pt x="238791" y="442937"/>
                  <a:pt x="237812" y="442760"/>
                  <a:pt x="236833" y="442582"/>
                </a:cubicBezTo>
                <a:cubicBezTo>
                  <a:pt x="236299" y="442404"/>
                  <a:pt x="235765" y="442315"/>
                  <a:pt x="235231" y="442226"/>
                </a:cubicBezTo>
                <a:cubicBezTo>
                  <a:pt x="234252" y="442049"/>
                  <a:pt x="233362" y="441871"/>
                  <a:pt x="232471" y="441604"/>
                </a:cubicBezTo>
                <a:cubicBezTo>
                  <a:pt x="232293" y="441604"/>
                  <a:pt x="232115" y="441516"/>
                  <a:pt x="231937" y="441516"/>
                </a:cubicBezTo>
                <a:cubicBezTo>
                  <a:pt x="191525" y="432095"/>
                  <a:pt x="157254" y="404902"/>
                  <a:pt x="139184" y="367044"/>
                </a:cubicBezTo>
                <a:close/>
                <a:moveTo>
                  <a:pt x="439552" y="244933"/>
                </a:moveTo>
                <a:lnTo>
                  <a:pt x="526630" y="244933"/>
                </a:lnTo>
                <a:lnTo>
                  <a:pt x="526630" y="280921"/>
                </a:lnTo>
                <a:lnTo>
                  <a:pt x="439552" y="280921"/>
                </a:lnTo>
                <a:close/>
                <a:moveTo>
                  <a:pt x="0" y="244933"/>
                </a:moveTo>
                <a:lnTo>
                  <a:pt x="87007" y="244933"/>
                </a:lnTo>
                <a:lnTo>
                  <a:pt x="87007" y="280921"/>
                </a:lnTo>
                <a:lnTo>
                  <a:pt x="0" y="280921"/>
                </a:lnTo>
                <a:close/>
                <a:moveTo>
                  <a:pt x="170161" y="223166"/>
                </a:moveTo>
                <a:cubicBezTo>
                  <a:pt x="164909" y="235341"/>
                  <a:pt x="161972" y="248760"/>
                  <a:pt x="161972" y="262890"/>
                </a:cubicBezTo>
                <a:lnTo>
                  <a:pt x="161972" y="307857"/>
                </a:lnTo>
                <a:cubicBezTo>
                  <a:pt x="161972" y="354958"/>
                  <a:pt x="194284" y="394593"/>
                  <a:pt x="237901" y="405879"/>
                </a:cubicBezTo>
                <a:cubicBezTo>
                  <a:pt x="237990" y="405879"/>
                  <a:pt x="237990" y="405879"/>
                  <a:pt x="238079" y="405879"/>
                </a:cubicBezTo>
                <a:cubicBezTo>
                  <a:pt x="241195" y="406679"/>
                  <a:pt x="244399" y="407390"/>
                  <a:pt x="247693" y="407834"/>
                </a:cubicBezTo>
                <a:cubicBezTo>
                  <a:pt x="247960" y="407923"/>
                  <a:pt x="248227" y="407923"/>
                  <a:pt x="248494" y="408012"/>
                </a:cubicBezTo>
                <a:cubicBezTo>
                  <a:pt x="249740" y="408190"/>
                  <a:pt x="250986" y="408368"/>
                  <a:pt x="252322" y="408456"/>
                </a:cubicBezTo>
                <a:cubicBezTo>
                  <a:pt x="252767" y="408545"/>
                  <a:pt x="253212" y="408545"/>
                  <a:pt x="253746" y="408634"/>
                </a:cubicBezTo>
                <a:cubicBezTo>
                  <a:pt x="254903" y="408723"/>
                  <a:pt x="255971" y="408812"/>
                  <a:pt x="257128" y="408901"/>
                </a:cubicBezTo>
                <a:cubicBezTo>
                  <a:pt x="257574" y="408901"/>
                  <a:pt x="258108" y="408901"/>
                  <a:pt x="258553" y="408990"/>
                </a:cubicBezTo>
                <a:cubicBezTo>
                  <a:pt x="260155" y="408990"/>
                  <a:pt x="261668" y="409079"/>
                  <a:pt x="263271" y="409079"/>
                </a:cubicBezTo>
                <a:cubicBezTo>
                  <a:pt x="264873" y="409079"/>
                  <a:pt x="266475" y="408990"/>
                  <a:pt x="268077" y="408990"/>
                </a:cubicBezTo>
                <a:cubicBezTo>
                  <a:pt x="268522" y="408901"/>
                  <a:pt x="268967" y="408901"/>
                  <a:pt x="269502" y="408901"/>
                </a:cubicBezTo>
                <a:cubicBezTo>
                  <a:pt x="270570" y="408812"/>
                  <a:pt x="271727" y="408723"/>
                  <a:pt x="272884" y="408634"/>
                </a:cubicBezTo>
                <a:cubicBezTo>
                  <a:pt x="273329" y="408545"/>
                  <a:pt x="273863" y="408545"/>
                  <a:pt x="274308" y="408456"/>
                </a:cubicBezTo>
                <a:cubicBezTo>
                  <a:pt x="275555" y="408368"/>
                  <a:pt x="276890" y="408190"/>
                  <a:pt x="278136" y="408012"/>
                </a:cubicBezTo>
                <a:cubicBezTo>
                  <a:pt x="278403" y="407923"/>
                  <a:pt x="278670" y="407923"/>
                  <a:pt x="278937" y="407834"/>
                </a:cubicBezTo>
                <a:cubicBezTo>
                  <a:pt x="282142" y="407390"/>
                  <a:pt x="285435" y="406679"/>
                  <a:pt x="288551" y="405879"/>
                </a:cubicBezTo>
                <a:cubicBezTo>
                  <a:pt x="288551" y="405879"/>
                  <a:pt x="288640" y="405879"/>
                  <a:pt x="288640" y="405879"/>
                </a:cubicBezTo>
                <a:cubicBezTo>
                  <a:pt x="332346" y="394593"/>
                  <a:pt x="364658" y="354958"/>
                  <a:pt x="364658" y="307857"/>
                </a:cubicBezTo>
                <a:lnTo>
                  <a:pt x="364658" y="262890"/>
                </a:lnTo>
                <a:cubicBezTo>
                  <a:pt x="364658" y="248760"/>
                  <a:pt x="361721" y="235341"/>
                  <a:pt x="356469" y="223166"/>
                </a:cubicBezTo>
                <a:cubicBezTo>
                  <a:pt x="330922" y="245649"/>
                  <a:pt x="298075" y="258180"/>
                  <a:pt x="263271" y="258180"/>
                </a:cubicBezTo>
                <a:cubicBezTo>
                  <a:pt x="228466" y="258180"/>
                  <a:pt x="195708" y="245649"/>
                  <a:pt x="170161" y="223166"/>
                </a:cubicBezTo>
                <a:close/>
                <a:moveTo>
                  <a:pt x="263271" y="161758"/>
                </a:moveTo>
                <a:cubicBezTo>
                  <a:pt x="234697" y="161758"/>
                  <a:pt x="208794" y="173666"/>
                  <a:pt x="190368" y="192773"/>
                </a:cubicBezTo>
                <a:cubicBezTo>
                  <a:pt x="209862" y="211524"/>
                  <a:pt x="235765" y="222099"/>
                  <a:pt x="263271" y="222099"/>
                </a:cubicBezTo>
                <a:cubicBezTo>
                  <a:pt x="290865" y="222099"/>
                  <a:pt x="316768" y="211524"/>
                  <a:pt x="336263" y="192773"/>
                </a:cubicBezTo>
                <a:cubicBezTo>
                  <a:pt x="317747" y="173666"/>
                  <a:pt x="291933" y="161758"/>
                  <a:pt x="263271" y="161758"/>
                </a:cubicBezTo>
                <a:close/>
                <a:moveTo>
                  <a:pt x="263271" y="125677"/>
                </a:moveTo>
                <a:cubicBezTo>
                  <a:pt x="339111" y="125677"/>
                  <a:pt x="400798" y="187263"/>
                  <a:pt x="400798" y="262890"/>
                </a:cubicBezTo>
                <a:lnTo>
                  <a:pt x="400798" y="307857"/>
                </a:lnTo>
                <a:cubicBezTo>
                  <a:pt x="400798" y="316389"/>
                  <a:pt x="399997" y="324654"/>
                  <a:pt x="398484" y="332652"/>
                </a:cubicBezTo>
                <a:cubicBezTo>
                  <a:pt x="424031" y="341716"/>
                  <a:pt x="446908" y="357713"/>
                  <a:pt x="464177" y="378863"/>
                </a:cubicBezTo>
                <a:cubicBezTo>
                  <a:pt x="485718" y="405257"/>
                  <a:pt x="497557" y="438583"/>
                  <a:pt x="497557" y="472708"/>
                </a:cubicBezTo>
                <a:lnTo>
                  <a:pt x="497557" y="606722"/>
                </a:lnTo>
                <a:lnTo>
                  <a:pt x="29073" y="606722"/>
                </a:lnTo>
                <a:lnTo>
                  <a:pt x="29073" y="472708"/>
                </a:lnTo>
                <a:cubicBezTo>
                  <a:pt x="29073" y="438583"/>
                  <a:pt x="40912" y="405257"/>
                  <a:pt x="62453" y="378863"/>
                </a:cubicBezTo>
                <a:cubicBezTo>
                  <a:pt x="79722" y="357713"/>
                  <a:pt x="102599" y="341716"/>
                  <a:pt x="128057" y="332652"/>
                </a:cubicBezTo>
                <a:cubicBezTo>
                  <a:pt x="126633" y="324654"/>
                  <a:pt x="125832" y="316389"/>
                  <a:pt x="125832" y="307857"/>
                </a:cubicBezTo>
                <a:lnTo>
                  <a:pt x="125832" y="262890"/>
                </a:lnTo>
                <a:cubicBezTo>
                  <a:pt x="125832" y="187263"/>
                  <a:pt x="187519" y="125677"/>
                  <a:pt x="263271" y="125677"/>
                </a:cubicBezTo>
                <a:close/>
                <a:moveTo>
                  <a:pt x="436739" y="64285"/>
                </a:moveTo>
                <a:lnTo>
                  <a:pt x="462204" y="89776"/>
                </a:lnTo>
                <a:lnTo>
                  <a:pt x="400680" y="151151"/>
                </a:lnTo>
                <a:lnTo>
                  <a:pt x="375126" y="125660"/>
                </a:lnTo>
                <a:close/>
                <a:moveTo>
                  <a:pt x="89889" y="64285"/>
                </a:moveTo>
                <a:lnTo>
                  <a:pt x="151363" y="125660"/>
                </a:lnTo>
                <a:lnTo>
                  <a:pt x="125830" y="151151"/>
                </a:lnTo>
                <a:lnTo>
                  <a:pt x="64356" y="89776"/>
                </a:lnTo>
                <a:close/>
                <a:moveTo>
                  <a:pt x="245286" y="0"/>
                </a:moveTo>
                <a:lnTo>
                  <a:pt x="281345" y="0"/>
                </a:lnTo>
                <a:lnTo>
                  <a:pt x="281345" y="86937"/>
                </a:lnTo>
                <a:lnTo>
                  <a:pt x="245286" y="86937"/>
                </a:lnTo>
                <a:close/>
              </a:path>
            </a:pathLst>
          </a:custGeom>
          <a:solidFill>
            <a:srgbClr val="D9793F"/>
          </a:solid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12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7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22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4850"/>
                            </p:stCondLst>
                            <p:childTnLst>
                              <p:par>
                                <p:cTn id="21" presetID="10" presetClass="entr" presetSubtype="0" fill="hold" grpId="0" nodeType="afterEffect">
                                  <p:stCondLst>
                                    <p:cond delay="0"/>
                                  </p:stCondLst>
                                  <p:iterate type="wd">
                                    <p:tmPct val="10000"/>
                                  </p:iterate>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p:bldP spid="7" grpId="0"/>
      <p:bldP spid="2" grpId="0"/>
      <p:bldP spid="9"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专利权的内容</a:t>
            </a:r>
            <a:endParaRPr lang="zh-CN" altLang="en-US" b="1" dirty="0">
              <a:latin typeface="黑体" panose="02010609060101010101" pitchFamily="49" charset="-122"/>
              <a:ea typeface="黑体" panose="02010609060101010101" pitchFamily="49" charset="-122"/>
            </a:endParaRPr>
          </a:p>
        </p:txBody>
      </p:sp>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6" name="PA_文本框 3"/>
          <p:cNvSpPr txBox="1"/>
          <p:nvPr>
            <p:custDataLst>
              <p:tags r:id="rId1"/>
            </p:custDataLst>
          </p:nvPr>
        </p:nvSpPr>
        <p:spPr>
          <a:xfrm>
            <a:off x="3308350" y="1753870"/>
            <a:ext cx="8625205" cy="4661535"/>
          </a:xfrm>
          <a:prstGeom prst="rect">
            <a:avLst/>
          </a:prstGeom>
          <a:noFill/>
        </p:spPr>
        <p:txBody>
          <a:bodyPr wrap="square" rtlCol="0">
            <a:spAutoFit/>
          </a:bodyPr>
          <a:lstStyle/>
          <a:p>
            <a:pPr lvl="0" algn="just">
              <a:lnSpc>
                <a:spcPct val="150000"/>
              </a:lnSpc>
            </a:pPr>
            <a:r>
              <a:rPr lang="zh-CN" sz="24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（二）使用权</a:t>
            </a:r>
          </a:p>
          <a:p>
            <a:pPr lvl="0" algn="just">
              <a:lnSpc>
                <a:spcPct val="150000"/>
              </a:lnSpc>
            </a:pPr>
            <a:r>
              <a:rPr lang="en-US" altLang="zh-CN" sz="24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    </a:t>
            </a:r>
            <a:r>
              <a:rPr lang="zh-CN" sz="24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作为专利权内容的“使用权”包括对专利产品的使用权和对专利方法的使用权。</a:t>
            </a:r>
          </a:p>
          <a:p>
            <a:pPr lvl="0" algn="just">
              <a:lnSpc>
                <a:spcPct val="150000"/>
              </a:lnSpc>
            </a:pPr>
            <a:r>
              <a:rPr lang="zh-CN"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   </a:t>
            </a:r>
            <a:r>
              <a:rPr lang="en-US" altLang="zh-CN"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 </a:t>
            </a:r>
            <a:r>
              <a:rPr lang="zh-CN"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就</a:t>
            </a:r>
            <a:r>
              <a:rPr lang="zh-CN"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专利产品</a:t>
            </a:r>
            <a:r>
              <a:rPr lang="zh-CN"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的使用而言，专利法中的产品首先应当是与专利产品相同的产品；对于类似产品，构成使用的条件同前面关于“制造”的条件相同。其次，使用产品的目的一般应当同专利产品所声称的目的相同。</a:t>
            </a:r>
          </a:p>
          <a:p>
            <a:pPr lvl="0" algn="just">
              <a:lnSpc>
                <a:spcPct val="150000"/>
              </a:lnSpc>
            </a:pPr>
            <a:r>
              <a:rPr lang="zh-CN"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   </a:t>
            </a:r>
            <a:r>
              <a:rPr lang="en-US" altLang="zh-CN"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 </a:t>
            </a:r>
            <a:r>
              <a:rPr lang="zh-CN"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专利法中关于产品的使用还包括对于依照专利方法直接获得的产品的使用。此时，使用的概念同前述专利产品的使用并无区别。只是使用行为所针对的对象是依照专利方法直接获得的产品，即该产品是使用专利方法的结果。</a:t>
            </a:r>
          </a:p>
          <a:p>
            <a:pPr lvl="0" algn="just">
              <a:lnSpc>
                <a:spcPct val="150000"/>
              </a:lnSpc>
            </a:pPr>
            <a:r>
              <a:rPr dirty="0">
                <a:solidFill>
                  <a:schemeClr val="tx1">
                    <a:lumMod val="65000"/>
                    <a:lumOff val="35000"/>
                  </a:schemeClr>
                </a:solidFill>
                <a:latin typeface="黑体" panose="02010609060101010101" pitchFamily="49" charset="-122"/>
                <a:ea typeface="黑体" panose="02010609060101010101" pitchFamily="49" charset="-122"/>
                <a:cs typeface="宋体" panose="02010600030101010101" pitchFamily="2" charset="-122"/>
                <a:sym typeface="+mn-ea"/>
              </a:rPr>
              <a:t>  </a:t>
            </a:r>
          </a:p>
        </p:txBody>
      </p:sp>
      <p:sp>
        <p:nvSpPr>
          <p:cNvPr id="7" name="矩形 6"/>
          <p:cNvSpPr/>
          <p:nvPr/>
        </p:nvSpPr>
        <p:spPr>
          <a:xfrm>
            <a:off x="836211" y="1232029"/>
            <a:ext cx="10876817" cy="521970"/>
          </a:xfrm>
          <a:prstGeom prst="rect">
            <a:avLst/>
          </a:prstGeom>
        </p:spPr>
        <p:txBody>
          <a:bodyPr wrap="square">
            <a:spAutoFit/>
          </a:bodyPr>
          <a:lstStyle/>
          <a:p>
            <a:pPr algn="l"/>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一、发明与实用新型专利权的内容</a:t>
            </a:r>
          </a:p>
        </p:txBody>
      </p:sp>
      <p:sp>
        <p:nvSpPr>
          <p:cNvPr id="8" name="文本框 7"/>
          <p:cNvSpPr txBox="1"/>
          <p:nvPr/>
        </p:nvSpPr>
        <p:spPr>
          <a:xfrm>
            <a:off x="129492" y="265770"/>
            <a:ext cx="1112805" cy="461665"/>
          </a:xfrm>
          <a:prstGeom prst="rect">
            <a:avLst/>
          </a:prstGeom>
          <a:noFill/>
        </p:spPr>
        <p:txBody>
          <a:bodyPr wrap="none" rtlCol="0">
            <a:spAutoFit/>
          </a:bodyPr>
          <a:lstStyle/>
          <a:p>
            <a:r>
              <a:rPr lang="zh-CN" altLang="en-US" sz="2400" b="1" dirty="0">
                <a:solidFill>
                  <a:srgbClr val="FA7D00"/>
                </a:solidFill>
                <a:latin typeface="黑体" panose="02010609060101010101" pitchFamily="49" charset="-122"/>
                <a:ea typeface="黑体" panose="02010609060101010101" pitchFamily="49" charset="-122"/>
              </a:rPr>
              <a:t>第一节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12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7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22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p:bldP spid="7"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专利权的内容</a:t>
            </a:r>
            <a:endParaRPr lang="zh-CN" altLang="en-US" b="1" dirty="0">
              <a:latin typeface="黑体" panose="02010609060101010101" pitchFamily="49" charset="-122"/>
              <a:ea typeface="黑体" panose="02010609060101010101" pitchFamily="49" charset="-122"/>
            </a:endParaRPr>
          </a:p>
        </p:txBody>
      </p:sp>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6" name="PA_文本框 3"/>
          <p:cNvSpPr txBox="1"/>
          <p:nvPr>
            <p:custDataLst>
              <p:tags r:id="rId1"/>
            </p:custDataLst>
          </p:nvPr>
        </p:nvSpPr>
        <p:spPr>
          <a:xfrm>
            <a:off x="3308350" y="1753870"/>
            <a:ext cx="8625205" cy="2999740"/>
          </a:xfrm>
          <a:prstGeom prst="rect">
            <a:avLst/>
          </a:prstGeom>
          <a:noFill/>
        </p:spPr>
        <p:txBody>
          <a:bodyPr wrap="square" rtlCol="0">
            <a:spAutoFit/>
          </a:bodyPr>
          <a:lstStyle/>
          <a:p>
            <a:pPr>
              <a:lnSpc>
                <a:spcPct val="150000"/>
              </a:lnSpc>
            </a:pPr>
            <a:r>
              <a:rPr lang="zh-CN" sz="2400" dirty="0">
                <a:latin typeface="黑体" panose="02010609060101010101" pitchFamily="49" charset="-122"/>
                <a:ea typeface="黑体" panose="02010609060101010101" pitchFamily="49" charset="-122"/>
                <a:cs typeface="宋体" panose="02010600030101010101" pitchFamily="2" charset="-122"/>
                <a:sym typeface="+mn-ea"/>
              </a:rPr>
              <a:t>（二）使用权</a:t>
            </a:r>
          </a:p>
          <a:p>
            <a:pPr>
              <a:lnSpc>
                <a:spcPct val="150000"/>
              </a:lnSpc>
            </a:pPr>
            <a:r>
              <a:rPr lang="en-US" altLang="zh-CN" sz="2400" dirty="0">
                <a:latin typeface="黑体" panose="02010609060101010101" pitchFamily="49" charset="-122"/>
                <a:ea typeface="黑体" panose="02010609060101010101" pitchFamily="49" charset="-122"/>
                <a:cs typeface="宋体" panose="02010600030101010101" pitchFamily="2" charset="-122"/>
                <a:sym typeface="+mn-ea"/>
              </a:rPr>
              <a:t>    </a:t>
            </a:r>
            <a:r>
              <a:rPr lang="zh-CN" sz="2400" dirty="0">
                <a:latin typeface="黑体" panose="02010609060101010101" pitchFamily="49" charset="-122"/>
                <a:ea typeface="黑体" panose="02010609060101010101" pitchFamily="49" charset="-122"/>
                <a:cs typeface="宋体" panose="02010600030101010101" pitchFamily="2" charset="-122"/>
                <a:sym typeface="+mn-ea"/>
              </a:rPr>
              <a:t>作为专利权内容的“使用权”包括对专利产品的使用权和对专利方法的使用权。</a:t>
            </a:r>
          </a:p>
          <a:p>
            <a:pPr>
              <a:lnSpc>
                <a:spcPct val="150000"/>
              </a:lnSpc>
            </a:pPr>
            <a:r>
              <a:rPr lang="zh-CN" dirty="0">
                <a:latin typeface="黑体" panose="02010609060101010101" pitchFamily="49" charset="-122"/>
                <a:ea typeface="黑体" panose="02010609060101010101" pitchFamily="49" charset="-122"/>
                <a:cs typeface="宋体" panose="02010600030101010101" pitchFamily="2" charset="-122"/>
                <a:sym typeface="+mn-ea"/>
              </a:rPr>
              <a:t>   </a:t>
            </a:r>
            <a:r>
              <a:rPr lang="en-US" altLang="zh-CN" dirty="0">
                <a:latin typeface="黑体" panose="02010609060101010101" pitchFamily="49" charset="-122"/>
                <a:ea typeface="黑体" panose="02010609060101010101" pitchFamily="49" charset="-122"/>
                <a:cs typeface="宋体" panose="02010600030101010101" pitchFamily="2" charset="-122"/>
                <a:sym typeface="+mn-ea"/>
              </a:rPr>
              <a:t> </a:t>
            </a:r>
            <a:r>
              <a:rPr lang="zh-CN" dirty="0">
                <a:latin typeface="黑体" panose="02010609060101010101" pitchFamily="49" charset="-122"/>
                <a:ea typeface="黑体" panose="02010609060101010101" pitchFamily="49" charset="-122"/>
                <a:cs typeface="宋体" panose="02010600030101010101" pitchFamily="2" charset="-122"/>
                <a:sym typeface="+mn-ea"/>
              </a:rPr>
              <a:t>关于</a:t>
            </a:r>
            <a:r>
              <a:rPr lang="zh-CN"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专利方法</a:t>
            </a:r>
            <a:r>
              <a:rPr lang="zh-CN" dirty="0">
                <a:latin typeface="黑体" panose="02010609060101010101" pitchFamily="49" charset="-122"/>
                <a:ea typeface="黑体" panose="02010609060101010101" pitchFamily="49" charset="-122"/>
                <a:cs typeface="宋体" panose="02010600030101010101" pitchFamily="2" charset="-122"/>
                <a:sym typeface="+mn-ea"/>
              </a:rPr>
              <a:t>的使用，一般是指就相同的方法为实现专利所称的目的和效果的使用。同样的方法有时可以用于实现完全不同的目的。方法专利的效力只能及于相同目的的使用行为。这一点同产品专利的使用是一致的。</a:t>
            </a:r>
            <a:r>
              <a:rPr dirty="0">
                <a:solidFill>
                  <a:schemeClr val="tx1">
                    <a:lumMod val="65000"/>
                    <a:lumOff val="35000"/>
                  </a:schemeClr>
                </a:solidFill>
                <a:latin typeface="黑体" panose="02010609060101010101" pitchFamily="49" charset="-122"/>
                <a:ea typeface="黑体" panose="02010609060101010101" pitchFamily="49" charset="-122"/>
                <a:cs typeface="宋体" panose="02010600030101010101" pitchFamily="2" charset="-122"/>
                <a:sym typeface="+mn-ea"/>
              </a:rPr>
              <a:t>  </a:t>
            </a:r>
          </a:p>
        </p:txBody>
      </p:sp>
      <p:sp>
        <p:nvSpPr>
          <p:cNvPr id="7" name="矩形 6"/>
          <p:cNvSpPr/>
          <p:nvPr/>
        </p:nvSpPr>
        <p:spPr>
          <a:xfrm>
            <a:off x="836211" y="1232029"/>
            <a:ext cx="10876817" cy="521970"/>
          </a:xfrm>
          <a:prstGeom prst="rect">
            <a:avLst/>
          </a:prstGeom>
        </p:spPr>
        <p:txBody>
          <a:bodyPr wrap="square">
            <a:spAutoFit/>
          </a:bodyPr>
          <a:lstStyle/>
          <a:p>
            <a:pPr algn="l"/>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一、发明与实用新型专利权的内容</a:t>
            </a:r>
          </a:p>
        </p:txBody>
      </p:sp>
      <p:sp>
        <p:nvSpPr>
          <p:cNvPr id="8" name="文本框 7"/>
          <p:cNvSpPr txBox="1"/>
          <p:nvPr/>
        </p:nvSpPr>
        <p:spPr>
          <a:xfrm>
            <a:off x="129492" y="265770"/>
            <a:ext cx="1112805" cy="461665"/>
          </a:xfrm>
          <a:prstGeom prst="rect">
            <a:avLst/>
          </a:prstGeom>
          <a:noFill/>
        </p:spPr>
        <p:txBody>
          <a:bodyPr wrap="none" rtlCol="0">
            <a:spAutoFit/>
          </a:bodyPr>
          <a:lstStyle/>
          <a:p>
            <a:r>
              <a:rPr lang="zh-CN" altLang="en-US" sz="2400" b="1" dirty="0">
                <a:solidFill>
                  <a:srgbClr val="FA7D00"/>
                </a:solidFill>
                <a:latin typeface="黑体" panose="02010609060101010101" pitchFamily="49" charset="-122"/>
                <a:ea typeface="黑体" panose="02010609060101010101" pitchFamily="49" charset="-122"/>
              </a:rPr>
              <a:t>第一节</a:t>
            </a:r>
          </a:p>
        </p:txBody>
      </p:sp>
      <p:sp>
        <p:nvSpPr>
          <p:cNvPr id="100" name="文本框 99"/>
          <p:cNvSpPr txBox="1"/>
          <p:nvPr/>
        </p:nvSpPr>
        <p:spPr>
          <a:xfrm>
            <a:off x="3308350" y="4753610"/>
            <a:ext cx="8404860" cy="1273875"/>
          </a:xfrm>
          <a:prstGeom prst="rect">
            <a:avLst/>
          </a:prstGeom>
          <a:noFill/>
          <a:ln w="9525">
            <a:noFill/>
          </a:ln>
        </p:spPr>
        <p:txBody>
          <a:bodyPr wrap="square">
            <a:spAutoFit/>
          </a:bodyPr>
          <a:lstStyle/>
          <a:p>
            <a:pPr indent="304800" fontAlgn="auto">
              <a:lnSpc>
                <a:spcPct val="150000"/>
              </a:lnSpc>
            </a:pPr>
            <a:r>
              <a:rPr lang="en-US" altLang="zh-CN" sz="1800" b="0" dirty="0">
                <a:latin typeface="黑体" panose="02010609060101010101" pitchFamily="49" charset="-122"/>
                <a:ea typeface="黑体" panose="02010609060101010101" pitchFamily="49" charset="-122"/>
                <a:cs typeface="宋体" panose="02010600030101010101" pitchFamily="2" charset="-122"/>
              </a:rPr>
              <a:t> </a:t>
            </a:r>
            <a:r>
              <a:rPr lang="zh-CN" sz="1800" b="0" dirty="0">
                <a:latin typeface="黑体" panose="02010609060101010101" pitchFamily="49" charset="-122"/>
                <a:ea typeface="黑体" panose="02010609060101010101" pitchFamily="49" charset="-122"/>
                <a:cs typeface="宋体" panose="02010600030101010101" pitchFamily="2" charset="-122"/>
              </a:rPr>
              <a:t>但是，对于使用目的的判断并</a:t>
            </a:r>
            <a:r>
              <a:rPr lang="zh-CN" sz="1800" b="0" dirty="0">
                <a:solidFill>
                  <a:srgbClr val="FF0000"/>
                </a:solidFill>
                <a:latin typeface="黑体" panose="02010609060101010101" pitchFamily="49" charset="-122"/>
                <a:ea typeface="黑体" panose="02010609060101010101" pitchFamily="49" charset="-122"/>
                <a:cs typeface="宋体" panose="02010600030101010101" pitchFamily="2" charset="-122"/>
              </a:rPr>
              <a:t>不以行为人的主观过错</a:t>
            </a:r>
            <a:r>
              <a:rPr lang="zh-CN" sz="1800" b="0" dirty="0">
                <a:latin typeface="黑体" panose="02010609060101010101" pitchFamily="49" charset="-122"/>
                <a:ea typeface="黑体" panose="02010609060101010101" pitchFamily="49" charset="-122"/>
                <a:cs typeface="宋体" panose="02010600030101010101" pitchFamily="2" charset="-122"/>
              </a:rPr>
              <a:t>为前提。换言之，认定使用并不取决于实施人的主观心理状态。即便实施人并非刻意追求专利本身的目的，但只要在客观上产生了专利技术所希望达到的目的，则仍然属于专利法上的使用。</a:t>
            </a:r>
            <a:endParaRPr lang="zh-CN" dirty="0">
              <a:latin typeface="黑体" panose="02010609060101010101" pitchFamily="49" charset="-122"/>
              <a:ea typeface="黑体" panose="02010609060101010101" pitchFamily="49"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12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7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22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00"/>
                                        </p:tgtEl>
                                        <p:attrNameLst>
                                          <p:attrName>style.visibility</p:attrName>
                                        </p:attrNameLst>
                                      </p:cBhvr>
                                      <p:to>
                                        <p:strVal val="visible"/>
                                      </p:to>
                                    </p:set>
                                    <p:animEffect transition="in" filter="blinds(horizontal)">
                                      <p:cBhvr>
                                        <p:cTn id="24"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p:bldP spid="7" grpId="0"/>
      <p:bldP spid="100"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专利权的内容</a:t>
            </a:r>
            <a:endParaRPr lang="zh-CN" altLang="en-US" b="1" dirty="0">
              <a:latin typeface="黑体" panose="02010609060101010101" pitchFamily="49" charset="-122"/>
              <a:ea typeface="黑体" panose="02010609060101010101" pitchFamily="49" charset="-122"/>
            </a:endParaRPr>
          </a:p>
        </p:txBody>
      </p:sp>
      <p:sp>
        <p:nvSpPr>
          <p:cNvPr id="6" name="PA_文本框 3"/>
          <p:cNvSpPr txBox="1"/>
          <p:nvPr>
            <p:custDataLst>
              <p:tags r:id="rId1"/>
            </p:custDataLst>
          </p:nvPr>
        </p:nvSpPr>
        <p:spPr>
          <a:xfrm>
            <a:off x="3308350" y="1753870"/>
            <a:ext cx="8625205" cy="4108817"/>
          </a:xfrm>
          <a:prstGeom prst="rect">
            <a:avLst/>
          </a:prstGeom>
          <a:noFill/>
        </p:spPr>
        <p:txBody>
          <a:bodyPr wrap="square" rtlCol="0">
            <a:spAutoFit/>
          </a:bodyPr>
          <a:lstStyle/>
          <a:p>
            <a:pPr lvl="0">
              <a:lnSpc>
                <a:spcPct val="150000"/>
              </a:lnSpc>
            </a:pPr>
            <a:r>
              <a:rPr lang="zh-CN" sz="24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（三）销售权</a:t>
            </a:r>
          </a:p>
          <a:p>
            <a:pPr lvl="0">
              <a:lnSpc>
                <a:spcPct val="150000"/>
              </a:lnSpc>
            </a:pPr>
            <a:r>
              <a:rPr lang="en-US" altLang="zh-CN" sz="20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    </a:t>
            </a:r>
            <a:r>
              <a:rPr lang="zh-CN" sz="20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销售行为所针对的对象是产品。一般而言，销售是指专利产品的所有权从一方当事人有偿转移到另一方当事人的行为。在专利法上，销售并不区分批发或者零售，只要满足前述定义即构成销售。</a:t>
            </a:r>
          </a:p>
          <a:p>
            <a:pPr lvl="0">
              <a:lnSpc>
                <a:spcPct val="150000"/>
              </a:lnSpc>
            </a:pPr>
            <a:r>
              <a:rPr dirty="0">
                <a:solidFill>
                  <a:schemeClr val="tx1">
                    <a:lumMod val="65000"/>
                    <a:lumOff val="35000"/>
                  </a:schemeClr>
                </a:solidFill>
                <a:latin typeface="黑体" panose="02010609060101010101" pitchFamily="49" charset="-122"/>
                <a:ea typeface="黑体" panose="02010609060101010101" pitchFamily="49" charset="-122"/>
                <a:cs typeface="宋体" panose="02010600030101010101" pitchFamily="2" charset="-122"/>
                <a:sym typeface="+mn-ea"/>
              </a:rPr>
              <a:t>   </a:t>
            </a:r>
            <a:r>
              <a:rPr lang="en-US" dirty="0">
                <a:solidFill>
                  <a:schemeClr val="tx1">
                    <a:lumMod val="65000"/>
                    <a:lumOff val="35000"/>
                  </a:schemeClr>
                </a:solidFill>
                <a:latin typeface="黑体" panose="02010609060101010101" pitchFamily="49" charset="-122"/>
                <a:ea typeface="黑体" panose="02010609060101010101" pitchFamily="49" charset="-122"/>
                <a:cs typeface="宋体" panose="02010600030101010101" pitchFamily="2" charset="-122"/>
                <a:sym typeface="+mn-ea"/>
              </a:rPr>
              <a:t> </a:t>
            </a:r>
            <a:r>
              <a:rPr dirty="0">
                <a:solidFill>
                  <a:schemeClr val="tx1">
                    <a:lumMod val="65000"/>
                    <a:lumOff val="35000"/>
                  </a:schemeClr>
                </a:solidFill>
                <a:latin typeface="黑体" panose="02010609060101010101" pitchFamily="49" charset="-122"/>
                <a:ea typeface="黑体" panose="02010609060101010101" pitchFamily="49" charset="-122"/>
                <a:cs typeface="宋体" panose="02010600030101010101" pitchFamily="2" charset="-122"/>
                <a:sym typeface="+mn-ea"/>
              </a:rPr>
              <a:t>值得注意的是，我国专利法上仅仅规定了销售，而没有规定其他可能导致专利产品归属状态发生变动的情形。例如，赠与可能导致专利产品所有权的转移，租赁或者出借也可能导致产品占有权的变化。未经许可持有专利产品在特定条件下也可能构成专利权禁止的状态。例如，持有专利产品的目的是为了销售或出租等。这些行为在我国专利法中尚未予以明确。</a:t>
            </a:r>
          </a:p>
        </p:txBody>
      </p:sp>
      <p:sp>
        <p:nvSpPr>
          <p:cNvPr id="7" name="矩形 6"/>
          <p:cNvSpPr/>
          <p:nvPr/>
        </p:nvSpPr>
        <p:spPr>
          <a:xfrm>
            <a:off x="836211" y="1232029"/>
            <a:ext cx="10876817" cy="521970"/>
          </a:xfrm>
          <a:prstGeom prst="rect">
            <a:avLst/>
          </a:prstGeom>
        </p:spPr>
        <p:txBody>
          <a:bodyPr wrap="square">
            <a:spAutoFit/>
          </a:bodyPr>
          <a:lstStyle/>
          <a:p>
            <a:pPr algn="l"/>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一、发明与实用新型专利权的内容</a:t>
            </a:r>
          </a:p>
        </p:txBody>
      </p:sp>
      <p:sp>
        <p:nvSpPr>
          <p:cNvPr id="8" name="文本框 7"/>
          <p:cNvSpPr txBox="1"/>
          <p:nvPr/>
        </p:nvSpPr>
        <p:spPr>
          <a:xfrm>
            <a:off x="129492" y="265770"/>
            <a:ext cx="1112805" cy="461665"/>
          </a:xfrm>
          <a:prstGeom prst="rect">
            <a:avLst/>
          </a:prstGeom>
          <a:noFill/>
        </p:spPr>
        <p:txBody>
          <a:bodyPr wrap="none" rtlCol="0">
            <a:spAutoFit/>
          </a:bodyPr>
          <a:lstStyle/>
          <a:p>
            <a:r>
              <a:rPr lang="zh-CN" altLang="en-US" sz="2400" b="1" dirty="0">
                <a:solidFill>
                  <a:srgbClr val="FA7D00"/>
                </a:solidFill>
                <a:latin typeface="黑体" panose="02010609060101010101" pitchFamily="49" charset="-122"/>
                <a:ea typeface="黑体" panose="02010609060101010101" pitchFamily="49" charset="-122"/>
              </a:rPr>
              <a:t>第一节</a:t>
            </a:r>
          </a:p>
        </p:txBody>
      </p:sp>
      <p:pic>
        <p:nvPicPr>
          <p:cNvPr id="9" name="图片 8"/>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66040" y="2772410"/>
            <a:ext cx="3374390" cy="22498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9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专利权的内容</a:t>
            </a:r>
            <a:endParaRPr lang="zh-CN" altLang="en-US" b="1" dirty="0">
              <a:latin typeface="黑体" panose="02010609060101010101" pitchFamily="49" charset="-122"/>
              <a:ea typeface="黑体" panose="02010609060101010101" pitchFamily="49" charset="-122"/>
            </a:endParaRPr>
          </a:p>
        </p:txBody>
      </p:sp>
      <p:sp>
        <p:nvSpPr>
          <p:cNvPr id="6" name="PA_文本框 3"/>
          <p:cNvSpPr txBox="1"/>
          <p:nvPr>
            <p:custDataLst>
              <p:tags r:id="rId1"/>
            </p:custDataLst>
          </p:nvPr>
        </p:nvSpPr>
        <p:spPr>
          <a:xfrm>
            <a:off x="3308350" y="1753870"/>
            <a:ext cx="8625205" cy="3139321"/>
          </a:xfrm>
          <a:prstGeom prst="rect">
            <a:avLst/>
          </a:prstGeom>
          <a:noFill/>
        </p:spPr>
        <p:txBody>
          <a:bodyPr wrap="square" rtlCol="0">
            <a:spAutoFit/>
          </a:bodyPr>
          <a:lstStyle/>
          <a:p>
            <a:pPr lvl="0">
              <a:lnSpc>
                <a:spcPct val="150000"/>
              </a:lnSpc>
            </a:pPr>
            <a:r>
              <a:rPr lang="zh-CN" sz="20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（四）许诺销售权</a:t>
            </a:r>
          </a:p>
          <a:p>
            <a:pPr lvl="0">
              <a:lnSpc>
                <a:spcPct val="150000"/>
              </a:lnSpc>
            </a:pPr>
            <a:r>
              <a:rPr lang="en-US" altLang="zh-CN" sz="20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    </a:t>
            </a:r>
            <a:r>
              <a:rPr lang="zh-CN" sz="20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专利法上的许诺销售，是指明确表示愿意销售专利产品的意思表示。前述介绍了销售行为，但从行为的顺序看，许诺销售应当发生在销售行为之前。</a:t>
            </a:r>
          </a:p>
          <a:p>
            <a:pPr lvl="0">
              <a:lnSpc>
                <a:spcPct val="150000"/>
              </a:lnSpc>
            </a:pPr>
            <a:r>
              <a:rPr dirty="0">
                <a:solidFill>
                  <a:schemeClr val="tx1">
                    <a:lumMod val="65000"/>
                    <a:lumOff val="35000"/>
                  </a:schemeClr>
                </a:solidFill>
                <a:latin typeface="黑体" panose="02010609060101010101" pitchFamily="49" charset="-122"/>
                <a:ea typeface="黑体" panose="02010609060101010101" pitchFamily="49" charset="-122"/>
                <a:cs typeface="宋体" panose="02010600030101010101" pitchFamily="2" charset="-122"/>
                <a:sym typeface="+mn-ea"/>
              </a:rPr>
              <a:t>   </a:t>
            </a:r>
            <a:r>
              <a:rPr lang="en-US" dirty="0">
                <a:solidFill>
                  <a:schemeClr val="tx1">
                    <a:lumMod val="65000"/>
                    <a:lumOff val="35000"/>
                  </a:schemeClr>
                </a:solidFill>
                <a:latin typeface="黑体" panose="02010609060101010101" pitchFamily="49" charset="-122"/>
                <a:ea typeface="黑体" panose="02010609060101010101" pitchFamily="49" charset="-122"/>
                <a:cs typeface="宋体" panose="02010600030101010101" pitchFamily="2" charset="-122"/>
                <a:sym typeface="+mn-ea"/>
              </a:rPr>
              <a:t> </a:t>
            </a:r>
            <a:r>
              <a:rPr dirty="0">
                <a:solidFill>
                  <a:schemeClr val="tx1">
                    <a:lumMod val="65000"/>
                    <a:lumOff val="35000"/>
                  </a:schemeClr>
                </a:solidFill>
                <a:latin typeface="黑体" panose="02010609060101010101" pitchFamily="49" charset="-122"/>
                <a:ea typeface="黑体" panose="02010609060101010101" pitchFamily="49" charset="-122"/>
                <a:cs typeface="宋体" panose="02010600030101010101" pitchFamily="2" charset="-122"/>
                <a:sym typeface="+mn-ea"/>
              </a:rPr>
              <a:t>当有人未经专利权人许可对外宣称销售专利产品时，如果这些产品并非专利权人自己制造或者许可他人制造的，则专利权人可以凭借许诺销售权禁止其行为。从专利权的各项内容看，许诺销售应当是销售行为的准备。权利人如果能够禁止许诺销售行为，即可避免后续的侵权行为给自己造成损失。</a:t>
            </a:r>
          </a:p>
        </p:txBody>
      </p:sp>
      <p:sp>
        <p:nvSpPr>
          <p:cNvPr id="7" name="矩形 6"/>
          <p:cNvSpPr/>
          <p:nvPr/>
        </p:nvSpPr>
        <p:spPr>
          <a:xfrm>
            <a:off x="836211" y="1232029"/>
            <a:ext cx="10876817" cy="521970"/>
          </a:xfrm>
          <a:prstGeom prst="rect">
            <a:avLst/>
          </a:prstGeom>
        </p:spPr>
        <p:txBody>
          <a:bodyPr wrap="square">
            <a:spAutoFit/>
          </a:bodyPr>
          <a:lstStyle/>
          <a:p>
            <a:pPr algn="l"/>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一、发明与实用新型专利权的内容</a:t>
            </a:r>
          </a:p>
        </p:txBody>
      </p:sp>
      <p:sp>
        <p:nvSpPr>
          <p:cNvPr id="8" name="文本框 7"/>
          <p:cNvSpPr txBox="1"/>
          <p:nvPr/>
        </p:nvSpPr>
        <p:spPr>
          <a:xfrm>
            <a:off x="129492" y="265770"/>
            <a:ext cx="1112805" cy="461665"/>
          </a:xfrm>
          <a:prstGeom prst="rect">
            <a:avLst/>
          </a:prstGeom>
          <a:noFill/>
        </p:spPr>
        <p:txBody>
          <a:bodyPr wrap="none" rtlCol="0">
            <a:spAutoFit/>
          </a:bodyPr>
          <a:lstStyle/>
          <a:p>
            <a:r>
              <a:rPr lang="zh-CN" altLang="en-US" sz="2400" b="1" dirty="0">
                <a:solidFill>
                  <a:srgbClr val="FA7D00"/>
                </a:solidFill>
                <a:latin typeface="黑体" panose="02010609060101010101" pitchFamily="49" charset="-122"/>
                <a:ea typeface="黑体" panose="02010609060101010101" pitchFamily="49" charset="-122"/>
              </a:rPr>
              <a:t>第一节</a:t>
            </a:r>
          </a:p>
        </p:txBody>
      </p:sp>
      <p:pic>
        <p:nvPicPr>
          <p:cNvPr id="9" name="图片 8"/>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66040" y="2783840"/>
            <a:ext cx="3374390" cy="22498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9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专利权的内容</a:t>
            </a:r>
            <a:endParaRPr lang="zh-CN" altLang="en-US" b="1" dirty="0">
              <a:latin typeface="黑体" panose="02010609060101010101" pitchFamily="49" charset="-122"/>
              <a:ea typeface="黑体" panose="02010609060101010101" pitchFamily="49" charset="-122"/>
            </a:endParaRPr>
          </a:p>
        </p:txBody>
      </p:sp>
      <p:sp>
        <p:nvSpPr>
          <p:cNvPr id="6" name="PA_文本框 3"/>
          <p:cNvSpPr txBox="1"/>
          <p:nvPr>
            <p:custDataLst>
              <p:tags r:id="rId1"/>
            </p:custDataLst>
          </p:nvPr>
        </p:nvSpPr>
        <p:spPr>
          <a:xfrm>
            <a:off x="3308350" y="1753870"/>
            <a:ext cx="8625205" cy="4016484"/>
          </a:xfrm>
          <a:prstGeom prst="rect">
            <a:avLst/>
          </a:prstGeom>
          <a:noFill/>
        </p:spPr>
        <p:txBody>
          <a:bodyPr wrap="square" rtlCol="0">
            <a:spAutoFit/>
          </a:bodyPr>
          <a:lstStyle/>
          <a:p>
            <a:pPr lvl="0">
              <a:lnSpc>
                <a:spcPct val="150000"/>
              </a:lnSpc>
            </a:pPr>
            <a:r>
              <a:rPr lang="zh-CN" sz="20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（五）进口权</a:t>
            </a:r>
          </a:p>
          <a:p>
            <a:pPr lvl="0">
              <a:lnSpc>
                <a:spcPct val="150000"/>
              </a:lnSpc>
            </a:pPr>
            <a:r>
              <a:rPr lang="en-US" altLang="zh-CN" sz="20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    </a:t>
            </a:r>
            <a:r>
              <a:rPr lang="zh-CN" sz="20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所谓进口，是指将专利产品从专利权效力范围之外的领域输入专利权有效地域的行为。该进口行为不一定跨越国境，只需跨越不同的法域即可，即跨越不同法律制度所统辖的地域。</a:t>
            </a:r>
          </a:p>
          <a:p>
            <a:pPr lvl="0">
              <a:lnSpc>
                <a:spcPct val="150000"/>
              </a:lnSpc>
            </a:pPr>
            <a:r>
              <a:rPr dirty="0">
                <a:solidFill>
                  <a:schemeClr val="tx1">
                    <a:lumMod val="65000"/>
                    <a:lumOff val="35000"/>
                  </a:schemeClr>
                </a:solidFill>
                <a:latin typeface="黑体" panose="02010609060101010101" pitchFamily="49" charset="-122"/>
                <a:ea typeface="黑体" panose="02010609060101010101" pitchFamily="49" charset="-122"/>
                <a:cs typeface="宋体" panose="02010600030101010101" pitchFamily="2" charset="-122"/>
                <a:sym typeface="+mn-ea"/>
              </a:rPr>
              <a:t>   </a:t>
            </a:r>
            <a:r>
              <a:rPr lang="en-US" dirty="0">
                <a:solidFill>
                  <a:schemeClr val="tx1">
                    <a:lumMod val="65000"/>
                    <a:lumOff val="35000"/>
                  </a:schemeClr>
                </a:solidFill>
                <a:latin typeface="黑体" panose="02010609060101010101" pitchFamily="49" charset="-122"/>
                <a:ea typeface="黑体" panose="02010609060101010101" pitchFamily="49" charset="-122"/>
                <a:cs typeface="宋体" panose="02010600030101010101" pitchFamily="2" charset="-122"/>
                <a:sym typeface="+mn-ea"/>
              </a:rPr>
              <a:t> </a:t>
            </a:r>
            <a:r>
              <a:rPr dirty="0">
                <a:solidFill>
                  <a:schemeClr val="tx1">
                    <a:lumMod val="65000"/>
                    <a:lumOff val="35000"/>
                  </a:schemeClr>
                </a:solidFill>
                <a:latin typeface="黑体" panose="02010609060101010101" pitchFamily="49" charset="-122"/>
                <a:ea typeface="黑体" panose="02010609060101010101" pitchFamily="49" charset="-122"/>
                <a:cs typeface="宋体" panose="02010600030101010101" pitchFamily="2" charset="-122"/>
                <a:sym typeface="+mn-ea"/>
              </a:rPr>
              <a:t>在涉及专利产品进口的问题中，最具争议的是平行进口问题。所谓平行进口是指权利人分别在不同的法域对同样技术拥有专利，在与专利权人没有任何协议的情况下，将专利权人在一个法域生产或制造的合法产品进口到另一个法域的行为。由于两项专利分别由同一人在不同的法域申请，故在现行制度层面上无法简单地认定平行进口是或者不是侵害专利权的行为。</a:t>
            </a:r>
            <a:r>
              <a:rPr lang="zh-CN" altLang="en-US"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a:t>
            </a:r>
            <a:r>
              <a:rPr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我国《专利法》第</a:t>
            </a:r>
            <a:r>
              <a:rPr lang="en-US"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75</a:t>
            </a:r>
            <a:r>
              <a:rPr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条第1项</a:t>
            </a:r>
            <a:r>
              <a:rPr lang="zh-CN" altLang="en-US"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a:t>
            </a:r>
            <a:endParaRPr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endParaRPr>
          </a:p>
        </p:txBody>
      </p:sp>
      <p:sp>
        <p:nvSpPr>
          <p:cNvPr id="7" name="矩形 6"/>
          <p:cNvSpPr/>
          <p:nvPr/>
        </p:nvSpPr>
        <p:spPr>
          <a:xfrm>
            <a:off x="836211" y="1232029"/>
            <a:ext cx="10876817" cy="521970"/>
          </a:xfrm>
          <a:prstGeom prst="rect">
            <a:avLst/>
          </a:prstGeom>
        </p:spPr>
        <p:txBody>
          <a:bodyPr wrap="square">
            <a:spAutoFit/>
          </a:bodyPr>
          <a:lstStyle/>
          <a:p>
            <a:pPr algn="l"/>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一、发明与实用新型专利权的内容</a:t>
            </a:r>
          </a:p>
        </p:txBody>
      </p:sp>
      <p:sp>
        <p:nvSpPr>
          <p:cNvPr id="8" name="文本框 7"/>
          <p:cNvSpPr txBox="1"/>
          <p:nvPr/>
        </p:nvSpPr>
        <p:spPr>
          <a:xfrm>
            <a:off x="129492" y="265770"/>
            <a:ext cx="1112805" cy="461665"/>
          </a:xfrm>
          <a:prstGeom prst="rect">
            <a:avLst/>
          </a:prstGeom>
          <a:noFill/>
        </p:spPr>
        <p:txBody>
          <a:bodyPr wrap="none" rtlCol="0">
            <a:spAutoFit/>
          </a:bodyPr>
          <a:lstStyle/>
          <a:p>
            <a:r>
              <a:rPr lang="zh-CN" altLang="en-US" sz="2400" b="1" dirty="0">
                <a:solidFill>
                  <a:srgbClr val="FA7D00"/>
                </a:solidFill>
                <a:latin typeface="黑体" panose="02010609060101010101" pitchFamily="49" charset="-122"/>
                <a:ea typeface="黑体" panose="02010609060101010101" pitchFamily="49" charset="-122"/>
              </a:rPr>
              <a:t>第一节</a:t>
            </a:r>
          </a:p>
        </p:txBody>
      </p:sp>
      <p:pic>
        <p:nvPicPr>
          <p:cNvPr id="9" name="图片 8"/>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66040" y="2772410"/>
            <a:ext cx="3374390" cy="22498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9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2.0"/>
</p:tagLst>
</file>

<file path=ppt/tags/tag10.xml><?xml version="1.0" encoding="utf-8"?>
<p:tagLst xmlns:a="http://schemas.openxmlformats.org/drawingml/2006/main" xmlns:r="http://schemas.openxmlformats.org/officeDocument/2006/relationships" xmlns:p="http://schemas.openxmlformats.org/presentationml/2006/main">
  <p:tag name="PA" val="v3.2.0"/>
</p:tagLst>
</file>

<file path=ppt/tags/tag11.xml><?xml version="1.0" encoding="utf-8"?>
<p:tagLst xmlns:a="http://schemas.openxmlformats.org/drawingml/2006/main" xmlns:r="http://schemas.openxmlformats.org/officeDocument/2006/relationships" xmlns:p="http://schemas.openxmlformats.org/presentationml/2006/main">
  <p:tag name="PA" val="v3.2.0"/>
</p:tagLst>
</file>

<file path=ppt/tags/tag12.xml><?xml version="1.0" encoding="utf-8"?>
<p:tagLst xmlns:a="http://schemas.openxmlformats.org/drawingml/2006/main" xmlns:r="http://schemas.openxmlformats.org/officeDocument/2006/relationships" xmlns:p="http://schemas.openxmlformats.org/presentationml/2006/main">
  <p:tag name="PA" val="v3.2.0"/>
</p:tagLst>
</file>

<file path=ppt/tags/tag13.xml><?xml version="1.0" encoding="utf-8"?>
<p:tagLst xmlns:a="http://schemas.openxmlformats.org/drawingml/2006/main" xmlns:r="http://schemas.openxmlformats.org/officeDocument/2006/relationships" xmlns:p="http://schemas.openxmlformats.org/presentationml/2006/main">
  <p:tag name="PA" val="v3.2.0"/>
</p:tagLst>
</file>

<file path=ppt/tags/tag14.xml><?xml version="1.0" encoding="utf-8"?>
<p:tagLst xmlns:a="http://schemas.openxmlformats.org/drawingml/2006/main" xmlns:r="http://schemas.openxmlformats.org/officeDocument/2006/relationships" xmlns:p="http://schemas.openxmlformats.org/presentationml/2006/main">
  <p:tag name="PA" val="v3.2.0"/>
</p:tagLst>
</file>

<file path=ppt/tags/tag15.xml><?xml version="1.0" encoding="utf-8"?>
<p:tagLst xmlns:a="http://schemas.openxmlformats.org/drawingml/2006/main" xmlns:r="http://schemas.openxmlformats.org/officeDocument/2006/relationships" xmlns:p="http://schemas.openxmlformats.org/presentationml/2006/main">
  <p:tag name="PA" val="v3.2.0"/>
</p:tagLst>
</file>

<file path=ppt/tags/tag16.xml><?xml version="1.0" encoding="utf-8"?>
<p:tagLst xmlns:a="http://schemas.openxmlformats.org/drawingml/2006/main" xmlns:r="http://schemas.openxmlformats.org/officeDocument/2006/relationships" xmlns:p="http://schemas.openxmlformats.org/presentationml/2006/main">
  <p:tag name="PA" val="v3.2.0"/>
</p:tagLst>
</file>

<file path=ppt/tags/tag17.xml><?xml version="1.0" encoding="utf-8"?>
<p:tagLst xmlns:a="http://schemas.openxmlformats.org/drawingml/2006/main" xmlns:r="http://schemas.openxmlformats.org/officeDocument/2006/relationships" xmlns:p="http://schemas.openxmlformats.org/presentationml/2006/main">
  <p:tag name="PA" val="v3.2.0"/>
</p:tagLst>
</file>

<file path=ppt/tags/tag18.xml><?xml version="1.0" encoding="utf-8"?>
<p:tagLst xmlns:a="http://schemas.openxmlformats.org/drawingml/2006/main" xmlns:r="http://schemas.openxmlformats.org/officeDocument/2006/relationships" xmlns:p="http://schemas.openxmlformats.org/presentationml/2006/main">
  <p:tag name="PA" val="v3.2.0"/>
</p:tagLst>
</file>

<file path=ppt/tags/tag19.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20.xml><?xml version="1.0" encoding="utf-8"?>
<p:tagLst xmlns:a="http://schemas.openxmlformats.org/drawingml/2006/main" xmlns:r="http://schemas.openxmlformats.org/officeDocument/2006/relationships" xmlns:p="http://schemas.openxmlformats.org/presentationml/2006/main">
  <p:tag name="PA" val="v3.2.0"/>
</p:tagLst>
</file>

<file path=ppt/tags/tag21.xml><?xml version="1.0" encoding="utf-8"?>
<p:tagLst xmlns:a="http://schemas.openxmlformats.org/drawingml/2006/main" xmlns:r="http://schemas.openxmlformats.org/officeDocument/2006/relationships" xmlns:p="http://schemas.openxmlformats.org/presentationml/2006/main">
  <p:tag name="PA" val="v3.2.0"/>
</p:tagLst>
</file>

<file path=ppt/tags/tag22.xml><?xml version="1.0" encoding="utf-8"?>
<p:tagLst xmlns:a="http://schemas.openxmlformats.org/drawingml/2006/main" xmlns:r="http://schemas.openxmlformats.org/officeDocument/2006/relationships" xmlns:p="http://schemas.openxmlformats.org/presentationml/2006/main">
  <p:tag name="PA" val="v3.2.0"/>
</p:tagLst>
</file>

<file path=ppt/tags/tag23.xml><?xml version="1.0" encoding="utf-8"?>
<p:tagLst xmlns:a="http://schemas.openxmlformats.org/drawingml/2006/main" xmlns:r="http://schemas.openxmlformats.org/officeDocument/2006/relationships" xmlns:p="http://schemas.openxmlformats.org/presentationml/2006/main">
  <p:tag name="PA" val="v3.2.0"/>
</p:tagLst>
</file>

<file path=ppt/tags/tag24.xml><?xml version="1.0" encoding="utf-8"?>
<p:tagLst xmlns:a="http://schemas.openxmlformats.org/drawingml/2006/main" xmlns:r="http://schemas.openxmlformats.org/officeDocument/2006/relationships" xmlns:p="http://schemas.openxmlformats.org/presentationml/2006/main">
  <p:tag name="PA" val="v3.2.0"/>
</p:tagLst>
</file>

<file path=ppt/tags/tag25.xml><?xml version="1.0" encoding="utf-8"?>
<p:tagLst xmlns:a="http://schemas.openxmlformats.org/drawingml/2006/main" xmlns:r="http://schemas.openxmlformats.org/officeDocument/2006/relationships" xmlns:p="http://schemas.openxmlformats.org/presentationml/2006/main">
  <p:tag name="PA" val="v3.2.0"/>
</p:tagLst>
</file>

<file path=ppt/tags/tag26.xml><?xml version="1.0" encoding="utf-8"?>
<p:tagLst xmlns:a="http://schemas.openxmlformats.org/drawingml/2006/main" xmlns:r="http://schemas.openxmlformats.org/officeDocument/2006/relationships" xmlns:p="http://schemas.openxmlformats.org/presentationml/2006/main">
  <p:tag name="PA" val="v3.2.0"/>
</p:tagLst>
</file>

<file path=ppt/tags/tag27.xml><?xml version="1.0" encoding="utf-8"?>
<p:tagLst xmlns:a="http://schemas.openxmlformats.org/drawingml/2006/main" xmlns:r="http://schemas.openxmlformats.org/officeDocument/2006/relationships" xmlns:p="http://schemas.openxmlformats.org/presentationml/2006/main">
  <p:tag name="PA" val="v3.2.0"/>
</p:tagLst>
</file>

<file path=ppt/tags/tag28.xml><?xml version="1.0" encoding="utf-8"?>
<p:tagLst xmlns:a="http://schemas.openxmlformats.org/drawingml/2006/main" xmlns:r="http://schemas.openxmlformats.org/officeDocument/2006/relationships" xmlns:p="http://schemas.openxmlformats.org/presentationml/2006/main">
  <p:tag name="PA" val="v3.2.0"/>
</p:tagLst>
</file>

<file path=ppt/tags/tag29.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30.xml><?xml version="1.0" encoding="utf-8"?>
<p:tagLst xmlns:a="http://schemas.openxmlformats.org/drawingml/2006/main" xmlns:r="http://schemas.openxmlformats.org/officeDocument/2006/relationships" xmlns:p="http://schemas.openxmlformats.org/presentationml/2006/main">
  <p:tag name="PA" val="v3.2.0"/>
</p:tagLst>
</file>

<file path=ppt/tags/tag31.xml><?xml version="1.0" encoding="utf-8"?>
<p:tagLst xmlns:a="http://schemas.openxmlformats.org/drawingml/2006/main" xmlns:r="http://schemas.openxmlformats.org/officeDocument/2006/relationships" xmlns:p="http://schemas.openxmlformats.org/presentationml/2006/main">
  <p:tag name="PA" val="v3.2.0"/>
</p:tagLst>
</file>

<file path=ppt/tags/tag32.xml><?xml version="1.0" encoding="utf-8"?>
<p:tagLst xmlns:a="http://schemas.openxmlformats.org/drawingml/2006/main" xmlns:r="http://schemas.openxmlformats.org/officeDocument/2006/relationships" xmlns:p="http://schemas.openxmlformats.org/presentationml/2006/main">
  <p:tag name="PA" val="v3.2.0"/>
</p:tagLst>
</file>

<file path=ppt/tags/tag33.xml><?xml version="1.0" encoding="utf-8"?>
<p:tagLst xmlns:a="http://schemas.openxmlformats.org/drawingml/2006/main" xmlns:r="http://schemas.openxmlformats.org/officeDocument/2006/relationships" xmlns:p="http://schemas.openxmlformats.org/presentationml/2006/main">
  <p:tag name="PA" val="v3.2.0"/>
</p:tagLst>
</file>

<file path=ppt/tags/tag34.xml><?xml version="1.0" encoding="utf-8"?>
<p:tagLst xmlns:a="http://schemas.openxmlformats.org/drawingml/2006/main" xmlns:r="http://schemas.openxmlformats.org/officeDocument/2006/relationships" xmlns:p="http://schemas.openxmlformats.org/presentationml/2006/main">
  <p:tag name="PA" val="v3.2.0"/>
</p:tagLst>
</file>

<file path=ppt/tags/tag35.xml><?xml version="1.0" encoding="utf-8"?>
<p:tagLst xmlns:a="http://schemas.openxmlformats.org/drawingml/2006/main" xmlns:r="http://schemas.openxmlformats.org/officeDocument/2006/relationships" xmlns:p="http://schemas.openxmlformats.org/presentationml/2006/main">
  <p:tag name="PA" val="v3.2.0"/>
</p:tagLst>
</file>

<file path=ppt/tags/tag36.xml><?xml version="1.0" encoding="utf-8"?>
<p:tagLst xmlns:a="http://schemas.openxmlformats.org/drawingml/2006/main" xmlns:r="http://schemas.openxmlformats.org/officeDocument/2006/relationships" xmlns:p="http://schemas.openxmlformats.org/presentationml/2006/main">
  <p:tag name="PA" val="v3.2.0"/>
</p:tagLst>
</file>

<file path=ppt/tags/tag37.xml><?xml version="1.0" encoding="utf-8"?>
<p:tagLst xmlns:a="http://schemas.openxmlformats.org/drawingml/2006/main" xmlns:r="http://schemas.openxmlformats.org/officeDocument/2006/relationships" xmlns:p="http://schemas.openxmlformats.org/presentationml/2006/main">
  <p:tag name="PA" val="v3.2.0"/>
</p:tagLst>
</file>

<file path=ppt/tags/tag38.xml><?xml version="1.0" encoding="utf-8"?>
<p:tagLst xmlns:a="http://schemas.openxmlformats.org/drawingml/2006/main" xmlns:r="http://schemas.openxmlformats.org/officeDocument/2006/relationships" xmlns:p="http://schemas.openxmlformats.org/presentationml/2006/main">
  <p:tag name="PA" val="v3.2.0"/>
</p:tagLst>
</file>

<file path=ppt/tags/tag39.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40.xml><?xml version="1.0" encoding="utf-8"?>
<p:tagLst xmlns:a="http://schemas.openxmlformats.org/drawingml/2006/main" xmlns:r="http://schemas.openxmlformats.org/officeDocument/2006/relationships" xmlns:p="http://schemas.openxmlformats.org/presentationml/2006/main">
  <p:tag name="PA" val="v3.2.0"/>
</p:tagLst>
</file>

<file path=ppt/tags/tag41.xml><?xml version="1.0" encoding="utf-8"?>
<p:tagLst xmlns:a="http://schemas.openxmlformats.org/drawingml/2006/main" xmlns:r="http://schemas.openxmlformats.org/officeDocument/2006/relationships" xmlns:p="http://schemas.openxmlformats.org/presentationml/2006/main">
  <p:tag name="PA" val="v3.2.0"/>
</p:tagLst>
</file>

<file path=ppt/tags/tag42.xml><?xml version="1.0" encoding="utf-8"?>
<p:tagLst xmlns:a="http://schemas.openxmlformats.org/drawingml/2006/main" xmlns:r="http://schemas.openxmlformats.org/officeDocument/2006/relationships" xmlns:p="http://schemas.openxmlformats.org/presentationml/2006/main">
  <p:tag name="PA" val="v3.2.0"/>
</p:tagLst>
</file>

<file path=ppt/tags/tag43.xml><?xml version="1.0" encoding="utf-8"?>
<p:tagLst xmlns:a="http://schemas.openxmlformats.org/drawingml/2006/main" xmlns:r="http://schemas.openxmlformats.org/officeDocument/2006/relationships" xmlns:p="http://schemas.openxmlformats.org/presentationml/2006/main">
  <p:tag name="PA" val="v3.2.0"/>
</p:tagLst>
</file>

<file path=ppt/tags/tag44.xml><?xml version="1.0" encoding="utf-8"?>
<p:tagLst xmlns:a="http://schemas.openxmlformats.org/drawingml/2006/main" xmlns:r="http://schemas.openxmlformats.org/officeDocument/2006/relationships" xmlns:p="http://schemas.openxmlformats.org/presentationml/2006/main">
  <p:tag name="PA" val="v3.2.0"/>
</p:tagLst>
</file>

<file path=ppt/tags/tag45.xml><?xml version="1.0" encoding="utf-8"?>
<p:tagLst xmlns:a="http://schemas.openxmlformats.org/drawingml/2006/main" xmlns:r="http://schemas.openxmlformats.org/officeDocument/2006/relationships" xmlns:p="http://schemas.openxmlformats.org/presentationml/2006/main">
  <p:tag name="PA" val="v3.2.0"/>
</p:tagLst>
</file>

<file path=ppt/tags/tag46.xml><?xml version="1.0" encoding="utf-8"?>
<p:tagLst xmlns:a="http://schemas.openxmlformats.org/drawingml/2006/main" xmlns:r="http://schemas.openxmlformats.org/officeDocument/2006/relationships" xmlns:p="http://schemas.openxmlformats.org/presentationml/2006/main">
  <p:tag name="PA" val="v3.2.0"/>
</p:tagLst>
</file>

<file path=ppt/tags/tag47.xml><?xml version="1.0" encoding="utf-8"?>
<p:tagLst xmlns:a="http://schemas.openxmlformats.org/drawingml/2006/main" xmlns:r="http://schemas.openxmlformats.org/officeDocument/2006/relationships" xmlns:p="http://schemas.openxmlformats.org/presentationml/2006/main">
  <p:tag name="PA" val="v3.2.0"/>
</p:tagLst>
</file>

<file path=ppt/tags/tag48.xml><?xml version="1.0" encoding="utf-8"?>
<p:tagLst xmlns:a="http://schemas.openxmlformats.org/drawingml/2006/main" xmlns:r="http://schemas.openxmlformats.org/officeDocument/2006/relationships" xmlns:p="http://schemas.openxmlformats.org/presentationml/2006/main">
  <p:tag name="PA" val="v3.2.0"/>
</p:tagLst>
</file>

<file path=ppt/tags/tag49.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50.xml><?xml version="1.0" encoding="utf-8"?>
<p:tagLst xmlns:a="http://schemas.openxmlformats.org/drawingml/2006/main" xmlns:r="http://schemas.openxmlformats.org/officeDocument/2006/relationships" xmlns:p="http://schemas.openxmlformats.org/presentationml/2006/main">
  <p:tag name="PA" val="v3.2.0"/>
</p:tagLst>
</file>

<file path=ppt/tags/tag51.xml><?xml version="1.0" encoding="utf-8"?>
<p:tagLst xmlns:a="http://schemas.openxmlformats.org/drawingml/2006/main" xmlns:r="http://schemas.openxmlformats.org/officeDocument/2006/relationships" xmlns:p="http://schemas.openxmlformats.org/presentationml/2006/main">
  <p:tag name="PA" val="v3.2.0"/>
</p:tagLst>
</file>

<file path=ppt/tags/tag52.xml><?xml version="1.0" encoding="utf-8"?>
<p:tagLst xmlns:a="http://schemas.openxmlformats.org/drawingml/2006/main" xmlns:r="http://schemas.openxmlformats.org/officeDocument/2006/relationships" xmlns:p="http://schemas.openxmlformats.org/presentationml/2006/main">
  <p:tag name="PA" val="v3.2.0"/>
</p:tagLst>
</file>

<file path=ppt/tags/tag53.xml><?xml version="1.0" encoding="utf-8"?>
<p:tagLst xmlns:a="http://schemas.openxmlformats.org/drawingml/2006/main" xmlns:r="http://schemas.openxmlformats.org/officeDocument/2006/relationships" xmlns:p="http://schemas.openxmlformats.org/presentationml/2006/main">
  <p:tag name="PA" val="v3.2.0"/>
</p:tagLst>
</file>

<file path=ppt/tags/tag54.xml><?xml version="1.0" encoding="utf-8"?>
<p:tagLst xmlns:a="http://schemas.openxmlformats.org/drawingml/2006/main" xmlns:r="http://schemas.openxmlformats.org/officeDocument/2006/relationships" xmlns:p="http://schemas.openxmlformats.org/presentationml/2006/main">
  <p:tag name="PA" val="v3.2.0"/>
</p:tagLst>
</file>

<file path=ppt/tags/tag55.xml><?xml version="1.0" encoding="utf-8"?>
<p:tagLst xmlns:a="http://schemas.openxmlformats.org/drawingml/2006/main" xmlns:r="http://schemas.openxmlformats.org/officeDocument/2006/relationships" xmlns:p="http://schemas.openxmlformats.org/presentationml/2006/main">
  <p:tag name="PA" val="v3.2.0"/>
</p:tagLst>
</file>

<file path=ppt/tags/tag56.xml><?xml version="1.0" encoding="utf-8"?>
<p:tagLst xmlns:a="http://schemas.openxmlformats.org/drawingml/2006/main" xmlns:r="http://schemas.openxmlformats.org/officeDocument/2006/relationships" xmlns:p="http://schemas.openxmlformats.org/presentationml/2006/main">
  <p:tag name="PA" val="v3.2.0"/>
</p:tagLst>
</file>

<file path=ppt/tags/tag57.xml><?xml version="1.0" encoding="utf-8"?>
<p:tagLst xmlns:a="http://schemas.openxmlformats.org/drawingml/2006/main" xmlns:r="http://schemas.openxmlformats.org/officeDocument/2006/relationships" xmlns:p="http://schemas.openxmlformats.org/presentationml/2006/main">
  <p:tag name="PA" val="v3.2.0"/>
</p:tagLst>
</file>

<file path=ppt/tags/tag58.xml><?xml version="1.0" encoding="utf-8"?>
<p:tagLst xmlns:a="http://schemas.openxmlformats.org/drawingml/2006/main" xmlns:r="http://schemas.openxmlformats.org/officeDocument/2006/relationships" xmlns:p="http://schemas.openxmlformats.org/presentationml/2006/main">
  <p:tag name="PA" val="v3.2.0"/>
</p:tagLst>
</file>

<file path=ppt/tags/tag59.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60.xml><?xml version="1.0" encoding="utf-8"?>
<p:tagLst xmlns:a="http://schemas.openxmlformats.org/drawingml/2006/main" xmlns:r="http://schemas.openxmlformats.org/officeDocument/2006/relationships" xmlns:p="http://schemas.openxmlformats.org/presentationml/2006/main">
  <p:tag name="PA" val="v3.2.0"/>
</p:tagLst>
</file>

<file path=ppt/tags/tag61.xml><?xml version="1.0" encoding="utf-8"?>
<p:tagLst xmlns:a="http://schemas.openxmlformats.org/drawingml/2006/main" xmlns:r="http://schemas.openxmlformats.org/officeDocument/2006/relationships" xmlns:p="http://schemas.openxmlformats.org/presentationml/2006/main">
  <p:tag name="PA" val="v3.2.0"/>
</p:tagLst>
</file>

<file path=ppt/tags/tag62.xml><?xml version="1.0" encoding="utf-8"?>
<p:tagLst xmlns:a="http://schemas.openxmlformats.org/drawingml/2006/main" xmlns:r="http://schemas.openxmlformats.org/officeDocument/2006/relationships" xmlns:p="http://schemas.openxmlformats.org/presentationml/2006/main">
  <p:tag name="PA" val="v3.2.0"/>
</p:tagLst>
</file>

<file path=ppt/tags/tag63.xml><?xml version="1.0" encoding="utf-8"?>
<p:tagLst xmlns:a="http://schemas.openxmlformats.org/drawingml/2006/main" xmlns:r="http://schemas.openxmlformats.org/officeDocument/2006/relationships" xmlns:p="http://schemas.openxmlformats.org/presentationml/2006/main">
  <p:tag name="PA" val="v3.2.0"/>
</p:tagLst>
</file>

<file path=ppt/tags/tag64.xml><?xml version="1.0" encoding="utf-8"?>
<p:tagLst xmlns:a="http://schemas.openxmlformats.org/drawingml/2006/main" xmlns:r="http://schemas.openxmlformats.org/officeDocument/2006/relationships" xmlns:p="http://schemas.openxmlformats.org/presentationml/2006/main">
  <p:tag name="PA" val="v3.2.0"/>
</p:tagLst>
</file>

<file path=ppt/tags/tag65.xml><?xml version="1.0" encoding="utf-8"?>
<p:tagLst xmlns:a="http://schemas.openxmlformats.org/drawingml/2006/main" xmlns:r="http://schemas.openxmlformats.org/officeDocument/2006/relationships" xmlns:p="http://schemas.openxmlformats.org/presentationml/2006/main">
  <p:tag name="PA" val="v3.2.0"/>
</p:tagLst>
</file>

<file path=ppt/tags/tag66.xml><?xml version="1.0" encoding="utf-8"?>
<p:tagLst xmlns:a="http://schemas.openxmlformats.org/drawingml/2006/main" xmlns:r="http://schemas.openxmlformats.org/officeDocument/2006/relationships" xmlns:p="http://schemas.openxmlformats.org/presentationml/2006/main">
  <p:tag name="PA" val="v3.2.0"/>
</p:tagLst>
</file>

<file path=ppt/tags/tag67.xml><?xml version="1.0" encoding="utf-8"?>
<p:tagLst xmlns:a="http://schemas.openxmlformats.org/drawingml/2006/main" xmlns:r="http://schemas.openxmlformats.org/officeDocument/2006/relationships" xmlns:p="http://schemas.openxmlformats.org/presentationml/2006/main">
  <p:tag name="PA" val="v3.2.0"/>
</p:tagLst>
</file>

<file path=ppt/tags/tag68.xml><?xml version="1.0" encoding="utf-8"?>
<p:tagLst xmlns:a="http://schemas.openxmlformats.org/drawingml/2006/main" xmlns:r="http://schemas.openxmlformats.org/officeDocument/2006/relationships" xmlns:p="http://schemas.openxmlformats.org/presentationml/2006/main">
  <p:tag name="PA" val="v3.2.0"/>
</p:tagLst>
</file>

<file path=ppt/tags/tag69.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70.xml><?xml version="1.0" encoding="utf-8"?>
<p:tagLst xmlns:a="http://schemas.openxmlformats.org/drawingml/2006/main" xmlns:r="http://schemas.openxmlformats.org/officeDocument/2006/relationships" xmlns:p="http://schemas.openxmlformats.org/presentationml/2006/main">
  <p:tag name="PA" val="v3.2.0"/>
</p:tagLst>
</file>

<file path=ppt/tags/tag71.xml><?xml version="1.0" encoding="utf-8"?>
<p:tagLst xmlns:a="http://schemas.openxmlformats.org/drawingml/2006/main" xmlns:r="http://schemas.openxmlformats.org/officeDocument/2006/relationships" xmlns:p="http://schemas.openxmlformats.org/presentationml/2006/main">
  <p:tag name="PA" val="v3.2.0"/>
</p:tagLst>
</file>

<file path=ppt/tags/tag72.xml><?xml version="1.0" encoding="utf-8"?>
<p:tagLst xmlns:a="http://schemas.openxmlformats.org/drawingml/2006/main" xmlns:r="http://schemas.openxmlformats.org/officeDocument/2006/relationships" xmlns:p="http://schemas.openxmlformats.org/presentationml/2006/main">
  <p:tag name="PA" val="v3.2.0"/>
</p:tagLst>
</file>

<file path=ppt/tags/tag73.xml><?xml version="1.0" encoding="utf-8"?>
<p:tagLst xmlns:a="http://schemas.openxmlformats.org/drawingml/2006/main" xmlns:r="http://schemas.openxmlformats.org/officeDocument/2006/relationships" xmlns:p="http://schemas.openxmlformats.org/presentationml/2006/main">
  <p:tag name="PA" val="v3.2.0"/>
</p:tagLst>
</file>

<file path=ppt/tags/tag74.xml><?xml version="1.0" encoding="utf-8"?>
<p:tagLst xmlns:a="http://schemas.openxmlformats.org/drawingml/2006/main" xmlns:r="http://schemas.openxmlformats.org/officeDocument/2006/relationships" xmlns:p="http://schemas.openxmlformats.org/presentationml/2006/main">
  <p:tag name="PA" val="v3.2.0"/>
</p:tagLst>
</file>

<file path=ppt/tags/tag75.xml><?xml version="1.0" encoding="utf-8"?>
<p:tagLst xmlns:a="http://schemas.openxmlformats.org/drawingml/2006/main" xmlns:r="http://schemas.openxmlformats.org/officeDocument/2006/relationships" xmlns:p="http://schemas.openxmlformats.org/presentationml/2006/main">
  <p:tag name="PA" val="v3.2.0"/>
</p:tagLst>
</file>

<file path=ppt/tags/tag76.xml><?xml version="1.0" encoding="utf-8"?>
<p:tagLst xmlns:a="http://schemas.openxmlformats.org/drawingml/2006/main" xmlns:r="http://schemas.openxmlformats.org/officeDocument/2006/relationships" xmlns:p="http://schemas.openxmlformats.org/presentationml/2006/main">
  <p:tag name="PA" val="v3.2.0"/>
</p:tagLst>
</file>

<file path=ppt/tags/tag77.xml><?xml version="1.0" encoding="utf-8"?>
<p:tagLst xmlns:a="http://schemas.openxmlformats.org/drawingml/2006/main" xmlns:r="http://schemas.openxmlformats.org/officeDocument/2006/relationships" xmlns:p="http://schemas.openxmlformats.org/presentationml/2006/main">
  <p:tag name="PA" val="v3.2.0"/>
</p:tagLst>
</file>

<file path=ppt/tags/tag78.xml><?xml version="1.0" encoding="utf-8"?>
<p:tagLst xmlns:a="http://schemas.openxmlformats.org/drawingml/2006/main" xmlns:r="http://schemas.openxmlformats.org/officeDocument/2006/relationships" xmlns:p="http://schemas.openxmlformats.org/presentationml/2006/main">
  <p:tag name="PA" val="v3.2.0"/>
</p:tagLst>
</file>

<file path=ppt/tags/tag79.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ags/tag80.xml><?xml version="1.0" encoding="utf-8"?>
<p:tagLst xmlns:a="http://schemas.openxmlformats.org/drawingml/2006/main" xmlns:r="http://schemas.openxmlformats.org/officeDocument/2006/relationships" xmlns:p="http://schemas.openxmlformats.org/presentationml/2006/main">
  <p:tag name="PA" val="v3.2.0"/>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6717</TotalTime>
  <Words>27362</Words>
  <Application>Microsoft Office PowerPoint</Application>
  <PresentationFormat>宽屏</PresentationFormat>
  <Paragraphs>1171</Paragraphs>
  <Slides>236</Slides>
  <Notes>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236</vt:i4>
      </vt:variant>
    </vt:vector>
  </HeadingPairs>
  <TitlesOfParts>
    <vt:vector size="250" baseType="lpstr">
      <vt:lpstr>等线</vt:lpstr>
      <vt:lpstr>黑体</vt:lpstr>
      <vt:lpstr>黑体</vt:lpstr>
      <vt:lpstr>STZhongsong</vt:lpstr>
      <vt:lpstr>STZhongsong</vt:lpstr>
      <vt:lpstr>隶书</vt:lpstr>
      <vt:lpstr>微软雅黑</vt:lpstr>
      <vt:lpstr>Arial</vt:lpstr>
      <vt:lpstr>Calibri</vt:lpstr>
      <vt:lpstr>Garamond</vt:lpstr>
      <vt:lpstr>Gill Sans MT</vt:lpstr>
      <vt:lpstr>Times New Roman</vt:lpstr>
      <vt:lpstr>Wingdings</vt:lpstr>
      <vt:lpstr>Office 主题​​</vt:lpstr>
      <vt:lpstr>知识产权法学</vt:lpstr>
      <vt:lpstr>第八章 专利权的对象 </vt:lpstr>
      <vt:lpstr>PowerPoint 演示文稿</vt:lpstr>
      <vt:lpstr>本章导语</vt:lpstr>
      <vt:lpstr>发明</vt:lpstr>
      <vt:lpstr>发明</vt:lpstr>
      <vt:lpstr>发明</vt:lpstr>
      <vt:lpstr>PowerPoint 演示文稿</vt:lpstr>
      <vt:lpstr>PowerPoint 演示文稿</vt:lpstr>
      <vt:lpstr>PowerPoint 演示文稿</vt:lpstr>
      <vt:lpstr>PowerPoint 演示文稿</vt:lpstr>
      <vt:lpstr>实用新型</vt:lpstr>
      <vt:lpstr>PowerPoint 演示文稿</vt:lpstr>
      <vt:lpstr>PowerPoint 演示文稿</vt:lpstr>
      <vt:lpstr>实用新型</vt:lpstr>
      <vt:lpstr>外观设计</vt:lpstr>
      <vt:lpstr>PowerPoint 演示文稿</vt:lpstr>
      <vt:lpstr>PowerPoint 演示文稿</vt:lpstr>
      <vt:lpstr>外观设计</vt:lpstr>
      <vt:lpstr>外观设计</vt:lpstr>
      <vt:lpstr>专利法不予保护的对象</vt:lpstr>
      <vt:lpstr>专利法不予保护的对象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第九章 专利权取得的实质条件</vt:lpstr>
      <vt:lpstr>PowerPoint 演示文稿</vt:lpstr>
      <vt:lpstr>本章导语</vt:lpstr>
      <vt:lpstr>发明与实用新型专利权的取得条件</vt:lpstr>
      <vt:lpstr>PowerPoint 演示文稿</vt:lpstr>
      <vt:lpstr>PowerPoint 演示文稿</vt:lpstr>
      <vt:lpstr>发明与实用新型专利权的取得条件</vt:lpstr>
      <vt:lpstr>PowerPoint 演示文稿</vt:lpstr>
      <vt:lpstr>PowerPoint 演示文稿</vt:lpstr>
      <vt:lpstr>PowerPoint 演示文稿</vt:lpstr>
      <vt:lpstr>PowerPoint 演示文稿</vt:lpstr>
      <vt:lpstr>发明与实用新型专利权的取得条件</vt:lpstr>
      <vt:lpstr>发明与实用新型专利权的取得条件</vt:lpstr>
      <vt:lpstr>PowerPoint 演示文稿</vt:lpstr>
      <vt:lpstr>PowerPoint 演示文稿</vt:lpstr>
      <vt:lpstr>发明与实用新型专利权的取得条件</vt:lpstr>
      <vt:lpstr>PowerPoint 演示文稿</vt:lpstr>
      <vt:lpstr>PowerPoint 演示文稿</vt:lpstr>
      <vt:lpstr>PowerPoint 演示文稿</vt:lpstr>
      <vt:lpstr>PowerPoint 演示文稿</vt:lpstr>
      <vt:lpstr>PowerPoint 演示文稿</vt:lpstr>
      <vt:lpstr>发明与实用新型专利权的取得条件</vt:lpstr>
      <vt:lpstr>PowerPoint 演示文稿</vt:lpstr>
      <vt:lpstr>PowerPoint 演示文稿</vt:lpstr>
      <vt:lpstr>外观设计专利权的取得条件</vt:lpstr>
      <vt:lpstr>外观设计专利权的取得条件</vt:lpstr>
      <vt:lpstr>外观设计专利权的取得条件</vt:lpstr>
      <vt:lpstr>第十章 专利权的归属和变更 </vt:lpstr>
      <vt:lpstr>PowerPoint 演示文稿</vt:lpstr>
      <vt:lpstr>本章导语</vt:lpstr>
      <vt:lpstr>专利权的归属</vt:lpstr>
      <vt:lpstr>专利权的归属</vt:lpstr>
      <vt:lpstr>专利权的归属</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专利权的归属</vt:lpstr>
      <vt:lpstr>专利权的归属</vt:lpstr>
      <vt:lpstr>PowerPoint 演示文稿</vt:lpstr>
      <vt:lpstr>专利权的无效</vt:lpstr>
      <vt:lpstr>专利申请程序</vt:lpstr>
      <vt:lpstr>PowerPoint 演示文稿</vt:lpstr>
      <vt:lpstr>PowerPoint 演示文稿</vt:lpstr>
      <vt:lpstr>专利权的无效</vt:lpstr>
      <vt:lpstr>专利权的无效</vt:lpstr>
      <vt:lpstr>PowerPoint 演示文稿</vt:lpstr>
      <vt:lpstr>专利权的期限和终止</vt:lpstr>
      <vt:lpstr>PowerPoint 演示文稿</vt:lpstr>
      <vt:lpstr>专利权的期限和终止</vt:lpstr>
      <vt:lpstr>第十一章 专利权的内容与限制 </vt:lpstr>
      <vt:lpstr>PowerPoint 演示文稿</vt:lpstr>
      <vt:lpstr>本章导语</vt:lpstr>
      <vt:lpstr>专利权的内容</vt:lpstr>
      <vt:lpstr>专利权的内容</vt:lpstr>
      <vt:lpstr>专利权的内容</vt:lpstr>
      <vt:lpstr>专利权的内容</vt:lpstr>
      <vt:lpstr>专利权的内容</vt:lpstr>
      <vt:lpstr>专利权的内容</vt:lpstr>
      <vt:lpstr>专利权的内容</vt:lpstr>
      <vt:lpstr>专利权的内容</vt:lpstr>
      <vt:lpstr>专利权的内容</vt:lpstr>
      <vt:lpstr>专利权的内容</vt:lpstr>
      <vt:lpstr>不侵害专利权的行为</vt:lpstr>
      <vt:lpstr>不侵害专利权的行为</vt:lpstr>
      <vt:lpstr>不侵害专利权的行为</vt:lpstr>
      <vt:lpstr>不侵害专利权的行为</vt:lpstr>
      <vt:lpstr>不侵害专利权的行为</vt:lpstr>
      <vt:lpstr>PowerPoint 演示文稿</vt:lpstr>
      <vt:lpstr>PowerPoint 演示文稿</vt:lpstr>
      <vt:lpstr>PowerPoint 演示文稿</vt:lpstr>
      <vt:lpstr>不侵害专利权的行为</vt:lpstr>
      <vt:lpstr>不侵害专利权的行为</vt:lpstr>
      <vt:lpstr>不侵害专利权的行为</vt:lpstr>
      <vt:lpstr>不侵害专利权的行为</vt:lpstr>
      <vt:lpstr>不侵害专利权的行为</vt:lpstr>
      <vt:lpstr>不侵害专利权的行为</vt:lpstr>
      <vt:lpstr>不侵害专利权的行为</vt:lpstr>
      <vt:lpstr>专利权强制许可</vt:lpstr>
      <vt:lpstr>专利权强制许可</vt:lpstr>
      <vt:lpstr>专利权强制许可</vt:lpstr>
      <vt:lpstr>专利权强制许可</vt:lpstr>
      <vt:lpstr>专利权强制许可</vt:lpstr>
      <vt:lpstr>专利权强制许可</vt:lpstr>
      <vt:lpstr>专利权强制许可</vt:lpstr>
      <vt:lpstr>专利权强制许可</vt:lpstr>
      <vt:lpstr>专利权强制许可</vt:lpstr>
      <vt:lpstr>专利权强制许可</vt:lpstr>
      <vt:lpstr>专利权强制许可</vt:lpstr>
      <vt:lpstr>专利权强制许可</vt:lpstr>
      <vt:lpstr>专利权强制许可</vt:lpstr>
      <vt:lpstr>专利权强制许可</vt:lpstr>
      <vt:lpstr>第十二章 专利权的利用</vt:lpstr>
      <vt:lpstr>PowerPoint 演示文稿</vt:lpstr>
      <vt:lpstr>本章导语</vt:lpstr>
      <vt:lpstr>本章导语</vt:lpstr>
      <vt:lpstr> 专利的实施许可</vt:lpstr>
      <vt:lpstr> 专利的实施许可</vt:lpstr>
      <vt:lpstr> 专利的实施许可</vt:lpstr>
      <vt:lpstr> 专利的实施许可</vt:lpstr>
      <vt:lpstr> 专利的实施许可</vt:lpstr>
      <vt:lpstr> 专利的实施许可</vt:lpstr>
      <vt:lpstr> 专利的实施许可</vt:lpstr>
      <vt:lpstr> 专利的实施许可</vt:lpstr>
      <vt:lpstr>PowerPoint 演示文稿</vt:lpstr>
      <vt:lpstr>PowerPoint 演示文稿</vt:lpstr>
      <vt:lpstr>PowerPoint 演示文稿</vt:lpstr>
      <vt:lpstr> 专利的实施许可</vt:lpstr>
      <vt:lpstr> 专利的实施许可</vt:lpstr>
      <vt:lpstr> 专利的实施许可</vt:lpstr>
      <vt:lpstr> 专利权的转让</vt:lpstr>
      <vt:lpstr> 专利权的转让</vt:lpstr>
      <vt:lpstr> 专利权的转让</vt:lpstr>
      <vt:lpstr> 专利权的转让</vt:lpstr>
      <vt:lpstr>第十三章 侵害专利权的法律责任</vt:lpstr>
      <vt:lpstr>PowerPoint 演示文稿</vt:lpstr>
      <vt:lpstr>本章导语</vt:lpstr>
      <vt:lpstr>本章导语</vt:lpstr>
      <vt:lpstr>PowerPoint 演示文稿</vt:lpstr>
      <vt:lpstr>专利权的保护范围</vt:lpstr>
      <vt:lpstr>专利权的保护范围</vt:lpstr>
      <vt:lpstr>专利权的保护范围</vt:lpstr>
      <vt:lpstr>PowerPoint 演示文稿</vt:lpstr>
      <vt:lpstr>专利权的保护范围</vt:lpstr>
      <vt:lpstr>PowerPoint 演示文稿</vt:lpstr>
      <vt:lpstr>专利权的保护范围</vt:lpstr>
      <vt:lpstr>专利权的保护范围</vt:lpstr>
      <vt:lpstr>专利权的保护范围</vt:lpstr>
      <vt:lpstr>专利权的保护范围</vt:lpstr>
      <vt:lpstr>PowerPoint 演示文稿</vt:lpstr>
      <vt:lpstr>PowerPoint 演示文稿</vt:lpstr>
      <vt:lpstr>PowerPoint 演示文稿</vt:lpstr>
      <vt:lpstr>专利权的保护范围</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侵害专利权行为的抗辩事由</vt:lpstr>
      <vt:lpstr>侵害专利权行为的抗辩事由</vt:lpstr>
      <vt:lpstr>侵害专利权行为的抗辩事由</vt:lpstr>
      <vt:lpstr>侵害专利权行为的抗辩事由</vt:lpstr>
      <vt:lpstr>侵害专利权行为的抗辩事由</vt:lpstr>
      <vt:lpstr>侵害专利权行为的抗辩事由</vt:lpstr>
      <vt:lpstr>侵害专利权行为的抗辩事由</vt:lpstr>
      <vt:lpstr>侵害专利权行为的法律责任</vt:lpstr>
      <vt:lpstr>侵害专利权行为的法律责任</vt:lpstr>
      <vt:lpstr>侵害专利权行为的法律责任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侵害专利权行为的法律责任</vt:lpstr>
      <vt:lpstr>侵害专利权行为的法律责任</vt:lpstr>
      <vt:lpstr>侵害专利权行为的法律责任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管 理 学</dc:title>
  <dc:creator>hybonline</dc:creator>
  <cp:lastModifiedBy>Y L</cp:lastModifiedBy>
  <cp:revision>213</cp:revision>
  <dcterms:created xsi:type="dcterms:W3CDTF">2019-10-11T02:21:38Z</dcterms:created>
  <dcterms:modified xsi:type="dcterms:W3CDTF">2025-01-04T17:36:21Z</dcterms:modified>
</cp:coreProperties>
</file>