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6" r:id="rId1"/>
    <p:sldMasterId id="2147484070" r:id="rId2"/>
  </p:sldMasterIdLst>
  <p:notesMasterIdLst>
    <p:notesMasterId r:id="rId73"/>
  </p:notesMasterIdLst>
  <p:handoutMasterIdLst>
    <p:handoutMasterId r:id="rId74"/>
  </p:handoutMasterIdLst>
  <p:sldIdLst>
    <p:sldId id="653" r:id="rId3"/>
    <p:sldId id="627" r:id="rId4"/>
    <p:sldId id="1962" r:id="rId5"/>
    <p:sldId id="488" r:id="rId6"/>
    <p:sldId id="293" r:id="rId7"/>
    <p:sldId id="286" r:id="rId8"/>
    <p:sldId id="287" r:id="rId9"/>
    <p:sldId id="288" r:id="rId10"/>
    <p:sldId id="519" r:id="rId11"/>
    <p:sldId id="511" r:id="rId12"/>
    <p:sldId id="518" r:id="rId13"/>
    <p:sldId id="513" r:id="rId14"/>
    <p:sldId id="512" r:id="rId15"/>
    <p:sldId id="514" r:id="rId16"/>
    <p:sldId id="1966" r:id="rId17"/>
    <p:sldId id="515" r:id="rId18"/>
    <p:sldId id="516" r:id="rId19"/>
    <p:sldId id="517" r:id="rId20"/>
    <p:sldId id="489" r:id="rId21"/>
    <p:sldId id="618" r:id="rId22"/>
    <p:sldId id="448" r:id="rId23"/>
    <p:sldId id="617" r:id="rId24"/>
    <p:sldId id="619" r:id="rId25"/>
    <p:sldId id="620" r:id="rId26"/>
    <p:sldId id="521" r:id="rId27"/>
    <p:sldId id="522" r:id="rId28"/>
    <p:sldId id="497" r:id="rId29"/>
    <p:sldId id="624" r:id="rId30"/>
    <p:sldId id="531" r:id="rId31"/>
    <p:sldId id="530" r:id="rId32"/>
    <p:sldId id="622" r:id="rId33"/>
    <p:sldId id="623" r:id="rId34"/>
    <p:sldId id="644" r:id="rId35"/>
    <p:sldId id="641" r:id="rId36"/>
    <p:sldId id="404" r:id="rId37"/>
    <p:sldId id="402" r:id="rId38"/>
    <p:sldId id="407" r:id="rId39"/>
    <p:sldId id="636" r:id="rId40"/>
    <p:sldId id="1963" r:id="rId41"/>
    <p:sldId id="1967" r:id="rId42"/>
    <p:sldId id="1968" r:id="rId43"/>
    <p:sldId id="602" r:id="rId44"/>
    <p:sldId id="1971" r:id="rId45"/>
    <p:sldId id="1970" r:id="rId46"/>
    <p:sldId id="452" r:id="rId47"/>
    <p:sldId id="637" r:id="rId48"/>
    <p:sldId id="501" r:id="rId49"/>
    <p:sldId id="638" r:id="rId50"/>
    <p:sldId id="454" r:id="rId51"/>
    <p:sldId id="544" r:id="rId52"/>
    <p:sldId id="545" r:id="rId53"/>
    <p:sldId id="546" r:id="rId54"/>
    <p:sldId id="628" r:id="rId55"/>
    <p:sldId id="547" r:id="rId56"/>
    <p:sldId id="639" r:id="rId57"/>
    <p:sldId id="549" r:id="rId58"/>
    <p:sldId id="646" r:id="rId59"/>
    <p:sldId id="370" r:id="rId60"/>
    <p:sldId id="647" r:id="rId61"/>
    <p:sldId id="648" r:id="rId62"/>
    <p:sldId id="649" r:id="rId63"/>
    <p:sldId id="550" r:id="rId64"/>
    <p:sldId id="551" r:id="rId65"/>
    <p:sldId id="603" r:id="rId66"/>
    <p:sldId id="604" r:id="rId67"/>
    <p:sldId id="605" r:id="rId68"/>
    <p:sldId id="606" r:id="rId69"/>
    <p:sldId id="607" r:id="rId70"/>
    <p:sldId id="608" r:id="rId71"/>
    <p:sldId id="281" r:id="rId7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2355"/>
    <a:srgbClr val="CC0099"/>
    <a:srgbClr val="FF0000"/>
    <a:srgbClr val="003366"/>
    <a:srgbClr val="CCECFF"/>
    <a:srgbClr val="FFFFCC"/>
    <a:srgbClr val="F5ED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8" autoAdjust="0"/>
    <p:restoredTop sz="87596" autoAdjust="0"/>
  </p:normalViewPr>
  <p:slideViewPr>
    <p:cSldViewPr>
      <p:cViewPr varScale="1">
        <p:scale>
          <a:sx n="53" d="100"/>
          <a:sy n="53" d="100"/>
        </p:scale>
        <p:origin x="38" y="46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31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4" d="100"/>
          <a:sy n="94" d="100"/>
        </p:scale>
        <p:origin x="1003" y="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B18CB66-2F65-4973-9002-BF88F70AB341}" type="datetimeFigureOut">
              <a:rPr lang="zh-CN" altLang="en-US"/>
              <a:pPr>
                <a:defRPr/>
              </a:pPr>
              <a:t>2025/1/7</a:t>
            </a:fld>
            <a:endParaRPr lang="en-US" altLang="zh-CN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0F97A47-B2A6-4190-9D19-0F14C7E059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50EFE24-54F8-4216-9AD5-1A75C4943E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0EFE24-54F8-4216-9AD5-1A75C4943EC4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4474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2556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1626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61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1092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6627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364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71E5D75-53E4-4F1B-827C-E8ED169B7FA0}" type="slidenum">
              <a:rPr lang="zh-CN" altLang="en-US" smtClean="0">
                <a:latin typeface="Arial" panose="020B0604020202020204" pitchFamily="34" charset="0"/>
              </a:rPr>
              <a:pPr/>
              <a:t>45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1B60297-7000-4EAD-BFDE-F104BC8FD3C7}" type="slidenum">
              <a:rPr lang="zh-CN" altLang="en-US" smtClean="0">
                <a:latin typeface="Arial" panose="020B0604020202020204" pitchFamily="34" charset="0"/>
              </a:rPr>
              <a:pPr/>
              <a:t>47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576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0EFE24-54F8-4216-9AD5-1A75C4943EC4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769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6094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  <a:pPr>
                <a:defRPr/>
              </a:pPr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2986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0091C4-0C9D-4AE4-9467-9A39C3B68CDD}" type="slidenum">
              <a:rPr lang="zh-CN" altLang="en-US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8674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0EFE24-54F8-4216-9AD5-1A75C4943EC4}" type="slidenum">
              <a:rPr lang="zh-CN" altLang="en-US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996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0091C4-0C9D-4AE4-9467-9A39C3B68CDD}" type="slidenum">
              <a:rPr lang="zh-CN" altLang="en-US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679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FBB8191-1A2F-47C0-B41F-60070F057AAE}" type="slidenum">
              <a:rPr lang="zh-CN" altLang="en-US" smtClean="0">
                <a:latin typeface="Arial" panose="020B0604020202020204" pitchFamily="34" charset="0"/>
              </a:rPr>
              <a:pPr/>
              <a:t>17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83A55BD-F908-4F81-A138-86B4F48A1096}" type="slidenum">
              <a:rPr lang="zh-CN" altLang="en-US" smtClean="0">
                <a:latin typeface="Arial" panose="020B0604020202020204" pitchFamily="34" charset="0"/>
              </a:rPr>
              <a:pPr/>
              <a:t>22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512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0EFE24-54F8-4216-9AD5-1A75C4943EC4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394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4970A14-E34D-4A9F-A71F-A1DEF8E9BA66}" type="slidenum">
              <a:rPr lang="zh-CN" altLang="en-US" smtClean="0">
                <a:latin typeface="Arial" panose="020B0604020202020204" pitchFamily="34" charset="0"/>
              </a:rPr>
              <a:pPr/>
              <a:t>27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8FF48FF-6B17-4150-BAC3-DBC23FB53C36}" type="slidenum">
              <a:rPr lang="zh-CN" altLang="en-US" smtClean="0">
                <a:latin typeface="Arial" panose="020B0604020202020204" pitchFamily="34" charset="0"/>
              </a:rPr>
              <a:pPr/>
              <a:t>30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1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EEC4110-0674-257C-1C16-B9DF709C7896}"/>
              </a:ext>
            </a:extLst>
          </p:cNvPr>
          <p:cNvSpPr/>
          <p:nvPr userDrawn="1"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FE5488-1327-9634-2B4F-D2EC75B0B6F7}"/>
              </a:ext>
            </a:extLst>
          </p:cNvPr>
          <p:cNvSpPr/>
          <p:nvPr userDrawn="1"/>
        </p:nvSpPr>
        <p:spPr>
          <a:xfrm>
            <a:off x="-26035" y="-635"/>
            <a:ext cx="12217400" cy="688975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6EECF2-1CB1-4FA2-B00F-13B76B43C0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416" y="0"/>
            <a:ext cx="32385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5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304801"/>
            <a:ext cx="10369551" cy="892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1371600"/>
            <a:ext cx="10752667" cy="50101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A0300-CF50-42F2-9EBF-81970CF2F9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244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59901" y="304800"/>
            <a:ext cx="2688167" cy="6019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1" y="304800"/>
            <a:ext cx="7861300" cy="6019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AE246-102D-4E7D-8EA8-59F249E1F4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2625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304801"/>
            <a:ext cx="10369551" cy="892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95400" y="1371600"/>
            <a:ext cx="5274733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73334" y="1371600"/>
            <a:ext cx="5274733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B9FA4-E30C-4290-9AC0-61F4C6186E7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1513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448800" y="6525344"/>
            <a:ext cx="2743200" cy="332656"/>
          </a:xfrm>
          <a:prstGeom prst="rect">
            <a:avLst/>
          </a:prstGeom>
        </p:spPr>
        <p:txBody>
          <a:bodyPr anchor="ctr"/>
          <a:lstStyle>
            <a:lvl1pPr algn="r"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209BB76-661F-4F23-A2E6-DCF093FEDF3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标题占位符 1"/>
          <p:cNvSpPr>
            <a:spLocks noGrp="1"/>
          </p:cNvSpPr>
          <p:nvPr>
            <p:ph type="title"/>
          </p:nvPr>
        </p:nvSpPr>
        <p:spPr>
          <a:xfrm>
            <a:off x="695400" y="871855"/>
            <a:ext cx="10801200" cy="680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idx="1"/>
          </p:nvPr>
        </p:nvSpPr>
        <p:spPr>
          <a:xfrm>
            <a:off x="695399" y="1569767"/>
            <a:ext cx="10801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lvl="0" indent="-3429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r>
              <a:rPr lang="zh-CN" altLang="en-US" dirty="0"/>
              <a:t>单击此处编辑母版文本样式</a:t>
            </a:r>
          </a:p>
          <a:p>
            <a:pPr marL="742950" lvl="1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0" y="980758"/>
            <a:ext cx="633730" cy="406400"/>
            <a:chOff x="56" y="2009"/>
            <a:chExt cx="998" cy="640"/>
          </a:xfrm>
        </p:grpSpPr>
        <p:sp>
          <p:nvSpPr>
            <p:cNvPr id="15" name="任意多边形: 形状 7"/>
            <p:cNvSpPr/>
            <p:nvPr/>
          </p:nvSpPr>
          <p:spPr>
            <a:xfrm>
              <a:off x="56" y="2009"/>
              <a:ext cx="999" cy="641"/>
            </a:xfrm>
            <a:custGeom>
              <a:avLst/>
              <a:gdLst>
                <a:gd name="connsiteX0" fmla="*/ 0 w 999"/>
                <a:gd name="connsiteY0" fmla="*/ 2 h 641"/>
                <a:gd name="connsiteX1" fmla="*/ 761 w 999"/>
                <a:gd name="connsiteY1" fmla="*/ 0 h 641"/>
                <a:gd name="connsiteX2" fmla="*/ 999 w 999"/>
                <a:gd name="connsiteY2" fmla="*/ 321 h 641"/>
                <a:gd name="connsiteX3" fmla="*/ 750 w 999"/>
                <a:gd name="connsiteY3" fmla="*/ 641 h 641"/>
                <a:gd name="connsiteX4" fmla="*/ 0 w 999"/>
                <a:gd name="connsiteY4" fmla="*/ 639 h 641"/>
                <a:gd name="connsiteX5" fmla="*/ 0 w 999"/>
                <a:gd name="connsiteY5" fmla="*/ 2 h 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9" h="641">
                  <a:moveTo>
                    <a:pt x="0" y="2"/>
                  </a:moveTo>
                  <a:lnTo>
                    <a:pt x="761" y="0"/>
                  </a:lnTo>
                  <a:cubicBezTo>
                    <a:pt x="864" y="0"/>
                    <a:pt x="999" y="145"/>
                    <a:pt x="999" y="321"/>
                  </a:cubicBezTo>
                  <a:cubicBezTo>
                    <a:pt x="999" y="496"/>
                    <a:pt x="853" y="641"/>
                    <a:pt x="750" y="641"/>
                  </a:cubicBezTo>
                  <a:lnTo>
                    <a:pt x="0" y="63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123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endParaRPr lang="zh-CN" altLang="en-US" dirty="0">
                <a:latin typeface="喵呜黑体" panose="02000503000000000000" charset="-122"/>
                <a:ea typeface="喵呜黑体" panose="02000503000000000000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88" y="2111"/>
              <a:ext cx="437" cy="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zh-CN" altLang="en-US" dirty="0">
                <a:latin typeface="喵呜黑体" panose="02000503000000000000" charset="-122"/>
                <a:ea typeface="喵呜黑体" panose="02000503000000000000" charset="-122"/>
              </a:endParaRPr>
            </a:p>
          </p:txBody>
        </p:sp>
      </p:grpSp>
      <p:sp>
        <p:nvSpPr>
          <p:cNvPr id="2" name="文本框 1"/>
          <p:cNvSpPr txBox="1"/>
          <p:nvPr userDrawn="1"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</p:spTree>
    <p:extLst>
      <p:ext uri="{BB962C8B-B14F-4D97-AF65-F5344CB8AC3E}">
        <p14:creationId xmlns:p14="http://schemas.microsoft.com/office/powerpoint/2010/main" val="13802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871855"/>
            <a:ext cx="10801200" cy="68040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399" y="1569767"/>
            <a:ext cx="10801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3340531-0A3B-1E26-C710-927E5751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25344"/>
            <a:ext cx="2743200" cy="332656"/>
          </a:xfrm>
          <a:prstGeom prst="rect">
            <a:avLst/>
          </a:prstGeom>
        </p:spPr>
        <p:txBody>
          <a:bodyPr anchor="ctr"/>
          <a:lstStyle>
            <a:lvl1pPr algn="r"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209BB76-661F-4F23-A2E6-DCF093FEDF3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AAA8FD-D60E-16A4-CD42-CDCC8BC35BA8}"/>
              </a:ext>
            </a:extLst>
          </p:cNvPr>
          <p:cNvSpPr txBox="1"/>
          <p:nvPr userDrawn="1"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</p:spTree>
    <p:extLst>
      <p:ext uri="{BB962C8B-B14F-4D97-AF65-F5344CB8AC3E}">
        <p14:creationId xmlns:p14="http://schemas.microsoft.com/office/powerpoint/2010/main" val="1648117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7209BB76-661F-4F23-A2E6-DCF093FED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84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871855"/>
            <a:ext cx="10801200" cy="68040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7209BB76-661F-4F23-A2E6-DCF093FED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458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7209BB76-661F-4F23-A2E6-DCF093FED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282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871855"/>
            <a:ext cx="10801200" cy="68040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7209BB76-661F-4F23-A2E6-DCF093FED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1174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7209BB76-661F-4F23-A2E6-DCF093FED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603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>
            <a:extLst>
              <a:ext uri="{FF2B5EF4-FFF2-40B4-BE49-F238E27FC236}">
                <a16:creationId xmlns:a16="http://schemas.microsoft.com/office/drawing/2014/main" id="{E39AD132-9025-B649-2FF7-C791B47D0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95655"/>
            <a:ext cx="10544054" cy="688976"/>
          </a:xfrm>
          <a:prstGeom prst="rect">
            <a:avLst/>
          </a:prstGeom>
        </p:spPr>
        <p:txBody>
          <a:bodyPr anchor="ctr"/>
          <a:lstStyle>
            <a:lvl1pPr algn="l">
              <a:defRPr sz="3600" b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8FA0D2-0551-6F69-A21B-0E0742C82111}"/>
              </a:ext>
            </a:extLst>
          </p:cNvPr>
          <p:cNvSpPr/>
          <p:nvPr userDrawn="1"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B2DB9FD-33AE-137C-506F-DF8415209A89}"/>
              </a:ext>
            </a:extLst>
          </p:cNvPr>
          <p:cNvSpPr/>
          <p:nvPr userDrawn="1"/>
        </p:nvSpPr>
        <p:spPr>
          <a:xfrm>
            <a:off x="-26035" y="-635"/>
            <a:ext cx="12217400" cy="688975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FA3FBFE-CDD0-DEDD-A515-0F780B1E4329}"/>
              </a:ext>
            </a:extLst>
          </p:cNvPr>
          <p:cNvGrpSpPr/>
          <p:nvPr userDrawn="1"/>
        </p:nvGrpSpPr>
        <p:grpSpPr>
          <a:xfrm>
            <a:off x="0" y="980758"/>
            <a:ext cx="633730" cy="406400"/>
            <a:chOff x="56" y="2009"/>
            <a:chExt cx="998" cy="640"/>
          </a:xfrm>
        </p:grpSpPr>
        <p:sp>
          <p:nvSpPr>
            <p:cNvPr id="12" name="任意多边形: 形状 7">
              <a:extLst>
                <a:ext uri="{FF2B5EF4-FFF2-40B4-BE49-F238E27FC236}">
                  <a16:creationId xmlns:a16="http://schemas.microsoft.com/office/drawing/2014/main" id="{4A4D3142-22D6-E8B7-F2FA-F359659A88B3}"/>
                </a:ext>
              </a:extLst>
            </p:cNvPr>
            <p:cNvSpPr/>
            <p:nvPr/>
          </p:nvSpPr>
          <p:spPr>
            <a:xfrm>
              <a:off x="56" y="2009"/>
              <a:ext cx="999" cy="641"/>
            </a:xfrm>
            <a:custGeom>
              <a:avLst/>
              <a:gdLst>
                <a:gd name="connsiteX0" fmla="*/ 0 w 999"/>
                <a:gd name="connsiteY0" fmla="*/ 2 h 641"/>
                <a:gd name="connsiteX1" fmla="*/ 761 w 999"/>
                <a:gd name="connsiteY1" fmla="*/ 0 h 641"/>
                <a:gd name="connsiteX2" fmla="*/ 999 w 999"/>
                <a:gd name="connsiteY2" fmla="*/ 321 h 641"/>
                <a:gd name="connsiteX3" fmla="*/ 750 w 999"/>
                <a:gd name="connsiteY3" fmla="*/ 641 h 641"/>
                <a:gd name="connsiteX4" fmla="*/ 0 w 999"/>
                <a:gd name="connsiteY4" fmla="*/ 639 h 641"/>
                <a:gd name="connsiteX5" fmla="*/ 0 w 999"/>
                <a:gd name="connsiteY5" fmla="*/ 2 h 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9" h="641">
                  <a:moveTo>
                    <a:pt x="0" y="2"/>
                  </a:moveTo>
                  <a:lnTo>
                    <a:pt x="761" y="0"/>
                  </a:lnTo>
                  <a:cubicBezTo>
                    <a:pt x="864" y="0"/>
                    <a:pt x="999" y="145"/>
                    <a:pt x="999" y="321"/>
                  </a:cubicBezTo>
                  <a:cubicBezTo>
                    <a:pt x="999" y="496"/>
                    <a:pt x="853" y="641"/>
                    <a:pt x="750" y="641"/>
                  </a:cubicBezTo>
                  <a:lnTo>
                    <a:pt x="0" y="63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123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endParaRPr lang="zh-CN" altLang="en-US" dirty="0">
                <a:latin typeface="喵呜黑体" panose="02000503000000000000" charset="-122"/>
                <a:ea typeface="喵呜黑体" panose="02000503000000000000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A38D73E-7364-BC91-D18F-FC11D9C7013C}"/>
                </a:ext>
              </a:extLst>
            </p:cNvPr>
            <p:cNvSpPr/>
            <p:nvPr/>
          </p:nvSpPr>
          <p:spPr>
            <a:xfrm>
              <a:off x="488" y="2111"/>
              <a:ext cx="437" cy="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zh-CN" altLang="en-US" dirty="0">
                <a:latin typeface="喵呜黑体" panose="02000503000000000000" charset="-122"/>
                <a:ea typeface="喵呜黑体" panose="02000503000000000000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C3410AF-A72B-40B5-945E-F22776E0C9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416" y="-13336"/>
            <a:ext cx="32385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949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7209BB76-661F-4F23-A2E6-DCF093FED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70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7209BB76-661F-4F23-A2E6-DCF093FED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643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871855"/>
            <a:ext cx="10801200" cy="68040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95399" y="1569767"/>
            <a:ext cx="108012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7209BB76-661F-4F23-A2E6-DCF093FED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8882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7209BB76-661F-4F23-A2E6-DCF093FED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899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_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-26035" y="-635"/>
            <a:ext cx="12217400" cy="688975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BA9B64-ED0E-4459-A6EC-C8CDC25E74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-20935"/>
            <a:ext cx="3131418" cy="69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913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>
            <a:extLst>
              <a:ext uri="{FF2B5EF4-FFF2-40B4-BE49-F238E27FC236}">
                <a16:creationId xmlns:a16="http://schemas.microsoft.com/office/drawing/2014/main" id="{E39AD132-9025-B649-2FF7-C791B47D0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95655"/>
            <a:ext cx="10544054" cy="688976"/>
          </a:xfrm>
          <a:prstGeom prst="rect">
            <a:avLst/>
          </a:prstGeom>
        </p:spPr>
        <p:txBody>
          <a:bodyPr anchor="ctr"/>
          <a:lstStyle>
            <a:lvl1pPr algn="l">
              <a:defRPr sz="3600" b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8FA0D2-0551-6F69-A21B-0E0742C82111}"/>
              </a:ext>
            </a:extLst>
          </p:cNvPr>
          <p:cNvSpPr/>
          <p:nvPr userDrawn="1"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B2DB9FD-33AE-137C-506F-DF8415209A89}"/>
              </a:ext>
            </a:extLst>
          </p:cNvPr>
          <p:cNvSpPr/>
          <p:nvPr userDrawn="1"/>
        </p:nvSpPr>
        <p:spPr>
          <a:xfrm>
            <a:off x="-26035" y="-635"/>
            <a:ext cx="12217400" cy="688975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FA3FBFE-CDD0-DEDD-A515-0F780B1E4329}"/>
              </a:ext>
            </a:extLst>
          </p:cNvPr>
          <p:cNvGrpSpPr/>
          <p:nvPr userDrawn="1"/>
        </p:nvGrpSpPr>
        <p:grpSpPr>
          <a:xfrm>
            <a:off x="0" y="980758"/>
            <a:ext cx="633730" cy="406400"/>
            <a:chOff x="56" y="2009"/>
            <a:chExt cx="998" cy="640"/>
          </a:xfrm>
        </p:grpSpPr>
        <p:sp>
          <p:nvSpPr>
            <p:cNvPr id="12" name="任意多边形: 形状 7">
              <a:extLst>
                <a:ext uri="{FF2B5EF4-FFF2-40B4-BE49-F238E27FC236}">
                  <a16:creationId xmlns:a16="http://schemas.microsoft.com/office/drawing/2014/main" id="{4A4D3142-22D6-E8B7-F2FA-F359659A88B3}"/>
                </a:ext>
              </a:extLst>
            </p:cNvPr>
            <p:cNvSpPr/>
            <p:nvPr/>
          </p:nvSpPr>
          <p:spPr>
            <a:xfrm>
              <a:off x="56" y="2009"/>
              <a:ext cx="999" cy="641"/>
            </a:xfrm>
            <a:custGeom>
              <a:avLst/>
              <a:gdLst>
                <a:gd name="connsiteX0" fmla="*/ 0 w 999"/>
                <a:gd name="connsiteY0" fmla="*/ 2 h 641"/>
                <a:gd name="connsiteX1" fmla="*/ 761 w 999"/>
                <a:gd name="connsiteY1" fmla="*/ 0 h 641"/>
                <a:gd name="connsiteX2" fmla="*/ 999 w 999"/>
                <a:gd name="connsiteY2" fmla="*/ 321 h 641"/>
                <a:gd name="connsiteX3" fmla="*/ 750 w 999"/>
                <a:gd name="connsiteY3" fmla="*/ 641 h 641"/>
                <a:gd name="connsiteX4" fmla="*/ 0 w 999"/>
                <a:gd name="connsiteY4" fmla="*/ 639 h 641"/>
                <a:gd name="connsiteX5" fmla="*/ 0 w 999"/>
                <a:gd name="connsiteY5" fmla="*/ 2 h 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9" h="641">
                  <a:moveTo>
                    <a:pt x="0" y="2"/>
                  </a:moveTo>
                  <a:lnTo>
                    <a:pt x="761" y="0"/>
                  </a:lnTo>
                  <a:cubicBezTo>
                    <a:pt x="864" y="0"/>
                    <a:pt x="999" y="145"/>
                    <a:pt x="999" y="321"/>
                  </a:cubicBezTo>
                  <a:cubicBezTo>
                    <a:pt x="999" y="496"/>
                    <a:pt x="853" y="641"/>
                    <a:pt x="750" y="641"/>
                  </a:cubicBezTo>
                  <a:lnTo>
                    <a:pt x="0" y="63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123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endParaRPr lang="zh-CN" altLang="en-US" dirty="0">
                <a:latin typeface="喵呜黑体" panose="02000503000000000000" charset="-122"/>
                <a:ea typeface="喵呜黑体" panose="02000503000000000000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A38D73E-7364-BC91-D18F-FC11D9C7013C}"/>
                </a:ext>
              </a:extLst>
            </p:cNvPr>
            <p:cNvSpPr/>
            <p:nvPr/>
          </p:nvSpPr>
          <p:spPr>
            <a:xfrm>
              <a:off x="488" y="2111"/>
              <a:ext cx="437" cy="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zh-CN" altLang="en-US" dirty="0">
                <a:latin typeface="喵呜黑体" panose="02000503000000000000" charset="-122"/>
                <a:ea typeface="喵呜黑体" panose="02000503000000000000" charset="-122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E8BDDED6-7FBE-49E0-980C-4D203D2DAB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-20935"/>
            <a:ext cx="3131418" cy="69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57937-D044-40D3-B149-FE790039ADA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1882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304801"/>
            <a:ext cx="10369551" cy="892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371600"/>
            <a:ext cx="5274733" cy="495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73334" y="1371600"/>
            <a:ext cx="5274733" cy="495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01C8D-F48E-4B3B-A82A-9DF190D291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93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0555A-678E-4120-AD32-FAA365076FD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879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304801"/>
            <a:ext cx="10369551" cy="892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C86CC-E29A-4B7F-9161-8455BE71F5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219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A544E-9D50-4332-8923-0BA5321B5C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023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56BEB-C95B-4C0B-94DA-EDA643827E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383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A88C7-09FF-4FD1-87DF-99F417C2D25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604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  <p:sldLayoutId id="2147484057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-26035" y="-635"/>
            <a:ext cx="12217400" cy="688975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D407FF-192C-40A4-81E8-414EFE8A85D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-20935"/>
            <a:ext cx="3131418" cy="69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9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  <p:sldLayoutId id="2147484082" r:id="rId12"/>
    <p:sldLayoutId id="214748408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altLang="en-US" sz="2400" kern="0" dirty="0" smtClean="0">
          <a:solidFill>
            <a:schemeClr val="tx1"/>
          </a:solidFill>
          <a:latin typeface="+mj-ea"/>
          <a:ea typeface="+mj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2000" kern="0" dirty="0" smtClean="0">
          <a:solidFill>
            <a:srgbClr val="000000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3.e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2.png"/><Relationship Id="rId3" Type="http://schemas.openxmlformats.org/officeDocument/2006/relationships/hyperlink" Target="http://en.wikipedia.org/wiki/Buddy_memory_allocation" TargetMode="External"/><Relationship Id="rId7" Type="http://schemas.openxmlformats.org/officeDocument/2006/relationships/image" Target="../media/image19.pn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9.png"/><Relationship Id="rId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"/>
            <a:lum/>
          </a:blip>
          <a:srcRect/>
          <a:stretch>
            <a:fillRect l="22000" t="5000" r="22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435767"/>
            <a:ext cx="12192000" cy="11922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zh-CN" altLang="en-US" sz="6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1991390" y="3895318"/>
            <a:ext cx="8607425" cy="192405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zh-CN" altLang="en-US" sz="24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宫晓利、蒲凌君、张久武    </a:t>
            </a:r>
            <a:endParaRPr lang="en-US" altLang="zh-CN" sz="2400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sz="24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gongxiaoli@nankai.edu.cn</a:t>
            </a:r>
            <a:r>
              <a:rPr lang="zh-CN" altLang="en-US" sz="24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、pulingjun</a:t>
            </a:r>
            <a:r>
              <a:rPr lang="en-US" altLang="zh-CN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@nankai.edu.cn</a:t>
            </a:r>
            <a:r>
              <a:rPr lang="zh-CN" altLang="en-US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zhangjiuwu@nankai.edu.cn</a:t>
            </a:r>
            <a:endParaRPr lang="zh-CN" altLang="en-US" sz="2400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sz="24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南开大学 计算机学院  网络空间安全学院</a:t>
            </a:r>
            <a:endParaRPr lang="en-US" altLang="zh-CN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None/>
            </a:pPr>
            <a:endParaRPr lang="zh-CN" altLang="en-US" sz="2400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 flipV="1">
            <a:off x="2133974" y="3701853"/>
            <a:ext cx="8322258" cy="45719"/>
          </a:xfrm>
          <a:prstGeom prst="round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98895" y="1233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89"/>
    </mc:Choice>
    <mc:Fallback xmlns="">
      <p:transition spd="slow" advTm="1518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7196138" y="1730376"/>
            <a:ext cx="925512" cy="1135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7178675" y="2211389"/>
            <a:ext cx="928688" cy="2695575"/>
            <a:chOff x="5645894" y="1354694"/>
            <a:chExt cx="929292" cy="2695375"/>
          </a:xfrm>
        </p:grpSpPr>
        <p:sp>
          <p:nvSpPr>
            <p:cNvPr id="14" name="矩形 13"/>
            <p:cNvSpPr/>
            <p:nvPr/>
          </p:nvSpPr>
          <p:spPr>
            <a:xfrm>
              <a:off x="5645894" y="1354694"/>
              <a:ext cx="926115" cy="652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5649071" y="2929377"/>
              <a:ext cx="926115" cy="2254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5645894" y="3824661"/>
              <a:ext cx="926115" cy="2254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6992939" y="1704975"/>
            <a:ext cx="1285875" cy="488950"/>
            <a:chOff x="5469239" y="873483"/>
            <a:chExt cx="1285696" cy="488490"/>
          </a:xfrm>
        </p:grpSpPr>
        <p:sp>
          <p:nvSpPr>
            <p:cNvPr id="23" name="矩形 22"/>
            <p:cNvSpPr/>
            <p:nvPr/>
          </p:nvSpPr>
          <p:spPr>
            <a:xfrm>
              <a:off x="5662887" y="916306"/>
              <a:ext cx="946018" cy="44566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7381" name="矩形 27"/>
            <p:cNvSpPr>
              <a:spLocks noChangeArrowheads="1"/>
            </p:cNvSpPr>
            <p:nvPr/>
          </p:nvSpPr>
          <p:spPr bwMode="auto">
            <a:xfrm>
              <a:off x="5469239" y="873483"/>
              <a:ext cx="1285696" cy="312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buSzPct val="100000"/>
              </a:pPr>
              <a:r>
                <a:rPr lang="zh-CN" altLang="en-US" sz="1400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pitchFamily="66" charset="0"/>
                </a:rPr>
                <a:t>进程</a:t>
              </a:r>
              <a:r>
                <a:rPr lang="zh-CN" altLang="en-US" sz="1400" b="1" i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pitchFamily="66" charset="0"/>
                </a:rPr>
                <a:t>P</a:t>
              </a:r>
              <a:r>
                <a:rPr lang="en-US" altLang="zh-CN" sz="1400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pitchFamily="66" charset="0"/>
                </a:rPr>
                <a:t>4</a:t>
              </a:r>
              <a:endParaRPr lang="zh-CN" altLang="en-US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6992939" y="2865439"/>
            <a:ext cx="1285875" cy="922337"/>
            <a:chOff x="5469239" y="2008419"/>
            <a:chExt cx="1285696" cy="921427"/>
          </a:xfrm>
        </p:grpSpPr>
        <p:sp>
          <p:nvSpPr>
            <p:cNvPr id="18" name="矩形 17"/>
            <p:cNvSpPr/>
            <p:nvPr/>
          </p:nvSpPr>
          <p:spPr>
            <a:xfrm>
              <a:off x="5645426" y="2008419"/>
              <a:ext cx="946018" cy="9214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7379" name="矩形 28"/>
            <p:cNvSpPr>
              <a:spLocks noChangeArrowheads="1"/>
            </p:cNvSpPr>
            <p:nvPr/>
          </p:nvSpPr>
          <p:spPr bwMode="auto">
            <a:xfrm>
              <a:off x="5469239" y="2195213"/>
              <a:ext cx="1285696" cy="312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buSzPct val="100000"/>
              </a:pPr>
              <a:r>
                <a:rPr lang="zh-CN" altLang="en-US" sz="1400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pitchFamily="66" charset="0"/>
                </a:rPr>
                <a:t>进程</a:t>
              </a:r>
              <a:r>
                <a:rPr lang="zh-CN" altLang="en-US" sz="1400" b="1" i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pitchFamily="66" charset="0"/>
                </a:rPr>
                <a:t>P</a:t>
              </a:r>
              <a:r>
                <a:rPr lang="en-US" altLang="zh-CN" sz="1400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pitchFamily="66" charset="0"/>
                </a:rPr>
                <a:t>3</a:t>
              </a:r>
              <a:endParaRPr lang="zh-CN" altLang="en-US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7000875" y="3995738"/>
            <a:ext cx="1284288" cy="677862"/>
            <a:chOff x="5476138" y="3155531"/>
            <a:chExt cx="1285696" cy="677366"/>
          </a:xfrm>
        </p:grpSpPr>
        <p:sp>
          <p:nvSpPr>
            <p:cNvPr id="17" name="矩形 16"/>
            <p:cNvSpPr/>
            <p:nvPr/>
          </p:nvSpPr>
          <p:spPr>
            <a:xfrm>
              <a:off x="5646187" y="3155531"/>
              <a:ext cx="945598" cy="6773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7377" name="矩形 29"/>
            <p:cNvSpPr>
              <a:spLocks noChangeArrowheads="1"/>
            </p:cNvSpPr>
            <p:nvPr/>
          </p:nvSpPr>
          <p:spPr bwMode="auto">
            <a:xfrm>
              <a:off x="5476138" y="3315724"/>
              <a:ext cx="1285696" cy="312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buSzPct val="100000"/>
              </a:pPr>
              <a:r>
                <a:rPr lang="zh-CN" altLang="en-US" sz="1400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pitchFamily="66" charset="0"/>
                </a:rPr>
                <a:t>进程</a:t>
              </a:r>
              <a:r>
                <a:rPr lang="zh-CN" altLang="en-US" sz="1400" b="1" i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pitchFamily="66" charset="0"/>
                </a:rPr>
                <a:t>P</a:t>
              </a:r>
              <a:r>
                <a:rPr lang="en-US" altLang="zh-CN" sz="1400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pitchFamily="66" charset="0"/>
                </a:rPr>
                <a:t>2</a:t>
              </a:r>
              <a:endParaRPr lang="zh-CN" altLang="en-US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7016751" y="4894263"/>
            <a:ext cx="1285875" cy="677862"/>
            <a:chOff x="5493106" y="4037699"/>
            <a:chExt cx="1285696" cy="677366"/>
          </a:xfrm>
        </p:grpSpPr>
        <p:sp>
          <p:nvSpPr>
            <p:cNvPr id="32" name="矩形 31"/>
            <p:cNvSpPr/>
            <p:nvPr/>
          </p:nvSpPr>
          <p:spPr>
            <a:xfrm>
              <a:off x="5642310" y="4037699"/>
              <a:ext cx="946018" cy="677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7375" name="矩形 30"/>
            <p:cNvSpPr>
              <a:spLocks noChangeArrowheads="1"/>
            </p:cNvSpPr>
            <p:nvPr/>
          </p:nvSpPr>
          <p:spPr bwMode="auto">
            <a:xfrm>
              <a:off x="5493106" y="4229142"/>
              <a:ext cx="1285696" cy="312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buSzPct val="100000"/>
              </a:pPr>
              <a:r>
                <a:rPr lang="zh-CN" altLang="en-US" sz="1400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pitchFamily="66" charset="0"/>
                </a:rPr>
                <a:t>进程</a:t>
              </a:r>
              <a:r>
                <a:rPr lang="zh-CN" altLang="en-US" sz="1400" b="1" i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pitchFamily="66" charset="0"/>
                </a:rPr>
                <a:t>P</a:t>
              </a:r>
              <a:r>
                <a:rPr lang="en-US" altLang="zh-CN" sz="1400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pitchFamily="66" charset="0"/>
                </a:rPr>
                <a:t>1</a:t>
              </a:r>
              <a:endParaRPr lang="zh-CN" altLang="en-US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6380163" y="1689101"/>
            <a:ext cx="1746249" cy="3978271"/>
            <a:chOff x="4844626" y="837933"/>
            <a:chExt cx="1747482" cy="3978400"/>
          </a:xfrm>
        </p:grpSpPr>
        <p:pic>
          <p:nvPicPr>
            <p:cNvPr id="57371" name="图片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2060" y="887610"/>
              <a:ext cx="960048" cy="385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72" name="矩形 25"/>
            <p:cNvSpPr>
              <a:spLocks noChangeArrowheads="1"/>
            </p:cNvSpPr>
            <p:nvPr/>
          </p:nvSpPr>
          <p:spPr bwMode="auto">
            <a:xfrm>
              <a:off x="4844626" y="837933"/>
              <a:ext cx="7569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SzPct val="100000"/>
              </a:pPr>
              <a:r>
                <a:rPr lang="zh-CN" altLang="en-US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MAX</a:t>
              </a:r>
              <a:endParaRPr lang="zh-CN" altLang="en-US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373" name="矩形 26"/>
            <p:cNvSpPr>
              <a:spLocks noChangeArrowheads="1"/>
            </p:cNvSpPr>
            <p:nvPr/>
          </p:nvSpPr>
          <p:spPr bwMode="auto">
            <a:xfrm>
              <a:off x="5262886" y="4447001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SzPct val="100000"/>
              </a:pPr>
              <a:r>
                <a:rPr lang="zh-CN" altLang="en-US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0</a:t>
              </a:r>
              <a:endParaRPr lang="zh-CN" altLang="en-US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2424114" y="2884488"/>
            <a:ext cx="3959225" cy="793750"/>
            <a:chOff x="899592" y="2027130"/>
            <a:chExt cx="3960440" cy="794298"/>
          </a:xfrm>
        </p:grpSpPr>
        <p:sp>
          <p:nvSpPr>
            <p:cNvPr id="57368" name="Text Box 2"/>
            <p:cNvSpPr>
              <a:spLocks noChangeArrowheads="1"/>
            </p:cNvSpPr>
            <p:nvPr/>
          </p:nvSpPr>
          <p:spPr bwMode="auto">
            <a:xfrm>
              <a:off x="899592" y="2027130"/>
              <a:ext cx="3960440" cy="42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>
                  <a:solidFill>
                    <a:srgbClr val="11576A"/>
                  </a:solidFill>
                  <a:latin typeface="张海山锐谐体2.0-授权联系：Samtype@QQ.com"/>
                  <a:ea typeface="张海山锐谐体2.0-授权联系：Samtype@QQ.com"/>
                  <a:cs typeface="张海山锐谐体2.0-授权联系：Samtype@QQ.com"/>
                </a:rPr>
                <a:t>■</a:t>
              </a:r>
              <a:r>
                <a:rPr lang="zh-CN" altLang="en-US" sz="2000" b="1">
                  <a:solidFill>
                    <a:srgbClr val="11576A"/>
                  </a:solidFill>
                  <a:latin typeface="Calibri" panose="020F0502020204030204" pitchFamily="34" charset="0"/>
                </a:rPr>
                <a:t> </a:t>
              </a: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碎片紧凑</a:t>
              </a:r>
            </a:p>
          </p:txBody>
        </p:sp>
        <p:pic>
          <p:nvPicPr>
            <p:cNvPr id="57369" name="图片 8" descr="小点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2383" y="2492751"/>
              <a:ext cx="149225" cy="149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70" name="Text Box 2"/>
            <p:cNvSpPr>
              <a:spLocks noChangeArrowheads="1"/>
            </p:cNvSpPr>
            <p:nvPr/>
          </p:nvSpPr>
          <p:spPr bwMode="auto">
            <a:xfrm>
              <a:off x="1425553" y="2398167"/>
              <a:ext cx="3218454" cy="42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通过移动分配给进程的内存分区，以合并外部碎片</a:t>
              </a:r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2808289" y="3856039"/>
            <a:ext cx="4110037" cy="746125"/>
            <a:chOff x="1285061" y="2999431"/>
            <a:chExt cx="4109665" cy="746187"/>
          </a:xfrm>
        </p:grpSpPr>
        <p:sp>
          <p:nvSpPr>
            <p:cNvPr id="57365" name="Text Box 2"/>
            <p:cNvSpPr>
              <a:spLocks noChangeArrowheads="1"/>
            </p:cNvSpPr>
            <p:nvPr/>
          </p:nvSpPr>
          <p:spPr bwMode="auto">
            <a:xfrm>
              <a:off x="1434286" y="2999431"/>
              <a:ext cx="3960440" cy="42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碎片紧凑的条件</a:t>
              </a:r>
            </a:p>
          </p:txBody>
        </p:sp>
        <p:pic>
          <p:nvPicPr>
            <p:cNvPr id="57366" name="图片 8" descr="小点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061" y="3109163"/>
              <a:ext cx="149225" cy="149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67" name="Text Box 2"/>
            <p:cNvSpPr>
              <a:spLocks noChangeArrowheads="1"/>
            </p:cNvSpPr>
            <p:nvPr/>
          </p:nvSpPr>
          <p:spPr bwMode="auto">
            <a:xfrm>
              <a:off x="1463824" y="3322357"/>
              <a:ext cx="3556000" cy="42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en-US" altLang="zh-CN" sz="16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· </a:t>
              </a:r>
              <a:r>
                <a:rPr lang="zh-CN" altLang="en-US" sz="16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所有的应用程序可动态重定位</a:t>
              </a:r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2424114" y="1843088"/>
            <a:ext cx="3959225" cy="793750"/>
            <a:chOff x="899592" y="985364"/>
            <a:chExt cx="3960440" cy="794298"/>
          </a:xfrm>
        </p:grpSpPr>
        <p:sp>
          <p:nvSpPr>
            <p:cNvPr id="57362" name="Text Box 2"/>
            <p:cNvSpPr>
              <a:spLocks noChangeArrowheads="1"/>
            </p:cNvSpPr>
            <p:nvPr/>
          </p:nvSpPr>
          <p:spPr bwMode="auto">
            <a:xfrm>
              <a:off x="899592" y="985364"/>
              <a:ext cx="3960440" cy="42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>
                  <a:solidFill>
                    <a:srgbClr val="11576A"/>
                  </a:solidFill>
                  <a:latin typeface="张海山锐谐体2.0-授权联系：Samtype@QQ.com"/>
                  <a:ea typeface="张海山锐谐体2.0-授权联系：Samtype@QQ.com"/>
                  <a:cs typeface="张海山锐谐体2.0-授权联系：Samtype@QQ.com"/>
                </a:rPr>
                <a:t>■</a:t>
              </a:r>
              <a:r>
                <a:rPr lang="zh-CN" altLang="en-US" sz="2000" b="1">
                  <a:solidFill>
                    <a:srgbClr val="11576A"/>
                  </a:solidFill>
                  <a:latin typeface="Calibri" panose="020F0502020204030204" pitchFamily="34" charset="0"/>
                </a:rPr>
                <a:t> </a:t>
              </a: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碎片整理</a:t>
              </a:r>
            </a:p>
          </p:txBody>
        </p:sp>
        <p:pic>
          <p:nvPicPr>
            <p:cNvPr id="57363" name="图片 8" descr="小点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2383" y="1450985"/>
              <a:ext cx="149225" cy="149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64" name="Text Box 2"/>
            <p:cNvSpPr>
              <a:spLocks noChangeArrowheads="1"/>
            </p:cNvSpPr>
            <p:nvPr/>
          </p:nvSpPr>
          <p:spPr bwMode="auto">
            <a:xfrm>
              <a:off x="1425553" y="1356401"/>
              <a:ext cx="3218454" cy="42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通过调整进程占用的分区位置来减少或避免分区碎片</a:t>
              </a:r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2808288" y="4521200"/>
            <a:ext cx="4102100" cy="1131888"/>
            <a:chOff x="1285061" y="3664266"/>
            <a:chExt cx="4100932" cy="1132126"/>
          </a:xfrm>
        </p:grpSpPr>
        <p:sp>
          <p:nvSpPr>
            <p:cNvPr id="57358" name="Text Box 2"/>
            <p:cNvSpPr>
              <a:spLocks noChangeArrowheads="1"/>
            </p:cNvSpPr>
            <p:nvPr/>
          </p:nvSpPr>
          <p:spPr bwMode="auto">
            <a:xfrm>
              <a:off x="1425553" y="3664266"/>
              <a:ext cx="3960440" cy="42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需要解决的问题</a:t>
              </a:r>
            </a:p>
          </p:txBody>
        </p:sp>
        <p:sp>
          <p:nvSpPr>
            <p:cNvPr id="57359" name="Text Box 2"/>
            <p:cNvSpPr>
              <a:spLocks noChangeArrowheads="1"/>
            </p:cNvSpPr>
            <p:nvPr/>
          </p:nvSpPr>
          <p:spPr bwMode="auto">
            <a:xfrm>
              <a:off x="1452156" y="4017511"/>
              <a:ext cx="3218455" cy="42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en-US" altLang="zh-CN" sz="16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· </a:t>
              </a:r>
              <a:r>
                <a:rPr lang="zh-CN" altLang="en-US" sz="16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什么时候移动</a:t>
              </a:r>
              <a:r>
                <a:rPr lang="en-US" altLang="zh-CN" sz="16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</a:p>
          </p:txBody>
        </p:sp>
        <p:sp>
          <p:nvSpPr>
            <p:cNvPr id="57360" name="Text Box 2"/>
            <p:cNvSpPr>
              <a:spLocks noChangeArrowheads="1"/>
            </p:cNvSpPr>
            <p:nvPr/>
          </p:nvSpPr>
          <p:spPr bwMode="auto">
            <a:xfrm>
              <a:off x="1452157" y="4373131"/>
              <a:ext cx="3218455" cy="42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en-US" altLang="zh-CN" sz="16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· </a:t>
              </a:r>
              <a:r>
                <a:rPr lang="zh-CN" altLang="en-US" sz="16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开销</a:t>
              </a:r>
            </a:p>
          </p:txBody>
        </p:sp>
        <p:pic>
          <p:nvPicPr>
            <p:cNvPr id="57361" name="图片 8" descr="小点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061" y="3753957"/>
              <a:ext cx="149225" cy="149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0108DB4-9C79-004E-B9CE-AB7230614DEB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3" name="标题 8">
            <a:extLst>
              <a:ext uri="{FF2B5EF4-FFF2-40B4-BE49-F238E27FC236}">
                <a16:creationId xmlns:a16="http://schemas.microsoft.com/office/drawing/2014/main" id="{DCAF7AE8-3857-E1DE-1FAB-4F180DDCAA48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碎片整理：紧凑</a:t>
            </a:r>
            <a:r>
              <a:rPr lang="en-US" altLang="zh-CN" b="0" kern="0" dirty="0"/>
              <a:t>(compaction)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07407E-6 L 2.77778E-6 0.0447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-3.7037E-6 L 0.00365 0.0655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326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.00926 L 0.00143 0.2006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9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2"/>
          <p:cNvSpPr>
            <a:spLocks noGrp="1"/>
          </p:cNvSpPr>
          <p:nvPr>
            <p:ph idx="4294967295"/>
          </p:nvPr>
        </p:nvSpPr>
        <p:spPr>
          <a:xfrm>
            <a:off x="731520" y="1555750"/>
            <a:ext cx="8064500" cy="127158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Swapping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Logical space of process is smaller than memory space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Swap the idle process to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hard disk </a:t>
            </a:r>
            <a:r>
              <a:rPr lang="en-US" altLang="zh-CN" sz="2000" dirty="0">
                <a:ea typeface="宋体" panose="02010600030101010101" pitchFamily="2" charset="-122"/>
              </a:rPr>
              <a:t>and load it when necessary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351584" y="3140968"/>
            <a:ext cx="1152525" cy="3097213"/>
            <a:chOff x="567" y="2069"/>
            <a:chExt cx="862" cy="1951"/>
          </a:xfrm>
        </p:grpSpPr>
        <p:sp>
          <p:nvSpPr>
            <p:cNvPr id="32806" name="Rectangle 6"/>
            <p:cNvSpPr>
              <a:spLocks noChangeArrowheads="1"/>
            </p:cNvSpPr>
            <p:nvPr/>
          </p:nvSpPr>
          <p:spPr bwMode="auto">
            <a:xfrm>
              <a:off x="567" y="3158"/>
              <a:ext cx="862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Proc A</a:t>
              </a:r>
            </a:p>
          </p:txBody>
        </p:sp>
        <p:sp>
          <p:nvSpPr>
            <p:cNvPr id="32807" name="Rectangle 7"/>
            <p:cNvSpPr>
              <a:spLocks noChangeArrowheads="1"/>
            </p:cNvSpPr>
            <p:nvPr/>
          </p:nvSpPr>
          <p:spPr bwMode="auto">
            <a:xfrm>
              <a:off x="567" y="3747"/>
              <a:ext cx="862" cy="273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bg1"/>
                  </a:solidFill>
                </a:rPr>
                <a:t>OS</a:t>
              </a:r>
              <a:endParaRPr lang="zh-CN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567" y="2069"/>
              <a:ext cx="862" cy="10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</a:rPr>
                <a:t>Free </a:t>
              </a: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dirty="0" err="1">
                  <a:solidFill>
                    <a:schemeClr val="accent5">
                      <a:lumMod val="50000"/>
                    </a:schemeClr>
                  </a:solidFill>
                </a:rPr>
                <a:t>mem</a:t>
              </a:r>
              <a:endParaRPr lang="zh-CN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720008" y="3140968"/>
            <a:ext cx="1079500" cy="3097213"/>
            <a:chOff x="1701" y="2069"/>
            <a:chExt cx="862" cy="1951"/>
          </a:xfrm>
        </p:grpSpPr>
        <p:sp>
          <p:nvSpPr>
            <p:cNvPr id="32802" name="Rectangle 14"/>
            <p:cNvSpPr>
              <a:spLocks noChangeArrowheads="1"/>
            </p:cNvSpPr>
            <p:nvPr/>
          </p:nvSpPr>
          <p:spPr bwMode="auto">
            <a:xfrm>
              <a:off x="1701" y="3158"/>
              <a:ext cx="862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Proc A</a:t>
              </a:r>
            </a:p>
          </p:txBody>
        </p:sp>
        <p:sp>
          <p:nvSpPr>
            <p:cNvPr id="32803" name="Rectangle 15"/>
            <p:cNvSpPr>
              <a:spLocks noChangeArrowheads="1"/>
            </p:cNvSpPr>
            <p:nvPr/>
          </p:nvSpPr>
          <p:spPr bwMode="auto">
            <a:xfrm>
              <a:off x="1701" y="3747"/>
              <a:ext cx="862" cy="273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bg1"/>
                  </a:solidFill>
                </a:rPr>
                <a:t>OS</a:t>
              </a:r>
              <a:endParaRPr lang="zh-CN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1701" y="2069"/>
              <a:ext cx="862" cy="72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</a:rPr>
                <a:t>Free </a:t>
              </a: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dirty="0" err="1">
                  <a:solidFill>
                    <a:schemeClr val="accent5">
                      <a:lumMod val="50000"/>
                    </a:schemeClr>
                  </a:solidFill>
                </a:rPr>
                <a:t>mem</a:t>
              </a:r>
              <a:endParaRPr lang="zh-CN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2805" name="Rectangle 17"/>
            <p:cNvSpPr>
              <a:spLocks noChangeArrowheads="1"/>
            </p:cNvSpPr>
            <p:nvPr/>
          </p:nvSpPr>
          <p:spPr bwMode="auto">
            <a:xfrm>
              <a:off x="1701" y="2795"/>
              <a:ext cx="862" cy="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Proc B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5015408" y="3140968"/>
            <a:ext cx="1081088" cy="3097213"/>
            <a:chOff x="2290" y="2069"/>
            <a:chExt cx="862" cy="1951"/>
          </a:xfrm>
        </p:grpSpPr>
        <p:sp>
          <p:nvSpPr>
            <p:cNvPr id="32797" name="Rectangle 20"/>
            <p:cNvSpPr>
              <a:spLocks noChangeArrowheads="1"/>
            </p:cNvSpPr>
            <p:nvPr/>
          </p:nvSpPr>
          <p:spPr bwMode="auto">
            <a:xfrm>
              <a:off x="2290" y="3158"/>
              <a:ext cx="862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Proc A</a:t>
              </a:r>
            </a:p>
          </p:txBody>
        </p:sp>
        <p:sp>
          <p:nvSpPr>
            <p:cNvPr id="32798" name="Rectangle 21"/>
            <p:cNvSpPr>
              <a:spLocks noChangeArrowheads="1"/>
            </p:cNvSpPr>
            <p:nvPr/>
          </p:nvSpPr>
          <p:spPr bwMode="auto">
            <a:xfrm>
              <a:off x="2290" y="3747"/>
              <a:ext cx="862" cy="273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bg1"/>
                  </a:solidFill>
                </a:rPr>
                <a:t>OS</a:t>
              </a:r>
              <a:endParaRPr lang="zh-CN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35" name="Rectangle 22"/>
            <p:cNvSpPr>
              <a:spLocks noChangeArrowheads="1"/>
            </p:cNvSpPr>
            <p:nvPr/>
          </p:nvSpPr>
          <p:spPr bwMode="auto">
            <a:xfrm>
              <a:off x="2290" y="2069"/>
              <a:ext cx="862" cy="45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</a:rPr>
                <a:t>Free</a:t>
              </a: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dirty="0" err="1">
                  <a:solidFill>
                    <a:schemeClr val="accent5">
                      <a:lumMod val="50000"/>
                    </a:schemeClr>
                  </a:solidFill>
                </a:rPr>
                <a:t>mem</a:t>
              </a:r>
              <a:endParaRPr lang="zh-CN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2800" name="Rectangle 23"/>
            <p:cNvSpPr>
              <a:spLocks noChangeArrowheads="1"/>
            </p:cNvSpPr>
            <p:nvPr/>
          </p:nvSpPr>
          <p:spPr bwMode="auto">
            <a:xfrm>
              <a:off x="2290" y="2795"/>
              <a:ext cx="862" cy="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Proc B</a:t>
              </a:r>
            </a:p>
          </p:txBody>
        </p:sp>
        <p:sp>
          <p:nvSpPr>
            <p:cNvPr id="32801" name="Rectangle 24"/>
            <p:cNvSpPr>
              <a:spLocks noChangeArrowheads="1"/>
            </p:cNvSpPr>
            <p:nvPr/>
          </p:nvSpPr>
          <p:spPr bwMode="auto">
            <a:xfrm>
              <a:off x="2290" y="2523"/>
              <a:ext cx="862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Proc C</a:t>
              </a:r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6239372" y="3140968"/>
            <a:ext cx="1152525" cy="3097213"/>
            <a:chOff x="2290" y="2069"/>
            <a:chExt cx="862" cy="1951"/>
          </a:xfrm>
        </p:grpSpPr>
        <p:sp>
          <p:nvSpPr>
            <p:cNvPr id="39" name="Rectangle 33"/>
            <p:cNvSpPr>
              <a:spLocks noChangeArrowheads="1"/>
            </p:cNvSpPr>
            <p:nvPr/>
          </p:nvSpPr>
          <p:spPr bwMode="auto">
            <a:xfrm>
              <a:off x="2290" y="3158"/>
              <a:ext cx="862" cy="58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</a:rPr>
                <a:t>Free </a:t>
              </a: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dirty="0" err="1">
                  <a:solidFill>
                    <a:schemeClr val="accent5">
                      <a:lumMod val="50000"/>
                    </a:schemeClr>
                  </a:solidFill>
                </a:rPr>
                <a:t>mem</a:t>
              </a:r>
              <a:endParaRPr lang="zh-CN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2793" name="Rectangle 34"/>
            <p:cNvSpPr>
              <a:spLocks noChangeArrowheads="1"/>
            </p:cNvSpPr>
            <p:nvPr/>
          </p:nvSpPr>
          <p:spPr bwMode="auto">
            <a:xfrm>
              <a:off x="2290" y="3747"/>
              <a:ext cx="862" cy="273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bg1"/>
                  </a:solidFill>
                </a:rPr>
                <a:t>OS</a:t>
              </a:r>
              <a:endParaRPr lang="zh-CN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2290" y="2069"/>
              <a:ext cx="862" cy="45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</a:rPr>
                <a:t>Free</a:t>
              </a: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dirty="0" err="1">
                  <a:solidFill>
                    <a:schemeClr val="accent5">
                      <a:lumMod val="50000"/>
                    </a:schemeClr>
                  </a:solidFill>
                </a:rPr>
                <a:t>mem</a:t>
              </a:r>
              <a:endParaRPr lang="zh-CN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2795" name="Rectangle 36"/>
            <p:cNvSpPr>
              <a:spLocks noChangeArrowheads="1"/>
            </p:cNvSpPr>
            <p:nvPr/>
          </p:nvSpPr>
          <p:spPr bwMode="auto">
            <a:xfrm>
              <a:off x="2290" y="2795"/>
              <a:ext cx="862" cy="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Proc B</a:t>
              </a:r>
            </a:p>
          </p:txBody>
        </p:sp>
        <p:sp>
          <p:nvSpPr>
            <p:cNvPr id="32796" name="Rectangle 37"/>
            <p:cNvSpPr>
              <a:spLocks noChangeArrowheads="1"/>
            </p:cNvSpPr>
            <p:nvPr/>
          </p:nvSpPr>
          <p:spPr bwMode="auto">
            <a:xfrm>
              <a:off x="2290" y="2523"/>
              <a:ext cx="862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Proc C</a:t>
              </a:r>
            </a:p>
          </p:txBody>
        </p:sp>
      </p:grpSp>
      <p:grpSp>
        <p:nvGrpSpPr>
          <p:cNvPr id="9" name="Group 45"/>
          <p:cNvGrpSpPr>
            <a:grpSpLocks/>
          </p:cNvGrpSpPr>
          <p:nvPr/>
        </p:nvGrpSpPr>
        <p:grpSpPr bwMode="auto">
          <a:xfrm>
            <a:off x="7463334" y="3140968"/>
            <a:ext cx="1152525" cy="3097213"/>
            <a:chOff x="4241" y="2069"/>
            <a:chExt cx="726" cy="1951"/>
          </a:xfrm>
        </p:grpSpPr>
        <p:sp>
          <p:nvSpPr>
            <p:cNvPr id="45" name="Rectangle 39"/>
            <p:cNvSpPr>
              <a:spLocks noChangeArrowheads="1"/>
            </p:cNvSpPr>
            <p:nvPr/>
          </p:nvSpPr>
          <p:spPr bwMode="auto">
            <a:xfrm>
              <a:off x="4241" y="3158"/>
              <a:ext cx="726" cy="18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</a:rPr>
                <a:t>Free</a:t>
              </a:r>
              <a:endParaRPr lang="zh-CN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2787" name="Rectangle 40"/>
            <p:cNvSpPr>
              <a:spLocks noChangeArrowheads="1"/>
            </p:cNvSpPr>
            <p:nvPr/>
          </p:nvSpPr>
          <p:spPr bwMode="auto">
            <a:xfrm>
              <a:off x="4241" y="3747"/>
              <a:ext cx="726" cy="273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bg1"/>
                  </a:solidFill>
                </a:rPr>
                <a:t>OS</a:t>
              </a:r>
              <a:endParaRPr lang="zh-CN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47" name="Rectangle 41"/>
            <p:cNvSpPr>
              <a:spLocks noChangeArrowheads="1"/>
            </p:cNvSpPr>
            <p:nvPr/>
          </p:nvSpPr>
          <p:spPr bwMode="auto">
            <a:xfrm>
              <a:off x="4241" y="2069"/>
              <a:ext cx="726" cy="45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</a:rPr>
                <a:t>Free </a:t>
              </a: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dirty="0" err="1">
                  <a:solidFill>
                    <a:schemeClr val="accent5">
                      <a:lumMod val="50000"/>
                    </a:schemeClr>
                  </a:solidFill>
                </a:rPr>
                <a:t>mem</a:t>
              </a:r>
              <a:endParaRPr lang="zh-CN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2789" name="Rectangle 42"/>
            <p:cNvSpPr>
              <a:spLocks noChangeArrowheads="1"/>
            </p:cNvSpPr>
            <p:nvPr/>
          </p:nvSpPr>
          <p:spPr bwMode="auto">
            <a:xfrm>
              <a:off x="4241" y="2795"/>
              <a:ext cx="726" cy="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Proc B</a:t>
              </a:r>
            </a:p>
          </p:txBody>
        </p:sp>
        <p:sp>
          <p:nvSpPr>
            <p:cNvPr id="32790" name="Rectangle 43"/>
            <p:cNvSpPr>
              <a:spLocks noChangeArrowheads="1"/>
            </p:cNvSpPr>
            <p:nvPr/>
          </p:nvSpPr>
          <p:spPr bwMode="auto">
            <a:xfrm>
              <a:off x="4241" y="2523"/>
              <a:ext cx="726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Proc C</a:t>
              </a:r>
            </a:p>
          </p:txBody>
        </p:sp>
        <p:sp>
          <p:nvSpPr>
            <p:cNvPr id="32791" name="Rectangle 44"/>
            <p:cNvSpPr>
              <a:spLocks noChangeArrowheads="1"/>
            </p:cNvSpPr>
            <p:nvPr/>
          </p:nvSpPr>
          <p:spPr bwMode="auto">
            <a:xfrm>
              <a:off x="4241" y="3339"/>
              <a:ext cx="726" cy="4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Proc D</a:t>
              </a:r>
            </a:p>
          </p:txBody>
        </p:sp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8687297" y="3140968"/>
            <a:ext cx="1152525" cy="3097213"/>
            <a:chOff x="4195" y="2069"/>
            <a:chExt cx="726" cy="1951"/>
          </a:xfrm>
        </p:grpSpPr>
        <p:sp>
          <p:nvSpPr>
            <p:cNvPr id="32781" name="Rectangle 27"/>
            <p:cNvSpPr>
              <a:spLocks noChangeArrowheads="1"/>
            </p:cNvSpPr>
            <p:nvPr/>
          </p:nvSpPr>
          <p:spPr bwMode="auto">
            <a:xfrm>
              <a:off x="4195" y="3339"/>
              <a:ext cx="726" cy="4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Proc D</a:t>
              </a:r>
            </a:p>
          </p:txBody>
        </p:sp>
        <p:sp>
          <p:nvSpPr>
            <p:cNvPr id="32782" name="Rectangle 28"/>
            <p:cNvSpPr>
              <a:spLocks noChangeArrowheads="1"/>
            </p:cNvSpPr>
            <p:nvPr/>
          </p:nvSpPr>
          <p:spPr bwMode="auto">
            <a:xfrm>
              <a:off x="4195" y="3747"/>
              <a:ext cx="726" cy="273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bg1"/>
                  </a:solidFill>
                </a:rPr>
                <a:t>OS</a:t>
              </a:r>
              <a:endParaRPr lang="zh-CN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54" name="Rectangle 29"/>
            <p:cNvSpPr>
              <a:spLocks noChangeArrowheads="1"/>
            </p:cNvSpPr>
            <p:nvPr/>
          </p:nvSpPr>
          <p:spPr bwMode="auto">
            <a:xfrm>
              <a:off x="4195" y="2069"/>
              <a:ext cx="726" cy="45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</a:rPr>
                <a:t>Free</a:t>
              </a: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dirty="0" err="1">
                  <a:solidFill>
                    <a:schemeClr val="accent5">
                      <a:lumMod val="50000"/>
                    </a:schemeClr>
                  </a:solidFill>
                </a:rPr>
                <a:t>mem</a:t>
              </a:r>
              <a:endParaRPr lang="zh-CN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2784" name="Rectangle 31"/>
            <p:cNvSpPr>
              <a:spLocks noChangeArrowheads="1"/>
            </p:cNvSpPr>
            <p:nvPr/>
          </p:nvSpPr>
          <p:spPr bwMode="auto">
            <a:xfrm>
              <a:off x="4195" y="2523"/>
              <a:ext cx="726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Proc C</a:t>
              </a:r>
            </a:p>
          </p:txBody>
        </p:sp>
        <p:sp>
          <p:nvSpPr>
            <p:cNvPr id="56" name="Rectangle 46"/>
            <p:cNvSpPr>
              <a:spLocks noChangeArrowheads="1"/>
            </p:cNvSpPr>
            <p:nvPr/>
          </p:nvSpPr>
          <p:spPr bwMode="auto">
            <a:xfrm>
              <a:off x="4195" y="2795"/>
              <a:ext cx="726" cy="5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</a:rPr>
                <a:t>Free </a:t>
              </a: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dirty="0" err="1">
                  <a:solidFill>
                    <a:schemeClr val="accent5">
                      <a:lumMod val="50000"/>
                    </a:schemeClr>
                  </a:solidFill>
                </a:rPr>
                <a:t>mem</a:t>
              </a:r>
              <a:endParaRPr lang="zh-CN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BFE1FEB1-13C4-23F0-36BE-1BBF7BCA5BCC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11" name="标题 8">
            <a:extLst>
              <a:ext uri="{FF2B5EF4-FFF2-40B4-BE49-F238E27FC236}">
                <a16:creationId xmlns:a16="http://schemas.microsoft.com/office/drawing/2014/main" id="{A1041745-DBEE-34EA-7E10-87934669F524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内存还不够用怎么办？</a:t>
            </a:r>
            <a:endParaRPr lang="en-US" altLang="zh-CN" b="0" kern="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692DA24-F468-458B-8845-2C39814D359F}"/>
              </a:ext>
            </a:extLst>
          </p:cNvPr>
          <p:cNvSpPr/>
          <p:nvPr/>
        </p:nvSpPr>
        <p:spPr>
          <a:xfrm>
            <a:off x="8272331" y="1457977"/>
            <a:ext cx="3204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交换
进程的逻辑空间小于内存空间
将空闲进程交换到硬盘，并在必要时加载它</a:t>
            </a:r>
          </a:p>
        </p:txBody>
      </p:sp>
    </p:spTree>
    <p:extLst>
      <p:ext uri="{BB962C8B-B14F-4D97-AF65-F5344CB8AC3E}">
        <p14:creationId xmlns:p14="http://schemas.microsoft.com/office/powerpoint/2010/main" val="237049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5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1701800"/>
            <a:ext cx="1243012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63" y="1765300"/>
            <a:ext cx="1943100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Text Box 42"/>
          <p:cNvSpPr>
            <a:spLocks noChangeArrowheads="1"/>
          </p:cNvSpPr>
          <p:nvPr/>
        </p:nvSpPr>
        <p:spPr bwMode="auto">
          <a:xfrm>
            <a:off x="2709864" y="1917700"/>
            <a:ext cx="1220787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100000"/>
            </a:pPr>
            <a:r>
              <a:rPr lang="zh-CN" altLang="en-US" sz="2000" b="1" baseline="-25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操作系统内核</a:t>
            </a:r>
          </a:p>
        </p:txBody>
      </p:sp>
      <p:sp>
        <p:nvSpPr>
          <p:cNvPr id="59398" name="Text Box 42"/>
          <p:cNvSpPr>
            <a:spLocks noChangeArrowheads="1"/>
          </p:cNvSpPr>
          <p:nvPr/>
        </p:nvSpPr>
        <p:spPr bwMode="auto">
          <a:xfrm>
            <a:off x="2655889" y="4314825"/>
            <a:ext cx="1208087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SzPct val="100000"/>
            </a:pPr>
            <a:r>
              <a:rPr lang="zh-CN" altLang="en-US" sz="2000" b="1" baseline="-25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用户地址空间</a:t>
            </a: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794475" y="2570956"/>
            <a:ext cx="811213" cy="833437"/>
            <a:chOff x="4456190" y="1493457"/>
            <a:chExt cx="1218200" cy="833044"/>
          </a:xfrm>
        </p:grpSpPr>
        <p:pic>
          <p:nvPicPr>
            <p:cNvPr id="59412" name="图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6190" y="1493457"/>
              <a:ext cx="1218200" cy="833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13" name="Text Box 42"/>
            <p:cNvSpPr>
              <a:spLocks noChangeArrowheads="1"/>
            </p:cNvSpPr>
            <p:nvPr/>
          </p:nvSpPr>
          <p:spPr bwMode="auto">
            <a:xfrm>
              <a:off x="4506563" y="1638471"/>
              <a:ext cx="1117459" cy="299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SzPct val="100000"/>
              </a:pPr>
              <a:r>
                <a:rPr lang="zh-CN" altLang="en-US" sz="2000" b="1" baseline="-25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</a:t>
              </a:r>
              <a:r>
                <a:rPr lang="en-US" altLang="zh-CN" sz="2000" b="1" baseline="-25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p1</a:t>
              </a:r>
              <a:endParaRPr lang="zh-CN" altLang="en-US" sz="2000" b="1" baseline="-25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6362700" y="3521075"/>
            <a:ext cx="800100" cy="833438"/>
            <a:chOff x="5364088" y="2325502"/>
            <a:chExt cx="686150" cy="833044"/>
          </a:xfrm>
        </p:grpSpPr>
        <p:pic>
          <p:nvPicPr>
            <p:cNvPr id="59410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2325502"/>
              <a:ext cx="686150" cy="833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11" name="Text Box 42"/>
            <p:cNvSpPr>
              <a:spLocks noChangeArrowheads="1"/>
            </p:cNvSpPr>
            <p:nvPr/>
          </p:nvSpPr>
          <p:spPr bwMode="auto">
            <a:xfrm>
              <a:off x="5388135" y="2489582"/>
              <a:ext cx="638056" cy="299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SzPct val="100000"/>
              </a:pPr>
              <a:r>
                <a:rPr lang="zh-CN" altLang="en-US" sz="2000" b="1" baseline="-25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</a:t>
              </a:r>
              <a:r>
                <a:rPr lang="en-US" altLang="zh-CN" sz="2000" b="1" baseline="-25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p2</a:t>
              </a:r>
              <a:endParaRPr lang="zh-CN" altLang="en-US" sz="2000" b="1" baseline="-25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2" name="直接箭头连接符 11"/>
          <p:cNvCxnSpPr/>
          <p:nvPr/>
        </p:nvCxnSpPr>
        <p:spPr>
          <a:xfrm>
            <a:off x="3648075" y="3019425"/>
            <a:ext cx="2465388" cy="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3594101" y="3789363"/>
            <a:ext cx="2214563" cy="0"/>
          </a:xfrm>
          <a:prstGeom prst="straightConnector1">
            <a:avLst/>
          </a:prstGeom>
          <a:ln w="762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42"/>
          <p:cNvSpPr>
            <a:spLocks noChangeArrowheads="1"/>
          </p:cNvSpPr>
          <p:nvPr/>
        </p:nvSpPr>
        <p:spPr bwMode="auto">
          <a:xfrm>
            <a:off x="4354513" y="2540001"/>
            <a:ext cx="77326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100000"/>
            </a:pPr>
            <a:r>
              <a:rPr lang="zh-CN" altLang="en-US" sz="2000" b="1" baseline="-250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baseline="-250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换出</a:t>
            </a:r>
          </a:p>
        </p:txBody>
      </p:sp>
      <p:sp>
        <p:nvSpPr>
          <p:cNvPr id="17" name="Text Box 42"/>
          <p:cNvSpPr>
            <a:spLocks noChangeArrowheads="1"/>
          </p:cNvSpPr>
          <p:nvPr/>
        </p:nvSpPr>
        <p:spPr bwMode="auto">
          <a:xfrm>
            <a:off x="4295775" y="3403600"/>
            <a:ext cx="757236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100000"/>
            </a:pPr>
            <a:r>
              <a:rPr lang="zh-CN" altLang="en-US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000" b="1" baseline="-2500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换入</a:t>
            </a:r>
          </a:p>
        </p:txBody>
      </p:sp>
      <p:sp>
        <p:nvSpPr>
          <p:cNvPr id="59405" name="Text Box 42"/>
          <p:cNvSpPr>
            <a:spLocks noChangeArrowheads="1"/>
          </p:cNvSpPr>
          <p:nvPr/>
        </p:nvSpPr>
        <p:spPr bwMode="auto">
          <a:xfrm>
            <a:off x="2563813" y="4662488"/>
            <a:ext cx="5270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100000"/>
            </a:pPr>
            <a:r>
              <a:rPr lang="zh-CN" altLang="en-US" sz="2000" b="1" baseline="-2500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</a:p>
        </p:txBody>
      </p:sp>
      <p:sp>
        <p:nvSpPr>
          <p:cNvPr id="59406" name="Text Box 42"/>
          <p:cNvSpPr>
            <a:spLocks noChangeArrowheads="1"/>
          </p:cNvSpPr>
          <p:nvPr/>
        </p:nvSpPr>
        <p:spPr bwMode="auto">
          <a:xfrm>
            <a:off x="6142039" y="4465638"/>
            <a:ext cx="5286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100000"/>
            </a:pPr>
            <a:r>
              <a:rPr lang="zh-CN" altLang="en-US" sz="2000" b="1" baseline="-2500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外存</a:t>
            </a:r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3741738" y="4919663"/>
            <a:ext cx="3028950" cy="787400"/>
            <a:chOff x="2342263" y="4189606"/>
            <a:chExt cx="3028691" cy="787011"/>
          </a:xfrm>
        </p:grpSpPr>
        <p:sp>
          <p:nvSpPr>
            <p:cNvPr id="59408" name="Text Box 42"/>
            <p:cNvSpPr>
              <a:spLocks noChangeArrowheads="1"/>
            </p:cNvSpPr>
            <p:nvPr/>
          </p:nvSpPr>
          <p:spPr bwMode="auto">
            <a:xfrm>
              <a:off x="2342263" y="4189606"/>
              <a:ext cx="3028691" cy="787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/>
                  <a:ea typeface="张海山锐谐体2.0-授权联系：Samtype@QQ.com"/>
                  <a:cs typeface="张海山锐谐体2.0-授权联系：Samtype@QQ.com"/>
                </a:rPr>
                <a:t>■ </a:t>
              </a: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需要解决的问题</a:t>
              </a:r>
              <a:endPara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       </a:t>
              </a:r>
              <a:r>
                <a:rPr lang="zh-CN" altLang="en-US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交换哪个（些）程序？</a:t>
              </a:r>
              <a:endParaRPr lang="zh-CN" altLang="en-US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9409" name="图片 8" descr="小点1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60" y="4710726"/>
              <a:ext cx="149225" cy="149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3D3828E-A9FC-5DC4-10D4-AFFA82B9C6DC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3" name="标题 8">
            <a:extLst>
              <a:ext uri="{FF2B5EF4-FFF2-40B4-BE49-F238E27FC236}">
                <a16:creationId xmlns:a16="http://schemas.microsoft.com/office/drawing/2014/main" id="{1B9F8A77-A29A-6230-0656-20C8F1038908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碎片整理：分区对换</a:t>
            </a:r>
            <a:r>
              <a:rPr lang="en-US" altLang="zh-CN" b="0" kern="0" dirty="0"/>
              <a:t>(Swapping in/out)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0.2888 -0.014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40" y="-7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-0.29089 0.0067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44" y="32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088 0.00672 L -0.29505 -0.1497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23707AC-FA02-D844-D136-40FC37E694A0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3" name="标题 8">
            <a:extLst>
              <a:ext uri="{FF2B5EF4-FFF2-40B4-BE49-F238E27FC236}">
                <a16:creationId xmlns:a16="http://schemas.microsoft.com/office/drawing/2014/main" id="{B1B47470-97EF-BCF3-C049-BD52990FC812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扩充空间：分区对换</a:t>
            </a:r>
            <a:r>
              <a:rPr lang="en-US" altLang="zh-CN" b="0" kern="0" dirty="0"/>
              <a:t>(Swapping in/out)</a:t>
            </a:r>
          </a:p>
        </p:txBody>
      </p:sp>
      <p:grpSp>
        <p:nvGrpSpPr>
          <p:cNvPr id="687" name="组合 686">
            <a:extLst>
              <a:ext uri="{FF2B5EF4-FFF2-40B4-BE49-F238E27FC236}">
                <a16:creationId xmlns:a16="http://schemas.microsoft.com/office/drawing/2014/main" id="{940001D9-216D-4025-BCF8-E8100D880B25}"/>
              </a:ext>
            </a:extLst>
          </p:cNvPr>
          <p:cNvGrpSpPr>
            <a:grpSpLocks/>
          </p:cNvGrpSpPr>
          <p:nvPr/>
        </p:nvGrpSpPr>
        <p:grpSpPr bwMode="auto">
          <a:xfrm>
            <a:off x="3445793" y="2818110"/>
            <a:ext cx="5170487" cy="2051050"/>
            <a:chOff x="1693113" y="2018593"/>
            <a:chExt cx="5171732" cy="2051355"/>
          </a:xfrm>
        </p:grpSpPr>
        <p:sp>
          <p:nvSpPr>
            <p:cNvPr id="688" name="Rectangle 8">
              <a:extLst>
                <a:ext uri="{FF2B5EF4-FFF2-40B4-BE49-F238E27FC236}">
                  <a16:creationId xmlns:a16="http://schemas.microsoft.com/office/drawing/2014/main" id="{A708F963-6E44-466C-B6DA-15B62D43D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113" y="3793682"/>
              <a:ext cx="1413215" cy="276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360" tIns="44280" rIns="90360" bIns="4428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对换等待队列</a:t>
              </a:r>
              <a:endPara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9" name="AutoShape 21">
              <a:extLst>
                <a:ext uri="{FF2B5EF4-FFF2-40B4-BE49-F238E27FC236}">
                  <a16:creationId xmlns:a16="http://schemas.microsoft.com/office/drawing/2014/main" id="{6E5E5F7B-F964-4CE0-A06E-E60A8F4ED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1302" y="2111333"/>
              <a:ext cx="352739" cy="404491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0" name="AutoShape 28">
              <a:extLst>
                <a:ext uri="{FF2B5EF4-FFF2-40B4-BE49-F238E27FC236}">
                  <a16:creationId xmlns:a16="http://schemas.microsoft.com/office/drawing/2014/main" id="{16628F66-49E4-47AD-8C7D-E125DA951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009" y="2234120"/>
              <a:ext cx="399044" cy="403130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1" name="AutoShape 29">
              <a:extLst>
                <a:ext uri="{FF2B5EF4-FFF2-40B4-BE49-F238E27FC236}">
                  <a16:creationId xmlns:a16="http://schemas.microsoft.com/office/drawing/2014/main" id="{0797C0CA-C027-4C85-B83A-27FA0CB9B915}"/>
                </a:ext>
              </a:extLst>
            </p:cNvPr>
            <p:cNvSpPr>
              <a:spLocks/>
            </p:cNvSpPr>
            <p:nvPr/>
          </p:nvSpPr>
          <p:spPr bwMode="auto">
            <a:xfrm rot="-5400000" flipH="1" flipV="1">
              <a:off x="3285096" y="2021768"/>
              <a:ext cx="850900" cy="844550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2" name="Oval 5">
              <a:extLst>
                <a:ext uri="{FF2B5EF4-FFF2-40B4-BE49-F238E27FC236}">
                  <a16:creationId xmlns:a16="http://schemas.microsoft.com/office/drawing/2014/main" id="{E160EBE0-F94F-410D-8356-CA1F00831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0067" y="3025789"/>
              <a:ext cx="1013273" cy="599247"/>
            </a:xfrm>
            <a:prstGeom prst="ellipse">
              <a:avLst/>
            </a:prstGeom>
            <a:solidFill>
              <a:srgbClr val="FFFFCC"/>
            </a:solidFill>
            <a:ln w="28440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对换等待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3" name="Rectangle 12">
              <a:extLst>
                <a:ext uri="{FF2B5EF4-FFF2-40B4-BE49-F238E27FC236}">
                  <a16:creationId xmlns:a16="http://schemas.microsoft.com/office/drawing/2014/main" id="{659D6495-F344-4987-976D-8DE7D1091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1904" y="2188481"/>
              <a:ext cx="1003542" cy="277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360" tIns="44280" rIns="90360" bIns="4428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就绪队列</a:t>
              </a:r>
              <a:endPara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4" name="Rectangle 15">
              <a:extLst>
                <a:ext uri="{FF2B5EF4-FFF2-40B4-BE49-F238E27FC236}">
                  <a16:creationId xmlns:a16="http://schemas.microsoft.com/office/drawing/2014/main" id="{1168F152-49EF-4E20-BFAB-EDE93ADDF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0624" y="3285606"/>
              <a:ext cx="1003542" cy="277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360" tIns="44280" rIns="90360" bIns="4428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等待队列</a:t>
              </a:r>
              <a:endPara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5" name="Oval 20">
              <a:extLst>
                <a:ext uri="{FF2B5EF4-FFF2-40B4-BE49-F238E27FC236}">
                  <a16:creationId xmlns:a16="http://schemas.microsoft.com/office/drawing/2014/main" id="{FE402E13-9189-4457-A670-92D1D072D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3785" y="3051407"/>
              <a:ext cx="817155" cy="548856"/>
            </a:xfrm>
            <a:prstGeom prst="ellipse">
              <a:avLst/>
            </a:prstGeom>
            <a:solidFill>
              <a:srgbClr val="CCFFFF"/>
            </a:solidFill>
            <a:ln w="28440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等待</a:t>
              </a:r>
              <a:endPara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6" name="AutoShape 21">
              <a:extLst>
                <a:ext uri="{FF2B5EF4-FFF2-40B4-BE49-F238E27FC236}">
                  <a16:creationId xmlns:a16="http://schemas.microsoft.com/office/drawing/2014/main" id="{93B02AEB-FC8A-4BCA-8B17-558276367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0941" y="2928834"/>
              <a:ext cx="352739" cy="404492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7" name="Line 22">
              <a:extLst>
                <a:ext uri="{FF2B5EF4-FFF2-40B4-BE49-F238E27FC236}">
                  <a16:creationId xmlns:a16="http://schemas.microsoft.com/office/drawing/2014/main" id="{75C81B98-472E-4611-A6ED-C92BC1F0DC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1528" y="2599937"/>
              <a:ext cx="776297" cy="1362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8" name="Oval 23">
              <a:extLst>
                <a:ext uri="{FF2B5EF4-FFF2-40B4-BE49-F238E27FC236}">
                  <a16:creationId xmlns:a16="http://schemas.microsoft.com/office/drawing/2014/main" id="{A2105B61-AD66-42B6-BB0F-4B1BAD31B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5568" y="2360911"/>
              <a:ext cx="817155" cy="548856"/>
            </a:xfrm>
            <a:prstGeom prst="ellipse">
              <a:avLst/>
            </a:prstGeom>
            <a:solidFill>
              <a:srgbClr val="CCFFFF"/>
            </a:solidFill>
            <a:ln w="28440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</a:t>
              </a:r>
              <a:endPara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9" name="Oval 24">
              <a:extLst>
                <a:ext uri="{FF2B5EF4-FFF2-40B4-BE49-F238E27FC236}">
                  <a16:creationId xmlns:a16="http://schemas.microsoft.com/office/drawing/2014/main" id="{161F9A8C-B735-4C99-87D7-C38A776E3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5735" y="2360911"/>
              <a:ext cx="817155" cy="548856"/>
            </a:xfrm>
            <a:prstGeom prst="ellipse">
              <a:avLst/>
            </a:prstGeom>
            <a:solidFill>
              <a:srgbClr val="CCFFFF"/>
            </a:solidFill>
            <a:ln w="28440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就绪</a:t>
              </a:r>
              <a:endPara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0" name="Line 25">
              <a:extLst>
                <a:ext uri="{FF2B5EF4-FFF2-40B4-BE49-F238E27FC236}">
                  <a16:creationId xmlns:a16="http://schemas.microsoft.com/office/drawing/2014/main" id="{E5703C8E-6969-4560-BD5B-612A914CC5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60802" y="2731354"/>
              <a:ext cx="217023" cy="327965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1" name="Line 26">
              <a:extLst>
                <a:ext uri="{FF2B5EF4-FFF2-40B4-BE49-F238E27FC236}">
                  <a16:creationId xmlns:a16="http://schemas.microsoft.com/office/drawing/2014/main" id="{E831F9B8-BBB9-4984-9C4C-A16D1BDCE4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82723" y="2589714"/>
              <a:ext cx="482122" cy="1362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2" name="Line 27">
              <a:extLst>
                <a:ext uri="{FF2B5EF4-FFF2-40B4-BE49-F238E27FC236}">
                  <a16:creationId xmlns:a16="http://schemas.microsoft.com/office/drawing/2014/main" id="{DC49544F-9486-4BBA-8FA5-0D0DC256BD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975" y="2591076"/>
              <a:ext cx="482122" cy="1362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3" name="AutoShape 28">
              <a:extLst>
                <a:ext uri="{FF2B5EF4-FFF2-40B4-BE49-F238E27FC236}">
                  <a16:creationId xmlns:a16="http://schemas.microsoft.com/office/drawing/2014/main" id="{4D42F63A-47B4-47D3-9B21-F8A6A6DF9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122" y="2916576"/>
              <a:ext cx="399044" cy="403130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4" name="AutoShape 29">
              <a:extLst>
                <a:ext uri="{FF2B5EF4-FFF2-40B4-BE49-F238E27FC236}">
                  <a16:creationId xmlns:a16="http://schemas.microsoft.com/office/drawing/2014/main" id="{82FD0CAF-D190-4F11-B319-C4A9BB139D92}"/>
                </a:ext>
              </a:extLst>
            </p:cNvPr>
            <p:cNvSpPr>
              <a:spLocks/>
            </p:cNvSpPr>
            <p:nvPr/>
          </p:nvSpPr>
          <p:spPr bwMode="auto">
            <a:xfrm rot="-5400000" flipH="1" flipV="1">
              <a:off x="3452455" y="2795589"/>
              <a:ext cx="729992" cy="725907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5" name="Line 25">
              <a:extLst>
                <a:ext uri="{FF2B5EF4-FFF2-40B4-BE49-F238E27FC236}">
                  <a16:creationId xmlns:a16="http://schemas.microsoft.com/office/drawing/2014/main" id="{18C44FB3-B712-46EA-A516-AD86C9EDFD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167" y="2769260"/>
              <a:ext cx="229280" cy="282147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6" name="Line 25">
              <a:extLst>
                <a:ext uri="{FF2B5EF4-FFF2-40B4-BE49-F238E27FC236}">
                  <a16:creationId xmlns:a16="http://schemas.microsoft.com/office/drawing/2014/main" id="{CC2541A4-3B5E-41F9-9605-2E3DE9F3F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6456" y="3333325"/>
              <a:ext cx="1121568" cy="30513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7" name="Line 25">
              <a:extLst>
                <a:ext uri="{FF2B5EF4-FFF2-40B4-BE49-F238E27FC236}">
                  <a16:creationId xmlns:a16="http://schemas.microsoft.com/office/drawing/2014/main" id="{40BD8655-6766-4FB8-8FB8-DDE94ABB5A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0059" y="2787775"/>
              <a:ext cx="445877" cy="31045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08" name="组合 707">
            <a:extLst>
              <a:ext uri="{FF2B5EF4-FFF2-40B4-BE49-F238E27FC236}">
                <a16:creationId xmlns:a16="http://schemas.microsoft.com/office/drawing/2014/main" id="{B6BEADCB-8EB7-4411-9309-0458558A8385}"/>
              </a:ext>
            </a:extLst>
          </p:cNvPr>
          <p:cNvGrpSpPr>
            <a:grpSpLocks/>
          </p:cNvGrpSpPr>
          <p:nvPr/>
        </p:nvGrpSpPr>
        <p:grpSpPr bwMode="auto">
          <a:xfrm>
            <a:off x="8677896" y="2742976"/>
            <a:ext cx="906462" cy="457200"/>
            <a:chOff x="6939528" y="1938946"/>
            <a:chExt cx="906782" cy="457200"/>
          </a:xfrm>
        </p:grpSpPr>
        <p:sp>
          <p:nvSpPr>
            <p:cNvPr id="709" name="矩形 708">
              <a:extLst>
                <a:ext uri="{FF2B5EF4-FFF2-40B4-BE49-F238E27FC236}">
                  <a16:creationId xmlns:a16="http://schemas.microsoft.com/office/drawing/2014/main" id="{F0CE326B-2120-4227-A86F-7F2BEACFEA78}"/>
                </a:ext>
              </a:extLst>
            </p:cNvPr>
            <p:cNvSpPr/>
            <p:nvPr/>
          </p:nvSpPr>
          <p:spPr>
            <a:xfrm>
              <a:off x="6939528" y="1938946"/>
              <a:ext cx="906782" cy="457200"/>
            </a:xfrm>
            <a:prstGeom prst="rect">
              <a:avLst/>
            </a:prstGeom>
            <a:solidFill>
              <a:srgbClr val="00FF66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10" name="Rectangle 12">
              <a:extLst>
                <a:ext uri="{FF2B5EF4-FFF2-40B4-BE49-F238E27FC236}">
                  <a16:creationId xmlns:a16="http://schemas.microsoft.com/office/drawing/2014/main" id="{F3E4922A-8601-4FB0-9569-0EA4D398D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032" y="2054177"/>
              <a:ext cx="443774" cy="276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P4</a:t>
              </a:r>
            </a:p>
          </p:txBody>
        </p:sp>
      </p:grpSp>
      <p:grpSp>
        <p:nvGrpSpPr>
          <p:cNvPr id="711" name="组合 710">
            <a:extLst>
              <a:ext uri="{FF2B5EF4-FFF2-40B4-BE49-F238E27FC236}">
                <a16:creationId xmlns:a16="http://schemas.microsoft.com/office/drawing/2014/main" id="{A7892013-E445-4441-A747-79AAF8374348}"/>
              </a:ext>
            </a:extLst>
          </p:cNvPr>
          <p:cNvGrpSpPr>
            <a:grpSpLocks/>
          </p:cNvGrpSpPr>
          <p:nvPr/>
        </p:nvGrpSpPr>
        <p:grpSpPr bwMode="auto">
          <a:xfrm>
            <a:off x="8952533" y="2731864"/>
            <a:ext cx="685800" cy="457200"/>
            <a:chOff x="7061335" y="1922064"/>
            <a:chExt cx="685800" cy="457200"/>
          </a:xfrm>
        </p:grpSpPr>
        <p:sp>
          <p:nvSpPr>
            <p:cNvPr id="712" name="矩形 711">
              <a:extLst>
                <a:ext uri="{FF2B5EF4-FFF2-40B4-BE49-F238E27FC236}">
                  <a16:creationId xmlns:a16="http://schemas.microsoft.com/office/drawing/2014/main" id="{D1C8E2BD-AAA8-4D05-8073-82EA96A9AB04}"/>
                </a:ext>
              </a:extLst>
            </p:cNvPr>
            <p:cNvSpPr/>
            <p:nvPr/>
          </p:nvSpPr>
          <p:spPr>
            <a:xfrm>
              <a:off x="7061335" y="1922064"/>
              <a:ext cx="685800" cy="457200"/>
            </a:xfrm>
            <a:prstGeom prst="rect">
              <a:avLst/>
            </a:prstGeom>
            <a:solidFill>
              <a:srgbClr val="CCEC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13" name="Rectangle 12">
              <a:extLst>
                <a:ext uri="{FF2B5EF4-FFF2-40B4-BE49-F238E27FC236}">
                  <a16:creationId xmlns:a16="http://schemas.microsoft.com/office/drawing/2014/main" id="{AF4BEF4D-4FF6-48D9-B386-680CD8E2C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032" y="2054177"/>
              <a:ext cx="443774" cy="276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P3</a:t>
              </a:r>
            </a:p>
          </p:txBody>
        </p:sp>
      </p:grpSp>
      <p:grpSp>
        <p:nvGrpSpPr>
          <p:cNvPr id="714" name="组合 713">
            <a:extLst>
              <a:ext uri="{FF2B5EF4-FFF2-40B4-BE49-F238E27FC236}">
                <a16:creationId xmlns:a16="http://schemas.microsoft.com/office/drawing/2014/main" id="{CFD52F8F-8532-4F59-82E7-E72DE451FA1B}"/>
              </a:ext>
            </a:extLst>
          </p:cNvPr>
          <p:cNvGrpSpPr>
            <a:grpSpLocks/>
          </p:cNvGrpSpPr>
          <p:nvPr/>
        </p:nvGrpSpPr>
        <p:grpSpPr bwMode="auto">
          <a:xfrm>
            <a:off x="8963646" y="2731864"/>
            <a:ext cx="685800" cy="457200"/>
            <a:chOff x="7061335" y="1922064"/>
            <a:chExt cx="685800" cy="457200"/>
          </a:xfrm>
        </p:grpSpPr>
        <p:sp>
          <p:nvSpPr>
            <p:cNvPr id="715" name="矩形 714">
              <a:extLst>
                <a:ext uri="{FF2B5EF4-FFF2-40B4-BE49-F238E27FC236}">
                  <a16:creationId xmlns:a16="http://schemas.microsoft.com/office/drawing/2014/main" id="{8D87D732-282B-466D-87A1-214124E85501}"/>
                </a:ext>
              </a:extLst>
            </p:cNvPr>
            <p:cNvSpPr/>
            <p:nvPr/>
          </p:nvSpPr>
          <p:spPr>
            <a:xfrm>
              <a:off x="7061335" y="1922064"/>
              <a:ext cx="685800" cy="457200"/>
            </a:xfrm>
            <a:prstGeom prst="rect">
              <a:avLst/>
            </a:prstGeom>
            <a:solidFill>
              <a:srgbClr val="FCD5B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16" name="Rectangle 12">
              <a:extLst>
                <a:ext uri="{FF2B5EF4-FFF2-40B4-BE49-F238E27FC236}">
                  <a16:creationId xmlns:a16="http://schemas.microsoft.com/office/drawing/2014/main" id="{74867390-C27B-48CA-BAAA-512CC8B06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032" y="2054177"/>
              <a:ext cx="443774" cy="276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P2</a:t>
              </a:r>
            </a:p>
          </p:txBody>
        </p:sp>
      </p:grpSp>
      <p:grpSp>
        <p:nvGrpSpPr>
          <p:cNvPr id="717" name="组合 716">
            <a:extLst>
              <a:ext uri="{FF2B5EF4-FFF2-40B4-BE49-F238E27FC236}">
                <a16:creationId xmlns:a16="http://schemas.microsoft.com/office/drawing/2014/main" id="{C6E2B0C1-29EC-4121-A5CC-7D12A8836EE1}"/>
              </a:ext>
            </a:extLst>
          </p:cNvPr>
          <p:cNvGrpSpPr>
            <a:grpSpLocks/>
          </p:cNvGrpSpPr>
          <p:nvPr/>
        </p:nvGrpSpPr>
        <p:grpSpPr bwMode="auto">
          <a:xfrm>
            <a:off x="8728696" y="2731864"/>
            <a:ext cx="1143000" cy="457200"/>
            <a:chOff x="6821419" y="1929653"/>
            <a:chExt cx="1143000" cy="457200"/>
          </a:xfrm>
        </p:grpSpPr>
        <p:sp>
          <p:nvSpPr>
            <p:cNvPr id="718" name="矩形 717">
              <a:extLst>
                <a:ext uri="{FF2B5EF4-FFF2-40B4-BE49-F238E27FC236}">
                  <a16:creationId xmlns:a16="http://schemas.microsoft.com/office/drawing/2014/main" id="{27260A5E-3715-475D-8229-0DF9D90A6DB7}"/>
                </a:ext>
              </a:extLst>
            </p:cNvPr>
            <p:cNvSpPr/>
            <p:nvPr/>
          </p:nvSpPr>
          <p:spPr>
            <a:xfrm>
              <a:off x="6821419" y="1929653"/>
              <a:ext cx="1143000" cy="457200"/>
            </a:xfrm>
            <a:prstGeom prst="rect">
              <a:avLst/>
            </a:prstGeom>
            <a:solidFill>
              <a:srgbClr val="0066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19" name="Rectangle 12">
              <a:extLst>
                <a:ext uri="{FF2B5EF4-FFF2-40B4-BE49-F238E27FC236}">
                  <a16:creationId xmlns:a16="http://schemas.microsoft.com/office/drawing/2014/main" id="{38FA9B82-30B0-437F-B2B8-DFC818DBF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032" y="2054177"/>
              <a:ext cx="443774" cy="276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P1</a:t>
              </a:r>
            </a:p>
          </p:txBody>
        </p:sp>
      </p:grpSp>
      <p:sp>
        <p:nvSpPr>
          <p:cNvPr id="720" name="Rectangle 1">
            <a:extLst>
              <a:ext uri="{FF2B5EF4-FFF2-40B4-BE49-F238E27FC236}">
                <a16:creationId xmlns:a16="http://schemas.microsoft.com/office/drawing/2014/main" id="{87CFA010-11BC-4DC3-9377-FFEAA62AC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120" y="1599976"/>
            <a:ext cx="73548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Calibri" panose="020F0502020204030204" pitchFamily="34" charset="0"/>
              </a:rPr>
              <a:t> </a:t>
            </a:r>
            <a:r>
              <a:rPr lang="zh-CN" alt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通过抢占并回收处于等待状态进程的分区，以增大可用内存空间</a:t>
            </a:r>
          </a:p>
        </p:txBody>
      </p:sp>
      <p:sp>
        <p:nvSpPr>
          <p:cNvPr id="722" name="AutoShape 4">
            <a:extLst>
              <a:ext uri="{FF2B5EF4-FFF2-40B4-BE49-F238E27FC236}">
                <a16:creationId xmlns:a16="http://schemas.microsoft.com/office/drawing/2014/main" id="{06822BA6-9962-4004-80BE-1276F8EB8B5D}"/>
              </a:ext>
            </a:extLst>
          </p:cNvPr>
          <p:cNvSpPr>
            <a:spLocks/>
          </p:cNvSpPr>
          <p:nvPr/>
        </p:nvSpPr>
        <p:spPr bwMode="auto">
          <a:xfrm rot="-5400000">
            <a:off x="4463877" y="1913507"/>
            <a:ext cx="812800" cy="1220788"/>
          </a:xfrm>
          <a:custGeom>
            <a:avLst/>
            <a:gdLst/>
            <a:ahLst/>
            <a:cxnLst/>
            <a:rect l="0" t="0" r="0" b="0"/>
            <a:pathLst/>
          </a:custGeom>
          <a:noFill/>
          <a:ln w="12600" cmpd="sng">
            <a:solidFill>
              <a:srgbClr val="000099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723" name="组合 722">
            <a:extLst>
              <a:ext uri="{FF2B5EF4-FFF2-40B4-BE49-F238E27FC236}">
                <a16:creationId xmlns:a16="http://schemas.microsoft.com/office/drawing/2014/main" id="{7993B646-998E-4790-AF89-324BAB612986}"/>
              </a:ext>
            </a:extLst>
          </p:cNvPr>
          <p:cNvGrpSpPr>
            <a:grpSpLocks/>
          </p:cNvGrpSpPr>
          <p:nvPr/>
        </p:nvGrpSpPr>
        <p:grpSpPr bwMode="auto">
          <a:xfrm>
            <a:off x="2567608" y="4952776"/>
            <a:ext cx="7848600" cy="852488"/>
            <a:chOff x="659551" y="4155926"/>
            <a:chExt cx="7848600" cy="852197"/>
          </a:xfrm>
        </p:grpSpPr>
        <p:sp>
          <p:nvSpPr>
            <p:cNvPr id="724" name="Rectangle 11">
              <a:extLst>
                <a:ext uri="{FF2B5EF4-FFF2-40B4-BE49-F238E27FC236}">
                  <a16:creationId xmlns:a16="http://schemas.microsoft.com/office/drawing/2014/main" id="{404A63A1-CA67-49A5-B5D4-3391FECA3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551" y="4155926"/>
              <a:ext cx="762000" cy="45720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sym typeface="Comic Sans MS" panose="030F0702030302020204" pitchFamily="66" charset="0"/>
                </a:rPr>
                <a:t> OS</a:t>
              </a:r>
            </a:p>
          </p:txBody>
        </p:sp>
        <p:sp>
          <p:nvSpPr>
            <p:cNvPr id="725" name="Rectangle 12">
              <a:extLst>
                <a:ext uri="{FF2B5EF4-FFF2-40B4-BE49-F238E27FC236}">
                  <a16:creationId xmlns:a16="http://schemas.microsoft.com/office/drawing/2014/main" id="{7384A11C-0396-441C-9A4B-68E204E86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1551" y="4155926"/>
              <a:ext cx="228600" cy="457200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sym typeface="Comic Sans MS" panose="030F0702030302020204" pitchFamily="66" charset="0"/>
              </a:endParaRPr>
            </a:p>
          </p:txBody>
        </p:sp>
        <p:sp>
          <p:nvSpPr>
            <p:cNvPr id="726" name="Rectangle 13">
              <a:extLst>
                <a:ext uri="{FF2B5EF4-FFF2-40B4-BE49-F238E27FC236}">
                  <a16:creationId xmlns:a16="http://schemas.microsoft.com/office/drawing/2014/main" id="{C53F9739-965B-4346-95A7-816A6FB70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151" y="4155926"/>
              <a:ext cx="228600" cy="457200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sym typeface="Comic Sans MS" panose="030F0702030302020204" pitchFamily="66" charset="0"/>
              </a:endParaRPr>
            </a:p>
          </p:txBody>
        </p:sp>
        <p:sp>
          <p:nvSpPr>
            <p:cNvPr id="727" name="Rectangle 14">
              <a:extLst>
                <a:ext uri="{FF2B5EF4-FFF2-40B4-BE49-F238E27FC236}">
                  <a16:creationId xmlns:a16="http://schemas.microsoft.com/office/drawing/2014/main" id="{F0B57B65-5273-4C9A-B64E-B9BFD8151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751" y="4155926"/>
              <a:ext cx="228600" cy="457200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sym typeface="Comic Sans MS" panose="030F0702030302020204" pitchFamily="66" charset="0"/>
              </a:endParaRPr>
            </a:p>
          </p:txBody>
        </p:sp>
        <p:sp>
          <p:nvSpPr>
            <p:cNvPr id="728" name="Rectangle 15">
              <a:extLst>
                <a:ext uri="{FF2B5EF4-FFF2-40B4-BE49-F238E27FC236}">
                  <a16:creationId xmlns:a16="http://schemas.microsoft.com/office/drawing/2014/main" id="{6E70C95E-CC33-44BD-A382-1308B1A8E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7351" y="4155926"/>
              <a:ext cx="228600" cy="457200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sym typeface="Comic Sans MS" panose="030F0702030302020204" pitchFamily="66" charset="0"/>
              </a:endParaRPr>
            </a:p>
          </p:txBody>
        </p:sp>
        <p:sp>
          <p:nvSpPr>
            <p:cNvPr id="729" name="Rectangle 16">
              <a:extLst>
                <a:ext uri="{FF2B5EF4-FFF2-40B4-BE49-F238E27FC236}">
                  <a16:creationId xmlns:a16="http://schemas.microsoft.com/office/drawing/2014/main" id="{588FB6ED-4F3A-413A-B13F-E8C867229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5951" y="4155926"/>
              <a:ext cx="228600" cy="457200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sym typeface="Comic Sans MS" panose="030F0702030302020204" pitchFamily="66" charset="0"/>
              </a:endParaRPr>
            </a:p>
          </p:txBody>
        </p:sp>
        <p:sp>
          <p:nvSpPr>
            <p:cNvPr id="730" name="Rectangle 17">
              <a:extLst>
                <a:ext uri="{FF2B5EF4-FFF2-40B4-BE49-F238E27FC236}">
                  <a16:creationId xmlns:a16="http://schemas.microsoft.com/office/drawing/2014/main" id="{7FCB82FC-FBE2-4659-8537-7CF7FAEF0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4551" y="4155926"/>
              <a:ext cx="228600" cy="457200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sym typeface="Comic Sans MS" panose="030F0702030302020204" pitchFamily="66" charset="0"/>
              </a:endParaRPr>
            </a:p>
          </p:txBody>
        </p:sp>
        <p:sp>
          <p:nvSpPr>
            <p:cNvPr id="731" name="Rectangle 18">
              <a:extLst>
                <a:ext uri="{FF2B5EF4-FFF2-40B4-BE49-F238E27FC236}">
                  <a16:creationId xmlns:a16="http://schemas.microsoft.com/office/drawing/2014/main" id="{D1833D87-E758-44C3-B7E4-B0AE4D068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3151" y="4155926"/>
              <a:ext cx="228600" cy="457200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sym typeface="Comic Sans MS" panose="030F0702030302020204" pitchFamily="66" charset="0"/>
              </a:endParaRPr>
            </a:p>
          </p:txBody>
        </p:sp>
        <p:sp>
          <p:nvSpPr>
            <p:cNvPr id="732" name="Rectangle 19">
              <a:extLst>
                <a:ext uri="{FF2B5EF4-FFF2-40B4-BE49-F238E27FC236}">
                  <a16:creationId xmlns:a16="http://schemas.microsoft.com/office/drawing/2014/main" id="{108C3063-3BF1-4E15-8447-181DEB8B6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1751" y="4155926"/>
              <a:ext cx="228600" cy="457200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sym typeface="Comic Sans MS" panose="030F0702030302020204" pitchFamily="66" charset="0"/>
              </a:endParaRPr>
            </a:p>
          </p:txBody>
        </p:sp>
        <p:sp>
          <p:nvSpPr>
            <p:cNvPr id="733" name="Rectangle 20">
              <a:extLst>
                <a:ext uri="{FF2B5EF4-FFF2-40B4-BE49-F238E27FC236}">
                  <a16:creationId xmlns:a16="http://schemas.microsoft.com/office/drawing/2014/main" id="{B882D8E2-6C74-40A1-B6D1-8F9C6A1CB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0351" y="4155926"/>
              <a:ext cx="228600" cy="457200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sym typeface="Comic Sans MS" panose="030F0702030302020204" pitchFamily="66" charset="0"/>
              </a:endParaRPr>
            </a:p>
          </p:txBody>
        </p:sp>
        <p:sp>
          <p:nvSpPr>
            <p:cNvPr id="734" name="Rectangle 21">
              <a:extLst>
                <a:ext uri="{FF2B5EF4-FFF2-40B4-BE49-F238E27FC236}">
                  <a16:creationId xmlns:a16="http://schemas.microsoft.com/office/drawing/2014/main" id="{B9F189E1-9459-4C3E-B9C7-DC7D45A17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8951" y="4155926"/>
              <a:ext cx="228600" cy="457200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sym typeface="Comic Sans MS" panose="030F0702030302020204" pitchFamily="66" charset="0"/>
              </a:endParaRPr>
            </a:p>
          </p:txBody>
        </p:sp>
        <p:sp>
          <p:nvSpPr>
            <p:cNvPr id="735" name="Rectangle 22">
              <a:extLst>
                <a:ext uri="{FF2B5EF4-FFF2-40B4-BE49-F238E27FC236}">
                  <a16:creationId xmlns:a16="http://schemas.microsoft.com/office/drawing/2014/main" id="{D5A25671-7679-4637-BAE0-07E03AAB8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751" y="4155926"/>
              <a:ext cx="228600" cy="457200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sym typeface="Comic Sans MS" panose="030F0702030302020204" pitchFamily="66" charset="0"/>
              </a:endParaRPr>
            </a:p>
          </p:txBody>
        </p:sp>
        <p:sp>
          <p:nvSpPr>
            <p:cNvPr id="736" name="Rectangle 23">
              <a:extLst>
                <a:ext uri="{FF2B5EF4-FFF2-40B4-BE49-F238E27FC236}">
                  <a16:creationId xmlns:a16="http://schemas.microsoft.com/office/drawing/2014/main" id="{FA35B1E5-2B3C-436A-8A89-1C9F23F51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3351" y="4155926"/>
              <a:ext cx="228600" cy="457200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sym typeface="Comic Sans MS" panose="030F0702030302020204" pitchFamily="66" charset="0"/>
              </a:endParaRPr>
            </a:p>
          </p:txBody>
        </p:sp>
        <p:sp>
          <p:nvSpPr>
            <p:cNvPr id="737" name="Rectangle 24">
              <a:extLst>
                <a:ext uri="{FF2B5EF4-FFF2-40B4-BE49-F238E27FC236}">
                  <a16:creationId xmlns:a16="http://schemas.microsoft.com/office/drawing/2014/main" id="{5BCD4D7C-A349-4947-970A-423EC35CA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1951" y="4155926"/>
              <a:ext cx="228600" cy="457200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sym typeface="Comic Sans MS" panose="030F0702030302020204" pitchFamily="66" charset="0"/>
              </a:endParaRPr>
            </a:p>
          </p:txBody>
        </p:sp>
        <p:sp>
          <p:nvSpPr>
            <p:cNvPr id="738" name="Rectangle 25">
              <a:extLst>
                <a:ext uri="{FF2B5EF4-FFF2-40B4-BE49-F238E27FC236}">
                  <a16:creationId xmlns:a16="http://schemas.microsoft.com/office/drawing/2014/main" id="{6A82D51F-38E6-4B83-85A4-EFE1FF5C4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551" y="4155926"/>
              <a:ext cx="228600" cy="457200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sym typeface="Comic Sans MS" panose="030F0702030302020204" pitchFamily="66" charset="0"/>
              </a:endParaRPr>
            </a:p>
          </p:txBody>
        </p:sp>
        <p:sp>
          <p:nvSpPr>
            <p:cNvPr id="739" name="Rectangle 26">
              <a:extLst>
                <a:ext uri="{FF2B5EF4-FFF2-40B4-BE49-F238E27FC236}">
                  <a16:creationId xmlns:a16="http://schemas.microsoft.com/office/drawing/2014/main" id="{79AD2A14-587E-4A30-98C3-7B6A7DB17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9151" y="4155926"/>
              <a:ext cx="228600" cy="457200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sym typeface="Comic Sans MS" panose="030F0702030302020204" pitchFamily="66" charset="0"/>
              </a:endParaRPr>
            </a:p>
          </p:txBody>
        </p:sp>
        <p:sp>
          <p:nvSpPr>
            <p:cNvPr id="740" name="Rectangle 27">
              <a:extLst>
                <a:ext uri="{FF2B5EF4-FFF2-40B4-BE49-F238E27FC236}">
                  <a16:creationId xmlns:a16="http://schemas.microsoft.com/office/drawing/2014/main" id="{F66E620D-A12E-447C-A31D-8DD0FBD87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7751" y="4155926"/>
              <a:ext cx="228600" cy="457200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sym typeface="Comic Sans MS" panose="030F0702030302020204" pitchFamily="66" charset="0"/>
              </a:endParaRPr>
            </a:p>
          </p:txBody>
        </p:sp>
        <p:sp>
          <p:nvSpPr>
            <p:cNvPr id="741" name="Rectangle 28">
              <a:extLst>
                <a:ext uri="{FF2B5EF4-FFF2-40B4-BE49-F238E27FC236}">
                  <a16:creationId xmlns:a16="http://schemas.microsoft.com/office/drawing/2014/main" id="{9FB9B18E-337F-4C4B-92A8-ACE450823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6351" y="4155926"/>
              <a:ext cx="228600" cy="457200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sym typeface="Comic Sans MS" panose="030F0702030302020204" pitchFamily="66" charset="0"/>
              </a:endParaRPr>
            </a:p>
          </p:txBody>
        </p:sp>
        <p:sp>
          <p:nvSpPr>
            <p:cNvPr id="742" name="Rectangle 29">
              <a:extLst>
                <a:ext uri="{FF2B5EF4-FFF2-40B4-BE49-F238E27FC236}">
                  <a16:creationId xmlns:a16="http://schemas.microsoft.com/office/drawing/2014/main" id="{3661C843-1349-49C2-A51F-378EE491E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4951" y="4155926"/>
              <a:ext cx="228600" cy="457200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sym typeface="Comic Sans MS" panose="030F0702030302020204" pitchFamily="66" charset="0"/>
              </a:endParaRPr>
            </a:p>
          </p:txBody>
        </p:sp>
        <p:sp>
          <p:nvSpPr>
            <p:cNvPr id="743" name="Rectangle 30">
              <a:extLst>
                <a:ext uri="{FF2B5EF4-FFF2-40B4-BE49-F238E27FC236}">
                  <a16:creationId xmlns:a16="http://schemas.microsoft.com/office/drawing/2014/main" id="{B06E1F84-DDDA-4F91-9A39-636B474EA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3551" y="4155926"/>
              <a:ext cx="228600" cy="457200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sym typeface="Comic Sans MS" panose="030F0702030302020204" pitchFamily="66" charset="0"/>
              </a:endParaRPr>
            </a:p>
          </p:txBody>
        </p:sp>
        <p:sp>
          <p:nvSpPr>
            <p:cNvPr id="744" name="Rectangle 31">
              <a:extLst>
                <a:ext uri="{FF2B5EF4-FFF2-40B4-BE49-F238E27FC236}">
                  <a16:creationId xmlns:a16="http://schemas.microsoft.com/office/drawing/2014/main" id="{54DCD73B-F692-4305-823B-D8F833A0F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2151" y="4155926"/>
              <a:ext cx="228600" cy="457200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sym typeface="Comic Sans MS" panose="030F0702030302020204" pitchFamily="66" charset="0"/>
              </a:endParaRPr>
            </a:p>
          </p:txBody>
        </p:sp>
        <p:sp>
          <p:nvSpPr>
            <p:cNvPr id="745" name="Rectangle 32">
              <a:extLst>
                <a:ext uri="{FF2B5EF4-FFF2-40B4-BE49-F238E27FC236}">
                  <a16:creationId xmlns:a16="http://schemas.microsoft.com/office/drawing/2014/main" id="{33147FE8-4FDB-4872-8EB3-665A72C69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0751" y="4155926"/>
              <a:ext cx="228600" cy="457200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sym typeface="Comic Sans MS" panose="030F0702030302020204" pitchFamily="66" charset="0"/>
              </a:endParaRPr>
            </a:p>
          </p:txBody>
        </p:sp>
        <p:sp>
          <p:nvSpPr>
            <p:cNvPr id="746" name="Rectangle 33">
              <a:extLst>
                <a:ext uri="{FF2B5EF4-FFF2-40B4-BE49-F238E27FC236}">
                  <a16:creationId xmlns:a16="http://schemas.microsoft.com/office/drawing/2014/main" id="{1FC2DE45-897A-496F-9153-86ECE01D2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9351" y="4155926"/>
              <a:ext cx="228600" cy="457200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sym typeface="Comic Sans MS" panose="030F0702030302020204" pitchFamily="66" charset="0"/>
              </a:endParaRPr>
            </a:p>
          </p:txBody>
        </p:sp>
        <p:sp>
          <p:nvSpPr>
            <p:cNvPr id="747" name="Rectangle 34">
              <a:extLst>
                <a:ext uri="{FF2B5EF4-FFF2-40B4-BE49-F238E27FC236}">
                  <a16:creationId xmlns:a16="http://schemas.microsoft.com/office/drawing/2014/main" id="{FA99DD8D-5653-4390-9CC0-E7CFC96C0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951" y="4155926"/>
              <a:ext cx="228600" cy="457200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sym typeface="Comic Sans MS" panose="030F0702030302020204" pitchFamily="66" charset="0"/>
              </a:endParaRPr>
            </a:p>
          </p:txBody>
        </p:sp>
        <p:sp>
          <p:nvSpPr>
            <p:cNvPr id="748" name="Rectangle 35">
              <a:extLst>
                <a:ext uri="{FF2B5EF4-FFF2-40B4-BE49-F238E27FC236}">
                  <a16:creationId xmlns:a16="http://schemas.microsoft.com/office/drawing/2014/main" id="{C644613C-26AB-4E50-9A6B-33C56B59D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6551" y="4155926"/>
              <a:ext cx="228600" cy="457200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sym typeface="Comic Sans MS" panose="030F0702030302020204" pitchFamily="66" charset="0"/>
              </a:endParaRPr>
            </a:p>
          </p:txBody>
        </p:sp>
        <p:sp>
          <p:nvSpPr>
            <p:cNvPr id="749" name="Rectangle 36">
              <a:extLst>
                <a:ext uri="{FF2B5EF4-FFF2-40B4-BE49-F238E27FC236}">
                  <a16:creationId xmlns:a16="http://schemas.microsoft.com/office/drawing/2014/main" id="{3B6B8023-0A92-4677-ABFC-8D2AF5FCC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5151" y="4155926"/>
              <a:ext cx="228600" cy="457200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sym typeface="Comic Sans MS" panose="030F0702030302020204" pitchFamily="66" charset="0"/>
              </a:endParaRPr>
            </a:p>
          </p:txBody>
        </p:sp>
        <p:sp>
          <p:nvSpPr>
            <p:cNvPr id="750" name="Rectangle 37">
              <a:extLst>
                <a:ext uri="{FF2B5EF4-FFF2-40B4-BE49-F238E27FC236}">
                  <a16:creationId xmlns:a16="http://schemas.microsoft.com/office/drawing/2014/main" id="{948A85DE-4A8D-429D-A326-148305B0F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3751" y="4155926"/>
              <a:ext cx="228600" cy="457200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sym typeface="Comic Sans MS" panose="030F0702030302020204" pitchFamily="66" charset="0"/>
              </a:endParaRPr>
            </a:p>
          </p:txBody>
        </p:sp>
        <p:sp>
          <p:nvSpPr>
            <p:cNvPr id="751" name="Rectangle 38">
              <a:extLst>
                <a:ext uri="{FF2B5EF4-FFF2-40B4-BE49-F238E27FC236}">
                  <a16:creationId xmlns:a16="http://schemas.microsoft.com/office/drawing/2014/main" id="{80DEFBF4-62B5-469D-B28F-3E0986B17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2351" y="4155926"/>
              <a:ext cx="228600" cy="457200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sym typeface="Comic Sans MS" panose="030F0702030302020204" pitchFamily="66" charset="0"/>
              </a:endParaRPr>
            </a:p>
          </p:txBody>
        </p:sp>
        <p:sp>
          <p:nvSpPr>
            <p:cNvPr id="752" name="Rectangle 39">
              <a:extLst>
                <a:ext uri="{FF2B5EF4-FFF2-40B4-BE49-F238E27FC236}">
                  <a16:creationId xmlns:a16="http://schemas.microsoft.com/office/drawing/2014/main" id="{4557539B-1CD5-4F3B-B992-C809C1DC5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0951" y="4155926"/>
              <a:ext cx="228600" cy="457200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sym typeface="Comic Sans MS" panose="030F0702030302020204" pitchFamily="66" charset="0"/>
              </a:endParaRPr>
            </a:p>
          </p:txBody>
        </p:sp>
        <p:sp>
          <p:nvSpPr>
            <p:cNvPr id="753" name="Rectangle 40">
              <a:extLst>
                <a:ext uri="{FF2B5EF4-FFF2-40B4-BE49-F238E27FC236}">
                  <a16:creationId xmlns:a16="http://schemas.microsoft.com/office/drawing/2014/main" id="{E4D64DCA-293A-4402-A9B5-231E9B67C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9551" y="4155926"/>
              <a:ext cx="228600" cy="457200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sym typeface="Comic Sans MS" panose="030F0702030302020204" pitchFamily="66" charset="0"/>
              </a:endParaRPr>
            </a:p>
          </p:txBody>
        </p:sp>
        <p:sp>
          <p:nvSpPr>
            <p:cNvPr id="754" name="Text Box 42">
              <a:extLst>
                <a:ext uri="{FF2B5EF4-FFF2-40B4-BE49-F238E27FC236}">
                  <a16:creationId xmlns:a16="http://schemas.microsoft.com/office/drawing/2014/main" id="{7C23AA9E-8A79-4EF8-96BD-97E5A39AF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5210" y="4625253"/>
              <a:ext cx="643423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pitchFamily="66" charset="0"/>
                </a:rPr>
                <a:t>外存</a:t>
              </a:r>
              <a:endParaRPr kumimoji="0" lang="zh-CN" altLang="en-US" sz="1800" b="1" i="0" u="none" strike="noStrike" kern="0" cap="none" spc="0" normalizeH="0" baseline="-2500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5" name="Text Box 42">
              <a:extLst>
                <a:ext uri="{FF2B5EF4-FFF2-40B4-BE49-F238E27FC236}">
                  <a16:creationId xmlns:a16="http://schemas.microsoft.com/office/drawing/2014/main" id="{AAB4213D-6935-43F4-87ED-B8A8786DD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101" y="4636610"/>
              <a:ext cx="643423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pitchFamily="66" charset="0"/>
                </a:rPr>
                <a:t>内存</a:t>
              </a:r>
              <a:endParaRPr kumimoji="0" lang="zh-CN" altLang="en-US" sz="1800" b="1" i="0" u="none" strike="noStrike" kern="0" cap="none" spc="0" normalizeH="0" baseline="-2500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6" name="Rectangle 21">
              <a:extLst>
                <a:ext uri="{FF2B5EF4-FFF2-40B4-BE49-F238E27FC236}">
                  <a16:creationId xmlns:a16="http://schemas.microsoft.com/office/drawing/2014/main" id="{E03C477B-DBED-4DC6-812C-CA7300B1C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935" y="4155926"/>
              <a:ext cx="228600" cy="457200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sym typeface="Comic Sans MS" panose="030F0702030302020204" pitchFamily="66" charset="0"/>
              </a:endParaRPr>
            </a:p>
          </p:txBody>
        </p:sp>
      </p:grpSp>
      <p:sp>
        <p:nvSpPr>
          <p:cNvPr id="757" name="AutoShape 4">
            <a:extLst>
              <a:ext uri="{FF2B5EF4-FFF2-40B4-BE49-F238E27FC236}">
                <a16:creationId xmlns:a16="http://schemas.microsoft.com/office/drawing/2014/main" id="{F8352BD9-5AE8-4BDB-931F-1AE85DA028EA}"/>
              </a:ext>
            </a:extLst>
          </p:cNvPr>
          <p:cNvSpPr>
            <a:spLocks/>
          </p:cNvSpPr>
          <p:nvPr/>
        </p:nvSpPr>
        <p:spPr bwMode="auto">
          <a:xfrm rot="-5400000">
            <a:off x="4440065" y="2467545"/>
            <a:ext cx="812800" cy="1220787"/>
          </a:xfrm>
          <a:custGeom>
            <a:avLst/>
            <a:gdLst/>
            <a:ahLst/>
            <a:cxnLst/>
            <a:rect l="0" t="0" r="0" b="0"/>
            <a:pathLst/>
          </a:custGeom>
          <a:noFill/>
          <a:ln w="12600" cmpd="sng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58" name="Rectangle 10">
            <a:extLst>
              <a:ext uri="{FF2B5EF4-FFF2-40B4-BE49-F238E27FC236}">
                <a16:creationId xmlns:a16="http://schemas.microsoft.com/office/drawing/2014/main" id="{283A8B38-368B-46ED-8576-FFEA368EC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933" y="2671539"/>
            <a:ext cx="457200" cy="346075"/>
          </a:xfrm>
          <a:prstGeom prst="rect">
            <a:avLst/>
          </a:prstGeom>
          <a:solidFill>
            <a:srgbClr val="0066FF"/>
          </a:soli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sym typeface="Comic Sans MS" panose="030F0702030302020204" pitchFamily="66" charset="0"/>
              </a:rPr>
              <a:t>P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sym typeface="Comic Sans MS" panose="030F0702030302020204" pitchFamily="66" charset="0"/>
              </a:rPr>
              <a:t>1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59" name="Rectangle 10">
            <a:extLst>
              <a:ext uri="{FF2B5EF4-FFF2-40B4-BE49-F238E27FC236}">
                <a16:creationId xmlns:a16="http://schemas.microsoft.com/office/drawing/2014/main" id="{9EFDFB87-0C2D-49E0-925E-8FED1E24A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0583" y="2671539"/>
            <a:ext cx="457200" cy="346075"/>
          </a:xfrm>
          <a:prstGeom prst="rect">
            <a:avLst/>
          </a:prstGeom>
          <a:solidFill>
            <a:srgbClr val="FCD5B5"/>
          </a:soli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sym typeface="Comic Sans MS" panose="030F0702030302020204" pitchFamily="66" charset="0"/>
              </a:rPr>
              <a:t>P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sym typeface="Comic Sans MS" panose="030F0702030302020204" pitchFamily="66" charset="0"/>
              </a:rPr>
              <a:t>2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60" name="Rectangle 10">
            <a:extLst>
              <a:ext uri="{FF2B5EF4-FFF2-40B4-BE49-F238E27FC236}">
                <a16:creationId xmlns:a16="http://schemas.microsoft.com/office/drawing/2014/main" id="{7613BDC4-264E-43C6-828B-4816BD748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821" y="2663601"/>
            <a:ext cx="457200" cy="346075"/>
          </a:xfrm>
          <a:prstGeom prst="rect">
            <a:avLst/>
          </a:prstGeom>
          <a:solidFill>
            <a:srgbClr val="CCECFF"/>
          </a:soli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sym typeface="Comic Sans MS" panose="030F0702030302020204" pitchFamily="66" charset="0"/>
              </a:rPr>
              <a:t>P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sym typeface="Comic Sans MS" panose="030F0702030302020204" pitchFamily="66" charset="0"/>
              </a:rPr>
              <a:t>3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61" name="Rectangle 10">
            <a:extLst>
              <a:ext uri="{FF2B5EF4-FFF2-40B4-BE49-F238E27FC236}">
                <a16:creationId xmlns:a16="http://schemas.microsoft.com/office/drawing/2014/main" id="{5F18F3B9-8CF2-480F-8BB0-D0C75537A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933" y="2671539"/>
            <a:ext cx="457200" cy="346075"/>
          </a:xfrm>
          <a:prstGeom prst="rect">
            <a:avLst/>
          </a:prstGeom>
          <a:solidFill>
            <a:srgbClr val="00FF66"/>
          </a:soli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sym typeface="Comic Sans MS" panose="030F0702030302020204" pitchFamily="66" charset="0"/>
              </a:rPr>
              <a:t>P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sym typeface="Comic Sans MS" panose="030F0702030302020204" pitchFamily="66" charset="0"/>
              </a:rPr>
              <a:t>4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96296E-6 L -0.40638 -0.03449 " pathEditMode="relative" rAng="0" ptsTypes="AA">
                                      <p:cBhvr>
                                        <p:cTn id="19" dur="2000" spd="-1000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26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96296E-6 L -0.44414 0.4416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14" y="2208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81481E-6 L 0.17969 0.0122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84" y="60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-0.40638 -0.03449 " pathEditMode="relative" rAng="0" ptsTypes="AA">
                                      <p:cBhvr>
                                        <p:cTn id="36" dur="2000" spd="-100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26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-0.31042 0.4416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21" y="2208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69 0.01227 L 0.11446 0.25463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8" y="12106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81481E-6 L 0.17969 0.01227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84" y="602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96296E-6 L -0.40638 -0.03449 " pathEditMode="relative" rAng="0" ptsTypes="AA">
                                      <p:cBhvr>
                                        <p:cTn id="55" dur="2000" spd="-100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26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96296E-6 L -0.36875 0.4416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38" y="22083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33333E-6 L -0.40638 -0.03449 " pathEditMode="relative" rAng="0" ptsTypes="AA">
                                      <p:cBhvr>
                                        <p:cTn id="70" dur="2000" spd="-10000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26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414 0.44167 L -0.43724 0.27801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" y="-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724 0.27801 L -0.21367 0.42917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72" y="794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46 0.25463 L -0.23476 0.19144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1" y="-3171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69 0.01227 L 0.13737 0.25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2" y="11875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0.17969 0.01227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84" y="602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3.33333E-6 L -0.43867 0.44005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88" y="2199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69 0.01227 L 0.19844 0.24745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8" y="11759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81481E-6 L 0.17969 0.0122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84" y="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" grpId="0" animBg="1"/>
      <p:bldP spid="758" grpId="1" animBg="1"/>
      <p:bldP spid="758" grpId="2" animBg="1"/>
      <p:bldP spid="758" grpId="3" animBg="1"/>
      <p:bldP spid="759" grpId="0" animBg="1"/>
      <p:bldP spid="759" grpId="1" animBg="1"/>
      <p:bldP spid="759" grpId="2" animBg="1"/>
      <p:bldP spid="760" grpId="0" animBg="1"/>
      <p:bldP spid="760" grpId="1" animBg="1"/>
      <p:bldP spid="760" grpId="2" animBg="1"/>
      <p:bldP spid="761" grpId="0" animBg="1"/>
      <p:bldP spid="76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197351" y="1571625"/>
            <a:ext cx="38576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S PGothic" panose="020B0600070205080204" pitchFamily="34" charset="-128"/>
              </a:rPr>
              <a:t>电脑游戏</a:t>
            </a:r>
          </a:p>
        </p:txBody>
      </p:sp>
      <p:pic>
        <p:nvPicPr>
          <p:cNvPr id="19" name="Picture 63" descr="oldg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039" y="3786189"/>
            <a:ext cx="1889125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64" descr="doom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8" y="3571875"/>
            <a:ext cx="216535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65" descr="fif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6" y="3357563"/>
            <a:ext cx="2214563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452689" y="2143125"/>
            <a:ext cx="1787525" cy="1143000"/>
            <a:chOff x="928662" y="1285866"/>
            <a:chExt cx="1787538" cy="1143802"/>
          </a:xfrm>
        </p:grpSpPr>
        <p:sp>
          <p:nvSpPr>
            <p:cNvPr id="22" name="矩形 21"/>
            <p:cNvSpPr/>
            <p:nvPr/>
          </p:nvSpPr>
          <p:spPr>
            <a:xfrm>
              <a:off x="928662" y="1285866"/>
              <a:ext cx="1784363" cy="571901"/>
            </a:xfrm>
            <a:prstGeom prst="rect">
              <a:avLst/>
            </a:prstGeom>
            <a:noFill/>
            <a:ln w="28575">
              <a:solidFill>
                <a:srgbClr val="007C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11576A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rot="5400000">
              <a:off x="1499968" y="1570228"/>
              <a:ext cx="571901" cy="3175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rot="5400000">
              <a:off x="2429455" y="1571022"/>
              <a:ext cx="571901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928662" y="1857767"/>
              <a:ext cx="1784363" cy="571901"/>
            </a:xfrm>
            <a:prstGeom prst="rect">
              <a:avLst/>
            </a:prstGeom>
            <a:gradFill>
              <a:gsLst>
                <a:gs pos="0">
                  <a:srgbClr val="A6A6A6"/>
                </a:gs>
                <a:gs pos="80000">
                  <a:srgbClr val="D9D9D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007C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11576A"/>
                </a:solidFill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rot="5400000">
              <a:off x="1499968" y="2142129"/>
              <a:ext cx="571901" cy="3175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5400000">
              <a:off x="2429455" y="2142923"/>
              <a:ext cx="571901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461" name="TextBox 30"/>
            <p:cNvSpPr txBox="1">
              <a:spLocks noChangeArrowheads="1"/>
            </p:cNvSpPr>
            <p:nvPr/>
          </p:nvSpPr>
          <p:spPr bwMode="auto">
            <a:xfrm>
              <a:off x="928662" y="1357304"/>
              <a:ext cx="8572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一代</a:t>
              </a:r>
            </a:p>
          </p:txBody>
        </p:sp>
        <p:sp>
          <p:nvSpPr>
            <p:cNvPr id="60462" name="TextBox 31"/>
            <p:cNvSpPr txBox="1">
              <a:spLocks noChangeArrowheads="1"/>
            </p:cNvSpPr>
            <p:nvPr/>
          </p:nvSpPr>
          <p:spPr bwMode="auto">
            <a:xfrm>
              <a:off x="1857356" y="1357304"/>
              <a:ext cx="8572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二代</a:t>
              </a:r>
            </a:p>
          </p:txBody>
        </p:sp>
        <p:sp>
          <p:nvSpPr>
            <p:cNvPr id="60463" name="TextBox 39"/>
            <p:cNvSpPr txBox="1">
              <a:spLocks noChangeArrowheads="1"/>
            </p:cNvSpPr>
            <p:nvPr/>
          </p:nvSpPr>
          <p:spPr bwMode="auto">
            <a:xfrm>
              <a:off x="928662" y="1928014"/>
              <a:ext cx="8572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437K</a:t>
              </a:r>
              <a:endPara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464" name="TextBox 40"/>
            <p:cNvSpPr txBox="1">
              <a:spLocks noChangeArrowheads="1"/>
            </p:cNvSpPr>
            <p:nvPr/>
          </p:nvSpPr>
          <p:spPr bwMode="auto">
            <a:xfrm>
              <a:off x="1857356" y="1928014"/>
              <a:ext cx="8572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883K</a:t>
              </a:r>
              <a:endPara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024313" y="5214938"/>
            <a:ext cx="62150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程序规模的增长速度</a:t>
            </a:r>
            <a:r>
              <a:rPr lang="zh-CN" altLang="en-US" sz="2000" b="1" spc="-1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远远大于</a:t>
            </a:r>
            <a:r>
              <a:rPr lang="zh-CN" altLang="en-US" sz="20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存储器容量的增长速度</a:t>
            </a:r>
            <a:endParaRPr lang="zh-CN" altLang="en-US" sz="20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4238626" y="2143125"/>
            <a:ext cx="2644775" cy="1143000"/>
            <a:chOff x="2714612" y="1286660"/>
            <a:chExt cx="2644000" cy="1143008"/>
          </a:xfrm>
        </p:grpSpPr>
        <p:cxnSp>
          <p:nvCxnSpPr>
            <p:cNvPr id="12" name="直接连接符 11"/>
            <p:cNvCxnSpPr/>
            <p:nvPr/>
          </p:nvCxnSpPr>
          <p:spPr>
            <a:xfrm rot="5400000">
              <a:off x="3286653" y="1571618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5400000">
              <a:off x="4215068" y="1571618"/>
              <a:ext cx="571504" cy="1587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>
              <a:off x="5072067" y="1571618"/>
              <a:ext cx="571504" cy="1587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5400000">
              <a:off x="3286653" y="2143122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5400000">
              <a:off x="4215068" y="2143122"/>
              <a:ext cx="571504" cy="1587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5400000">
              <a:off x="5072067" y="2143122"/>
              <a:ext cx="571504" cy="1587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447" name="TextBox 32"/>
            <p:cNvSpPr txBox="1">
              <a:spLocks noChangeArrowheads="1"/>
            </p:cNvSpPr>
            <p:nvPr/>
          </p:nvSpPr>
          <p:spPr bwMode="auto">
            <a:xfrm>
              <a:off x="2714612" y="1357304"/>
              <a:ext cx="8572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三代</a:t>
              </a:r>
            </a:p>
          </p:txBody>
        </p:sp>
        <p:sp>
          <p:nvSpPr>
            <p:cNvPr id="60448" name="TextBox 33"/>
            <p:cNvSpPr txBox="1">
              <a:spLocks noChangeArrowheads="1"/>
            </p:cNvSpPr>
            <p:nvPr/>
          </p:nvSpPr>
          <p:spPr bwMode="auto">
            <a:xfrm>
              <a:off x="3571868" y="1357304"/>
              <a:ext cx="8572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四代</a:t>
              </a:r>
            </a:p>
          </p:txBody>
        </p:sp>
        <p:sp>
          <p:nvSpPr>
            <p:cNvPr id="60449" name="TextBox 34"/>
            <p:cNvSpPr txBox="1">
              <a:spLocks noChangeArrowheads="1"/>
            </p:cNvSpPr>
            <p:nvPr/>
          </p:nvSpPr>
          <p:spPr bwMode="auto">
            <a:xfrm>
              <a:off x="4500562" y="1357304"/>
              <a:ext cx="8572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五代</a:t>
              </a:r>
            </a:p>
          </p:txBody>
        </p:sp>
        <p:sp>
          <p:nvSpPr>
            <p:cNvPr id="60450" name="TextBox 41"/>
            <p:cNvSpPr txBox="1">
              <a:spLocks noChangeArrowheads="1"/>
            </p:cNvSpPr>
            <p:nvPr/>
          </p:nvSpPr>
          <p:spPr bwMode="auto">
            <a:xfrm>
              <a:off x="2714612" y="1928014"/>
              <a:ext cx="8572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1.9M</a:t>
              </a:r>
              <a:endPara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451" name="TextBox 42"/>
            <p:cNvSpPr txBox="1">
              <a:spLocks noChangeArrowheads="1"/>
            </p:cNvSpPr>
            <p:nvPr/>
          </p:nvSpPr>
          <p:spPr bwMode="auto">
            <a:xfrm>
              <a:off x="3571868" y="1928014"/>
              <a:ext cx="8572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6M</a:t>
              </a:r>
              <a:endPara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452" name="TextBox 43"/>
            <p:cNvSpPr txBox="1">
              <a:spLocks noChangeArrowheads="1"/>
            </p:cNvSpPr>
            <p:nvPr/>
          </p:nvSpPr>
          <p:spPr bwMode="auto">
            <a:xfrm>
              <a:off x="4500562" y="1928014"/>
              <a:ext cx="8572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6.3M</a:t>
              </a:r>
              <a:endPara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717786" y="1288248"/>
              <a:ext cx="2637652" cy="571504"/>
            </a:xfrm>
            <a:prstGeom prst="rect">
              <a:avLst/>
            </a:prstGeom>
            <a:noFill/>
            <a:ln w="28575">
              <a:solidFill>
                <a:srgbClr val="007C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11576A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717786" y="1853402"/>
              <a:ext cx="2637652" cy="571504"/>
            </a:xfrm>
            <a:prstGeom prst="rect">
              <a:avLst/>
            </a:prstGeom>
            <a:noFill/>
            <a:ln w="28575">
              <a:solidFill>
                <a:srgbClr val="007C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11576A"/>
                </a:solidFill>
              </a:endParaRPr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6880226" y="2143125"/>
            <a:ext cx="2924175" cy="1143000"/>
            <a:chOff x="5356230" y="1286660"/>
            <a:chExt cx="2924134" cy="1143008"/>
          </a:xfrm>
        </p:grpSpPr>
        <p:cxnSp>
          <p:nvCxnSpPr>
            <p:cNvPr id="16" name="直接连接符 15"/>
            <p:cNvCxnSpPr/>
            <p:nvPr/>
          </p:nvCxnSpPr>
          <p:spPr>
            <a:xfrm rot="5400000">
              <a:off x="6001534" y="1571618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>
              <a:off x="6930209" y="1571618"/>
              <a:ext cx="571504" cy="1587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6001534" y="2143122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6930209" y="2143122"/>
              <a:ext cx="571504" cy="1587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431" name="TextBox 35"/>
            <p:cNvSpPr txBox="1">
              <a:spLocks noChangeArrowheads="1"/>
            </p:cNvSpPr>
            <p:nvPr/>
          </p:nvSpPr>
          <p:spPr bwMode="auto">
            <a:xfrm>
              <a:off x="5395918" y="1357304"/>
              <a:ext cx="8572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六代</a:t>
              </a:r>
            </a:p>
          </p:txBody>
        </p:sp>
        <p:sp>
          <p:nvSpPr>
            <p:cNvPr id="60432" name="TextBox 36"/>
            <p:cNvSpPr txBox="1">
              <a:spLocks noChangeArrowheads="1"/>
            </p:cNvSpPr>
            <p:nvPr/>
          </p:nvSpPr>
          <p:spPr bwMode="auto">
            <a:xfrm>
              <a:off x="6286512" y="1357304"/>
              <a:ext cx="8572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七代</a:t>
              </a:r>
            </a:p>
          </p:txBody>
        </p:sp>
        <p:cxnSp>
          <p:nvCxnSpPr>
            <p:cNvPr id="38" name="直接连接符 37"/>
            <p:cNvCxnSpPr/>
            <p:nvPr/>
          </p:nvCxnSpPr>
          <p:spPr>
            <a:xfrm rot="5400000">
              <a:off x="7787447" y="1571618"/>
              <a:ext cx="571504" cy="1587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434" name="TextBox 38"/>
            <p:cNvSpPr txBox="1">
              <a:spLocks noChangeArrowheads="1"/>
            </p:cNvSpPr>
            <p:nvPr/>
          </p:nvSpPr>
          <p:spPr bwMode="auto">
            <a:xfrm>
              <a:off x="7143768" y="1357304"/>
              <a:ext cx="8572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八代</a:t>
              </a:r>
            </a:p>
          </p:txBody>
        </p:sp>
        <p:sp>
          <p:nvSpPr>
            <p:cNvPr id="60435" name="TextBox 44"/>
            <p:cNvSpPr txBox="1">
              <a:spLocks noChangeArrowheads="1"/>
            </p:cNvSpPr>
            <p:nvPr/>
          </p:nvSpPr>
          <p:spPr bwMode="auto">
            <a:xfrm>
              <a:off x="5395918" y="1928014"/>
              <a:ext cx="8572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59M</a:t>
              </a:r>
              <a:endPara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92831" y="1928014"/>
              <a:ext cx="1071547" cy="400053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0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100M</a:t>
              </a:r>
              <a:endParaRPr lang="zh-CN" altLang="en-US" sz="20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 rot="5400000">
              <a:off x="7787447" y="2141535"/>
              <a:ext cx="571504" cy="1587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994507" y="1928014"/>
              <a:ext cx="1285857" cy="400053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0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138M</a:t>
              </a:r>
              <a:endParaRPr lang="zh-CN" altLang="en-US" sz="20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356230" y="1288248"/>
              <a:ext cx="2716175" cy="571504"/>
            </a:xfrm>
            <a:prstGeom prst="rect">
              <a:avLst/>
            </a:prstGeom>
            <a:noFill/>
            <a:ln w="28575">
              <a:solidFill>
                <a:srgbClr val="007C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11576A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356230" y="1853402"/>
              <a:ext cx="2716175" cy="571504"/>
            </a:xfrm>
            <a:prstGeom prst="rect">
              <a:avLst/>
            </a:prstGeom>
            <a:noFill/>
            <a:ln w="28575">
              <a:solidFill>
                <a:srgbClr val="007C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11576A"/>
                </a:solidFill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09269107-247B-B30E-5B47-3523C97F11AD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6" name="标题 8">
            <a:extLst>
              <a:ext uri="{FF2B5EF4-FFF2-40B4-BE49-F238E27FC236}">
                <a16:creationId xmlns:a16="http://schemas.microsoft.com/office/drawing/2014/main" id="{116DF409-9E55-F446-1CE0-FFD5777BC103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增长迅速的存储需求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878534" y="5625034"/>
            <a:ext cx="6215062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推荐配置：</a:t>
            </a:r>
            <a:r>
              <a:rPr lang="en-US" altLang="zh-CN" sz="2000" dirty="0"/>
              <a:t>Core i7-9700</a:t>
            </a:r>
            <a:r>
              <a:rPr lang="zh-CN" altLang="en-US" sz="2000" dirty="0"/>
              <a:t>，</a:t>
            </a:r>
            <a:r>
              <a:rPr lang="en-US" altLang="zh-CN" sz="2000" dirty="0"/>
              <a:t>GeForce RTX 4060</a:t>
            </a:r>
          </a:p>
          <a:p>
            <a:pPr algn="ctr">
              <a:defRPr/>
            </a:pPr>
            <a:r>
              <a:rPr lang="zh-CN" altLang="en-US" sz="2000" dirty="0"/>
              <a:t>显存 </a:t>
            </a:r>
            <a:r>
              <a:rPr lang="en-US" altLang="zh-CN" sz="2000" dirty="0"/>
              <a:t>8GB</a:t>
            </a:r>
            <a:r>
              <a:rPr lang="zh-CN" altLang="en-US" sz="2000" dirty="0"/>
              <a:t>，内存 </a:t>
            </a:r>
            <a:r>
              <a:rPr lang="en-US" altLang="zh-CN" sz="2000" dirty="0"/>
              <a:t>32GB</a:t>
            </a:r>
            <a:endParaRPr lang="zh-CN" altLang="en-US" sz="20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269107-247B-B30E-5B47-3523C97F11AD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6" name="标题 8">
            <a:extLst>
              <a:ext uri="{FF2B5EF4-FFF2-40B4-BE49-F238E27FC236}">
                <a16:creationId xmlns:a16="http://schemas.microsoft.com/office/drawing/2014/main" id="{116DF409-9E55-F446-1CE0-FFD5777BC103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增长迅速的存储需求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6AF8B35-D0E8-4DE4-8422-BEB9AD094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557337"/>
            <a:ext cx="57150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623564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632611" y="1809963"/>
            <a:ext cx="3304550" cy="424124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A;//20K</a:t>
            </a:r>
          </a:p>
          <a:p>
            <a:pPr marL="0" indent="0">
              <a:buNone/>
            </a:pP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if( m &gt;0){</a:t>
            </a:r>
          </a:p>
          <a:p>
            <a:pPr marL="0" indent="0">
              <a:buNone/>
            </a:pP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    B;//50K</a:t>
            </a:r>
          </a:p>
          <a:p>
            <a:pPr marL="0" indent="0">
              <a:buNone/>
            </a:pP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    ……</a:t>
            </a:r>
          </a:p>
          <a:p>
            <a:pPr marL="0" indent="0">
              <a:buNone/>
            </a:pP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    D;//30K</a:t>
            </a:r>
          </a:p>
          <a:p>
            <a:pPr marL="0" indent="0">
              <a:buNone/>
            </a:pP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}else{</a:t>
            </a:r>
          </a:p>
          <a:p>
            <a:pPr marL="0" indent="0">
              <a:buNone/>
            </a:pP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    C;//30K</a:t>
            </a:r>
          </a:p>
          <a:p>
            <a:pPr marL="0" indent="0">
              <a:buNone/>
            </a:pP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    if (n &lt;0){</a:t>
            </a:r>
          </a:p>
          <a:p>
            <a:pPr marL="0" indent="0">
              <a:buNone/>
            </a:pP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          E;//20K</a:t>
            </a:r>
          </a:p>
          <a:p>
            <a:pPr marL="0" indent="0">
              <a:buNone/>
            </a:pP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    }else{</a:t>
            </a:r>
          </a:p>
          <a:p>
            <a:pPr marL="0" indent="0">
              <a:buNone/>
            </a:pP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          F;//40K</a:t>
            </a:r>
          </a:p>
          <a:p>
            <a:pPr marL="0" indent="0">
              <a:buNone/>
            </a:pP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}      </a:t>
            </a:r>
            <a:endParaRPr lang="zh-CN" altLang="en-US" sz="2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7176120" y="2348880"/>
            <a:ext cx="2995612" cy="2446338"/>
            <a:chOff x="350249" y="929197"/>
            <a:chExt cx="2994759" cy="2447119"/>
          </a:xfrm>
        </p:grpSpPr>
        <p:sp>
          <p:nvSpPr>
            <p:cNvPr id="61445" name="Text Box 42"/>
            <p:cNvSpPr txBox="1">
              <a:spLocks noChangeArrowheads="1"/>
            </p:cNvSpPr>
            <p:nvPr/>
          </p:nvSpPr>
          <p:spPr bwMode="auto">
            <a:xfrm>
              <a:off x="670940" y="929197"/>
              <a:ext cx="23887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程序调用结构：190K</a:t>
              </a:r>
            </a:p>
          </p:txBody>
        </p:sp>
        <p:grpSp>
          <p:nvGrpSpPr>
            <p:cNvPr id="61446" name="组合 5"/>
            <p:cNvGrpSpPr>
              <a:grpSpLocks/>
            </p:cNvGrpSpPr>
            <p:nvPr/>
          </p:nvGrpSpPr>
          <p:grpSpPr bwMode="auto">
            <a:xfrm>
              <a:off x="350249" y="1357155"/>
              <a:ext cx="2994759" cy="2019161"/>
              <a:chOff x="724663" y="1405467"/>
              <a:chExt cx="2994759" cy="2019161"/>
            </a:xfrm>
          </p:grpSpPr>
          <p:sp>
            <p:nvSpPr>
              <p:cNvPr id="7" name="Rectangle 2"/>
              <p:cNvSpPr>
                <a:spLocks noChangeArrowheads="1"/>
              </p:cNvSpPr>
              <p:nvPr/>
            </p:nvSpPr>
            <p:spPr bwMode="auto">
              <a:xfrm>
                <a:off x="1510251" y="1404684"/>
                <a:ext cx="872876" cy="398589"/>
              </a:xfrm>
              <a:prstGeom prst="rect">
                <a:avLst/>
              </a:prstGeom>
              <a:gradFill>
                <a:gsLst>
                  <a:gs pos="100000">
                    <a:srgbClr val="007C8B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005072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lIns="90170" tIns="46990" rIns="90170" bIns="46990" anchor="ctr"/>
              <a:lstStyle/>
              <a:p>
                <a:pPr algn="ctr">
                  <a:lnSpc>
                    <a:spcPts val="1300"/>
                  </a:lnSpc>
                  <a:defRPr/>
                </a:pPr>
                <a:endPara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" name="Rectangle 3"/>
              <p:cNvSpPr>
                <a:spLocks noChangeArrowheads="1"/>
              </p:cNvSpPr>
              <p:nvPr/>
            </p:nvSpPr>
            <p:spPr bwMode="auto">
              <a:xfrm>
                <a:off x="1970495" y="2978398"/>
                <a:ext cx="561815" cy="398590"/>
              </a:xfrm>
              <a:prstGeom prst="rect">
                <a:avLst/>
              </a:prstGeom>
              <a:gradFill>
                <a:gsLst>
                  <a:gs pos="100000">
                    <a:srgbClr val="007C8B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005072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lIns="90170" tIns="46990" rIns="90170" bIns="46990" anchor="ctr"/>
              <a:lstStyle/>
              <a:p>
                <a:pPr algn="ctr">
                  <a:defRPr/>
                </a:pPr>
                <a:endParaRPr lang="zh-CN" altLang="en-US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1449" name="Line 5"/>
              <p:cNvSpPr>
                <a:spLocks noChangeShapeType="1"/>
              </p:cNvSpPr>
              <p:nvPr/>
            </p:nvSpPr>
            <p:spPr bwMode="auto">
              <a:xfrm>
                <a:off x="1222567" y="2033122"/>
                <a:ext cx="0" cy="149238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50" name="Line 6"/>
              <p:cNvSpPr>
                <a:spLocks noChangeShapeType="1"/>
              </p:cNvSpPr>
              <p:nvPr/>
            </p:nvSpPr>
            <p:spPr bwMode="auto">
              <a:xfrm>
                <a:off x="2781425" y="2033122"/>
                <a:ext cx="0" cy="149238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51" name="Line 7"/>
              <p:cNvSpPr>
                <a:spLocks noChangeShapeType="1"/>
              </p:cNvSpPr>
              <p:nvPr/>
            </p:nvSpPr>
            <p:spPr bwMode="auto">
              <a:xfrm>
                <a:off x="1222567" y="2033122"/>
                <a:ext cx="1558859" cy="0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52" name="Line 8"/>
              <p:cNvSpPr>
                <a:spLocks noChangeShapeType="1"/>
              </p:cNvSpPr>
              <p:nvPr/>
            </p:nvSpPr>
            <p:spPr bwMode="auto">
              <a:xfrm>
                <a:off x="2282591" y="2829059"/>
                <a:ext cx="0" cy="149238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53" name="Line 9"/>
              <p:cNvSpPr>
                <a:spLocks noChangeShapeType="1"/>
              </p:cNvSpPr>
              <p:nvPr/>
            </p:nvSpPr>
            <p:spPr bwMode="auto">
              <a:xfrm>
                <a:off x="3467323" y="2829059"/>
                <a:ext cx="0" cy="149238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54" name="Line 10"/>
              <p:cNvSpPr>
                <a:spLocks noChangeShapeType="1"/>
              </p:cNvSpPr>
              <p:nvPr/>
            </p:nvSpPr>
            <p:spPr bwMode="auto">
              <a:xfrm flipV="1">
                <a:off x="2282591" y="2829059"/>
                <a:ext cx="1184733" cy="0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55" name="Line 11"/>
              <p:cNvSpPr>
                <a:spLocks noChangeShapeType="1"/>
              </p:cNvSpPr>
              <p:nvPr/>
            </p:nvSpPr>
            <p:spPr bwMode="auto">
              <a:xfrm>
                <a:off x="1222567" y="2580328"/>
                <a:ext cx="0" cy="397968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56" name="Line 12"/>
              <p:cNvSpPr>
                <a:spLocks noChangeShapeType="1"/>
              </p:cNvSpPr>
              <p:nvPr/>
            </p:nvSpPr>
            <p:spPr bwMode="auto">
              <a:xfrm>
                <a:off x="2781425" y="2580328"/>
                <a:ext cx="0" cy="248730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57" name="Line 13"/>
              <p:cNvSpPr>
                <a:spLocks noChangeShapeType="1"/>
              </p:cNvSpPr>
              <p:nvPr/>
            </p:nvSpPr>
            <p:spPr bwMode="auto">
              <a:xfrm>
                <a:off x="1970819" y="1834138"/>
                <a:ext cx="0" cy="198984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2345038" y="2187570"/>
                <a:ext cx="872876" cy="397002"/>
              </a:xfrm>
              <a:prstGeom prst="rect">
                <a:avLst/>
              </a:prstGeom>
              <a:gradFill>
                <a:gsLst>
                  <a:gs pos="100000">
                    <a:srgbClr val="007C8B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005072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lIns="90170" tIns="46990" rIns="90170" bIns="46990" anchor="ctr"/>
              <a:lstStyle/>
              <a:p>
                <a:pPr algn="ctr">
                  <a:defRPr/>
                </a:pPr>
                <a:endParaRPr lang="zh-CN" altLang="en-US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786557" y="2978398"/>
                <a:ext cx="872876" cy="398590"/>
              </a:xfrm>
              <a:prstGeom prst="rect">
                <a:avLst/>
              </a:prstGeom>
              <a:gradFill>
                <a:gsLst>
                  <a:gs pos="100000">
                    <a:srgbClr val="007C8B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005072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lIns="90170" tIns="46990" rIns="90170" bIns="46990" anchor="ctr"/>
              <a:lstStyle/>
              <a:p>
                <a:pPr algn="ctr">
                  <a:defRPr/>
                </a:pPr>
                <a:endParaRPr lang="zh-CN" altLang="en-US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Rectangle 48"/>
              <p:cNvSpPr>
                <a:spLocks noChangeArrowheads="1"/>
              </p:cNvSpPr>
              <p:nvPr/>
            </p:nvSpPr>
            <p:spPr bwMode="auto">
              <a:xfrm>
                <a:off x="3152846" y="2976810"/>
                <a:ext cx="561815" cy="398589"/>
              </a:xfrm>
              <a:prstGeom prst="rect">
                <a:avLst/>
              </a:prstGeom>
              <a:gradFill>
                <a:gsLst>
                  <a:gs pos="100000">
                    <a:srgbClr val="007C8B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005072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lIns="90170" tIns="46990" rIns="90170" bIns="46990" anchor="ctr"/>
              <a:lstStyle/>
              <a:p>
                <a:pPr algn="ctr">
                  <a:defRPr/>
                </a:pPr>
                <a:endPara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Rectangle 50"/>
              <p:cNvSpPr>
                <a:spLocks noChangeArrowheads="1"/>
              </p:cNvSpPr>
              <p:nvPr/>
            </p:nvSpPr>
            <p:spPr bwMode="auto">
              <a:xfrm>
                <a:off x="724663" y="2190746"/>
                <a:ext cx="872876" cy="398590"/>
              </a:xfrm>
              <a:prstGeom prst="rect">
                <a:avLst/>
              </a:prstGeom>
              <a:gradFill>
                <a:gsLst>
                  <a:gs pos="100000">
                    <a:srgbClr val="007C8B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005072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lIns="90170" tIns="46990" rIns="90170" bIns="46990" anchor="ctr"/>
              <a:lstStyle/>
              <a:p>
                <a:pPr algn="ctr">
                  <a:defRPr/>
                </a:pPr>
                <a:endPara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1462" name="Rectangle 4"/>
              <p:cNvSpPr>
                <a:spLocks noChangeArrowheads="1"/>
              </p:cNvSpPr>
              <p:nvPr/>
            </p:nvSpPr>
            <p:spPr bwMode="auto">
              <a:xfrm>
                <a:off x="3158233" y="3026660"/>
                <a:ext cx="561189" cy="3979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170" tIns="46990" rIns="90170" bIns="46990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ts val="1300"/>
                  </a:lnSpc>
                </a:pPr>
                <a:r>
                  <a:rPr lang="zh-CN" altLang="en-US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</a:p>
              <a:p>
                <a:pPr algn="ctr">
                  <a:lnSpc>
                    <a:spcPts val="1300"/>
                  </a:lnSpc>
                </a:pPr>
                <a:r>
                  <a:rPr lang="zh-CN" altLang="en-US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40K</a:t>
                </a:r>
              </a:p>
            </p:txBody>
          </p:sp>
          <p:sp>
            <p:nvSpPr>
              <p:cNvPr id="61463" name="Rectangle 15"/>
              <p:cNvSpPr>
                <a:spLocks noChangeArrowheads="1"/>
              </p:cNvSpPr>
              <p:nvPr/>
            </p:nvSpPr>
            <p:spPr bwMode="auto">
              <a:xfrm>
                <a:off x="724925" y="2226346"/>
                <a:ext cx="872961" cy="3979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170" tIns="46990" rIns="90170" bIns="46990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ts val="1300"/>
                  </a:lnSpc>
                </a:pPr>
                <a:r>
                  <a:rPr lang="zh-CN" altLang="en-US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</a:p>
              <a:p>
                <a:pPr algn="ctr">
                  <a:lnSpc>
                    <a:spcPts val="1300"/>
                  </a:lnSpc>
                </a:pPr>
                <a:r>
                  <a:rPr lang="zh-CN" altLang="en-US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50K</a:t>
                </a:r>
              </a:p>
            </p:txBody>
          </p:sp>
          <p:sp>
            <p:nvSpPr>
              <p:cNvPr id="61464" name="Rectangle 47"/>
              <p:cNvSpPr>
                <a:spLocks noChangeArrowheads="1"/>
              </p:cNvSpPr>
              <p:nvPr/>
            </p:nvSpPr>
            <p:spPr bwMode="auto">
              <a:xfrm>
                <a:off x="1979114" y="3012900"/>
                <a:ext cx="561189" cy="3979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170" tIns="46990" rIns="90170" bIns="46990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ts val="1300"/>
                  </a:lnSpc>
                </a:pPr>
                <a:r>
                  <a:rPr lang="zh-CN" altLang="en-US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</a:p>
              <a:p>
                <a:pPr algn="ctr">
                  <a:lnSpc>
                    <a:spcPts val="1300"/>
                  </a:lnSpc>
                </a:pPr>
                <a:r>
                  <a:rPr lang="zh-CN" altLang="en-US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20K</a:t>
                </a:r>
              </a:p>
            </p:txBody>
          </p:sp>
          <p:sp>
            <p:nvSpPr>
              <p:cNvPr id="61465" name="Rectangle 49"/>
              <p:cNvSpPr>
                <a:spLocks noChangeArrowheads="1"/>
              </p:cNvSpPr>
              <p:nvPr/>
            </p:nvSpPr>
            <p:spPr bwMode="auto">
              <a:xfrm>
                <a:off x="2364530" y="2210856"/>
                <a:ext cx="872961" cy="3979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170" tIns="46990" rIns="90170" bIns="46990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ts val="1300"/>
                  </a:lnSpc>
                </a:pPr>
                <a:r>
                  <a:rPr lang="zh-CN" altLang="en-US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</a:p>
              <a:p>
                <a:pPr algn="ctr">
                  <a:lnSpc>
                    <a:spcPts val="1300"/>
                  </a:lnSpc>
                </a:pPr>
                <a:r>
                  <a:rPr lang="zh-CN" altLang="en-US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30K</a:t>
                </a:r>
              </a:p>
            </p:txBody>
          </p:sp>
          <p:sp>
            <p:nvSpPr>
              <p:cNvPr id="61466" name="Rectangle 51"/>
              <p:cNvSpPr>
                <a:spLocks noChangeArrowheads="1"/>
              </p:cNvSpPr>
              <p:nvPr/>
            </p:nvSpPr>
            <p:spPr bwMode="auto">
              <a:xfrm>
                <a:off x="805671" y="3012900"/>
                <a:ext cx="872961" cy="3979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170" tIns="46990" rIns="90170" bIns="46990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ts val="1300"/>
                  </a:lnSpc>
                </a:pPr>
                <a:r>
                  <a:rPr lang="zh-CN" altLang="en-US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</a:p>
              <a:p>
                <a:pPr algn="ctr">
                  <a:lnSpc>
                    <a:spcPts val="1300"/>
                  </a:lnSpc>
                </a:pPr>
                <a:r>
                  <a:rPr lang="zh-CN" altLang="en-US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30K</a:t>
                </a:r>
              </a:p>
            </p:txBody>
          </p:sp>
          <p:sp>
            <p:nvSpPr>
              <p:cNvPr id="61467" name="Rectangle 15"/>
              <p:cNvSpPr>
                <a:spLocks noChangeArrowheads="1"/>
              </p:cNvSpPr>
              <p:nvPr/>
            </p:nvSpPr>
            <p:spPr bwMode="auto">
              <a:xfrm>
                <a:off x="1500166" y="1440528"/>
                <a:ext cx="872961" cy="3979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170" tIns="46990" rIns="90170" bIns="46990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ts val="1300"/>
                  </a:lnSpc>
                </a:pPr>
                <a:r>
                  <a:rPr lang="en-US" altLang="zh-CN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ts val="1300"/>
                  </a:lnSpc>
                </a:pPr>
                <a:r>
                  <a:rPr lang="en-US" altLang="zh-CN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0K</a:t>
                </a: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48834E2-2979-C489-6B86-1F6AC17C91CB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5" name="标题 8">
            <a:extLst>
              <a:ext uri="{FF2B5EF4-FFF2-40B4-BE49-F238E27FC236}">
                <a16:creationId xmlns:a16="http://schemas.microsoft.com/office/drawing/2014/main" id="{3587DF78-0E2E-41D2-BAEB-BD27676E78DC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如何解决物理内存不足的问题？</a:t>
            </a:r>
          </a:p>
        </p:txBody>
      </p:sp>
    </p:spTree>
    <p:custDataLst>
      <p:tags r:id="rId1"/>
    </p:custDataLst>
  </p:cSld>
  <p:clrMapOvr>
    <a:masterClrMapping/>
  </p:clrMapOvr>
  <p:transition spd="slow" advTm="1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7858126" y="1628776"/>
            <a:ext cx="2270125" cy="3814763"/>
            <a:chOff x="5076056" y="772824"/>
            <a:chExt cx="2270948" cy="3815150"/>
          </a:xfrm>
        </p:grpSpPr>
        <p:sp>
          <p:nvSpPr>
            <p:cNvPr id="5" name="Rectangle 18"/>
            <p:cNvSpPr>
              <a:spLocks noChangeArrowheads="1"/>
            </p:cNvSpPr>
            <p:nvPr/>
          </p:nvSpPr>
          <p:spPr bwMode="auto">
            <a:xfrm>
              <a:off x="5269801" y="1353908"/>
              <a:ext cx="1611897" cy="323406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5072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0170" tIns="46990" rIns="90170" bIns="46990" anchor="ctr"/>
            <a:lstStyle/>
            <a:p>
              <a:pPr>
                <a:defRPr/>
              </a:pPr>
              <a:endParaRPr lang="zh-CN" altLang="en-US" b="1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511" name="Line 19"/>
            <p:cNvSpPr>
              <a:spLocks noChangeShapeType="1"/>
            </p:cNvSpPr>
            <p:nvPr/>
          </p:nvSpPr>
          <p:spPr bwMode="auto">
            <a:xfrm>
              <a:off x="5270205" y="1851942"/>
              <a:ext cx="1610898" cy="0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2" name="Line 20"/>
            <p:cNvSpPr>
              <a:spLocks noChangeShapeType="1"/>
            </p:cNvSpPr>
            <p:nvPr/>
          </p:nvSpPr>
          <p:spPr bwMode="auto">
            <a:xfrm>
              <a:off x="5270205" y="2299656"/>
              <a:ext cx="1610898" cy="0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3" name="Line 21"/>
            <p:cNvSpPr>
              <a:spLocks noChangeShapeType="1"/>
            </p:cNvSpPr>
            <p:nvPr/>
          </p:nvSpPr>
          <p:spPr bwMode="auto">
            <a:xfrm>
              <a:off x="5270205" y="3045847"/>
              <a:ext cx="1610898" cy="0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4" name="Line 22"/>
            <p:cNvSpPr>
              <a:spLocks noChangeShapeType="1"/>
            </p:cNvSpPr>
            <p:nvPr/>
          </p:nvSpPr>
          <p:spPr bwMode="auto">
            <a:xfrm>
              <a:off x="5270205" y="4090514"/>
              <a:ext cx="1610898" cy="0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5" name="Text Box 23"/>
            <p:cNvSpPr txBox="1">
              <a:spLocks noChangeArrowheads="1"/>
            </p:cNvSpPr>
            <p:nvPr/>
          </p:nvSpPr>
          <p:spPr bwMode="auto">
            <a:xfrm>
              <a:off x="5565724" y="1840683"/>
              <a:ext cx="1420396" cy="505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ts val="16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常驻区</a:t>
              </a:r>
              <a:endParaRPr lang="en-US" altLang="zh-CN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ts val="16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A（20K）</a:t>
              </a:r>
            </a:p>
          </p:txBody>
        </p:sp>
        <p:sp>
          <p:nvSpPr>
            <p:cNvPr id="62516" name="Text Box 24"/>
            <p:cNvSpPr txBox="1">
              <a:spLocks noChangeArrowheads="1"/>
            </p:cNvSpPr>
            <p:nvPr/>
          </p:nvSpPr>
          <p:spPr bwMode="auto">
            <a:xfrm>
              <a:off x="5759966" y="2445442"/>
              <a:ext cx="1058739" cy="525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覆盖区</a:t>
              </a:r>
              <a:r>
                <a:rPr lang="en-US" altLang="zh-CN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（50K）</a:t>
              </a:r>
            </a:p>
          </p:txBody>
        </p:sp>
        <p:sp>
          <p:nvSpPr>
            <p:cNvPr id="62517" name="Text Box 25"/>
            <p:cNvSpPr txBox="1">
              <a:spLocks noChangeArrowheads="1"/>
            </p:cNvSpPr>
            <p:nvPr/>
          </p:nvSpPr>
          <p:spPr bwMode="auto">
            <a:xfrm>
              <a:off x="5768573" y="3280414"/>
              <a:ext cx="1060501" cy="525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覆盖区</a:t>
              </a:r>
              <a:r>
                <a:rPr lang="en-US" altLang="zh-CN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（40K）</a:t>
              </a:r>
            </a:p>
          </p:txBody>
        </p:sp>
        <p:sp>
          <p:nvSpPr>
            <p:cNvPr id="62518" name="Text Box 43"/>
            <p:cNvSpPr txBox="1">
              <a:spLocks noChangeArrowheads="1"/>
            </p:cNvSpPr>
            <p:nvPr/>
          </p:nvSpPr>
          <p:spPr bwMode="auto">
            <a:xfrm>
              <a:off x="5076056" y="772824"/>
              <a:ext cx="22709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物理内存：110K</a:t>
              </a:r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7246939" y="3170239"/>
            <a:ext cx="414337" cy="492125"/>
            <a:chOff x="4475344" y="2254826"/>
            <a:chExt cx="495338" cy="492544"/>
          </a:xfrm>
        </p:grpSpPr>
        <p:sp>
          <p:nvSpPr>
            <p:cNvPr id="15" name="Rectangle 26"/>
            <p:cNvSpPr>
              <a:spLocks noChangeArrowheads="1"/>
            </p:cNvSpPr>
            <p:nvPr/>
          </p:nvSpPr>
          <p:spPr bwMode="auto">
            <a:xfrm>
              <a:off x="4534177" y="2254826"/>
              <a:ext cx="436505" cy="492544"/>
            </a:xfrm>
            <a:prstGeom prst="rect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5072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0170" tIns="46990" rIns="90170" bIns="46990" anchor="ctr"/>
            <a:lstStyle/>
            <a:p>
              <a:pPr>
                <a:defRPr/>
              </a:pPr>
              <a:endParaRPr lang="zh-CN" altLang="en-US" b="1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509" name="Text Box 36"/>
            <p:cNvSpPr txBox="1">
              <a:spLocks noChangeArrowheads="1"/>
            </p:cNvSpPr>
            <p:nvPr/>
          </p:nvSpPr>
          <p:spPr bwMode="auto">
            <a:xfrm>
              <a:off x="4475344" y="2335618"/>
              <a:ext cx="485995" cy="372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170" tIns="46990" rIns="90170" bIns="469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C</a:t>
              </a:r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6632575" y="3163888"/>
            <a:ext cx="350838" cy="731837"/>
            <a:chOff x="3848303" y="2299657"/>
            <a:chExt cx="436481" cy="447940"/>
          </a:xfrm>
        </p:grpSpPr>
        <p:sp>
          <p:nvSpPr>
            <p:cNvPr id="18" name="Rectangle 27"/>
            <p:cNvSpPr>
              <a:spLocks noChangeArrowheads="1"/>
            </p:cNvSpPr>
            <p:nvPr/>
          </p:nvSpPr>
          <p:spPr bwMode="auto">
            <a:xfrm>
              <a:off x="3848303" y="2299657"/>
              <a:ext cx="436481" cy="447940"/>
            </a:xfrm>
            <a:prstGeom prst="rect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5072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0170" tIns="46990" rIns="90170" bIns="46990" anchor="ctr"/>
            <a:lstStyle/>
            <a:p>
              <a:pPr algn="ctr">
                <a:defRPr/>
              </a:pPr>
              <a:endParaRPr lang="zh-CN" altLang="en-US" b="1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507" name="Text Box 37"/>
            <p:cNvSpPr txBox="1">
              <a:spLocks noChangeArrowheads="1"/>
            </p:cNvSpPr>
            <p:nvPr/>
          </p:nvSpPr>
          <p:spPr bwMode="auto">
            <a:xfrm>
              <a:off x="3856853" y="2394162"/>
              <a:ext cx="421996" cy="227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170" tIns="46990" rIns="90170" bIns="469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7408863" y="3983038"/>
            <a:ext cx="406400" cy="596900"/>
            <a:chOff x="4650393" y="3195086"/>
            <a:chExt cx="495104" cy="497460"/>
          </a:xfrm>
        </p:grpSpPr>
        <p:sp>
          <p:nvSpPr>
            <p:cNvPr id="21" name="Rectangle 30"/>
            <p:cNvSpPr>
              <a:spLocks noChangeArrowheads="1"/>
            </p:cNvSpPr>
            <p:nvPr/>
          </p:nvSpPr>
          <p:spPr bwMode="auto">
            <a:xfrm>
              <a:off x="4708413" y="3195086"/>
              <a:ext cx="437084" cy="497460"/>
            </a:xfrm>
            <a:prstGeom prst="rect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5072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0170" tIns="46990" rIns="90170" bIns="46990" anchor="ctr"/>
            <a:lstStyle/>
            <a:p>
              <a:pPr>
                <a:defRPr/>
              </a:pPr>
              <a:endParaRPr lang="zh-CN" altLang="en-US" b="1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505" name="Text Box 38"/>
            <p:cNvSpPr txBox="1">
              <a:spLocks noChangeArrowheads="1"/>
            </p:cNvSpPr>
            <p:nvPr/>
          </p:nvSpPr>
          <p:spPr bwMode="auto">
            <a:xfrm>
              <a:off x="4650393" y="3266747"/>
              <a:ext cx="462054" cy="309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170" tIns="46990" rIns="90170" bIns="469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F</a:t>
              </a:r>
            </a:p>
          </p:txBody>
        </p:sp>
      </p:grpSp>
      <p:sp>
        <p:nvSpPr>
          <p:cNvPr id="23" name="Text Box 41"/>
          <p:cNvSpPr txBox="1">
            <a:spLocks noChangeArrowheads="1"/>
          </p:cNvSpPr>
          <p:nvPr/>
        </p:nvSpPr>
        <p:spPr bwMode="auto">
          <a:xfrm>
            <a:off x="6970713" y="2744789"/>
            <a:ext cx="354012" cy="371475"/>
          </a:xfrm>
          <a:prstGeom prst="rect">
            <a:avLst/>
          </a:prstGeom>
          <a:gradFill>
            <a:gsLst>
              <a:gs pos="100000">
                <a:srgbClr val="007C8B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 cmpd="sng">
            <a:solidFill>
              <a:srgbClr val="005072"/>
            </a:solidFill>
            <a:miter lim="800000"/>
            <a:headEnd/>
            <a:tailEnd/>
          </a:ln>
          <a:effectLst/>
          <a:extLst>
            <a:ext uri="{AF507438-7753-43e0-B8FC-AC1667EBCBE1}"/>
          </a:extLst>
        </p:spPr>
        <p:txBody>
          <a:bodyPr wrap="none" lIns="90170" tIns="46990" rIns="90170" bIns="46990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6858001" y="3983040"/>
            <a:ext cx="392113" cy="382132"/>
            <a:chOff x="4096701" y="3195085"/>
            <a:chExt cx="487607" cy="509554"/>
          </a:xfrm>
        </p:grpSpPr>
        <p:sp>
          <p:nvSpPr>
            <p:cNvPr id="26" name="Rectangle 29"/>
            <p:cNvSpPr>
              <a:spLocks noChangeArrowheads="1"/>
            </p:cNvSpPr>
            <p:nvPr/>
          </p:nvSpPr>
          <p:spPr bwMode="auto">
            <a:xfrm>
              <a:off x="4148028" y="3195085"/>
              <a:ext cx="436280" cy="497460"/>
            </a:xfrm>
            <a:prstGeom prst="rect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5072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0170" tIns="46990" rIns="90170" bIns="46990" anchor="ctr"/>
            <a:lstStyle/>
            <a:p>
              <a:pPr>
                <a:defRPr/>
              </a:pPr>
              <a:endParaRPr lang="zh-CN" altLang="en-US" b="1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503" name="Text Box 45"/>
            <p:cNvSpPr txBox="1">
              <a:spLocks noChangeArrowheads="1"/>
            </p:cNvSpPr>
            <p:nvPr/>
          </p:nvSpPr>
          <p:spPr bwMode="auto">
            <a:xfrm>
              <a:off x="4096701" y="3208732"/>
              <a:ext cx="475624" cy="495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170" tIns="46990" rIns="90170" bIns="469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E</a:t>
              </a:r>
            </a:p>
          </p:txBody>
        </p:sp>
      </p:grp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6296026" y="3983039"/>
            <a:ext cx="433773" cy="498475"/>
            <a:chOff x="3520649" y="3195086"/>
            <a:chExt cx="506628" cy="497460"/>
          </a:xfrm>
        </p:grpSpPr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3587398" y="3195086"/>
              <a:ext cx="435721" cy="497460"/>
            </a:xfrm>
            <a:prstGeom prst="rect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5072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0170" tIns="46990" rIns="90170" bIns="46990" anchor="ctr"/>
            <a:lstStyle/>
            <a:p>
              <a:pPr>
                <a:defRPr/>
              </a:pPr>
              <a:endParaRPr lang="zh-CN" altLang="en-US" b="1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501" name="Text Box 46"/>
            <p:cNvSpPr txBox="1">
              <a:spLocks noChangeArrowheads="1"/>
            </p:cNvSpPr>
            <p:nvPr/>
          </p:nvSpPr>
          <p:spPr bwMode="auto">
            <a:xfrm>
              <a:off x="3520649" y="3257867"/>
              <a:ext cx="506628" cy="371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170" tIns="46990" rIns="90170" bIns="469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D</a:t>
              </a:r>
            </a:p>
          </p:txBody>
        </p:sp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2392364" y="1819276"/>
            <a:ext cx="3127375" cy="2447925"/>
            <a:chOff x="217714" y="929197"/>
            <a:chExt cx="3127294" cy="2447119"/>
          </a:xfrm>
        </p:grpSpPr>
        <p:sp>
          <p:nvSpPr>
            <p:cNvPr id="62477" name="Text Box 42"/>
            <p:cNvSpPr txBox="1">
              <a:spLocks noChangeArrowheads="1"/>
            </p:cNvSpPr>
            <p:nvPr/>
          </p:nvSpPr>
          <p:spPr bwMode="auto">
            <a:xfrm>
              <a:off x="217714" y="929197"/>
              <a:ext cx="23887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程序调用结构：190K</a:t>
              </a:r>
            </a:p>
          </p:txBody>
        </p:sp>
        <p:grpSp>
          <p:nvGrpSpPr>
            <p:cNvPr id="62478" name="组合 32"/>
            <p:cNvGrpSpPr>
              <a:grpSpLocks/>
            </p:cNvGrpSpPr>
            <p:nvPr/>
          </p:nvGrpSpPr>
          <p:grpSpPr bwMode="auto">
            <a:xfrm>
              <a:off x="350249" y="1357155"/>
              <a:ext cx="2994759" cy="2019161"/>
              <a:chOff x="724663" y="1405467"/>
              <a:chExt cx="2994759" cy="2019161"/>
            </a:xfrm>
          </p:grpSpPr>
          <p:sp>
            <p:nvSpPr>
              <p:cNvPr id="34" name="Rectangle 2"/>
              <p:cNvSpPr>
                <a:spLocks noChangeArrowheads="1"/>
              </p:cNvSpPr>
              <p:nvPr/>
            </p:nvSpPr>
            <p:spPr bwMode="auto">
              <a:xfrm>
                <a:off x="1509680" y="1405993"/>
                <a:ext cx="873102" cy="398332"/>
              </a:xfrm>
              <a:prstGeom prst="rect">
                <a:avLst/>
              </a:prstGeom>
              <a:gradFill>
                <a:gsLst>
                  <a:gs pos="100000">
                    <a:srgbClr val="007C8B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005072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lIns="90170" tIns="46990" rIns="90170" bIns="46990" anchor="ctr"/>
              <a:lstStyle/>
              <a:p>
                <a:pPr algn="ctr">
                  <a:lnSpc>
                    <a:spcPts val="1300"/>
                  </a:lnSpc>
                  <a:defRPr/>
                </a:pPr>
                <a:endPara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" name="Rectangle 3"/>
              <p:cNvSpPr>
                <a:spLocks noChangeArrowheads="1"/>
              </p:cNvSpPr>
              <p:nvPr/>
            </p:nvSpPr>
            <p:spPr bwMode="auto">
              <a:xfrm>
                <a:off x="1970043" y="2978688"/>
                <a:ext cx="561960" cy="398331"/>
              </a:xfrm>
              <a:prstGeom prst="rect">
                <a:avLst/>
              </a:prstGeom>
              <a:gradFill>
                <a:gsLst>
                  <a:gs pos="100000">
                    <a:srgbClr val="007C8B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005072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lIns="90170" tIns="46990" rIns="90170" bIns="46990" anchor="ctr"/>
              <a:lstStyle/>
              <a:p>
                <a:pPr algn="ctr">
                  <a:defRPr/>
                </a:pPr>
                <a:endParaRPr lang="zh-CN" altLang="en-US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2481" name="Line 5"/>
              <p:cNvSpPr>
                <a:spLocks noChangeShapeType="1"/>
              </p:cNvSpPr>
              <p:nvPr/>
            </p:nvSpPr>
            <p:spPr bwMode="auto">
              <a:xfrm>
                <a:off x="1222567" y="2033122"/>
                <a:ext cx="0" cy="149238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2" name="Line 6"/>
              <p:cNvSpPr>
                <a:spLocks noChangeShapeType="1"/>
              </p:cNvSpPr>
              <p:nvPr/>
            </p:nvSpPr>
            <p:spPr bwMode="auto">
              <a:xfrm>
                <a:off x="2781425" y="2033122"/>
                <a:ext cx="0" cy="149238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3" name="Line 7"/>
              <p:cNvSpPr>
                <a:spLocks noChangeShapeType="1"/>
              </p:cNvSpPr>
              <p:nvPr/>
            </p:nvSpPr>
            <p:spPr bwMode="auto">
              <a:xfrm>
                <a:off x="1222567" y="2033122"/>
                <a:ext cx="1558859" cy="0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4" name="Line 8"/>
              <p:cNvSpPr>
                <a:spLocks noChangeShapeType="1"/>
              </p:cNvSpPr>
              <p:nvPr/>
            </p:nvSpPr>
            <p:spPr bwMode="auto">
              <a:xfrm>
                <a:off x="2282591" y="2829059"/>
                <a:ext cx="0" cy="149238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5" name="Line 9"/>
              <p:cNvSpPr>
                <a:spLocks noChangeShapeType="1"/>
              </p:cNvSpPr>
              <p:nvPr/>
            </p:nvSpPr>
            <p:spPr bwMode="auto">
              <a:xfrm>
                <a:off x="3467323" y="2829059"/>
                <a:ext cx="0" cy="149238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6" name="Line 10"/>
              <p:cNvSpPr>
                <a:spLocks noChangeShapeType="1"/>
              </p:cNvSpPr>
              <p:nvPr/>
            </p:nvSpPr>
            <p:spPr bwMode="auto">
              <a:xfrm flipV="1">
                <a:off x="2282591" y="2829059"/>
                <a:ext cx="1184733" cy="0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7" name="Line 11"/>
              <p:cNvSpPr>
                <a:spLocks noChangeShapeType="1"/>
              </p:cNvSpPr>
              <p:nvPr/>
            </p:nvSpPr>
            <p:spPr bwMode="auto">
              <a:xfrm>
                <a:off x="1222567" y="2580328"/>
                <a:ext cx="0" cy="397968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8" name="Line 12"/>
              <p:cNvSpPr>
                <a:spLocks noChangeShapeType="1"/>
              </p:cNvSpPr>
              <p:nvPr/>
            </p:nvSpPr>
            <p:spPr bwMode="auto">
              <a:xfrm>
                <a:off x="2781425" y="2580328"/>
                <a:ext cx="0" cy="248730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9" name="Line 13"/>
              <p:cNvSpPr>
                <a:spLocks noChangeShapeType="1"/>
              </p:cNvSpPr>
              <p:nvPr/>
            </p:nvSpPr>
            <p:spPr bwMode="auto">
              <a:xfrm>
                <a:off x="1970819" y="1834138"/>
                <a:ext cx="0" cy="198984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Rectangle 14"/>
              <p:cNvSpPr>
                <a:spLocks noChangeArrowheads="1"/>
              </p:cNvSpPr>
              <p:nvPr/>
            </p:nvSpPr>
            <p:spPr bwMode="auto">
              <a:xfrm>
                <a:off x="2344683" y="2188373"/>
                <a:ext cx="873102" cy="396744"/>
              </a:xfrm>
              <a:prstGeom prst="rect">
                <a:avLst/>
              </a:prstGeom>
              <a:gradFill>
                <a:gsLst>
                  <a:gs pos="100000">
                    <a:srgbClr val="007C8B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005072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lIns="90170" tIns="46990" rIns="90170" bIns="46990" anchor="ctr"/>
              <a:lstStyle/>
              <a:p>
                <a:pPr algn="ctr">
                  <a:defRPr/>
                </a:pPr>
                <a:endParaRPr lang="zh-CN" altLang="en-US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785798" y="2978688"/>
                <a:ext cx="873102" cy="398331"/>
              </a:xfrm>
              <a:prstGeom prst="rect">
                <a:avLst/>
              </a:prstGeom>
              <a:gradFill>
                <a:gsLst>
                  <a:gs pos="100000">
                    <a:srgbClr val="007C8B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005072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lIns="90170" tIns="46990" rIns="90170" bIns="46990" anchor="ctr"/>
              <a:lstStyle/>
              <a:p>
                <a:pPr algn="ctr">
                  <a:defRPr/>
                </a:pPr>
                <a:endParaRPr lang="zh-CN" altLang="en-US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7" name="Rectangle 48"/>
              <p:cNvSpPr>
                <a:spLocks noChangeArrowheads="1"/>
              </p:cNvSpPr>
              <p:nvPr/>
            </p:nvSpPr>
            <p:spPr bwMode="auto">
              <a:xfrm>
                <a:off x="3152699" y="2977100"/>
                <a:ext cx="561960" cy="398332"/>
              </a:xfrm>
              <a:prstGeom prst="rect">
                <a:avLst/>
              </a:prstGeom>
              <a:gradFill>
                <a:gsLst>
                  <a:gs pos="100000">
                    <a:srgbClr val="007C8B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005072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lIns="90170" tIns="46990" rIns="90170" bIns="46990" anchor="ctr"/>
              <a:lstStyle/>
              <a:p>
                <a:pPr algn="ctr">
                  <a:defRPr/>
                </a:pPr>
                <a:endPara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8" name="Rectangle 50"/>
              <p:cNvSpPr>
                <a:spLocks noChangeArrowheads="1"/>
              </p:cNvSpPr>
              <p:nvPr/>
            </p:nvSpPr>
            <p:spPr bwMode="auto">
              <a:xfrm>
                <a:off x="723887" y="2191547"/>
                <a:ext cx="873102" cy="398331"/>
              </a:xfrm>
              <a:prstGeom prst="rect">
                <a:avLst/>
              </a:prstGeom>
              <a:gradFill>
                <a:gsLst>
                  <a:gs pos="100000">
                    <a:srgbClr val="007C8B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005072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lIns="90170" tIns="46990" rIns="90170" bIns="46990" anchor="ctr"/>
              <a:lstStyle/>
              <a:p>
                <a:pPr algn="ctr">
                  <a:defRPr/>
                </a:pPr>
                <a:endPara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2494" name="Rectangle 4"/>
              <p:cNvSpPr>
                <a:spLocks noChangeArrowheads="1"/>
              </p:cNvSpPr>
              <p:nvPr/>
            </p:nvSpPr>
            <p:spPr bwMode="auto">
              <a:xfrm>
                <a:off x="3158233" y="3026660"/>
                <a:ext cx="561189" cy="3979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170" tIns="46990" rIns="90170" bIns="46990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ts val="1300"/>
                  </a:lnSpc>
                </a:pPr>
                <a:r>
                  <a:rPr lang="zh-CN" altLang="en-US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</a:p>
              <a:p>
                <a:pPr algn="ctr">
                  <a:lnSpc>
                    <a:spcPts val="1300"/>
                  </a:lnSpc>
                </a:pPr>
                <a:r>
                  <a:rPr lang="zh-CN" altLang="en-US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40K</a:t>
                </a:r>
              </a:p>
            </p:txBody>
          </p:sp>
          <p:sp>
            <p:nvSpPr>
              <p:cNvPr id="62495" name="Rectangle 15"/>
              <p:cNvSpPr>
                <a:spLocks noChangeArrowheads="1"/>
              </p:cNvSpPr>
              <p:nvPr/>
            </p:nvSpPr>
            <p:spPr bwMode="auto">
              <a:xfrm>
                <a:off x="724925" y="2226346"/>
                <a:ext cx="872961" cy="3979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170" tIns="46990" rIns="90170" bIns="46990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ts val="1300"/>
                  </a:lnSpc>
                </a:pPr>
                <a:r>
                  <a:rPr lang="zh-CN" altLang="en-US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</a:p>
              <a:p>
                <a:pPr algn="ctr">
                  <a:lnSpc>
                    <a:spcPts val="1300"/>
                  </a:lnSpc>
                </a:pPr>
                <a:r>
                  <a:rPr lang="zh-CN" altLang="en-US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50K</a:t>
                </a:r>
              </a:p>
            </p:txBody>
          </p:sp>
          <p:sp>
            <p:nvSpPr>
              <p:cNvPr id="62496" name="Rectangle 47"/>
              <p:cNvSpPr>
                <a:spLocks noChangeArrowheads="1"/>
              </p:cNvSpPr>
              <p:nvPr/>
            </p:nvSpPr>
            <p:spPr bwMode="auto">
              <a:xfrm>
                <a:off x="1979114" y="3012900"/>
                <a:ext cx="561189" cy="3979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170" tIns="46990" rIns="90170" bIns="46990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ts val="1300"/>
                  </a:lnSpc>
                </a:pPr>
                <a:r>
                  <a:rPr lang="zh-CN" altLang="en-US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</a:p>
              <a:p>
                <a:pPr algn="ctr">
                  <a:lnSpc>
                    <a:spcPts val="1300"/>
                  </a:lnSpc>
                </a:pPr>
                <a:r>
                  <a:rPr lang="zh-CN" altLang="en-US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20K</a:t>
                </a:r>
              </a:p>
            </p:txBody>
          </p:sp>
          <p:sp>
            <p:nvSpPr>
              <p:cNvPr id="62497" name="Rectangle 49"/>
              <p:cNvSpPr>
                <a:spLocks noChangeArrowheads="1"/>
              </p:cNvSpPr>
              <p:nvPr/>
            </p:nvSpPr>
            <p:spPr bwMode="auto">
              <a:xfrm>
                <a:off x="2364530" y="2210856"/>
                <a:ext cx="872961" cy="3979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170" tIns="46990" rIns="90170" bIns="46990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ts val="1300"/>
                  </a:lnSpc>
                </a:pPr>
                <a:r>
                  <a:rPr lang="zh-CN" altLang="en-US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</a:p>
              <a:p>
                <a:pPr algn="ctr">
                  <a:lnSpc>
                    <a:spcPts val="1300"/>
                  </a:lnSpc>
                </a:pPr>
                <a:r>
                  <a:rPr lang="zh-CN" altLang="en-US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30K</a:t>
                </a:r>
              </a:p>
            </p:txBody>
          </p:sp>
          <p:sp>
            <p:nvSpPr>
              <p:cNvPr id="62498" name="Rectangle 51"/>
              <p:cNvSpPr>
                <a:spLocks noChangeArrowheads="1"/>
              </p:cNvSpPr>
              <p:nvPr/>
            </p:nvSpPr>
            <p:spPr bwMode="auto">
              <a:xfrm>
                <a:off x="805671" y="3012900"/>
                <a:ext cx="872961" cy="3979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170" tIns="46990" rIns="90170" bIns="46990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ts val="1300"/>
                  </a:lnSpc>
                </a:pPr>
                <a:r>
                  <a:rPr lang="zh-CN" altLang="en-US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</a:p>
              <a:p>
                <a:pPr algn="ctr">
                  <a:lnSpc>
                    <a:spcPts val="1300"/>
                  </a:lnSpc>
                </a:pPr>
                <a:r>
                  <a:rPr lang="zh-CN" altLang="en-US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30K</a:t>
                </a:r>
              </a:p>
            </p:txBody>
          </p:sp>
          <p:sp>
            <p:nvSpPr>
              <p:cNvPr id="62499" name="Rectangle 15"/>
              <p:cNvSpPr>
                <a:spLocks noChangeArrowheads="1"/>
              </p:cNvSpPr>
              <p:nvPr/>
            </p:nvSpPr>
            <p:spPr bwMode="auto">
              <a:xfrm>
                <a:off x="1500166" y="1440528"/>
                <a:ext cx="872961" cy="3979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170" tIns="46990" rIns="90170" bIns="46990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ts val="1300"/>
                  </a:lnSpc>
                </a:pPr>
                <a:r>
                  <a:rPr lang="en-US" altLang="zh-CN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ts val="1300"/>
                  </a:lnSpc>
                </a:pPr>
                <a:r>
                  <a:rPr lang="en-US" altLang="zh-CN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0K</a:t>
                </a:r>
              </a:p>
            </p:txBody>
          </p:sp>
        </p:grpSp>
      </p:grpSp>
      <p:sp>
        <p:nvSpPr>
          <p:cNvPr id="62476" name="文本框 54"/>
          <p:cNvSpPr txBox="1">
            <a:spLocks noChangeArrowheads="1"/>
          </p:cNvSpPr>
          <p:nvPr/>
        </p:nvSpPr>
        <p:spPr bwMode="auto">
          <a:xfrm>
            <a:off x="10226676" y="6488114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14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5" name="Text Box 44"/>
          <p:cNvSpPr txBox="1">
            <a:spLocks noChangeArrowheads="1"/>
          </p:cNvSpPr>
          <p:nvPr/>
        </p:nvSpPr>
        <p:spPr bwMode="auto">
          <a:xfrm>
            <a:off x="2711625" y="4846367"/>
            <a:ext cx="18261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/>
            <a:lvl2pPr marL="45720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另一种调用方法：</a:t>
            </a:r>
          </a:p>
        </p:txBody>
      </p:sp>
      <p:sp>
        <p:nvSpPr>
          <p:cNvPr id="56" name="Text Box 44"/>
          <p:cNvSpPr txBox="1">
            <a:spLocks noChangeArrowheads="1"/>
          </p:cNvSpPr>
          <p:nvPr/>
        </p:nvSpPr>
        <p:spPr bwMode="auto">
          <a:xfrm>
            <a:off x="2945179" y="5201601"/>
            <a:ext cx="2247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/>
            <a:lvl2pPr marL="457200"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A占一个分区：20K</a:t>
            </a:r>
          </a:p>
        </p:txBody>
      </p:sp>
      <p:sp>
        <p:nvSpPr>
          <p:cNvPr id="57" name="Text Box 44"/>
          <p:cNvSpPr txBox="1">
            <a:spLocks noChangeArrowheads="1"/>
          </p:cNvSpPr>
          <p:nvPr/>
        </p:nvSpPr>
        <p:spPr bwMode="auto">
          <a:xfrm>
            <a:off x="2945179" y="5496998"/>
            <a:ext cx="308129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/>
            <a:lvl2pPr marL="457200"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B、E和F共用一个分区：50K</a:t>
            </a:r>
          </a:p>
        </p:txBody>
      </p:sp>
      <p:sp>
        <p:nvSpPr>
          <p:cNvPr id="58" name="Text Box 44"/>
          <p:cNvSpPr txBox="1">
            <a:spLocks noChangeArrowheads="1"/>
          </p:cNvSpPr>
          <p:nvPr/>
        </p:nvSpPr>
        <p:spPr bwMode="auto">
          <a:xfrm>
            <a:off x="2945179" y="5826750"/>
            <a:ext cx="280397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/>
            <a:lvl2pPr marL="457200"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C和D共用一个分区：30K</a:t>
            </a:r>
          </a:p>
        </p:txBody>
      </p:sp>
      <p:sp>
        <p:nvSpPr>
          <p:cNvPr id="59" name="Text Box 44"/>
          <p:cNvSpPr txBox="1">
            <a:spLocks noChangeArrowheads="1"/>
          </p:cNvSpPr>
          <p:nvPr/>
        </p:nvSpPr>
        <p:spPr bwMode="auto">
          <a:xfrm>
            <a:off x="4348322" y="4843317"/>
            <a:ext cx="8675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/>
            <a:lvl2pPr marL="45720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(100K)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5D1D35-BDF0-D236-CB81-9FC2AF20BFDD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3" name="标题 8">
            <a:extLst>
              <a:ext uri="{FF2B5EF4-FFF2-40B4-BE49-F238E27FC236}">
                <a16:creationId xmlns:a16="http://schemas.microsoft.com/office/drawing/2014/main" id="{8DE13F1F-B01A-2592-007C-640A346608F7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覆盖技术：示例</a:t>
            </a:r>
          </a:p>
        </p:txBody>
      </p:sp>
    </p:spTree>
    <p:custDataLst>
      <p:tags r:id="rId1"/>
    </p:custDataLst>
  </p:cSld>
  <p:clrMapOvr>
    <a:masterClrMapping/>
  </p:clrMapOvr>
  <p:transition spd="slow" advTm="19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81481E-6 L 0.11979 -0.00185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85185E-6 L 0.15625 -0.00116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0.1875 0.00162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85185E-6 L 0.15625 -0.00116 " pathEditMode="relative" rAng="0" ptsTypes="AA">
                                      <p:cBhvr>
                                        <p:cTn id="46" dur="5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-6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L 0.08333 -0.00463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0.1875 0.00162 " pathEditMode="relative" rAng="0" ptsTypes="AA">
                                      <p:cBhvr>
                                        <p:cTn id="51" dur="5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69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L 0.12569 0.00162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55" grpId="0"/>
      <p:bldP spid="56" grpId="0"/>
      <p:bldP spid="57" grpId="0"/>
      <p:bldP spid="58" grpId="0"/>
      <p:bldP spid="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31520" y="1553978"/>
            <a:ext cx="7716837" cy="4648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方法描述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划分功能模块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确定功能模块之间的覆盖关系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在执行前预先加载和交换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不足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难以完成程序模块的划分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难以预先判断程序的执行路径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编程技巧要求太高</a:t>
            </a: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6672064" y="2204864"/>
            <a:ext cx="3800475" cy="3044825"/>
            <a:chOff x="261030" y="1085048"/>
            <a:chExt cx="3799944" cy="3044457"/>
          </a:xfrm>
        </p:grpSpPr>
        <p:pic>
          <p:nvPicPr>
            <p:cNvPr id="64517" name="Picture 4" descr="turbopascal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55" y="1085048"/>
              <a:ext cx="3772619" cy="2357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518" name="TextBox 10"/>
            <p:cNvSpPr txBox="1">
              <a:spLocks noChangeArrowheads="1"/>
            </p:cNvSpPr>
            <p:nvPr/>
          </p:nvSpPr>
          <p:spPr bwMode="auto">
            <a:xfrm>
              <a:off x="261030" y="3544730"/>
              <a:ext cx="376165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MS PGothic" panose="020B0600070205080204" pitchFamily="34" charset="-128"/>
                </a:rPr>
                <a:t>Turbo Pascal的Overlay系统单元</a:t>
              </a:r>
              <a:endParaRPr lang="en-US" altLang="zh-CN" sz="16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S PGothic" panose="020B0600070205080204" pitchFamily="34" charset="-128"/>
              </a:endParaRPr>
            </a:p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MS PGothic" panose="020B0600070205080204" pitchFamily="34" charset="-128"/>
                </a:rPr>
                <a:t>支持程序员控制的覆盖技术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F7120AE-A7A0-CAC8-397D-60ABE2BE7AF7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4" name="标题 8">
            <a:extLst>
              <a:ext uri="{FF2B5EF4-FFF2-40B4-BE49-F238E27FC236}">
                <a16:creationId xmlns:a16="http://schemas.microsoft.com/office/drawing/2014/main" id="{B34ADCFC-534C-1C0B-83F5-8CA06FC5C50F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内存覆盖技术</a:t>
            </a:r>
          </a:p>
        </p:txBody>
      </p:sp>
    </p:spTree>
    <p:custDataLst>
      <p:tags r:id="rId1"/>
    </p:custDataLst>
  </p:cSld>
  <p:clrMapOvr>
    <a:masterClrMapping/>
  </p:clrMapOvr>
  <p:transition spd="slow" advTm="14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3"/>
          <p:cNvSpPr txBox="1">
            <a:spLocks noGrp="1"/>
          </p:cNvSpPr>
          <p:nvPr/>
        </p:nvSpPr>
        <p:spPr bwMode="auto">
          <a:xfrm>
            <a:off x="9659938" y="6438900"/>
            <a:ext cx="91916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E8A4D9A-0524-4CC0-A46C-51A80263778A}" type="slidenum">
              <a:rPr lang="zh-CN" altLang="en-US" sz="14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65539" name="Text Box 5"/>
          <p:cNvSpPr txBox="1">
            <a:spLocks noChangeArrowheads="1"/>
          </p:cNvSpPr>
          <p:nvPr/>
        </p:nvSpPr>
        <p:spPr bwMode="auto">
          <a:xfrm>
            <a:off x="731520" y="2682084"/>
            <a:ext cx="4605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Helvetica" panose="020B0604020202020204" pitchFamily="34" charset="0"/>
              </a:rPr>
              <a:t>虚拟存储基本思想：</a:t>
            </a:r>
          </a:p>
        </p:txBody>
      </p:sp>
      <p:sp>
        <p:nvSpPr>
          <p:cNvPr id="65540" name="Text Box 6"/>
          <p:cNvSpPr txBox="1">
            <a:spLocks noChangeArrowheads="1"/>
          </p:cNvSpPr>
          <p:nvPr/>
        </p:nvSpPr>
        <p:spPr bwMode="auto">
          <a:xfrm>
            <a:off x="728754" y="3177237"/>
            <a:ext cx="10623830" cy="222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　一个或多个进程的程序段、数据段、堆栈段总和可以大于物理存储空间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　进程中的各段不必完全装入内存，就可启动进程运行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　操作系统定时将暂时不用的信息换出内存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　需要时操作系统再将交换区信息换入内存</a:t>
            </a:r>
          </a:p>
        </p:txBody>
      </p:sp>
      <p:sp>
        <p:nvSpPr>
          <p:cNvPr id="65541" name="Text Box 7"/>
          <p:cNvSpPr txBox="1">
            <a:spLocks noChangeArrowheads="1"/>
          </p:cNvSpPr>
          <p:nvPr/>
        </p:nvSpPr>
        <p:spPr bwMode="auto">
          <a:xfrm>
            <a:off x="728754" y="1609432"/>
            <a:ext cx="1062383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覆盖技术可以提高内存利用，但对程序员要求高；后提出由机器自动完成覆盖和交换，进而提出了虚拟存储。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EC8AE1-B029-2A3E-FC30-3BC0277990BB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3" name="标题 8">
            <a:extLst>
              <a:ext uri="{FF2B5EF4-FFF2-40B4-BE49-F238E27FC236}">
                <a16:creationId xmlns:a16="http://schemas.microsoft.com/office/drawing/2014/main" id="{C6F7FCCA-5971-EAE1-2350-5621DAA4367F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虚拟存储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DFF026-1B68-BB1B-0682-4CEBD54E7D6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31520" y="1556792"/>
            <a:ext cx="10728960" cy="501015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zh-CN" altLang="en-US" dirty="0"/>
              <a:t>进程调度：时机，</a:t>
            </a:r>
            <a:r>
              <a:rPr lang="zh-CN" altLang="en-US" dirty="0">
                <a:solidFill>
                  <a:srgbClr val="FF0000"/>
                </a:solidFill>
              </a:rPr>
              <a:t>抢占</a:t>
            </a:r>
            <a:r>
              <a:rPr lang="zh-CN" altLang="en-US" dirty="0"/>
              <a:t>与非抢占</a:t>
            </a:r>
            <a:endParaRPr lang="en-US" altLang="zh-CN" dirty="0"/>
          </a:p>
          <a:p>
            <a:pPr eaLnBrk="1" hangingPunct="1"/>
            <a:r>
              <a:rPr lang="zh-CN" altLang="en-US" dirty="0"/>
              <a:t>进程调度：目标，提升利用率 </a:t>
            </a:r>
            <a:r>
              <a:rPr lang="en-US" altLang="zh-CN" dirty="0"/>
              <a:t>vs </a:t>
            </a:r>
            <a:r>
              <a:rPr lang="zh-CN" altLang="en-US" dirty="0">
                <a:solidFill>
                  <a:srgbClr val="FF0000"/>
                </a:solidFill>
              </a:rPr>
              <a:t>提升交互性，</a:t>
            </a:r>
            <a:r>
              <a:rPr lang="zh-CN" altLang="en-US" dirty="0"/>
              <a:t>多种指标的设计，</a:t>
            </a:r>
            <a:r>
              <a:rPr lang="zh-CN" altLang="en-US" dirty="0">
                <a:solidFill>
                  <a:srgbClr val="FF0000"/>
                </a:solidFill>
              </a:rPr>
              <a:t>高吞吐与低延迟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/>
              <a:t>进程调度：典型调度算法</a:t>
            </a:r>
            <a:r>
              <a:rPr lang="en-US" altLang="zh-CN" dirty="0"/>
              <a:t>(FCFS, </a:t>
            </a:r>
            <a:r>
              <a:rPr lang="zh-CN" altLang="en-US" dirty="0"/>
              <a:t>短任务优先，</a:t>
            </a:r>
            <a:r>
              <a:rPr lang="zh-CN" altLang="en-US" dirty="0">
                <a:solidFill>
                  <a:srgbClr val="FF0000"/>
                </a:solidFill>
              </a:rPr>
              <a:t>时间片轮转</a:t>
            </a:r>
            <a:r>
              <a:rPr lang="zh-CN" altLang="en-US" dirty="0"/>
              <a:t>、优先级，多队列）</a:t>
            </a:r>
            <a:endParaRPr lang="en-US" altLang="zh-CN" dirty="0"/>
          </a:p>
          <a:p>
            <a:pPr eaLnBrk="1" hangingPunct="1"/>
            <a:r>
              <a:rPr lang="zh-CN" altLang="en-US" dirty="0"/>
              <a:t>多处理器调度：</a:t>
            </a:r>
            <a:r>
              <a:rPr lang="en-US" altLang="zh-CN" dirty="0">
                <a:solidFill>
                  <a:srgbClr val="FF0000"/>
                </a:solidFill>
              </a:rPr>
              <a:t>CPU</a:t>
            </a:r>
            <a:r>
              <a:rPr lang="zh-CN" altLang="en-US" dirty="0">
                <a:solidFill>
                  <a:srgbClr val="FF0000"/>
                </a:solidFill>
              </a:rPr>
              <a:t>间负载均衡</a:t>
            </a:r>
            <a:r>
              <a:rPr lang="zh-CN" altLang="en-US" dirty="0"/>
              <a:t>，如何衡量负载（</a:t>
            </a:r>
            <a:r>
              <a:rPr lang="en-US" altLang="zh-CN" dirty="0"/>
              <a:t>PELT</a:t>
            </a:r>
            <a:r>
              <a:rPr lang="zh-CN" altLang="en-US" dirty="0"/>
              <a:t>）</a:t>
            </a:r>
            <a:endParaRPr lang="en-US" altLang="zh-CN" dirty="0"/>
          </a:p>
          <a:p>
            <a:pPr eaLnBrk="1" hangingPunct="1"/>
            <a:r>
              <a:rPr lang="zh-CN" altLang="en-US" dirty="0"/>
              <a:t>内存管理：单道程序，多道（分区）程序</a:t>
            </a:r>
            <a:endParaRPr lang="en-US" altLang="zh-CN" dirty="0"/>
          </a:p>
          <a:p>
            <a:pPr eaLnBrk="1" hangingPunct="1"/>
            <a:r>
              <a:rPr lang="zh-CN" altLang="en-US" dirty="0"/>
              <a:t>局限于编程能力和编程工具，程序可以控制的内存区域小于（或等于）计算机的物理内存，程序在运行前已预知其所需内存的上限</a:t>
            </a:r>
            <a:endParaRPr lang="en-US" altLang="zh-CN" dirty="0"/>
          </a:p>
          <a:p>
            <a:pPr eaLnBrk="1" hangingPunct="1"/>
            <a:r>
              <a:rPr lang="zh-CN" altLang="en-US" dirty="0"/>
              <a:t>所需内存在程序启动时</a:t>
            </a:r>
            <a:r>
              <a:rPr lang="zh-CN" altLang="en-US" dirty="0">
                <a:solidFill>
                  <a:srgbClr val="FF0000"/>
                </a:solidFill>
              </a:rPr>
              <a:t>一次性分配</a:t>
            </a:r>
            <a:r>
              <a:rPr lang="zh-CN" altLang="en-US" dirty="0"/>
              <a:t>，不再动态变化</a:t>
            </a:r>
            <a:endParaRPr lang="en-US" altLang="zh-CN" dirty="0"/>
          </a:p>
          <a:p>
            <a:pPr eaLnBrk="1" hangingPunct="1"/>
            <a:r>
              <a:rPr lang="zh-CN" altLang="en-US" dirty="0"/>
              <a:t>内存扩充后，可通过</a:t>
            </a:r>
            <a:r>
              <a:rPr lang="zh-CN" altLang="en-US" dirty="0">
                <a:solidFill>
                  <a:srgbClr val="FF0000"/>
                </a:solidFill>
              </a:rPr>
              <a:t>分区</a:t>
            </a:r>
            <a:r>
              <a:rPr lang="zh-CN" altLang="en-US" dirty="0"/>
              <a:t>分块（</a:t>
            </a:r>
            <a:r>
              <a:rPr lang="en-US" altLang="zh-CN" dirty="0"/>
              <a:t>partition)</a:t>
            </a:r>
            <a:r>
              <a:rPr lang="zh-CN" altLang="en-US" dirty="0"/>
              <a:t>的方式支持多个程序同时加载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程序开发时无法确定自己的加载位置，通过分段机制（段基地址寄存器</a:t>
            </a:r>
            <a:r>
              <a:rPr lang="en-US" altLang="zh-CN" dirty="0"/>
              <a:t>+</a:t>
            </a:r>
            <a:r>
              <a:rPr lang="zh-CN" altLang="en-US" dirty="0"/>
              <a:t>长度寄存器）以支持动态调整加载地址</a:t>
            </a:r>
            <a:endParaRPr lang="en-US" altLang="zh-CN" dirty="0"/>
          </a:p>
          <a:p>
            <a:pPr eaLnBrk="1" hangingPunct="1"/>
            <a:r>
              <a:rPr lang="zh-CN" altLang="en-US" dirty="0"/>
              <a:t>设计位图、链表等数据结构以记录内存的分配和使用情况，设计多种分配方式（最先、最差、最优、下次等）以期得到更少的碎片，更高的利用率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CFC9E9-5348-D179-D583-A06E0820E001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8" name="标题 8">
            <a:extLst>
              <a:ext uri="{FF2B5EF4-FFF2-40B4-BE49-F238E27FC236}">
                <a16:creationId xmlns:a16="http://schemas.microsoft.com/office/drawing/2014/main" id="{6474462C-1233-1C60-91A3-5342851AE95B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前情提要</a:t>
            </a:r>
          </a:p>
        </p:txBody>
      </p:sp>
    </p:spTree>
    <p:extLst>
      <p:ext uri="{BB962C8B-B14F-4D97-AF65-F5344CB8AC3E}">
        <p14:creationId xmlns:p14="http://schemas.microsoft.com/office/powerpoint/2010/main" val="403429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31520" y="1556792"/>
            <a:ext cx="10752137" cy="50101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程序员声称需要的内存，并不一定是真正的需要</a:t>
            </a:r>
            <a:endParaRPr lang="en-US" altLang="zh-CN" dirty="0"/>
          </a:p>
          <a:p>
            <a:r>
              <a:rPr lang="zh-CN" altLang="en-US" dirty="0"/>
              <a:t>程序员需要的内存，可以切分成“块”，需要的时候再分配</a:t>
            </a:r>
            <a:endParaRPr lang="en-US" altLang="zh-CN" dirty="0"/>
          </a:p>
          <a:p>
            <a:r>
              <a:rPr lang="zh-CN" altLang="en-US" dirty="0"/>
              <a:t>如何切“块”？</a:t>
            </a:r>
            <a:endParaRPr lang="en-US" altLang="zh-CN" dirty="0"/>
          </a:p>
          <a:p>
            <a:pPr lvl="1"/>
            <a:r>
              <a:rPr lang="zh-CN" altLang="en-US" dirty="0"/>
              <a:t>多大一块最合适？</a:t>
            </a:r>
            <a:endParaRPr lang="en-US" altLang="zh-CN" dirty="0"/>
          </a:p>
          <a:p>
            <a:r>
              <a:rPr lang="zh-CN" altLang="en-US" dirty="0"/>
              <a:t>如何“使用”块？</a:t>
            </a:r>
            <a:endParaRPr lang="en-US" altLang="zh-CN" dirty="0"/>
          </a:p>
          <a:p>
            <a:pPr lvl="1"/>
            <a:r>
              <a:rPr lang="zh-CN" altLang="en-US" dirty="0"/>
              <a:t>程序员真正需要的时候，怎么可以方便的使用</a:t>
            </a:r>
            <a:endParaRPr lang="en-US" altLang="zh-CN" dirty="0"/>
          </a:p>
          <a:p>
            <a:r>
              <a:rPr lang="zh-CN" altLang="en-US" dirty="0"/>
              <a:t>如何知道某一块内存“真正的需要”？</a:t>
            </a:r>
            <a:endParaRPr lang="en-US" altLang="zh-CN" dirty="0"/>
          </a:p>
          <a:p>
            <a:pPr lvl="1"/>
            <a:r>
              <a:rPr lang="zh-CN" altLang="en-US" dirty="0"/>
              <a:t>如何不用程序员参与就感知内存被访问或即将被访问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1A4B9B-7899-390A-13C3-7E70679F7C3F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5" name="标题 8">
            <a:extLst>
              <a:ext uri="{FF2B5EF4-FFF2-40B4-BE49-F238E27FC236}">
                <a16:creationId xmlns:a16="http://schemas.microsoft.com/office/drawing/2014/main" id="{894733F7-40B5-EAAB-4192-32C180B5178D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内存覆盖技术给我们的启示</a:t>
            </a:r>
          </a:p>
        </p:txBody>
      </p:sp>
    </p:spTree>
    <p:extLst>
      <p:ext uri="{BB962C8B-B14F-4D97-AF65-F5344CB8AC3E}">
        <p14:creationId xmlns:p14="http://schemas.microsoft.com/office/powerpoint/2010/main" val="230371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内容占位符 2"/>
          <p:cNvSpPr>
            <a:spLocks noGrp="1"/>
          </p:cNvSpPr>
          <p:nvPr>
            <p:ph idx="4294967295"/>
          </p:nvPr>
        </p:nvSpPr>
        <p:spPr>
          <a:xfrm>
            <a:off x="731520" y="1556792"/>
            <a:ext cx="10693072" cy="5057775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dirty="0">
                <a:ea typeface="宋体" panose="02010600030101010101" pitchFamily="2" charset="-122"/>
              </a:rPr>
              <a:t>“</a:t>
            </a:r>
            <a:r>
              <a:rPr lang="en-US" altLang="zh-CN" sz="2400" dirty="0">
                <a:ea typeface="宋体" panose="02010600030101010101" pitchFamily="2" charset="-122"/>
              </a:rPr>
              <a:t>page”</a:t>
            </a:r>
            <a:r>
              <a:rPr lang="zh-CN" altLang="en-US" sz="2400" dirty="0">
                <a:ea typeface="宋体" panose="02010600030101010101" pitchFamily="2" charset="-122"/>
              </a:rPr>
              <a:t>和“</a:t>
            </a:r>
            <a:r>
              <a:rPr lang="en-US" altLang="zh-CN" sz="2400" dirty="0">
                <a:ea typeface="宋体" panose="02010600030101010101" pitchFamily="2" charset="-122"/>
              </a:rPr>
              <a:t>frame”</a:t>
            </a:r>
            <a:r>
              <a:rPr lang="zh-CN" altLang="en-US" sz="2400" dirty="0">
                <a:ea typeface="宋体" panose="02010600030101010101" pitchFamily="2" charset="-122"/>
              </a:rPr>
              <a:t>的概念
</a:t>
            </a:r>
            <a:r>
              <a:rPr lang="en-US" altLang="zh-CN" sz="2400" dirty="0">
                <a:ea typeface="宋体" panose="02010600030101010101" pitchFamily="2" charset="-122"/>
              </a:rPr>
              <a:t>page</a:t>
            </a:r>
            <a:r>
              <a:rPr lang="zh-CN" altLang="en-US" sz="2400" dirty="0">
                <a:ea typeface="宋体" panose="02010600030101010101" pitchFamily="2" charset="-122"/>
              </a:rPr>
              <a:t>：描述进程逻辑空间的单位
</a:t>
            </a:r>
            <a:r>
              <a:rPr lang="en-US" altLang="zh-CN" sz="2400" dirty="0">
                <a:ea typeface="宋体" panose="02010600030101010101" pitchFamily="2" charset="-122"/>
              </a:rPr>
              <a:t>Frame</a:t>
            </a:r>
            <a:r>
              <a:rPr lang="zh-CN" altLang="en-US" sz="2400" dirty="0">
                <a:ea typeface="宋体" panose="02010600030101010101" pitchFamily="2" charset="-122"/>
              </a:rPr>
              <a:t>：描述内存的物理空间的单位
页大小 </a:t>
            </a:r>
            <a:r>
              <a:rPr lang="en-US" altLang="zh-CN" sz="2400" dirty="0">
                <a:ea typeface="宋体" panose="02010600030101010101" pitchFamily="2" charset="-122"/>
              </a:rPr>
              <a:t>= </a:t>
            </a:r>
            <a:r>
              <a:rPr lang="zh-CN" altLang="en-US" sz="2400" dirty="0">
                <a:ea typeface="宋体" panose="02010600030101010101" pitchFamily="2" charset="-122"/>
              </a:rPr>
              <a:t>框架大小
页表：页和框架之间的映射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Concept of  ‘page’ and ‘frame’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Page</a:t>
            </a:r>
            <a:r>
              <a:rPr lang="en-US" altLang="zh-CN" sz="2000" dirty="0">
                <a:ea typeface="宋体" panose="02010600030101010101" pitchFamily="2" charset="-122"/>
              </a:rPr>
              <a:t>: unit to describe the logical space of process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Frame</a:t>
            </a:r>
            <a:r>
              <a:rPr lang="en-US" altLang="zh-CN" sz="2000" dirty="0">
                <a:ea typeface="宋体" panose="02010600030101010101" pitchFamily="2" charset="-122"/>
              </a:rPr>
              <a:t>: unit to describe the physics space of memory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Size of Page = Size of Frame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Page Table</a:t>
            </a:r>
            <a:r>
              <a:rPr lang="en-US" altLang="zh-CN" sz="2000" dirty="0">
                <a:ea typeface="宋体" panose="02010600030101010101" pitchFamily="2" charset="-122"/>
              </a:rPr>
              <a:t>: mapping between page and frame</a:t>
            </a:r>
          </a:p>
          <a:p>
            <a:pPr lvl="1"/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0" y="6538913"/>
            <a:ext cx="2743200" cy="3159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dirty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0" y="6538913"/>
            <a:ext cx="4114800" cy="3159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759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538913"/>
            <a:ext cx="2743200" cy="3159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2B42F2-35BD-43E6-A115-DB0E7C5514DC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7F51DD0-C2D6-6C5A-EB87-7748801B7B65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3" name="标题 8">
            <a:extLst>
              <a:ext uri="{FF2B5EF4-FFF2-40B4-BE49-F238E27FC236}">
                <a16:creationId xmlns:a16="http://schemas.microsoft.com/office/drawing/2014/main" id="{441E2848-C088-44D1-F61E-8A18311E86A0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 kern="0" dirty="0"/>
              <a:t>Virtual memory: Paging</a:t>
            </a:r>
            <a:endParaRPr lang="zh-CN" altLang="en-US" b="0" kern="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4"/>
          <p:cNvSpPr txBox="1">
            <a:spLocks noGrp="1"/>
          </p:cNvSpPr>
          <p:nvPr/>
        </p:nvSpPr>
        <p:spPr bwMode="auto">
          <a:xfrm>
            <a:off x="9659938" y="6438900"/>
            <a:ext cx="91916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20DA2E4-BF4F-4770-90D7-0E9E9FA0ABFB}" type="slidenum">
              <a:rPr lang="zh-CN" altLang="en-US" sz="14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69636" name="Text Box 9"/>
          <p:cNvSpPr txBox="1">
            <a:spLocks noChangeArrowheads="1"/>
          </p:cNvSpPr>
          <p:nvPr/>
        </p:nvSpPr>
        <p:spPr bwMode="auto">
          <a:xfrm>
            <a:off x="731520" y="1556792"/>
            <a:ext cx="1069307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基本思想：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将程序的逻辑地址空间划分成</a:t>
            </a:r>
            <a:r>
              <a:rPr kumimoji="1"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固定大小的页</a:t>
            </a:r>
            <a:r>
              <a:rPr kumimoji="1"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(page )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，其大小与内、外存大小，内外存传输速度有关。</a:t>
            </a:r>
          </a:p>
          <a:p>
            <a:pPr algn="just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分页后进程的逻辑地址由两部分构成：</a:t>
            </a:r>
            <a:endParaRPr kumimoji="1"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页号：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address / </a:t>
            </a:r>
            <a:r>
              <a:rPr kumimoji="1"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page_size</a:t>
            </a:r>
            <a:endParaRPr kumimoji="1"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页地地址：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address % </a:t>
            </a:r>
            <a:r>
              <a:rPr kumimoji="1"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page_size</a:t>
            </a:r>
            <a:endParaRPr kumimoji="1"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963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33589"/>
              </p:ext>
            </p:extLst>
          </p:nvPr>
        </p:nvGraphicFramePr>
        <p:xfrm>
          <a:off x="3962400" y="3494403"/>
          <a:ext cx="426720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Visio" r:id="rId4" imgW="1813612" imgH="442007" progId="Visio.Drawing.11">
                  <p:embed/>
                </p:oleObj>
              </mc:Choice>
              <mc:Fallback>
                <p:oleObj name="Visio" r:id="rId4" imgW="1813612" imgH="442007" progId="Visio.Drawing.11">
                  <p:embed/>
                  <p:pic>
                    <p:nvPicPr>
                      <p:cNvPr id="6963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494403"/>
                        <a:ext cx="4267200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8" name="Text Box 11"/>
          <p:cNvSpPr txBox="1">
            <a:spLocks noChangeArrowheads="1"/>
          </p:cNvSpPr>
          <p:nvPr/>
        </p:nvSpPr>
        <p:spPr bwMode="auto">
          <a:xfrm>
            <a:off x="731520" y="4581128"/>
            <a:ext cx="1069307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如果页的大小是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的整数次幂，则可以直接将地址划分成两段，如上所示。</a:t>
            </a:r>
            <a:endParaRPr kumimoji="1"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将物理空间按页的大小划分成</a:t>
            </a:r>
            <a:r>
              <a:rPr kumimoji="1"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frame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页面可被所有进程共享。</a:t>
            </a:r>
          </a:p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分配时，内存中的进程除在一个页面中是连续的，页面间的分配可以不连续。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E32A66-2F34-153B-A6ED-8A4FB056E7CD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3" name="标题 8">
            <a:extLst>
              <a:ext uri="{FF2B5EF4-FFF2-40B4-BE49-F238E27FC236}">
                <a16:creationId xmlns:a16="http://schemas.microsoft.com/office/drawing/2014/main" id="{559DB568-37F6-9D00-7B91-3AA13DA7D38B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分页管理</a:t>
            </a:r>
          </a:p>
        </p:txBody>
      </p:sp>
    </p:spTree>
    <p:extLst>
      <p:ext uri="{BB962C8B-B14F-4D97-AF65-F5344CB8AC3E}">
        <p14:creationId xmlns:p14="http://schemas.microsoft.com/office/powerpoint/2010/main" val="2416432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792761" y="2450158"/>
            <a:ext cx="2231735" cy="2939426"/>
            <a:chOff x="251520" y="962986"/>
            <a:chExt cx="2975646" cy="3919234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1869862" y="1021627"/>
              <a:ext cx="966331" cy="3414751"/>
              <a:chOff x="254" y="14"/>
              <a:chExt cx="562" cy="3810"/>
            </a:xfrm>
            <a:gradFill>
              <a:gsLst>
                <a:gs pos="100000">
                  <a:srgbClr val="33FFFF"/>
                </a:gs>
                <a:gs pos="0">
                  <a:srgbClr val="99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grpSpPr>
          <p:sp>
            <p:nvSpPr>
              <p:cNvPr id="41" name="Rectangle 5"/>
              <p:cNvSpPr>
                <a:spLocks noChangeArrowheads="1"/>
              </p:cNvSpPr>
              <p:nvPr/>
            </p:nvSpPr>
            <p:spPr bwMode="auto">
              <a:xfrm>
                <a:off x="254" y="14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42" name="Rectangle 6"/>
              <p:cNvSpPr>
                <a:spLocks noChangeArrowheads="1"/>
              </p:cNvSpPr>
              <p:nvPr/>
            </p:nvSpPr>
            <p:spPr bwMode="auto">
              <a:xfrm>
                <a:off x="254" y="256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43" name="Rectangle 7"/>
              <p:cNvSpPr>
                <a:spLocks noChangeArrowheads="1"/>
              </p:cNvSpPr>
              <p:nvPr/>
            </p:nvSpPr>
            <p:spPr bwMode="auto">
              <a:xfrm>
                <a:off x="254" y="496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44" name="Rectangle 8"/>
              <p:cNvSpPr>
                <a:spLocks noChangeArrowheads="1"/>
              </p:cNvSpPr>
              <p:nvPr/>
            </p:nvSpPr>
            <p:spPr bwMode="auto">
              <a:xfrm>
                <a:off x="254" y="73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45" name="Rectangle 9"/>
              <p:cNvSpPr>
                <a:spLocks noChangeArrowheads="1"/>
              </p:cNvSpPr>
              <p:nvPr/>
            </p:nvSpPr>
            <p:spPr bwMode="auto">
              <a:xfrm>
                <a:off x="254" y="96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46" name="Rectangle 10"/>
              <p:cNvSpPr>
                <a:spLocks noChangeArrowheads="1"/>
              </p:cNvSpPr>
              <p:nvPr/>
            </p:nvSpPr>
            <p:spPr bwMode="auto">
              <a:xfrm>
                <a:off x="254" y="120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47" name="Rectangle 11"/>
              <p:cNvSpPr>
                <a:spLocks noChangeArrowheads="1"/>
              </p:cNvSpPr>
              <p:nvPr/>
            </p:nvSpPr>
            <p:spPr bwMode="auto">
              <a:xfrm>
                <a:off x="254" y="144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48" name="Rectangle 12"/>
              <p:cNvSpPr>
                <a:spLocks noChangeArrowheads="1"/>
              </p:cNvSpPr>
              <p:nvPr/>
            </p:nvSpPr>
            <p:spPr bwMode="auto">
              <a:xfrm>
                <a:off x="254" y="167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49" name="Rectangle 13"/>
              <p:cNvSpPr>
                <a:spLocks noChangeArrowheads="1"/>
              </p:cNvSpPr>
              <p:nvPr/>
            </p:nvSpPr>
            <p:spPr bwMode="auto">
              <a:xfrm>
                <a:off x="254" y="1921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0" name="Rectangle 14"/>
              <p:cNvSpPr>
                <a:spLocks noChangeArrowheads="1"/>
              </p:cNvSpPr>
              <p:nvPr/>
            </p:nvSpPr>
            <p:spPr bwMode="auto">
              <a:xfrm>
                <a:off x="254" y="2163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1" name="Rectangle 15"/>
              <p:cNvSpPr>
                <a:spLocks noChangeArrowheads="1"/>
              </p:cNvSpPr>
              <p:nvPr/>
            </p:nvSpPr>
            <p:spPr bwMode="auto">
              <a:xfrm>
                <a:off x="254" y="2403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2" name="Rectangle 16"/>
              <p:cNvSpPr>
                <a:spLocks noChangeArrowheads="1"/>
              </p:cNvSpPr>
              <p:nvPr/>
            </p:nvSpPr>
            <p:spPr bwMode="auto">
              <a:xfrm>
                <a:off x="254" y="264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3" name="Rectangle 17"/>
              <p:cNvSpPr>
                <a:spLocks noChangeArrowheads="1"/>
              </p:cNvSpPr>
              <p:nvPr/>
            </p:nvSpPr>
            <p:spPr bwMode="auto">
              <a:xfrm>
                <a:off x="254" y="287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4" name="Rectangle 18"/>
              <p:cNvSpPr>
                <a:spLocks noChangeArrowheads="1"/>
              </p:cNvSpPr>
              <p:nvPr/>
            </p:nvSpPr>
            <p:spPr bwMode="auto">
              <a:xfrm>
                <a:off x="254" y="311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5" name="Rectangle 19"/>
              <p:cNvSpPr>
                <a:spLocks noChangeArrowheads="1"/>
              </p:cNvSpPr>
              <p:nvPr/>
            </p:nvSpPr>
            <p:spPr bwMode="auto">
              <a:xfrm>
                <a:off x="254" y="335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6" name="Rectangle 20"/>
              <p:cNvSpPr>
                <a:spLocks noChangeArrowheads="1"/>
              </p:cNvSpPr>
              <p:nvPr/>
            </p:nvSpPr>
            <p:spPr bwMode="auto">
              <a:xfrm>
                <a:off x="254" y="358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</p:grpSp>
        <p:sp>
          <p:nvSpPr>
            <p:cNvPr id="8" name="Text Box 22"/>
            <p:cNvSpPr txBox="1">
              <a:spLocks noChangeArrowheads="1"/>
            </p:cNvSpPr>
            <p:nvPr/>
          </p:nvSpPr>
          <p:spPr bwMode="auto">
            <a:xfrm>
              <a:off x="721060" y="962986"/>
              <a:ext cx="11268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60K-64K</a:t>
              </a:r>
            </a:p>
          </p:txBody>
        </p: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724499" y="1196014"/>
              <a:ext cx="11268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56K-60K</a:t>
              </a:r>
            </a:p>
          </p:txBody>
        </p:sp>
        <p:sp>
          <p:nvSpPr>
            <p:cNvPr id="10" name="Text Box 24"/>
            <p:cNvSpPr txBox="1">
              <a:spLocks noChangeArrowheads="1"/>
            </p:cNvSpPr>
            <p:nvPr/>
          </p:nvSpPr>
          <p:spPr bwMode="auto">
            <a:xfrm>
              <a:off x="721060" y="1390578"/>
              <a:ext cx="11268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52K-56K</a:t>
              </a:r>
            </a:p>
          </p:txBody>
        </p:sp>
        <p:sp>
          <p:nvSpPr>
            <p:cNvPr id="11" name="Text Box 25"/>
            <p:cNvSpPr txBox="1">
              <a:spLocks noChangeArrowheads="1"/>
            </p:cNvSpPr>
            <p:nvPr/>
          </p:nvSpPr>
          <p:spPr bwMode="auto">
            <a:xfrm>
              <a:off x="721060" y="1614643"/>
              <a:ext cx="11268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48K-52K</a:t>
              </a:r>
            </a:p>
          </p:txBody>
        </p:sp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721060" y="1832358"/>
              <a:ext cx="11268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44K-48K</a:t>
              </a:r>
            </a:p>
          </p:txBody>
        </p:sp>
        <p:sp>
          <p:nvSpPr>
            <p:cNvPr id="13" name="Text Box 27"/>
            <p:cNvSpPr txBox="1">
              <a:spLocks noChangeArrowheads="1"/>
            </p:cNvSpPr>
            <p:nvPr/>
          </p:nvSpPr>
          <p:spPr bwMode="auto">
            <a:xfrm>
              <a:off x="721060" y="2035886"/>
              <a:ext cx="11268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40K-44K</a:t>
              </a:r>
            </a:p>
          </p:txBody>
        </p:sp>
        <p:sp>
          <p:nvSpPr>
            <p:cNvPr id="14" name="Text Box 28"/>
            <p:cNvSpPr txBox="1">
              <a:spLocks noChangeArrowheads="1"/>
            </p:cNvSpPr>
            <p:nvPr/>
          </p:nvSpPr>
          <p:spPr bwMode="auto">
            <a:xfrm>
              <a:off x="721060" y="2250989"/>
              <a:ext cx="11268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36K-40K</a:t>
              </a:r>
            </a:p>
          </p:txBody>
        </p:sp>
        <p:sp>
          <p:nvSpPr>
            <p:cNvPr id="15" name="Text Box 29"/>
            <p:cNvSpPr txBox="1">
              <a:spLocks noChangeArrowheads="1"/>
            </p:cNvSpPr>
            <p:nvPr/>
          </p:nvSpPr>
          <p:spPr bwMode="auto">
            <a:xfrm>
              <a:off x="721060" y="2468703"/>
              <a:ext cx="11268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32K-36K</a:t>
              </a:r>
            </a:p>
          </p:txBody>
        </p:sp>
        <p:sp>
          <p:nvSpPr>
            <p:cNvPr id="16" name="Text Box 30"/>
            <p:cNvSpPr txBox="1">
              <a:spLocks noChangeArrowheads="1"/>
            </p:cNvSpPr>
            <p:nvPr/>
          </p:nvSpPr>
          <p:spPr bwMode="auto">
            <a:xfrm>
              <a:off x="721060" y="2681193"/>
              <a:ext cx="11268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28K-32K</a:t>
              </a:r>
            </a:p>
          </p:txBody>
        </p:sp>
        <p:sp>
          <p:nvSpPr>
            <p:cNvPr id="17" name="Text Box 31"/>
            <p:cNvSpPr txBox="1">
              <a:spLocks noChangeArrowheads="1"/>
            </p:cNvSpPr>
            <p:nvPr/>
          </p:nvSpPr>
          <p:spPr bwMode="auto">
            <a:xfrm>
              <a:off x="721060" y="2905258"/>
              <a:ext cx="11268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24K-28K</a:t>
              </a:r>
            </a:p>
          </p:txBody>
        </p:sp>
        <p:sp>
          <p:nvSpPr>
            <p:cNvPr id="18" name="Text Box 32"/>
            <p:cNvSpPr txBox="1">
              <a:spLocks noChangeArrowheads="1"/>
            </p:cNvSpPr>
            <p:nvPr/>
          </p:nvSpPr>
          <p:spPr bwMode="auto">
            <a:xfrm>
              <a:off x="721060" y="3108784"/>
              <a:ext cx="11268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20K-24K</a:t>
              </a: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721060" y="3321275"/>
              <a:ext cx="11268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16K-20K</a:t>
              </a:r>
            </a:p>
          </p:txBody>
        </p:sp>
        <p:sp>
          <p:nvSpPr>
            <p:cNvPr id="20" name="Text Box 34"/>
            <p:cNvSpPr txBox="1">
              <a:spLocks noChangeArrowheads="1"/>
            </p:cNvSpPr>
            <p:nvPr/>
          </p:nvSpPr>
          <p:spPr bwMode="auto">
            <a:xfrm>
              <a:off x="721060" y="3527415"/>
              <a:ext cx="11268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12K-16K</a:t>
              </a:r>
            </a:p>
          </p:txBody>
        </p:sp>
        <p:sp>
          <p:nvSpPr>
            <p:cNvPr id="21" name="Text Box 35"/>
            <p:cNvSpPr txBox="1">
              <a:spLocks noChangeArrowheads="1"/>
            </p:cNvSpPr>
            <p:nvPr/>
          </p:nvSpPr>
          <p:spPr bwMode="auto">
            <a:xfrm>
              <a:off x="683568" y="3754092"/>
              <a:ext cx="106268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 8K-12K</a:t>
              </a:r>
            </a:p>
          </p:txBody>
        </p:sp>
        <p:sp>
          <p:nvSpPr>
            <p:cNvPr id="22" name="Text Box 36"/>
            <p:cNvSpPr txBox="1">
              <a:spLocks noChangeArrowheads="1"/>
            </p:cNvSpPr>
            <p:nvPr/>
          </p:nvSpPr>
          <p:spPr bwMode="auto">
            <a:xfrm>
              <a:off x="683568" y="3957620"/>
              <a:ext cx="10605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   4K-8K</a:t>
              </a:r>
            </a:p>
          </p:txBody>
        </p:sp>
        <p:sp>
          <p:nvSpPr>
            <p:cNvPr id="23" name="Text Box 37"/>
            <p:cNvSpPr txBox="1">
              <a:spLocks noChangeArrowheads="1"/>
            </p:cNvSpPr>
            <p:nvPr/>
          </p:nvSpPr>
          <p:spPr bwMode="auto">
            <a:xfrm>
              <a:off x="683568" y="4175335"/>
              <a:ext cx="10605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   0K-4K</a:t>
              </a:r>
            </a:p>
          </p:txBody>
        </p:sp>
        <p:sp>
          <p:nvSpPr>
            <p:cNvPr id="24" name="Text Box 56"/>
            <p:cNvSpPr txBox="1">
              <a:spLocks noChangeArrowheads="1"/>
            </p:cNvSpPr>
            <p:nvPr/>
          </p:nvSpPr>
          <p:spPr bwMode="auto">
            <a:xfrm>
              <a:off x="1512063" y="4512888"/>
              <a:ext cx="171510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algn="ctr"/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逻辑地址空间</a:t>
              </a:r>
              <a:endPara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 Box 70"/>
            <p:cNvSpPr txBox="1">
              <a:spLocks noChangeArrowheads="1"/>
            </p:cNvSpPr>
            <p:nvPr/>
          </p:nvSpPr>
          <p:spPr bwMode="auto">
            <a:xfrm>
              <a:off x="251520" y="972845"/>
              <a:ext cx="49842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15</a:t>
              </a:r>
            </a:p>
          </p:txBody>
        </p:sp>
        <p:sp>
          <p:nvSpPr>
            <p:cNvPr id="26" name="Text Box 71"/>
            <p:cNvSpPr txBox="1">
              <a:spLocks noChangeArrowheads="1"/>
            </p:cNvSpPr>
            <p:nvPr/>
          </p:nvSpPr>
          <p:spPr bwMode="auto">
            <a:xfrm>
              <a:off x="251520" y="1196910"/>
              <a:ext cx="49842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14</a:t>
              </a:r>
            </a:p>
          </p:txBody>
        </p:sp>
        <p:sp>
          <p:nvSpPr>
            <p:cNvPr id="27" name="Text Box 72"/>
            <p:cNvSpPr txBox="1">
              <a:spLocks noChangeArrowheads="1"/>
            </p:cNvSpPr>
            <p:nvPr/>
          </p:nvSpPr>
          <p:spPr bwMode="auto">
            <a:xfrm>
              <a:off x="251520" y="1400437"/>
              <a:ext cx="49842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13</a:t>
              </a:r>
            </a:p>
          </p:txBody>
        </p:sp>
        <p:sp>
          <p:nvSpPr>
            <p:cNvPr id="28" name="Text Box 73"/>
            <p:cNvSpPr txBox="1">
              <a:spLocks noChangeArrowheads="1"/>
            </p:cNvSpPr>
            <p:nvPr/>
          </p:nvSpPr>
          <p:spPr bwMode="auto">
            <a:xfrm>
              <a:off x="251520" y="1624502"/>
              <a:ext cx="49842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12</a:t>
              </a:r>
            </a:p>
          </p:txBody>
        </p:sp>
        <p:sp>
          <p:nvSpPr>
            <p:cNvPr id="29" name="Text Box 74"/>
            <p:cNvSpPr txBox="1">
              <a:spLocks noChangeArrowheads="1"/>
            </p:cNvSpPr>
            <p:nvPr/>
          </p:nvSpPr>
          <p:spPr bwMode="auto">
            <a:xfrm>
              <a:off x="251520" y="1842217"/>
              <a:ext cx="49842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11</a:t>
              </a:r>
            </a:p>
          </p:txBody>
        </p:sp>
        <p:sp>
          <p:nvSpPr>
            <p:cNvPr id="30" name="Text Box 75"/>
            <p:cNvSpPr txBox="1">
              <a:spLocks noChangeArrowheads="1"/>
            </p:cNvSpPr>
            <p:nvPr/>
          </p:nvSpPr>
          <p:spPr bwMode="auto">
            <a:xfrm>
              <a:off x="251520" y="2045744"/>
              <a:ext cx="49842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10</a:t>
              </a:r>
            </a:p>
          </p:txBody>
        </p:sp>
        <p:sp>
          <p:nvSpPr>
            <p:cNvPr id="31" name="Text Box 76"/>
            <p:cNvSpPr txBox="1">
              <a:spLocks noChangeArrowheads="1"/>
            </p:cNvSpPr>
            <p:nvPr/>
          </p:nvSpPr>
          <p:spPr bwMode="auto">
            <a:xfrm>
              <a:off x="320971" y="2260847"/>
              <a:ext cx="372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9</a:t>
              </a:r>
            </a:p>
          </p:txBody>
        </p:sp>
        <p:sp>
          <p:nvSpPr>
            <p:cNvPr id="32" name="Text Box 77"/>
            <p:cNvSpPr txBox="1">
              <a:spLocks noChangeArrowheads="1"/>
            </p:cNvSpPr>
            <p:nvPr/>
          </p:nvSpPr>
          <p:spPr bwMode="auto">
            <a:xfrm>
              <a:off x="320971" y="2478562"/>
              <a:ext cx="372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8</a:t>
              </a:r>
            </a:p>
          </p:txBody>
        </p:sp>
        <p:sp>
          <p:nvSpPr>
            <p:cNvPr id="33" name="Text Box 78"/>
            <p:cNvSpPr txBox="1">
              <a:spLocks noChangeArrowheads="1"/>
            </p:cNvSpPr>
            <p:nvPr/>
          </p:nvSpPr>
          <p:spPr bwMode="auto">
            <a:xfrm>
              <a:off x="320971" y="2691052"/>
              <a:ext cx="372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7</a:t>
              </a:r>
            </a:p>
          </p:txBody>
        </p:sp>
        <p:sp>
          <p:nvSpPr>
            <p:cNvPr id="34" name="Text Box 79"/>
            <p:cNvSpPr txBox="1">
              <a:spLocks noChangeArrowheads="1"/>
            </p:cNvSpPr>
            <p:nvPr/>
          </p:nvSpPr>
          <p:spPr bwMode="auto">
            <a:xfrm>
              <a:off x="320971" y="2915116"/>
              <a:ext cx="372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6</a:t>
              </a:r>
            </a:p>
          </p:txBody>
        </p:sp>
        <p:sp>
          <p:nvSpPr>
            <p:cNvPr id="35" name="Text Box 80"/>
            <p:cNvSpPr txBox="1">
              <a:spLocks noChangeArrowheads="1"/>
            </p:cNvSpPr>
            <p:nvPr/>
          </p:nvSpPr>
          <p:spPr bwMode="auto">
            <a:xfrm>
              <a:off x="320971" y="3118644"/>
              <a:ext cx="372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5</a:t>
              </a:r>
            </a:p>
          </p:txBody>
        </p:sp>
        <p:sp>
          <p:nvSpPr>
            <p:cNvPr id="36" name="Text Box 81"/>
            <p:cNvSpPr txBox="1">
              <a:spLocks noChangeArrowheads="1"/>
            </p:cNvSpPr>
            <p:nvPr/>
          </p:nvSpPr>
          <p:spPr bwMode="auto">
            <a:xfrm>
              <a:off x="320971" y="3331134"/>
              <a:ext cx="372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4</a:t>
              </a:r>
            </a:p>
          </p:txBody>
        </p:sp>
        <p:sp>
          <p:nvSpPr>
            <p:cNvPr id="37" name="Text Box 82"/>
            <p:cNvSpPr txBox="1">
              <a:spLocks noChangeArrowheads="1"/>
            </p:cNvSpPr>
            <p:nvPr/>
          </p:nvSpPr>
          <p:spPr bwMode="auto">
            <a:xfrm>
              <a:off x="320971" y="3537274"/>
              <a:ext cx="372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3</a:t>
              </a:r>
            </a:p>
          </p:txBody>
        </p:sp>
        <p:sp>
          <p:nvSpPr>
            <p:cNvPr id="38" name="Text Box 83"/>
            <p:cNvSpPr txBox="1">
              <a:spLocks noChangeArrowheads="1"/>
            </p:cNvSpPr>
            <p:nvPr/>
          </p:nvSpPr>
          <p:spPr bwMode="auto">
            <a:xfrm>
              <a:off x="332545" y="3763951"/>
              <a:ext cx="372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2</a:t>
              </a:r>
            </a:p>
          </p:txBody>
        </p:sp>
        <p:sp>
          <p:nvSpPr>
            <p:cNvPr id="39" name="Text Box 84"/>
            <p:cNvSpPr txBox="1">
              <a:spLocks noChangeArrowheads="1"/>
            </p:cNvSpPr>
            <p:nvPr/>
          </p:nvSpPr>
          <p:spPr bwMode="auto">
            <a:xfrm>
              <a:off x="329107" y="3967479"/>
              <a:ext cx="372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</a:t>
              </a:r>
            </a:p>
          </p:txBody>
        </p:sp>
        <p:sp>
          <p:nvSpPr>
            <p:cNvPr id="40" name="Text Box 85"/>
            <p:cNvSpPr txBox="1">
              <a:spLocks noChangeArrowheads="1"/>
            </p:cNvSpPr>
            <p:nvPr/>
          </p:nvSpPr>
          <p:spPr bwMode="auto">
            <a:xfrm>
              <a:off x="329107" y="4185193"/>
              <a:ext cx="372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0</a:t>
              </a:r>
            </a:p>
          </p:txBody>
        </p:sp>
      </p:grpSp>
      <p:sp>
        <p:nvSpPr>
          <p:cNvPr id="86" name="Text Box 98"/>
          <p:cNvSpPr txBox="1">
            <a:spLocks noChangeArrowheads="1"/>
          </p:cNvSpPr>
          <p:nvPr/>
        </p:nvSpPr>
        <p:spPr bwMode="auto">
          <a:xfrm>
            <a:off x="6141132" y="3095375"/>
            <a:ext cx="395030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MOV  REG,  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8200</a:t>
            </a:r>
            <a:r>
              <a: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（注：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4096</a:t>
            </a:r>
            <a:r>
              <a: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2+8</a:t>
            </a:r>
            <a:r>
              <a: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87" name="Text Box 99"/>
          <p:cNvSpPr txBox="1">
            <a:spLocks noChangeArrowheads="1"/>
          </p:cNvSpPr>
          <p:nvPr/>
        </p:nvSpPr>
        <p:spPr bwMode="auto">
          <a:xfrm>
            <a:off x="6149283" y="3281280"/>
            <a:ext cx="319786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MOV  REG,  32780 （注：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4096</a:t>
            </a:r>
            <a:r>
              <a: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8+12</a:t>
            </a:r>
            <a:r>
              <a: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88" name="Rectangle 12"/>
          <p:cNvSpPr>
            <a:spLocks noChangeArrowheads="1"/>
          </p:cNvSpPr>
          <p:nvPr/>
        </p:nvSpPr>
        <p:spPr bwMode="auto">
          <a:xfrm>
            <a:off x="4005046" y="3610558"/>
            <a:ext cx="724748" cy="1613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mpd="sng">
            <a:solidFill>
              <a:srgbClr val="11576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grpSp>
        <p:nvGrpSpPr>
          <p:cNvPr id="89" name="Group 4"/>
          <p:cNvGrpSpPr>
            <a:grpSpLocks/>
          </p:cNvGrpSpPr>
          <p:nvPr/>
        </p:nvGrpSpPr>
        <p:grpSpPr bwMode="auto">
          <a:xfrm>
            <a:off x="3998813" y="2500160"/>
            <a:ext cx="724748" cy="2561063"/>
            <a:chOff x="254" y="14"/>
            <a:chExt cx="562" cy="3810"/>
          </a:xfrm>
          <a:noFill/>
        </p:grpSpPr>
        <p:sp>
          <p:nvSpPr>
            <p:cNvPr id="90" name="Rectangle 5"/>
            <p:cNvSpPr>
              <a:spLocks noChangeArrowheads="1"/>
            </p:cNvSpPr>
            <p:nvPr/>
          </p:nvSpPr>
          <p:spPr bwMode="auto">
            <a:xfrm>
              <a:off x="254" y="1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91" name="Rectangle 6"/>
            <p:cNvSpPr>
              <a:spLocks noChangeArrowheads="1"/>
            </p:cNvSpPr>
            <p:nvPr/>
          </p:nvSpPr>
          <p:spPr bwMode="auto">
            <a:xfrm>
              <a:off x="254" y="256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92" name="Rectangle 7"/>
            <p:cNvSpPr>
              <a:spLocks noChangeArrowheads="1"/>
            </p:cNvSpPr>
            <p:nvPr/>
          </p:nvSpPr>
          <p:spPr bwMode="auto">
            <a:xfrm>
              <a:off x="254" y="496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93" name="Rectangle 8"/>
            <p:cNvSpPr>
              <a:spLocks noChangeArrowheads="1"/>
            </p:cNvSpPr>
            <p:nvPr/>
          </p:nvSpPr>
          <p:spPr bwMode="auto">
            <a:xfrm>
              <a:off x="254" y="73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94" name="Rectangle 9"/>
            <p:cNvSpPr>
              <a:spLocks noChangeArrowheads="1"/>
            </p:cNvSpPr>
            <p:nvPr/>
          </p:nvSpPr>
          <p:spPr bwMode="auto">
            <a:xfrm>
              <a:off x="254" y="96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95" name="Rectangle 10"/>
            <p:cNvSpPr>
              <a:spLocks noChangeArrowheads="1"/>
            </p:cNvSpPr>
            <p:nvPr/>
          </p:nvSpPr>
          <p:spPr bwMode="auto">
            <a:xfrm>
              <a:off x="254" y="120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96" name="Rectangle 11"/>
            <p:cNvSpPr>
              <a:spLocks noChangeArrowheads="1"/>
            </p:cNvSpPr>
            <p:nvPr/>
          </p:nvSpPr>
          <p:spPr bwMode="auto">
            <a:xfrm>
              <a:off x="254" y="144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97" name="Rectangle 12"/>
            <p:cNvSpPr>
              <a:spLocks noChangeArrowheads="1"/>
            </p:cNvSpPr>
            <p:nvPr/>
          </p:nvSpPr>
          <p:spPr bwMode="auto">
            <a:xfrm>
              <a:off x="254" y="167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98" name="Rectangle 13"/>
            <p:cNvSpPr>
              <a:spLocks noChangeArrowheads="1"/>
            </p:cNvSpPr>
            <p:nvPr/>
          </p:nvSpPr>
          <p:spPr bwMode="auto">
            <a:xfrm>
              <a:off x="254" y="1921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99" name="Rectangle 14"/>
            <p:cNvSpPr>
              <a:spLocks noChangeArrowheads="1"/>
            </p:cNvSpPr>
            <p:nvPr/>
          </p:nvSpPr>
          <p:spPr bwMode="auto">
            <a:xfrm>
              <a:off x="254" y="2163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100" name="Rectangle 15"/>
            <p:cNvSpPr>
              <a:spLocks noChangeArrowheads="1"/>
            </p:cNvSpPr>
            <p:nvPr/>
          </p:nvSpPr>
          <p:spPr bwMode="auto">
            <a:xfrm>
              <a:off x="254" y="2403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101" name="Rectangle 16"/>
            <p:cNvSpPr>
              <a:spLocks noChangeArrowheads="1"/>
            </p:cNvSpPr>
            <p:nvPr/>
          </p:nvSpPr>
          <p:spPr bwMode="auto">
            <a:xfrm>
              <a:off x="254" y="264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102" name="Rectangle 17"/>
            <p:cNvSpPr>
              <a:spLocks noChangeArrowheads="1"/>
            </p:cNvSpPr>
            <p:nvPr/>
          </p:nvSpPr>
          <p:spPr bwMode="auto">
            <a:xfrm>
              <a:off x="254" y="287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103" name="Rectangle 18"/>
            <p:cNvSpPr>
              <a:spLocks noChangeArrowheads="1"/>
            </p:cNvSpPr>
            <p:nvPr/>
          </p:nvSpPr>
          <p:spPr bwMode="auto">
            <a:xfrm>
              <a:off x="254" y="311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  <p:sp>
          <p:nvSpPr>
            <p:cNvPr id="104" name="Rectangle 19"/>
            <p:cNvSpPr>
              <a:spLocks noChangeArrowheads="1"/>
            </p:cNvSpPr>
            <p:nvPr/>
          </p:nvSpPr>
          <p:spPr bwMode="auto">
            <a:xfrm>
              <a:off x="254" y="335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105" name="Rectangle 20"/>
            <p:cNvSpPr>
              <a:spLocks noChangeArrowheads="1"/>
            </p:cNvSpPr>
            <p:nvPr/>
          </p:nvSpPr>
          <p:spPr bwMode="auto">
            <a:xfrm>
              <a:off x="254" y="358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</p:grpSp>
      <p:sp>
        <p:nvSpPr>
          <p:cNvPr id="109" name="Rectangle 18"/>
          <p:cNvSpPr>
            <a:spLocks noChangeArrowheads="1"/>
          </p:cNvSpPr>
          <p:nvPr/>
        </p:nvSpPr>
        <p:spPr bwMode="auto">
          <a:xfrm>
            <a:off x="3998774" y="4579387"/>
            <a:ext cx="724748" cy="161327"/>
          </a:xfrm>
          <a:prstGeom prst="rect">
            <a:avLst/>
          </a:prstGeom>
          <a:solidFill>
            <a:srgbClr val="FFFF00"/>
          </a:solidFill>
          <a:ln w="28575" cmpd="sng">
            <a:solidFill>
              <a:srgbClr val="11576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107" name="Rectangle 18"/>
          <p:cNvSpPr>
            <a:spLocks noChangeArrowheads="1"/>
          </p:cNvSpPr>
          <p:nvPr/>
        </p:nvSpPr>
        <p:spPr bwMode="auto">
          <a:xfrm>
            <a:off x="4009162" y="3614300"/>
            <a:ext cx="724748" cy="1613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mpd="sng">
            <a:solidFill>
              <a:srgbClr val="11576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175669-A8AF-1EFD-0A84-D8559C2253D0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5" name="标题 8">
            <a:extLst>
              <a:ext uri="{FF2B5EF4-FFF2-40B4-BE49-F238E27FC236}">
                <a16:creationId xmlns:a16="http://schemas.microsoft.com/office/drawing/2014/main" id="{7120E4B1-D99A-E312-6938-F2CD3F3964C1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分页后的程序地址空间</a:t>
            </a:r>
          </a:p>
        </p:txBody>
      </p:sp>
    </p:spTree>
    <p:extLst>
      <p:ext uri="{BB962C8B-B14F-4D97-AF65-F5344CB8AC3E}">
        <p14:creationId xmlns:p14="http://schemas.microsoft.com/office/powerpoint/2010/main" val="327595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 animBg="1"/>
      <p:bldP spid="109" grpId="0" animBg="1"/>
      <p:bldP spid="10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8"/>
          <p:cNvSpPr>
            <a:spLocks noChangeShapeType="1"/>
          </p:cNvSpPr>
          <p:nvPr/>
        </p:nvSpPr>
        <p:spPr bwMode="auto">
          <a:xfrm>
            <a:off x="4749053" y="3732968"/>
            <a:ext cx="1485605" cy="613042"/>
          </a:xfrm>
          <a:prstGeom prst="line">
            <a:avLst/>
          </a:prstGeom>
          <a:noFill/>
          <a:ln w="28575" cmpd="sng">
            <a:solidFill>
              <a:srgbClr val="C00000"/>
            </a:solidFill>
            <a:prstDash val="sys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65"/>
          <p:cNvSpPr>
            <a:spLocks noChangeShapeType="1"/>
          </p:cNvSpPr>
          <p:nvPr/>
        </p:nvSpPr>
        <p:spPr bwMode="auto">
          <a:xfrm flipV="1">
            <a:off x="4749053" y="4026743"/>
            <a:ext cx="1485605" cy="677573"/>
          </a:xfrm>
          <a:prstGeom prst="line">
            <a:avLst/>
          </a:prstGeom>
          <a:noFill/>
          <a:ln w="28575" cmpd="sng">
            <a:solidFill>
              <a:srgbClr val="C00000"/>
            </a:solidFill>
            <a:prstDash val="sys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2792761" y="2450158"/>
            <a:ext cx="2231735" cy="2939426"/>
            <a:chOff x="251520" y="962986"/>
            <a:chExt cx="2975646" cy="3919234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1869862" y="1021627"/>
              <a:ext cx="966331" cy="3414751"/>
              <a:chOff x="254" y="14"/>
              <a:chExt cx="562" cy="3810"/>
            </a:xfrm>
            <a:gradFill>
              <a:gsLst>
                <a:gs pos="100000">
                  <a:srgbClr val="33FFFF"/>
                </a:gs>
                <a:gs pos="0">
                  <a:srgbClr val="99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grpSpPr>
          <p:sp>
            <p:nvSpPr>
              <p:cNvPr id="41" name="Rectangle 5"/>
              <p:cNvSpPr>
                <a:spLocks noChangeArrowheads="1"/>
              </p:cNvSpPr>
              <p:nvPr/>
            </p:nvSpPr>
            <p:spPr bwMode="auto">
              <a:xfrm>
                <a:off x="254" y="14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42" name="Rectangle 6"/>
              <p:cNvSpPr>
                <a:spLocks noChangeArrowheads="1"/>
              </p:cNvSpPr>
              <p:nvPr/>
            </p:nvSpPr>
            <p:spPr bwMode="auto">
              <a:xfrm>
                <a:off x="254" y="256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43" name="Rectangle 7"/>
              <p:cNvSpPr>
                <a:spLocks noChangeArrowheads="1"/>
              </p:cNvSpPr>
              <p:nvPr/>
            </p:nvSpPr>
            <p:spPr bwMode="auto">
              <a:xfrm>
                <a:off x="254" y="496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44" name="Rectangle 8"/>
              <p:cNvSpPr>
                <a:spLocks noChangeArrowheads="1"/>
              </p:cNvSpPr>
              <p:nvPr/>
            </p:nvSpPr>
            <p:spPr bwMode="auto">
              <a:xfrm>
                <a:off x="254" y="73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45" name="Rectangle 9"/>
              <p:cNvSpPr>
                <a:spLocks noChangeArrowheads="1"/>
              </p:cNvSpPr>
              <p:nvPr/>
            </p:nvSpPr>
            <p:spPr bwMode="auto">
              <a:xfrm>
                <a:off x="254" y="96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46" name="Rectangle 10"/>
              <p:cNvSpPr>
                <a:spLocks noChangeArrowheads="1"/>
              </p:cNvSpPr>
              <p:nvPr/>
            </p:nvSpPr>
            <p:spPr bwMode="auto">
              <a:xfrm>
                <a:off x="254" y="120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47" name="Rectangle 11"/>
              <p:cNvSpPr>
                <a:spLocks noChangeArrowheads="1"/>
              </p:cNvSpPr>
              <p:nvPr/>
            </p:nvSpPr>
            <p:spPr bwMode="auto">
              <a:xfrm>
                <a:off x="254" y="144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48" name="Rectangle 12"/>
              <p:cNvSpPr>
                <a:spLocks noChangeArrowheads="1"/>
              </p:cNvSpPr>
              <p:nvPr/>
            </p:nvSpPr>
            <p:spPr bwMode="auto">
              <a:xfrm>
                <a:off x="254" y="167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49" name="Rectangle 13"/>
              <p:cNvSpPr>
                <a:spLocks noChangeArrowheads="1"/>
              </p:cNvSpPr>
              <p:nvPr/>
            </p:nvSpPr>
            <p:spPr bwMode="auto">
              <a:xfrm>
                <a:off x="254" y="1921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0" name="Rectangle 14"/>
              <p:cNvSpPr>
                <a:spLocks noChangeArrowheads="1"/>
              </p:cNvSpPr>
              <p:nvPr/>
            </p:nvSpPr>
            <p:spPr bwMode="auto">
              <a:xfrm>
                <a:off x="254" y="2163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1" name="Rectangle 15"/>
              <p:cNvSpPr>
                <a:spLocks noChangeArrowheads="1"/>
              </p:cNvSpPr>
              <p:nvPr/>
            </p:nvSpPr>
            <p:spPr bwMode="auto">
              <a:xfrm>
                <a:off x="254" y="2403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2" name="Rectangle 16"/>
              <p:cNvSpPr>
                <a:spLocks noChangeArrowheads="1"/>
              </p:cNvSpPr>
              <p:nvPr/>
            </p:nvSpPr>
            <p:spPr bwMode="auto">
              <a:xfrm>
                <a:off x="254" y="264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3" name="Rectangle 17"/>
              <p:cNvSpPr>
                <a:spLocks noChangeArrowheads="1"/>
              </p:cNvSpPr>
              <p:nvPr/>
            </p:nvSpPr>
            <p:spPr bwMode="auto">
              <a:xfrm>
                <a:off x="254" y="287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4" name="Rectangle 18"/>
              <p:cNvSpPr>
                <a:spLocks noChangeArrowheads="1"/>
              </p:cNvSpPr>
              <p:nvPr/>
            </p:nvSpPr>
            <p:spPr bwMode="auto">
              <a:xfrm>
                <a:off x="254" y="311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5" name="Rectangle 19"/>
              <p:cNvSpPr>
                <a:spLocks noChangeArrowheads="1"/>
              </p:cNvSpPr>
              <p:nvPr/>
            </p:nvSpPr>
            <p:spPr bwMode="auto">
              <a:xfrm>
                <a:off x="254" y="335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6" name="Rectangle 20"/>
              <p:cNvSpPr>
                <a:spLocks noChangeArrowheads="1"/>
              </p:cNvSpPr>
              <p:nvPr/>
            </p:nvSpPr>
            <p:spPr bwMode="auto">
              <a:xfrm>
                <a:off x="254" y="358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</p:grpSp>
        <p:sp>
          <p:nvSpPr>
            <p:cNvPr id="8" name="Text Box 22"/>
            <p:cNvSpPr txBox="1">
              <a:spLocks noChangeArrowheads="1"/>
            </p:cNvSpPr>
            <p:nvPr/>
          </p:nvSpPr>
          <p:spPr bwMode="auto">
            <a:xfrm>
              <a:off x="721060" y="962986"/>
              <a:ext cx="11268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60K-64K</a:t>
              </a:r>
            </a:p>
          </p:txBody>
        </p: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724499" y="1196014"/>
              <a:ext cx="11268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56K-60K</a:t>
              </a:r>
            </a:p>
          </p:txBody>
        </p:sp>
        <p:sp>
          <p:nvSpPr>
            <p:cNvPr id="10" name="Text Box 24"/>
            <p:cNvSpPr txBox="1">
              <a:spLocks noChangeArrowheads="1"/>
            </p:cNvSpPr>
            <p:nvPr/>
          </p:nvSpPr>
          <p:spPr bwMode="auto">
            <a:xfrm>
              <a:off x="721060" y="1390578"/>
              <a:ext cx="11268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52K-56K</a:t>
              </a:r>
            </a:p>
          </p:txBody>
        </p:sp>
        <p:sp>
          <p:nvSpPr>
            <p:cNvPr id="11" name="Text Box 25"/>
            <p:cNvSpPr txBox="1">
              <a:spLocks noChangeArrowheads="1"/>
            </p:cNvSpPr>
            <p:nvPr/>
          </p:nvSpPr>
          <p:spPr bwMode="auto">
            <a:xfrm>
              <a:off x="721060" y="1614643"/>
              <a:ext cx="11268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48K-52K</a:t>
              </a:r>
            </a:p>
          </p:txBody>
        </p:sp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721060" y="1832358"/>
              <a:ext cx="11268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44K-48K</a:t>
              </a:r>
            </a:p>
          </p:txBody>
        </p:sp>
        <p:sp>
          <p:nvSpPr>
            <p:cNvPr id="13" name="Text Box 27"/>
            <p:cNvSpPr txBox="1">
              <a:spLocks noChangeArrowheads="1"/>
            </p:cNvSpPr>
            <p:nvPr/>
          </p:nvSpPr>
          <p:spPr bwMode="auto">
            <a:xfrm>
              <a:off x="721060" y="2035886"/>
              <a:ext cx="11268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40K-44K</a:t>
              </a:r>
            </a:p>
          </p:txBody>
        </p:sp>
        <p:sp>
          <p:nvSpPr>
            <p:cNvPr id="14" name="Text Box 28"/>
            <p:cNvSpPr txBox="1">
              <a:spLocks noChangeArrowheads="1"/>
            </p:cNvSpPr>
            <p:nvPr/>
          </p:nvSpPr>
          <p:spPr bwMode="auto">
            <a:xfrm>
              <a:off x="721060" y="2250989"/>
              <a:ext cx="11268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36K-40K</a:t>
              </a:r>
            </a:p>
          </p:txBody>
        </p:sp>
        <p:sp>
          <p:nvSpPr>
            <p:cNvPr id="15" name="Text Box 29"/>
            <p:cNvSpPr txBox="1">
              <a:spLocks noChangeArrowheads="1"/>
            </p:cNvSpPr>
            <p:nvPr/>
          </p:nvSpPr>
          <p:spPr bwMode="auto">
            <a:xfrm>
              <a:off x="721060" y="2468703"/>
              <a:ext cx="11268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32K-36K</a:t>
              </a:r>
            </a:p>
          </p:txBody>
        </p:sp>
        <p:sp>
          <p:nvSpPr>
            <p:cNvPr id="16" name="Text Box 30"/>
            <p:cNvSpPr txBox="1">
              <a:spLocks noChangeArrowheads="1"/>
            </p:cNvSpPr>
            <p:nvPr/>
          </p:nvSpPr>
          <p:spPr bwMode="auto">
            <a:xfrm>
              <a:off x="721060" y="2681193"/>
              <a:ext cx="11268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28K-32K</a:t>
              </a:r>
            </a:p>
          </p:txBody>
        </p:sp>
        <p:sp>
          <p:nvSpPr>
            <p:cNvPr id="17" name="Text Box 31"/>
            <p:cNvSpPr txBox="1">
              <a:spLocks noChangeArrowheads="1"/>
            </p:cNvSpPr>
            <p:nvPr/>
          </p:nvSpPr>
          <p:spPr bwMode="auto">
            <a:xfrm>
              <a:off x="721060" y="2905258"/>
              <a:ext cx="11268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24K-28K</a:t>
              </a:r>
            </a:p>
          </p:txBody>
        </p:sp>
        <p:sp>
          <p:nvSpPr>
            <p:cNvPr id="18" name="Text Box 32"/>
            <p:cNvSpPr txBox="1">
              <a:spLocks noChangeArrowheads="1"/>
            </p:cNvSpPr>
            <p:nvPr/>
          </p:nvSpPr>
          <p:spPr bwMode="auto">
            <a:xfrm>
              <a:off x="721060" y="3108784"/>
              <a:ext cx="11268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20K-24K</a:t>
              </a: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721060" y="3321275"/>
              <a:ext cx="11268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16K-20K</a:t>
              </a:r>
            </a:p>
          </p:txBody>
        </p:sp>
        <p:sp>
          <p:nvSpPr>
            <p:cNvPr id="20" name="Text Box 34"/>
            <p:cNvSpPr txBox="1">
              <a:spLocks noChangeArrowheads="1"/>
            </p:cNvSpPr>
            <p:nvPr/>
          </p:nvSpPr>
          <p:spPr bwMode="auto">
            <a:xfrm>
              <a:off x="721060" y="3527415"/>
              <a:ext cx="11268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12K-16K</a:t>
              </a:r>
            </a:p>
          </p:txBody>
        </p:sp>
        <p:sp>
          <p:nvSpPr>
            <p:cNvPr id="21" name="Text Box 35"/>
            <p:cNvSpPr txBox="1">
              <a:spLocks noChangeArrowheads="1"/>
            </p:cNvSpPr>
            <p:nvPr/>
          </p:nvSpPr>
          <p:spPr bwMode="auto">
            <a:xfrm>
              <a:off x="683568" y="3754092"/>
              <a:ext cx="106268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 8K-12K</a:t>
              </a:r>
            </a:p>
          </p:txBody>
        </p:sp>
        <p:sp>
          <p:nvSpPr>
            <p:cNvPr id="22" name="Text Box 36"/>
            <p:cNvSpPr txBox="1">
              <a:spLocks noChangeArrowheads="1"/>
            </p:cNvSpPr>
            <p:nvPr/>
          </p:nvSpPr>
          <p:spPr bwMode="auto">
            <a:xfrm>
              <a:off x="683568" y="3957620"/>
              <a:ext cx="10605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   4K-8K</a:t>
              </a:r>
            </a:p>
          </p:txBody>
        </p:sp>
        <p:sp>
          <p:nvSpPr>
            <p:cNvPr id="23" name="Text Box 37"/>
            <p:cNvSpPr txBox="1">
              <a:spLocks noChangeArrowheads="1"/>
            </p:cNvSpPr>
            <p:nvPr/>
          </p:nvSpPr>
          <p:spPr bwMode="auto">
            <a:xfrm>
              <a:off x="683568" y="4175335"/>
              <a:ext cx="10605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   0K-4K</a:t>
              </a:r>
            </a:p>
          </p:txBody>
        </p:sp>
        <p:sp>
          <p:nvSpPr>
            <p:cNvPr id="24" name="Text Box 56"/>
            <p:cNvSpPr txBox="1">
              <a:spLocks noChangeArrowheads="1"/>
            </p:cNvSpPr>
            <p:nvPr/>
          </p:nvSpPr>
          <p:spPr bwMode="auto">
            <a:xfrm>
              <a:off x="1512063" y="4512888"/>
              <a:ext cx="171510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algn="ctr"/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逻辑地址空间</a:t>
              </a:r>
              <a:endPara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 Box 70"/>
            <p:cNvSpPr txBox="1">
              <a:spLocks noChangeArrowheads="1"/>
            </p:cNvSpPr>
            <p:nvPr/>
          </p:nvSpPr>
          <p:spPr bwMode="auto">
            <a:xfrm>
              <a:off x="251520" y="972845"/>
              <a:ext cx="49842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15</a:t>
              </a:r>
            </a:p>
          </p:txBody>
        </p:sp>
        <p:sp>
          <p:nvSpPr>
            <p:cNvPr id="26" name="Text Box 71"/>
            <p:cNvSpPr txBox="1">
              <a:spLocks noChangeArrowheads="1"/>
            </p:cNvSpPr>
            <p:nvPr/>
          </p:nvSpPr>
          <p:spPr bwMode="auto">
            <a:xfrm>
              <a:off x="251520" y="1196910"/>
              <a:ext cx="49842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14</a:t>
              </a:r>
            </a:p>
          </p:txBody>
        </p:sp>
        <p:sp>
          <p:nvSpPr>
            <p:cNvPr id="27" name="Text Box 72"/>
            <p:cNvSpPr txBox="1">
              <a:spLocks noChangeArrowheads="1"/>
            </p:cNvSpPr>
            <p:nvPr/>
          </p:nvSpPr>
          <p:spPr bwMode="auto">
            <a:xfrm>
              <a:off x="251520" y="1400437"/>
              <a:ext cx="49842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13</a:t>
              </a:r>
            </a:p>
          </p:txBody>
        </p:sp>
        <p:sp>
          <p:nvSpPr>
            <p:cNvPr id="28" name="Text Box 73"/>
            <p:cNvSpPr txBox="1">
              <a:spLocks noChangeArrowheads="1"/>
            </p:cNvSpPr>
            <p:nvPr/>
          </p:nvSpPr>
          <p:spPr bwMode="auto">
            <a:xfrm>
              <a:off x="251520" y="1624502"/>
              <a:ext cx="49842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12</a:t>
              </a:r>
            </a:p>
          </p:txBody>
        </p:sp>
        <p:sp>
          <p:nvSpPr>
            <p:cNvPr id="29" name="Text Box 74"/>
            <p:cNvSpPr txBox="1">
              <a:spLocks noChangeArrowheads="1"/>
            </p:cNvSpPr>
            <p:nvPr/>
          </p:nvSpPr>
          <p:spPr bwMode="auto">
            <a:xfrm>
              <a:off x="251520" y="1842217"/>
              <a:ext cx="49842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11</a:t>
              </a:r>
            </a:p>
          </p:txBody>
        </p:sp>
        <p:sp>
          <p:nvSpPr>
            <p:cNvPr id="30" name="Text Box 75"/>
            <p:cNvSpPr txBox="1">
              <a:spLocks noChangeArrowheads="1"/>
            </p:cNvSpPr>
            <p:nvPr/>
          </p:nvSpPr>
          <p:spPr bwMode="auto">
            <a:xfrm>
              <a:off x="251520" y="2045744"/>
              <a:ext cx="49842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10</a:t>
              </a:r>
            </a:p>
          </p:txBody>
        </p:sp>
        <p:sp>
          <p:nvSpPr>
            <p:cNvPr id="31" name="Text Box 76"/>
            <p:cNvSpPr txBox="1">
              <a:spLocks noChangeArrowheads="1"/>
            </p:cNvSpPr>
            <p:nvPr/>
          </p:nvSpPr>
          <p:spPr bwMode="auto">
            <a:xfrm>
              <a:off x="320971" y="2260847"/>
              <a:ext cx="372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9</a:t>
              </a:r>
            </a:p>
          </p:txBody>
        </p:sp>
        <p:sp>
          <p:nvSpPr>
            <p:cNvPr id="32" name="Text Box 77"/>
            <p:cNvSpPr txBox="1">
              <a:spLocks noChangeArrowheads="1"/>
            </p:cNvSpPr>
            <p:nvPr/>
          </p:nvSpPr>
          <p:spPr bwMode="auto">
            <a:xfrm>
              <a:off x="320971" y="2478562"/>
              <a:ext cx="372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8</a:t>
              </a:r>
            </a:p>
          </p:txBody>
        </p:sp>
        <p:sp>
          <p:nvSpPr>
            <p:cNvPr id="33" name="Text Box 78"/>
            <p:cNvSpPr txBox="1">
              <a:spLocks noChangeArrowheads="1"/>
            </p:cNvSpPr>
            <p:nvPr/>
          </p:nvSpPr>
          <p:spPr bwMode="auto">
            <a:xfrm>
              <a:off x="320971" y="2691052"/>
              <a:ext cx="372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7</a:t>
              </a:r>
            </a:p>
          </p:txBody>
        </p:sp>
        <p:sp>
          <p:nvSpPr>
            <p:cNvPr id="34" name="Text Box 79"/>
            <p:cNvSpPr txBox="1">
              <a:spLocks noChangeArrowheads="1"/>
            </p:cNvSpPr>
            <p:nvPr/>
          </p:nvSpPr>
          <p:spPr bwMode="auto">
            <a:xfrm>
              <a:off x="320971" y="2915116"/>
              <a:ext cx="372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6</a:t>
              </a:r>
            </a:p>
          </p:txBody>
        </p:sp>
        <p:sp>
          <p:nvSpPr>
            <p:cNvPr id="35" name="Text Box 80"/>
            <p:cNvSpPr txBox="1">
              <a:spLocks noChangeArrowheads="1"/>
            </p:cNvSpPr>
            <p:nvPr/>
          </p:nvSpPr>
          <p:spPr bwMode="auto">
            <a:xfrm>
              <a:off x="320971" y="3118644"/>
              <a:ext cx="372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5</a:t>
              </a:r>
            </a:p>
          </p:txBody>
        </p:sp>
        <p:sp>
          <p:nvSpPr>
            <p:cNvPr id="36" name="Text Box 81"/>
            <p:cNvSpPr txBox="1">
              <a:spLocks noChangeArrowheads="1"/>
            </p:cNvSpPr>
            <p:nvPr/>
          </p:nvSpPr>
          <p:spPr bwMode="auto">
            <a:xfrm>
              <a:off x="320971" y="3331134"/>
              <a:ext cx="372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4</a:t>
              </a:r>
            </a:p>
          </p:txBody>
        </p:sp>
        <p:sp>
          <p:nvSpPr>
            <p:cNvPr id="37" name="Text Box 82"/>
            <p:cNvSpPr txBox="1">
              <a:spLocks noChangeArrowheads="1"/>
            </p:cNvSpPr>
            <p:nvPr/>
          </p:nvSpPr>
          <p:spPr bwMode="auto">
            <a:xfrm>
              <a:off x="320971" y="3537274"/>
              <a:ext cx="372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3</a:t>
              </a:r>
            </a:p>
          </p:txBody>
        </p:sp>
        <p:sp>
          <p:nvSpPr>
            <p:cNvPr id="38" name="Text Box 83"/>
            <p:cNvSpPr txBox="1">
              <a:spLocks noChangeArrowheads="1"/>
            </p:cNvSpPr>
            <p:nvPr/>
          </p:nvSpPr>
          <p:spPr bwMode="auto">
            <a:xfrm>
              <a:off x="332545" y="3763951"/>
              <a:ext cx="372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2</a:t>
              </a:r>
            </a:p>
          </p:txBody>
        </p:sp>
        <p:sp>
          <p:nvSpPr>
            <p:cNvPr id="39" name="Text Box 84"/>
            <p:cNvSpPr txBox="1">
              <a:spLocks noChangeArrowheads="1"/>
            </p:cNvSpPr>
            <p:nvPr/>
          </p:nvSpPr>
          <p:spPr bwMode="auto">
            <a:xfrm>
              <a:off x="329107" y="3967479"/>
              <a:ext cx="372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</a:t>
              </a:r>
            </a:p>
          </p:txBody>
        </p:sp>
        <p:sp>
          <p:nvSpPr>
            <p:cNvPr id="40" name="Text Box 85"/>
            <p:cNvSpPr txBox="1">
              <a:spLocks noChangeArrowheads="1"/>
            </p:cNvSpPr>
            <p:nvPr/>
          </p:nvSpPr>
          <p:spPr bwMode="auto">
            <a:xfrm>
              <a:off x="329107" y="4185193"/>
              <a:ext cx="372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0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121775" y="3768620"/>
            <a:ext cx="1962571" cy="1620964"/>
            <a:chOff x="4690205" y="2720935"/>
            <a:chExt cx="2616761" cy="2161285"/>
          </a:xfrm>
        </p:grpSpPr>
        <p:grpSp>
          <p:nvGrpSpPr>
            <p:cNvPr id="58" name="Group 38"/>
            <p:cNvGrpSpPr>
              <a:grpSpLocks/>
            </p:cNvGrpSpPr>
            <p:nvPr/>
          </p:nvGrpSpPr>
          <p:grpSpPr bwMode="auto">
            <a:xfrm>
              <a:off x="4857909" y="2753201"/>
              <a:ext cx="966331" cy="1697516"/>
              <a:chOff x="0" y="26"/>
              <a:chExt cx="562" cy="1894"/>
            </a:xfrm>
          </p:grpSpPr>
          <p:sp>
            <p:nvSpPr>
              <p:cNvPr id="78" name="Rectangle 39"/>
              <p:cNvSpPr>
                <a:spLocks noChangeArrowheads="1"/>
              </p:cNvSpPr>
              <p:nvPr/>
            </p:nvSpPr>
            <p:spPr bwMode="auto">
              <a:xfrm>
                <a:off x="0" y="26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79" name="Rectangle 40"/>
              <p:cNvSpPr>
                <a:spLocks noChangeArrowheads="1"/>
              </p:cNvSpPr>
              <p:nvPr/>
            </p:nvSpPr>
            <p:spPr bwMode="auto">
              <a:xfrm>
                <a:off x="0" y="259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80" name="Rectangle 41"/>
              <p:cNvSpPr>
                <a:spLocks noChangeArrowheads="1"/>
              </p:cNvSpPr>
              <p:nvPr/>
            </p:nvSpPr>
            <p:spPr bwMode="auto">
              <a:xfrm>
                <a:off x="0" y="499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81" name="Rectangle 42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82" name="Rectangle 43"/>
              <p:cNvSpPr>
                <a:spLocks noChangeArrowheads="1"/>
              </p:cNvSpPr>
              <p:nvPr/>
            </p:nvSpPr>
            <p:spPr bwMode="auto">
              <a:xfrm>
                <a:off x="0" y="970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83" name="Rectangle 44"/>
              <p:cNvSpPr>
                <a:spLocks noChangeArrowheads="1"/>
              </p:cNvSpPr>
              <p:nvPr/>
            </p:nvSpPr>
            <p:spPr bwMode="auto">
              <a:xfrm>
                <a:off x="0" y="1210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84" name="Rectangle 45"/>
              <p:cNvSpPr>
                <a:spLocks noChangeArrowheads="1"/>
              </p:cNvSpPr>
              <p:nvPr/>
            </p:nvSpPr>
            <p:spPr bwMode="auto">
              <a:xfrm>
                <a:off x="0" y="1450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85" name="Rectangle 46"/>
              <p:cNvSpPr>
                <a:spLocks noChangeArrowheads="1"/>
              </p:cNvSpPr>
              <p:nvPr/>
            </p:nvSpPr>
            <p:spPr bwMode="auto">
              <a:xfrm>
                <a:off x="0" y="1680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</p:grpSp>
        <p:grpSp>
          <p:nvGrpSpPr>
            <p:cNvPr id="59" name="Group 47"/>
            <p:cNvGrpSpPr>
              <a:grpSpLocks/>
            </p:cNvGrpSpPr>
            <p:nvPr/>
          </p:nvGrpSpPr>
          <p:grpSpPr bwMode="auto">
            <a:xfrm>
              <a:off x="5868144" y="2720935"/>
              <a:ext cx="1127023" cy="1874976"/>
              <a:chOff x="-269" y="0"/>
              <a:chExt cx="721" cy="2092"/>
            </a:xfrm>
          </p:grpSpPr>
          <p:sp>
            <p:nvSpPr>
              <p:cNvPr id="70" name="Text Box 48"/>
              <p:cNvSpPr txBox="1">
                <a:spLocks noChangeArrowheads="1"/>
              </p:cNvSpPr>
              <p:nvPr/>
            </p:nvSpPr>
            <p:spPr bwMode="auto">
              <a:xfrm>
                <a:off x="-269" y="0"/>
                <a:ext cx="721" cy="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2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28K-32K</a:t>
                </a:r>
              </a:p>
            </p:txBody>
          </p:sp>
          <p:sp>
            <p:nvSpPr>
              <p:cNvPr id="71" name="Text Box 49"/>
              <p:cNvSpPr txBox="1">
                <a:spLocks noChangeArrowheads="1"/>
              </p:cNvSpPr>
              <p:nvPr/>
            </p:nvSpPr>
            <p:spPr bwMode="auto">
              <a:xfrm>
                <a:off x="-269" y="250"/>
                <a:ext cx="721" cy="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2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24K-28K</a:t>
                </a:r>
              </a:p>
            </p:txBody>
          </p:sp>
          <p:sp>
            <p:nvSpPr>
              <p:cNvPr id="72" name="Text Box 50"/>
              <p:cNvSpPr txBox="1">
                <a:spLocks noChangeArrowheads="1"/>
              </p:cNvSpPr>
              <p:nvPr/>
            </p:nvSpPr>
            <p:spPr bwMode="auto">
              <a:xfrm>
                <a:off x="-269" y="490"/>
                <a:ext cx="721" cy="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2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20K-24K</a:t>
                </a:r>
              </a:p>
            </p:txBody>
          </p:sp>
          <p:sp>
            <p:nvSpPr>
              <p:cNvPr id="73" name="Text Box 51"/>
              <p:cNvSpPr txBox="1">
                <a:spLocks noChangeArrowheads="1"/>
              </p:cNvSpPr>
              <p:nvPr/>
            </p:nvSpPr>
            <p:spPr bwMode="auto">
              <a:xfrm>
                <a:off x="-269" y="740"/>
                <a:ext cx="721" cy="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2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16K-20K</a:t>
                </a:r>
              </a:p>
            </p:txBody>
          </p:sp>
          <p:sp>
            <p:nvSpPr>
              <p:cNvPr id="74" name="Text Box 52"/>
              <p:cNvSpPr txBox="1">
                <a:spLocks noChangeArrowheads="1"/>
              </p:cNvSpPr>
              <p:nvPr/>
            </p:nvSpPr>
            <p:spPr bwMode="auto">
              <a:xfrm>
                <a:off x="-269" y="970"/>
                <a:ext cx="721" cy="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2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12K-16K</a:t>
                </a:r>
              </a:p>
            </p:txBody>
          </p:sp>
          <p:sp>
            <p:nvSpPr>
              <p:cNvPr id="75" name="Text Box 53"/>
              <p:cNvSpPr txBox="1">
                <a:spLocks noChangeArrowheads="1"/>
              </p:cNvSpPr>
              <p:nvPr/>
            </p:nvSpPr>
            <p:spPr bwMode="auto">
              <a:xfrm>
                <a:off x="-269" y="1210"/>
                <a:ext cx="680" cy="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2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 8K-12K</a:t>
                </a:r>
              </a:p>
            </p:txBody>
          </p:sp>
          <p:sp>
            <p:nvSpPr>
              <p:cNvPr id="76" name="Text Box 54"/>
              <p:cNvSpPr txBox="1">
                <a:spLocks noChangeArrowheads="1"/>
              </p:cNvSpPr>
              <p:nvPr/>
            </p:nvSpPr>
            <p:spPr bwMode="auto">
              <a:xfrm>
                <a:off x="-269" y="1450"/>
                <a:ext cx="678" cy="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2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   4K-8K</a:t>
                </a:r>
              </a:p>
            </p:txBody>
          </p:sp>
          <p:sp>
            <p:nvSpPr>
              <p:cNvPr id="77" name="Text Box 55"/>
              <p:cNvSpPr txBox="1">
                <a:spLocks noChangeArrowheads="1"/>
              </p:cNvSpPr>
              <p:nvPr/>
            </p:nvSpPr>
            <p:spPr bwMode="auto">
              <a:xfrm>
                <a:off x="-269" y="1680"/>
                <a:ext cx="678" cy="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2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   0K-4K</a:t>
                </a:r>
              </a:p>
            </p:txBody>
          </p:sp>
        </p:grpSp>
        <p:sp>
          <p:nvSpPr>
            <p:cNvPr id="60" name="Text Box 57"/>
            <p:cNvSpPr txBox="1">
              <a:spLocks noChangeArrowheads="1"/>
            </p:cNvSpPr>
            <p:nvPr/>
          </p:nvSpPr>
          <p:spPr bwMode="auto">
            <a:xfrm>
              <a:off x="4690205" y="4512888"/>
              <a:ext cx="14773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algn="ctr"/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物理地址空间</a:t>
              </a:r>
              <a:endPara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1" name="Group 86"/>
            <p:cNvGrpSpPr>
              <a:grpSpLocks/>
            </p:cNvGrpSpPr>
            <p:nvPr/>
          </p:nvGrpSpPr>
          <p:grpSpPr bwMode="auto">
            <a:xfrm>
              <a:off x="6934940" y="2726313"/>
              <a:ext cx="372026" cy="1874976"/>
              <a:chOff x="-269" y="0"/>
              <a:chExt cx="238" cy="2092"/>
            </a:xfrm>
          </p:grpSpPr>
          <p:sp>
            <p:nvSpPr>
              <p:cNvPr id="62" name="Text Box 87"/>
              <p:cNvSpPr txBox="1">
                <a:spLocks noChangeArrowheads="1"/>
              </p:cNvSpPr>
              <p:nvPr/>
            </p:nvSpPr>
            <p:spPr bwMode="auto">
              <a:xfrm>
                <a:off x="-269" y="0"/>
                <a:ext cx="238" cy="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2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7</a:t>
                </a:r>
              </a:p>
            </p:txBody>
          </p:sp>
          <p:sp>
            <p:nvSpPr>
              <p:cNvPr id="63" name="Text Box 88"/>
              <p:cNvSpPr txBox="1">
                <a:spLocks noChangeArrowheads="1"/>
              </p:cNvSpPr>
              <p:nvPr/>
            </p:nvSpPr>
            <p:spPr bwMode="auto">
              <a:xfrm>
                <a:off x="-269" y="250"/>
                <a:ext cx="238" cy="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2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6</a:t>
                </a:r>
              </a:p>
            </p:txBody>
          </p:sp>
          <p:sp>
            <p:nvSpPr>
              <p:cNvPr id="64" name="Text Box 89"/>
              <p:cNvSpPr txBox="1">
                <a:spLocks noChangeArrowheads="1"/>
              </p:cNvSpPr>
              <p:nvPr/>
            </p:nvSpPr>
            <p:spPr bwMode="auto">
              <a:xfrm>
                <a:off x="-269" y="490"/>
                <a:ext cx="238" cy="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2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5</a:t>
                </a:r>
              </a:p>
            </p:txBody>
          </p:sp>
          <p:sp>
            <p:nvSpPr>
              <p:cNvPr id="65" name="Text Box 90"/>
              <p:cNvSpPr txBox="1">
                <a:spLocks noChangeArrowheads="1"/>
              </p:cNvSpPr>
              <p:nvPr/>
            </p:nvSpPr>
            <p:spPr bwMode="auto">
              <a:xfrm>
                <a:off x="-269" y="740"/>
                <a:ext cx="238" cy="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2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4</a:t>
                </a:r>
              </a:p>
            </p:txBody>
          </p:sp>
          <p:sp>
            <p:nvSpPr>
              <p:cNvPr id="66" name="Text Box 91"/>
              <p:cNvSpPr txBox="1">
                <a:spLocks noChangeArrowheads="1"/>
              </p:cNvSpPr>
              <p:nvPr/>
            </p:nvSpPr>
            <p:spPr bwMode="auto">
              <a:xfrm>
                <a:off x="-269" y="970"/>
                <a:ext cx="238" cy="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2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3</a:t>
                </a:r>
              </a:p>
            </p:txBody>
          </p:sp>
          <p:sp>
            <p:nvSpPr>
              <p:cNvPr id="67" name="Text Box 92"/>
              <p:cNvSpPr txBox="1">
                <a:spLocks noChangeArrowheads="1"/>
              </p:cNvSpPr>
              <p:nvPr/>
            </p:nvSpPr>
            <p:spPr bwMode="auto">
              <a:xfrm>
                <a:off x="-269" y="1210"/>
                <a:ext cx="238" cy="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2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2</a:t>
                </a:r>
              </a:p>
            </p:txBody>
          </p:sp>
          <p:sp>
            <p:nvSpPr>
              <p:cNvPr id="68" name="Text Box 93"/>
              <p:cNvSpPr txBox="1">
                <a:spLocks noChangeArrowheads="1"/>
              </p:cNvSpPr>
              <p:nvPr/>
            </p:nvSpPr>
            <p:spPr bwMode="auto">
              <a:xfrm>
                <a:off x="-269" y="1450"/>
                <a:ext cx="238" cy="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2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1</a:t>
                </a:r>
              </a:p>
            </p:txBody>
          </p:sp>
          <p:sp>
            <p:nvSpPr>
              <p:cNvPr id="69" name="Text Box 94"/>
              <p:cNvSpPr txBox="1">
                <a:spLocks noChangeArrowheads="1"/>
              </p:cNvSpPr>
              <p:nvPr/>
            </p:nvSpPr>
            <p:spPr bwMode="auto">
              <a:xfrm>
                <a:off x="-269" y="1680"/>
                <a:ext cx="238" cy="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2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0</a:t>
                </a:r>
              </a:p>
            </p:txBody>
          </p:sp>
        </p:grpSp>
      </p:grpSp>
      <p:sp>
        <p:nvSpPr>
          <p:cNvPr id="86" name="Text Box 98"/>
          <p:cNvSpPr txBox="1">
            <a:spLocks noChangeArrowheads="1"/>
          </p:cNvSpPr>
          <p:nvPr/>
        </p:nvSpPr>
        <p:spPr bwMode="auto">
          <a:xfrm>
            <a:off x="6141132" y="3095375"/>
            <a:ext cx="395030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MOV  REG,  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8200</a:t>
            </a:r>
            <a:r>
              <a: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（注：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4096</a:t>
            </a:r>
            <a:r>
              <a: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2+8</a:t>
            </a:r>
            <a:r>
              <a: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87" name="Text Box 99"/>
          <p:cNvSpPr txBox="1">
            <a:spLocks noChangeArrowheads="1"/>
          </p:cNvSpPr>
          <p:nvPr/>
        </p:nvSpPr>
        <p:spPr bwMode="auto">
          <a:xfrm>
            <a:off x="6149283" y="3281280"/>
            <a:ext cx="333109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MOV  REG,  32780 （注：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4096</a:t>
            </a:r>
            <a:r>
              <a: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8+12</a:t>
            </a:r>
            <a:r>
              <a: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88" name="Rectangle 12"/>
          <p:cNvSpPr>
            <a:spLocks noChangeArrowheads="1"/>
          </p:cNvSpPr>
          <p:nvPr/>
        </p:nvSpPr>
        <p:spPr bwMode="auto">
          <a:xfrm>
            <a:off x="4005046" y="3610558"/>
            <a:ext cx="724748" cy="1613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mpd="sng">
            <a:solidFill>
              <a:srgbClr val="11576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grpSp>
        <p:nvGrpSpPr>
          <p:cNvPr id="89" name="Group 4"/>
          <p:cNvGrpSpPr>
            <a:grpSpLocks/>
          </p:cNvGrpSpPr>
          <p:nvPr/>
        </p:nvGrpSpPr>
        <p:grpSpPr bwMode="auto">
          <a:xfrm>
            <a:off x="3998813" y="2500160"/>
            <a:ext cx="724748" cy="2561063"/>
            <a:chOff x="254" y="14"/>
            <a:chExt cx="562" cy="3810"/>
          </a:xfrm>
          <a:noFill/>
        </p:grpSpPr>
        <p:sp>
          <p:nvSpPr>
            <p:cNvPr id="90" name="Rectangle 5"/>
            <p:cNvSpPr>
              <a:spLocks noChangeArrowheads="1"/>
            </p:cNvSpPr>
            <p:nvPr/>
          </p:nvSpPr>
          <p:spPr bwMode="auto">
            <a:xfrm>
              <a:off x="254" y="1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91" name="Rectangle 6"/>
            <p:cNvSpPr>
              <a:spLocks noChangeArrowheads="1"/>
            </p:cNvSpPr>
            <p:nvPr/>
          </p:nvSpPr>
          <p:spPr bwMode="auto">
            <a:xfrm>
              <a:off x="254" y="256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92" name="Rectangle 7"/>
            <p:cNvSpPr>
              <a:spLocks noChangeArrowheads="1"/>
            </p:cNvSpPr>
            <p:nvPr/>
          </p:nvSpPr>
          <p:spPr bwMode="auto">
            <a:xfrm>
              <a:off x="254" y="496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93" name="Rectangle 8"/>
            <p:cNvSpPr>
              <a:spLocks noChangeArrowheads="1"/>
            </p:cNvSpPr>
            <p:nvPr/>
          </p:nvSpPr>
          <p:spPr bwMode="auto">
            <a:xfrm>
              <a:off x="254" y="73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94" name="Rectangle 9"/>
            <p:cNvSpPr>
              <a:spLocks noChangeArrowheads="1"/>
            </p:cNvSpPr>
            <p:nvPr/>
          </p:nvSpPr>
          <p:spPr bwMode="auto">
            <a:xfrm>
              <a:off x="254" y="96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95" name="Rectangle 10"/>
            <p:cNvSpPr>
              <a:spLocks noChangeArrowheads="1"/>
            </p:cNvSpPr>
            <p:nvPr/>
          </p:nvSpPr>
          <p:spPr bwMode="auto">
            <a:xfrm>
              <a:off x="254" y="120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96" name="Rectangle 11"/>
            <p:cNvSpPr>
              <a:spLocks noChangeArrowheads="1"/>
            </p:cNvSpPr>
            <p:nvPr/>
          </p:nvSpPr>
          <p:spPr bwMode="auto">
            <a:xfrm>
              <a:off x="254" y="144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97" name="Rectangle 12"/>
            <p:cNvSpPr>
              <a:spLocks noChangeArrowheads="1"/>
            </p:cNvSpPr>
            <p:nvPr/>
          </p:nvSpPr>
          <p:spPr bwMode="auto">
            <a:xfrm>
              <a:off x="254" y="167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98" name="Rectangle 13"/>
            <p:cNvSpPr>
              <a:spLocks noChangeArrowheads="1"/>
            </p:cNvSpPr>
            <p:nvPr/>
          </p:nvSpPr>
          <p:spPr bwMode="auto">
            <a:xfrm>
              <a:off x="254" y="1921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99" name="Rectangle 14"/>
            <p:cNvSpPr>
              <a:spLocks noChangeArrowheads="1"/>
            </p:cNvSpPr>
            <p:nvPr/>
          </p:nvSpPr>
          <p:spPr bwMode="auto">
            <a:xfrm>
              <a:off x="254" y="2163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100" name="Rectangle 15"/>
            <p:cNvSpPr>
              <a:spLocks noChangeArrowheads="1"/>
            </p:cNvSpPr>
            <p:nvPr/>
          </p:nvSpPr>
          <p:spPr bwMode="auto">
            <a:xfrm>
              <a:off x="254" y="2403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101" name="Rectangle 16"/>
            <p:cNvSpPr>
              <a:spLocks noChangeArrowheads="1"/>
            </p:cNvSpPr>
            <p:nvPr/>
          </p:nvSpPr>
          <p:spPr bwMode="auto">
            <a:xfrm>
              <a:off x="254" y="264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102" name="Rectangle 17"/>
            <p:cNvSpPr>
              <a:spLocks noChangeArrowheads="1"/>
            </p:cNvSpPr>
            <p:nvPr/>
          </p:nvSpPr>
          <p:spPr bwMode="auto">
            <a:xfrm>
              <a:off x="254" y="287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103" name="Rectangle 18"/>
            <p:cNvSpPr>
              <a:spLocks noChangeArrowheads="1"/>
            </p:cNvSpPr>
            <p:nvPr/>
          </p:nvSpPr>
          <p:spPr bwMode="auto">
            <a:xfrm>
              <a:off x="254" y="311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  <p:sp>
          <p:nvSpPr>
            <p:cNvPr id="104" name="Rectangle 19"/>
            <p:cNvSpPr>
              <a:spLocks noChangeArrowheads="1"/>
            </p:cNvSpPr>
            <p:nvPr/>
          </p:nvSpPr>
          <p:spPr bwMode="auto">
            <a:xfrm>
              <a:off x="254" y="335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105" name="Rectangle 20"/>
            <p:cNvSpPr>
              <a:spLocks noChangeArrowheads="1"/>
            </p:cNvSpPr>
            <p:nvPr/>
          </p:nvSpPr>
          <p:spPr bwMode="auto">
            <a:xfrm>
              <a:off x="254" y="358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</p:grpSp>
      <p:sp>
        <p:nvSpPr>
          <p:cNvPr id="106" name="Rectangle 40"/>
          <p:cNvSpPr>
            <a:spLocks noChangeArrowheads="1"/>
          </p:cNvSpPr>
          <p:nvPr/>
        </p:nvSpPr>
        <p:spPr bwMode="auto">
          <a:xfrm>
            <a:off x="6247552" y="3949778"/>
            <a:ext cx="724748" cy="161327"/>
          </a:xfrm>
          <a:prstGeom prst="rect">
            <a:avLst/>
          </a:prstGeom>
          <a:solidFill>
            <a:srgbClr val="FFFF00"/>
          </a:solidFill>
          <a:ln w="28575" cmpd="sng">
            <a:solidFill>
              <a:srgbClr val="11576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107" name="Rectangle 18"/>
          <p:cNvSpPr>
            <a:spLocks noChangeArrowheads="1"/>
          </p:cNvSpPr>
          <p:nvPr/>
        </p:nvSpPr>
        <p:spPr bwMode="auto">
          <a:xfrm>
            <a:off x="4009162" y="3614300"/>
            <a:ext cx="724748" cy="1613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mpd="sng">
            <a:solidFill>
              <a:srgbClr val="11576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4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108" name="Rectangle 18"/>
          <p:cNvSpPr>
            <a:spLocks noChangeArrowheads="1"/>
          </p:cNvSpPr>
          <p:nvPr/>
        </p:nvSpPr>
        <p:spPr bwMode="auto">
          <a:xfrm>
            <a:off x="6246462" y="4277240"/>
            <a:ext cx="724748" cy="1613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mpd="sng">
            <a:solidFill>
              <a:srgbClr val="11576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109" name="Rectangle 18"/>
          <p:cNvSpPr>
            <a:spLocks noChangeArrowheads="1"/>
          </p:cNvSpPr>
          <p:nvPr/>
        </p:nvSpPr>
        <p:spPr bwMode="auto">
          <a:xfrm>
            <a:off x="3998774" y="4579387"/>
            <a:ext cx="724748" cy="161327"/>
          </a:xfrm>
          <a:prstGeom prst="rect">
            <a:avLst/>
          </a:prstGeom>
          <a:solidFill>
            <a:srgbClr val="FFFF00"/>
          </a:solidFill>
          <a:ln w="28575" cmpd="sng">
            <a:solidFill>
              <a:srgbClr val="11576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6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6FC6CCD8-BC7D-0B64-7F40-099E704FFDC0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111" name="标题 8">
            <a:extLst>
              <a:ext uri="{FF2B5EF4-FFF2-40B4-BE49-F238E27FC236}">
                <a16:creationId xmlns:a16="http://schemas.microsoft.com/office/drawing/2014/main" id="{1051DE05-C099-6F6E-0963-CD8E0341EAEE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发现需要的块之后怎么办？</a:t>
            </a:r>
          </a:p>
        </p:txBody>
      </p:sp>
    </p:spTree>
    <p:extLst>
      <p:ext uri="{BB962C8B-B14F-4D97-AF65-F5344CB8AC3E}">
        <p14:creationId xmlns:p14="http://schemas.microsoft.com/office/powerpoint/2010/main" val="51361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6" grpId="0"/>
      <p:bldP spid="87" grpId="0"/>
      <p:bldP spid="88" grpId="0" animBg="1"/>
      <p:bldP spid="106" grpId="0" animBg="1"/>
      <p:bldP spid="107" grpId="0" animBg="1"/>
      <p:bldP spid="108" grpId="0" animBg="1"/>
      <p:bldP spid="10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626474" y="3309504"/>
            <a:ext cx="1980806" cy="2366126"/>
            <a:chOff x="2859909" y="1989587"/>
            <a:chExt cx="1980806" cy="2366126"/>
          </a:xfrm>
        </p:grpSpPr>
        <p:sp>
          <p:nvSpPr>
            <p:cNvPr id="5" name="Line 58"/>
            <p:cNvSpPr>
              <a:spLocks noChangeShapeType="1"/>
            </p:cNvSpPr>
            <p:nvPr/>
          </p:nvSpPr>
          <p:spPr bwMode="auto">
            <a:xfrm>
              <a:off x="2859909" y="1989587"/>
              <a:ext cx="1980806" cy="817389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59"/>
            <p:cNvSpPr>
              <a:spLocks noChangeShapeType="1"/>
            </p:cNvSpPr>
            <p:nvPr/>
          </p:nvSpPr>
          <p:spPr bwMode="auto">
            <a:xfrm>
              <a:off x="2859909" y="2419792"/>
              <a:ext cx="1980806" cy="860409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60"/>
            <p:cNvSpPr>
              <a:spLocks noChangeShapeType="1"/>
            </p:cNvSpPr>
            <p:nvPr/>
          </p:nvSpPr>
          <p:spPr bwMode="auto">
            <a:xfrm>
              <a:off x="2859909" y="3280201"/>
              <a:ext cx="1980806" cy="430205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61"/>
            <p:cNvSpPr>
              <a:spLocks noChangeShapeType="1"/>
            </p:cNvSpPr>
            <p:nvPr/>
          </p:nvSpPr>
          <p:spPr bwMode="auto">
            <a:xfrm>
              <a:off x="2859909" y="3538324"/>
              <a:ext cx="1980806" cy="0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62"/>
            <p:cNvSpPr>
              <a:spLocks noChangeShapeType="1"/>
            </p:cNvSpPr>
            <p:nvPr/>
          </p:nvSpPr>
          <p:spPr bwMode="auto">
            <a:xfrm>
              <a:off x="2859909" y="3710406"/>
              <a:ext cx="1980806" cy="645307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63"/>
            <p:cNvSpPr>
              <a:spLocks noChangeShapeType="1"/>
            </p:cNvSpPr>
            <p:nvPr/>
          </p:nvSpPr>
          <p:spPr bwMode="auto">
            <a:xfrm>
              <a:off x="2859909" y="4140611"/>
              <a:ext cx="1980806" cy="0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64"/>
            <p:cNvSpPr>
              <a:spLocks noChangeShapeType="1"/>
            </p:cNvSpPr>
            <p:nvPr/>
          </p:nvSpPr>
          <p:spPr bwMode="auto">
            <a:xfrm flipV="1">
              <a:off x="2859909" y="3925508"/>
              <a:ext cx="1980806" cy="430205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65"/>
            <p:cNvSpPr>
              <a:spLocks noChangeShapeType="1"/>
            </p:cNvSpPr>
            <p:nvPr/>
          </p:nvSpPr>
          <p:spPr bwMode="auto">
            <a:xfrm flipV="1">
              <a:off x="2859909" y="3065099"/>
              <a:ext cx="1980806" cy="903430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18086" y="2282903"/>
            <a:ext cx="2584673" cy="3560994"/>
            <a:chOff x="251520" y="962986"/>
            <a:chExt cx="2584673" cy="3560994"/>
          </a:xfrm>
        </p:grpSpPr>
        <p:grpSp>
          <p:nvGrpSpPr>
            <p:cNvPr id="15" name="Group 4"/>
            <p:cNvGrpSpPr>
              <a:grpSpLocks/>
            </p:cNvGrpSpPr>
            <p:nvPr/>
          </p:nvGrpSpPr>
          <p:grpSpPr bwMode="auto">
            <a:xfrm>
              <a:off x="1869862" y="1021627"/>
              <a:ext cx="966331" cy="3414751"/>
              <a:chOff x="254" y="14"/>
              <a:chExt cx="562" cy="3810"/>
            </a:xfrm>
            <a:gradFill>
              <a:gsLst>
                <a:gs pos="100000">
                  <a:srgbClr val="33FFFF"/>
                </a:gs>
                <a:gs pos="0">
                  <a:srgbClr val="99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grpSpPr>
          <p:sp>
            <p:nvSpPr>
              <p:cNvPr id="49" name="Rectangle 5"/>
              <p:cNvSpPr>
                <a:spLocks noChangeArrowheads="1"/>
              </p:cNvSpPr>
              <p:nvPr/>
            </p:nvSpPr>
            <p:spPr bwMode="auto">
              <a:xfrm>
                <a:off x="254" y="14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/>
            </p:nvSpPr>
            <p:spPr bwMode="auto">
              <a:xfrm>
                <a:off x="254" y="256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/>
            </p:nvSpPr>
            <p:spPr bwMode="auto">
              <a:xfrm>
                <a:off x="254" y="496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2" name="Rectangle 8"/>
              <p:cNvSpPr>
                <a:spLocks noChangeArrowheads="1"/>
              </p:cNvSpPr>
              <p:nvPr/>
            </p:nvSpPr>
            <p:spPr bwMode="auto">
              <a:xfrm>
                <a:off x="254" y="73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3" name="Rectangle 9"/>
              <p:cNvSpPr>
                <a:spLocks noChangeArrowheads="1"/>
              </p:cNvSpPr>
              <p:nvPr/>
            </p:nvSpPr>
            <p:spPr bwMode="auto">
              <a:xfrm>
                <a:off x="254" y="96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4" name="Rectangle 10"/>
              <p:cNvSpPr>
                <a:spLocks noChangeArrowheads="1"/>
              </p:cNvSpPr>
              <p:nvPr/>
            </p:nvSpPr>
            <p:spPr bwMode="auto">
              <a:xfrm>
                <a:off x="254" y="120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5" name="Rectangle 11"/>
              <p:cNvSpPr>
                <a:spLocks noChangeArrowheads="1"/>
              </p:cNvSpPr>
              <p:nvPr/>
            </p:nvSpPr>
            <p:spPr bwMode="auto">
              <a:xfrm>
                <a:off x="254" y="144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6" name="Rectangle 12"/>
              <p:cNvSpPr>
                <a:spLocks noChangeArrowheads="1"/>
              </p:cNvSpPr>
              <p:nvPr/>
            </p:nvSpPr>
            <p:spPr bwMode="auto">
              <a:xfrm>
                <a:off x="254" y="167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7" name="Rectangle 13"/>
              <p:cNvSpPr>
                <a:spLocks noChangeArrowheads="1"/>
              </p:cNvSpPr>
              <p:nvPr/>
            </p:nvSpPr>
            <p:spPr bwMode="auto">
              <a:xfrm>
                <a:off x="254" y="1921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8" name="Rectangle 14"/>
              <p:cNvSpPr>
                <a:spLocks noChangeArrowheads="1"/>
              </p:cNvSpPr>
              <p:nvPr/>
            </p:nvSpPr>
            <p:spPr bwMode="auto">
              <a:xfrm>
                <a:off x="254" y="2163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9" name="Rectangle 15"/>
              <p:cNvSpPr>
                <a:spLocks noChangeArrowheads="1"/>
              </p:cNvSpPr>
              <p:nvPr/>
            </p:nvSpPr>
            <p:spPr bwMode="auto">
              <a:xfrm>
                <a:off x="254" y="2403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60" name="Rectangle 16"/>
              <p:cNvSpPr>
                <a:spLocks noChangeArrowheads="1"/>
              </p:cNvSpPr>
              <p:nvPr/>
            </p:nvSpPr>
            <p:spPr bwMode="auto">
              <a:xfrm>
                <a:off x="254" y="264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61" name="Rectangle 17"/>
              <p:cNvSpPr>
                <a:spLocks noChangeArrowheads="1"/>
              </p:cNvSpPr>
              <p:nvPr/>
            </p:nvSpPr>
            <p:spPr bwMode="auto">
              <a:xfrm>
                <a:off x="254" y="287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62" name="Rectangle 18"/>
              <p:cNvSpPr>
                <a:spLocks noChangeArrowheads="1"/>
              </p:cNvSpPr>
              <p:nvPr/>
            </p:nvSpPr>
            <p:spPr bwMode="auto">
              <a:xfrm>
                <a:off x="254" y="311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63" name="Rectangle 19"/>
              <p:cNvSpPr>
                <a:spLocks noChangeArrowheads="1"/>
              </p:cNvSpPr>
              <p:nvPr/>
            </p:nvSpPr>
            <p:spPr bwMode="auto">
              <a:xfrm>
                <a:off x="254" y="335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64" name="Rectangle 20"/>
              <p:cNvSpPr>
                <a:spLocks noChangeArrowheads="1"/>
              </p:cNvSpPr>
              <p:nvPr/>
            </p:nvSpPr>
            <p:spPr bwMode="auto">
              <a:xfrm>
                <a:off x="254" y="358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</p:grp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721060" y="962986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60K-64K</a:t>
              </a: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724499" y="1196014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56K-60K</a:t>
              </a:r>
            </a:p>
          </p:txBody>
        </p: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721060" y="1390578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52K-56K</a:t>
              </a:r>
            </a:p>
          </p:txBody>
        </p:sp>
        <p:sp>
          <p:nvSpPr>
            <p:cNvPr id="19" name="Text Box 25"/>
            <p:cNvSpPr txBox="1">
              <a:spLocks noChangeArrowheads="1"/>
            </p:cNvSpPr>
            <p:nvPr/>
          </p:nvSpPr>
          <p:spPr bwMode="auto">
            <a:xfrm>
              <a:off x="721060" y="1614643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48K-52K</a:t>
              </a:r>
            </a:p>
          </p:txBody>
        </p:sp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721060" y="1832358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44K-48K</a:t>
              </a:r>
            </a:p>
          </p:txBody>
        </p:sp>
        <p:sp>
          <p:nvSpPr>
            <p:cNvPr id="21" name="Text Box 27"/>
            <p:cNvSpPr txBox="1">
              <a:spLocks noChangeArrowheads="1"/>
            </p:cNvSpPr>
            <p:nvPr/>
          </p:nvSpPr>
          <p:spPr bwMode="auto">
            <a:xfrm>
              <a:off x="721060" y="2035886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40K-44K</a:t>
              </a:r>
            </a:p>
          </p:txBody>
        </p:sp>
        <p:sp>
          <p:nvSpPr>
            <p:cNvPr id="22" name="Text Box 28"/>
            <p:cNvSpPr txBox="1">
              <a:spLocks noChangeArrowheads="1"/>
            </p:cNvSpPr>
            <p:nvPr/>
          </p:nvSpPr>
          <p:spPr bwMode="auto">
            <a:xfrm>
              <a:off x="721060" y="2250988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36K-40K</a:t>
              </a:r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721060" y="2468703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32K-36K</a:t>
              </a:r>
            </a:p>
          </p:txBody>
        </p:sp>
        <p:sp>
          <p:nvSpPr>
            <p:cNvPr id="24" name="Text Box 30"/>
            <p:cNvSpPr txBox="1">
              <a:spLocks noChangeArrowheads="1"/>
            </p:cNvSpPr>
            <p:nvPr/>
          </p:nvSpPr>
          <p:spPr bwMode="auto">
            <a:xfrm>
              <a:off x="721060" y="2681193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28K-32K</a:t>
              </a:r>
            </a:p>
          </p:txBody>
        </p:sp>
        <p:sp>
          <p:nvSpPr>
            <p:cNvPr id="25" name="Text Box 31"/>
            <p:cNvSpPr txBox="1">
              <a:spLocks noChangeArrowheads="1"/>
            </p:cNvSpPr>
            <p:nvPr/>
          </p:nvSpPr>
          <p:spPr bwMode="auto">
            <a:xfrm>
              <a:off x="721060" y="2905258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24K-28K</a:t>
              </a:r>
            </a:p>
          </p:txBody>
        </p:sp>
        <p:sp>
          <p:nvSpPr>
            <p:cNvPr id="26" name="Text Box 32"/>
            <p:cNvSpPr txBox="1">
              <a:spLocks noChangeArrowheads="1"/>
            </p:cNvSpPr>
            <p:nvPr/>
          </p:nvSpPr>
          <p:spPr bwMode="auto">
            <a:xfrm>
              <a:off x="721060" y="3108785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20K-24K</a:t>
              </a:r>
            </a:p>
          </p:txBody>
        </p:sp>
        <p:sp>
          <p:nvSpPr>
            <p:cNvPr id="27" name="Text Box 33"/>
            <p:cNvSpPr txBox="1">
              <a:spLocks noChangeArrowheads="1"/>
            </p:cNvSpPr>
            <p:nvPr/>
          </p:nvSpPr>
          <p:spPr bwMode="auto">
            <a:xfrm>
              <a:off x="721060" y="3321275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16K-20K</a:t>
              </a:r>
            </a:p>
          </p:txBody>
        </p:sp>
        <p:sp>
          <p:nvSpPr>
            <p:cNvPr id="28" name="Text Box 34"/>
            <p:cNvSpPr txBox="1">
              <a:spLocks noChangeArrowheads="1"/>
            </p:cNvSpPr>
            <p:nvPr/>
          </p:nvSpPr>
          <p:spPr bwMode="auto">
            <a:xfrm>
              <a:off x="721060" y="3527415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12K-16K</a:t>
              </a:r>
            </a:p>
          </p:txBody>
        </p:sp>
        <p:sp>
          <p:nvSpPr>
            <p:cNvPr id="29" name="Text Box 35"/>
            <p:cNvSpPr txBox="1">
              <a:spLocks noChangeArrowheads="1"/>
            </p:cNvSpPr>
            <p:nvPr/>
          </p:nvSpPr>
          <p:spPr bwMode="auto">
            <a:xfrm>
              <a:off x="683568" y="3754092"/>
              <a:ext cx="10007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 8K-12K</a:t>
              </a:r>
            </a:p>
          </p:txBody>
        </p:sp>
        <p:sp>
          <p:nvSpPr>
            <p:cNvPr id="30" name="Text Box 36"/>
            <p:cNvSpPr txBox="1">
              <a:spLocks noChangeArrowheads="1"/>
            </p:cNvSpPr>
            <p:nvPr/>
          </p:nvSpPr>
          <p:spPr bwMode="auto">
            <a:xfrm>
              <a:off x="683568" y="3957620"/>
              <a:ext cx="995562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   4K-8K</a:t>
              </a:r>
            </a:p>
          </p:txBody>
        </p:sp>
        <p:sp>
          <p:nvSpPr>
            <p:cNvPr id="31" name="Text Box 37"/>
            <p:cNvSpPr txBox="1">
              <a:spLocks noChangeArrowheads="1"/>
            </p:cNvSpPr>
            <p:nvPr/>
          </p:nvSpPr>
          <p:spPr bwMode="auto">
            <a:xfrm>
              <a:off x="683568" y="4175335"/>
              <a:ext cx="995562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   0K-4K</a:t>
              </a:r>
            </a:p>
          </p:txBody>
        </p:sp>
        <p:sp>
          <p:nvSpPr>
            <p:cNvPr id="33" name="Text Box 70"/>
            <p:cNvSpPr txBox="1">
              <a:spLocks noChangeArrowheads="1"/>
            </p:cNvSpPr>
            <p:nvPr/>
          </p:nvSpPr>
          <p:spPr bwMode="auto">
            <a:xfrm>
              <a:off x="251520" y="972845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15</a:t>
              </a:r>
            </a:p>
          </p:txBody>
        </p:sp>
        <p:sp>
          <p:nvSpPr>
            <p:cNvPr id="34" name="Text Box 71"/>
            <p:cNvSpPr txBox="1">
              <a:spLocks noChangeArrowheads="1"/>
            </p:cNvSpPr>
            <p:nvPr/>
          </p:nvSpPr>
          <p:spPr bwMode="auto">
            <a:xfrm>
              <a:off x="251520" y="1196910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14</a:t>
              </a:r>
            </a:p>
          </p:txBody>
        </p:sp>
        <p:sp>
          <p:nvSpPr>
            <p:cNvPr id="35" name="Text Box 72"/>
            <p:cNvSpPr txBox="1">
              <a:spLocks noChangeArrowheads="1"/>
            </p:cNvSpPr>
            <p:nvPr/>
          </p:nvSpPr>
          <p:spPr bwMode="auto">
            <a:xfrm>
              <a:off x="251520" y="1400437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13</a:t>
              </a:r>
            </a:p>
          </p:txBody>
        </p:sp>
        <p:sp>
          <p:nvSpPr>
            <p:cNvPr id="36" name="Text Box 73"/>
            <p:cNvSpPr txBox="1">
              <a:spLocks noChangeArrowheads="1"/>
            </p:cNvSpPr>
            <p:nvPr/>
          </p:nvSpPr>
          <p:spPr bwMode="auto">
            <a:xfrm>
              <a:off x="251520" y="1624502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12</a:t>
              </a:r>
            </a:p>
          </p:txBody>
        </p:sp>
        <p:sp>
          <p:nvSpPr>
            <p:cNvPr id="37" name="Text Box 74"/>
            <p:cNvSpPr txBox="1">
              <a:spLocks noChangeArrowheads="1"/>
            </p:cNvSpPr>
            <p:nvPr/>
          </p:nvSpPr>
          <p:spPr bwMode="auto">
            <a:xfrm>
              <a:off x="251520" y="1842217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11</a:t>
              </a:r>
            </a:p>
          </p:txBody>
        </p:sp>
        <p:sp>
          <p:nvSpPr>
            <p:cNvPr id="38" name="Text Box 75"/>
            <p:cNvSpPr txBox="1">
              <a:spLocks noChangeArrowheads="1"/>
            </p:cNvSpPr>
            <p:nvPr/>
          </p:nvSpPr>
          <p:spPr bwMode="auto">
            <a:xfrm>
              <a:off x="251520" y="2045745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10</a:t>
              </a:r>
            </a:p>
          </p:txBody>
        </p:sp>
        <p:sp>
          <p:nvSpPr>
            <p:cNvPr id="39" name="Text Box 76"/>
            <p:cNvSpPr txBox="1">
              <a:spLocks noChangeArrowheads="1"/>
            </p:cNvSpPr>
            <p:nvPr/>
          </p:nvSpPr>
          <p:spPr bwMode="auto">
            <a:xfrm>
              <a:off x="320970" y="2260847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9</a:t>
              </a:r>
            </a:p>
          </p:txBody>
        </p:sp>
        <p:sp>
          <p:nvSpPr>
            <p:cNvPr id="40" name="Text Box 77"/>
            <p:cNvSpPr txBox="1">
              <a:spLocks noChangeArrowheads="1"/>
            </p:cNvSpPr>
            <p:nvPr/>
          </p:nvSpPr>
          <p:spPr bwMode="auto">
            <a:xfrm>
              <a:off x="320970" y="2478562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8</a:t>
              </a:r>
            </a:p>
          </p:txBody>
        </p:sp>
        <p:sp>
          <p:nvSpPr>
            <p:cNvPr id="41" name="Text Box 78"/>
            <p:cNvSpPr txBox="1">
              <a:spLocks noChangeArrowheads="1"/>
            </p:cNvSpPr>
            <p:nvPr/>
          </p:nvSpPr>
          <p:spPr bwMode="auto">
            <a:xfrm>
              <a:off x="320970" y="2691052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7</a:t>
              </a:r>
            </a:p>
          </p:txBody>
        </p:sp>
        <p:sp>
          <p:nvSpPr>
            <p:cNvPr id="42" name="Text Box 79"/>
            <p:cNvSpPr txBox="1">
              <a:spLocks noChangeArrowheads="1"/>
            </p:cNvSpPr>
            <p:nvPr/>
          </p:nvSpPr>
          <p:spPr bwMode="auto">
            <a:xfrm>
              <a:off x="320970" y="2915117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6</a:t>
              </a:r>
            </a:p>
          </p:txBody>
        </p:sp>
        <p:sp>
          <p:nvSpPr>
            <p:cNvPr id="43" name="Text Box 80"/>
            <p:cNvSpPr txBox="1">
              <a:spLocks noChangeArrowheads="1"/>
            </p:cNvSpPr>
            <p:nvPr/>
          </p:nvSpPr>
          <p:spPr bwMode="auto">
            <a:xfrm>
              <a:off x="320970" y="3118644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5</a:t>
              </a:r>
            </a:p>
          </p:txBody>
        </p:sp>
        <p:sp>
          <p:nvSpPr>
            <p:cNvPr id="44" name="Text Box 81"/>
            <p:cNvSpPr txBox="1">
              <a:spLocks noChangeArrowheads="1"/>
            </p:cNvSpPr>
            <p:nvPr/>
          </p:nvSpPr>
          <p:spPr bwMode="auto">
            <a:xfrm>
              <a:off x="320970" y="3331134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4</a:t>
              </a:r>
            </a:p>
          </p:txBody>
        </p:sp>
        <p:sp>
          <p:nvSpPr>
            <p:cNvPr id="45" name="Text Box 82"/>
            <p:cNvSpPr txBox="1">
              <a:spLocks noChangeArrowheads="1"/>
            </p:cNvSpPr>
            <p:nvPr/>
          </p:nvSpPr>
          <p:spPr bwMode="auto">
            <a:xfrm>
              <a:off x="320970" y="3537274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3</a:t>
              </a:r>
            </a:p>
          </p:txBody>
        </p:sp>
        <p:sp>
          <p:nvSpPr>
            <p:cNvPr id="46" name="Text Box 83"/>
            <p:cNvSpPr txBox="1">
              <a:spLocks noChangeArrowheads="1"/>
            </p:cNvSpPr>
            <p:nvPr/>
          </p:nvSpPr>
          <p:spPr bwMode="auto">
            <a:xfrm>
              <a:off x="332545" y="3763951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2</a:t>
              </a:r>
            </a:p>
          </p:txBody>
        </p:sp>
        <p:sp>
          <p:nvSpPr>
            <p:cNvPr id="47" name="Text Box 84"/>
            <p:cNvSpPr txBox="1">
              <a:spLocks noChangeArrowheads="1"/>
            </p:cNvSpPr>
            <p:nvPr/>
          </p:nvSpPr>
          <p:spPr bwMode="auto">
            <a:xfrm>
              <a:off x="329106" y="3967479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</a:t>
              </a:r>
            </a:p>
          </p:txBody>
        </p:sp>
        <p:sp>
          <p:nvSpPr>
            <p:cNvPr id="48" name="Text Box 85"/>
            <p:cNvSpPr txBox="1">
              <a:spLocks noChangeArrowheads="1"/>
            </p:cNvSpPr>
            <p:nvPr/>
          </p:nvSpPr>
          <p:spPr bwMode="auto">
            <a:xfrm>
              <a:off x="329106" y="4185194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0</a:t>
              </a: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7624475" y="4040853"/>
            <a:ext cx="2388095" cy="1849881"/>
            <a:chOff x="4857909" y="2720935"/>
            <a:chExt cx="2388095" cy="1849881"/>
          </a:xfrm>
        </p:grpSpPr>
        <p:grpSp>
          <p:nvGrpSpPr>
            <p:cNvPr id="66" name="Group 38"/>
            <p:cNvGrpSpPr>
              <a:grpSpLocks/>
            </p:cNvGrpSpPr>
            <p:nvPr/>
          </p:nvGrpSpPr>
          <p:grpSpPr bwMode="auto">
            <a:xfrm>
              <a:off x="4857909" y="2753201"/>
              <a:ext cx="966331" cy="1697516"/>
              <a:chOff x="0" y="26"/>
              <a:chExt cx="562" cy="1894"/>
            </a:xfrm>
          </p:grpSpPr>
          <p:sp>
            <p:nvSpPr>
              <p:cNvPr id="86" name="Rectangle 39"/>
              <p:cNvSpPr>
                <a:spLocks noChangeArrowheads="1"/>
              </p:cNvSpPr>
              <p:nvPr/>
            </p:nvSpPr>
            <p:spPr bwMode="auto">
              <a:xfrm>
                <a:off x="0" y="26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87" name="Rectangle 40"/>
              <p:cNvSpPr>
                <a:spLocks noChangeArrowheads="1"/>
              </p:cNvSpPr>
              <p:nvPr/>
            </p:nvSpPr>
            <p:spPr bwMode="auto">
              <a:xfrm>
                <a:off x="0" y="259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88" name="Rectangle 41"/>
              <p:cNvSpPr>
                <a:spLocks noChangeArrowheads="1"/>
              </p:cNvSpPr>
              <p:nvPr/>
            </p:nvSpPr>
            <p:spPr bwMode="auto">
              <a:xfrm>
                <a:off x="0" y="499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89" name="Rectangle 42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>
                <a:off x="0" y="970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91" name="Rectangle 44"/>
              <p:cNvSpPr>
                <a:spLocks noChangeArrowheads="1"/>
              </p:cNvSpPr>
              <p:nvPr/>
            </p:nvSpPr>
            <p:spPr bwMode="auto">
              <a:xfrm>
                <a:off x="0" y="1210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92" name="Rectangle 45"/>
              <p:cNvSpPr>
                <a:spLocks noChangeArrowheads="1"/>
              </p:cNvSpPr>
              <p:nvPr/>
            </p:nvSpPr>
            <p:spPr bwMode="auto">
              <a:xfrm>
                <a:off x="0" y="1450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93" name="Rectangle 46"/>
              <p:cNvSpPr>
                <a:spLocks noChangeArrowheads="1"/>
              </p:cNvSpPr>
              <p:nvPr/>
            </p:nvSpPr>
            <p:spPr bwMode="auto">
              <a:xfrm>
                <a:off x="0" y="1680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</p:grpSp>
        <p:grpSp>
          <p:nvGrpSpPr>
            <p:cNvPr id="67" name="Group 47"/>
            <p:cNvGrpSpPr>
              <a:grpSpLocks/>
            </p:cNvGrpSpPr>
            <p:nvPr/>
          </p:nvGrpSpPr>
          <p:grpSpPr bwMode="auto">
            <a:xfrm>
              <a:off x="5868144" y="2720935"/>
              <a:ext cx="1066060" cy="1844503"/>
              <a:chOff x="-269" y="0"/>
              <a:chExt cx="682" cy="2058"/>
            </a:xfrm>
          </p:grpSpPr>
          <p:sp>
            <p:nvSpPr>
              <p:cNvPr id="78" name="Text Box 48"/>
              <p:cNvSpPr txBox="1">
                <a:spLocks noChangeArrowheads="1"/>
              </p:cNvSpPr>
              <p:nvPr/>
            </p:nvSpPr>
            <p:spPr bwMode="auto">
              <a:xfrm>
                <a:off x="-269" y="0"/>
                <a:ext cx="682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28K-32K</a:t>
                </a:r>
              </a:p>
            </p:txBody>
          </p:sp>
          <p:sp>
            <p:nvSpPr>
              <p:cNvPr id="79" name="Text Box 49"/>
              <p:cNvSpPr txBox="1">
                <a:spLocks noChangeArrowheads="1"/>
              </p:cNvSpPr>
              <p:nvPr/>
            </p:nvSpPr>
            <p:spPr bwMode="auto">
              <a:xfrm>
                <a:off x="-269" y="250"/>
                <a:ext cx="682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24K-28K</a:t>
                </a:r>
              </a:p>
            </p:txBody>
          </p:sp>
          <p:sp>
            <p:nvSpPr>
              <p:cNvPr id="80" name="Text Box 50"/>
              <p:cNvSpPr txBox="1">
                <a:spLocks noChangeArrowheads="1"/>
              </p:cNvSpPr>
              <p:nvPr/>
            </p:nvSpPr>
            <p:spPr bwMode="auto">
              <a:xfrm>
                <a:off x="-269" y="490"/>
                <a:ext cx="682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20K-24K</a:t>
                </a:r>
              </a:p>
            </p:txBody>
          </p:sp>
          <p:sp>
            <p:nvSpPr>
              <p:cNvPr id="81" name="Text Box 51"/>
              <p:cNvSpPr txBox="1">
                <a:spLocks noChangeArrowheads="1"/>
              </p:cNvSpPr>
              <p:nvPr/>
            </p:nvSpPr>
            <p:spPr bwMode="auto">
              <a:xfrm>
                <a:off x="-269" y="740"/>
                <a:ext cx="682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16K-20K</a:t>
                </a:r>
              </a:p>
            </p:txBody>
          </p:sp>
          <p:sp>
            <p:nvSpPr>
              <p:cNvPr id="82" name="Text Box 52"/>
              <p:cNvSpPr txBox="1">
                <a:spLocks noChangeArrowheads="1"/>
              </p:cNvSpPr>
              <p:nvPr/>
            </p:nvSpPr>
            <p:spPr bwMode="auto">
              <a:xfrm>
                <a:off x="-269" y="970"/>
                <a:ext cx="682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12K-16K</a:t>
                </a:r>
              </a:p>
            </p:txBody>
          </p:sp>
          <p:sp>
            <p:nvSpPr>
              <p:cNvPr id="83" name="Text Box 53"/>
              <p:cNvSpPr txBox="1">
                <a:spLocks noChangeArrowheads="1"/>
              </p:cNvSpPr>
              <p:nvPr/>
            </p:nvSpPr>
            <p:spPr bwMode="auto">
              <a:xfrm>
                <a:off x="-269" y="1210"/>
                <a:ext cx="640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 8K-12K</a:t>
                </a:r>
              </a:p>
            </p:txBody>
          </p:sp>
          <p:sp>
            <p:nvSpPr>
              <p:cNvPr id="84" name="Text Box 54"/>
              <p:cNvSpPr txBox="1">
                <a:spLocks noChangeArrowheads="1"/>
              </p:cNvSpPr>
              <p:nvPr/>
            </p:nvSpPr>
            <p:spPr bwMode="auto">
              <a:xfrm>
                <a:off x="-269" y="1450"/>
                <a:ext cx="637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   4K-8K</a:t>
                </a:r>
              </a:p>
            </p:txBody>
          </p:sp>
          <p:sp>
            <p:nvSpPr>
              <p:cNvPr id="85" name="Text Box 55"/>
              <p:cNvSpPr txBox="1">
                <a:spLocks noChangeArrowheads="1"/>
              </p:cNvSpPr>
              <p:nvPr/>
            </p:nvSpPr>
            <p:spPr bwMode="auto">
              <a:xfrm>
                <a:off x="-269" y="1680"/>
                <a:ext cx="637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   0K-4K</a:t>
                </a:r>
              </a:p>
            </p:txBody>
          </p:sp>
        </p:grpSp>
        <p:grpSp>
          <p:nvGrpSpPr>
            <p:cNvPr id="69" name="Group 86"/>
            <p:cNvGrpSpPr>
              <a:grpSpLocks/>
            </p:cNvGrpSpPr>
            <p:nvPr/>
          </p:nvGrpSpPr>
          <p:grpSpPr bwMode="auto">
            <a:xfrm>
              <a:off x="6934941" y="2726313"/>
              <a:ext cx="311063" cy="1844503"/>
              <a:chOff x="-269" y="0"/>
              <a:chExt cx="199" cy="2058"/>
            </a:xfrm>
          </p:grpSpPr>
          <p:sp>
            <p:nvSpPr>
              <p:cNvPr id="70" name="Text Box 87"/>
              <p:cNvSpPr txBox="1">
                <a:spLocks noChangeArrowheads="1"/>
              </p:cNvSpPr>
              <p:nvPr/>
            </p:nvSpPr>
            <p:spPr bwMode="auto">
              <a:xfrm>
                <a:off x="-269" y="0"/>
                <a:ext cx="199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7</a:t>
                </a:r>
              </a:p>
            </p:txBody>
          </p:sp>
          <p:sp>
            <p:nvSpPr>
              <p:cNvPr id="71" name="Text Box 88"/>
              <p:cNvSpPr txBox="1">
                <a:spLocks noChangeArrowheads="1"/>
              </p:cNvSpPr>
              <p:nvPr/>
            </p:nvSpPr>
            <p:spPr bwMode="auto">
              <a:xfrm>
                <a:off x="-269" y="250"/>
                <a:ext cx="199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6</a:t>
                </a:r>
              </a:p>
            </p:txBody>
          </p:sp>
          <p:sp>
            <p:nvSpPr>
              <p:cNvPr id="72" name="Text Box 89"/>
              <p:cNvSpPr txBox="1">
                <a:spLocks noChangeArrowheads="1"/>
              </p:cNvSpPr>
              <p:nvPr/>
            </p:nvSpPr>
            <p:spPr bwMode="auto">
              <a:xfrm>
                <a:off x="-269" y="490"/>
                <a:ext cx="199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5</a:t>
                </a:r>
              </a:p>
            </p:txBody>
          </p:sp>
          <p:sp>
            <p:nvSpPr>
              <p:cNvPr id="73" name="Text Box 90"/>
              <p:cNvSpPr txBox="1">
                <a:spLocks noChangeArrowheads="1"/>
              </p:cNvSpPr>
              <p:nvPr/>
            </p:nvSpPr>
            <p:spPr bwMode="auto">
              <a:xfrm>
                <a:off x="-269" y="740"/>
                <a:ext cx="199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4</a:t>
                </a:r>
              </a:p>
            </p:txBody>
          </p:sp>
          <p:sp>
            <p:nvSpPr>
              <p:cNvPr id="74" name="Text Box 91"/>
              <p:cNvSpPr txBox="1">
                <a:spLocks noChangeArrowheads="1"/>
              </p:cNvSpPr>
              <p:nvPr/>
            </p:nvSpPr>
            <p:spPr bwMode="auto">
              <a:xfrm>
                <a:off x="-269" y="970"/>
                <a:ext cx="199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3</a:t>
                </a:r>
              </a:p>
            </p:txBody>
          </p:sp>
          <p:sp>
            <p:nvSpPr>
              <p:cNvPr id="75" name="Text Box 92"/>
              <p:cNvSpPr txBox="1">
                <a:spLocks noChangeArrowheads="1"/>
              </p:cNvSpPr>
              <p:nvPr/>
            </p:nvSpPr>
            <p:spPr bwMode="auto">
              <a:xfrm>
                <a:off x="-269" y="1210"/>
                <a:ext cx="199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2</a:t>
                </a:r>
              </a:p>
            </p:txBody>
          </p:sp>
          <p:sp>
            <p:nvSpPr>
              <p:cNvPr id="76" name="Text Box 93"/>
              <p:cNvSpPr txBox="1">
                <a:spLocks noChangeArrowheads="1"/>
              </p:cNvSpPr>
              <p:nvPr/>
            </p:nvSpPr>
            <p:spPr bwMode="auto">
              <a:xfrm>
                <a:off x="-269" y="1450"/>
                <a:ext cx="199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1</a:t>
                </a:r>
              </a:p>
            </p:txBody>
          </p:sp>
          <p:sp>
            <p:nvSpPr>
              <p:cNvPr id="77" name="Text Box 94"/>
              <p:cNvSpPr txBox="1">
                <a:spLocks noChangeArrowheads="1"/>
              </p:cNvSpPr>
              <p:nvPr/>
            </p:nvSpPr>
            <p:spPr bwMode="auto">
              <a:xfrm>
                <a:off x="-269" y="1680"/>
                <a:ext cx="199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0</a:t>
                </a:r>
              </a:p>
            </p:txBody>
          </p:sp>
        </p:grpSp>
      </p:grpSp>
      <p:grpSp>
        <p:nvGrpSpPr>
          <p:cNvPr id="104" name="Group 4"/>
          <p:cNvGrpSpPr>
            <a:grpSpLocks/>
          </p:cNvGrpSpPr>
          <p:nvPr/>
        </p:nvGrpSpPr>
        <p:grpSpPr bwMode="auto">
          <a:xfrm>
            <a:off x="4626156" y="2349571"/>
            <a:ext cx="966331" cy="3414751"/>
            <a:chOff x="254" y="14"/>
            <a:chExt cx="562" cy="3810"/>
          </a:xfrm>
          <a:noFill/>
        </p:grpSpPr>
        <p:sp>
          <p:nvSpPr>
            <p:cNvPr id="105" name="Rectangle 5"/>
            <p:cNvSpPr>
              <a:spLocks noChangeArrowheads="1"/>
            </p:cNvSpPr>
            <p:nvPr/>
          </p:nvSpPr>
          <p:spPr bwMode="auto">
            <a:xfrm>
              <a:off x="254" y="1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106" name="Rectangle 6"/>
            <p:cNvSpPr>
              <a:spLocks noChangeArrowheads="1"/>
            </p:cNvSpPr>
            <p:nvPr/>
          </p:nvSpPr>
          <p:spPr bwMode="auto">
            <a:xfrm>
              <a:off x="254" y="256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107" name="Rectangle 7"/>
            <p:cNvSpPr>
              <a:spLocks noChangeArrowheads="1"/>
            </p:cNvSpPr>
            <p:nvPr/>
          </p:nvSpPr>
          <p:spPr bwMode="auto">
            <a:xfrm>
              <a:off x="254" y="496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108" name="Rectangle 8"/>
            <p:cNvSpPr>
              <a:spLocks noChangeArrowheads="1"/>
            </p:cNvSpPr>
            <p:nvPr/>
          </p:nvSpPr>
          <p:spPr bwMode="auto">
            <a:xfrm>
              <a:off x="254" y="73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109" name="Rectangle 9"/>
            <p:cNvSpPr>
              <a:spLocks noChangeArrowheads="1"/>
            </p:cNvSpPr>
            <p:nvPr/>
          </p:nvSpPr>
          <p:spPr bwMode="auto">
            <a:xfrm>
              <a:off x="254" y="96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7</a:t>
              </a:r>
            </a:p>
          </p:txBody>
        </p:sp>
        <p:sp>
          <p:nvSpPr>
            <p:cNvPr id="110" name="Rectangle 10"/>
            <p:cNvSpPr>
              <a:spLocks noChangeArrowheads="1"/>
            </p:cNvSpPr>
            <p:nvPr/>
          </p:nvSpPr>
          <p:spPr bwMode="auto">
            <a:xfrm>
              <a:off x="254" y="120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111" name="Rectangle 11"/>
            <p:cNvSpPr>
              <a:spLocks noChangeArrowheads="1"/>
            </p:cNvSpPr>
            <p:nvPr/>
          </p:nvSpPr>
          <p:spPr bwMode="auto">
            <a:xfrm>
              <a:off x="254" y="144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5</a:t>
              </a:r>
            </a:p>
          </p:txBody>
        </p:sp>
        <p:sp>
          <p:nvSpPr>
            <p:cNvPr id="112" name="Rectangle 12"/>
            <p:cNvSpPr>
              <a:spLocks noChangeArrowheads="1"/>
            </p:cNvSpPr>
            <p:nvPr/>
          </p:nvSpPr>
          <p:spPr bwMode="auto">
            <a:xfrm>
              <a:off x="254" y="167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113" name="Rectangle 13"/>
            <p:cNvSpPr>
              <a:spLocks noChangeArrowheads="1"/>
            </p:cNvSpPr>
            <p:nvPr/>
          </p:nvSpPr>
          <p:spPr bwMode="auto">
            <a:xfrm>
              <a:off x="254" y="1921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114" name="Rectangle 14"/>
            <p:cNvSpPr>
              <a:spLocks noChangeArrowheads="1"/>
            </p:cNvSpPr>
            <p:nvPr/>
          </p:nvSpPr>
          <p:spPr bwMode="auto">
            <a:xfrm>
              <a:off x="254" y="2163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115" name="Rectangle 15"/>
            <p:cNvSpPr>
              <a:spLocks noChangeArrowheads="1"/>
            </p:cNvSpPr>
            <p:nvPr/>
          </p:nvSpPr>
          <p:spPr bwMode="auto">
            <a:xfrm>
              <a:off x="254" y="2403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3</a:t>
              </a:r>
            </a:p>
          </p:txBody>
        </p:sp>
        <p:sp>
          <p:nvSpPr>
            <p:cNvPr id="116" name="Rectangle 16"/>
            <p:cNvSpPr>
              <a:spLocks noChangeArrowheads="1"/>
            </p:cNvSpPr>
            <p:nvPr/>
          </p:nvSpPr>
          <p:spPr bwMode="auto">
            <a:xfrm>
              <a:off x="254" y="264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4</a:t>
              </a:r>
            </a:p>
          </p:txBody>
        </p:sp>
        <p:sp>
          <p:nvSpPr>
            <p:cNvPr id="117" name="Rectangle 17"/>
            <p:cNvSpPr>
              <a:spLocks noChangeArrowheads="1"/>
            </p:cNvSpPr>
            <p:nvPr/>
          </p:nvSpPr>
          <p:spPr bwMode="auto">
            <a:xfrm>
              <a:off x="254" y="287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0</a:t>
              </a:r>
            </a:p>
          </p:txBody>
        </p:sp>
        <p:sp>
          <p:nvSpPr>
            <p:cNvPr id="118" name="Rectangle 18"/>
            <p:cNvSpPr>
              <a:spLocks noChangeArrowheads="1"/>
            </p:cNvSpPr>
            <p:nvPr/>
          </p:nvSpPr>
          <p:spPr bwMode="auto">
            <a:xfrm>
              <a:off x="254" y="311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6</a:t>
              </a:r>
            </a:p>
          </p:txBody>
        </p:sp>
        <p:sp>
          <p:nvSpPr>
            <p:cNvPr id="119" name="Rectangle 19"/>
            <p:cNvSpPr>
              <a:spLocks noChangeArrowheads="1"/>
            </p:cNvSpPr>
            <p:nvPr/>
          </p:nvSpPr>
          <p:spPr bwMode="auto">
            <a:xfrm>
              <a:off x="254" y="335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</a:t>
              </a:r>
            </a:p>
          </p:txBody>
        </p:sp>
        <p:sp>
          <p:nvSpPr>
            <p:cNvPr id="120" name="Rectangle 20"/>
            <p:cNvSpPr>
              <a:spLocks noChangeArrowheads="1"/>
            </p:cNvSpPr>
            <p:nvPr/>
          </p:nvSpPr>
          <p:spPr bwMode="auto">
            <a:xfrm>
              <a:off x="254" y="358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2</a:t>
              </a:r>
            </a:p>
          </p:txBody>
        </p:sp>
      </p:grpSp>
      <p:sp>
        <p:nvSpPr>
          <p:cNvPr id="122" name="Text Box 56"/>
          <p:cNvSpPr txBox="1">
            <a:spLocks noChangeArrowheads="1"/>
          </p:cNvSpPr>
          <p:nvPr/>
        </p:nvSpPr>
        <p:spPr bwMode="auto">
          <a:xfrm>
            <a:off x="4222968" y="5824853"/>
            <a:ext cx="171510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逻辑地址空间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Text Box 57"/>
          <p:cNvSpPr txBox="1">
            <a:spLocks noChangeArrowheads="1"/>
          </p:cNvSpPr>
          <p:nvPr/>
        </p:nvSpPr>
        <p:spPr bwMode="auto">
          <a:xfrm>
            <a:off x="7368281" y="5824853"/>
            <a:ext cx="141577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物理地址空间</a:t>
            </a:r>
          </a:p>
        </p:txBody>
      </p:sp>
      <p:sp>
        <p:nvSpPr>
          <p:cNvPr id="121" name="文本框 120"/>
          <p:cNvSpPr txBox="1"/>
          <p:nvPr/>
        </p:nvSpPr>
        <p:spPr>
          <a:xfrm>
            <a:off x="10226854" y="64886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67316D2-D6C8-6A4F-04B1-2C795EEEEE8D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32" name="标题 8">
            <a:extLst>
              <a:ext uri="{FF2B5EF4-FFF2-40B4-BE49-F238E27FC236}">
                <a16:creationId xmlns:a16="http://schemas.microsoft.com/office/drawing/2014/main" id="{226A3C8B-85CB-3EA9-C4DB-7181A779FA8E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如何记录这复杂的对应关系？</a:t>
            </a:r>
          </a:p>
        </p:txBody>
      </p:sp>
    </p:spTree>
    <p:extLst>
      <p:ext uri="{BB962C8B-B14F-4D97-AF65-F5344CB8AC3E}">
        <p14:creationId xmlns:p14="http://schemas.microsoft.com/office/powerpoint/2010/main" val="171844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"/>
    </mc:Choice>
    <mc:Fallback xmlns="">
      <p:transition spd="slow" advTm="59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55512378"/>
              </p:ext>
            </p:extLst>
          </p:nvPr>
        </p:nvGraphicFramePr>
        <p:xfrm>
          <a:off x="2416447" y="1816100"/>
          <a:ext cx="6919913" cy="419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" name="VISIO" r:id="rId3" imgW="6919200" imgH="4196520" progId="Visio.Drawing.6">
                  <p:embed/>
                </p:oleObj>
              </mc:Choice>
              <mc:Fallback>
                <p:oleObj name="VISIO" r:id="rId3" imgW="6919200" imgH="4196520" progId="Visio.Drawing.6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447" y="1816100"/>
                        <a:ext cx="6919913" cy="4195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226854" y="64886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4815197" y="3018773"/>
            <a:ext cx="1352811" cy="299313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chemeClr val="bg2">
                <a:alpha val="50000"/>
              </a:schemeClr>
            </a:outer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eaLnBrk="1" hangingPunct="1">
              <a:lnSpc>
                <a:spcPts val="2600"/>
              </a:lnSpc>
            </a:pPr>
            <a:endParaRPr lang="zh-CN" altLang="en-US" sz="1600" b="1">
              <a:latin typeface="Times New Roman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735C3E-5F13-4DF4-015B-686A2C9A33DB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7" name="标题 8">
            <a:extLst>
              <a:ext uri="{FF2B5EF4-FFF2-40B4-BE49-F238E27FC236}">
                <a16:creationId xmlns:a16="http://schemas.microsoft.com/office/drawing/2014/main" id="{47686399-271F-36EB-93A5-ABF2F5D7C0AD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页表</a:t>
            </a:r>
          </a:p>
        </p:txBody>
      </p:sp>
    </p:spTree>
    <p:extLst>
      <p:ext uri="{BB962C8B-B14F-4D97-AF65-F5344CB8AC3E}">
        <p14:creationId xmlns:p14="http://schemas.microsoft.com/office/powerpoint/2010/main" val="315502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"/>
    </mc:Choice>
    <mc:Fallback xmlns="">
      <p:transition spd="slow" advTm="297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670" y="1556792"/>
            <a:ext cx="4262268" cy="4701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972" name="Text Box 5"/>
          <p:cNvSpPr txBox="1">
            <a:spLocks noChangeArrowheads="1"/>
          </p:cNvSpPr>
          <p:nvPr/>
        </p:nvSpPr>
        <p:spPr bwMode="auto">
          <a:xfrm>
            <a:off x="1487488" y="1718489"/>
            <a:ext cx="3266107" cy="327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1800" dirty="0">
                <a:solidFill>
                  <a:schemeClr val="tx1"/>
                </a:solidFill>
              </a:rPr>
              <a:t>将虚址8196转换成实址24580的过程：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kumimoji="1" lang="zh-CN" altLang="en-US" sz="1800" dirty="0">
                <a:solidFill>
                  <a:schemeClr val="tx1"/>
                </a:solidFill>
              </a:rPr>
              <a:t>虚址8196在虚页2中；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kumimoji="1" lang="zh-CN" altLang="en-US" sz="1800" dirty="0">
                <a:solidFill>
                  <a:schemeClr val="tx1"/>
                </a:solidFill>
              </a:rPr>
              <a:t>该虚页被映射到实页面6上；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kumimoji="1" lang="zh-CN" altLang="en-US" sz="1800" dirty="0">
                <a:solidFill>
                  <a:schemeClr val="tx1"/>
                </a:solidFill>
              </a:rPr>
              <a:t>虚页号（前4位）作为页表的索引；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kumimoji="1" lang="zh-CN" altLang="en-US" sz="1800" dirty="0">
                <a:solidFill>
                  <a:schemeClr val="tx1"/>
                </a:solidFill>
              </a:rPr>
              <a:t>“在不在”位决定是否产生缺页异常；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kumimoji="1" lang="zh-CN" altLang="en-US" sz="1800" dirty="0">
                <a:solidFill>
                  <a:schemeClr val="tx1"/>
                </a:solidFill>
              </a:rPr>
              <a:t>后12位作为页内偏移量。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163B5FF-D345-988D-E0DD-ACFA80147B65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3" name="标题 8">
            <a:extLst>
              <a:ext uri="{FF2B5EF4-FFF2-40B4-BE49-F238E27FC236}">
                <a16:creationId xmlns:a16="http://schemas.microsoft.com/office/drawing/2014/main" id="{4586E1FD-EED6-A1E0-1EB7-3BF8E3452585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页表机制操作举例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127448" y="1963056"/>
            <a:ext cx="3150607" cy="32639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MMU</a:t>
            </a:r>
            <a:r>
              <a:rPr lang="zh-CN" altLang="en-US" dirty="0"/>
              <a:t>出现在</a:t>
            </a:r>
            <a:r>
              <a:rPr lang="en-US" altLang="zh-CN" dirty="0"/>
              <a:t>CPU</a:t>
            </a:r>
            <a:r>
              <a:rPr lang="zh-CN" altLang="en-US" dirty="0"/>
              <a:t>与内存之间</a:t>
            </a:r>
            <a:endParaRPr lang="en-US" altLang="zh-CN" dirty="0"/>
          </a:p>
          <a:p>
            <a:r>
              <a:rPr lang="en-US" altLang="zh-CN" dirty="0"/>
              <a:t>MMU</a:t>
            </a:r>
            <a:r>
              <a:rPr lang="zh-CN" altLang="en-US" dirty="0"/>
              <a:t>会检测每一个</a:t>
            </a:r>
            <a:r>
              <a:rPr lang="en-US" altLang="zh-CN" dirty="0"/>
              <a:t>CPU</a:t>
            </a:r>
            <a:r>
              <a:rPr lang="zh-CN" altLang="en-US" dirty="0"/>
              <a:t>到内存的访问，并发现程序在运行过程中使用了哪个块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642248" y="2116932"/>
            <a:ext cx="5824925" cy="3435937"/>
            <a:chOff x="384" y="589"/>
            <a:chExt cx="5374" cy="3315"/>
          </a:xfrm>
        </p:grpSpPr>
        <p:sp>
          <p:nvSpPr>
            <p:cNvPr id="5" name="Rectangle 22"/>
            <p:cNvSpPr>
              <a:spLocks noChangeArrowheads="1"/>
            </p:cNvSpPr>
            <p:nvPr/>
          </p:nvSpPr>
          <p:spPr bwMode="auto">
            <a:xfrm>
              <a:off x="1296" y="960"/>
              <a:ext cx="576" cy="57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CPU</a:t>
              </a:r>
              <a:endParaRPr lang="en-US" altLang="zh-CN" sz="1350">
                <a:solidFill>
                  <a:srgbClr val="C00000"/>
                </a:solidFill>
              </a:endParaRPr>
            </a:p>
          </p:txBody>
        </p:sp>
        <p:sp>
          <p:nvSpPr>
            <p:cNvPr id="6" name="Rectangle 23"/>
            <p:cNvSpPr>
              <a:spLocks noChangeArrowheads="1"/>
            </p:cNvSpPr>
            <p:nvPr/>
          </p:nvSpPr>
          <p:spPr bwMode="auto">
            <a:xfrm>
              <a:off x="1296" y="1920"/>
              <a:ext cx="576" cy="57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MMU</a:t>
              </a:r>
              <a:endParaRPr lang="en-US" altLang="zh-CN" sz="1350">
                <a:solidFill>
                  <a:srgbClr val="C00000"/>
                </a:solidFill>
              </a:endParaRPr>
            </a:p>
          </p:txBody>
        </p:sp>
        <p:sp>
          <p:nvSpPr>
            <p:cNvPr id="7" name="Line 24"/>
            <p:cNvSpPr>
              <a:spLocks noChangeShapeType="1"/>
            </p:cNvSpPr>
            <p:nvPr/>
          </p:nvSpPr>
          <p:spPr bwMode="auto">
            <a:xfrm>
              <a:off x="1584" y="1536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25"/>
            <p:cNvSpPr>
              <a:spLocks noChangeShapeType="1"/>
            </p:cNvSpPr>
            <p:nvPr/>
          </p:nvSpPr>
          <p:spPr bwMode="auto">
            <a:xfrm>
              <a:off x="1584" y="2496"/>
              <a:ext cx="0" cy="528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26"/>
            <p:cNvSpPr>
              <a:spLocks noChangeShapeType="1"/>
            </p:cNvSpPr>
            <p:nvPr/>
          </p:nvSpPr>
          <p:spPr bwMode="auto">
            <a:xfrm>
              <a:off x="1008" y="3024"/>
              <a:ext cx="379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27"/>
            <p:cNvSpPr>
              <a:spLocks noChangeArrowheads="1"/>
            </p:cNvSpPr>
            <p:nvPr/>
          </p:nvSpPr>
          <p:spPr bwMode="auto">
            <a:xfrm>
              <a:off x="2880" y="1344"/>
              <a:ext cx="768" cy="100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350" dirty="0">
                  <a:solidFill>
                    <a:srgbClr val="C00000"/>
                  </a:solidFill>
                </a:rPr>
                <a:t>Memory</a:t>
              </a:r>
              <a:endParaRPr lang="zh-CN" altLang="en-US" sz="1350" dirty="0">
                <a:solidFill>
                  <a:srgbClr val="C00000"/>
                </a:solidFill>
              </a:endParaRPr>
            </a:p>
          </p:txBody>
        </p:sp>
        <p:sp>
          <p:nvSpPr>
            <p:cNvPr id="11" name="Rectangle 28"/>
            <p:cNvSpPr>
              <a:spLocks noChangeArrowheads="1"/>
            </p:cNvSpPr>
            <p:nvPr/>
          </p:nvSpPr>
          <p:spPr bwMode="auto">
            <a:xfrm>
              <a:off x="3984" y="1344"/>
              <a:ext cx="768" cy="100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350">
                  <a:solidFill>
                    <a:srgbClr val="C00000"/>
                  </a:solidFill>
                </a:rPr>
                <a:t>Hard disk</a:t>
              </a:r>
              <a:endParaRPr lang="zh-CN" altLang="en-US" sz="1350">
                <a:solidFill>
                  <a:srgbClr val="C00000"/>
                </a:solidFill>
              </a:endParaRPr>
            </a:p>
          </p:txBody>
        </p:sp>
        <p:sp>
          <p:nvSpPr>
            <p:cNvPr id="12" name="Line 29"/>
            <p:cNvSpPr>
              <a:spLocks noChangeShapeType="1"/>
            </p:cNvSpPr>
            <p:nvPr/>
          </p:nvSpPr>
          <p:spPr bwMode="auto">
            <a:xfrm>
              <a:off x="3312" y="2352"/>
              <a:ext cx="0" cy="67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30"/>
            <p:cNvSpPr>
              <a:spLocks noChangeShapeType="1"/>
            </p:cNvSpPr>
            <p:nvPr/>
          </p:nvSpPr>
          <p:spPr bwMode="auto">
            <a:xfrm>
              <a:off x="4320" y="2352"/>
              <a:ext cx="0" cy="67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31"/>
            <p:cNvSpPr>
              <a:spLocks noChangeArrowheads="1"/>
            </p:cNvSpPr>
            <p:nvPr/>
          </p:nvSpPr>
          <p:spPr bwMode="auto">
            <a:xfrm>
              <a:off x="912" y="672"/>
              <a:ext cx="1392" cy="2112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en-US" sz="1350">
                <a:solidFill>
                  <a:srgbClr val="C00000"/>
                </a:solidFill>
              </a:endParaRPr>
            </a:p>
          </p:txBody>
        </p:sp>
        <p:sp>
          <p:nvSpPr>
            <p:cNvPr id="15" name="Text Box 32"/>
            <p:cNvSpPr txBox="1">
              <a:spLocks noChangeArrowheads="1"/>
            </p:cNvSpPr>
            <p:nvPr/>
          </p:nvSpPr>
          <p:spPr bwMode="auto">
            <a:xfrm>
              <a:off x="4838" y="2779"/>
              <a:ext cx="92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350">
                  <a:solidFill>
                    <a:srgbClr val="C00000"/>
                  </a:solidFill>
                </a:rPr>
                <a:t>Addr. bus</a:t>
              </a:r>
              <a:endParaRPr lang="zh-CN" altLang="en-US" sz="1350">
                <a:solidFill>
                  <a:srgbClr val="C00000"/>
                </a:solidFill>
              </a:endParaRPr>
            </a:p>
          </p:txBody>
        </p:sp>
        <p:sp>
          <p:nvSpPr>
            <p:cNvPr id="16" name="Line 33"/>
            <p:cNvSpPr>
              <a:spLocks noChangeShapeType="1"/>
            </p:cNvSpPr>
            <p:nvPr/>
          </p:nvSpPr>
          <p:spPr bwMode="auto">
            <a:xfrm flipH="1">
              <a:off x="1584" y="816"/>
              <a:ext cx="1296" cy="100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34"/>
            <p:cNvSpPr>
              <a:spLocks noChangeShapeType="1"/>
            </p:cNvSpPr>
            <p:nvPr/>
          </p:nvSpPr>
          <p:spPr bwMode="auto">
            <a:xfrm flipH="1" flipV="1">
              <a:off x="1584" y="2640"/>
              <a:ext cx="864" cy="100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35"/>
            <p:cNvSpPr txBox="1">
              <a:spLocks noChangeArrowheads="1"/>
            </p:cNvSpPr>
            <p:nvPr/>
          </p:nvSpPr>
          <p:spPr bwMode="auto">
            <a:xfrm>
              <a:off x="2918" y="589"/>
              <a:ext cx="115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350">
                  <a:solidFill>
                    <a:srgbClr val="C00000"/>
                  </a:solidFill>
                </a:rPr>
                <a:t>Virtual addr.</a:t>
              </a:r>
              <a:endParaRPr lang="zh-CN" altLang="en-US" sz="1350">
                <a:solidFill>
                  <a:srgbClr val="C00000"/>
                </a:solidFill>
              </a:endParaRPr>
            </a:p>
          </p:txBody>
        </p:sp>
        <p:sp>
          <p:nvSpPr>
            <p:cNvPr id="19" name="Text Box 36"/>
            <p:cNvSpPr txBox="1">
              <a:spLocks noChangeArrowheads="1"/>
            </p:cNvSpPr>
            <p:nvPr/>
          </p:nvSpPr>
          <p:spPr bwMode="auto">
            <a:xfrm>
              <a:off x="2438" y="3503"/>
              <a:ext cx="126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350">
                  <a:solidFill>
                    <a:srgbClr val="C00000"/>
                  </a:solidFill>
                </a:rPr>
                <a:t>Physical addr.</a:t>
              </a:r>
              <a:endParaRPr lang="zh-CN" altLang="en-US" sz="1350">
                <a:solidFill>
                  <a:srgbClr val="C00000"/>
                </a:solidFill>
              </a:endParaRPr>
            </a:p>
          </p:txBody>
        </p:sp>
        <p:sp>
          <p:nvSpPr>
            <p:cNvPr id="20" name="Text Box 37"/>
            <p:cNvSpPr txBox="1">
              <a:spLocks noChangeArrowheads="1"/>
            </p:cNvSpPr>
            <p:nvPr/>
          </p:nvSpPr>
          <p:spPr bwMode="auto">
            <a:xfrm>
              <a:off x="384" y="3601"/>
              <a:ext cx="3276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MMU: Memory management unit</a:t>
              </a:r>
              <a:endParaRPr lang="zh-CN" altLang="en-US" sz="1350">
                <a:solidFill>
                  <a:srgbClr val="C00000"/>
                </a:solidFill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2B1004E3-4EB4-0030-FBDF-B2069E8DED2A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22" name="标题 8">
            <a:extLst>
              <a:ext uri="{FF2B5EF4-FFF2-40B4-BE49-F238E27FC236}">
                <a16:creationId xmlns:a16="http://schemas.microsoft.com/office/drawing/2014/main" id="{85176538-EB01-D57B-D615-B91BE1AF7EEE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如何高效的感知程序需要这些块？硬件帮忙</a:t>
            </a:r>
          </a:p>
        </p:txBody>
      </p:sp>
    </p:spTree>
    <p:extLst>
      <p:ext uri="{BB962C8B-B14F-4D97-AF65-F5344CB8AC3E}">
        <p14:creationId xmlns:p14="http://schemas.microsoft.com/office/powerpoint/2010/main" val="65091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Rectangle 170"/>
          <p:cNvSpPr>
            <a:spLocks noChangeArrowheads="1"/>
          </p:cNvSpPr>
          <p:nvPr/>
        </p:nvSpPr>
        <p:spPr bwMode="auto">
          <a:xfrm>
            <a:off x="4250656" y="4809497"/>
            <a:ext cx="1526233" cy="476948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560" name="Rectangle 158"/>
          <p:cNvSpPr>
            <a:spLocks noChangeArrowheads="1"/>
          </p:cNvSpPr>
          <p:nvPr/>
        </p:nvSpPr>
        <p:spPr bwMode="auto">
          <a:xfrm>
            <a:off x="7016951" y="2758622"/>
            <a:ext cx="1240064" cy="381558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561" name="Rectangle 157"/>
          <p:cNvSpPr>
            <a:spLocks noChangeArrowheads="1"/>
          </p:cNvSpPr>
          <p:nvPr/>
        </p:nvSpPr>
        <p:spPr bwMode="auto">
          <a:xfrm>
            <a:off x="4250655" y="3140181"/>
            <a:ext cx="4006360" cy="1669317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562" name="Group 5"/>
          <p:cNvGrpSpPr>
            <a:grpSpLocks/>
          </p:cNvGrpSpPr>
          <p:nvPr/>
        </p:nvGrpSpPr>
        <p:grpSpPr bwMode="auto">
          <a:xfrm>
            <a:off x="5786651" y="4119910"/>
            <a:ext cx="1081082" cy="1304650"/>
            <a:chOff x="0" y="5"/>
            <a:chExt cx="1088" cy="1313"/>
          </a:xfrm>
        </p:grpSpPr>
        <p:sp>
          <p:nvSpPr>
            <p:cNvPr id="563" name="Rectangle 3"/>
            <p:cNvSpPr>
              <a:spLocks noChangeArrowheads="1"/>
            </p:cNvSpPr>
            <p:nvPr/>
          </p:nvSpPr>
          <p:spPr bwMode="auto">
            <a:xfrm>
              <a:off x="0" y="5"/>
              <a:ext cx="1088" cy="982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sp>
          <p:nvSpPr>
            <p:cNvPr id="564" name="Rectangle 4"/>
            <p:cNvSpPr>
              <a:spLocks noChangeArrowheads="1"/>
            </p:cNvSpPr>
            <p:nvPr/>
          </p:nvSpPr>
          <p:spPr bwMode="auto">
            <a:xfrm>
              <a:off x="249" y="1011"/>
              <a:ext cx="54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>
                <a:buFontTx/>
                <a:buNone/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MS PGothic" charset="0"/>
                </a:rPr>
                <a:t>页表</a:t>
              </a:r>
              <a:endPara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565" name="Rectangle 5"/>
            <p:cNvSpPr>
              <a:spLocks noChangeArrowheads="1"/>
            </p:cNvSpPr>
            <p:nvPr/>
          </p:nvSpPr>
          <p:spPr bwMode="auto">
            <a:xfrm>
              <a:off x="3" y="211"/>
              <a:ext cx="1080" cy="192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566" name="Rectangle 6"/>
            <p:cNvSpPr>
              <a:spLocks noChangeArrowheads="1"/>
            </p:cNvSpPr>
            <p:nvPr/>
          </p:nvSpPr>
          <p:spPr bwMode="auto">
            <a:xfrm>
              <a:off x="3" y="403"/>
              <a:ext cx="1080" cy="192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567" name="Rectangle 7"/>
            <p:cNvSpPr>
              <a:spLocks noChangeArrowheads="1"/>
            </p:cNvSpPr>
            <p:nvPr/>
          </p:nvSpPr>
          <p:spPr bwMode="auto">
            <a:xfrm>
              <a:off x="3" y="595"/>
              <a:ext cx="1080" cy="192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568" name="Rectangle 8"/>
            <p:cNvSpPr>
              <a:spLocks noChangeArrowheads="1"/>
            </p:cNvSpPr>
            <p:nvPr/>
          </p:nvSpPr>
          <p:spPr bwMode="auto">
            <a:xfrm>
              <a:off x="3" y="787"/>
              <a:ext cx="1080" cy="192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569" name="Rectangle 9"/>
            <p:cNvSpPr>
              <a:spLocks noChangeArrowheads="1"/>
            </p:cNvSpPr>
            <p:nvPr/>
          </p:nvSpPr>
          <p:spPr bwMode="auto">
            <a:xfrm>
              <a:off x="3" y="19"/>
              <a:ext cx="1080" cy="192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sp>
        <p:nvSpPr>
          <p:cNvPr id="570" name="Rectangle 13"/>
          <p:cNvSpPr>
            <a:spLocks noChangeArrowheads="1"/>
          </p:cNvSpPr>
          <p:nvPr/>
        </p:nvSpPr>
        <p:spPr bwMode="auto">
          <a:xfrm>
            <a:off x="3358986" y="1979607"/>
            <a:ext cx="604134" cy="3243244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Times" charset="0"/>
            </a:endParaRPr>
          </a:p>
        </p:txBody>
      </p:sp>
      <p:sp>
        <p:nvSpPr>
          <p:cNvPr id="571" name="Oval 14"/>
          <p:cNvSpPr>
            <a:spLocks noChangeArrowheads="1"/>
          </p:cNvSpPr>
          <p:nvPr/>
        </p:nvSpPr>
        <p:spPr bwMode="auto">
          <a:xfrm>
            <a:off x="4584840" y="2628072"/>
            <a:ext cx="484897" cy="421304"/>
          </a:xfrm>
          <a:prstGeom prst="ellipse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 cmpd="sng">
            <a:solidFill>
              <a:srgbClr val="11576A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buFontTx/>
              <a:buNone/>
            </a:pPr>
            <a:r>
              <a:rPr lang="en-US" altLang="zh-CN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CPU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572" name="Line 15"/>
          <p:cNvSpPr>
            <a:spLocks noChangeShapeType="1"/>
          </p:cNvSpPr>
          <p:nvPr/>
        </p:nvSpPr>
        <p:spPr bwMode="auto">
          <a:xfrm flipH="1">
            <a:off x="5299941" y="3925545"/>
            <a:ext cx="2233705" cy="0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3" name="Line 16"/>
          <p:cNvSpPr>
            <a:spLocks noChangeShapeType="1"/>
          </p:cNvSpPr>
          <p:nvPr/>
        </p:nvSpPr>
        <p:spPr bwMode="auto">
          <a:xfrm flipH="1">
            <a:off x="4732400" y="4427939"/>
            <a:ext cx="1044000" cy="0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4" name="Rectangle 17"/>
          <p:cNvSpPr>
            <a:spLocks noChangeArrowheads="1"/>
          </p:cNvSpPr>
          <p:nvPr/>
        </p:nvSpPr>
        <p:spPr bwMode="auto">
          <a:xfrm>
            <a:off x="3366936" y="1987558"/>
            <a:ext cx="612083" cy="3251193"/>
          </a:xfrm>
          <a:prstGeom prst="rect">
            <a:avLst/>
          </a:prstGeom>
          <a:solidFill>
            <a:srgbClr val="C0FEF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/>
          <a:lstStyle/>
          <a:p>
            <a:pPr algn="ctr">
              <a:buFontTx/>
              <a:buNone/>
            </a:pPr>
            <a:endParaRPr lang="en-US" altLang="zh-CN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  <a:p>
            <a:pPr algn="ctr"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575" name="Group 20"/>
          <p:cNvGrpSpPr>
            <a:grpSpLocks/>
          </p:cNvGrpSpPr>
          <p:nvPr/>
        </p:nvGrpSpPr>
        <p:grpSpPr bwMode="auto">
          <a:xfrm>
            <a:off x="3359981" y="1979608"/>
            <a:ext cx="605127" cy="645867"/>
            <a:chOff x="0" y="0"/>
            <a:chExt cx="609" cy="650"/>
          </a:xfrm>
          <a:gradFill>
            <a:gsLst>
              <a:gs pos="100000">
                <a:srgbClr val="33FFFF"/>
              </a:gs>
              <a:gs pos="0">
                <a:srgbClr val="99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576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577" name="Line 20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8" name="Line 21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9" name="Line 22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0" name="Line 23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1" name="Line 24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2" name="Line 25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3" name="Rectangle 26"/>
          <p:cNvSpPr>
            <a:spLocks noChangeArrowheads="1"/>
          </p:cNvSpPr>
          <p:nvPr/>
        </p:nvSpPr>
        <p:spPr bwMode="auto">
          <a:xfrm>
            <a:off x="3366936" y="4109974"/>
            <a:ext cx="612083" cy="95390"/>
          </a:xfrm>
          <a:prstGeom prst="rect">
            <a:avLst/>
          </a:prstGeom>
          <a:solidFill>
            <a:srgbClr val="F39FD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/>
          <a:lstStyle/>
          <a:p>
            <a:pPr algn="ctr">
              <a:buFontTx/>
              <a:buNone/>
            </a:pPr>
            <a:endParaRPr lang="en-US" altLang="zh-CN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  <a:p>
            <a:pPr algn="ctr"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584" name="Group 29"/>
          <p:cNvGrpSpPr>
            <a:grpSpLocks/>
          </p:cNvGrpSpPr>
          <p:nvPr/>
        </p:nvGrpSpPr>
        <p:grpSpPr bwMode="auto">
          <a:xfrm>
            <a:off x="3359981" y="4586922"/>
            <a:ext cx="605127" cy="645867"/>
            <a:chOff x="0" y="0"/>
            <a:chExt cx="609" cy="650"/>
          </a:xfrm>
          <a:gradFill>
            <a:gsLst>
              <a:gs pos="100000">
                <a:srgbClr val="33FFFF"/>
              </a:gs>
              <a:gs pos="0">
                <a:srgbClr val="99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585" name="Rectangle 28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586" name="Line 29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7" name="Line 30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8" name="Line 31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9" name="Line 32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0" name="Line 33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1" name="Line 34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92" name="Group 37"/>
          <p:cNvGrpSpPr>
            <a:grpSpLocks/>
          </p:cNvGrpSpPr>
          <p:nvPr/>
        </p:nvGrpSpPr>
        <p:grpSpPr bwMode="auto">
          <a:xfrm>
            <a:off x="3359981" y="3935094"/>
            <a:ext cx="605127" cy="645867"/>
            <a:chOff x="0" y="0"/>
            <a:chExt cx="609" cy="650"/>
          </a:xfrm>
          <a:gradFill>
            <a:gsLst>
              <a:gs pos="100000">
                <a:srgbClr val="33FFFF"/>
              </a:gs>
              <a:gs pos="0">
                <a:srgbClr val="99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593" name="Rectangle 36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594" name="Line 37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5" name="Line 38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6" name="Line 39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7" name="Line 40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8" name="Line 41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9" name="Line 42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00" name="Group 45"/>
          <p:cNvGrpSpPr>
            <a:grpSpLocks/>
          </p:cNvGrpSpPr>
          <p:nvPr/>
        </p:nvGrpSpPr>
        <p:grpSpPr bwMode="auto">
          <a:xfrm>
            <a:off x="3359981" y="3283265"/>
            <a:ext cx="605127" cy="645867"/>
            <a:chOff x="0" y="0"/>
            <a:chExt cx="609" cy="650"/>
          </a:xfrm>
          <a:gradFill>
            <a:gsLst>
              <a:gs pos="100000">
                <a:srgbClr val="33FFFF"/>
              </a:gs>
              <a:gs pos="0">
                <a:srgbClr val="99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01" name="Rectangle 44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602" name="Line 45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3" name="Line 46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4" name="Line 47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5" name="Line 48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6" name="Line 49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7" name="Line 50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08" name="Group 53"/>
          <p:cNvGrpSpPr>
            <a:grpSpLocks/>
          </p:cNvGrpSpPr>
          <p:nvPr/>
        </p:nvGrpSpPr>
        <p:grpSpPr bwMode="auto">
          <a:xfrm>
            <a:off x="3359981" y="2631437"/>
            <a:ext cx="605127" cy="645867"/>
            <a:chOff x="0" y="0"/>
            <a:chExt cx="609" cy="650"/>
          </a:xfrm>
          <a:gradFill>
            <a:gsLst>
              <a:gs pos="100000">
                <a:srgbClr val="33FFFF"/>
              </a:gs>
              <a:gs pos="0">
                <a:srgbClr val="99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09" name="Rectangle 52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610" name="Line 53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1" name="Line 54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2" name="Line 55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3" name="Line 56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4" name="Line 57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5" name="Line 58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16" name="Rectangle 60"/>
          <p:cNvSpPr>
            <a:spLocks noChangeArrowheads="1"/>
          </p:cNvSpPr>
          <p:nvPr/>
        </p:nvSpPr>
        <p:spPr bwMode="auto">
          <a:xfrm>
            <a:off x="5410234" y="4653495"/>
            <a:ext cx="29411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p</a:t>
            </a:r>
            <a:endParaRPr lang="en-US" altLang="zh-CN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617" name="Rectangle 61"/>
          <p:cNvSpPr>
            <a:spLocks noChangeArrowheads="1"/>
          </p:cNvSpPr>
          <p:nvPr/>
        </p:nvSpPr>
        <p:spPr bwMode="auto">
          <a:xfrm>
            <a:off x="3018417" y="5294286"/>
            <a:ext cx="1285273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algn="ctr">
              <a:buFontTx/>
              <a:buNone/>
            </a:pPr>
            <a:r>
              <a:rPr lang="zh-CN" altLang="en-US" sz="1200" b="1" spc="-1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rPr>
              <a:t>逻辑地</a:t>
            </a:r>
            <a:endParaRPr lang="en-US" altLang="zh-CN" sz="1200" b="1" spc="-100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  <a:p>
            <a:pPr algn="ctr">
              <a:buFontTx/>
              <a:buNone/>
            </a:pPr>
            <a:r>
              <a:rPr lang="zh-CN" altLang="en-US" sz="1200" b="1" spc="-1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rPr>
              <a:t>址空间</a:t>
            </a:r>
            <a:endParaRPr lang="en-US" altLang="zh-CN" sz="1200" b="1" spc="-100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618" name="Rectangle 104"/>
          <p:cNvSpPr>
            <a:spLocks noChangeArrowheads="1"/>
          </p:cNvSpPr>
          <p:nvPr/>
        </p:nvSpPr>
        <p:spPr bwMode="auto">
          <a:xfrm>
            <a:off x="5185331" y="3448861"/>
            <a:ext cx="261289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sp>
        <p:nvSpPr>
          <p:cNvPr id="619" name="Rectangle 105"/>
          <p:cNvSpPr>
            <a:spLocks noChangeArrowheads="1"/>
          </p:cNvSpPr>
          <p:nvPr/>
        </p:nvSpPr>
        <p:spPr bwMode="auto">
          <a:xfrm>
            <a:off x="4231388" y="3461561"/>
            <a:ext cx="339836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000" b="1" dirty="0">
                <a:solidFill>
                  <a:srgbClr val="00FF0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31</a:t>
            </a:r>
          </a:p>
        </p:txBody>
      </p:sp>
      <p:sp>
        <p:nvSpPr>
          <p:cNvPr id="620" name="Rectangle 106"/>
          <p:cNvSpPr>
            <a:spLocks noChangeArrowheads="1"/>
          </p:cNvSpPr>
          <p:nvPr/>
        </p:nvSpPr>
        <p:spPr bwMode="auto">
          <a:xfrm>
            <a:off x="4673388" y="3455211"/>
            <a:ext cx="339836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11</a:t>
            </a:r>
          </a:p>
        </p:txBody>
      </p:sp>
      <p:sp>
        <p:nvSpPr>
          <p:cNvPr id="621" name="Rectangle 107"/>
          <p:cNvSpPr>
            <a:spLocks noChangeArrowheads="1"/>
          </p:cNvSpPr>
          <p:nvPr/>
        </p:nvSpPr>
        <p:spPr bwMode="auto">
          <a:xfrm>
            <a:off x="4322197" y="3348845"/>
            <a:ext cx="93402" cy="143084"/>
          </a:xfrm>
          <a:prstGeom prst="rect">
            <a:avLst/>
          </a:prstGeom>
          <a:solidFill>
            <a:srgbClr val="00FF00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22" name="Rectangle 108"/>
          <p:cNvSpPr>
            <a:spLocks noChangeArrowheads="1"/>
          </p:cNvSpPr>
          <p:nvPr/>
        </p:nvSpPr>
        <p:spPr bwMode="auto">
          <a:xfrm>
            <a:off x="4425536" y="3348845"/>
            <a:ext cx="93402" cy="143084"/>
          </a:xfrm>
          <a:prstGeom prst="rect">
            <a:avLst/>
          </a:prstGeom>
          <a:solidFill>
            <a:srgbClr val="00FF00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23" name="Rectangle 109"/>
          <p:cNvSpPr>
            <a:spLocks noChangeArrowheads="1"/>
          </p:cNvSpPr>
          <p:nvPr/>
        </p:nvSpPr>
        <p:spPr bwMode="auto">
          <a:xfrm>
            <a:off x="4527881" y="3348845"/>
            <a:ext cx="93402" cy="143084"/>
          </a:xfrm>
          <a:prstGeom prst="rect">
            <a:avLst/>
          </a:prstGeom>
          <a:solidFill>
            <a:srgbClr val="00FF00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24" name="Rectangle 110"/>
          <p:cNvSpPr>
            <a:spLocks noChangeArrowheads="1"/>
          </p:cNvSpPr>
          <p:nvPr/>
        </p:nvSpPr>
        <p:spPr bwMode="auto">
          <a:xfrm>
            <a:off x="4945210" y="3348845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25" name="Rectangle 111"/>
          <p:cNvSpPr>
            <a:spLocks noChangeArrowheads="1"/>
          </p:cNvSpPr>
          <p:nvPr/>
        </p:nvSpPr>
        <p:spPr bwMode="auto">
          <a:xfrm>
            <a:off x="5048549" y="3348845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26" name="Rectangle 112"/>
          <p:cNvSpPr>
            <a:spLocks noChangeArrowheads="1"/>
          </p:cNvSpPr>
          <p:nvPr/>
        </p:nvSpPr>
        <p:spPr bwMode="auto">
          <a:xfrm>
            <a:off x="5150893" y="3348845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27" name="Rectangle 113"/>
          <p:cNvSpPr>
            <a:spLocks noChangeArrowheads="1"/>
          </p:cNvSpPr>
          <p:nvPr/>
        </p:nvSpPr>
        <p:spPr bwMode="auto">
          <a:xfrm>
            <a:off x="5254232" y="3348845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28" name="Rectangle 114"/>
          <p:cNvSpPr>
            <a:spLocks noChangeArrowheads="1"/>
          </p:cNvSpPr>
          <p:nvPr/>
        </p:nvSpPr>
        <p:spPr bwMode="auto">
          <a:xfrm>
            <a:off x="4488001" y="3456118"/>
            <a:ext cx="339836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000" b="1" dirty="0">
                <a:solidFill>
                  <a:srgbClr val="00FF0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12</a:t>
            </a:r>
            <a:endParaRPr lang="en-US" altLang="zh-CN" sz="1000" b="1" dirty="0">
              <a:solidFill>
                <a:srgbClr val="00FF00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629" name="Rectangle 115"/>
          <p:cNvSpPr>
            <a:spLocks noChangeArrowheads="1"/>
          </p:cNvSpPr>
          <p:nvPr/>
        </p:nvSpPr>
        <p:spPr bwMode="auto">
          <a:xfrm>
            <a:off x="4631220" y="3348845"/>
            <a:ext cx="93402" cy="143084"/>
          </a:xfrm>
          <a:prstGeom prst="rect">
            <a:avLst/>
          </a:prstGeom>
          <a:solidFill>
            <a:srgbClr val="00FF00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30" name="Rectangle 116"/>
          <p:cNvSpPr>
            <a:spLocks noChangeArrowheads="1"/>
          </p:cNvSpPr>
          <p:nvPr/>
        </p:nvSpPr>
        <p:spPr bwMode="auto">
          <a:xfrm>
            <a:off x="4734558" y="3348845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31" name="Rectangle 117"/>
          <p:cNvSpPr>
            <a:spLocks noChangeArrowheads="1"/>
          </p:cNvSpPr>
          <p:nvPr/>
        </p:nvSpPr>
        <p:spPr bwMode="auto">
          <a:xfrm>
            <a:off x="4837897" y="3348845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32" name="Rectangle 118"/>
          <p:cNvSpPr>
            <a:spLocks noChangeArrowheads="1"/>
          </p:cNvSpPr>
          <p:nvPr/>
        </p:nvSpPr>
        <p:spPr bwMode="auto">
          <a:xfrm>
            <a:off x="4412619" y="3076805"/>
            <a:ext cx="29411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p</a:t>
            </a:r>
            <a:endParaRPr lang="en-US" altLang="zh-CN" sz="1400" b="1" dirty="0"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633" name="Rectangle 119"/>
          <p:cNvSpPr>
            <a:spLocks noChangeArrowheads="1"/>
          </p:cNvSpPr>
          <p:nvPr/>
        </p:nvSpPr>
        <p:spPr bwMode="auto">
          <a:xfrm>
            <a:off x="4937261" y="3076805"/>
            <a:ext cx="29411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o</a:t>
            </a:r>
            <a:endParaRPr lang="en-US" altLang="zh-CN" sz="1400" b="1" dirty="0"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634" name="Rectangle 121"/>
          <p:cNvSpPr>
            <a:spLocks noChangeArrowheads="1"/>
          </p:cNvSpPr>
          <p:nvPr/>
        </p:nvSpPr>
        <p:spPr bwMode="auto">
          <a:xfrm>
            <a:off x="7970677" y="3461561"/>
            <a:ext cx="261289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sp>
        <p:nvSpPr>
          <p:cNvPr id="635" name="Rectangle 122"/>
          <p:cNvSpPr>
            <a:spLocks noChangeArrowheads="1"/>
          </p:cNvSpPr>
          <p:nvPr/>
        </p:nvSpPr>
        <p:spPr bwMode="auto">
          <a:xfrm>
            <a:off x="7080467" y="3455211"/>
            <a:ext cx="339836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000" b="1" dirty="0">
                <a:solidFill>
                  <a:srgbClr val="00FF0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20</a:t>
            </a:r>
          </a:p>
        </p:txBody>
      </p:sp>
      <p:sp>
        <p:nvSpPr>
          <p:cNvPr id="636" name="Rectangle 123"/>
          <p:cNvSpPr>
            <a:spLocks noChangeArrowheads="1"/>
          </p:cNvSpPr>
          <p:nvPr/>
        </p:nvSpPr>
        <p:spPr bwMode="auto">
          <a:xfrm>
            <a:off x="7446035" y="3455211"/>
            <a:ext cx="339836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11</a:t>
            </a:r>
          </a:p>
        </p:txBody>
      </p:sp>
      <p:sp>
        <p:nvSpPr>
          <p:cNvPr id="637" name="Rectangle 124"/>
          <p:cNvSpPr>
            <a:spLocks noChangeArrowheads="1"/>
          </p:cNvSpPr>
          <p:nvPr/>
        </p:nvSpPr>
        <p:spPr bwMode="auto">
          <a:xfrm>
            <a:off x="7294177" y="3346857"/>
            <a:ext cx="93402" cy="143084"/>
          </a:xfrm>
          <a:prstGeom prst="rect">
            <a:avLst/>
          </a:prstGeom>
          <a:solidFill>
            <a:srgbClr val="00FF00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38" name="Rectangle 125"/>
          <p:cNvSpPr>
            <a:spLocks noChangeArrowheads="1"/>
          </p:cNvSpPr>
          <p:nvPr/>
        </p:nvSpPr>
        <p:spPr bwMode="auto">
          <a:xfrm>
            <a:off x="7711507" y="3346857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39" name="Rectangle 126"/>
          <p:cNvSpPr>
            <a:spLocks noChangeArrowheads="1"/>
          </p:cNvSpPr>
          <p:nvPr/>
        </p:nvSpPr>
        <p:spPr bwMode="auto">
          <a:xfrm>
            <a:off x="7814845" y="3346857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40" name="Rectangle 127"/>
          <p:cNvSpPr>
            <a:spLocks noChangeArrowheads="1"/>
          </p:cNvSpPr>
          <p:nvPr/>
        </p:nvSpPr>
        <p:spPr bwMode="auto">
          <a:xfrm>
            <a:off x="7917190" y="3346857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41" name="Rectangle 128"/>
          <p:cNvSpPr>
            <a:spLocks noChangeArrowheads="1"/>
          </p:cNvSpPr>
          <p:nvPr/>
        </p:nvSpPr>
        <p:spPr bwMode="auto">
          <a:xfrm>
            <a:off x="8020529" y="3346857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42" name="Rectangle 129"/>
          <p:cNvSpPr>
            <a:spLocks noChangeArrowheads="1"/>
          </p:cNvSpPr>
          <p:nvPr/>
        </p:nvSpPr>
        <p:spPr bwMode="auto">
          <a:xfrm>
            <a:off x="7274083" y="3449768"/>
            <a:ext cx="339836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000" b="1" dirty="0">
                <a:solidFill>
                  <a:srgbClr val="00FF0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12</a:t>
            </a:r>
            <a:endParaRPr lang="en-US" altLang="zh-CN" sz="1000" b="1" dirty="0">
              <a:solidFill>
                <a:srgbClr val="00FF00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643" name="Rectangle 130"/>
          <p:cNvSpPr>
            <a:spLocks noChangeArrowheads="1"/>
          </p:cNvSpPr>
          <p:nvPr/>
        </p:nvSpPr>
        <p:spPr bwMode="auto">
          <a:xfrm>
            <a:off x="7397516" y="3346857"/>
            <a:ext cx="93402" cy="143084"/>
          </a:xfrm>
          <a:prstGeom prst="rect">
            <a:avLst/>
          </a:prstGeom>
          <a:solidFill>
            <a:srgbClr val="00FF00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44" name="Rectangle 131"/>
          <p:cNvSpPr>
            <a:spLocks noChangeArrowheads="1"/>
          </p:cNvSpPr>
          <p:nvPr/>
        </p:nvSpPr>
        <p:spPr bwMode="auto">
          <a:xfrm>
            <a:off x="7500855" y="3346857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45" name="Rectangle 132"/>
          <p:cNvSpPr>
            <a:spLocks noChangeArrowheads="1"/>
          </p:cNvSpPr>
          <p:nvPr/>
        </p:nvSpPr>
        <p:spPr bwMode="auto">
          <a:xfrm>
            <a:off x="7604193" y="3346857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46" name="Rectangle 133"/>
          <p:cNvSpPr>
            <a:spLocks noChangeArrowheads="1"/>
          </p:cNvSpPr>
          <p:nvPr/>
        </p:nvSpPr>
        <p:spPr bwMode="auto">
          <a:xfrm>
            <a:off x="7314050" y="3095466"/>
            <a:ext cx="29411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r>
              <a:rPr lang="en-US" altLang="zh-CN" sz="1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f</a:t>
            </a:r>
          </a:p>
        </p:txBody>
      </p:sp>
      <p:sp>
        <p:nvSpPr>
          <p:cNvPr id="647" name="Rectangle 134"/>
          <p:cNvSpPr>
            <a:spLocks noChangeArrowheads="1"/>
          </p:cNvSpPr>
          <p:nvPr/>
        </p:nvSpPr>
        <p:spPr bwMode="auto">
          <a:xfrm>
            <a:off x="7703557" y="3095466"/>
            <a:ext cx="29411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o</a:t>
            </a:r>
          </a:p>
        </p:txBody>
      </p:sp>
      <p:sp>
        <p:nvSpPr>
          <p:cNvPr id="648" name="Rectangle 135"/>
          <p:cNvSpPr>
            <a:spLocks noChangeArrowheads="1"/>
          </p:cNvSpPr>
          <p:nvPr/>
        </p:nvSpPr>
        <p:spPr bwMode="auto">
          <a:xfrm>
            <a:off x="7379600" y="4068002"/>
            <a:ext cx="798295" cy="2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buFontTx/>
              <a:buNone/>
            </a:pPr>
            <a:r>
              <a:rPr lang="zh-CN" altLang="en-US" sz="13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rPr>
              <a:t>物理地址</a:t>
            </a:r>
            <a:endParaRPr lang="en-US" altLang="zh-CN" sz="13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649" name="Arc 136"/>
          <p:cNvSpPr>
            <a:spLocks/>
          </p:cNvSpPr>
          <p:nvPr/>
        </p:nvSpPr>
        <p:spPr bwMode="auto">
          <a:xfrm>
            <a:off x="7525695" y="3561485"/>
            <a:ext cx="270270" cy="357711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0" name="Line 137"/>
          <p:cNvSpPr>
            <a:spLocks noChangeShapeType="1"/>
          </p:cNvSpPr>
          <p:nvPr/>
        </p:nvSpPr>
        <p:spPr bwMode="auto">
          <a:xfrm flipH="1">
            <a:off x="4807095" y="3092486"/>
            <a:ext cx="7949" cy="246423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1" name="Arc 139"/>
          <p:cNvSpPr>
            <a:spLocks/>
          </p:cNvSpPr>
          <p:nvPr/>
        </p:nvSpPr>
        <p:spPr bwMode="auto">
          <a:xfrm>
            <a:off x="5030663" y="3553536"/>
            <a:ext cx="270270" cy="357711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2" name="Line 140"/>
          <p:cNvSpPr>
            <a:spLocks noChangeShapeType="1"/>
          </p:cNvSpPr>
          <p:nvPr/>
        </p:nvSpPr>
        <p:spPr bwMode="auto">
          <a:xfrm>
            <a:off x="4497078" y="3577383"/>
            <a:ext cx="0" cy="588235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3" name="Arc 141"/>
          <p:cNvSpPr>
            <a:spLocks/>
          </p:cNvSpPr>
          <p:nvPr/>
        </p:nvSpPr>
        <p:spPr bwMode="auto">
          <a:xfrm>
            <a:off x="4498072" y="4181517"/>
            <a:ext cx="270270" cy="246423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4" name="Line 142"/>
          <p:cNvSpPr>
            <a:spLocks noChangeShapeType="1"/>
          </p:cNvSpPr>
          <p:nvPr/>
        </p:nvSpPr>
        <p:spPr bwMode="auto">
          <a:xfrm flipV="1">
            <a:off x="5689447" y="4475634"/>
            <a:ext cx="0" cy="612083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5" name="Rectangle 143"/>
          <p:cNvSpPr>
            <a:spLocks noChangeArrowheads="1"/>
          </p:cNvSpPr>
          <p:nvPr/>
        </p:nvSpPr>
        <p:spPr bwMode="auto">
          <a:xfrm>
            <a:off x="4562615" y="3905383"/>
            <a:ext cx="798295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buFont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rPr>
              <a:t>逻辑地址</a:t>
            </a:r>
            <a:endParaRPr lang="en-US" altLang="zh-CN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656" name="Arc 144"/>
          <p:cNvSpPr>
            <a:spLocks/>
          </p:cNvSpPr>
          <p:nvPr/>
        </p:nvSpPr>
        <p:spPr bwMode="auto">
          <a:xfrm>
            <a:off x="7255425" y="4284854"/>
            <a:ext cx="143084" cy="127186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7" name="Line 145"/>
          <p:cNvSpPr>
            <a:spLocks noChangeShapeType="1"/>
          </p:cNvSpPr>
          <p:nvPr/>
        </p:nvSpPr>
        <p:spPr bwMode="auto">
          <a:xfrm>
            <a:off x="7406458" y="3569433"/>
            <a:ext cx="0" cy="731320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8" name="Line 146"/>
          <p:cNvSpPr>
            <a:spLocks noChangeShapeType="1"/>
          </p:cNvSpPr>
          <p:nvPr/>
        </p:nvSpPr>
        <p:spPr bwMode="auto">
          <a:xfrm flipH="1">
            <a:off x="6937461" y="4416015"/>
            <a:ext cx="329889" cy="0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9" name="Arc 147"/>
          <p:cNvSpPr>
            <a:spLocks/>
          </p:cNvSpPr>
          <p:nvPr/>
        </p:nvSpPr>
        <p:spPr bwMode="auto">
          <a:xfrm rot="10800000">
            <a:off x="7692628" y="2862955"/>
            <a:ext cx="79491" cy="79491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0" name="Arc 148"/>
          <p:cNvSpPr>
            <a:spLocks/>
          </p:cNvSpPr>
          <p:nvPr/>
        </p:nvSpPr>
        <p:spPr bwMode="auto">
          <a:xfrm rot="10800000">
            <a:off x="7620093" y="2858980"/>
            <a:ext cx="73529" cy="83466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1" name="Arc 149"/>
          <p:cNvSpPr>
            <a:spLocks/>
          </p:cNvSpPr>
          <p:nvPr/>
        </p:nvSpPr>
        <p:spPr bwMode="auto">
          <a:xfrm>
            <a:off x="7304114" y="2942446"/>
            <a:ext cx="114268" cy="111288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2" name="Arc 151"/>
          <p:cNvSpPr>
            <a:spLocks/>
          </p:cNvSpPr>
          <p:nvPr/>
        </p:nvSpPr>
        <p:spPr bwMode="auto">
          <a:xfrm>
            <a:off x="7975815" y="2942446"/>
            <a:ext cx="114268" cy="111288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3" name="Line 153"/>
          <p:cNvSpPr>
            <a:spLocks noChangeShapeType="1"/>
          </p:cNvSpPr>
          <p:nvPr/>
        </p:nvSpPr>
        <p:spPr bwMode="auto">
          <a:xfrm flipH="1">
            <a:off x="7954948" y="2178336"/>
            <a:ext cx="540000" cy="0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4" name="Arc 154"/>
          <p:cNvSpPr>
            <a:spLocks/>
          </p:cNvSpPr>
          <p:nvPr/>
        </p:nvSpPr>
        <p:spPr bwMode="auto">
          <a:xfrm rot="10800000">
            <a:off x="7692627" y="2178337"/>
            <a:ext cx="270270" cy="357711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5" name="Line 155"/>
          <p:cNvSpPr>
            <a:spLocks noChangeShapeType="1"/>
          </p:cNvSpPr>
          <p:nvPr/>
        </p:nvSpPr>
        <p:spPr bwMode="auto">
          <a:xfrm>
            <a:off x="7716998" y="2407110"/>
            <a:ext cx="0" cy="313991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6" name="Rectangle 156"/>
          <p:cNvSpPr>
            <a:spLocks noChangeArrowheads="1"/>
          </p:cNvSpPr>
          <p:nvPr/>
        </p:nvSpPr>
        <p:spPr bwMode="auto">
          <a:xfrm>
            <a:off x="6433861" y="4276688"/>
            <a:ext cx="29411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f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667" name="AutoShape 157"/>
          <p:cNvSpPr>
            <a:spLocks noChangeArrowheads="1"/>
          </p:cNvSpPr>
          <p:nvPr/>
        </p:nvSpPr>
        <p:spPr bwMode="auto">
          <a:xfrm rot="16200000" flipH="1">
            <a:off x="4695807" y="2198202"/>
            <a:ext cx="230525" cy="580286"/>
          </a:xfrm>
          <a:prstGeom prst="rightArrow">
            <a:avLst>
              <a:gd name="adj1" fmla="val 75000"/>
              <a:gd name="adj2" fmla="val 50005"/>
            </a:avLst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68" name="Rectangle 83"/>
          <p:cNvSpPr>
            <a:spLocks noChangeArrowheads="1"/>
          </p:cNvSpPr>
          <p:nvPr/>
        </p:nvSpPr>
        <p:spPr bwMode="auto">
          <a:xfrm>
            <a:off x="4822993" y="4952581"/>
            <a:ext cx="488871" cy="233506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Times" charset="0"/>
              </a:rPr>
              <a:t>PTBR</a:t>
            </a:r>
            <a:endParaRPr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669" name="Line 84"/>
          <p:cNvSpPr>
            <a:spLocks noChangeShapeType="1"/>
          </p:cNvSpPr>
          <p:nvPr/>
        </p:nvSpPr>
        <p:spPr bwMode="auto">
          <a:xfrm>
            <a:off x="5311864" y="5074800"/>
            <a:ext cx="317965" cy="993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0" name="TextBox 171"/>
          <p:cNvSpPr>
            <a:spLocks noChangeArrowheads="1"/>
          </p:cNvSpPr>
          <p:nvPr/>
        </p:nvSpPr>
        <p:spPr bwMode="auto">
          <a:xfrm>
            <a:off x="6396578" y="2854012"/>
            <a:ext cx="6928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Times New Roman" charset="0"/>
              </a:rPr>
              <a:t>MMU</a:t>
            </a:r>
            <a:endParaRPr lang="en-US" altLang="zh-CN" sz="14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672" name="Arc 154"/>
          <p:cNvSpPr>
            <a:spLocks noChangeArrowheads="1"/>
          </p:cNvSpPr>
          <p:nvPr/>
        </p:nvSpPr>
        <p:spPr bwMode="auto">
          <a:xfrm rot="10800000">
            <a:off x="7706538" y="2183305"/>
            <a:ext cx="270270" cy="357711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/>
          </a:custGeom>
          <a:noFill/>
          <a:ln w="19050" cap="rnd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Comic Sans MS" charset="0"/>
            </a:endParaRPr>
          </a:p>
        </p:txBody>
      </p:sp>
      <p:sp>
        <p:nvSpPr>
          <p:cNvPr id="673" name="Arc 147"/>
          <p:cNvSpPr>
            <a:spLocks noChangeArrowheads="1"/>
          </p:cNvSpPr>
          <p:nvPr/>
        </p:nvSpPr>
        <p:spPr bwMode="auto">
          <a:xfrm rot="10800000">
            <a:off x="7697597" y="2835134"/>
            <a:ext cx="79491" cy="79491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/>
          </a:custGeom>
          <a:noFill/>
          <a:ln w="19050" cap="rnd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Comic Sans MS" charset="0"/>
            </a:endParaRPr>
          </a:p>
        </p:txBody>
      </p:sp>
      <p:sp>
        <p:nvSpPr>
          <p:cNvPr id="674" name="Arc 148"/>
          <p:cNvSpPr>
            <a:spLocks noChangeArrowheads="1"/>
          </p:cNvSpPr>
          <p:nvPr/>
        </p:nvSpPr>
        <p:spPr bwMode="auto">
          <a:xfrm rot="10800000">
            <a:off x="7625060" y="2831158"/>
            <a:ext cx="73529" cy="83466"/>
          </a:xfrm>
          <a:custGeom>
            <a:avLst/>
            <a:gdLst>
              <a:gd name="T0" fmla="*/ 0 w 21600"/>
              <a:gd name="T1" fmla="*/ 2147483647 h 21598"/>
              <a:gd name="T2" fmla="*/ 2147483647 w 21600"/>
              <a:gd name="T3" fmla="*/ 0 h 21598"/>
              <a:gd name="T4" fmla="*/ 2147483647 w 21600"/>
              <a:gd name="T5" fmla="*/ 2147483647 h 21598"/>
              <a:gd name="T6" fmla="*/ 0 60000 65536"/>
              <a:gd name="T7" fmla="*/ 0 60000 65536"/>
              <a:gd name="T8" fmla="*/ 0 60000 65536"/>
              <a:gd name="T9" fmla="*/ 0 w 21600"/>
              <a:gd name="T10" fmla="*/ 0 h 21598"/>
              <a:gd name="T11" fmla="*/ 21600 w 21600"/>
              <a:gd name="T12" fmla="*/ 21598 h 215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/>
          </a:custGeom>
          <a:noFill/>
          <a:ln w="19050" cap="rnd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Comic Sans MS" charset="0"/>
            </a:endParaRPr>
          </a:p>
        </p:txBody>
      </p:sp>
      <p:sp>
        <p:nvSpPr>
          <p:cNvPr id="675" name="Arc 149"/>
          <p:cNvSpPr>
            <a:spLocks noChangeArrowheads="1"/>
          </p:cNvSpPr>
          <p:nvPr/>
        </p:nvSpPr>
        <p:spPr bwMode="auto">
          <a:xfrm>
            <a:off x="7309083" y="2914624"/>
            <a:ext cx="114269" cy="111288"/>
          </a:xfrm>
          <a:custGeom>
            <a:avLst/>
            <a:gdLst>
              <a:gd name="T0" fmla="*/ 0 w 21600"/>
              <a:gd name="T1" fmla="*/ 2147483647 h 21599"/>
              <a:gd name="T2" fmla="*/ 2147483647 w 21600"/>
              <a:gd name="T3" fmla="*/ 0 h 21599"/>
              <a:gd name="T4" fmla="*/ 2147483647 w 21600"/>
              <a:gd name="T5" fmla="*/ 2147483647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/>
          </a:custGeom>
          <a:noFill/>
          <a:ln w="19050" cap="rnd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Comic Sans MS" charset="0"/>
            </a:endParaRPr>
          </a:p>
        </p:txBody>
      </p:sp>
      <p:sp>
        <p:nvSpPr>
          <p:cNvPr id="676" name="Arc 151"/>
          <p:cNvSpPr>
            <a:spLocks noChangeArrowheads="1"/>
          </p:cNvSpPr>
          <p:nvPr/>
        </p:nvSpPr>
        <p:spPr bwMode="auto">
          <a:xfrm>
            <a:off x="7980784" y="2914624"/>
            <a:ext cx="114269" cy="111288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/>
          </a:custGeom>
          <a:noFill/>
          <a:ln w="19050" cap="rnd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Comic Sans MS" charset="0"/>
            </a:endParaRPr>
          </a:p>
        </p:txBody>
      </p:sp>
      <p:sp>
        <p:nvSpPr>
          <p:cNvPr id="677" name="Arc 141"/>
          <p:cNvSpPr>
            <a:spLocks noChangeArrowheads="1"/>
          </p:cNvSpPr>
          <p:nvPr/>
        </p:nvSpPr>
        <p:spPr bwMode="auto">
          <a:xfrm>
            <a:off x="4506021" y="4188473"/>
            <a:ext cx="270270" cy="246423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/>
          </a:custGeom>
          <a:noFill/>
          <a:ln w="19050" cap="rnd" cmpd="sng">
            <a:solidFill>
              <a:schemeClr val="folHlink"/>
            </a:solidFill>
            <a:bevel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Comic Sans MS" charset="0"/>
            </a:endParaRPr>
          </a:p>
        </p:txBody>
      </p:sp>
      <p:sp>
        <p:nvSpPr>
          <p:cNvPr id="678" name="Arc 144"/>
          <p:cNvSpPr>
            <a:spLocks noChangeArrowheads="1"/>
          </p:cNvSpPr>
          <p:nvPr/>
        </p:nvSpPr>
        <p:spPr bwMode="auto">
          <a:xfrm>
            <a:off x="7260394" y="4306714"/>
            <a:ext cx="143084" cy="127186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/>
          </a:custGeom>
          <a:noFill/>
          <a:ln w="19050" cap="rnd" cmpd="sng">
            <a:solidFill>
              <a:schemeClr val="folHlink"/>
            </a:solidFill>
            <a:bevel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Comic Sans MS" charset="0"/>
            </a:endParaRPr>
          </a:p>
        </p:txBody>
      </p:sp>
      <p:sp>
        <p:nvSpPr>
          <p:cNvPr id="679" name="矩形 678"/>
          <p:cNvSpPr/>
          <p:nvPr/>
        </p:nvSpPr>
        <p:spPr>
          <a:xfrm>
            <a:off x="4370525" y="1857494"/>
            <a:ext cx="928694" cy="500066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0" name="矩形 679"/>
          <p:cNvSpPr/>
          <p:nvPr/>
        </p:nvSpPr>
        <p:spPr>
          <a:xfrm>
            <a:off x="3376745" y="4106997"/>
            <a:ext cx="576000" cy="97200"/>
          </a:xfrm>
          <a:prstGeom prst="rect">
            <a:avLst/>
          </a:prstGeom>
          <a:solidFill>
            <a:srgbClr val="C00000"/>
          </a:solidFill>
          <a:ln w="12700">
            <a:solidFill>
              <a:srgbClr val="11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1" name="Rectangle 59"/>
          <p:cNvSpPr>
            <a:spLocks noChangeArrowheads="1"/>
          </p:cNvSpPr>
          <p:nvPr/>
        </p:nvSpPr>
        <p:spPr bwMode="auto">
          <a:xfrm>
            <a:off x="3432307" y="4033968"/>
            <a:ext cx="458458" cy="22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9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(</a:t>
            </a:r>
            <a:r>
              <a:rPr lang="en-US" altLang="zh-CN" sz="9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p,o</a:t>
            </a:r>
            <a:r>
              <a:rPr lang="en-US" altLang="zh-CN" sz="9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)</a:t>
            </a:r>
            <a:endParaRPr lang="en-US" altLang="zh-CN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682" name="Rectangle 138"/>
          <p:cNvSpPr>
            <a:spLocks noChangeArrowheads="1"/>
          </p:cNvSpPr>
          <p:nvPr/>
        </p:nvSpPr>
        <p:spPr bwMode="auto">
          <a:xfrm>
            <a:off x="4425537" y="1799656"/>
            <a:ext cx="771065" cy="445151"/>
          </a:xfrm>
          <a:prstGeom prst="rect">
            <a:avLst/>
          </a:prstGeom>
          <a:noFill/>
          <a:ln w="28575" cmpd="sng">
            <a:noFill/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buFontTx/>
              <a:buNone/>
            </a:pPr>
            <a:endParaRPr lang="en-US" altLang="zh-CN" sz="1400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Times" charset="0"/>
            </a:endParaRPr>
          </a:p>
          <a:p>
            <a:pPr algn="ctr">
              <a:buFontTx/>
              <a:buNone/>
            </a:pPr>
            <a:r>
              <a:rPr lang="zh-CN" altLang="en-US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Times" charset="0"/>
              </a:rPr>
              <a:t>程序 </a:t>
            </a:r>
            <a:r>
              <a:rPr lang="en-US" altLang="zh-CN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Times" charset="0"/>
              </a:rPr>
              <a:t>P</a:t>
            </a:r>
            <a:endParaRPr lang="en-US" altLang="zh-CN" sz="1400" b="1" dirty="0"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683" name="Rectangle 13"/>
          <p:cNvSpPr>
            <a:spLocks noChangeArrowheads="1"/>
          </p:cNvSpPr>
          <p:nvPr/>
        </p:nvSpPr>
        <p:spPr bwMode="auto">
          <a:xfrm>
            <a:off x="8535163" y="1979607"/>
            <a:ext cx="604134" cy="3243244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Times" charset="0"/>
            </a:endParaRPr>
          </a:p>
        </p:txBody>
      </p:sp>
      <p:sp>
        <p:nvSpPr>
          <p:cNvPr id="684" name="Rectangle 17"/>
          <p:cNvSpPr>
            <a:spLocks noChangeArrowheads="1"/>
          </p:cNvSpPr>
          <p:nvPr/>
        </p:nvSpPr>
        <p:spPr bwMode="auto">
          <a:xfrm>
            <a:off x="8543113" y="1987558"/>
            <a:ext cx="612083" cy="3251193"/>
          </a:xfrm>
          <a:prstGeom prst="rect">
            <a:avLst/>
          </a:prstGeom>
          <a:solidFill>
            <a:srgbClr val="C0FEF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/>
          <a:lstStyle/>
          <a:p>
            <a:pPr algn="ctr">
              <a:buFontTx/>
              <a:buNone/>
            </a:pPr>
            <a:endParaRPr lang="en-US" altLang="zh-CN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  <a:p>
            <a:pPr algn="ctr"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685" name="Group 20"/>
          <p:cNvGrpSpPr>
            <a:grpSpLocks/>
          </p:cNvGrpSpPr>
          <p:nvPr/>
        </p:nvGrpSpPr>
        <p:grpSpPr bwMode="auto">
          <a:xfrm>
            <a:off x="8536158" y="1979608"/>
            <a:ext cx="605127" cy="645867"/>
            <a:chOff x="0" y="0"/>
            <a:chExt cx="609" cy="650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86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687" name="Line 20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8" name="Line 21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9" name="Line 22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0" name="Line 23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1" name="Line 24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2" name="Line 25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93" name="Rectangle 26"/>
          <p:cNvSpPr>
            <a:spLocks noChangeArrowheads="1"/>
          </p:cNvSpPr>
          <p:nvPr/>
        </p:nvSpPr>
        <p:spPr bwMode="auto">
          <a:xfrm>
            <a:off x="8543113" y="4109974"/>
            <a:ext cx="612083" cy="95390"/>
          </a:xfrm>
          <a:prstGeom prst="rect">
            <a:avLst/>
          </a:prstGeom>
          <a:solidFill>
            <a:srgbClr val="F39FD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/>
          <a:lstStyle/>
          <a:p>
            <a:pPr algn="ctr">
              <a:buFontTx/>
              <a:buNone/>
            </a:pPr>
            <a:endParaRPr lang="en-US" altLang="zh-CN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  <a:p>
            <a:pPr algn="ctr"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694" name="Group 29"/>
          <p:cNvGrpSpPr>
            <a:grpSpLocks/>
          </p:cNvGrpSpPr>
          <p:nvPr/>
        </p:nvGrpSpPr>
        <p:grpSpPr bwMode="auto">
          <a:xfrm>
            <a:off x="8536158" y="4586922"/>
            <a:ext cx="605127" cy="645867"/>
            <a:chOff x="0" y="0"/>
            <a:chExt cx="609" cy="650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95" name="Rectangle 28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696" name="Line 29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7" name="Line 30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8" name="Line 31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9" name="Line 32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0" name="Line 33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1" name="Line 34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02" name="Group 37"/>
          <p:cNvGrpSpPr>
            <a:grpSpLocks/>
          </p:cNvGrpSpPr>
          <p:nvPr/>
        </p:nvGrpSpPr>
        <p:grpSpPr bwMode="auto">
          <a:xfrm>
            <a:off x="8536158" y="3935094"/>
            <a:ext cx="605127" cy="645867"/>
            <a:chOff x="0" y="0"/>
            <a:chExt cx="609" cy="650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703" name="Rectangle 36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704" name="Line 37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5" name="Line 38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6" name="Line 39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7" name="Line 40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8" name="Line 41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9" name="Line 42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10" name="Group 45"/>
          <p:cNvGrpSpPr>
            <a:grpSpLocks/>
          </p:cNvGrpSpPr>
          <p:nvPr/>
        </p:nvGrpSpPr>
        <p:grpSpPr bwMode="auto">
          <a:xfrm>
            <a:off x="8536158" y="3283265"/>
            <a:ext cx="605127" cy="645867"/>
            <a:chOff x="0" y="0"/>
            <a:chExt cx="609" cy="650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711" name="Rectangle 44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712" name="Line 45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3" name="Line 46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4" name="Line 47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5" name="Line 48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6" name="Line 49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7" name="Line 50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18" name="Group 53"/>
          <p:cNvGrpSpPr>
            <a:grpSpLocks/>
          </p:cNvGrpSpPr>
          <p:nvPr/>
        </p:nvGrpSpPr>
        <p:grpSpPr bwMode="auto">
          <a:xfrm>
            <a:off x="8536158" y="2631437"/>
            <a:ext cx="605127" cy="645867"/>
            <a:chOff x="0" y="0"/>
            <a:chExt cx="609" cy="650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719" name="Rectangle 52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720" name="Line 53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1" name="Line 54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2" name="Line 55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3" name="Line 56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4" name="Line 57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5" name="Line 58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26" name="矩形 725"/>
          <p:cNvSpPr/>
          <p:nvPr/>
        </p:nvSpPr>
        <p:spPr>
          <a:xfrm>
            <a:off x="8548062" y="2150389"/>
            <a:ext cx="576000" cy="97200"/>
          </a:xfrm>
          <a:prstGeom prst="rect">
            <a:avLst/>
          </a:prstGeom>
          <a:solidFill>
            <a:srgbClr val="C00000"/>
          </a:solidFill>
          <a:ln w="12700">
            <a:solidFill>
              <a:srgbClr val="11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7" name="Rectangle 59"/>
          <p:cNvSpPr>
            <a:spLocks noChangeArrowheads="1"/>
          </p:cNvSpPr>
          <p:nvPr/>
        </p:nvSpPr>
        <p:spPr bwMode="auto">
          <a:xfrm>
            <a:off x="8607596" y="2078951"/>
            <a:ext cx="428001" cy="22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9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(</a:t>
            </a:r>
            <a:r>
              <a:rPr lang="en-US" altLang="zh-CN" sz="9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f,o</a:t>
            </a:r>
            <a:r>
              <a:rPr lang="en-US" altLang="zh-CN" sz="9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)</a:t>
            </a:r>
            <a:endParaRPr lang="en-US" altLang="zh-CN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728" name="Rectangle 99"/>
          <p:cNvSpPr>
            <a:spLocks noChangeArrowheads="1"/>
          </p:cNvSpPr>
          <p:nvPr/>
        </p:nvSpPr>
        <p:spPr bwMode="auto">
          <a:xfrm>
            <a:off x="8361946" y="5283443"/>
            <a:ext cx="974414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algn="ctr">
              <a:buFontTx/>
              <a:buNone/>
            </a:pPr>
            <a:r>
              <a:rPr lang="zh-CN" altLang="en-US" sz="1200" b="1" spc="-1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rPr>
              <a:t>物理地</a:t>
            </a:r>
            <a:endParaRPr lang="en-US" altLang="zh-CN" sz="1200" b="1" spc="-100" dirty="0">
              <a:solidFill>
                <a:schemeClr val="hlink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  <a:p>
            <a:pPr algn="ctr">
              <a:buFontTx/>
              <a:buNone/>
            </a:pPr>
            <a:r>
              <a:rPr lang="zh-CN" altLang="en-US" sz="1200" b="1" spc="-1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rPr>
              <a:t>址空间</a:t>
            </a:r>
            <a:endParaRPr lang="en-US" altLang="zh-CN" sz="1200" b="1" spc="-100" dirty="0"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729" name="TextBox 230"/>
          <p:cNvSpPr txBox="1"/>
          <p:nvPr/>
        </p:nvSpPr>
        <p:spPr>
          <a:xfrm>
            <a:off x="5661171" y="1819394"/>
            <a:ext cx="1781188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页表完成逻辑页号到物理帧号的转换</a:t>
            </a:r>
            <a:endParaRPr lang="en-US" altLang="zh-CN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0" name="弧形 729"/>
          <p:cNvSpPr/>
          <p:nvPr/>
        </p:nvSpPr>
        <p:spPr>
          <a:xfrm rot="10800000">
            <a:off x="4499114" y="3854583"/>
            <a:ext cx="500066" cy="571504"/>
          </a:xfrm>
          <a:prstGeom prst="arc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1" name="弧形 730"/>
          <p:cNvSpPr/>
          <p:nvPr/>
        </p:nvSpPr>
        <p:spPr>
          <a:xfrm rot="10800000">
            <a:off x="5013468" y="3208466"/>
            <a:ext cx="642942" cy="714380"/>
          </a:xfrm>
          <a:prstGeom prst="arc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2" name="弧形 731"/>
          <p:cNvSpPr/>
          <p:nvPr/>
        </p:nvSpPr>
        <p:spPr>
          <a:xfrm rot="5400000">
            <a:off x="7192326" y="3243391"/>
            <a:ext cx="642942" cy="714380"/>
          </a:xfrm>
          <a:prstGeom prst="arc">
            <a:avLst/>
          </a:prstGeom>
          <a:ln w="28575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3" name="弧形 732"/>
          <p:cNvSpPr/>
          <p:nvPr/>
        </p:nvSpPr>
        <p:spPr>
          <a:xfrm rot="5400000">
            <a:off x="7081846" y="4091122"/>
            <a:ext cx="324000" cy="324000"/>
          </a:xfrm>
          <a:prstGeom prst="arc">
            <a:avLst>
              <a:gd name="adj1" fmla="val 16441907"/>
              <a:gd name="adj2" fmla="val 0"/>
            </a:avLst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1576A"/>
              </a:solidFill>
            </a:endParaRPr>
          </a:p>
        </p:txBody>
      </p:sp>
      <p:sp>
        <p:nvSpPr>
          <p:cNvPr id="734" name="右大括号 733"/>
          <p:cNvSpPr/>
          <p:nvPr/>
        </p:nvSpPr>
        <p:spPr>
          <a:xfrm rot="-5400000">
            <a:off x="7572535" y="2489324"/>
            <a:ext cx="285752" cy="857256"/>
          </a:xfrm>
          <a:prstGeom prst="rightBrac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5" name="弧形 734"/>
          <p:cNvSpPr/>
          <p:nvPr/>
        </p:nvSpPr>
        <p:spPr>
          <a:xfrm rot="-5400000">
            <a:off x="7715411" y="2181346"/>
            <a:ext cx="500066" cy="500066"/>
          </a:xfrm>
          <a:prstGeom prst="arc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1" name="Line 140"/>
          <p:cNvSpPr>
            <a:spLocks noChangeShapeType="1"/>
          </p:cNvSpPr>
          <p:nvPr/>
        </p:nvSpPr>
        <p:spPr bwMode="auto">
          <a:xfrm>
            <a:off x="4074885" y="3554031"/>
            <a:ext cx="0" cy="445152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2" name="弧形 741"/>
          <p:cNvSpPr/>
          <p:nvPr/>
        </p:nvSpPr>
        <p:spPr>
          <a:xfrm rot="10800000">
            <a:off x="3576077" y="3644420"/>
            <a:ext cx="500066" cy="571504"/>
          </a:xfrm>
          <a:prstGeom prst="arc">
            <a:avLst>
              <a:gd name="adj1" fmla="val 11699735"/>
              <a:gd name="adj2" fmla="val 14380285"/>
            </a:avLst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3" name="弧形 742"/>
          <p:cNvSpPr/>
          <p:nvPr/>
        </p:nvSpPr>
        <p:spPr>
          <a:xfrm rot="10800000">
            <a:off x="4061542" y="3378999"/>
            <a:ext cx="500066" cy="571504"/>
          </a:xfrm>
          <a:prstGeom prst="arc">
            <a:avLst>
              <a:gd name="adj1" fmla="val 1356565"/>
              <a:gd name="adj2" fmla="val 5218778"/>
            </a:avLst>
          </a:prstGeom>
          <a:ln w="28575">
            <a:solidFill>
              <a:srgbClr val="11576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6A7FCD-B4CE-106D-157A-508C982461F9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5" name="标题 8">
            <a:extLst>
              <a:ext uri="{FF2B5EF4-FFF2-40B4-BE49-F238E27FC236}">
                <a16:creationId xmlns:a16="http://schemas.microsoft.com/office/drawing/2014/main" id="{C8F1E681-88B0-6532-350B-9036D2BFE7CF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分页机制中的地址转换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688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"/>
    </mc:Choice>
    <mc:Fallback xmlns="">
      <p:transition spd="slow" advTm="17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"/>
            <a:lum/>
          </a:blip>
          <a:srcRect/>
          <a:stretch>
            <a:fillRect l="22000" t="5000" r="22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492826"/>
            <a:ext cx="12192000" cy="119221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zh-CN" altLang="en-US" sz="6000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</a:t>
            </a:r>
            <a:r>
              <a:rPr lang="en-US" altLang="zh-CN" sz="6000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6000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：内存管理</a:t>
            </a:r>
            <a:endParaRPr lang="en-US" altLang="zh-CN" sz="6000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 flipV="1">
            <a:off x="2133974" y="3701853"/>
            <a:ext cx="8322258" cy="45719"/>
          </a:xfrm>
          <a:prstGeom prst="round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98895" y="1233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89"/>
    </mc:Choice>
    <mc:Fallback xmlns="">
      <p:transition spd="slow" advTm="15189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Text Box 314"/>
          <p:cNvSpPr txBox="1">
            <a:spLocks noChangeArrowheads="1"/>
          </p:cNvSpPr>
          <p:nvPr/>
        </p:nvSpPr>
        <p:spPr bwMode="auto">
          <a:xfrm>
            <a:off x="7678738" y="5888038"/>
            <a:ext cx="2209800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Char char="•"/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主存中页框（物理块）</a:t>
            </a:r>
          </a:p>
        </p:txBody>
      </p:sp>
      <p:sp>
        <p:nvSpPr>
          <p:cNvPr id="60423" name="Line 238"/>
          <p:cNvSpPr>
            <a:spLocks noChangeShapeType="1"/>
          </p:cNvSpPr>
          <p:nvPr/>
        </p:nvSpPr>
        <p:spPr bwMode="auto">
          <a:xfrm>
            <a:off x="6364288" y="2295525"/>
            <a:ext cx="0" cy="2667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3736" name="组合 100"/>
          <p:cNvGrpSpPr>
            <a:grpSpLocks/>
          </p:cNvGrpSpPr>
          <p:nvPr/>
        </p:nvGrpSpPr>
        <p:grpSpPr bwMode="auto">
          <a:xfrm>
            <a:off x="7888288" y="1701800"/>
            <a:ext cx="2209800" cy="3810000"/>
            <a:chOff x="6154738" y="2001838"/>
            <a:chExt cx="2209800" cy="3810001"/>
          </a:xfrm>
        </p:grpSpPr>
        <p:sp>
          <p:nvSpPr>
            <p:cNvPr id="73793" name="Rectangle 242"/>
            <p:cNvSpPr>
              <a:spLocks noChangeArrowheads="1"/>
            </p:cNvSpPr>
            <p:nvPr/>
          </p:nvSpPr>
          <p:spPr bwMode="auto">
            <a:xfrm>
              <a:off x="6154738" y="2001838"/>
              <a:ext cx="552450" cy="544513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3794" name="Rectangle 243"/>
            <p:cNvSpPr>
              <a:spLocks noChangeArrowheads="1"/>
            </p:cNvSpPr>
            <p:nvPr/>
          </p:nvSpPr>
          <p:spPr bwMode="auto">
            <a:xfrm>
              <a:off x="6707188" y="2001838"/>
              <a:ext cx="552450" cy="544513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3795" name="Rectangle 244" descr="浅色上对角线"/>
            <p:cNvSpPr>
              <a:spLocks noChangeArrowheads="1"/>
            </p:cNvSpPr>
            <p:nvPr/>
          </p:nvSpPr>
          <p:spPr bwMode="auto">
            <a:xfrm>
              <a:off x="7259638" y="2001838"/>
              <a:ext cx="552450" cy="5445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3796" name="Rectangle 245"/>
            <p:cNvSpPr>
              <a:spLocks noChangeArrowheads="1"/>
            </p:cNvSpPr>
            <p:nvPr/>
          </p:nvSpPr>
          <p:spPr bwMode="auto">
            <a:xfrm>
              <a:off x="7812088" y="2001838"/>
              <a:ext cx="552450" cy="544513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3797" name="Rectangle 246"/>
            <p:cNvSpPr>
              <a:spLocks noChangeArrowheads="1"/>
            </p:cNvSpPr>
            <p:nvPr/>
          </p:nvSpPr>
          <p:spPr bwMode="auto">
            <a:xfrm>
              <a:off x="6707188" y="2546351"/>
              <a:ext cx="552450" cy="544513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3798" name="Rectangle 247"/>
            <p:cNvSpPr>
              <a:spLocks noChangeArrowheads="1"/>
            </p:cNvSpPr>
            <p:nvPr/>
          </p:nvSpPr>
          <p:spPr bwMode="auto">
            <a:xfrm>
              <a:off x="7259638" y="2546351"/>
              <a:ext cx="552450" cy="544513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3799" name="Rectangle 248"/>
            <p:cNvSpPr>
              <a:spLocks noChangeArrowheads="1"/>
            </p:cNvSpPr>
            <p:nvPr/>
          </p:nvSpPr>
          <p:spPr bwMode="auto">
            <a:xfrm>
              <a:off x="7812088" y="2546351"/>
              <a:ext cx="552450" cy="544513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3800" name="Rectangle 249" descr="浅色上对角线"/>
            <p:cNvSpPr>
              <a:spLocks noChangeArrowheads="1"/>
            </p:cNvSpPr>
            <p:nvPr/>
          </p:nvSpPr>
          <p:spPr bwMode="auto">
            <a:xfrm>
              <a:off x="6154738" y="2546351"/>
              <a:ext cx="552450" cy="5445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3801" name="Rectangle 250"/>
            <p:cNvSpPr>
              <a:spLocks noChangeArrowheads="1"/>
            </p:cNvSpPr>
            <p:nvPr/>
          </p:nvSpPr>
          <p:spPr bwMode="auto">
            <a:xfrm>
              <a:off x="6154738" y="3090863"/>
              <a:ext cx="552450" cy="544513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3802" name="Rectangle 251"/>
            <p:cNvSpPr>
              <a:spLocks noChangeArrowheads="1"/>
            </p:cNvSpPr>
            <p:nvPr/>
          </p:nvSpPr>
          <p:spPr bwMode="auto">
            <a:xfrm>
              <a:off x="6707188" y="3090863"/>
              <a:ext cx="552450" cy="544513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3803" name="Rectangle 252"/>
            <p:cNvSpPr>
              <a:spLocks noChangeArrowheads="1"/>
            </p:cNvSpPr>
            <p:nvPr/>
          </p:nvSpPr>
          <p:spPr bwMode="auto">
            <a:xfrm>
              <a:off x="7259638" y="3090863"/>
              <a:ext cx="552450" cy="544513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3804" name="Rectangle 253" descr="浅色上对角线"/>
            <p:cNvSpPr>
              <a:spLocks noChangeArrowheads="1"/>
            </p:cNvSpPr>
            <p:nvPr/>
          </p:nvSpPr>
          <p:spPr bwMode="auto">
            <a:xfrm>
              <a:off x="7812088" y="3090863"/>
              <a:ext cx="552450" cy="5445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3805" name="Rectangle 254"/>
            <p:cNvSpPr>
              <a:spLocks noChangeArrowheads="1"/>
            </p:cNvSpPr>
            <p:nvPr/>
          </p:nvSpPr>
          <p:spPr bwMode="auto">
            <a:xfrm>
              <a:off x="6154738" y="3635376"/>
              <a:ext cx="552450" cy="542925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3806" name="Rectangle 255"/>
            <p:cNvSpPr>
              <a:spLocks noChangeArrowheads="1"/>
            </p:cNvSpPr>
            <p:nvPr/>
          </p:nvSpPr>
          <p:spPr bwMode="auto">
            <a:xfrm>
              <a:off x="7259638" y="3635376"/>
              <a:ext cx="552450" cy="542925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3807" name="Rectangle 256"/>
            <p:cNvSpPr>
              <a:spLocks noChangeArrowheads="1"/>
            </p:cNvSpPr>
            <p:nvPr/>
          </p:nvSpPr>
          <p:spPr bwMode="auto">
            <a:xfrm>
              <a:off x="7812088" y="3635376"/>
              <a:ext cx="552450" cy="542925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3808" name="Rectangle 257"/>
            <p:cNvSpPr>
              <a:spLocks noChangeArrowheads="1"/>
            </p:cNvSpPr>
            <p:nvPr/>
          </p:nvSpPr>
          <p:spPr bwMode="auto">
            <a:xfrm>
              <a:off x="7812088" y="4178301"/>
              <a:ext cx="552450" cy="544513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3809" name="Rectangle 258"/>
            <p:cNvSpPr>
              <a:spLocks noChangeArrowheads="1"/>
            </p:cNvSpPr>
            <p:nvPr/>
          </p:nvSpPr>
          <p:spPr bwMode="auto">
            <a:xfrm>
              <a:off x="6707188" y="4178301"/>
              <a:ext cx="552450" cy="544513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3810" name="Rectangle 259"/>
            <p:cNvSpPr>
              <a:spLocks noChangeArrowheads="1"/>
            </p:cNvSpPr>
            <p:nvPr/>
          </p:nvSpPr>
          <p:spPr bwMode="auto">
            <a:xfrm>
              <a:off x="6154738" y="4178301"/>
              <a:ext cx="552450" cy="544513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3811" name="Rectangle 260"/>
            <p:cNvSpPr>
              <a:spLocks noChangeArrowheads="1"/>
            </p:cNvSpPr>
            <p:nvPr/>
          </p:nvSpPr>
          <p:spPr bwMode="auto">
            <a:xfrm>
              <a:off x="6154738" y="4722813"/>
              <a:ext cx="552450" cy="544513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3812" name="Rectangle 261"/>
            <p:cNvSpPr>
              <a:spLocks noChangeArrowheads="1"/>
            </p:cNvSpPr>
            <p:nvPr/>
          </p:nvSpPr>
          <p:spPr bwMode="auto">
            <a:xfrm>
              <a:off x="6707188" y="4722813"/>
              <a:ext cx="552450" cy="544513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3813" name="Rectangle 262"/>
            <p:cNvSpPr>
              <a:spLocks noChangeArrowheads="1"/>
            </p:cNvSpPr>
            <p:nvPr/>
          </p:nvSpPr>
          <p:spPr bwMode="auto">
            <a:xfrm>
              <a:off x="6707188" y="5267326"/>
              <a:ext cx="552450" cy="544513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3814" name="Rectangle 263"/>
            <p:cNvSpPr>
              <a:spLocks noChangeArrowheads="1"/>
            </p:cNvSpPr>
            <p:nvPr/>
          </p:nvSpPr>
          <p:spPr bwMode="auto">
            <a:xfrm>
              <a:off x="7259638" y="5267326"/>
              <a:ext cx="552450" cy="544513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3815" name="Rectangle 264"/>
            <p:cNvSpPr>
              <a:spLocks noChangeArrowheads="1"/>
            </p:cNvSpPr>
            <p:nvPr/>
          </p:nvSpPr>
          <p:spPr bwMode="auto">
            <a:xfrm>
              <a:off x="7812088" y="5267326"/>
              <a:ext cx="552450" cy="544513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zh-CN" sz="1800">
                <a:solidFill>
                  <a:schemeClr val="bg1"/>
                </a:solidFill>
              </a:endParaRPr>
            </a:p>
          </p:txBody>
        </p:sp>
        <p:sp>
          <p:nvSpPr>
            <p:cNvPr id="73816" name="Rectangle 265"/>
            <p:cNvSpPr>
              <a:spLocks noChangeArrowheads="1"/>
            </p:cNvSpPr>
            <p:nvPr/>
          </p:nvSpPr>
          <p:spPr bwMode="auto">
            <a:xfrm>
              <a:off x="7812088" y="4722813"/>
              <a:ext cx="552450" cy="544513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3817" name="Rectangle 266" descr="浅色上对角线"/>
            <p:cNvSpPr>
              <a:spLocks noChangeArrowheads="1"/>
            </p:cNvSpPr>
            <p:nvPr/>
          </p:nvSpPr>
          <p:spPr bwMode="auto">
            <a:xfrm>
              <a:off x="6707188" y="3635376"/>
              <a:ext cx="552450" cy="54292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3818" name="Rectangle 267" descr="浅色上对角线"/>
            <p:cNvSpPr>
              <a:spLocks noChangeArrowheads="1"/>
            </p:cNvSpPr>
            <p:nvPr/>
          </p:nvSpPr>
          <p:spPr bwMode="auto">
            <a:xfrm>
              <a:off x="7259638" y="4178301"/>
              <a:ext cx="552450" cy="5445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3819" name="Rectangle 268" descr="浅色上对角线"/>
            <p:cNvSpPr>
              <a:spLocks noChangeArrowheads="1"/>
            </p:cNvSpPr>
            <p:nvPr/>
          </p:nvSpPr>
          <p:spPr bwMode="auto">
            <a:xfrm>
              <a:off x="7259638" y="4722813"/>
              <a:ext cx="552450" cy="5445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3820" name="Rectangle 269" descr="浅色上对角线"/>
            <p:cNvSpPr>
              <a:spLocks noChangeArrowheads="1"/>
            </p:cNvSpPr>
            <p:nvPr/>
          </p:nvSpPr>
          <p:spPr bwMode="auto">
            <a:xfrm>
              <a:off x="6154738" y="5267326"/>
              <a:ext cx="552450" cy="5445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60425" name="Line 270"/>
          <p:cNvSpPr>
            <a:spLocks noChangeShapeType="1"/>
          </p:cNvSpPr>
          <p:nvPr/>
        </p:nvSpPr>
        <p:spPr bwMode="auto">
          <a:xfrm>
            <a:off x="4230688" y="2159000"/>
            <a:ext cx="762000" cy="3048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6" name="Line 271"/>
          <p:cNvSpPr>
            <a:spLocks noChangeShapeType="1"/>
          </p:cNvSpPr>
          <p:nvPr/>
        </p:nvSpPr>
        <p:spPr bwMode="auto">
          <a:xfrm>
            <a:off x="4230688" y="2463800"/>
            <a:ext cx="762000" cy="3048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7" name="Line 272"/>
          <p:cNvSpPr>
            <a:spLocks noChangeShapeType="1"/>
          </p:cNvSpPr>
          <p:nvPr/>
        </p:nvSpPr>
        <p:spPr bwMode="auto">
          <a:xfrm>
            <a:off x="4230688" y="2844800"/>
            <a:ext cx="762000" cy="3048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8" name="Line 273"/>
          <p:cNvSpPr>
            <a:spLocks noChangeShapeType="1"/>
          </p:cNvSpPr>
          <p:nvPr/>
        </p:nvSpPr>
        <p:spPr bwMode="auto">
          <a:xfrm>
            <a:off x="4230688" y="3225800"/>
            <a:ext cx="762000" cy="3048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9" name="Line 274"/>
          <p:cNvSpPr>
            <a:spLocks noChangeShapeType="1"/>
          </p:cNvSpPr>
          <p:nvPr/>
        </p:nvSpPr>
        <p:spPr bwMode="auto">
          <a:xfrm>
            <a:off x="4230688" y="3606800"/>
            <a:ext cx="762000" cy="3048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0" name="Line 275"/>
          <p:cNvSpPr>
            <a:spLocks noChangeShapeType="1"/>
          </p:cNvSpPr>
          <p:nvPr/>
        </p:nvSpPr>
        <p:spPr bwMode="auto">
          <a:xfrm>
            <a:off x="4230688" y="3987800"/>
            <a:ext cx="762000" cy="3048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1" name="Line 276"/>
          <p:cNvSpPr>
            <a:spLocks noChangeShapeType="1"/>
          </p:cNvSpPr>
          <p:nvPr/>
        </p:nvSpPr>
        <p:spPr bwMode="auto">
          <a:xfrm>
            <a:off x="4230688" y="4368800"/>
            <a:ext cx="762000" cy="3048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2" name="Rectangle 277"/>
          <p:cNvSpPr>
            <a:spLocks noChangeArrowheads="1"/>
          </p:cNvSpPr>
          <p:nvPr/>
        </p:nvSpPr>
        <p:spPr bwMode="auto">
          <a:xfrm>
            <a:off x="5373688" y="2311400"/>
            <a:ext cx="1371600" cy="381000"/>
          </a:xfrm>
          <a:prstGeom prst="rect">
            <a:avLst/>
          </a:prstGeom>
          <a:solidFill>
            <a:srgbClr val="000066"/>
          </a:solidFill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Char char="•"/>
            </a:pPr>
            <a:endParaRPr kumimoji="1" lang="zh-CN" altLang="zh-CN" sz="240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0433" name="Rectangle 278"/>
          <p:cNvSpPr>
            <a:spLocks noChangeArrowheads="1"/>
          </p:cNvSpPr>
          <p:nvPr/>
        </p:nvSpPr>
        <p:spPr bwMode="auto">
          <a:xfrm>
            <a:off x="5373688" y="2692400"/>
            <a:ext cx="1371600" cy="381000"/>
          </a:xfrm>
          <a:prstGeom prst="rect">
            <a:avLst/>
          </a:prstGeom>
          <a:solidFill>
            <a:srgbClr val="000066"/>
          </a:solidFill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Char char="•"/>
            </a:pPr>
            <a:endParaRPr kumimoji="1" lang="zh-CN" altLang="zh-CN" sz="240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0434" name="Rectangle 279"/>
          <p:cNvSpPr>
            <a:spLocks noChangeArrowheads="1"/>
          </p:cNvSpPr>
          <p:nvPr/>
        </p:nvSpPr>
        <p:spPr bwMode="auto">
          <a:xfrm>
            <a:off x="5373688" y="3073400"/>
            <a:ext cx="1371600" cy="381000"/>
          </a:xfrm>
          <a:prstGeom prst="rect">
            <a:avLst/>
          </a:prstGeom>
          <a:solidFill>
            <a:srgbClr val="000066"/>
          </a:solidFill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Char char="•"/>
            </a:pPr>
            <a:endParaRPr kumimoji="1" lang="zh-CN" altLang="zh-CN" sz="240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0435" name="Rectangle 280"/>
          <p:cNvSpPr>
            <a:spLocks noChangeArrowheads="1"/>
          </p:cNvSpPr>
          <p:nvPr/>
        </p:nvSpPr>
        <p:spPr bwMode="auto">
          <a:xfrm>
            <a:off x="5373688" y="3454400"/>
            <a:ext cx="1371600" cy="381000"/>
          </a:xfrm>
          <a:prstGeom prst="rect">
            <a:avLst/>
          </a:prstGeom>
          <a:solidFill>
            <a:srgbClr val="000066"/>
          </a:solidFill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Char char="•"/>
            </a:pPr>
            <a:endParaRPr kumimoji="1" lang="zh-CN" altLang="zh-CN" sz="240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0436" name="Rectangle 281"/>
          <p:cNvSpPr>
            <a:spLocks noChangeArrowheads="1"/>
          </p:cNvSpPr>
          <p:nvPr/>
        </p:nvSpPr>
        <p:spPr bwMode="auto">
          <a:xfrm>
            <a:off x="5373688" y="3835400"/>
            <a:ext cx="1371600" cy="381000"/>
          </a:xfrm>
          <a:prstGeom prst="rect">
            <a:avLst/>
          </a:prstGeom>
          <a:solidFill>
            <a:srgbClr val="000066"/>
          </a:solidFill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Char char="•"/>
            </a:pPr>
            <a:endParaRPr kumimoji="1" lang="zh-CN" altLang="zh-CN" sz="240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0437" name="Rectangle 282"/>
          <p:cNvSpPr>
            <a:spLocks noChangeArrowheads="1"/>
          </p:cNvSpPr>
          <p:nvPr/>
        </p:nvSpPr>
        <p:spPr bwMode="auto">
          <a:xfrm>
            <a:off x="5373688" y="4216400"/>
            <a:ext cx="1371600" cy="381000"/>
          </a:xfrm>
          <a:prstGeom prst="rect">
            <a:avLst/>
          </a:prstGeom>
          <a:solidFill>
            <a:srgbClr val="000066"/>
          </a:solidFill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Char char="•"/>
            </a:pPr>
            <a:endParaRPr kumimoji="1" lang="zh-CN" altLang="zh-CN" sz="240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0438" name="Rectangle 283"/>
          <p:cNvSpPr>
            <a:spLocks noChangeArrowheads="1"/>
          </p:cNvSpPr>
          <p:nvPr/>
        </p:nvSpPr>
        <p:spPr bwMode="auto">
          <a:xfrm>
            <a:off x="5373688" y="4597400"/>
            <a:ext cx="1371600" cy="381000"/>
          </a:xfrm>
          <a:prstGeom prst="rect">
            <a:avLst/>
          </a:prstGeom>
          <a:solidFill>
            <a:srgbClr val="000066"/>
          </a:solidFill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Char char="•"/>
            </a:pPr>
            <a:endParaRPr kumimoji="1" lang="zh-CN" altLang="zh-CN" sz="240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73751" name="Group 284"/>
          <p:cNvGrpSpPr>
            <a:grpSpLocks/>
          </p:cNvGrpSpPr>
          <p:nvPr/>
        </p:nvGrpSpPr>
        <p:grpSpPr bwMode="auto">
          <a:xfrm>
            <a:off x="2782888" y="1895475"/>
            <a:ext cx="1447800" cy="2660650"/>
            <a:chOff x="384" y="842"/>
            <a:chExt cx="912" cy="1676"/>
          </a:xfrm>
        </p:grpSpPr>
        <p:sp>
          <p:nvSpPr>
            <p:cNvPr id="73778" name="Rectangle 285"/>
            <p:cNvSpPr>
              <a:spLocks noChangeArrowheads="1"/>
            </p:cNvSpPr>
            <p:nvPr/>
          </p:nvSpPr>
          <p:spPr bwMode="auto">
            <a:xfrm>
              <a:off x="384" y="864"/>
              <a:ext cx="912" cy="240"/>
            </a:xfrm>
            <a:prstGeom prst="rect">
              <a:avLst/>
            </a:prstGeom>
            <a:solidFill>
              <a:srgbClr val="000066"/>
            </a:solidFill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1" lang="zh-CN" altLang="zh-CN" sz="24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3779" name="Rectangle 286"/>
            <p:cNvSpPr>
              <a:spLocks noChangeArrowheads="1"/>
            </p:cNvSpPr>
            <p:nvPr/>
          </p:nvSpPr>
          <p:spPr bwMode="auto">
            <a:xfrm>
              <a:off x="384" y="1104"/>
              <a:ext cx="912" cy="240"/>
            </a:xfrm>
            <a:prstGeom prst="rect">
              <a:avLst/>
            </a:prstGeom>
            <a:solidFill>
              <a:srgbClr val="000066"/>
            </a:solidFill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1" lang="zh-CN" altLang="zh-CN" sz="24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3780" name="Rectangle 287"/>
            <p:cNvSpPr>
              <a:spLocks noChangeArrowheads="1"/>
            </p:cNvSpPr>
            <p:nvPr/>
          </p:nvSpPr>
          <p:spPr bwMode="auto">
            <a:xfrm>
              <a:off x="384" y="1318"/>
              <a:ext cx="912" cy="240"/>
            </a:xfrm>
            <a:prstGeom prst="rect">
              <a:avLst/>
            </a:prstGeom>
            <a:solidFill>
              <a:srgbClr val="000066"/>
            </a:solidFill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1" lang="zh-CN" altLang="zh-CN" sz="24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3781" name="Rectangle 288"/>
            <p:cNvSpPr>
              <a:spLocks noChangeArrowheads="1"/>
            </p:cNvSpPr>
            <p:nvPr/>
          </p:nvSpPr>
          <p:spPr bwMode="auto">
            <a:xfrm>
              <a:off x="384" y="1558"/>
              <a:ext cx="912" cy="240"/>
            </a:xfrm>
            <a:prstGeom prst="rect">
              <a:avLst/>
            </a:prstGeom>
            <a:solidFill>
              <a:srgbClr val="000066"/>
            </a:solidFill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1" lang="zh-CN" altLang="zh-CN" sz="24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3782" name="Rectangle 289"/>
            <p:cNvSpPr>
              <a:spLocks noChangeArrowheads="1"/>
            </p:cNvSpPr>
            <p:nvPr/>
          </p:nvSpPr>
          <p:spPr bwMode="auto">
            <a:xfrm>
              <a:off x="384" y="1798"/>
              <a:ext cx="912" cy="240"/>
            </a:xfrm>
            <a:prstGeom prst="rect">
              <a:avLst/>
            </a:prstGeom>
            <a:solidFill>
              <a:srgbClr val="000066"/>
            </a:solidFill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1" lang="zh-CN" altLang="zh-CN" sz="24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3783" name="Rectangle 290"/>
            <p:cNvSpPr>
              <a:spLocks noChangeArrowheads="1"/>
            </p:cNvSpPr>
            <p:nvPr/>
          </p:nvSpPr>
          <p:spPr bwMode="auto">
            <a:xfrm>
              <a:off x="384" y="2038"/>
              <a:ext cx="912" cy="240"/>
            </a:xfrm>
            <a:prstGeom prst="rect">
              <a:avLst/>
            </a:prstGeom>
            <a:solidFill>
              <a:srgbClr val="000066"/>
            </a:solidFill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1" lang="zh-CN" altLang="zh-CN" sz="24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3784" name="Rectangle 291"/>
            <p:cNvSpPr>
              <a:spLocks noChangeArrowheads="1"/>
            </p:cNvSpPr>
            <p:nvPr/>
          </p:nvSpPr>
          <p:spPr bwMode="auto">
            <a:xfrm>
              <a:off x="384" y="2278"/>
              <a:ext cx="912" cy="240"/>
            </a:xfrm>
            <a:prstGeom prst="rect">
              <a:avLst/>
            </a:prstGeom>
            <a:solidFill>
              <a:srgbClr val="000066"/>
            </a:solidFill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1" lang="zh-CN" altLang="zh-CN" sz="24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73785" name="Group 292"/>
            <p:cNvGrpSpPr>
              <a:grpSpLocks/>
            </p:cNvGrpSpPr>
            <p:nvPr/>
          </p:nvGrpSpPr>
          <p:grpSpPr bwMode="auto">
            <a:xfrm>
              <a:off x="758" y="842"/>
              <a:ext cx="222" cy="1656"/>
              <a:chOff x="758" y="842"/>
              <a:chExt cx="222" cy="1656"/>
            </a:xfrm>
          </p:grpSpPr>
          <p:sp>
            <p:nvSpPr>
              <p:cNvPr id="73786" name="Text Box 293"/>
              <p:cNvSpPr txBox="1">
                <a:spLocks noChangeArrowheads="1"/>
              </p:cNvSpPr>
              <p:nvPr/>
            </p:nvSpPr>
            <p:spPr bwMode="auto">
              <a:xfrm>
                <a:off x="758" y="842"/>
                <a:ext cx="212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</a:p>
            </p:txBody>
          </p:sp>
          <p:sp>
            <p:nvSpPr>
              <p:cNvPr id="73787" name="Text Box 294"/>
              <p:cNvSpPr txBox="1">
                <a:spLocks noChangeArrowheads="1"/>
              </p:cNvSpPr>
              <p:nvPr/>
            </p:nvSpPr>
            <p:spPr bwMode="auto">
              <a:xfrm>
                <a:off x="768" y="1082"/>
                <a:ext cx="212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73788" name="Text Box 295"/>
              <p:cNvSpPr txBox="1">
                <a:spLocks noChangeArrowheads="1"/>
              </p:cNvSpPr>
              <p:nvPr/>
            </p:nvSpPr>
            <p:spPr bwMode="auto">
              <a:xfrm>
                <a:off x="768" y="1296"/>
                <a:ext cx="212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</a:p>
            </p:txBody>
          </p:sp>
          <p:sp>
            <p:nvSpPr>
              <p:cNvPr id="73789" name="Text Box 296"/>
              <p:cNvSpPr txBox="1">
                <a:spLocks noChangeArrowheads="1"/>
              </p:cNvSpPr>
              <p:nvPr/>
            </p:nvSpPr>
            <p:spPr bwMode="auto">
              <a:xfrm>
                <a:off x="768" y="1536"/>
                <a:ext cx="212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3</a:t>
                </a:r>
              </a:p>
            </p:txBody>
          </p:sp>
          <p:sp>
            <p:nvSpPr>
              <p:cNvPr id="73790" name="Text Box 297"/>
              <p:cNvSpPr txBox="1">
                <a:spLocks noChangeArrowheads="1"/>
              </p:cNvSpPr>
              <p:nvPr/>
            </p:nvSpPr>
            <p:spPr bwMode="auto">
              <a:xfrm>
                <a:off x="768" y="1776"/>
                <a:ext cx="212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4</a:t>
                </a:r>
              </a:p>
            </p:txBody>
          </p:sp>
          <p:sp>
            <p:nvSpPr>
              <p:cNvPr id="73791" name="Text Box 298"/>
              <p:cNvSpPr txBox="1">
                <a:spLocks noChangeArrowheads="1"/>
              </p:cNvSpPr>
              <p:nvPr/>
            </p:nvSpPr>
            <p:spPr bwMode="auto">
              <a:xfrm>
                <a:off x="768" y="2016"/>
                <a:ext cx="212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5</a:t>
                </a:r>
              </a:p>
            </p:txBody>
          </p:sp>
          <p:sp>
            <p:nvSpPr>
              <p:cNvPr id="73792" name="Text Box 299"/>
              <p:cNvSpPr txBox="1">
                <a:spLocks noChangeArrowheads="1"/>
              </p:cNvSpPr>
              <p:nvPr/>
            </p:nvSpPr>
            <p:spPr bwMode="auto">
              <a:xfrm>
                <a:off x="768" y="2256"/>
                <a:ext cx="212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6</a:t>
                </a:r>
              </a:p>
            </p:txBody>
          </p:sp>
        </p:grpSp>
      </p:grpSp>
      <p:sp>
        <p:nvSpPr>
          <p:cNvPr id="60440" name="Text Box 302"/>
          <p:cNvSpPr txBox="1">
            <a:spLocks noChangeArrowheads="1"/>
          </p:cNvSpPr>
          <p:nvPr/>
        </p:nvSpPr>
        <p:spPr bwMode="auto">
          <a:xfrm>
            <a:off x="5024438" y="2235201"/>
            <a:ext cx="3365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60441" name="Text Box 303"/>
          <p:cNvSpPr txBox="1">
            <a:spLocks noChangeArrowheads="1"/>
          </p:cNvSpPr>
          <p:nvPr/>
        </p:nvSpPr>
        <p:spPr bwMode="auto">
          <a:xfrm>
            <a:off x="5024438" y="2616201"/>
            <a:ext cx="3365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60442" name="Text Box 304"/>
          <p:cNvSpPr txBox="1">
            <a:spLocks noChangeArrowheads="1"/>
          </p:cNvSpPr>
          <p:nvPr/>
        </p:nvSpPr>
        <p:spPr bwMode="auto">
          <a:xfrm>
            <a:off x="5024438" y="2997201"/>
            <a:ext cx="3365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60443" name="Text Box 305"/>
          <p:cNvSpPr txBox="1">
            <a:spLocks noChangeArrowheads="1"/>
          </p:cNvSpPr>
          <p:nvPr/>
        </p:nvSpPr>
        <p:spPr bwMode="auto">
          <a:xfrm>
            <a:off x="5024438" y="3378201"/>
            <a:ext cx="3365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</a:p>
        </p:txBody>
      </p:sp>
      <p:sp>
        <p:nvSpPr>
          <p:cNvPr id="60444" name="Text Box 306"/>
          <p:cNvSpPr txBox="1">
            <a:spLocks noChangeArrowheads="1"/>
          </p:cNvSpPr>
          <p:nvPr/>
        </p:nvSpPr>
        <p:spPr bwMode="auto">
          <a:xfrm>
            <a:off x="5024438" y="3759201"/>
            <a:ext cx="3365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</a:p>
        </p:txBody>
      </p:sp>
      <p:sp>
        <p:nvSpPr>
          <p:cNvPr id="60445" name="Text Box 307"/>
          <p:cNvSpPr txBox="1">
            <a:spLocks noChangeArrowheads="1"/>
          </p:cNvSpPr>
          <p:nvPr/>
        </p:nvSpPr>
        <p:spPr bwMode="auto">
          <a:xfrm>
            <a:off x="5024438" y="4140201"/>
            <a:ext cx="3365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</a:p>
        </p:txBody>
      </p:sp>
      <p:sp>
        <p:nvSpPr>
          <p:cNvPr id="60446" name="Text Box 308"/>
          <p:cNvSpPr txBox="1">
            <a:spLocks noChangeArrowheads="1"/>
          </p:cNvSpPr>
          <p:nvPr/>
        </p:nvSpPr>
        <p:spPr bwMode="auto">
          <a:xfrm>
            <a:off x="4992688" y="4521201"/>
            <a:ext cx="3365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</a:p>
        </p:txBody>
      </p:sp>
      <p:sp>
        <p:nvSpPr>
          <p:cNvPr id="81" name="Text Box 310"/>
          <p:cNvSpPr txBox="1">
            <a:spLocks noChangeArrowheads="1"/>
          </p:cNvSpPr>
          <p:nvPr/>
        </p:nvSpPr>
        <p:spPr bwMode="auto">
          <a:xfrm>
            <a:off x="2782688" y="4694238"/>
            <a:ext cx="1157689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Logical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Space</a:t>
            </a:r>
            <a:endParaRPr kumimoji="1" lang="zh-CN" altLang="en-US" sz="24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2" name="Text Box 311"/>
          <p:cNvSpPr txBox="1">
            <a:spLocks noChangeArrowheads="1"/>
          </p:cNvSpPr>
          <p:nvPr/>
        </p:nvSpPr>
        <p:spPr bwMode="auto">
          <a:xfrm>
            <a:off x="6743701" y="1700214"/>
            <a:ext cx="10461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Frame</a:t>
            </a:r>
            <a:endParaRPr kumimoji="1" lang="zh-CN" altLang="en-US" sz="24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3" name="Text Box 312"/>
          <p:cNvSpPr txBox="1">
            <a:spLocks noChangeArrowheads="1"/>
          </p:cNvSpPr>
          <p:nvPr/>
        </p:nvSpPr>
        <p:spPr bwMode="auto">
          <a:xfrm>
            <a:off x="4448175" y="1700214"/>
            <a:ext cx="11938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Page Number</a:t>
            </a:r>
            <a:endParaRPr kumimoji="1" lang="zh-CN" altLang="en-US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4" name="Text Box 313"/>
          <p:cNvSpPr txBox="1">
            <a:spLocks noChangeArrowheads="1"/>
          </p:cNvSpPr>
          <p:nvPr/>
        </p:nvSpPr>
        <p:spPr bwMode="auto">
          <a:xfrm>
            <a:off x="5448300" y="5057775"/>
            <a:ext cx="1214438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Page Table</a:t>
            </a:r>
            <a:endParaRPr kumimoji="1" lang="zh-CN" altLang="en-US" sz="24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60451" name="Group 315"/>
          <p:cNvGrpSpPr>
            <a:grpSpLocks/>
          </p:cNvGrpSpPr>
          <p:nvPr/>
        </p:nvGrpSpPr>
        <p:grpSpPr bwMode="auto">
          <a:xfrm>
            <a:off x="6364288" y="2981326"/>
            <a:ext cx="438150" cy="1844675"/>
            <a:chOff x="2640" y="1526"/>
            <a:chExt cx="276" cy="1162"/>
          </a:xfrm>
        </p:grpSpPr>
        <p:grpSp>
          <p:nvGrpSpPr>
            <p:cNvPr id="73774" name="Group 316"/>
            <p:cNvGrpSpPr>
              <a:grpSpLocks/>
            </p:cNvGrpSpPr>
            <p:nvPr/>
          </p:nvGrpSpPr>
          <p:grpSpPr bwMode="auto">
            <a:xfrm>
              <a:off x="2640" y="1526"/>
              <a:ext cx="276" cy="912"/>
              <a:chOff x="2640" y="1526"/>
              <a:chExt cx="276" cy="912"/>
            </a:xfrm>
          </p:grpSpPr>
          <p:sp>
            <p:nvSpPr>
              <p:cNvPr id="73776" name="Text Box 318"/>
              <p:cNvSpPr txBox="1">
                <a:spLocks noChangeArrowheads="1"/>
              </p:cNvSpPr>
              <p:nvPr/>
            </p:nvSpPr>
            <p:spPr bwMode="auto">
              <a:xfrm>
                <a:off x="2640" y="1526"/>
                <a:ext cx="276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8000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.</a:t>
                </a:r>
              </a:p>
            </p:txBody>
          </p:sp>
          <p:sp>
            <p:nvSpPr>
              <p:cNvPr id="73777" name="Text Box 319"/>
              <p:cNvSpPr txBox="1">
                <a:spLocks noChangeArrowheads="1"/>
              </p:cNvSpPr>
              <p:nvPr/>
            </p:nvSpPr>
            <p:spPr bwMode="auto">
              <a:xfrm>
                <a:off x="2640" y="1766"/>
                <a:ext cx="276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8000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.</a:t>
                </a:r>
              </a:p>
            </p:txBody>
          </p:sp>
        </p:grpSp>
        <p:sp>
          <p:nvSpPr>
            <p:cNvPr id="73775" name="Text Box 320"/>
            <p:cNvSpPr txBox="1">
              <a:spLocks noChangeArrowheads="1"/>
            </p:cNvSpPr>
            <p:nvPr/>
          </p:nvSpPr>
          <p:spPr bwMode="auto">
            <a:xfrm>
              <a:off x="2640" y="2016"/>
              <a:ext cx="276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8000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</a:p>
          </p:txBody>
        </p:sp>
      </p:grpSp>
      <p:sp>
        <p:nvSpPr>
          <p:cNvPr id="60452" name="Text Box 321"/>
          <p:cNvSpPr txBox="1">
            <a:spLocks noChangeArrowheads="1"/>
          </p:cNvSpPr>
          <p:nvPr/>
        </p:nvSpPr>
        <p:spPr bwMode="auto">
          <a:xfrm>
            <a:off x="6383338" y="2600325"/>
            <a:ext cx="4381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1" lang="en-US" altLang="zh-CN" sz="80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60453" name="Text Box 322"/>
          <p:cNvSpPr txBox="1">
            <a:spLocks noChangeArrowheads="1"/>
          </p:cNvSpPr>
          <p:nvPr/>
        </p:nvSpPr>
        <p:spPr bwMode="auto">
          <a:xfrm>
            <a:off x="6376988" y="4057650"/>
            <a:ext cx="4381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1" lang="en-US" altLang="zh-CN" sz="80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60460" name="Text Box 240"/>
          <p:cNvSpPr txBox="1">
            <a:spLocks noChangeArrowheads="1"/>
          </p:cNvSpPr>
          <p:nvPr/>
        </p:nvSpPr>
        <p:spPr bwMode="auto">
          <a:xfrm>
            <a:off x="6364288" y="2128838"/>
            <a:ext cx="4381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1" lang="en-US" altLang="zh-CN" sz="80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60461" name="Text Box 239"/>
          <p:cNvSpPr txBox="1">
            <a:spLocks noChangeArrowheads="1"/>
          </p:cNvSpPr>
          <p:nvPr/>
        </p:nvSpPr>
        <p:spPr bwMode="auto">
          <a:xfrm>
            <a:off x="6383338" y="1844675"/>
            <a:ext cx="4381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1" lang="en-US" altLang="zh-CN" sz="80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93" name="Line 324"/>
          <p:cNvSpPr>
            <a:spLocks noChangeShapeType="1"/>
          </p:cNvSpPr>
          <p:nvPr/>
        </p:nvSpPr>
        <p:spPr bwMode="auto">
          <a:xfrm flipV="1">
            <a:off x="6519730" y="1988840"/>
            <a:ext cx="2743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Line 325"/>
          <p:cNvSpPr>
            <a:spLocks noChangeShapeType="1"/>
          </p:cNvSpPr>
          <p:nvPr/>
        </p:nvSpPr>
        <p:spPr bwMode="auto">
          <a:xfrm>
            <a:off x="6519730" y="3131840"/>
            <a:ext cx="2133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Line 326"/>
          <p:cNvSpPr>
            <a:spLocks noChangeShapeType="1"/>
          </p:cNvSpPr>
          <p:nvPr/>
        </p:nvSpPr>
        <p:spPr bwMode="auto">
          <a:xfrm flipV="1">
            <a:off x="6519730" y="3055640"/>
            <a:ext cx="3200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Line 327"/>
          <p:cNvSpPr>
            <a:spLocks noChangeShapeType="1"/>
          </p:cNvSpPr>
          <p:nvPr/>
        </p:nvSpPr>
        <p:spPr bwMode="auto">
          <a:xfrm>
            <a:off x="6519730" y="3970040"/>
            <a:ext cx="2667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Line 328"/>
          <p:cNvSpPr>
            <a:spLocks noChangeShapeType="1"/>
          </p:cNvSpPr>
          <p:nvPr/>
        </p:nvSpPr>
        <p:spPr bwMode="auto">
          <a:xfrm flipV="1">
            <a:off x="6519730" y="4198640"/>
            <a:ext cx="26670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Line 330"/>
          <p:cNvSpPr>
            <a:spLocks noChangeShapeType="1"/>
          </p:cNvSpPr>
          <p:nvPr/>
        </p:nvSpPr>
        <p:spPr bwMode="auto">
          <a:xfrm>
            <a:off x="6519730" y="252224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Line 327"/>
          <p:cNvSpPr>
            <a:spLocks noChangeShapeType="1"/>
          </p:cNvSpPr>
          <p:nvPr/>
        </p:nvSpPr>
        <p:spPr bwMode="auto">
          <a:xfrm>
            <a:off x="6384033" y="4811371"/>
            <a:ext cx="1824905" cy="47265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5FB88E-1005-8ADF-CDCC-F5FFB36F1835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3" name="标题 8">
            <a:extLst>
              <a:ext uri="{FF2B5EF4-FFF2-40B4-BE49-F238E27FC236}">
                <a16:creationId xmlns:a16="http://schemas.microsoft.com/office/drawing/2014/main" id="{7D295E35-014D-C526-BD11-C9FB2BA205C4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页表将不连续的物理地址变成了连续的逻辑地址</a:t>
            </a:r>
          </a:p>
        </p:txBody>
      </p:sp>
    </p:spTree>
    <p:extLst>
      <p:ext uri="{BB962C8B-B14F-4D97-AF65-F5344CB8AC3E}">
        <p14:creationId xmlns:p14="http://schemas.microsoft.com/office/powerpoint/2010/main" val="256918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0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0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0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0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0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0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0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0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0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0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0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0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0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0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0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0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0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0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0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0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0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0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0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0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0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0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0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0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0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5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0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2" grpId="0" animBg="1"/>
      <p:bldP spid="60433" grpId="0" animBg="1"/>
      <p:bldP spid="60434" grpId="0" animBg="1"/>
      <p:bldP spid="60435" grpId="0" animBg="1"/>
      <p:bldP spid="60436" grpId="0" animBg="1"/>
      <p:bldP spid="60437" grpId="0" animBg="1"/>
      <p:bldP spid="60438" grpId="0" animBg="1"/>
      <p:bldP spid="60440" grpId="0"/>
      <p:bldP spid="60441" grpId="0"/>
      <p:bldP spid="60442" grpId="0"/>
      <p:bldP spid="60443" grpId="0"/>
      <p:bldP spid="60444" grpId="0"/>
      <p:bldP spid="60445" grpId="0"/>
      <p:bldP spid="60446" grpId="0"/>
      <p:bldP spid="84" grpId="0"/>
      <p:bldP spid="60452" grpId="0"/>
      <p:bldP spid="60453" grpId="0"/>
      <p:bldP spid="60460" grpId="0"/>
      <p:bldP spid="60461" grpId="0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Rectangle 170"/>
          <p:cNvSpPr>
            <a:spLocks noChangeArrowheads="1"/>
          </p:cNvSpPr>
          <p:nvPr/>
        </p:nvSpPr>
        <p:spPr bwMode="auto">
          <a:xfrm>
            <a:off x="4250656" y="4809497"/>
            <a:ext cx="1526233" cy="476948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560" name="Rectangle 158"/>
          <p:cNvSpPr>
            <a:spLocks noChangeArrowheads="1"/>
          </p:cNvSpPr>
          <p:nvPr/>
        </p:nvSpPr>
        <p:spPr bwMode="auto">
          <a:xfrm>
            <a:off x="7016951" y="2758622"/>
            <a:ext cx="1240064" cy="381558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561" name="Rectangle 157"/>
          <p:cNvSpPr>
            <a:spLocks noChangeArrowheads="1"/>
          </p:cNvSpPr>
          <p:nvPr/>
        </p:nvSpPr>
        <p:spPr bwMode="auto">
          <a:xfrm>
            <a:off x="4250655" y="3140181"/>
            <a:ext cx="4006360" cy="1669317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562" name="Group 5"/>
          <p:cNvGrpSpPr>
            <a:grpSpLocks/>
          </p:cNvGrpSpPr>
          <p:nvPr/>
        </p:nvGrpSpPr>
        <p:grpSpPr bwMode="auto">
          <a:xfrm>
            <a:off x="5786651" y="4119910"/>
            <a:ext cx="1081082" cy="1304650"/>
            <a:chOff x="0" y="5"/>
            <a:chExt cx="1088" cy="1313"/>
          </a:xfrm>
        </p:grpSpPr>
        <p:sp>
          <p:nvSpPr>
            <p:cNvPr id="563" name="Rectangle 3"/>
            <p:cNvSpPr>
              <a:spLocks noChangeArrowheads="1"/>
            </p:cNvSpPr>
            <p:nvPr/>
          </p:nvSpPr>
          <p:spPr bwMode="auto">
            <a:xfrm>
              <a:off x="0" y="5"/>
              <a:ext cx="1088" cy="982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sp>
          <p:nvSpPr>
            <p:cNvPr id="564" name="Rectangle 4"/>
            <p:cNvSpPr>
              <a:spLocks noChangeArrowheads="1"/>
            </p:cNvSpPr>
            <p:nvPr/>
          </p:nvSpPr>
          <p:spPr bwMode="auto">
            <a:xfrm>
              <a:off x="249" y="1011"/>
              <a:ext cx="54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>
                <a:buFontTx/>
                <a:buNone/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MS PGothic" charset="0"/>
                </a:rPr>
                <a:t>页表</a:t>
              </a:r>
              <a:endPara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565" name="Rectangle 5"/>
            <p:cNvSpPr>
              <a:spLocks noChangeArrowheads="1"/>
            </p:cNvSpPr>
            <p:nvPr/>
          </p:nvSpPr>
          <p:spPr bwMode="auto">
            <a:xfrm>
              <a:off x="3" y="211"/>
              <a:ext cx="1080" cy="192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566" name="Rectangle 6"/>
            <p:cNvSpPr>
              <a:spLocks noChangeArrowheads="1"/>
            </p:cNvSpPr>
            <p:nvPr/>
          </p:nvSpPr>
          <p:spPr bwMode="auto">
            <a:xfrm>
              <a:off x="3" y="403"/>
              <a:ext cx="1080" cy="192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567" name="Rectangle 7"/>
            <p:cNvSpPr>
              <a:spLocks noChangeArrowheads="1"/>
            </p:cNvSpPr>
            <p:nvPr/>
          </p:nvSpPr>
          <p:spPr bwMode="auto">
            <a:xfrm>
              <a:off x="3" y="595"/>
              <a:ext cx="1080" cy="192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568" name="Rectangle 8"/>
            <p:cNvSpPr>
              <a:spLocks noChangeArrowheads="1"/>
            </p:cNvSpPr>
            <p:nvPr/>
          </p:nvSpPr>
          <p:spPr bwMode="auto">
            <a:xfrm>
              <a:off x="3" y="787"/>
              <a:ext cx="1080" cy="192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569" name="Rectangle 9"/>
            <p:cNvSpPr>
              <a:spLocks noChangeArrowheads="1"/>
            </p:cNvSpPr>
            <p:nvPr/>
          </p:nvSpPr>
          <p:spPr bwMode="auto">
            <a:xfrm>
              <a:off x="3" y="19"/>
              <a:ext cx="1080" cy="192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sp>
        <p:nvSpPr>
          <p:cNvPr id="570" name="Rectangle 13"/>
          <p:cNvSpPr>
            <a:spLocks noChangeArrowheads="1"/>
          </p:cNvSpPr>
          <p:nvPr/>
        </p:nvSpPr>
        <p:spPr bwMode="auto">
          <a:xfrm>
            <a:off x="3358986" y="1979607"/>
            <a:ext cx="604134" cy="3243244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Times" charset="0"/>
            </a:endParaRPr>
          </a:p>
        </p:txBody>
      </p:sp>
      <p:sp>
        <p:nvSpPr>
          <p:cNvPr id="571" name="Oval 14"/>
          <p:cNvSpPr>
            <a:spLocks noChangeArrowheads="1"/>
          </p:cNvSpPr>
          <p:nvPr/>
        </p:nvSpPr>
        <p:spPr bwMode="auto">
          <a:xfrm>
            <a:off x="4584840" y="2628072"/>
            <a:ext cx="484897" cy="421304"/>
          </a:xfrm>
          <a:prstGeom prst="ellipse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 cmpd="sng">
            <a:solidFill>
              <a:srgbClr val="11576A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buFontTx/>
              <a:buNone/>
            </a:pPr>
            <a:r>
              <a:rPr lang="en-US" altLang="zh-CN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CPU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572" name="Line 15"/>
          <p:cNvSpPr>
            <a:spLocks noChangeShapeType="1"/>
          </p:cNvSpPr>
          <p:nvPr/>
        </p:nvSpPr>
        <p:spPr bwMode="auto">
          <a:xfrm flipH="1">
            <a:off x="5299941" y="3925545"/>
            <a:ext cx="2233705" cy="0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3" name="Line 16"/>
          <p:cNvSpPr>
            <a:spLocks noChangeShapeType="1"/>
          </p:cNvSpPr>
          <p:nvPr/>
        </p:nvSpPr>
        <p:spPr bwMode="auto">
          <a:xfrm flipH="1">
            <a:off x="4732400" y="4427939"/>
            <a:ext cx="1044000" cy="0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4" name="Rectangle 17"/>
          <p:cNvSpPr>
            <a:spLocks noChangeArrowheads="1"/>
          </p:cNvSpPr>
          <p:nvPr/>
        </p:nvSpPr>
        <p:spPr bwMode="auto">
          <a:xfrm>
            <a:off x="3366936" y="1987558"/>
            <a:ext cx="612083" cy="3251193"/>
          </a:xfrm>
          <a:prstGeom prst="rect">
            <a:avLst/>
          </a:prstGeom>
          <a:solidFill>
            <a:srgbClr val="C0FEF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/>
          <a:lstStyle/>
          <a:p>
            <a:pPr algn="ctr">
              <a:buFontTx/>
              <a:buNone/>
            </a:pPr>
            <a:endParaRPr lang="en-US" altLang="zh-CN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  <a:p>
            <a:pPr algn="ctr"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575" name="Group 20"/>
          <p:cNvGrpSpPr>
            <a:grpSpLocks/>
          </p:cNvGrpSpPr>
          <p:nvPr/>
        </p:nvGrpSpPr>
        <p:grpSpPr bwMode="auto">
          <a:xfrm>
            <a:off x="3359981" y="1979608"/>
            <a:ext cx="605127" cy="645867"/>
            <a:chOff x="0" y="0"/>
            <a:chExt cx="609" cy="650"/>
          </a:xfrm>
          <a:gradFill>
            <a:gsLst>
              <a:gs pos="100000">
                <a:srgbClr val="33FFFF"/>
              </a:gs>
              <a:gs pos="0">
                <a:srgbClr val="99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576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577" name="Line 20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8" name="Line 21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9" name="Line 22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0" name="Line 23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1" name="Line 24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2" name="Line 25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3" name="Rectangle 26"/>
          <p:cNvSpPr>
            <a:spLocks noChangeArrowheads="1"/>
          </p:cNvSpPr>
          <p:nvPr/>
        </p:nvSpPr>
        <p:spPr bwMode="auto">
          <a:xfrm>
            <a:off x="3366936" y="4109974"/>
            <a:ext cx="612083" cy="95390"/>
          </a:xfrm>
          <a:prstGeom prst="rect">
            <a:avLst/>
          </a:prstGeom>
          <a:solidFill>
            <a:srgbClr val="F39FD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/>
          <a:lstStyle/>
          <a:p>
            <a:pPr algn="ctr">
              <a:buFontTx/>
              <a:buNone/>
            </a:pPr>
            <a:endParaRPr lang="en-US" altLang="zh-CN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  <a:p>
            <a:pPr algn="ctr"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584" name="Group 29"/>
          <p:cNvGrpSpPr>
            <a:grpSpLocks/>
          </p:cNvGrpSpPr>
          <p:nvPr/>
        </p:nvGrpSpPr>
        <p:grpSpPr bwMode="auto">
          <a:xfrm>
            <a:off x="3359981" y="4586922"/>
            <a:ext cx="605127" cy="645867"/>
            <a:chOff x="0" y="0"/>
            <a:chExt cx="609" cy="650"/>
          </a:xfrm>
          <a:gradFill>
            <a:gsLst>
              <a:gs pos="100000">
                <a:srgbClr val="33FFFF"/>
              </a:gs>
              <a:gs pos="0">
                <a:srgbClr val="99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585" name="Rectangle 28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586" name="Line 29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7" name="Line 30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8" name="Line 31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9" name="Line 32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0" name="Line 33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1" name="Line 34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92" name="Group 37"/>
          <p:cNvGrpSpPr>
            <a:grpSpLocks/>
          </p:cNvGrpSpPr>
          <p:nvPr/>
        </p:nvGrpSpPr>
        <p:grpSpPr bwMode="auto">
          <a:xfrm>
            <a:off x="3359981" y="3935094"/>
            <a:ext cx="605127" cy="645867"/>
            <a:chOff x="0" y="0"/>
            <a:chExt cx="609" cy="650"/>
          </a:xfrm>
          <a:gradFill>
            <a:gsLst>
              <a:gs pos="100000">
                <a:srgbClr val="33FFFF"/>
              </a:gs>
              <a:gs pos="0">
                <a:srgbClr val="99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593" name="Rectangle 36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594" name="Line 37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5" name="Line 38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6" name="Line 39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7" name="Line 40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8" name="Line 41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9" name="Line 42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00" name="Group 45"/>
          <p:cNvGrpSpPr>
            <a:grpSpLocks/>
          </p:cNvGrpSpPr>
          <p:nvPr/>
        </p:nvGrpSpPr>
        <p:grpSpPr bwMode="auto">
          <a:xfrm>
            <a:off x="3359981" y="3283265"/>
            <a:ext cx="605127" cy="645867"/>
            <a:chOff x="0" y="0"/>
            <a:chExt cx="609" cy="650"/>
          </a:xfrm>
          <a:gradFill>
            <a:gsLst>
              <a:gs pos="100000">
                <a:srgbClr val="33FFFF"/>
              </a:gs>
              <a:gs pos="0">
                <a:srgbClr val="99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01" name="Rectangle 44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602" name="Line 45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3" name="Line 46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4" name="Line 47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5" name="Line 48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6" name="Line 49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7" name="Line 50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08" name="Group 53"/>
          <p:cNvGrpSpPr>
            <a:grpSpLocks/>
          </p:cNvGrpSpPr>
          <p:nvPr/>
        </p:nvGrpSpPr>
        <p:grpSpPr bwMode="auto">
          <a:xfrm>
            <a:off x="3359981" y="2631437"/>
            <a:ext cx="605127" cy="645867"/>
            <a:chOff x="0" y="0"/>
            <a:chExt cx="609" cy="650"/>
          </a:xfrm>
          <a:gradFill>
            <a:gsLst>
              <a:gs pos="100000">
                <a:srgbClr val="33FFFF"/>
              </a:gs>
              <a:gs pos="0">
                <a:srgbClr val="99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09" name="Rectangle 52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610" name="Line 53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1" name="Line 54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2" name="Line 55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3" name="Line 56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4" name="Line 57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5" name="Line 58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16" name="Rectangle 60"/>
          <p:cNvSpPr>
            <a:spLocks noChangeArrowheads="1"/>
          </p:cNvSpPr>
          <p:nvPr/>
        </p:nvSpPr>
        <p:spPr bwMode="auto">
          <a:xfrm>
            <a:off x="5410234" y="4653495"/>
            <a:ext cx="29411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p</a:t>
            </a:r>
            <a:endParaRPr lang="en-US" altLang="zh-CN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617" name="Rectangle 61"/>
          <p:cNvSpPr>
            <a:spLocks noChangeArrowheads="1"/>
          </p:cNvSpPr>
          <p:nvPr/>
        </p:nvSpPr>
        <p:spPr bwMode="auto">
          <a:xfrm>
            <a:off x="3018417" y="5294286"/>
            <a:ext cx="1285273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algn="ctr">
              <a:buFontTx/>
              <a:buNone/>
            </a:pPr>
            <a:r>
              <a:rPr lang="zh-CN" altLang="en-US" sz="1200" b="1" spc="-1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rPr>
              <a:t>逻辑地</a:t>
            </a:r>
            <a:endParaRPr lang="en-US" altLang="zh-CN" sz="1200" b="1" spc="-100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  <a:p>
            <a:pPr algn="ctr">
              <a:buFontTx/>
              <a:buNone/>
            </a:pPr>
            <a:r>
              <a:rPr lang="zh-CN" altLang="en-US" sz="1200" b="1" spc="-1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rPr>
              <a:t>址空间</a:t>
            </a:r>
            <a:endParaRPr lang="en-US" altLang="zh-CN" sz="1200" b="1" spc="-100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618" name="Rectangle 104"/>
          <p:cNvSpPr>
            <a:spLocks noChangeArrowheads="1"/>
          </p:cNvSpPr>
          <p:nvPr/>
        </p:nvSpPr>
        <p:spPr bwMode="auto">
          <a:xfrm>
            <a:off x="5185331" y="3448861"/>
            <a:ext cx="261289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sp>
        <p:nvSpPr>
          <p:cNvPr id="619" name="Rectangle 105"/>
          <p:cNvSpPr>
            <a:spLocks noChangeArrowheads="1"/>
          </p:cNvSpPr>
          <p:nvPr/>
        </p:nvSpPr>
        <p:spPr bwMode="auto">
          <a:xfrm>
            <a:off x="4231388" y="3461561"/>
            <a:ext cx="339836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000" b="1" dirty="0">
                <a:solidFill>
                  <a:srgbClr val="00FF0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31</a:t>
            </a:r>
          </a:p>
        </p:txBody>
      </p:sp>
      <p:sp>
        <p:nvSpPr>
          <p:cNvPr id="620" name="Rectangle 106"/>
          <p:cNvSpPr>
            <a:spLocks noChangeArrowheads="1"/>
          </p:cNvSpPr>
          <p:nvPr/>
        </p:nvSpPr>
        <p:spPr bwMode="auto">
          <a:xfrm>
            <a:off x="4673388" y="3455211"/>
            <a:ext cx="339836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11</a:t>
            </a:r>
          </a:p>
        </p:txBody>
      </p:sp>
      <p:sp>
        <p:nvSpPr>
          <p:cNvPr id="621" name="Rectangle 107"/>
          <p:cNvSpPr>
            <a:spLocks noChangeArrowheads="1"/>
          </p:cNvSpPr>
          <p:nvPr/>
        </p:nvSpPr>
        <p:spPr bwMode="auto">
          <a:xfrm>
            <a:off x="4322197" y="3348845"/>
            <a:ext cx="93402" cy="143084"/>
          </a:xfrm>
          <a:prstGeom prst="rect">
            <a:avLst/>
          </a:prstGeom>
          <a:solidFill>
            <a:srgbClr val="00FF00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22" name="Rectangle 108"/>
          <p:cNvSpPr>
            <a:spLocks noChangeArrowheads="1"/>
          </p:cNvSpPr>
          <p:nvPr/>
        </p:nvSpPr>
        <p:spPr bwMode="auto">
          <a:xfrm>
            <a:off x="4425536" y="3348845"/>
            <a:ext cx="93402" cy="143084"/>
          </a:xfrm>
          <a:prstGeom prst="rect">
            <a:avLst/>
          </a:prstGeom>
          <a:solidFill>
            <a:srgbClr val="00FF00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23" name="Rectangle 109"/>
          <p:cNvSpPr>
            <a:spLocks noChangeArrowheads="1"/>
          </p:cNvSpPr>
          <p:nvPr/>
        </p:nvSpPr>
        <p:spPr bwMode="auto">
          <a:xfrm>
            <a:off x="4527881" y="3348845"/>
            <a:ext cx="93402" cy="143084"/>
          </a:xfrm>
          <a:prstGeom prst="rect">
            <a:avLst/>
          </a:prstGeom>
          <a:solidFill>
            <a:srgbClr val="00FF00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24" name="Rectangle 110"/>
          <p:cNvSpPr>
            <a:spLocks noChangeArrowheads="1"/>
          </p:cNvSpPr>
          <p:nvPr/>
        </p:nvSpPr>
        <p:spPr bwMode="auto">
          <a:xfrm>
            <a:off x="4945210" y="3348845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25" name="Rectangle 111"/>
          <p:cNvSpPr>
            <a:spLocks noChangeArrowheads="1"/>
          </p:cNvSpPr>
          <p:nvPr/>
        </p:nvSpPr>
        <p:spPr bwMode="auto">
          <a:xfrm>
            <a:off x="5048549" y="3348845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26" name="Rectangle 112"/>
          <p:cNvSpPr>
            <a:spLocks noChangeArrowheads="1"/>
          </p:cNvSpPr>
          <p:nvPr/>
        </p:nvSpPr>
        <p:spPr bwMode="auto">
          <a:xfrm>
            <a:off x="5150893" y="3348845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27" name="Rectangle 113"/>
          <p:cNvSpPr>
            <a:spLocks noChangeArrowheads="1"/>
          </p:cNvSpPr>
          <p:nvPr/>
        </p:nvSpPr>
        <p:spPr bwMode="auto">
          <a:xfrm>
            <a:off x="5254232" y="3348845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28" name="Rectangle 114"/>
          <p:cNvSpPr>
            <a:spLocks noChangeArrowheads="1"/>
          </p:cNvSpPr>
          <p:nvPr/>
        </p:nvSpPr>
        <p:spPr bwMode="auto">
          <a:xfrm>
            <a:off x="4488001" y="3456118"/>
            <a:ext cx="339836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000" b="1" dirty="0">
                <a:solidFill>
                  <a:srgbClr val="00FF0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12</a:t>
            </a:r>
            <a:endParaRPr lang="en-US" altLang="zh-CN" sz="1000" b="1" dirty="0">
              <a:solidFill>
                <a:srgbClr val="00FF00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629" name="Rectangle 115"/>
          <p:cNvSpPr>
            <a:spLocks noChangeArrowheads="1"/>
          </p:cNvSpPr>
          <p:nvPr/>
        </p:nvSpPr>
        <p:spPr bwMode="auto">
          <a:xfrm>
            <a:off x="4631220" y="3348845"/>
            <a:ext cx="93402" cy="143084"/>
          </a:xfrm>
          <a:prstGeom prst="rect">
            <a:avLst/>
          </a:prstGeom>
          <a:solidFill>
            <a:srgbClr val="00FF00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30" name="Rectangle 116"/>
          <p:cNvSpPr>
            <a:spLocks noChangeArrowheads="1"/>
          </p:cNvSpPr>
          <p:nvPr/>
        </p:nvSpPr>
        <p:spPr bwMode="auto">
          <a:xfrm>
            <a:off x="4734558" y="3348845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31" name="Rectangle 117"/>
          <p:cNvSpPr>
            <a:spLocks noChangeArrowheads="1"/>
          </p:cNvSpPr>
          <p:nvPr/>
        </p:nvSpPr>
        <p:spPr bwMode="auto">
          <a:xfrm>
            <a:off x="4837897" y="3348845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32" name="Rectangle 118"/>
          <p:cNvSpPr>
            <a:spLocks noChangeArrowheads="1"/>
          </p:cNvSpPr>
          <p:nvPr/>
        </p:nvSpPr>
        <p:spPr bwMode="auto">
          <a:xfrm>
            <a:off x="4412619" y="3076805"/>
            <a:ext cx="29411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p</a:t>
            </a:r>
            <a:endParaRPr lang="en-US" altLang="zh-CN" sz="1400" b="1" dirty="0"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633" name="Rectangle 119"/>
          <p:cNvSpPr>
            <a:spLocks noChangeArrowheads="1"/>
          </p:cNvSpPr>
          <p:nvPr/>
        </p:nvSpPr>
        <p:spPr bwMode="auto">
          <a:xfrm>
            <a:off x="4937261" y="3076805"/>
            <a:ext cx="29411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o</a:t>
            </a:r>
            <a:endParaRPr lang="en-US" altLang="zh-CN" sz="1400" b="1" dirty="0"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634" name="Rectangle 121"/>
          <p:cNvSpPr>
            <a:spLocks noChangeArrowheads="1"/>
          </p:cNvSpPr>
          <p:nvPr/>
        </p:nvSpPr>
        <p:spPr bwMode="auto">
          <a:xfrm>
            <a:off x="7970677" y="3461561"/>
            <a:ext cx="261289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sp>
        <p:nvSpPr>
          <p:cNvPr id="635" name="Rectangle 122"/>
          <p:cNvSpPr>
            <a:spLocks noChangeArrowheads="1"/>
          </p:cNvSpPr>
          <p:nvPr/>
        </p:nvSpPr>
        <p:spPr bwMode="auto">
          <a:xfrm>
            <a:off x="7080467" y="3455211"/>
            <a:ext cx="339836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000" b="1" dirty="0">
                <a:solidFill>
                  <a:srgbClr val="00FF0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20</a:t>
            </a:r>
          </a:p>
        </p:txBody>
      </p:sp>
      <p:sp>
        <p:nvSpPr>
          <p:cNvPr id="636" name="Rectangle 123"/>
          <p:cNvSpPr>
            <a:spLocks noChangeArrowheads="1"/>
          </p:cNvSpPr>
          <p:nvPr/>
        </p:nvSpPr>
        <p:spPr bwMode="auto">
          <a:xfrm>
            <a:off x="7446035" y="3455211"/>
            <a:ext cx="339836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11</a:t>
            </a:r>
          </a:p>
        </p:txBody>
      </p:sp>
      <p:sp>
        <p:nvSpPr>
          <p:cNvPr id="637" name="Rectangle 124"/>
          <p:cNvSpPr>
            <a:spLocks noChangeArrowheads="1"/>
          </p:cNvSpPr>
          <p:nvPr/>
        </p:nvSpPr>
        <p:spPr bwMode="auto">
          <a:xfrm>
            <a:off x="7294177" y="3346857"/>
            <a:ext cx="93402" cy="143084"/>
          </a:xfrm>
          <a:prstGeom prst="rect">
            <a:avLst/>
          </a:prstGeom>
          <a:solidFill>
            <a:srgbClr val="00FF00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38" name="Rectangle 125"/>
          <p:cNvSpPr>
            <a:spLocks noChangeArrowheads="1"/>
          </p:cNvSpPr>
          <p:nvPr/>
        </p:nvSpPr>
        <p:spPr bwMode="auto">
          <a:xfrm>
            <a:off x="7711507" y="3346857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39" name="Rectangle 126"/>
          <p:cNvSpPr>
            <a:spLocks noChangeArrowheads="1"/>
          </p:cNvSpPr>
          <p:nvPr/>
        </p:nvSpPr>
        <p:spPr bwMode="auto">
          <a:xfrm>
            <a:off x="7814845" y="3346857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40" name="Rectangle 127"/>
          <p:cNvSpPr>
            <a:spLocks noChangeArrowheads="1"/>
          </p:cNvSpPr>
          <p:nvPr/>
        </p:nvSpPr>
        <p:spPr bwMode="auto">
          <a:xfrm>
            <a:off x="7917190" y="3346857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41" name="Rectangle 128"/>
          <p:cNvSpPr>
            <a:spLocks noChangeArrowheads="1"/>
          </p:cNvSpPr>
          <p:nvPr/>
        </p:nvSpPr>
        <p:spPr bwMode="auto">
          <a:xfrm>
            <a:off x="8020529" y="3346857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42" name="Rectangle 129"/>
          <p:cNvSpPr>
            <a:spLocks noChangeArrowheads="1"/>
          </p:cNvSpPr>
          <p:nvPr/>
        </p:nvSpPr>
        <p:spPr bwMode="auto">
          <a:xfrm>
            <a:off x="7274083" y="3449768"/>
            <a:ext cx="339836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000" b="1" dirty="0">
                <a:solidFill>
                  <a:srgbClr val="00FF0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12</a:t>
            </a:r>
            <a:endParaRPr lang="en-US" altLang="zh-CN" sz="1000" b="1" dirty="0">
              <a:solidFill>
                <a:srgbClr val="00FF00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643" name="Rectangle 130"/>
          <p:cNvSpPr>
            <a:spLocks noChangeArrowheads="1"/>
          </p:cNvSpPr>
          <p:nvPr/>
        </p:nvSpPr>
        <p:spPr bwMode="auto">
          <a:xfrm>
            <a:off x="7397516" y="3346857"/>
            <a:ext cx="93402" cy="143084"/>
          </a:xfrm>
          <a:prstGeom prst="rect">
            <a:avLst/>
          </a:prstGeom>
          <a:solidFill>
            <a:srgbClr val="00FF00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44" name="Rectangle 131"/>
          <p:cNvSpPr>
            <a:spLocks noChangeArrowheads="1"/>
          </p:cNvSpPr>
          <p:nvPr/>
        </p:nvSpPr>
        <p:spPr bwMode="auto">
          <a:xfrm>
            <a:off x="7500855" y="3346857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45" name="Rectangle 132"/>
          <p:cNvSpPr>
            <a:spLocks noChangeArrowheads="1"/>
          </p:cNvSpPr>
          <p:nvPr/>
        </p:nvSpPr>
        <p:spPr bwMode="auto">
          <a:xfrm>
            <a:off x="7604193" y="3346857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46" name="Rectangle 133"/>
          <p:cNvSpPr>
            <a:spLocks noChangeArrowheads="1"/>
          </p:cNvSpPr>
          <p:nvPr/>
        </p:nvSpPr>
        <p:spPr bwMode="auto">
          <a:xfrm>
            <a:off x="7314050" y="3095466"/>
            <a:ext cx="29411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r>
              <a:rPr lang="en-US" altLang="zh-CN" sz="1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f</a:t>
            </a:r>
          </a:p>
        </p:txBody>
      </p:sp>
      <p:sp>
        <p:nvSpPr>
          <p:cNvPr id="647" name="Rectangle 134"/>
          <p:cNvSpPr>
            <a:spLocks noChangeArrowheads="1"/>
          </p:cNvSpPr>
          <p:nvPr/>
        </p:nvSpPr>
        <p:spPr bwMode="auto">
          <a:xfrm>
            <a:off x="7703557" y="3095466"/>
            <a:ext cx="29411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o</a:t>
            </a:r>
          </a:p>
        </p:txBody>
      </p:sp>
      <p:sp>
        <p:nvSpPr>
          <p:cNvPr id="648" name="Rectangle 135"/>
          <p:cNvSpPr>
            <a:spLocks noChangeArrowheads="1"/>
          </p:cNvSpPr>
          <p:nvPr/>
        </p:nvSpPr>
        <p:spPr bwMode="auto">
          <a:xfrm>
            <a:off x="7379600" y="4068002"/>
            <a:ext cx="798295" cy="2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buFontTx/>
              <a:buNone/>
            </a:pPr>
            <a:r>
              <a:rPr lang="zh-CN" altLang="en-US" sz="13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rPr>
              <a:t>物理地址</a:t>
            </a:r>
            <a:endParaRPr lang="en-US" altLang="zh-CN" sz="13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649" name="Arc 136"/>
          <p:cNvSpPr>
            <a:spLocks/>
          </p:cNvSpPr>
          <p:nvPr/>
        </p:nvSpPr>
        <p:spPr bwMode="auto">
          <a:xfrm>
            <a:off x="7525695" y="3561485"/>
            <a:ext cx="270270" cy="357711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0" name="Line 137"/>
          <p:cNvSpPr>
            <a:spLocks noChangeShapeType="1"/>
          </p:cNvSpPr>
          <p:nvPr/>
        </p:nvSpPr>
        <p:spPr bwMode="auto">
          <a:xfrm flipH="1">
            <a:off x="4807095" y="3092486"/>
            <a:ext cx="7949" cy="246423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1" name="Arc 139"/>
          <p:cNvSpPr>
            <a:spLocks/>
          </p:cNvSpPr>
          <p:nvPr/>
        </p:nvSpPr>
        <p:spPr bwMode="auto">
          <a:xfrm>
            <a:off x="5030663" y="3553536"/>
            <a:ext cx="270270" cy="357711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2" name="Line 140"/>
          <p:cNvSpPr>
            <a:spLocks noChangeShapeType="1"/>
          </p:cNvSpPr>
          <p:nvPr/>
        </p:nvSpPr>
        <p:spPr bwMode="auto">
          <a:xfrm>
            <a:off x="4497078" y="3577383"/>
            <a:ext cx="0" cy="588235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3" name="Arc 141"/>
          <p:cNvSpPr>
            <a:spLocks/>
          </p:cNvSpPr>
          <p:nvPr/>
        </p:nvSpPr>
        <p:spPr bwMode="auto">
          <a:xfrm>
            <a:off x="4498072" y="4181517"/>
            <a:ext cx="270270" cy="246423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4" name="Line 142"/>
          <p:cNvSpPr>
            <a:spLocks noChangeShapeType="1"/>
          </p:cNvSpPr>
          <p:nvPr/>
        </p:nvSpPr>
        <p:spPr bwMode="auto">
          <a:xfrm flipV="1">
            <a:off x="5689447" y="4475634"/>
            <a:ext cx="0" cy="612083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5" name="Rectangle 143"/>
          <p:cNvSpPr>
            <a:spLocks noChangeArrowheads="1"/>
          </p:cNvSpPr>
          <p:nvPr/>
        </p:nvSpPr>
        <p:spPr bwMode="auto">
          <a:xfrm>
            <a:off x="4562615" y="3905383"/>
            <a:ext cx="798295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buFont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rPr>
              <a:t>逻辑地址</a:t>
            </a:r>
            <a:endParaRPr lang="en-US" altLang="zh-CN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656" name="Arc 144"/>
          <p:cNvSpPr>
            <a:spLocks/>
          </p:cNvSpPr>
          <p:nvPr/>
        </p:nvSpPr>
        <p:spPr bwMode="auto">
          <a:xfrm>
            <a:off x="7255425" y="4284854"/>
            <a:ext cx="143084" cy="127186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7" name="Line 145"/>
          <p:cNvSpPr>
            <a:spLocks noChangeShapeType="1"/>
          </p:cNvSpPr>
          <p:nvPr/>
        </p:nvSpPr>
        <p:spPr bwMode="auto">
          <a:xfrm>
            <a:off x="7406458" y="3569433"/>
            <a:ext cx="0" cy="731320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8" name="Line 146"/>
          <p:cNvSpPr>
            <a:spLocks noChangeShapeType="1"/>
          </p:cNvSpPr>
          <p:nvPr/>
        </p:nvSpPr>
        <p:spPr bwMode="auto">
          <a:xfrm flipH="1">
            <a:off x="6937461" y="4416015"/>
            <a:ext cx="329889" cy="0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9" name="Arc 147"/>
          <p:cNvSpPr>
            <a:spLocks/>
          </p:cNvSpPr>
          <p:nvPr/>
        </p:nvSpPr>
        <p:spPr bwMode="auto">
          <a:xfrm rot="10800000">
            <a:off x="7692628" y="2862955"/>
            <a:ext cx="79491" cy="79491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0" name="Arc 148"/>
          <p:cNvSpPr>
            <a:spLocks/>
          </p:cNvSpPr>
          <p:nvPr/>
        </p:nvSpPr>
        <p:spPr bwMode="auto">
          <a:xfrm rot="10800000">
            <a:off x="7620093" y="2858980"/>
            <a:ext cx="73529" cy="83466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1" name="Arc 149"/>
          <p:cNvSpPr>
            <a:spLocks/>
          </p:cNvSpPr>
          <p:nvPr/>
        </p:nvSpPr>
        <p:spPr bwMode="auto">
          <a:xfrm>
            <a:off x="7304114" y="2942446"/>
            <a:ext cx="114268" cy="111288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2" name="Arc 151"/>
          <p:cNvSpPr>
            <a:spLocks/>
          </p:cNvSpPr>
          <p:nvPr/>
        </p:nvSpPr>
        <p:spPr bwMode="auto">
          <a:xfrm>
            <a:off x="7975815" y="2942446"/>
            <a:ext cx="114268" cy="111288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3" name="Line 153"/>
          <p:cNvSpPr>
            <a:spLocks noChangeShapeType="1"/>
          </p:cNvSpPr>
          <p:nvPr/>
        </p:nvSpPr>
        <p:spPr bwMode="auto">
          <a:xfrm flipH="1">
            <a:off x="7954948" y="2178336"/>
            <a:ext cx="540000" cy="0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4" name="Arc 154"/>
          <p:cNvSpPr>
            <a:spLocks/>
          </p:cNvSpPr>
          <p:nvPr/>
        </p:nvSpPr>
        <p:spPr bwMode="auto">
          <a:xfrm rot="10800000">
            <a:off x="7692627" y="2178337"/>
            <a:ext cx="270270" cy="357711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5" name="Line 155"/>
          <p:cNvSpPr>
            <a:spLocks noChangeShapeType="1"/>
          </p:cNvSpPr>
          <p:nvPr/>
        </p:nvSpPr>
        <p:spPr bwMode="auto">
          <a:xfrm>
            <a:off x="7716998" y="2407110"/>
            <a:ext cx="0" cy="313991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6" name="Rectangle 156"/>
          <p:cNvSpPr>
            <a:spLocks noChangeArrowheads="1"/>
          </p:cNvSpPr>
          <p:nvPr/>
        </p:nvSpPr>
        <p:spPr bwMode="auto">
          <a:xfrm>
            <a:off x="6433861" y="4276688"/>
            <a:ext cx="29411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f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667" name="AutoShape 157"/>
          <p:cNvSpPr>
            <a:spLocks noChangeArrowheads="1"/>
          </p:cNvSpPr>
          <p:nvPr/>
        </p:nvSpPr>
        <p:spPr bwMode="auto">
          <a:xfrm rot="16200000" flipH="1">
            <a:off x="4695807" y="2198202"/>
            <a:ext cx="230525" cy="580286"/>
          </a:xfrm>
          <a:prstGeom prst="rightArrow">
            <a:avLst>
              <a:gd name="adj1" fmla="val 75000"/>
              <a:gd name="adj2" fmla="val 50005"/>
            </a:avLst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68" name="Rectangle 83"/>
          <p:cNvSpPr>
            <a:spLocks noChangeArrowheads="1"/>
          </p:cNvSpPr>
          <p:nvPr/>
        </p:nvSpPr>
        <p:spPr bwMode="auto">
          <a:xfrm>
            <a:off x="4822993" y="4952581"/>
            <a:ext cx="488871" cy="233506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Times" charset="0"/>
              </a:rPr>
              <a:t>PTBR</a:t>
            </a:r>
            <a:endParaRPr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669" name="Line 84"/>
          <p:cNvSpPr>
            <a:spLocks noChangeShapeType="1"/>
          </p:cNvSpPr>
          <p:nvPr/>
        </p:nvSpPr>
        <p:spPr bwMode="auto">
          <a:xfrm>
            <a:off x="5311864" y="5074800"/>
            <a:ext cx="317965" cy="993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0" name="TextBox 171"/>
          <p:cNvSpPr>
            <a:spLocks noChangeArrowheads="1"/>
          </p:cNvSpPr>
          <p:nvPr/>
        </p:nvSpPr>
        <p:spPr bwMode="auto">
          <a:xfrm>
            <a:off x="6396578" y="2854012"/>
            <a:ext cx="6928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Times New Roman" charset="0"/>
              </a:rPr>
              <a:t>MMU</a:t>
            </a:r>
            <a:endParaRPr lang="en-US" altLang="zh-CN" sz="14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671" name="Rectangle 72"/>
          <p:cNvSpPr>
            <a:spLocks noChangeArrowheads="1"/>
          </p:cNvSpPr>
          <p:nvPr/>
        </p:nvSpPr>
        <p:spPr bwMode="auto">
          <a:xfrm>
            <a:off x="5946924" y="4319725"/>
            <a:ext cx="429253" cy="19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zh-CN" altLang="en-US" sz="12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rPr>
              <a:t>无效</a:t>
            </a:r>
            <a:endParaRPr lang="en-US" altLang="zh-CN" sz="12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672" name="Arc 154"/>
          <p:cNvSpPr>
            <a:spLocks noChangeArrowheads="1"/>
          </p:cNvSpPr>
          <p:nvPr/>
        </p:nvSpPr>
        <p:spPr bwMode="auto">
          <a:xfrm rot="10800000">
            <a:off x="7706538" y="2183305"/>
            <a:ext cx="270270" cy="357711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/>
          </a:custGeom>
          <a:noFill/>
          <a:ln w="19050" cap="rnd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Comic Sans MS" charset="0"/>
            </a:endParaRPr>
          </a:p>
        </p:txBody>
      </p:sp>
      <p:sp>
        <p:nvSpPr>
          <p:cNvPr id="673" name="Arc 147"/>
          <p:cNvSpPr>
            <a:spLocks noChangeArrowheads="1"/>
          </p:cNvSpPr>
          <p:nvPr/>
        </p:nvSpPr>
        <p:spPr bwMode="auto">
          <a:xfrm rot="10800000">
            <a:off x="7697597" y="2835134"/>
            <a:ext cx="79491" cy="79491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/>
          </a:custGeom>
          <a:noFill/>
          <a:ln w="19050" cap="rnd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Comic Sans MS" charset="0"/>
            </a:endParaRPr>
          </a:p>
        </p:txBody>
      </p:sp>
      <p:sp>
        <p:nvSpPr>
          <p:cNvPr id="674" name="Arc 148"/>
          <p:cNvSpPr>
            <a:spLocks noChangeArrowheads="1"/>
          </p:cNvSpPr>
          <p:nvPr/>
        </p:nvSpPr>
        <p:spPr bwMode="auto">
          <a:xfrm rot="10800000">
            <a:off x="7625060" y="2831158"/>
            <a:ext cx="73529" cy="83466"/>
          </a:xfrm>
          <a:custGeom>
            <a:avLst/>
            <a:gdLst>
              <a:gd name="T0" fmla="*/ 0 w 21600"/>
              <a:gd name="T1" fmla="*/ 2147483647 h 21598"/>
              <a:gd name="T2" fmla="*/ 2147483647 w 21600"/>
              <a:gd name="T3" fmla="*/ 0 h 21598"/>
              <a:gd name="T4" fmla="*/ 2147483647 w 21600"/>
              <a:gd name="T5" fmla="*/ 2147483647 h 21598"/>
              <a:gd name="T6" fmla="*/ 0 60000 65536"/>
              <a:gd name="T7" fmla="*/ 0 60000 65536"/>
              <a:gd name="T8" fmla="*/ 0 60000 65536"/>
              <a:gd name="T9" fmla="*/ 0 w 21600"/>
              <a:gd name="T10" fmla="*/ 0 h 21598"/>
              <a:gd name="T11" fmla="*/ 21600 w 21600"/>
              <a:gd name="T12" fmla="*/ 21598 h 215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/>
          </a:custGeom>
          <a:noFill/>
          <a:ln w="19050" cap="rnd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Comic Sans MS" charset="0"/>
            </a:endParaRPr>
          </a:p>
        </p:txBody>
      </p:sp>
      <p:sp>
        <p:nvSpPr>
          <p:cNvPr id="675" name="Arc 149"/>
          <p:cNvSpPr>
            <a:spLocks noChangeArrowheads="1"/>
          </p:cNvSpPr>
          <p:nvPr/>
        </p:nvSpPr>
        <p:spPr bwMode="auto">
          <a:xfrm>
            <a:off x="7309083" y="2914624"/>
            <a:ext cx="114269" cy="111288"/>
          </a:xfrm>
          <a:custGeom>
            <a:avLst/>
            <a:gdLst>
              <a:gd name="T0" fmla="*/ 0 w 21600"/>
              <a:gd name="T1" fmla="*/ 2147483647 h 21599"/>
              <a:gd name="T2" fmla="*/ 2147483647 w 21600"/>
              <a:gd name="T3" fmla="*/ 0 h 21599"/>
              <a:gd name="T4" fmla="*/ 2147483647 w 21600"/>
              <a:gd name="T5" fmla="*/ 2147483647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/>
          </a:custGeom>
          <a:noFill/>
          <a:ln w="19050" cap="rnd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Comic Sans MS" charset="0"/>
            </a:endParaRPr>
          </a:p>
        </p:txBody>
      </p:sp>
      <p:sp>
        <p:nvSpPr>
          <p:cNvPr id="676" name="Arc 151"/>
          <p:cNvSpPr>
            <a:spLocks noChangeArrowheads="1"/>
          </p:cNvSpPr>
          <p:nvPr/>
        </p:nvSpPr>
        <p:spPr bwMode="auto">
          <a:xfrm>
            <a:off x="7980784" y="2914624"/>
            <a:ext cx="114269" cy="111288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/>
          </a:custGeom>
          <a:noFill/>
          <a:ln w="19050" cap="rnd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Comic Sans MS" charset="0"/>
            </a:endParaRPr>
          </a:p>
        </p:txBody>
      </p:sp>
      <p:sp>
        <p:nvSpPr>
          <p:cNvPr id="677" name="Arc 141"/>
          <p:cNvSpPr>
            <a:spLocks noChangeArrowheads="1"/>
          </p:cNvSpPr>
          <p:nvPr/>
        </p:nvSpPr>
        <p:spPr bwMode="auto">
          <a:xfrm>
            <a:off x="4506021" y="4188473"/>
            <a:ext cx="270270" cy="246423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/>
          </a:custGeom>
          <a:noFill/>
          <a:ln w="19050" cap="rnd" cmpd="sng">
            <a:solidFill>
              <a:schemeClr val="folHlink"/>
            </a:solidFill>
            <a:bevel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Comic Sans MS" charset="0"/>
            </a:endParaRPr>
          </a:p>
        </p:txBody>
      </p:sp>
      <p:sp>
        <p:nvSpPr>
          <p:cNvPr id="678" name="Arc 144"/>
          <p:cNvSpPr>
            <a:spLocks noChangeArrowheads="1"/>
          </p:cNvSpPr>
          <p:nvPr/>
        </p:nvSpPr>
        <p:spPr bwMode="auto">
          <a:xfrm>
            <a:off x="7260394" y="4306714"/>
            <a:ext cx="143084" cy="127186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/>
          </a:custGeom>
          <a:noFill/>
          <a:ln w="19050" cap="rnd" cmpd="sng">
            <a:solidFill>
              <a:schemeClr val="folHlink"/>
            </a:solidFill>
            <a:bevel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Comic Sans MS" charset="0"/>
            </a:endParaRPr>
          </a:p>
        </p:txBody>
      </p:sp>
      <p:sp>
        <p:nvSpPr>
          <p:cNvPr id="679" name="矩形 678"/>
          <p:cNvSpPr/>
          <p:nvPr/>
        </p:nvSpPr>
        <p:spPr>
          <a:xfrm>
            <a:off x="4370525" y="1857494"/>
            <a:ext cx="928694" cy="500066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0" name="矩形 679"/>
          <p:cNvSpPr/>
          <p:nvPr/>
        </p:nvSpPr>
        <p:spPr>
          <a:xfrm>
            <a:off x="3376745" y="4106997"/>
            <a:ext cx="576000" cy="97200"/>
          </a:xfrm>
          <a:prstGeom prst="rect">
            <a:avLst/>
          </a:prstGeom>
          <a:solidFill>
            <a:srgbClr val="C00000"/>
          </a:solidFill>
          <a:ln w="12700">
            <a:solidFill>
              <a:srgbClr val="11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1" name="Rectangle 59"/>
          <p:cNvSpPr>
            <a:spLocks noChangeArrowheads="1"/>
          </p:cNvSpPr>
          <p:nvPr/>
        </p:nvSpPr>
        <p:spPr bwMode="auto">
          <a:xfrm>
            <a:off x="3432307" y="4033968"/>
            <a:ext cx="458458" cy="22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9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(</a:t>
            </a:r>
            <a:r>
              <a:rPr lang="en-US" altLang="zh-CN" sz="9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p,o</a:t>
            </a:r>
            <a:r>
              <a:rPr lang="en-US" altLang="zh-CN" sz="9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)</a:t>
            </a:r>
            <a:endParaRPr lang="en-US" altLang="zh-CN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682" name="Rectangle 138"/>
          <p:cNvSpPr>
            <a:spLocks noChangeArrowheads="1"/>
          </p:cNvSpPr>
          <p:nvPr/>
        </p:nvSpPr>
        <p:spPr bwMode="auto">
          <a:xfrm>
            <a:off x="4425537" y="1799656"/>
            <a:ext cx="771065" cy="445151"/>
          </a:xfrm>
          <a:prstGeom prst="rect">
            <a:avLst/>
          </a:prstGeom>
          <a:noFill/>
          <a:ln w="28575" cmpd="sng">
            <a:noFill/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buFontTx/>
              <a:buNone/>
            </a:pPr>
            <a:endParaRPr lang="en-US" altLang="zh-CN" sz="1400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Times" charset="0"/>
            </a:endParaRPr>
          </a:p>
          <a:p>
            <a:pPr algn="ctr">
              <a:buFontTx/>
              <a:buNone/>
            </a:pPr>
            <a:r>
              <a:rPr lang="zh-CN" altLang="en-US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Times" charset="0"/>
              </a:rPr>
              <a:t>程序 </a:t>
            </a:r>
            <a:r>
              <a:rPr lang="en-US" altLang="zh-CN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Times" charset="0"/>
              </a:rPr>
              <a:t>P</a:t>
            </a:r>
            <a:endParaRPr lang="en-US" altLang="zh-CN" sz="1400" b="1" dirty="0"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683" name="Rectangle 13"/>
          <p:cNvSpPr>
            <a:spLocks noChangeArrowheads="1"/>
          </p:cNvSpPr>
          <p:nvPr/>
        </p:nvSpPr>
        <p:spPr bwMode="auto">
          <a:xfrm>
            <a:off x="8535163" y="1979607"/>
            <a:ext cx="604134" cy="3243244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Times" charset="0"/>
            </a:endParaRPr>
          </a:p>
        </p:txBody>
      </p:sp>
      <p:sp>
        <p:nvSpPr>
          <p:cNvPr id="684" name="Rectangle 17"/>
          <p:cNvSpPr>
            <a:spLocks noChangeArrowheads="1"/>
          </p:cNvSpPr>
          <p:nvPr/>
        </p:nvSpPr>
        <p:spPr bwMode="auto">
          <a:xfrm>
            <a:off x="8543113" y="1987558"/>
            <a:ext cx="612083" cy="3251193"/>
          </a:xfrm>
          <a:prstGeom prst="rect">
            <a:avLst/>
          </a:prstGeom>
          <a:solidFill>
            <a:srgbClr val="C0FEF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/>
          <a:lstStyle/>
          <a:p>
            <a:pPr algn="ctr">
              <a:buFontTx/>
              <a:buNone/>
            </a:pPr>
            <a:endParaRPr lang="en-US" altLang="zh-CN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  <a:p>
            <a:pPr algn="ctr"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685" name="Group 20"/>
          <p:cNvGrpSpPr>
            <a:grpSpLocks/>
          </p:cNvGrpSpPr>
          <p:nvPr/>
        </p:nvGrpSpPr>
        <p:grpSpPr bwMode="auto">
          <a:xfrm>
            <a:off x="8536158" y="1979608"/>
            <a:ext cx="605127" cy="645867"/>
            <a:chOff x="0" y="0"/>
            <a:chExt cx="609" cy="650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86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687" name="Line 20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8" name="Line 21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9" name="Line 22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0" name="Line 23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1" name="Line 24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2" name="Line 25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93" name="Rectangle 26"/>
          <p:cNvSpPr>
            <a:spLocks noChangeArrowheads="1"/>
          </p:cNvSpPr>
          <p:nvPr/>
        </p:nvSpPr>
        <p:spPr bwMode="auto">
          <a:xfrm>
            <a:off x="8543113" y="4109974"/>
            <a:ext cx="612083" cy="95390"/>
          </a:xfrm>
          <a:prstGeom prst="rect">
            <a:avLst/>
          </a:prstGeom>
          <a:solidFill>
            <a:srgbClr val="F39FD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/>
          <a:lstStyle/>
          <a:p>
            <a:pPr algn="ctr">
              <a:buFontTx/>
              <a:buNone/>
            </a:pPr>
            <a:endParaRPr lang="en-US" altLang="zh-CN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  <a:p>
            <a:pPr algn="ctr"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694" name="Group 29"/>
          <p:cNvGrpSpPr>
            <a:grpSpLocks/>
          </p:cNvGrpSpPr>
          <p:nvPr/>
        </p:nvGrpSpPr>
        <p:grpSpPr bwMode="auto">
          <a:xfrm>
            <a:off x="8536158" y="4586922"/>
            <a:ext cx="605127" cy="645867"/>
            <a:chOff x="0" y="0"/>
            <a:chExt cx="609" cy="650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95" name="Rectangle 28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696" name="Line 29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7" name="Line 30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8" name="Line 31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9" name="Line 32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0" name="Line 33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1" name="Line 34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02" name="Group 37"/>
          <p:cNvGrpSpPr>
            <a:grpSpLocks/>
          </p:cNvGrpSpPr>
          <p:nvPr/>
        </p:nvGrpSpPr>
        <p:grpSpPr bwMode="auto">
          <a:xfrm>
            <a:off x="8536158" y="3935094"/>
            <a:ext cx="605127" cy="645867"/>
            <a:chOff x="0" y="0"/>
            <a:chExt cx="609" cy="650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703" name="Rectangle 36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704" name="Line 37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5" name="Line 38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6" name="Line 39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7" name="Line 40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8" name="Line 41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9" name="Line 42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10" name="Group 45"/>
          <p:cNvGrpSpPr>
            <a:grpSpLocks/>
          </p:cNvGrpSpPr>
          <p:nvPr/>
        </p:nvGrpSpPr>
        <p:grpSpPr bwMode="auto">
          <a:xfrm>
            <a:off x="8536158" y="3283265"/>
            <a:ext cx="605127" cy="645867"/>
            <a:chOff x="0" y="0"/>
            <a:chExt cx="609" cy="650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711" name="Rectangle 44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712" name="Line 45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3" name="Line 46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4" name="Line 47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5" name="Line 48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6" name="Line 49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7" name="Line 50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18" name="Group 53"/>
          <p:cNvGrpSpPr>
            <a:grpSpLocks/>
          </p:cNvGrpSpPr>
          <p:nvPr/>
        </p:nvGrpSpPr>
        <p:grpSpPr bwMode="auto">
          <a:xfrm>
            <a:off x="8536158" y="2631437"/>
            <a:ext cx="605127" cy="645867"/>
            <a:chOff x="0" y="0"/>
            <a:chExt cx="609" cy="650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719" name="Rectangle 52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720" name="Line 53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1" name="Line 54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2" name="Line 55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3" name="Line 56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4" name="Line 57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5" name="Line 58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26" name="矩形 725"/>
          <p:cNvSpPr/>
          <p:nvPr/>
        </p:nvSpPr>
        <p:spPr>
          <a:xfrm>
            <a:off x="8548062" y="2150389"/>
            <a:ext cx="576000" cy="97200"/>
          </a:xfrm>
          <a:prstGeom prst="rect">
            <a:avLst/>
          </a:prstGeom>
          <a:solidFill>
            <a:srgbClr val="C00000"/>
          </a:solidFill>
          <a:ln w="12700">
            <a:solidFill>
              <a:srgbClr val="11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7" name="Rectangle 59"/>
          <p:cNvSpPr>
            <a:spLocks noChangeArrowheads="1"/>
          </p:cNvSpPr>
          <p:nvPr/>
        </p:nvSpPr>
        <p:spPr bwMode="auto">
          <a:xfrm>
            <a:off x="8607596" y="2078951"/>
            <a:ext cx="428001" cy="22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9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(</a:t>
            </a:r>
            <a:r>
              <a:rPr lang="en-US" altLang="zh-CN" sz="9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f,o</a:t>
            </a:r>
            <a:r>
              <a:rPr lang="en-US" altLang="zh-CN" sz="9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)</a:t>
            </a:r>
            <a:endParaRPr lang="en-US" altLang="zh-CN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728" name="Rectangle 99"/>
          <p:cNvSpPr>
            <a:spLocks noChangeArrowheads="1"/>
          </p:cNvSpPr>
          <p:nvPr/>
        </p:nvSpPr>
        <p:spPr bwMode="auto">
          <a:xfrm>
            <a:off x="8361946" y="5283443"/>
            <a:ext cx="974414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algn="ctr">
              <a:buFontTx/>
              <a:buNone/>
            </a:pPr>
            <a:r>
              <a:rPr lang="zh-CN" altLang="en-US" sz="1200" b="1" spc="-1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rPr>
              <a:t>物理地</a:t>
            </a:r>
            <a:endParaRPr lang="en-US" altLang="zh-CN" sz="1200" b="1" spc="-100" dirty="0">
              <a:solidFill>
                <a:schemeClr val="hlink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  <a:p>
            <a:pPr algn="ctr">
              <a:buFontTx/>
              <a:buNone/>
            </a:pPr>
            <a:r>
              <a:rPr lang="zh-CN" altLang="en-US" sz="1200" b="1" spc="-1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rPr>
              <a:t>址空间</a:t>
            </a:r>
            <a:endParaRPr lang="en-US" altLang="zh-CN" sz="1200" b="1" spc="-100" dirty="0"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729" name="TextBox 230"/>
          <p:cNvSpPr txBox="1"/>
          <p:nvPr/>
        </p:nvSpPr>
        <p:spPr>
          <a:xfrm>
            <a:off x="5661171" y="1819394"/>
            <a:ext cx="1781188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页表完成逻辑页号到物理帧号的转换</a:t>
            </a:r>
            <a:endParaRPr lang="en-US" altLang="zh-CN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0" name="弧形 729"/>
          <p:cNvSpPr/>
          <p:nvPr/>
        </p:nvSpPr>
        <p:spPr>
          <a:xfrm rot="10800000">
            <a:off x="4499114" y="3854583"/>
            <a:ext cx="500066" cy="571504"/>
          </a:xfrm>
          <a:prstGeom prst="arc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1" name="弧形 730"/>
          <p:cNvSpPr/>
          <p:nvPr/>
        </p:nvSpPr>
        <p:spPr>
          <a:xfrm rot="10800000">
            <a:off x="5013468" y="3208466"/>
            <a:ext cx="642942" cy="714380"/>
          </a:xfrm>
          <a:prstGeom prst="arc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2" name="弧形 731"/>
          <p:cNvSpPr/>
          <p:nvPr/>
        </p:nvSpPr>
        <p:spPr>
          <a:xfrm rot="5400000">
            <a:off x="7192326" y="3243391"/>
            <a:ext cx="642942" cy="714380"/>
          </a:xfrm>
          <a:prstGeom prst="arc">
            <a:avLst/>
          </a:prstGeom>
          <a:ln w="28575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3" name="弧形 732"/>
          <p:cNvSpPr/>
          <p:nvPr/>
        </p:nvSpPr>
        <p:spPr>
          <a:xfrm rot="5400000">
            <a:off x="7081846" y="4091122"/>
            <a:ext cx="324000" cy="324000"/>
          </a:xfrm>
          <a:prstGeom prst="arc">
            <a:avLst>
              <a:gd name="adj1" fmla="val 16441907"/>
              <a:gd name="adj2" fmla="val 0"/>
            </a:avLst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1576A"/>
              </a:solidFill>
            </a:endParaRPr>
          </a:p>
        </p:txBody>
      </p:sp>
      <p:sp>
        <p:nvSpPr>
          <p:cNvPr id="734" name="右大括号 733"/>
          <p:cNvSpPr/>
          <p:nvPr/>
        </p:nvSpPr>
        <p:spPr>
          <a:xfrm rot="-5400000">
            <a:off x="7572535" y="2489324"/>
            <a:ext cx="285752" cy="857256"/>
          </a:xfrm>
          <a:prstGeom prst="rightBrac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5" name="弧形 734"/>
          <p:cNvSpPr/>
          <p:nvPr/>
        </p:nvSpPr>
        <p:spPr>
          <a:xfrm rot="-5400000">
            <a:off x="7715411" y="2181346"/>
            <a:ext cx="500066" cy="500066"/>
          </a:xfrm>
          <a:prstGeom prst="arc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36" name="组合 735"/>
          <p:cNvGrpSpPr/>
          <p:nvPr/>
        </p:nvGrpSpPr>
        <p:grpSpPr>
          <a:xfrm>
            <a:off x="5708810" y="2709999"/>
            <a:ext cx="1401773" cy="1905713"/>
            <a:chOff x="3338516" y="2033594"/>
            <a:chExt cx="1401773" cy="1905713"/>
          </a:xfrm>
        </p:grpSpPr>
        <p:sp>
          <p:nvSpPr>
            <p:cNvPr id="737" name="Line 142"/>
            <p:cNvSpPr>
              <a:spLocks noChangeShapeType="1"/>
            </p:cNvSpPr>
            <p:nvPr/>
          </p:nvSpPr>
          <p:spPr bwMode="auto">
            <a:xfrm flipV="1">
              <a:off x="3795708" y="2285997"/>
              <a:ext cx="0" cy="1260000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8" name="椭圆 737"/>
            <p:cNvSpPr/>
            <p:nvPr/>
          </p:nvSpPr>
          <p:spPr>
            <a:xfrm>
              <a:off x="3705221" y="3543307"/>
              <a:ext cx="180000" cy="396000"/>
            </a:xfrm>
            <a:prstGeom prst="ellips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9" name="TextBox 171"/>
            <p:cNvSpPr>
              <a:spLocks noChangeArrowheads="1"/>
            </p:cNvSpPr>
            <p:nvPr/>
          </p:nvSpPr>
          <p:spPr bwMode="auto">
            <a:xfrm>
              <a:off x="3338516" y="2033594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buFontTx/>
                <a:buNone/>
              </a:pP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Times New Roman" charset="0"/>
                </a:rPr>
                <a:t>缺页异常</a:t>
              </a:r>
              <a:endParaRPr lang="en-US" altLang="zh-CN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740" name="TextBox 171"/>
            <p:cNvSpPr>
              <a:spLocks noChangeArrowheads="1"/>
            </p:cNvSpPr>
            <p:nvPr/>
          </p:nvSpPr>
          <p:spPr bwMode="auto">
            <a:xfrm>
              <a:off x="3786182" y="2871017"/>
              <a:ext cx="9541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buFontTx/>
                <a:buNone/>
              </a:pPr>
              <a:r>
                <a:rPr lang="zh-CN" altLang="en-US" sz="12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MS PGothic" charset="0"/>
                </a:rPr>
                <a:t>如不在内存</a:t>
              </a:r>
              <a:endPara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</p:grpSp>
      <p:sp>
        <p:nvSpPr>
          <p:cNvPr id="741" name="Line 140"/>
          <p:cNvSpPr>
            <a:spLocks noChangeShapeType="1"/>
          </p:cNvSpPr>
          <p:nvPr/>
        </p:nvSpPr>
        <p:spPr bwMode="auto">
          <a:xfrm>
            <a:off x="4074885" y="3554031"/>
            <a:ext cx="0" cy="445152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2" name="弧形 741"/>
          <p:cNvSpPr/>
          <p:nvPr/>
        </p:nvSpPr>
        <p:spPr>
          <a:xfrm rot="10800000">
            <a:off x="3576077" y="3644420"/>
            <a:ext cx="500066" cy="571504"/>
          </a:xfrm>
          <a:prstGeom prst="arc">
            <a:avLst>
              <a:gd name="adj1" fmla="val 11699735"/>
              <a:gd name="adj2" fmla="val 14380285"/>
            </a:avLst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3" name="弧形 742"/>
          <p:cNvSpPr/>
          <p:nvPr/>
        </p:nvSpPr>
        <p:spPr>
          <a:xfrm rot="10800000">
            <a:off x="4061542" y="3378999"/>
            <a:ext cx="500066" cy="571504"/>
          </a:xfrm>
          <a:prstGeom prst="arc">
            <a:avLst>
              <a:gd name="adj1" fmla="val 1356565"/>
              <a:gd name="adj2" fmla="val 5218778"/>
            </a:avLst>
          </a:prstGeom>
          <a:ln w="28575">
            <a:solidFill>
              <a:srgbClr val="11576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85DCEB-9342-9F12-CF09-4618F3DB4407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5" name="标题 8">
            <a:extLst>
              <a:ext uri="{FF2B5EF4-FFF2-40B4-BE49-F238E27FC236}">
                <a16:creationId xmlns:a16="http://schemas.microsoft.com/office/drawing/2014/main" id="{2490DBF0-02E1-A773-8B7A-CD266739F5C8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分页机制中的地址转换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787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"/>
    </mc:Choice>
    <mc:Fallback xmlns="">
      <p:transition spd="slow" advTm="1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889652" y="1795412"/>
            <a:ext cx="43189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1. CPU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发出访存指令到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MMU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MMU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根据地址高位部分得到页号，以页号查页表；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889656" y="2546673"/>
            <a:ext cx="43189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查表发现该页表项未填入有效值，因此产生缺页异常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6889653" y="3279555"/>
            <a:ext cx="409631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缺页异常由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响应，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需要分配对应的页帧；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6889652" y="3862942"/>
            <a:ext cx="42076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找到系统中的空闲页帧，并取得页帧号，将页帧号填入页表中，并修改页表的有效位；</a:t>
            </a: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6940637" y="4763698"/>
            <a:ext cx="43189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异常返回，重新执行产生缺页的指令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738624" y="2536841"/>
            <a:ext cx="758828" cy="1152000"/>
            <a:chOff x="1720657" y="1537755"/>
            <a:chExt cx="758828" cy="115200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1720657" y="1542511"/>
              <a:ext cx="757240" cy="0"/>
            </a:xfrm>
            <a:prstGeom prst="line">
              <a:avLst/>
            </a:pr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5400000">
              <a:off x="1903485" y="2113755"/>
              <a:ext cx="1152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2263583" y="2685526"/>
              <a:ext cx="214314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248212" y="2066162"/>
            <a:ext cx="2043126" cy="276999"/>
            <a:chOff x="2230245" y="1067074"/>
            <a:chExt cx="2043126" cy="276999"/>
          </a:xfrm>
        </p:grpSpPr>
        <p:sp>
          <p:nvSpPr>
            <p:cNvPr id="47" name="Oval 91"/>
            <p:cNvSpPr>
              <a:spLocks noChangeArrowheads="1"/>
            </p:cNvSpPr>
            <p:nvPr/>
          </p:nvSpPr>
          <p:spPr bwMode="auto">
            <a:xfrm>
              <a:off x="2230245" y="1083723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52" name="TextBox 7"/>
            <p:cNvSpPr txBox="1">
              <a:spLocks noChangeArrowheads="1"/>
            </p:cNvSpPr>
            <p:nvPr/>
          </p:nvSpPr>
          <p:spPr bwMode="auto">
            <a:xfrm>
              <a:off x="2447734" y="1067074"/>
              <a:ext cx="182563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OS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找到并分配一个页帧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912989" y="2963942"/>
            <a:ext cx="1003484" cy="504241"/>
            <a:chOff x="895022" y="1964854"/>
            <a:chExt cx="1003484" cy="504241"/>
          </a:xfrm>
        </p:grpSpPr>
        <p:sp>
          <p:nvSpPr>
            <p:cNvPr id="48" name="Oval 91"/>
            <p:cNvSpPr>
              <a:spLocks noChangeArrowheads="1"/>
            </p:cNvSpPr>
            <p:nvPr/>
          </p:nvSpPr>
          <p:spPr bwMode="auto">
            <a:xfrm>
              <a:off x="1231701" y="2220381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54" name="TextBox 7"/>
            <p:cNvSpPr txBox="1">
              <a:spLocks noChangeArrowheads="1"/>
            </p:cNvSpPr>
            <p:nvPr/>
          </p:nvSpPr>
          <p:spPr bwMode="auto">
            <a:xfrm>
              <a:off x="895022" y="1964854"/>
              <a:ext cx="100348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页表项引用</a:t>
              </a:r>
              <a:endPara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440441" y="2882917"/>
            <a:ext cx="547355" cy="503631"/>
            <a:chOff x="2422472" y="1883829"/>
            <a:chExt cx="547355" cy="503631"/>
          </a:xfrm>
        </p:grpSpPr>
        <p:sp>
          <p:nvSpPr>
            <p:cNvPr id="46" name="Oval 91"/>
            <p:cNvSpPr>
              <a:spLocks noChangeArrowheads="1"/>
            </p:cNvSpPr>
            <p:nvPr/>
          </p:nvSpPr>
          <p:spPr bwMode="auto">
            <a:xfrm>
              <a:off x="2523935" y="1883829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55" name="TextBox 7"/>
            <p:cNvSpPr txBox="1">
              <a:spLocks noChangeArrowheads="1"/>
            </p:cNvSpPr>
            <p:nvPr/>
          </p:nvSpPr>
          <p:spPr bwMode="auto">
            <a:xfrm>
              <a:off x="2422472" y="2110461"/>
              <a:ext cx="54735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异常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495600" y="3394093"/>
            <a:ext cx="642942" cy="571504"/>
            <a:chOff x="477633" y="2395007"/>
            <a:chExt cx="642942" cy="571504"/>
          </a:xfrm>
        </p:grpSpPr>
        <p:sp>
          <p:nvSpPr>
            <p:cNvPr id="36" name="矩形 35"/>
            <p:cNvSpPr/>
            <p:nvPr/>
          </p:nvSpPr>
          <p:spPr>
            <a:xfrm>
              <a:off x="536371" y="2395007"/>
              <a:ext cx="500066" cy="571504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TextBox 7"/>
            <p:cNvSpPr txBox="1">
              <a:spLocks noChangeArrowheads="1"/>
            </p:cNvSpPr>
            <p:nvPr/>
          </p:nvSpPr>
          <p:spPr bwMode="auto">
            <a:xfrm>
              <a:off x="477633" y="2569633"/>
              <a:ext cx="64294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en-US" altLang="zh-CN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load M</a:t>
              </a:r>
              <a:endParaRPr lang="zh-CN" altLang="en-US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2978912" y="3689367"/>
            <a:ext cx="802572" cy="1137917"/>
            <a:chOff x="960945" y="2690279"/>
            <a:chExt cx="802572" cy="1137917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1053907" y="2690279"/>
              <a:ext cx="709610" cy="0"/>
            </a:xfrm>
            <a:prstGeom prst="line">
              <a:avLst/>
            </a:pr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91"/>
            <p:cNvSpPr>
              <a:spLocks noChangeArrowheads="1"/>
            </p:cNvSpPr>
            <p:nvPr/>
          </p:nvSpPr>
          <p:spPr bwMode="auto">
            <a:xfrm>
              <a:off x="1231701" y="2739497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</a:p>
          </p:txBody>
        </p:sp>
        <p:sp>
          <p:nvSpPr>
            <p:cNvPr id="58" name="TextBox 7"/>
            <p:cNvSpPr txBox="1">
              <a:spLocks noChangeArrowheads="1"/>
            </p:cNvSpPr>
            <p:nvPr/>
          </p:nvSpPr>
          <p:spPr bwMode="auto">
            <a:xfrm>
              <a:off x="960945" y="2997199"/>
              <a:ext cx="720904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重新执行导致异常的指令</a:t>
              </a:r>
              <a:endPara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071862" y="3394095"/>
            <a:ext cx="1818253" cy="839393"/>
            <a:chOff x="1053893" y="2395007"/>
            <a:chExt cx="1818253" cy="839393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053893" y="2499783"/>
              <a:ext cx="5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10800000">
              <a:off x="1549204" y="2499783"/>
              <a:ext cx="216695" cy="173830"/>
            </a:xfrm>
            <a:prstGeom prst="line">
              <a:avLst/>
            </a:pr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2"/>
            <p:cNvGrpSpPr/>
            <p:nvPr/>
          </p:nvGrpSpPr>
          <p:grpSpPr>
            <a:xfrm>
              <a:off x="1763517" y="2395007"/>
              <a:ext cx="1108629" cy="839393"/>
              <a:chOff x="1763517" y="2395007"/>
              <a:chExt cx="1108629" cy="839393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1763517" y="2395007"/>
                <a:ext cx="500066" cy="571504"/>
              </a:xfrm>
              <a:prstGeom prst="rect">
                <a:avLst/>
              </a:prstGeom>
              <a:solidFill>
                <a:srgbClr val="0EB1C8"/>
              </a:solidFill>
              <a:ln w="28575">
                <a:solidFill>
                  <a:srgbClr val="1157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763517" y="2610909"/>
                <a:ext cx="500066" cy="142876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TextBox 7"/>
              <p:cNvSpPr txBox="1">
                <a:spLocks noChangeArrowheads="1"/>
              </p:cNvSpPr>
              <p:nvPr/>
            </p:nvSpPr>
            <p:spPr bwMode="auto">
              <a:xfrm>
                <a:off x="2087369" y="2577571"/>
                <a:ext cx="214314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buSzPct val="100000"/>
                </a:pPr>
                <a:r>
                  <a:rPr lang="en-US" altLang="zh-CN" sz="900" b="1" dirty="0" err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i</a:t>
                </a:r>
                <a:endParaRPr lang="zh-CN" altLang="en-US" sz="9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9" name="TextBox 7"/>
              <p:cNvSpPr txBox="1">
                <a:spLocks noChangeArrowheads="1"/>
              </p:cNvSpPr>
              <p:nvPr/>
            </p:nvSpPr>
            <p:spPr bwMode="auto">
              <a:xfrm>
                <a:off x="1777436" y="2957401"/>
                <a:ext cx="1094710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buSzPct val="100000"/>
                </a:pP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页表</a:t>
                </a:r>
              </a:p>
            </p:txBody>
          </p:sp>
          <p:cxnSp>
            <p:nvCxnSpPr>
              <p:cNvPr id="64" name="直接连接符 63"/>
              <p:cNvCxnSpPr/>
              <p:nvPr/>
            </p:nvCxnSpPr>
            <p:spPr>
              <a:xfrm rot="5400000">
                <a:off x="2064350" y="2684728"/>
                <a:ext cx="142876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组合 72"/>
          <p:cNvGrpSpPr/>
          <p:nvPr/>
        </p:nvGrpSpPr>
        <p:grpSpPr>
          <a:xfrm>
            <a:off x="3307909" y="3738250"/>
            <a:ext cx="1582206" cy="1357741"/>
            <a:chOff x="1289940" y="2739164"/>
            <a:chExt cx="1582206" cy="1357741"/>
          </a:xfrm>
        </p:grpSpPr>
        <p:grpSp>
          <p:nvGrpSpPr>
            <p:cNvPr id="72" name="组合 71"/>
            <p:cNvGrpSpPr/>
            <p:nvPr/>
          </p:nvGrpSpPr>
          <p:grpSpPr>
            <a:xfrm>
              <a:off x="1620641" y="2739164"/>
              <a:ext cx="992989" cy="566483"/>
              <a:chOff x="1620641" y="2739164"/>
              <a:chExt cx="992989" cy="566483"/>
            </a:xfrm>
          </p:grpSpPr>
          <p:cxnSp>
            <p:nvCxnSpPr>
              <p:cNvPr id="33" name="直接连接符 32"/>
              <p:cNvCxnSpPr/>
              <p:nvPr/>
            </p:nvCxnSpPr>
            <p:spPr>
              <a:xfrm rot="10800000" flipV="1">
                <a:off x="1623023" y="2739164"/>
                <a:ext cx="145259" cy="144000"/>
              </a:xfrm>
              <a:prstGeom prst="line">
                <a:avLst/>
              </a:prstGeom>
              <a:ln w="28575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1620641" y="3292528"/>
                <a:ext cx="992989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5400000">
                <a:off x="1410993" y="3089647"/>
                <a:ext cx="432000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Oval 91"/>
            <p:cNvSpPr>
              <a:spLocks noChangeArrowheads="1"/>
            </p:cNvSpPr>
            <p:nvPr/>
          </p:nvSpPr>
          <p:spPr bwMode="auto">
            <a:xfrm>
              <a:off x="1746055" y="3344339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65" name="TextBox 7"/>
            <p:cNvSpPr txBox="1">
              <a:spLocks noChangeArrowheads="1"/>
            </p:cNvSpPr>
            <p:nvPr/>
          </p:nvSpPr>
          <p:spPr bwMode="auto">
            <a:xfrm>
              <a:off x="1289940" y="3635240"/>
              <a:ext cx="158220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页表项修改</a:t>
              </a:r>
              <a:endPara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（页帧号为</a:t>
              </a: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503977" y="3803673"/>
            <a:ext cx="931094" cy="1686709"/>
            <a:chOff x="2486010" y="2804585"/>
            <a:chExt cx="931094" cy="1686709"/>
          </a:xfrm>
        </p:grpSpPr>
        <p:sp>
          <p:nvSpPr>
            <p:cNvPr id="39" name="矩形 38"/>
            <p:cNvSpPr/>
            <p:nvPr/>
          </p:nvSpPr>
          <p:spPr>
            <a:xfrm>
              <a:off x="2614423" y="2804585"/>
              <a:ext cx="577854" cy="1409710"/>
            </a:xfrm>
            <a:prstGeom prst="rect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620773" y="3209401"/>
              <a:ext cx="571504" cy="22026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2620773" y="3209401"/>
              <a:ext cx="571504" cy="206880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2620773" y="3012549"/>
              <a:ext cx="57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2620773" y="3596753"/>
              <a:ext cx="57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2620773" y="3796779"/>
              <a:ext cx="57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2620773" y="3993631"/>
              <a:ext cx="57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7"/>
            <p:cNvSpPr txBox="1">
              <a:spLocks noChangeArrowheads="1"/>
            </p:cNvSpPr>
            <p:nvPr/>
          </p:nvSpPr>
          <p:spPr bwMode="auto">
            <a:xfrm>
              <a:off x="2558648" y="3182536"/>
              <a:ext cx="7858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空闲页帧</a:t>
              </a:r>
            </a:p>
          </p:txBody>
        </p:sp>
        <p:sp>
          <p:nvSpPr>
            <p:cNvPr id="67" name="TextBox 7"/>
            <p:cNvSpPr txBox="1">
              <a:spLocks noChangeArrowheads="1"/>
            </p:cNvSpPr>
            <p:nvPr/>
          </p:nvSpPr>
          <p:spPr bwMode="auto">
            <a:xfrm>
              <a:off x="2486010" y="4214295"/>
              <a:ext cx="9310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物理内存</a:t>
              </a:r>
              <a:endPara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088448" y="2141547"/>
            <a:ext cx="932312" cy="838462"/>
            <a:chOff x="1070481" y="1142461"/>
            <a:chExt cx="932312" cy="838462"/>
          </a:xfrm>
        </p:grpSpPr>
        <p:sp>
          <p:nvSpPr>
            <p:cNvPr id="26" name="矩形 25"/>
            <p:cNvSpPr/>
            <p:nvPr/>
          </p:nvSpPr>
          <p:spPr>
            <a:xfrm>
              <a:off x="1215828" y="1142461"/>
              <a:ext cx="500066" cy="571504"/>
            </a:xfrm>
            <a:prstGeom prst="rect">
              <a:avLst/>
            </a:prstGeom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TextBox 7"/>
            <p:cNvSpPr txBox="1">
              <a:spLocks noChangeArrowheads="1"/>
            </p:cNvSpPr>
            <p:nvPr/>
          </p:nvSpPr>
          <p:spPr bwMode="auto">
            <a:xfrm>
              <a:off x="1070481" y="1703924"/>
              <a:ext cx="93231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2E3AB292-C593-57B7-E50B-59792B8F57A9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63" name="标题 8">
            <a:extLst>
              <a:ext uri="{FF2B5EF4-FFF2-40B4-BE49-F238E27FC236}">
                <a16:creationId xmlns:a16="http://schemas.microsoft.com/office/drawing/2014/main" id="{FA2896FA-387D-0DA3-A4C7-785DEB09E7EB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缺页异常（缺页中断）的处理流程</a:t>
            </a:r>
            <a:r>
              <a:rPr lang="en-US" altLang="zh-CN" b="0" kern="0" dirty="0"/>
              <a:t>(</a:t>
            </a:r>
            <a:r>
              <a:rPr lang="zh-CN" altLang="en-US" b="0" kern="0" dirty="0"/>
              <a:t>部分</a:t>
            </a:r>
            <a:r>
              <a:rPr lang="en-US" altLang="zh-CN" b="0" kern="0" dirty="0"/>
              <a:t>)</a:t>
            </a:r>
            <a:endParaRPr lang="zh-CN" altLang="en-US" b="0" kern="0" dirty="0"/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0DB0C4D9-6BDB-4C74-A0B6-40DE91278095}"/>
              </a:ext>
            </a:extLst>
          </p:cNvPr>
          <p:cNvGrpSpPr/>
          <p:nvPr/>
        </p:nvGrpSpPr>
        <p:grpSpPr>
          <a:xfrm>
            <a:off x="3764024" y="2380187"/>
            <a:ext cx="2527315" cy="1906088"/>
            <a:chOff x="3764024" y="2380187"/>
            <a:chExt cx="2527315" cy="1906088"/>
          </a:xfrm>
        </p:grpSpPr>
        <p:grpSp>
          <p:nvGrpSpPr>
            <p:cNvPr id="19" name="组合 18"/>
            <p:cNvGrpSpPr/>
            <p:nvPr/>
          </p:nvGrpSpPr>
          <p:grpSpPr>
            <a:xfrm>
              <a:off x="5219769" y="2380187"/>
              <a:ext cx="1071570" cy="1906088"/>
              <a:chOff x="3201802" y="2466445"/>
              <a:chExt cx="1071570" cy="820744"/>
            </a:xfrm>
          </p:grpSpPr>
          <p:cxnSp>
            <p:nvCxnSpPr>
              <p:cNvPr id="61" name="直接连接符 60"/>
              <p:cNvCxnSpPr/>
              <p:nvPr/>
            </p:nvCxnSpPr>
            <p:spPr>
              <a:xfrm>
                <a:off x="3201802" y="3285601"/>
                <a:ext cx="107157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rot="16200000" flipH="1">
                <a:off x="3851888" y="2873642"/>
                <a:ext cx="819156" cy="476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2A669FAA-4501-4C08-A2AB-EBBD269D6A8F}"/>
                </a:ext>
              </a:extLst>
            </p:cNvPr>
            <p:cNvCxnSpPr>
              <a:cxnSpLocks/>
            </p:cNvCxnSpPr>
            <p:nvPr/>
          </p:nvCxnSpPr>
          <p:spPr>
            <a:xfrm>
              <a:off x="3764024" y="2384338"/>
              <a:ext cx="251302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BA358B40-3BDB-42AA-9ED3-B12B89A74DBD}"/>
              </a:ext>
            </a:extLst>
          </p:cNvPr>
          <p:cNvGrpSpPr/>
          <p:nvPr/>
        </p:nvGrpSpPr>
        <p:grpSpPr>
          <a:xfrm>
            <a:off x="3759089" y="3563541"/>
            <a:ext cx="567185" cy="238070"/>
            <a:chOff x="670350" y="3718419"/>
            <a:chExt cx="567185" cy="238070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2C1961C7-1921-4057-B1AE-ED839FF095F4}"/>
                </a:ext>
              </a:extLst>
            </p:cNvPr>
            <p:cNvSpPr/>
            <p:nvPr/>
          </p:nvSpPr>
          <p:spPr>
            <a:xfrm>
              <a:off x="695400" y="3762397"/>
              <a:ext cx="500066" cy="142876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2810902D-4A36-42EB-834A-8C9ED3DCA0FE}"/>
                </a:ext>
              </a:extLst>
            </p:cNvPr>
            <p:cNvCxnSpPr/>
            <p:nvPr/>
          </p:nvCxnSpPr>
          <p:spPr>
            <a:xfrm rot="5400000">
              <a:off x="996233" y="3836216"/>
              <a:ext cx="142876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">
              <a:extLst>
                <a:ext uri="{FF2B5EF4-FFF2-40B4-BE49-F238E27FC236}">
                  <a16:creationId xmlns:a16="http://schemas.microsoft.com/office/drawing/2014/main" id="{9955CEB7-C908-47C9-8D5B-4A6738BE65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3221" y="3725657"/>
              <a:ext cx="214314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en-US" altLang="zh-CN" sz="9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9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TextBox 7">
              <a:extLst>
                <a:ext uri="{FF2B5EF4-FFF2-40B4-BE49-F238E27FC236}">
                  <a16:creationId xmlns:a16="http://schemas.microsoft.com/office/drawing/2014/main" id="{639C9539-E83C-4B2D-997F-622AB5C060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350" y="3718419"/>
              <a:ext cx="424383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9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无效</a:t>
              </a: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B416FEA3-AA01-4FBF-A7BE-FBF8DD99DC35}"/>
              </a:ext>
            </a:extLst>
          </p:cNvPr>
          <p:cNvGrpSpPr/>
          <p:nvPr/>
        </p:nvGrpSpPr>
        <p:grpSpPr>
          <a:xfrm>
            <a:off x="3761286" y="3567160"/>
            <a:ext cx="567184" cy="238070"/>
            <a:chOff x="670351" y="3718419"/>
            <a:chExt cx="567184" cy="238070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64D0A738-972B-48BE-8D8E-DB4FE1284980}"/>
                </a:ext>
              </a:extLst>
            </p:cNvPr>
            <p:cNvSpPr/>
            <p:nvPr/>
          </p:nvSpPr>
          <p:spPr>
            <a:xfrm>
              <a:off x="695400" y="3762397"/>
              <a:ext cx="500066" cy="142876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E81A2533-63AF-4277-A4A8-319A81ABE483}"/>
                </a:ext>
              </a:extLst>
            </p:cNvPr>
            <p:cNvCxnSpPr/>
            <p:nvPr/>
          </p:nvCxnSpPr>
          <p:spPr>
            <a:xfrm rot="5400000">
              <a:off x="996233" y="3836216"/>
              <a:ext cx="142876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7">
              <a:extLst>
                <a:ext uri="{FF2B5EF4-FFF2-40B4-BE49-F238E27FC236}">
                  <a16:creationId xmlns:a16="http://schemas.microsoft.com/office/drawing/2014/main" id="{8FA4FEBB-A59C-4029-A74E-360FD5543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3221" y="3725657"/>
              <a:ext cx="214314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en-US" altLang="zh-CN" sz="9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9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TextBox 7">
              <a:extLst>
                <a:ext uri="{FF2B5EF4-FFF2-40B4-BE49-F238E27FC236}">
                  <a16:creationId xmlns:a16="http://schemas.microsoft.com/office/drawing/2014/main" id="{ADEBBBE8-EF84-46A0-9BED-05B57ADA68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351" y="3718419"/>
              <a:ext cx="43608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en-US" altLang="zh-CN" sz="9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</a:t>
              </a:r>
              <a:endParaRPr lang="zh-CN" altLang="en-US" sz="9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62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199456" y="1412776"/>
            <a:ext cx="8428038" cy="4986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01626" y="4983559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</a:rPr>
              <a:t>80386</a:t>
            </a:r>
            <a:r>
              <a:rPr lang="zh-CN" altLang="en-US" dirty="0">
                <a:solidFill>
                  <a:srgbClr val="000000"/>
                </a:solidFill>
              </a:rPr>
              <a:t>程序员参考手册第</a:t>
            </a:r>
            <a:r>
              <a:rPr lang="en-US" altLang="zh-CN" dirty="0">
                <a:solidFill>
                  <a:srgbClr val="000000"/>
                </a:solidFill>
              </a:rPr>
              <a:t>162</a:t>
            </a:r>
            <a:r>
              <a:rPr lang="zh-CN" altLang="en-US" dirty="0">
                <a:solidFill>
                  <a:srgbClr val="000000"/>
                </a:solidFill>
              </a:rPr>
              <a:t>页，</a:t>
            </a:r>
            <a:r>
              <a:rPr lang="en-US" altLang="zh-CN" dirty="0">
                <a:solidFill>
                  <a:srgbClr val="000000"/>
                </a:solidFill>
              </a:rPr>
              <a:t>exception section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254544" y="2985929"/>
            <a:ext cx="4006516" cy="5684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DDAA7B-15FC-AC80-95F5-8D693A6A515C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8" name="标题 8">
            <a:extLst>
              <a:ext uri="{FF2B5EF4-FFF2-40B4-BE49-F238E27FC236}">
                <a16:creationId xmlns:a16="http://schemas.microsoft.com/office/drawing/2014/main" id="{B0AD1696-15E9-C9AE-18FD-C80BE223CBF3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细节：触发缺页异常的指令为什么可以再执行一次</a:t>
            </a:r>
          </a:p>
        </p:txBody>
      </p:sp>
    </p:spTree>
    <p:extLst>
      <p:ext uri="{BB962C8B-B14F-4D97-AF65-F5344CB8AC3E}">
        <p14:creationId xmlns:p14="http://schemas.microsoft.com/office/powerpoint/2010/main" val="425399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00E4FC-543C-4ABA-8C3E-78E4DB3B8EC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31520" y="1556792"/>
            <a:ext cx="10752137" cy="50101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为什么会缺页？</a:t>
            </a:r>
            <a:endParaRPr lang="en-US" altLang="zh-CN" dirty="0"/>
          </a:p>
          <a:p>
            <a:r>
              <a:rPr lang="zh-CN" altLang="en-US" dirty="0"/>
              <a:t>缺页加载过来的页，其中的数据去哪里找？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E9FBDA-496F-3231-136C-850D17D3A140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8" name="标题 8">
            <a:extLst>
              <a:ext uri="{FF2B5EF4-FFF2-40B4-BE49-F238E27FC236}">
                <a16:creationId xmlns:a16="http://schemas.microsoft.com/office/drawing/2014/main" id="{23E4C449-B7EF-51A8-4322-BF158C4BF15B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一些实现层面的细节</a:t>
            </a:r>
          </a:p>
        </p:txBody>
      </p:sp>
    </p:spTree>
    <p:extLst>
      <p:ext uri="{BB962C8B-B14F-4D97-AF65-F5344CB8AC3E}">
        <p14:creationId xmlns:p14="http://schemas.microsoft.com/office/powerpoint/2010/main" val="706654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A3BD85EB-023A-4FDF-B59E-5CEE7B4BB6B4}"/>
              </a:ext>
            </a:extLst>
          </p:cNvPr>
          <p:cNvSpPr txBox="1"/>
          <p:nvPr/>
        </p:nvSpPr>
        <p:spPr>
          <a:xfrm>
            <a:off x="5420960" y="2876062"/>
            <a:ext cx="137321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500" dirty="0" err="1">
                <a:solidFill>
                  <a:prstClr val="black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addi</a:t>
            </a: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... ...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zh-CN" sz="1500" dirty="0">
              <a:solidFill>
                <a:prstClr val="black"/>
              </a:solidFill>
              <a:latin typeface="Consolas" panose="020B0609020204030204" pitchFamily="49" charset="0"/>
              <a:ea typeface="Adobe Gothic Std B" panose="020B0800000000000000" pitchFamily="34" charset="-128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500" dirty="0" err="1">
                <a:solidFill>
                  <a:prstClr val="black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xori</a:t>
            </a: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... ...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zh-CN" sz="1500" dirty="0">
              <a:solidFill>
                <a:prstClr val="black"/>
              </a:solidFill>
              <a:latin typeface="Consolas" panose="020B0609020204030204" pitchFamily="49" charset="0"/>
              <a:ea typeface="Adobe Gothic Std B" panose="020B0800000000000000" pitchFamily="34" charset="-128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call 0x0175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zh-CN" sz="1500" dirty="0">
              <a:solidFill>
                <a:prstClr val="black"/>
              </a:solidFill>
              <a:latin typeface="Consolas" panose="020B0609020204030204" pitchFamily="49" charset="0"/>
              <a:ea typeface="Adobe Gothic Std B" panose="020B0800000000000000" pitchFamily="34" charset="-128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...</a:t>
            </a:r>
            <a:endParaRPr lang="zh-CN" altLang="en-US" sz="150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4CCE58-365E-42FB-9D33-E5FE1CFD3AD1}"/>
              </a:ext>
            </a:extLst>
          </p:cNvPr>
          <p:cNvSpPr txBox="1"/>
          <p:nvPr/>
        </p:nvSpPr>
        <p:spPr>
          <a:xfrm>
            <a:off x="4683539" y="2876063"/>
            <a:ext cx="82531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500" dirty="0">
                <a:solidFill>
                  <a:srgbClr val="7030A0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0x3040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zh-CN" sz="1500" dirty="0">
              <a:solidFill>
                <a:srgbClr val="7030A0"/>
              </a:solidFill>
              <a:latin typeface="Consolas" panose="020B0609020204030204" pitchFamily="49" charset="0"/>
              <a:ea typeface="Adobe Gothic Std B" panose="020B0800000000000000" pitchFamily="34" charset="-128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500" dirty="0">
                <a:solidFill>
                  <a:srgbClr val="7030A0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0x3044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zh-CN" sz="1500" dirty="0">
              <a:solidFill>
                <a:srgbClr val="7030A0"/>
              </a:solidFill>
              <a:latin typeface="Consolas" panose="020B0609020204030204" pitchFamily="49" charset="0"/>
              <a:ea typeface="Adobe Gothic Std B" panose="020B0800000000000000" pitchFamily="34" charset="-128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500" dirty="0">
                <a:solidFill>
                  <a:srgbClr val="7030A0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0x3048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zh-CN" sz="1500" dirty="0">
              <a:solidFill>
                <a:srgbClr val="7030A0"/>
              </a:solidFill>
              <a:latin typeface="Consolas" panose="020B0609020204030204" pitchFamily="49" charset="0"/>
              <a:ea typeface="Adobe Gothic Std B" panose="020B0800000000000000" pitchFamily="34" charset="-128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500" dirty="0">
                <a:solidFill>
                  <a:srgbClr val="7030A0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...</a:t>
            </a:r>
            <a:endParaRPr lang="zh-CN" altLang="en-US" sz="1500" dirty="0">
              <a:solidFill>
                <a:srgbClr val="7030A0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E75D909-47DA-435D-9FDB-D796EE84D2AB}"/>
              </a:ext>
            </a:extLst>
          </p:cNvPr>
          <p:cNvSpPr txBox="1"/>
          <p:nvPr/>
        </p:nvSpPr>
        <p:spPr>
          <a:xfrm>
            <a:off x="3076941" y="2876063"/>
            <a:ext cx="5203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$PC</a:t>
            </a:r>
            <a:endParaRPr lang="zh-CN" altLang="en-US" sz="150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4D2F7D3-947F-46D0-AA26-D35AFA61F69D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597257" y="3026103"/>
            <a:ext cx="652820" cy="115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943EF7CF-7A31-43BE-8C8D-64F4BE58CAD4}"/>
              </a:ext>
            </a:extLst>
          </p:cNvPr>
          <p:cNvSpPr/>
          <p:nvPr/>
        </p:nvSpPr>
        <p:spPr>
          <a:xfrm>
            <a:off x="5830826" y="1576996"/>
            <a:ext cx="1516205" cy="11436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TLB+MMU</a:t>
            </a:r>
            <a:endParaRPr lang="zh-CN" altLang="en-US" sz="150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947E387-AD1A-4646-8FB9-42F334476AF3}"/>
              </a:ext>
            </a:extLst>
          </p:cNvPr>
          <p:cNvSpPr/>
          <p:nvPr/>
        </p:nvSpPr>
        <p:spPr>
          <a:xfrm>
            <a:off x="6119536" y="2033300"/>
            <a:ext cx="656303" cy="3982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TLB</a:t>
            </a:r>
            <a:endParaRPr lang="zh-CN" altLang="en-US" sz="150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D54B15A-AD3F-4B65-8396-2BC426EAF7F1}"/>
              </a:ext>
            </a:extLst>
          </p:cNvPr>
          <p:cNvSpPr txBox="1"/>
          <p:nvPr/>
        </p:nvSpPr>
        <p:spPr>
          <a:xfrm>
            <a:off x="4053177" y="1859518"/>
            <a:ext cx="17156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virtual address</a:t>
            </a:r>
            <a:endParaRPr lang="zh-CN" altLang="en-US" sz="150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5E9DC333-F577-4CB5-845E-F6B39AF776B2}"/>
              </a:ext>
            </a:extLst>
          </p:cNvPr>
          <p:cNvCxnSpPr>
            <a:cxnSpLocks/>
            <a:stCxn id="21" idx="6"/>
            <a:endCxn id="26" idx="0"/>
          </p:cNvCxnSpPr>
          <p:nvPr/>
        </p:nvCxnSpPr>
        <p:spPr>
          <a:xfrm>
            <a:off x="7347031" y="2148823"/>
            <a:ext cx="2062059" cy="15032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F348D062-33B5-4EF8-829F-6231777179C5}"/>
              </a:ext>
            </a:extLst>
          </p:cNvPr>
          <p:cNvSpPr/>
          <p:nvPr/>
        </p:nvSpPr>
        <p:spPr>
          <a:xfrm>
            <a:off x="8763848" y="3652070"/>
            <a:ext cx="1290484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350">
              <a:solidFill>
                <a:prstClr val="white"/>
              </a:solidFill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E617B145-E943-4DD3-858E-EBACB950AD8C}"/>
              </a:ext>
            </a:extLst>
          </p:cNvPr>
          <p:cNvSpPr/>
          <p:nvPr/>
        </p:nvSpPr>
        <p:spPr>
          <a:xfrm>
            <a:off x="6211713" y="2099998"/>
            <a:ext cx="728881" cy="3982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TLB</a:t>
            </a:r>
            <a:endParaRPr lang="zh-CN" altLang="en-US" sz="150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A56FFDA3-C587-491B-93BF-4021B172605C}"/>
              </a:ext>
            </a:extLst>
          </p:cNvPr>
          <p:cNvSpPr/>
          <p:nvPr/>
        </p:nvSpPr>
        <p:spPr>
          <a:xfrm>
            <a:off x="6303890" y="2166697"/>
            <a:ext cx="796709" cy="3982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Page Table</a:t>
            </a:r>
            <a:endParaRPr lang="zh-CN" altLang="en-US" sz="150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4E7D52D-675F-4C0C-AE46-A01E27C85AB7}"/>
              </a:ext>
            </a:extLst>
          </p:cNvPr>
          <p:cNvSpPr/>
          <p:nvPr/>
        </p:nvSpPr>
        <p:spPr>
          <a:xfrm>
            <a:off x="8878148" y="3766370"/>
            <a:ext cx="1290484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350">
              <a:solidFill>
                <a:prstClr val="white"/>
              </a:solidFill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89A45B8-3ACD-4D3B-A3A5-AF24A7C18BF7}"/>
              </a:ext>
            </a:extLst>
          </p:cNvPr>
          <p:cNvSpPr/>
          <p:nvPr/>
        </p:nvSpPr>
        <p:spPr>
          <a:xfrm>
            <a:off x="8992448" y="3880670"/>
            <a:ext cx="1290484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350">
              <a:solidFill>
                <a:prstClr val="white"/>
              </a:solidFill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D6B881F-22A8-4F9B-9FCF-7402467D375B}"/>
              </a:ext>
            </a:extLst>
          </p:cNvPr>
          <p:cNvSpPr/>
          <p:nvPr/>
        </p:nvSpPr>
        <p:spPr>
          <a:xfrm>
            <a:off x="9106748" y="3994970"/>
            <a:ext cx="1290484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350">
              <a:solidFill>
                <a:prstClr val="white"/>
              </a:solidFill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B798E8C-31DB-4DE6-A0E8-0476822252E6}"/>
              </a:ext>
            </a:extLst>
          </p:cNvPr>
          <p:cNvSpPr/>
          <p:nvPr/>
        </p:nvSpPr>
        <p:spPr>
          <a:xfrm>
            <a:off x="9221048" y="4109270"/>
            <a:ext cx="1290484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350" dirty="0">
                <a:solidFill>
                  <a:prstClr val="black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Memory</a:t>
            </a:r>
            <a:endParaRPr lang="zh-CN" altLang="en-US" sz="135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AAE55B1-80DB-4106-83C6-E2D0F4365E32}"/>
              </a:ext>
            </a:extLst>
          </p:cNvPr>
          <p:cNvSpPr txBox="1"/>
          <p:nvPr/>
        </p:nvSpPr>
        <p:spPr>
          <a:xfrm>
            <a:off x="7507036" y="1867019"/>
            <a:ext cx="1835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physical address</a:t>
            </a:r>
            <a:endParaRPr lang="zh-CN" altLang="en-US" sz="150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6B21E149-D03E-4CD1-97DF-34DEFA488BAA}"/>
              </a:ext>
            </a:extLst>
          </p:cNvPr>
          <p:cNvSpPr/>
          <p:nvPr/>
        </p:nvSpPr>
        <p:spPr>
          <a:xfrm>
            <a:off x="4618389" y="2536851"/>
            <a:ext cx="955801" cy="2448724"/>
          </a:xfrm>
          <a:prstGeom prst="ellipse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350" dirty="0">
              <a:solidFill>
                <a:prstClr val="white"/>
              </a:solidFill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102301-D594-4430-B340-1AA143B07868}"/>
              </a:ext>
            </a:extLst>
          </p:cNvPr>
          <p:cNvSpPr txBox="1"/>
          <p:nvPr/>
        </p:nvSpPr>
        <p:spPr>
          <a:xfrm>
            <a:off x="7096517" y="5143852"/>
            <a:ext cx="25353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这些是地址！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152BB19-DD38-47C7-83D0-1F1CDF00E573}"/>
              </a:ext>
            </a:extLst>
          </p:cNvPr>
          <p:cNvSpPr txBox="1"/>
          <p:nvPr/>
        </p:nvSpPr>
        <p:spPr>
          <a:xfrm>
            <a:off x="6107566" y="5443934"/>
            <a:ext cx="3592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这些地址是从哪来的？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3E258C7-645C-4A88-AE86-52F150849A9F}"/>
              </a:ext>
            </a:extLst>
          </p:cNvPr>
          <p:cNvSpPr/>
          <p:nvPr/>
        </p:nvSpPr>
        <p:spPr>
          <a:xfrm>
            <a:off x="5969406" y="3718600"/>
            <a:ext cx="846675" cy="496628"/>
          </a:xfrm>
          <a:prstGeom prst="ellipse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350" dirty="0">
              <a:solidFill>
                <a:prstClr val="white"/>
              </a:solidFill>
              <a:latin typeface="等线"/>
              <a:ea typeface="等线" panose="02010600030101010101" pitchFamily="2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249F995-A841-4842-88DF-9996F71C1CF8}"/>
              </a:ext>
            </a:extLst>
          </p:cNvPr>
          <p:cNvCxnSpPr>
            <a:cxnSpLocks/>
            <a:stCxn id="2" idx="4"/>
            <a:endCxn id="6" idx="1"/>
          </p:cNvCxnSpPr>
          <p:nvPr/>
        </p:nvCxnSpPr>
        <p:spPr>
          <a:xfrm>
            <a:off x="5096290" y="4985576"/>
            <a:ext cx="2000227" cy="3198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364582C-2D90-4E44-9D9A-353ABEC2D00B}"/>
              </a:ext>
            </a:extLst>
          </p:cNvPr>
          <p:cNvCxnSpPr>
            <a:cxnSpLocks/>
            <a:stCxn id="27" idx="4"/>
            <a:endCxn id="6" idx="1"/>
          </p:cNvCxnSpPr>
          <p:nvPr/>
        </p:nvCxnSpPr>
        <p:spPr>
          <a:xfrm>
            <a:off x="6392744" y="4215228"/>
            <a:ext cx="703773" cy="10902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6ABC3142-9F62-422F-82BC-49050576F78E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2467985" y="2148823"/>
            <a:ext cx="3362841" cy="559521"/>
          </a:xfrm>
          <a:prstGeom prst="bentConnector3">
            <a:avLst>
              <a:gd name="adj1" fmla="val -14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04B3417F-5A10-4C11-B340-C10C12900936}"/>
              </a:ext>
            </a:extLst>
          </p:cNvPr>
          <p:cNvSpPr/>
          <p:nvPr/>
        </p:nvSpPr>
        <p:spPr>
          <a:xfrm>
            <a:off x="1822742" y="2737670"/>
            <a:ext cx="1290484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350" dirty="0">
                <a:solidFill>
                  <a:prstClr val="black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CPU</a:t>
            </a:r>
            <a:endParaRPr lang="zh-CN" altLang="en-US" sz="135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95C8615-BB09-41D5-89DE-38368340610B}"/>
              </a:ext>
            </a:extLst>
          </p:cNvPr>
          <p:cNvSpPr/>
          <p:nvPr/>
        </p:nvSpPr>
        <p:spPr>
          <a:xfrm>
            <a:off x="4350689" y="2859149"/>
            <a:ext cx="2832653" cy="176702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350">
              <a:solidFill>
                <a:prstClr val="white"/>
              </a:solidFill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C24E7F0-339A-48A2-8E3B-528754043F25}"/>
              </a:ext>
            </a:extLst>
          </p:cNvPr>
          <p:cNvSpPr txBox="1"/>
          <p:nvPr/>
        </p:nvSpPr>
        <p:spPr>
          <a:xfrm>
            <a:off x="5360161" y="4602591"/>
            <a:ext cx="98780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350" dirty="0">
                <a:solidFill>
                  <a:prstClr val="black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Process 1</a:t>
            </a:r>
            <a:endParaRPr lang="zh-CN" altLang="en-US" sz="135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43C3EEF-68F9-41B0-BC29-03F31DEE464A}"/>
              </a:ext>
            </a:extLst>
          </p:cNvPr>
          <p:cNvGrpSpPr/>
          <p:nvPr/>
        </p:nvGrpSpPr>
        <p:grpSpPr>
          <a:xfrm>
            <a:off x="2897535" y="3911328"/>
            <a:ext cx="1268332" cy="1187102"/>
            <a:chOff x="1831380" y="4072105"/>
            <a:chExt cx="1691109" cy="1582803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48433A51-E1F0-47BA-B61B-5493CB34AFA3}"/>
                </a:ext>
              </a:extLst>
            </p:cNvPr>
            <p:cNvSpPr/>
            <p:nvPr/>
          </p:nvSpPr>
          <p:spPr>
            <a:xfrm>
              <a:off x="1831380" y="4072105"/>
              <a:ext cx="1691109" cy="90569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FD54575-5AAB-4545-AF37-B48708B7B09F}"/>
                </a:ext>
              </a:extLst>
            </p:cNvPr>
            <p:cNvSpPr txBox="1"/>
            <p:nvPr/>
          </p:nvSpPr>
          <p:spPr>
            <a:xfrm>
              <a:off x="2008515" y="4977800"/>
              <a:ext cx="1317076" cy="6771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350" dirty="0">
                  <a:solidFill>
                    <a:prstClr val="black"/>
                  </a:solidFill>
                  <a:latin typeface="Consolas" panose="020B0609020204030204" pitchFamily="49" charset="0"/>
                  <a:ea typeface="Adobe Gothic Std B" panose="020B0800000000000000" pitchFamily="34" charset="-128"/>
                </a:rPr>
                <a:t>Process 2</a:t>
              </a:r>
              <a:endParaRPr lang="zh-CN" altLang="en-US" sz="13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C09C6325-D948-4677-A7DA-72BE2A08F03F}"/>
              </a:ext>
            </a:extLst>
          </p:cNvPr>
          <p:cNvGrpSpPr/>
          <p:nvPr/>
        </p:nvGrpSpPr>
        <p:grpSpPr>
          <a:xfrm>
            <a:off x="2869863" y="5122218"/>
            <a:ext cx="1268332" cy="1187102"/>
            <a:chOff x="1831380" y="4072105"/>
            <a:chExt cx="1691109" cy="1582803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B8989AD2-8786-4C2A-9478-5FF9C603BE8C}"/>
                </a:ext>
              </a:extLst>
            </p:cNvPr>
            <p:cNvSpPr/>
            <p:nvPr/>
          </p:nvSpPr>
          <p:spPr>
            <a:xfrm>
              <a:off x="1831380" y="4072105"/>
              <a:ext cx="1691109" cy="90569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396AA65A-CA04-4010-9A75-F259242C87EA}"/>
                </a:ext>
              </a:extLst>
            </p:cNvPr>
            <p:cNvSpPr txBox="1"/>
            <p:nvPr/>
          </p:nvSpPr>
          <p:spPr>
            <a:xfrm>
              <a:off x="2008515" y="4977800"/>
              <a:ext cx="1317076" cy="6771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350" dirty="0">
                  <a:solidFill>
                    <a:prstClr val="black"/>
                  </a:solidFill>
                  <a:latin typeface="Consolas" panose="020B0609020204030204" pitchFamily="49" charset="0"/>
                  <a:ea typeface="Adobe Gothic Std B" panose="020B0800000000000000" pitchFamily="34" charset="-128"/>
                </a:rPr>
                <a:t>Process 3</a:t>
              </a:r>
              <a:endParaRPr lang="zh-CN" altLang="en-US" sz="13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EAA81E17-F4BD-2514-EDFC-51759745BA7E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8" name="标题 8">
            <a:extLst>
              <a:ext uri="{FF2B5EF4-FFF2-40B4-BE49-F238E27FC236}">
                <a16:creationId xmlns:a16="http://schemas.microsoft.com/office/drawing/2014/main" id="{0FC509D0-1416-77A8-E35E-9BDAD759ABA6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从</a:t>
            </a:r>
            <a:r>
              <a:rPr lang="zh-CN" altLang="en-US" kern="0" dirty="0">
                <a:solidFill>
                  <a:srgbClr val="CC0099"/>
                </a:solidFill>
              </a:rPr>
              <a:t>组成原理</a:t>
            </a:r>
            <a:r>
              <a:rPr lang="zh-CN" altLang="en-US" b="0" kern="0" dirty="0"/>
              <a:t>的视角看程序的执行</a:t>
            </a:r>
          </a:p>
        </p:txBody>
      </p:sp>
    </p:spTree>
    <p:extLst>
      <p:ext uri="{BB962C8B-B14F-4D97-AF65-F5344CB8AC3E}">
        <p14:creationId xmlns:p14="http://schemas.microsoft.com/office/powerpoint/2010/main" val="373687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5" grpId="0"/>
      <p:bldP spid="26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2" grpId="0" animBg="1"/>
      <p:bldP spid="6" grpId="0"/>
      <p:bldP spid="31" grpId="0"/>
      <p:bldP spid="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: 剪去单角 26">
            <a:extLst>
              <a:ext uri="{FF2B5EF4-FFF2-40B4-BE49-F238E27FC236}">
                <a16:creationId xmlns:a16="http://schemas.microsoft.com/office/drawing/2014/main" id="{A0DBBDC9-AB20-43A5-A386-8898B1E5FFA6}"/>
              </a:ext>
            </a:extLst>
          </p:cNvPr>
          <p:cNvSpPr/>
          <p:nvPr/>
        </p:nvSpPr>
        <p:spPr>
          <a:xfrm>
            <a:off x="2233066" y="1782660"/>
            <a:ext cx="2123768" cy="1231979"/>
          </a:xfrm>
          <a:prstGeom prst="snip1Rect">
            <a:avLst/>
          </a:prstGeom>
          <a:solidFill>
            <a:srgbClr val="DEE08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obj1.c:</a:t>
            </a:r>
          </a:p>
          <a:p>
            <a:r>
              <a:rPr lang="en-US" altLang="zh-CN" sz="9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   extern void bar();</a:t>
            </a:r>
          </a:p>
          <a:p>
            <a:r>
              <a:rPr lang="en-US" altLang="zh-CN" sz="9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   foo1(){</a:t>
            </a:r>
          </a:p>
          <a:p>
            <a:r>
              <a:rPr lang="en-US" altLang="zh-CN" sz="9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       ...	</a:t>
            </a:r>
          </a:p>
          <a:p>
            <a:r>
              <a:rPr lang="en-US" altLang="zh-CN" sz="9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       bar();</a:t>
            </a:r>
          </a:p>
          <a:p>
            <a:r>
              <a:rPr lang="en-US" altLang="zh-CN" sz="9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       ...</a:t>
            </a:r>
          </a:p>
          <a:p>
            <a:r>
              <a:rPr lang="en-US" altLang="zh-CN" sz="9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   }</a:t>
            </a:r>
            <a:endParaRPr lang="zh-CN" altLang="en-US" sz="15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矩形: 剪去单角 27">
            <a:extLst>
              <a:ext uri="{FF2B5EF4-FFF2-40B4-BE49-F238E27FC236}">
                <a16:creationId xmlns:a16="http://schemas.microsoft.com/office/drawing/2014/main" id="{070FBD45-F073-4249-9B8B-186F26F1F032}"/>
              </a:ext>
            </a:extLst>
          </p:cNvPr>
          <p:cNvSpPr/>
          <p:nvPr/>
        </p:nvSpPr>
        <p:spPr>
          <a:xfrm>
            <a:off x="2233066" y="3158415"/>
            <a:ext cx="2123768" cy="1117767"/>
          </a:xfrm>
          <a:prstGeom prst="snip1Rect">
            <a:avLst/>
          </a:prstGeom>
          <a:solidFill>
            <a:srgbClr val="DEE08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obj2.c:</a:t>
            </a:r>
          </a:p>
          <a:p>
            <a:r>
              <a:rPr lang="en-US" altLang="zh-CN" sz="9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   bar(){</a:t>
            </a:r>
          </a:p>
          <a:p>
            <a:r>
              <a:rPr lang="en-US" altLang="zh-CN" sz="9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       ...	</a:t>
            </a:r>
          </a:p>
          <a:p>
            <a:r>
              <a:rPr lang="en-US" altLang="zh-CN" sz="9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       ...</a:t>
            </a:r>
          </a:p>
          <a:p>
            <a:r>
              <a:rPr lang="en-US" altLang="zh-CN" sz="9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       ...</a:t>
            </a:r>
          </a:p>
          <a:p>
            <a:r>
              <a:rPr lang="en-US" altLang="zh-CN" sz="9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   }</a:t>
            </a:r>
            <a:endParaRPr lang="zh-CN" altLang="en-US" sz="15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矩形: 剪去单角 31">
            <a:extLst>
              <a:ext uri="{FF2B5EF4-FFF2-40B4-BE49-F238E27FC236}">
                <a16:creationId xmlns:a16="http://schemas.microsoft.com/office/drawing/2014/main" id="{8C4EF4B7-F0E5-4B95-9AE6-7AC2880C504F}"/>
              </a:ext>
            </a:extLst>
          </p:cNvPr>
          <p:cNvSpPr/>
          <p:nvPr/>
        </p:nvSpPr>
        <p:spPr>
          <a:xfrm>
            <a:off x="2233066" y="4419957"/>
            <a:ext cx="2123768" cy="1338328"/>
          </a:xfrm>
          <a:prstGeom prst="snip1Rect">
            <a:avLst/>
          </a:prstGeom>
          <a:solidFill>
            <a:srgbClr val="DEE08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obj3.c:</a:t>
            </a:r>
          </a:p>
          <a:p>
            <a:r>
              <a:rPr lang="en-US" altLang="zh-CN" sz="9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   extern void bar();</a:t>
            </a:r>
          </a:p>
          <a:p>
            <a:r>
              <a:rPr lang="en-US" altLang="zh-CN" sz="9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   foo2(){</a:t>
            </a:r>
          </a:p>
          <a:p>
            <a:r>
              <a:rPr lang="en-US" altLang="zh-CN" sz="9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       ...	</a:t>
            </a:r>
          </a:p>
          <a:p>
            <a:r>
              <a:rPr lang="en-US" altLang="zh-CN" sz="9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       bar();</a:t>
            </a:r>
          </a:p>
          <a:p>
            <a:r>
              <a:rPr lang="en-US" altLang="zh-CN" sz="9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       ...</a:t>
            </a:r>
          </a:p>
          <a:p>
            <a:r>
              <a:rPr lang="en-US" altLang="zh-CN" sz="9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   }</a:t>
            </a:r>
            <a:endParaRPr lang="zh-CN" altLang="en-US" sz="27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爆炸形: 8 pt  1">
            <a:extLst>
              <a:ext uri="{FF2B5EF4-FFF2-40B4-BE49-F238E27FC236}">
                <a16:creationId xmlns:a16="http://schemas.microsoft.com/office/drawing/2014/main" id="{8D508875-9363-4289-B45D-F5CAC0D0B17D}"/>
              </a:ext>
            </a:extLst>
          </p:cNvPr>
          <p:cNvSpPr/>
          <p:nvPr/>
        </p:nvSpPr>
        <p:spPr>
          <a:xfrm>
            <a:off x="5310650" y="2682074"/>
            <a:ext cx="2013155" cy="1737884"/>
          </a:xfrm>
          <a:prstGeom prst="irregularSeal1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>
                <a:solidFill>
                  <a:schemeClr val="bg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Compiler</a:t>
            </a:r>
            <a:endParaRPr lang="zh-CN" altLang="en-US" sz="15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9B139FC-36F4-4114-9B15-BC5DDF05C8F8}"/>
              </a:ext>
            </a:extLst>
          </p:cNvPr>
          <p:cNvCxnSpPr>
            <a:cxnSpLocks/>
            <a:stCxn id="27" idx="0"/>
          </p:cNvCxnSpPr>
          <p:nvPr/>
        </p:nvCxnSpPr>
        <p:spPr>
          <a:xfrm>
            <a:off x="4356835" y="2398649"/>
            <a:ext cx="953815" cy="7597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1DC5732-9355-4A7B-9B8B-F1C4C4BB8344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356835" y="3573522"/>
            <a:ext cx="953815" cy="1437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9DBBF29-1E86-408C-AB60-53795C725AA0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4356835" y="3985317"/>
            <a:ext cx="953815" cy="11038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: 剪去单角 19">
            <a:extLst>
              <a:ext uri="{FF2B5EF4-FFF2-40B4-BE49-F238E27FC236}">
                <a16:creationId xmlns:a16="http://schemas.microsoft.com/office/drawing/2014/main" id="{217AAB48-E838-4831-ABD5-AFEDBADF49F9}"/>
              </a:ext>
            </a:extLst>
          </p:cNvPr>
          <p:cNvSpPr/>
          <p:nvPr/>
        </p:nvSpPr>
        <p:spPr>
          <a:xfrm>
            <a:off x="8277619" y="1896872"/>
            <a:ext cx="2123768" cy="1117767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obj1.o:</a:t>
            </a:r>
          </a:p>
          <a:p>
            <a:r>
              <a:rPr lang="en-US" altLang="zh-CN" sz="9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   foo1:</a:t>
            </a:r>
          </a:p>
          <a:p>
            <a:r>
              <a:rPr lang="en-US" altLang="zh-CN" sz="9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       </a:t>
            </a:r>
            <a:r>
              <a:rPr lang="en-US" altLang="zh-CN" sz="900" dirty="0" err="1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andi</a:t>
            </a:r>
            <a:r>
              <a:rPr lang="en-US" altLang="zh-CN" sz="9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...	</a:t>
            </a:r>
          </a:p>
          <a:p>
            <a:r>
              <a:rPr lang="en-US" altLang="zh-CN" sz="9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       call [</a:t>
            </a:r>
            <a:r>
              <a:rPr lang="en-US" altLang="zh-CN" sz="900" dirty="0" err="1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bar_slot</a:t>
            </a:r>
            <a:r>
              <a:rPr lang="en-US" altLang="zh-CN" sz="9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]</a:t>
            </a:r>
          </a:p>
          <a:p>
            <a:r>
              <a:rPr lang="en-US" altLang="zh-CN" sz="9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       </a:t>
            </a:r>
            <a:r>
              <a:rPr lang="en-US" altLang="zh-CN" sz="900" dirty="0" err="1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xori</a:t>
            </a:r>
            <a:r>
              <a:rPr lang="en-US" altLang="zh-CN" sz="9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...</a:t>
            </a:r>
          </a:p>
          <a:p>
            <a:r>
              <a:rPr lang="en-US" altLang="zh-CN" sz="9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       ...</a:t>
            </a:r>
            <a:endParaRPr lang="zh-CN" altLang="en-US" sz="15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矩形: 剪去单角 20">
            <a:extLst>
              <a:ext uri="{FF2B5EF4-FFF2-40B4-BE49-F238E27FC236}">
                <a16:creationId xmlns:a16="http://schemas.microsoft.com/office/drawing/2014/main" id="{93BB7CF0-3888-49D1-84AC-D7DDB25C9EB7}"/>
              </a:ext>
            </a:extLst>
          </p:cNvPr>
          <p:cNvSpPr/>
          <p:nvPr/>
        </p:nvSpPr>
        <p:spPr>
          <a:xfrm>
            <a:off x="8277619" y="3158415"/>
            <a:ext cx="2123768" cy="1117767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obj2.o:</a:t>
            </a:r>
          </a:p>
          <a:p>
            <a:r>
              <a:rPr lang="en-US" altLang="zh-CN" sz="9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   bar:</a:t>
            </a:r>
          </a:p>
          <a:p>
            <a:r>
              <a:rPr lang="en-US" altLang="zh-CN" sz="9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       push ...	</a:t>
            </a:r>
          </a:p>
          <a:p>
            <a:r>
              <a:rPr lang="en-US" altLang="zh-CN" sz="9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       </a:t>
            </a:r>
            <a:r>
              <a:rPr lang="en-US" altLang="zh-CN" sz="900" dirty="0" err="1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subi</a:t>
            </a:r>
            <a:r>
              <a:rPr lang="en-US" altLang="zh-CN" sz="9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...</a:t>
            </a:r>
          </a:p>
          <a:p>
            <a:r>
              <a:rPr lang="en-US" altLang="zh-CN" sz="9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       </a:t>
            </a:r>
            <a:r>
              <a:rPr lang="en-US" altLang="zh-CN" sz="900" dirty="0" err="1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ori</a:t>
            </a:r>
            <a:r>
              <a:rPr lang="en-US" altLang="zh-CN" sz="9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...</a:t>
            </a:r>
          </a:p>
          <a:p>
            <a:r>
              <a:rPr lang="en-US" altLang="zh-CN" sz="9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       ...</a:t>
            </a:r>
            <a:endParaRPr lang="zh-CN" altLang="en-US" sz="15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矩形: 剪去单角 21">
            <a:extLst>
              <a:ext uri="{FF2B5EF4-FFF2-40B4-BE49-F238E27FC236}">
                <a16:creationId xmlns:a16="http://schemas.microsoft.com/office/drawing/2014/main" id="{DC3E31B2-7C73-499A-8D08-ED161C6A50A9}"/>
              </a:ext>
            </a:extLst>
          </p:cNvPr>
          <p:cNvSpPr/>
          <p:nvPr/>
        </p:nvSpPr>
        <p:spPr>
          <a:xfrm>
            <a:off x="8277619" y="4419959"/>
            <a:ext cx="2123768" cy="1117767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obj3.o:</a:t>
            </a:r>
          </a:p>
          <a:p>
            <a:r>
              <a:rPr lang="en-US" altLang="zh-CN" sz="9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   foo2:</a:t>
            </a:r>
          </a:p>
          <a:p>
            <a:r>
              <a:rPr lang="en-US" altLang="zh-CN" sz="9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       mov ...	</a:t>
            </a:r>
          </a:p>
          <a:p>
            <a:r>
              <a:rPr lang="en-US" altLang="zh-CN" sz="9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       call [</a:t>
            </a:r>
            <a:r>
              <a:rPr lang="en-US" altLang="zh-CN" sz="900" dirty="0" err="1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bar_slot</a:t>
            </a:r>
            <a:r>
              <a:rPr lang="en-US" altLang="zh-CN" sz="9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]</a:t>
            </a:r>
          </a:p>
          <a:p>
            <a:r>
              <a:rPr lang="en-US" altLang="zh-CN" sz="9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       </a:t>
            </a:r>
            <a:r>
              <a:rPr lang="en-US" altLang="zh-CN" sz="900" dirty="0" err="1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addi</a:t>
            </a:r>
            <a:r>
              <a:rPr lang="en-US" altLang="zh-CN" sz="9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...</a:t>
            </a:r>
          </a:p>
          <a:p>
            <a:r>
              <a:rPr lang="en-US" altLang="zh-CN" sz="9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       ...</a:t>
            </a:r>
            <a:endParaRPr lang="zh-CN" altLang="en-US" sz="27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F438AC8-A19D-482D-8FDF-5F02EA066FD5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7135762" y="2455754"/>
            <a:ext cx="1141857" cy="7026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FE6BBD6-0573-4038-B0DD-A7E794B63DCF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7323805" y="3501634"/>
            <a:ext cx="953815" cy="2156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F003723-5CCB-4B92-A788-D630BA0B6A79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7135762" y="4143345"/>
            <a:ext cx="1141857" cy="8354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A187D74E-BE0F-41F5-BB32-8A0FF6E37CFB}"/>
              </a:ext>
            </a:extLst>
          </p:cNvPr>
          <p:cNvSpPr txBox="1"/>
          <p:nvPr/>
        </p:nvSpPr>
        <p:spPr>
          <a:xfrm>
            <a:off x="4927763" y="1945839"/>
            <a:ext cx="25593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latin typeface="Consolas" panose="020B0609020204030204" pitchFamily="49" charset="0"/>
                <a:ea typeface="Adobe Gothic Std B" panose="020B0800000000000000" pitchFamily="34" charset="-128"/>
              </a:rPr>
              <a:t>a simple example</a:t>
            </a:r>
            <a:endParaRPr lang="zh-CN" altLang="en-US" sz="2100" dirty="0">
              <a:latin typeface="Consolas" panose="020B0609020204030204" pitchFamily="49" charset="0"/>
              <a:ea typeface="Adobe Gothic Std B" panose="020B0800000000000000" pitchFamily="34" charset="-128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ECFB2C1-A587-45B2-92F4-F74120C73EE1}"/>
              </a:ext>
            </a:extLst>
          </p:cNvPr>
          <p:cNvSpPr/>
          <p:nvPr/>
        </p:nvSpPr>
        <p:spPr>
          <a:xfrm>
            <a:off x="9082549" y="2455755"/>
            <a:ext cx="766568" cy="292687"/>
          </a:xfrm>
          <a:prstGeom prst="ellipse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1E54BBD0-C9E9-496C-A5EB-8C7E74CF7477}"/>
              </a:ext>
            </a:extLst>
          </p:cNvPr>
          <p:cNvSpPr/>
          <p:nvPr/>
        </p:nvSpPr>
        <p:spPr>
          <a:xfrm>
            <a:off x="9082549" y="4978842"/>
            <a:ext cx="766568" cy="292687"/>
          </a:xfrm>
          <a:prstGeom prst="ellipse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B774424-A8B1-42C5-8171-2733274B474F}"/>
              </a:ext>
            </a:extLst>
          </p:cNvPr>
          <p:cNvSpPr txBox="1"/>
          <p:nvPr/>
        </p:nvSpPr>
        <p:spPr>
          <a:xfrm>
            <a:off x="4927762" y="4687976"/>
            <a:ext cx="2835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外部符号虚拟地址的留白（因为文件各自独立编译，只能看到当前文件中的符号，外部符号只能留白），等待链接器填充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35B4E53-E93F-4DAC-8937-4380A34411BF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7706690" y="2602098"/>
            <a:ext cx="1375860" cy="25230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A63756C-27A3-42B9-AC58-E262EF3838D0}"/>
              </a:ext>
            </a:extLst>
          </p:cNvPr>
          <p:cNvCxnSpPr>
            <a:cxnSpLocks/>
            <a:stCxn id="36" idx="2"/>
          </p:cNvCxnSpPr>
          <p:nvPr/>
        </p:nvCxnSpPr>
        <p:spPr>
          <a:xfrm flipH="1" flipV="1">
            <a:off x="7706690" y="5122619"/>
            <a:ext cx="1375860" cy="25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A3983297-E980-8B84-B9E3-4ECD675C8D69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4" name="标题 8">
            <a:extLst>
              <a:ext uri="{FF2B5EF4-FFF2-40B4-BE49-F238E27FC236}">
                <a16:creationId xmlns:a16="http://schemas.microsoft.com/office/drawing/2014/main" id="{BA8E9A21-60F7-3CC3-50B5-0BF8A1A58711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从</a:t>
            </a:r>
            <a:r>
              <a:rPr lang="zh-CN" altLang="en-US" kern="0" dirty="0">
                <a:solidFill>
                  <a:srgbClr val="CC0099"/>
                </a:solidFill>
              </a:rPr>
              <a:t>编译原理</a:t>
            </a:r>
            <a:r>
              <a:rPr lang="zh-CN" altLang="en-US" b="0" kern="0" dirty="0"/>
              <a:t>的视角回答这个问题</a:t>
            </a:r>
          </a:p>
        </p:txBody>
      </p:sp>
    </p:spTree>
    <p:extLst>
      <p:ext uri="{BB962C8B-B14F-4D97-AF65-F5344CB8AC3E}">
        <p14:creationId xmlns:p14="http://schemas.microsoft.com/office/powerpoint/2010/main" val="140038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1" grpId="0" animBg="1"/>
      <p:bldP spid="22" grpId="0" animBg="1"/>
      <p:bldP spid="35" grpId="0" animBg="1"/>
      <p:bldP spid="36" grpId="0" animBg="1"/>
      <p:bldP spid="2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: 剪去单角 26">
            <a:extLst>
              <a:ext uri="{FF2B5EF4-FFF2-40B4-BE49-F238E27FC236}">
                <a16:creationId xmlns:a16="http://schemas.microsoft.com/office/drawing/2014/main" id="{A0DBBDC9-AB20-43A5-A386-8898B1E5FFA6}"/>
              </a:ext>
            </a:extLst>
          </p:cNvPr>
          <p:cNvSpPr/>
          <p:nvPr/>
        </p:nvSpPr>
        <p:spPr>
          <a:xfrm>
            <a:off x="1925553" y="1603677"/>
            <a:ext cx="2123768" cy="1270787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- </a:t>
            </a:r>
            <a:r>
              <a:rPr lang="en-US" altLang="zh-CN" sz="1200" dirty="0">
                <a:solidFill>
                  <a:srgbClr val="0070C0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code section</a:t>
            </a:r>
          </a:p>
          <a:p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- </a:t>
            </a:r>
            <a:r>
              <a:rPr lang="en-US" altLang="zh-CN" sz="1200" dirty="0">
                <a:solidFill>
                  <a:srgbClr val="00B050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data section</a:t>
            </a:r>
          </a:p>
          <a:p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-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symbol table</a:t>
            </a:r>
          </a:p>
          <a:p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- </a:t>
            </a:r>
            <a:r>
              <a:rPr lang="en-US" altLang="zh-CN" sz="1200" dirty="0">
                <a:solidFill>
                  <a:srgbClr val="7030A0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relocations</a:t>
            </a:r>
          </a:p>
          <a:p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- ...</a:t>
            </a:r>
          </a:p>
        </p:txBody>
      </p:sp>
      <p:sp>
        <p:nvSpPr>
          <p:cNvPr id="28" name="矩形: 剪去单角 27">
            <a:extLst>
              <a:ext uri="{FF2B5EF4-FFF2-40B4-BE49-F238E27FC236}">
                <a16:creationId xmlns:a16="http://schemas.microsoft.com/office/drawing/2014/main" id="{070FBD45-F073-4249-9B8B-186F26F1F032}"/>
              </a:ext>
            </a:extLst>
          </p:cNvPr>
          <p:cNvSpPr/>
          <p:nvPr/>
        </p:nvSpPr>
        <p:spPr>
          <a:xfrm>
            <a:off x="1928904" y="2933238"/>
            <a:ext cx="2123768" cy="1270787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- </a:t>
            </a:r>
            <a:r>
              <a:rPr lang="en-US" altLang="zh-CN" sz="1200" dirty="0">
                <a:solidFill>
                  <a:srgbClr val="0070C0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code section</a:t>
            </a:r>
          </a:p>
          <a:p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- </a:t>
            </a:r>
            <a:r>
              <a:rPr lang="en-US" altLang="zh-CN" sz="1200" dirty="0">
                <a:solidFill>
                  <a:srgbClr val="00B050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data section</a:t>
            </a:r>
          </a:p>
          <a:p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-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symbol table</a:t>
            </a:r>
          </a:p>
          <a:p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- </a:t>
            </a:r>
            <a:r>
              <a:rPr lang="en-US" altLang="zh-CN" sz="1200" dirty="0">
                <a:solidFill>
                  <a:srgbClr val="7030A0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relocations</a:t>
            </a:r>
          </a:p>
          <a:p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- ...</a:t>
            </a:r>
          </a:p>
        </p:txBody>
      </p:sp>
      <p:sp>
        <p:nvSpPr>
          <p:cNvPr id="32" name="矩形: 剪去单角 31">
            <a:extLst>
              <a:ext uri="{FF2B5EF4-FFF2-40B4-BE49-F238E27FC236}">
                <a16:creationId xmlns:a16="http://schemas.microsoft.com/office/drawing/2014/main" id="{8C4EF4B7-F0E5-4B95-9AE6-7AC2880C504F}"/>
              </a:ext>
            </a:extLst>
          </p:cNvPr>
          <p:cNvSpPr/>
          <p:nvPr/>
        </p:nvSpPr>
        <p:spPr>
          <a:xfrm>
            <a:off x="1919537" y="4262799"/>
            <a:ext cx="2123768" cy="1270787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- </a:t>
            </a:r>
            <a:r>
              <a:rPr lang="en-US" altLang="zh-CN" sz="1200" dirty="0">
                <a:solidFill>
                  <a:srgbClr val="0070C0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code section</a:t>
            </a:r>
          </a:p>
          <a:p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- </a:t>
            </a:r>
            <a:r>
              <a:rPr lang="en-US" altLang="zh-CN" sz="1200" dirty="0">
                <a:solidFill>
                  <a:srgbClr val="00B050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data section</a:t>
            </a:r>
          </a:p>
          <a:p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-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symbol table</a:t>
            </a:r>
          </a:p>
          <a:p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- </a:t>
            </a:r>
            <a:r>
              <a:rPr lang="en-US" altLang="zh-CN" sz="1200" dirty="0">
                <a:solidFill>
                  <a:srgbClr val="7030A0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relocations</a:t>
            </a:r>
          </a:p>
          <a:p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- ...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361E9C7-3D07-4FEF-9C95-FA536C709DA2}"/>
              </a:ext>
            </a:extLst>
          </p:cNvPr>
          <p:cNvSpPr/>
          <p:nvPr/>
        </p:nvSpPr>
        <p:spPr>
          <a:xfrm>
            <a:off x="5231159" y="2906100"/>
            <a:ext cx="1516205" cy="12714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Linker</a:t>
            </a:r>
            <a:endParaRPr lang="zh-CN" altLang="en-US" sz="15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AA142E0-43A7-4512-B89E-09B4C18252BF}"/>
              </a:ext>
            </a:extLst>
          </p:cNvPr>
          <p:cNvSpPr/>
          <p:nvPr/>
        </p:nvSpPr>
        <p:spPr>
          <a:xfrm>
            <a:off x="1925553" y="1603676"/>
            <a:ext cx="954704" cy="3163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obj1.o</a:t>
            </a:r>
            <a:endParaRPr lang="zh-CN" altLang="en-US" sz="15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DDB827-DFE4-42C3-B0C3-B65212ABDB32}"/>
              </a:ext>
            </a:extLst>
          </p:cNvPr>
          <p:cNvSpPr/>
          <p:nvPr/>
        </p:nvSpPr>
        <p:spPr>
          <a:xfrm>
            <a:off x="1919536" y="2933237"/>
            <a:ext cx="888713" cy="3163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obj2.o</a:t>
            </a:r>
            <a:endParaRPr lang="zh-CN" altLang="en-US" sz="15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0E8B4D-82CA-4AB6-82C3-831D83E40BAA}"/>
              </a:ext>
            </a:extLst>
          </p:cNvPr>
          <p:cNvSpPr/>
          <p:nvPr/>
        </p:nvSpPr>
        <p:spPr>
          <a:xfrm>
            <a:off x="1919537" y="4262798"/>
            <a:ext cx="910413" cy="3163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obj3.o</a:t>
            </a:r>
            <a:endParaRPr lang="zh-CN" altLang="en-US" sz="15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1A6A984-2BA5-49F0-9DAF-D18E6326A910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774808" y="2209334"/>
            <a:ext cx="1678394" cy="8829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79CA2DD-44F9-458B-8089-BCE99B22829C}"/>
              </a:ext>
            </a:extLst>
          </p:cNvPr>
          <p:cNvCxnSpPr>
            <a:stCxn id="33" idx="6"/>
          </p:cNvCxnSpPr>
          <p:nvPr/>
        </p:nvCxnSpPr>
        <p:spPr>
          <a:xfrm>
            <a:off x="6747362" y="3541827"/>
            <a:ext cx="184498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B807CA2-CD6F-4683-9F2D-73232C1E379E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3714953" y="3496726"/>
            <a:ext cx="1516206" cy="451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AB79B4F-449F-4A0B-A3E6-A3028304C86E}"/>
              </a:ext>
            </a:extLst>
          </p:cNvPr>
          <p:cNvCxnSpPr>
            <a:cxnSpLocks/>
            <a:endCxn id="33" idx="3"/>
          </p:cNvCxnSpPr>
          <p:nvPr/>
        </p:nvCxnSpPr>
        <p:spPr>
          <a:xfrm flipV="1">
            <a:off x="3714953" y="3991356"/>
            <a:ext cx="1738249" cy="8829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9851D8BC-6BD5-452B-9F3A-03E794A10A92}"/>
              </a:ext>
            </a:extLst>
          </p:cNvPr>
          <p:cNvSpPr txBox="1"/>
          <p:nvPr/>
        </p:nvSpPr>
        <p:spPr>
          <a:xfrm>
            <a:off x="7032680" y="3222382"/>
            <a:ext cx="129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Adobe Gothic Std B" panose="020B0800000000000000" pitchFamily="34" charset="-128"/>
              </a:rPr>
              <a:t>combine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1" name="流程图: 资料带 30">
            <a:extLst>
              <a:ext uri="{FF2B5EF4-FFF2-40B4-BE49-F238E27FC236}">
                <a16:creationId xmlns:a16="http://schemas.microsoft.com/office/drawing/2014/main" id="{C176C001-1F88-4D2A-97AF-EA81E44A4173}"/>
              </a:ext>
            </a:extLst>
          </p:cNvPr>
          <p:cNvSpPr/>
          <p:nvPr/>
        </p:nvSpPr>
        <p:spPr>
          <a:xfrm>
            <a:off x="8697290" y="1696649"/>
            <a:ext cx="1076633" cy="739571"/>
          </a:xfrm>
          <a:prstGeom prst="flowChartPunchedTap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</a:rPr>
              <a:t>Memory segment 1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90ADC02-3AD7-45C1-BA53-9A0482936E35}"/>
              </a:ext>
            </a:extLst>
          </p:cNvPr>
          <p:cNvSpPr txBox="1"/>
          <p:nvPr/>
        </p:nvSpPr>
        <p:spPr>
          <a:xfrm>
            <a:off x="9137898" y="2394324"/>
            <a:ext cx="195416" cy="4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95"/>
              </a:lnSpc>
            </a:pPr>
            <a:r>
              <a:rPr lang="en-US" altLang="zh-CN" dirty="0">
                <a:latin typeface="Consolas" panose="020B0609020204030204" pitchFamily="49" charset="0"/>
              </a:rPr>
              <a:t>..</a:t>
            </a:r>
          </a:p>
          <a:p>
            <a:pPr algn="ctr">
              <a:lnSpc>
                <a:spcPts val="795"/>
              </a:lnSpc>
            </a:pPr>
            <a:r>
              <a:rPr lang="en-US" altLang="zh-CN" dirty="0">
                <a:latin typeface="Consolas" panose="020B0609020204030204" pitchFamily="49" charset="0"/>
              </a:rPr>
              <a:t>.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6" name="流程图: 资料带 35">
            <a:extLst>
              <a:ext uri="{FF2B5EF4-FFF2-40B4-BE49-F238E27FC236}">
                <a16:creationId xmlns:a16="http://schemas.microsoft.com/office/drawing/2014/main" id="{5F134F82-E7DE-4FA4-A62E-9BFF5E032955}"/>
              </a:ext>
            </a:extLst>
          </p:cNvPr>
          <p:cNvSpPr/>
          <p:nvPr/>
        </p:nvSpPr>
        <p:spPr>
          <a:xfrm>
            <a:off x="8697290" y="2757155"/>
            <a:ext cx="1076633" cy="739571"/>
          </a:xfrm>
          <a:prstGeom prst="flowChartPunchedTap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</a:rPr>
              <a:t>Memory segment 2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2E22A38-E347-4B97-B0E8-3CC8281CCF98}"/>
              </a:ext>
            </a:extLst>
          </p:cNvPr>
          <p:cNvSpPr txBox="1"/>
          <p:nvPr/>
        </p:nvSpPr>
        <p:spPr>
          <a:xfrm>
            <a:off x="9137898" y="3454830"/>
            <a:ext cx="195416" cy="4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95"/>
              </a:lnSpc>
            </a:pPr>
            <a:r>
              <a:rPr lang="en-US" altLang="zh-CN" dirty="0">
                <a:latin typeface="Consolas" panose="020B0609020204030204" pitchFamily="49" charset="0"/>
              </a:rPr>
              <a:t>..</a:t>
            </a:r>
          </a:p>
          <a:p>
            <a:pPr algn="ctr">
              <a:lnSpc>
                <a:spcPts val="795"/>
              </a:lnSpc>
            </a:pPr>
            <a:r>
              <a:rPr lang="en-US" altLang="zh-CN" dirty="0">
                <a:latin typeface="Consolas" panose="020B0609020204030204" pitchFamily="49" charset="0"/>
              </a:rPr>
              <a:t>.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0" name="流程图: 资料带 39">
            <a:extLst>
              <a:ext uri="{FF2B5EF4-FFF2-40B4-BE49-F238E27FC236}">
                <a16:creationId xmlns:a16="http://schemas.microsoft.com/office/drawing/2014/main" id="{0A1EC723-45EE-4153-8B9D-39E069227528}"/>
              </a:ext>
            </a:extLst>
          </p:cNvPr>
          <p:cNvSpPr/>
          <p:nvPr/>
        </p:nvSpPr>
        <p:spPr>
          <a:xfrm>
            <a:off x="8697290" y="3859556"/>
            <a:ext cx="1076633" cy="739571"/>
          </a:xfrm>
          <a:prstGeom prst="flowChartPunchedTap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</a:rPr>
              <a:t>Memory segment 3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63E62AE-004C-4F83-9BDE-3C2099F6C3DE}"/>
              </a:ext>
            </a:extLst>
          </p:cNvPr>
          <p:cNvSpPr txBox="1"/>
          <p:nvPr/>
        </p:nvSpPr>
        <p:spPr>
          <a:xfrm>
            <a:off x="9137898" y="4557232"/>
            <a:ext cx="195416" cy="4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95"/>
              </a:lnSpc>
            </a:pPr>
            <a:r>
              <a:rPr lang="en-US" altLang="zh-CN" dirty="0">
                <a:latin typeface="Consolas" panose="020B0609020204030204" pitchFamily="49" charset="0"/>
              </a:rPr>
              <a:t>..</a:t>
            </a:r>
          </a:p>
          <a:p>
            <a:pPr algn="ctr">
              <a:lnSpc>
                <a:spcPts val="795"/>
              </a:lnSpc>
            </a:pPr>
            <a:r>
              <a:rPr lang="en-US" altLang="zh-CN" dirty="0">
                <a:latin typeface="Consolas" panose="020B0609020204030204" pitchFamily="49" charset="0"/>
              </a:rPr>
              <a:t>.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181CFAF-CA9C-450D-8781-E9144B1B971D}"/>
              </a:ext>
            </a:extLst>
          </p:cNvPr>
          <p:cNvSpPr/>
          <p:nvPr/>
        </p:nvSpPr>
        <p:spPr>
          <a:xfrm>
            <a:off x="8627107" y="1603676"/>
            <a:ext cx="1222513" cy="3958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110D136-1FD1-4AA3-BAF1-9EE2612ED04D}"/>
              </a:ext>
            </a:extLst>
          </p:cNvPr>
          <p:cNvSpPr txBox="1"/>
          <p:nvPr/>
        </p:nvSpPr>
        <p:spPr>
          <a:xfrm>
            <a:off x="8465278" y="5553847"/>
            <a:ext cx="157517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350" dirty="0">
                <a:latin typeface="Consolas" panose="020B0609020204030204" pitchFamily="49" charset="0"/>
                <a:ea typeface="Adobe Gothic Std B" panose="020B0800000000000000" pitchFamily="34" charset="-128"/>
              </a:rPr>
              <a:t>Virtual Address Space</a:t>
            </a:r>
            <a:endParaRPr lang="zh-CN" altLang="en-US" sz="1350" dirty="0">
              <a:latin typeface="Consolas" panose="020B0609020204030204" pitchFamily="49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C80955C-989F-40EE-98CB-2B0BB8F70335}"/>
              </a:ext>
            </a:extLst>
          </p:cNvPr>
          <p:cNvSpPr txBox="1"/>
          <p:nvPr/>
        </p:nvSpPr>
        <p:spPr>
          <a:xfrm>
            <a:off x="4643437" y="4365104"/>
            <a:ext cx="3877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链接器把编译好的目标文件摆放到虚拟地址空间中，即可以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确定每个变量的位置（地址）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，并填充原有留白</a:t>
            </a:r>
          </a:p>
        </p:txBody>
      </p:sp>
      <p:sp>
        <p:nvSpPr>
          <p:cNvPr id="45" name="矩形: 剪去单角 44">
            <a:extLst>
              <a:ext uri="{FF2B5EF4-FFF2-40B4-BE49-F238E27FC236}">
                <a16:creationId xmlns:a16="http://schemas.microsoft.com/office/drawing/2014/main" id="{6E8067E5-E7A0-4888-944C-09A40075DD0B}"/>
              </a:ext>
            </a:extLst>
          </p:cNvPr>
          <p:cNvSpPr/>
          <p:nvPr/>
        </p:nvSpPr>
        <p:spPr>
          <a:xfrm>
            <a:off x="6872064" y="1648479"/>
            <a:ext cx="1676198" cy="115047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obj1.o:</a:t>
            </a:r>
          </a:p>
          <a:p>
            <a:r>
              <a:rPr lang="en-US" altLang="zh-CN" sz="8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   foo1:</a:t>
            </a:r>
          </a:p>
          <a:p>
            <a:r>
              <a:rPr lang="en-US" altLang="zh-CN" sz="8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       </a:t>
            </a:r>
            <a:r>
              <a:rPr lang="en-US" altLang="zh-CN" sz="800" dirty="0" err="1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andi</a:t>
            </a:r>
            <a:r>
              <a:rPr lang="en-US" altLang="zh-CN" sz="8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...	</a:t>
            </a:r>
          </a:p>
          <a:p>
            <a:r>
              <a:rPr lang="en-US" altLang="zh-CN" sz="8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       call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0x0175</a:t>
            </a:r>
            <a:r>
              <a:rPr lang="en-US" altLang="zh-CN" sz="8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         </a:t>
            </a:r>
          </a:p>
          <a:p>
            <a:r>
              <a:rPr lang="en-US" altLang="zh-CN" sz="8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       </a:t>
            </a:r>
            <a:r>
              <a:rPr lang="en-US" altLang="zh-CN" sz="800" dirty="0" err="1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xori</a:t>
            </a:r>
            <a:r>
              <a:rPr lang="en-US" altLang="zh-CN" sz="8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...</a:t>
            </a:r>
          </a:p>
          <a:p>
            <a:r>
              <a:rPr lang="en-US" altLang="zh-CN" sz="8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       ...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矩形: 剪去单角 45">
            <a:extLst>
              <a:ext uri="{FF2B5EF4-FFF2-40B4-BE49-F238E27FC236}">
                <a16:creationId xmlns:a16="http://schemas.microsoft.com/office/drawing/2014/main" id="{05753DBF-7CA9-4F00-B441-977A25B26DD2}"/>
              </a:ext>
            </a:extLst>
          </p:cNvPr>
          <p:cNvSpPr/>
          <p:nvPr/>
        </p:nvSpPr>
        <p:spPr>
          <a:xfrm>
            <a:off x="5015880" y="1648479"/>
            <a:ext cx="1676198" cy="1152016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ts val="14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obj2.o:</a:t>
            </a:r>
          </a:p>
          <a:p>
            <a:pPr>
              <a:lnSpc>
                <a:spcPts val="14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0x0175</a:t>
            </a:r>
            <a:r>
              <a:rPr lang="en-US" altLang="zh-CN" sz="8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   bar:  </a:t>
            </a:r>
          </a:p>
          <a:p>
            <a:pPr>
              <a:lnSpc>
                <a:spcPts val="1400"/>
              </a:lnSpc>
            </a:pPr>
            <a:r>
              <a:rPr lang="en-US" altLang="zh-CN" sz="8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                push ...</a:t>
            </a:r>
          </a:p>
          <a:p>
            <a:pPr>
              <a:lnSpc>
                <a:spcPts val="1400"/>
              </a:lnSpc>
            </a:pPr>
            <a:r>
              <a:rPr lang="en-US" altLang="zh-CN" sz="8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                </a:t>
            </a:r>
            <a:r>
              <a:rPr lang="en-US" altLang="zh-CN" sz="800" dirty="0" err="1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subi</a:t>
            </a:r>
            <a:r>
              <a:rPr lang="en-US" altLang="zh-CN" sz="8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...</a:t>
            </a:r>
          </a:p>
          <a:p>
            <a:pPr>
              <a:lnSpc>
                <a:spcPts val="1400"/>
              </a:lnSpc>
            </a:pPr>
            <a:r>
              <a:rPr lang="en-US" altLang="zh-CN" sz="8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                </a:t>
            </a:r>
            <a:r>
              <a:rPr lang="en-US" altLang="zh-CN" sz="800" dirty="0" err="1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ori</a:t>
            </a:r>
            <a:r>
              <a:rPr lang="en-US" altLang="zh-CN" sz="8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...</a:t>
            </a:r>
          </a:p>
          <a:p>
            <a:pPr>
              <a:lnSpc>
                <a:spcPts val="1400"/>
              </a:lnSpc>
            </a:pPr>
            <a:r>
              <a:rPr lang="en-US" altLang="zh-CN" sz="8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                ...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矩形: 剪去单角 49">
            <a:extLst>
              <a:ext uri="{FF2B5EF4-FFF2-40B4-BE49-F238E27FC236}">
                <a16:creationId xmlns:a16="http://schemas.microsoft.com/office/drawing/2014/main" id="{E1994006-4112-46C5-BD46-EDF69D24D197}"/>
              </a:ext>
            </a:extLst>
          </p:cNvPr>
          <p:cNvSpPr/>
          <p:nvPr/>
        </p:nvSpPr>
        <p:spPr>
          <a:xfrm>
            <a:off x="6096000" y="5301208"/>
            <a:ext cx="1800200" cy="115263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obj3.o:</a:t>
            </a:r>
          </a:p>
          <a:p>
            <a:r>
              <a:rPr lang="en-US" altLang="zh-CN" sz="8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   foo2:</a:t>
            </a:r>
          </a:p>
          <a:p>
            <a:r>
              <a:rPr lang="en-US" altLang="zh-CN" sz="8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       mov ...	</a:t>
            </a:r>
          </a:p>
          <a:p>
            <a:r>
              <a:rPr lang="en-US" altLang="zh-CN" sz="8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       call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0x0175</a:t>
            </a:r>
            <a:r>
              <a:rPr lang="en-US" altLang="zh-CN" sz="8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       </a:t>
            </a:r>
          </a:p>
          <a:p>
            <a:r>
              <a:rPr lang="en-US" altLang="zh-CN" sz="8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       </a:t>
            </a:r>
            <a:r>
              <a:rPr lang="en-US" altLang="zh-CN" sz="800" dirty="0" err="1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addi</a:t>
            </a:r>
            <a:r>
              <a:rPr lang="en-US" altLang="zh-CN" sz="8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...</a:t>
            </a:r>
          </a:p>
          <a:p>
            <a:r>
              <a:rPr lang="en-US" altLang="zh-CN" sz="800" dirty="0">
                <a:solidFill>
                  <a:schemeClr val="tx1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       ...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0A8BA57-349D-DEF1-4563-D6483F2608AC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4" name="标题 8">
            <a:extLst>
              <a:ext uri="{FF2B5EF4-FFF2-40B4-BE49-F238E27FC236}">
                <a16:creationId xmlns:a16="http://schemas.microsoft.com/office/drawing/2014/main" id="{22F74D64-40CC-BEE2-A187-72CF17F9CFCC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从</a:t>
            </a:r>
            <a:r>
              <a:rPr lang="zh-CN" altLang="en-US" kern="0" dirty="0">
                <a:solidFill>
                  <a:srgbClr val="CC0099"/>
                </a:solidFill>
              </a:rPr>
              <a:t>编译原理</a:t>
            </a:r>
            <a:r>
              <a:rPr lang="zh-CN" altLang="en-US" b="0" kern="0" dirty="0"/>
              <a:t>的视角回答这个问题</a:t>
            </a:r>
          </a:p>
        </p:txBody>
      </p:sp>
    </p:spTree>
    <p:extLst>
      <p:ext uri="{BB962C8B-B14F-4D97-AF65-F5344CB8AC3E}">
        <p14:creationId xmlns:p14="http://schemas.microsoft.com/office/powerpoint/2010/main" val="345168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animBg="1"/>
      <p:bldP spid="46" grpId="0" animBg="1"/>
      <p:bldP spid="5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: 剪去单角 26">
            <a:extLst>
              <a:ext uri="{FF2B5EF4-FFF2-40B4-BE49-F238E27FC236}">
                <a16:creationId xmlns:a16="http://schemas.microsoft.com/office/drawing/2014/main" id="{A0DBBDC9-AB20-43A5-A386-8898B1E5FFA6}"/>
              </a:ext>
            </a:extLst>
          </p:cNvPr>
          <p:cNvSpPr/>
          <p:nvPr/>
        </p:nvSpPr>
        <p:spPr>
          <a:xfrm>
            <a:off x="2116960" y="1603677"/>
            <a:ext cx="2123768" cy="1270787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prstClr val="black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- </a:t>
            </a:r>
            <a:r>
              <a:rPr lang="en-US" altLang="zh-CN" sz="1200" dirty="0">
                <a:solidFill>
                  <a:srgbClr val="0070C0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code section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prstClr val="black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- </a:t>
            </a:r>
            <a:r>
              <a:rPr lang="en-US" altLang="zh-CN" sz="1200" dirty="0">
                <a:solidFill>
                  <a:srgbClr val="00B050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data section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prstClr val="black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- </a:t>
            </a:r>
            <a:r>
              <a:rPr lang="en-US" altLang="zh-CN" sz="1200" dirty="0">
                <a:solidFill>
                  <a:srgbClr val="ED7D31">
                    <a:lumMod val="75000"/>
                  </a:srgb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symbol table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prstClr val="black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- </a:t>
            </a:r>
            <a:r>
              <a:rPr lang="en-US" altLang="zh-CN" sz="1200" dirty="0">
                <a:solidFill>
                  <a:srgbClr val="7030A0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relocations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prstClr val="black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- ...</a:t>
            </a:r>
          </a:p>
        </p:txBody>
      </p:sp>
      <p:sp>
        <p:nvSpPr>
          <p:cNvPr id="28" name="矩形: 剪去单角 27">
            <a:extLst>
              <a:ext uri="{FF2B5EF4-FFF2-40B4-BE49-F238E27FC236}">
                <a16:creationId xmlns:a16="http://schemas.microsoft.com/office/drawing/2014/main" id="{070FBD45-F073-4249-9B8B-186F26F1F032}"/>
              </a:ext>
            </a:extLst>
          </p:cNvPr>
          <p:cNvSpPr/>
          <p:nvPr/>
        </p:nvSpPr>
        <p:spPr>
          <a:xfrm>
            <a:off x="2120311" y="2933238"/>
            <a:ext cx="2123768" cy="1270787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prstClr val="black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- </a:t>
            </a:r>
            <a:r>
              <a:rPr lang="en-US" altLang="zh-CN" sz="1200" dirty="0">
                <a:solidFill>
                  <a:srgbClr val="0070C0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code section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prstClr val="black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- </a:t>
            </a:r>
            <a:r>
              <a:rPr lang="en-US" altLang="zh-CN" sz="1200" dirty="0">
                <a:solidFill>
                  <a:srgbClr val="00B050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data section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prstClr val="black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- </a:t>
            </a:r>
            <a:r>
              <a:rPr lang="en-US" altLang="zh-CN" sz="1200" dirty="0">
                <a:solidFill>
                  <a:srgbClr val="ED7D31">
                    <a:lumMod val="75000"/>
                  </a:srgb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symbol table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prstClr val="black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- </a:t>
            </a:r>
            <a:r>
              <a:rPr lang="en-US" altLang="zh-CN" sz="1200" dirty="0">
                <a:solidFill>
                  <a:srgbClr val="7030A0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relocations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prstClr val="black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- ...</a:t>
            </a:r>
          </a:p>
        </p:txBody>
      </p:sp>
      <p:sp>
        <p:nvSpPr>
          <p:cNvPr id="32" name="矩形: 剪去单角 31">
            <a:extLst>
              <a:ext uri="{FF2B5EF4-FFF2-40B4-BE49-F238E27FC236}">
                <a16:creationId xmlns:a16="http://schemas.microsoft.com/office/drawing/2014/main" id="{8C4EF4B7-F0E5-4B95-9AE6-7AC2880C504F}"/>
              </a:ext>
            </a:extLst>
          </p:cNvPr>
          <p:cNvSpPr/>
          <p:nvPr/>
        </p:nvSpPr>
        <p:spPr>
          <a:xfrm>
            <a:off x="2110944" y="4262799"/>
            <a:ext cx="2123768" cy="1270787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prstClr val="black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- </a:t>
            </a:r>
            <a:r>
              <a:rPr lang="en-US" altLang="zh-CN" sz="1200" dirty="0">
                <a:solidFill>
                  <a:srgbClr val="0070C0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code section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prstClr val="black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- </a:t>
            </a:r>
            <a:r>
              <a:rPr lang="en-US" altLang="zh-CN" sz="1200" dirty="0">
                <a:solidFill>
                  <a:srgbClr val="00B050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data section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prstClr val="black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- </a:t>
            </a:r>
            <a:r>
              <a:rPr lang="en-US" altLang="zh-CN" sz="1200" dirty="0">
                <a:solidFill>
                  <a:srgbClr val="ED7D31">
                    <a:lumMod val="75000"/>
                  </a:srgb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symbol table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prstClr val="black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- </a:t>
            </a:r>
            <a:r>
              <a:rPr lang="en-US" altLang="zh-CN" sz="1200" dirty="0">
                <a:solidFill>
                  <a:srgbClr val="7030A0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relocations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prstClr val="black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- ...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361E9C7-3D07-4FEF-9C95-FA536C709DA2}"/>
              </a:ext>
            </a:extLst>
          </p:cNvPr>
          <p:cNvSpPr/>
          <p:nvPr/>
        </p:nvSpPr>
        <p:spPr>
          <a:xfrm>
            <a:off x="5231159" y="2906100"/>
            <a:ext cx="1516205" cy="12714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Linker</a:t>
            </a:r>
            <a:endParaRPr lang="zh-CN" altLang="en-US" sz="150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AA142E0-43A7-4512-B89E-09B4C18252BF}"/>
              </a:ext>
            </a:extLst>
          </p:cNvPr>
          <p:cNvSpPr/>
          <p:nvPr/>
        </p:nvSpPr>
        <p:spPr>
          <a:xfrm>
            <a:off x="2116960" y="1603676"/>
            <a:ext cx="954704" cy="3163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obj1.o</a:t>
            </a:r>
            <a:endParaRPr lang="zh-CN" altLang="en-US" sz="150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DDB827-DFE4-42C3-B0C3-B65212ABDB32}"/>
              </a:ext>
            </a:extLst>
          </p:cNvPr>
          <p:cNvSpPr/>
          <p:nvPr/>
        </p:nvSpPr>
        <p:spPr>
          <a:xfrm>
            <a:off x="2110943" y="2933237"/>
            <a:ext cx="954703" cy="3163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obj2.o</a:t>
            </a:r>
            <a:endParaRPr lang="zh-CN" altLang="en-US" sz="150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0E8B4D-82CA-4AB6-82C3-831D83E40BAA}"/>
              </a:ext>
            </a:extLst>
          </p:cNvPr>
          <p:cNvSpPr/>
          <p:nvPr/>
        </p:nvSpPr>
        <p:spPr>
          <a:xfrm>
            <a:off x="2110944" y="4262798"/>
            <a:ext cx="954701" cy="3163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obj3.o</a:t>
            </a:r>
            <a:endParaRPr lang="zh-CN" altLang="en-US" sz="150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1A6A984-2BA5-49F0-9DAF-D18E6326A910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777003" y="2026431"/>
            <a:ext cx="1676198" cy="1065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79CA2DD-44F9-458B-8089-BCE99B22829C}"/>
              </a:ext>
            </a:extLst>
          </p:cNvPr>
          <p:cNvCxnSpPr>
            <a:stCxn id="33" idx="6"/>
          </p:cNvCxnSpPr>
          <p:nvPr/>
        </p:nvCxnSpPr>
        <p:spPr>
          <a:xfrm>
            <a:off x="6747362" y="3541827"/>
            <a:ext cx="184498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B807CA2-CD6F-4683-9F2D-73232C1E379E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3768212" y="3358925"/>
            <a:ext cx="1462946" cy="1829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AB79B4F-449F-4A0B-A3E6-A3028304C86E}"/>
              </a:ext>
            </a:extLst>
          </p:cNvPr>
          <p:cNvCxnSpPr>
            <a:cxnSpLocks/>
            <a:endCxn id="33" idx="3"/>
          </p:cNvCxnSpPr>
          <p:nvPr/>
        </p:nvCxnSpPr>
        <p:spPr>
          <a:xfrm flipV="1">
            <a:off x="3768211" y="3991355"/>
            <a:ext cx="1684990" cy="6876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9851D8BC-6BD5-452B-9F3A-03E794A10A92}"/>
              </a:ext>
            </a:extLst>
          </p:cNvPr>
          <p:cNvSpPr txBox="1"/>
          <p:nvPr/>
        </p:nvSpPr>
        <p:spPr>
          <a:xfrm>
            <a:off x="7032680" y="3222382"/>
            <a:ext cx="114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combine</a:t>
            </a:r>
            <a:endParaRPr lang="zh-CN" altLang="en-US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31" name="流程图: 资料带 30">
            <a:extLst>
              <a:ext uri="{FF2B5EF4-FFF2-40B4-BE49-F238E27FC236}">
                <a16:creationId xmlns:a16="http://schemas.microsoft.com/office/drawing/2014/main" id="{C176C001-1F88-4D2A-97AF-EA81E44A4173}"/>
              </a:ext>
            </a:extLst>
          </p:cNvPr>
          <p:cNvSpPr/>
          <p:nvPr/>
        </p:nvSpPr>
        <p:spPr>
          <a:xfrm>
            <a:off x="8697290" y="1696649"/>
            <a:ext cx="1076633" cy="739571"/>
          </a:xfrm>
          <a:prstGeom prst="flowChartPunchedTap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Memory segment 1</a:t>
            </a:r>
            <a:endParaRPr lang="zh-CN" altLang="en-US" sz="135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90ADC02-3AD7-45C1-BA53-9A0482936E35}"/>
              </a:ext>
            </a:extLst>
          </p:cNvPr>
          <p:cNvSpPr txBox="1"/>
          <p:nvPr/>
        </p:nvSpPr>
        <p:spPr>
          <a:xfrm>
            <a:off x="9137898" y="2394324"/>
            <a:ext cx="195416" cy="41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1" fontAlgn="auto" hangingPunct="1">
              <a:lnSpc>
                <a:spcPts val="7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..</a:t>
            </a:r>
          </a:p>
          <a:p>
            <a:pPr algn="ctr" defTabSz="685800" eaLnBrk="1" fontAlgn="auto" hangingPunct="1">
              <a:lnSpc>
                <a:spcPts val="7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.</a:t>
            </a:r>
            <a:endParaRPr lang="zh-CN" altLang="en-US" sz="135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36" name="流程图: 资料带 35">
            <a:extLst>
              <a:ext uri="{FF2B5EF4-FFF2-40B4-BE49-F238E27FC236}">
                <a16:creationId xmlns:a16="http://schemas.microsoft.com/office/drawing/2014/main" id="{5F134F82-E7DE-4FA4-A62E-9BFF5E032955}"/>
              </a:ext>
            </a:extLst>
          </p:cNvPr>
          <p:cNvSpPr/>
          <p:nvPr/>
        </p:nvSpPr>
        <p:spPr>
          <a:xfrm>
            <a:off x="8697290" y="2757155"/>
            <a:ext cx="1076633" cy="739571"/>
          </a:xfrm>
          <a:prstGeom prst="flowChartPunchedTap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Memory segment 2</a:t>
            </a:r>
            <a:endParaRPr lang="zh-CN" altLang="en-US" sz="135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2E22A38-E347-4B97-B0E8-3CC8281CCF98}"/>
              </a:ext>
            </a:extLst>
          </p:cNvPr>
          <p:cNvSpPr txBox="1"/>
          <p:nvPr/>
        </p:nvSpPr>
        <p:spPr>
          <a:xfrm>
            <a:off x="9137898" y="3454830"/>
            <a:ext cx="195416" cy="41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1" fontAlgn="auto" hangingPunct="1">
              <a:lnSpc>
                <a:spcPts val="7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..</a:t>
            </a:r>
          </a:p>
          <a:p>
            <a:pPr algn="ctr" defTabSz="685800" eaLnBrk="1" fontAlgn="auto" hangingPunct="1">
              <a:lnSpc>
                <a:spcPts val="7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.</a:t>
            </a:r>
            <a:endParaRPr lang="zh-CN" altLang="en-US" sz="135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40" name="流程图: 资料带 39">
            <a:extLst>
              <a:ext uri="{FF2B5EF4-FFF2-40B4-BE49-F238E27FC236}">
                <a16:creationId xmlns:a16="http://schemas.microsoft.com/office/drawing/2014/main" id="{0A1EC723-45EE-4153-8B9D-39E069227528}"/>
              </a:ext>
            </a:extLst>
          </p:cNvPr>
          <p:cNvSpPr/>
          <p:nvPr/>
        </p:nvSpPr>
        <p:spPr>
          <a:xfrm>
            <a:off x="8697290" y="3859556"/>
            <a:ext cx="1076633" cy="739571"/>
          </a:xfrm>
          <a:prstGeom prst="flowChartPunchedTap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Memory segment 3</a:t>
            </a:r>
            <a:endParaRPr lang="zh-CN" altLang="en-US" sz="135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63E62AE-004C-4F83-9BDE-3C2099F6C3DE}"/>
              </a:ext>
            </a:extLst>
          </p:cNvPr>
          <p:cNvSpPr txBox="1"/>
          <p:nvPr/>
        </p:nvSpPr>
        <p:spPr>
          <a:xfrm>
            <a:off x="9137898" y="4557232"/>
            <a:ext cx="195416" cy="41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1" fontAlgn="auto" hangingPunct="1">
              <a:lnSpc>
                <a:spcPts val="7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..</a:t>
            </a:r>
          </a:p>
          <a:p>
            <a:pPr algn="ctr" defTabSz="685800" eaLnBrk="1" fontAlgn="auto" hangingPunct="1">
              <a:lnSpc>
                <a:spcPts val="7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.</a:t>
            </a:r>
            <a:endParaRPr lang="zh-CN" altLang="en-US" sz="135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181CFAF-CA9C-450D-8781-E9144B1B971D}"/>
              </a:ext>
            </a:extLst>
          </p:cNvPr>
          <p:cNvSpPr/>
          <p:nvPr/>
        </p:nvSpPr>
        <p:spPr>
          <a:xfrm>
            <a:off x="8627107" y="1603676"/>
            <a:ext cx="1222513" cy="3958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110D136-1FD1-4AA3-BAF1-9EE2612ED04D}"/>
              </a:ext>
            </a:extLst>
          </p:cNvPr>
          <p:cNvSpPr txBox="1"/>
          <p:nvPr/>
        </p:nvSpPr>
        <p:spPr>
          <a:xfrm>
            <a:off x="8465278" y="5553847"/>
            <a:ext cx="157517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prstClr val="black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Virtual Address Space</a:t>
            </a:r>
            <a:endParaRPr lang="zh-CN" altLang="en-US" sz="135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C80955C-989F-40EE-98CB-2B0BB8F70335}"/>
              </a:ext>
            </a:extLst>
          </p:cNvPr>
          <p:cNvSpPr txBox="1"/>
          <p:nvPr/>
        </p:nvSpPr>
        <p:spPr>
          <a:xfrm>
            <a:off x="5274851" y="1580599"/>
            <a:ext cx="2835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链接器把编译好的目标文件摆放到虚拟地址空间中，即可以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确定每个变量的位置（虚拟地址）</a:t>
            </a:r>
            <a:endParaRPr lang="zh-CN" altLang="en-US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39572C9-4C74-4180-9BD3-CB6AB5BDF561}"/>
              </a:ext>
            </a:extLst>
          </p:cNvPr>
          <p:cNvSpPr txBox="1"/>
          <p:nvPr/>
        </p:nvSpPr>
        <p:spPr>
          <a:xfrm>
            <a:off x="5274851" y="4557232"/>
            <a:ext cx="2835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根据这些信息即可知道虚拟地址空间上应该有什么内容，以及这些内容存在什么地方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EFC27DA-39BA-471B-8667-BFEE3D97398D}"/>
              </a:ext>
            </a:extLst>
          </p:cNvPr>
          <p:cNvSpPr txBox="1"/>
          <p:nvPr/>
        </p:nvSpPr>
        <p:spPr>
          <a:xfrm>
            <a:off x="1775520" y="5874920"/>
            <a:ext cx="6689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除编译时确定的内存布局外，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的动态特性也会改变空间布局，如使用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等操作动态获取的内存区域等，都交由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统一管理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8CF77E-CEB7-764E-4D60-8CFAB894B14A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4" name="标题 8">
            <a:extLst>
              <a:ext uri="{FF2B5EF4-FFF2-40B4-BE49-F238E27FC236}">
                <a16:creationId xmlns:a16="http://schemas.microsoft.com/office/drawing/2014/main" id="{9F865887-784C-8399-0F4F-EFC9A34C635B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 kern="0" dirty="0"/>
              <a:t>OS</a:t>
            </a:r>
            <a:r>
              <a:rPr lang="zh-CN" altLang="en-US" b="0" kern="0" dirty="0"/>
              <a:t>怎么知道应该如何处理缺页异常的？</a:t>
            </a:r>
          </a:p>
        </p:txBody>
      </p:sp>
    </p:spTree>
    <p:extLst>
      <p:ext uri="{BB962C8B-B14F-4D97-AF65-F5344CB8AC3E}">
        <p14:creationId xmlns:p14="http://schemas.microsoft.com/office/powerpoint/2010/main" val="330046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29" grpId="0"/>
      <p:bldP spid="3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流程图: 资料带 30">
            <a:extLst>
              <a:ext uri="{FF2B5EF4-FFF2-40B4-BE49-F238E27FC236}">
                <a16:creationId xmlns:a16="http://schemas.microsoft.com/office/drawing/2014/main" id="{C176C001-1F88-4D2A-97AF-EA81E44A4173}"/>
              </a:ext>
            </a:extLst>
          </p:cNvPr>
          <p:cNvSpPr/>
          <p:nvPr/>
        </p:nvSpPr>
        <p:spPr>
          <a:xfrm>
            <a:off x="927412" y="1696649"/>
            <a:ext cx="1076633" cy="739571"/>
          </a:xfrm>
          <a:prstGeom prst="flowChartPunchedTap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Memory segment 1</a:t>
            </a:r>
            <a:endParaRPr lang="zh-CN" altLang="en-US" sz="135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90ADC02-3AD7-45C1-BA53-9A0482936E35}"/>
              </a:ext>
            </a:extLst>
          </p:cNvPr>
          <p:cNvSpPr txBox="1"/>
          <p:nvPr/>
        </p:nvSpPr>
        <p:spPr>
          <a:xfrm>
            <a:off x="1368020" y="2394324"/>
            <a:ext cx="195416" cy="41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1" fontAlgn="auto" hangingPunct="1">
              <a:lnSpc>
                <a:spcPts val="7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..</a:t>
            </a:r>
          </a:p>
          <a:p>
            <a:pPr algn="ctr" defTabSz="685800" eaLnBrk="1" fontAlgn="auto" hangingPunct="1">
              <a:lnSpc>
                <a:spcPts val="7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.</a:t>
            </a:r>
            <a:endParaRPr lang="zh-CN" altLang="en-US" sz="135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36" name="流程图: 资料带 35">
            <a:extLst>
              <a:ext uri="{FF2B5EF4-FFF2-40B4-BE49-F238E27FC236}">
                <a16:creationId xmlns:a16="http://schemas.microsoft.com/office/drawing/2014/main" id="{5F134F82-E7DE-4FA4-A62E-9BFF5E032955}"/>
              </a:ext>
            </a:extLst>
          </p:cNvPr>
          <p:cNvSpPr/>
          <p:nvPr/>
        </p:nvSpPr>
        <p:spPr>
          <a:xfrm>
            <a:off x="927412" y="2757155"/>
            <a:ext cx="1076633" cy="739571"/>
          </a:xfrm>
          <a:prstGeom prst="flowChartPunchedTap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Memory segment 2</a:t>
            </a:r>
            <a:endParaRPr lang="zh-CN" altLang="en-US" sz="135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2E22A38-E347-4B97-B0E8-3CC8281CCF98}"/>
              </a:ext>
            </a:extLst>
          </p:cNvPr>
          <p:cNvSpPr txBox="1"/>
          <p:nvPr/>
        </p:nvSpPr>
        <p:spPr>
          <a:xfrm>
            <a:off x="1368020" y="3454830"/>
            <a:ext cx="195416" cy="41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1" fontAlgn="auto" hangingPunct="1">
              <a:lnSpc>
                <a:spcPts val="7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..</a:t>
            </a:r>
          </a:p>
          <a:p>
            <a:pPr algn="ctr" defTabSz="685800" eaLnBrk="1" fontAlgn="auto" hangingPunct="1">
              <a:lnSpc>
                <a:spcPts val="7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.</a:t>
            </a:r>
            <a:endParaRPr lang="zh-CN" altLang="en-US" sz="135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40" name="流程图: 资料带 39">
            <a:extLst>
              <a:ext uri="{FF2B5EF4-FFF2-40B4-BE49-F238E27FC236}">
                <a16:creationId xmlns:a16="http://schemas.microsoft.com/office/drawing/2014/main" id="{0A1EC723-45EE-4153-8B9D-39E069227528}"/>
              </a:ext>
            </a:extLst>
          </p:cNvPr>
          <p:cNvSpPr/>
          <p:nvPr/>
        </p:nvSpPr>
        <p:spPr>
          <a:xfrm>
            <a:off x="927412" y="3859556"/>
            <a:ext cx="1076633" cy="739571"/>
          </a:xfrm>
          <a:prstGeom prst="flowChartPunchedTap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Memory segment 3</a:t>
            </a:r>
            <a:endParaRPr lang="zh-CN" altLang="en-US" sz="135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63E62AE-004C-4F83-9BDE-3C2099F6C3DE}"/>
              </a:ext>
            </a:extLst>
          </p:cNvPr>
          <p:cNvSpPr txBox="1"/>
          <p:nvPr/>
        </p:nvSpPr>
        <p:spPr>
          <a:xfrm>
            <a:off x="1368020" y="4557232"/>
            <a:ext cx="195416" cy="41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1" fontAlgn="auto" hangingPunct="1">
              <a:lnSpc>
                <a:spcPts val="7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..</a:t>
            </a:r>
          </a:p>
          <a:p>
            <a:pPr algn="ctr" defTabSz="685800" eaLnBrk="1" fontAlgn="auto" hangingPunct="1">
              <a:lnSpc>
                <a:spcPts val="7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.</a:t>
            </a:r>
            <a:endParaRPr lang="zh-CN" altLang="en-US" sz="135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181CFAF-CA9C-450D-8781-E9144B1B971D}"/>
              </a:ext>
            </a:extLst>
          </p:cNvPr>
          <p:cNvSpPr/>
          <p:nvPr/>
        </p:nvSpPr>
        <p:spPr>
          <a:xfrm>
            <a:off x="857229" y="1603676"/>
            <a:ext cx="1222513" cy="3958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110D136-1FD1-4AA3-BAF1-9EE2612ED04D}"/>
              </a:ext>
            </a:extLst>
          </p:cNvPr>
          <p:cNvSpPr txBox="1"/>
          <p:nvPr/>
        </p:nvSpPr>
        <p:spPr>
          <a:xfrm>
            <a:off x="695400" y="5553847"/>
            <a:ext cx="1575174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50" dirty="0">
                <a:solidFill>
                  <a:prstClr val="black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由编译器排布的</a:t>
            </a:r>
            <a:endParaRPr lang="en-US" altLang="zh-CN" sz="1350" dirty="0">
              <a:solidFill>
                <a:prstClr val="black"/>
              </a:solidFill>
              <a:latin typeface="Consolas" panose="020B0609020204030204" pitchFamily="49" charset="0"/>
              <a:ea typeface="Adobe Gothic Std B" panose="020B0800000000000000" pitchFamily="34" charset="-128"/>
            </a:endParaRP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prstClr val="black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Virtual Address Space</a:t>
            </a:r>
            <a:endParaRPr lang="zh-CN" altLang="en-US" sz="135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8CF77E-CEB7-764E-4D60-8CFAB894B14A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4" name="标题 8">
            <a:extLst>
              <a:ext uri="{FF2B5EF4-FFF2-40B4-BE49-F238E27FC236}">
                <a16:creationId xmlns:a16="http://schemas.microsoft.com/office/drawing/2014/main" id="{9F865887-784C-8399-0F4F-EFC9A34C635B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链接器与加载器</a:t>
            </a:r>
          </a:p>
        </p:txBody>
      </p:sp>
      <p:sp>
        <p:nvSpPr>
          <p:cNvPr id="45" name="流程图: 资料带 44">
            <a:extLst>
              <a:ext uri="{FF2B5EF4-FFF2-40B4-BE49-F238E27FC236}">
                <a16:creationId xmlns:a16="http://schemas.microsoft.com/office/drawing/2014/main" id="{A45C7355-C1E8-4E42-87D7-F9B21A50A7A2}"/>
              </a:ext>
            </a:extLst>
          </p:cNvPr>
          <p:cNvSpPr/>
          <p:nvPr/>
        </p:nvSpPr>
        <p:spPr>
          <a:xfrm>
            <a:off x="8488252" y="1736541"/>
            <a:ext cx="1076633" cy="739571"/>
          </a:xfrm>
          <a:prstGeom prst="flowChartPunchedTap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Memory segment 1</a:t>
            </a:r>
            <a:endParaRPr lang="zh-CN" altLang="en-US" sz="135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27CAA4A-1728-41CE-BA64-BEF2D8E89276}"/>
              </a:ext>
            </a:extLst>
          </p:cNvPr>
          <p:cNvSpPr txBox="1"/>
          <p:nvPr/>
        </p:nvSpPr>
        <p:spPr>
          <a:xfrm>
            <a:off x="8928860" y="2434216"/>
            <a:ext cx="195416" cy="41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1" fontAlgn="auto" hangingPunct="1">
              <a:lnSpc>
                <a:spcPts val="7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..</a:t>
            </a:r>
          </a:p>
          <a:p>
            <a:pPr algn="ctr" defTabSz="685800" eaLnBrk="1" fontAlgn="auto" hangingPunct="1">
              <a:lnSpc>
                <a:spcPts val="7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.</a:t>
            </a:r>
            <a:endParaRPr lang="zh-CN" altLang="en-US" sz="135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47" name="流程图: 资料带 46">
            <a:extLst>
              <a:ext uri="{FF2B5EF4-FFF2-40B4-BE49-F238E27FC236}">
                <a16:creationId xmlns:a16="http://schemas.microsoft.com/office/drawing/2014/main" id="{E1A9EFBE-2DE6-4AB5-AE36-17BA89F22426}"/>
              </a:ext>
            </a:extLst>
          </p:cNvPr>
          <p:cNvSpPr/>
          <p:nvPr/>
        </p:nvSpPr>
        <p:spPr>
          <a:xfrm>
            <a:off x="8488252" y="2797047"/>
            <a:ext cx="1076633" cy="739571"/>
          </a:xfrm>
          <a:prstGeom prst="flowChartPunchedTap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Memory segment 2</a:t>
            </a:r>
            <a:endParaRPr lang="zh-CN" altLang="en-US" sz="135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D0F4BA2-FB10-4615-BF6A-7D0426587717}"/>
              </a:ext>
            </a:extLst>
          </p:cNvPr>
          <p:cNvSpPr txBox="1"/>
          <p:nvPr/>
        </p:nvSpPr>
        <p:spPr>
          <a:xfrm>
            <a:off x="8928860" y="3494722"/>
            <a:ext cx="195416" cy="41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1" fontAlgn="auto" hangingPunct="1">
              <a:lnSpc>
                <a:spcPts val="7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..</a:t>
            </a:r>
          </a:p>
          <a:p>
            <a:pPr algn="ctr" defTabSz="685800" eaLnBrk="1" fontAlgn="auto" hangingPunct="1">
              <a:lnSpc>
                <a:spcPts val="7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.</a:t>
            </a:r>
            <a:endParaRPr lang="zh-CN" altLang="en-US" sz="135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49" name="流程图: 资料带 48">
            <a:extLst>
              <a:ext uri="{FF2B5EF4-FFF2-40B4-BE49-F238E27FC236}">
                <a16:creationId xmlns:a16="http://schemas.microsoft.com/office/drawing/2014/main" id="{19D333B7-1365-4685-9E92-9AD589A1FB74}"/>
              </a:ext>
            </a:extLst>
          </p:cNvPr>
          <p:cNvSpPr/>
          <p:nvPr/>
        </p:nvSpPr>
        <p:spPr>
          <a:xfrm>
            <a:off x="8488252" y="3899448"/>
            <a:ext cx="1076633" cy="739571"/>
          </a:xfrm>
          <a:prstGeom prst="flowChartPunchedTap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Memory segment 3</a:t>
            </a:r>
            <a:endParaRPr lang="zh-CN" altLang="en-US" sz="135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8D6C1D3-881F-4342-857C-8010533722DB}"/>
              </a:ext>
            </a:extLst>
          </p:cNvPr>
          <p:cNvSpPr txBox="1"/>
          <p:nvPr/>
        </p:nvSpPr>
        <p:spPr>
          <a:xfrm>
            <a:off x="8928860" y="4597124"/>
            <a:ext cx="195416" cy="41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1" fontAlgn="auto" hangingPunct="1">
              <a:lnSpc>
                <a:spcPts val="7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..</a:t>
            </a:r>
          </a:p>
          <a:p>
            <a:pPr algn="ctr" defTabSz="685800" eaLnBrk="1" fontAlgn="auto" hangingPunct="1">
              <a:lnSpc>
                <a:spcPts val="7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.</a:t>
            </a:r>
            <a:endParaRPr lang="zh-CN" altLang="en-US" sz="135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E35A16C-94B5-48D6-9DE5-097BCF882F35}"/>
              </a:ext>
            </a:extLst>
          </p:cNvPr>
          <p:cNvSpPr/>
          <p:nvPr/>
        </p:nvSpPr>
        <p:spPr>
          <a:xfrm>
            <a:off x="8418069" y="1643568"/>
            <a:ext cx="1222513" cy="3958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4862072-B6E3-488D-8EB4-6BBB9011DEA1}"/>
              </a:ext>
            </a:extLst>
          </p:cNvPr>
          <p:cNvSpPr txBox="1"/>
          <p:nvPr/>
        </p:nvSpPr>
        <p:spPr>
          <a:xfrm>
            <a:off x="8256240" y="5593739"/>
            <a:ext cx="1575174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50" dirty="0">
                <a:solidFill>
                  <a:prstClr val="black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由操作系统加载的</a:t>
            </a:r>
            <a:endParaRPr lang="en-US" altLang="zh-CN" sz="1350" dirty="0">
              <a:solidFill>
                <a:prstClr val="black"/>
              </a:solidFill>
              <a:latin typeface="Consolas" panose="020B0609020204030204" pitchFamily="49" charset="0"/>
              <a:ea typeface="Adobe Gothic Std B" panose="020B0800000000000000" pitchFamily="34" charset="-128"/>
            </a:endParaRP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prstClr val="black"/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Virtual Address Space</a:t>
            </a:r>
            <a:endParaRPr lang="zh-CN" altLang="en-US" sz="135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545CCCA-2861-448D-8124-B0C9CA78B6C4}"/>
              </a:ext>
            </a:extLst>
          </p:cNvPr>
          <p:cNvGrpSpPr/>
          <p:nvPr/>
        </p:nvGrpSpPr>
        <p:grpSpPr>
          <a:xfrm>
            <a:off x="4864483" y="2768873"/>
            <a:ext cx="1222513" cy="1637745"/>
            <a:chOff x="4232026" y="2363864"/>
            <a:chExt cx="1503934" cy="1926936"/>
          </a:xfrm>
        </p:grpSpPr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1EDA355A-663C-4582-9061-1062CE96E7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2026" y="2363864"/>
              <a:ext cx="1503934" cy="1503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7066E83F-7131-450D-92B8-223A2F5C0F0C}"/>
                </a:ext>
              </a:extLst>
            </p:cNvPr>
            <p:cNvSpPr txBox="1"/>
            <p:nvPr/>
          </p:nvSpPr>
          <p:spPr>
            <a:xfrm>
              <a:off x="4252044" y="392146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可执行程序</a:t>
              </a:r>
            </a:p>
          </p:txBody>
        </p: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90922D6-49AF-4E8C-AD24-8DC1F74103E4}"/>
              </a:ext>
            </a:extLst>
          </p:cNvPr>
          <p:cNvCxnSpPr/>
          <p:nvPr/>
        </p:nvCxnSpPr>
        <p:spPr bwMode="auto">
          <a:xfrm>
            <a:off x="2079742" y="1603676"/>
            <a:ext cx="2936138" cy="11651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43F4666-20F1-4342-8166-D8862BF4DDF8}"/>
              </a:ext>
            </a:extLst>
          </p:cNvPr>
          <p:cNvCxnSpPr>
            <a:endCxn id="2" idx="1"/>
          </p:cNvCxnSpPr>
          <p:nvPr/>
        </p:nvCxnSpPr>
        <p:spPr bwMode="auto">
          <a:xfrm flipV="1">
            <a:off x="2270574" y="4249667"/>
            <a:ext cx="2610181" cy="13041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8285DE0-CF04-46B7-A9E5-9567F08325B7}"/>
              </a:ext>
            </a:extLst>
          </p:cNvPr>
          <p:cNvSpPr txBox="1"/>
          <p:nvPr/>
        </p:nvSpPr>
        <p:spPr>
          <a:xfrm>
            <a:off x="2627115" y="3017668"/>
            <a:ext cx="1708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2800" dirty="0"/>
              <a:t>压缩编码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(linker)</a:t>
            </a:r>
            <a:endParaRPr lang="zh-CN" altLang="en-US" sz="2800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DDB3E8A-154E-4EB9-9B5F-3F94CB9ECCB1}"/>
              </a:ext>
            </a:extLst>
          </p:cNvPr>
          <p:cNvCxnSpPr>
            <a:cxnSpLocks/>
          </p:cNvCxnSpPr>
          <p:nvPr/>
        </p:nvCxnSpPr>
        <p:spPr bwMode="auto">
          <a:xfrm flipV="1">
            <a:off x="5969057" y="1617094"/>
            <a:ext cx="2443497" cy="11799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0BFC909-224C-4C1A-9945-6415D44518A0}"/>
              </a:ext>
            </a:extLst>
          </p:cNvPr>
          <p:cNvCxnSpPr>
            <a:cxnSpLocks/>
          </p:cNvCxnSpPr>
          <p:nvPr/>
        </p:nvCxnSpPr>
        <p:spPr bwMode="auto">
          <a:xfrm>
            <a:off x="6096000" y="4092715"/>
            <a:ext cx="2316554" cy="1501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FBA2407C-543A-4990-8B35-ACB0615FACEF}"/>
              </a:ext>
            </a:extLst>
          </p:cNvPr>
          <p:cNvSpPr txBox="1"/>
          <p:nvPr/>
        </p:nvSpPr>
        <p:spPr>
          <a:xfrm>
            <a:off x="6384032" y="2945019"/>
            <a:ext cx="16636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2800" dirty="0"/>
              <a:t>加载恢复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(loader)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353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9097715" y="3354388"/>
            <a:ext cx="20812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显然：使用不同算法会找到不同的空闲区</a:t>
            </a:r>
          </a:p>
        </p:txBody>
      </p:sp>
      <p:sp>
        <p:nvSpPr>
          <p:cNvPr id="51206" name="Text Box 7"/>
          <p:cNvSpPr txBox="1">
            <a:spLocks noChangeArrowheads="1"/>
          </p:cNvSpPr>
          <p:nvPr/>
        </p:nvSpPr>
        <p:spPr bwMode="auto">
          <a:xfrm>
            <a:off x="4419600" y="2632907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现请求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16k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44301B-E29D-7C63-164D-3CD7884A060A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3" name="标题 8">
            <a:extLst>
              <a:ext uri="{FF2B5EF4-FFF2-40B4-BE49-F238E27FC236}">
                <a16:creationId xmlns:a16="http://schemas.microsoft.com/office/drawing/2014/main" id="{52D6C0E5-E1BA-3CDA-B066-EDA182333560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分配示例</a:t>
            </a:r>
          </a:p>
        </p:txBody>
      </p:sp>
      <p:sp>
        <p:nvSpPr>
          <p:cNvPr id="9" name="Rectangle 148">
            <a:extLst>
              <a:ext uri="{FF2B5EF4-FFF2-40B4-BE49-F238E27FC236}">
                <a16:creationId xmlns:a16="http://schemas.microsoft.com/office/drawing/2014/main" id="{78038975-71D2-BE57-F85F-3E9BB9C22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988" y="1736726"/>
            <a:ext cx="558800" cy="239713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Rectangle 149">
            <a:extLst>
              <a:ext uri="{FF2B5EF4-FFF2-40B4-BE49-F238E27FC236}">
                <a16:creationId xmlns:a16="http://schemas.microsoft.com/office/drawing/2014/main" id="{1D835528-B9A0-39BC-94D1-33FF39FA3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988" y="2135188"/>
            <a:ext cx="558800" cy="160338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Rectangle 150">
            <a:extLst>
              <a:ext uri="{FF2B5EF4-FFF2-40B4-BE49-F238E27FC236}">
                <a16:creationId xmlns:a16="http://schemas.microsoft.com/office/drawing/2014/main" id="{81139517-DD7A-BD5A-13B2-0A8FA88A0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988" y="2695576"/>
            <a:ext cx="558800" cy="239713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Rectangle 151">
            <a:extLst>
              <a:ext uri="{FF2B5EF4-FFF2-40B4-BE49-F238E27FC236}">
                <a16:creationId xmlns:a16="http://schemas.microsoft.com/office/drawing/2014/main" id="{594FF3A5-4D9F-5E5C-2747-517209F59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988" y="3254376"/>
            <a:ext cx="558800" cy="479425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Line 152">
            <a:extLst>
              <a:ext uri="{FF2B5EF4-FFF2-40B4-BE49-F238E27FC236}">
                <a16:creationId xmlns:a16="http://schemas.microsoft.com/office/drawing/2014/main" id="{1BE8C405-42D3-5F91-D82F-A8C9E5229A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6576" y="3494088"/>
            <a:ext cx="557213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Rectangle 153">
            <a:extLst>
              <a:ext uri="{FF2B5EF4-FFF2-40B4-BE49-F238E27FC236}">
                <a16:creationId xmlns:a16="http://schemas.microsoft.com/office/drawing/2014/main" id="{35BD919B-A68B-F07C-6F5D-416FA8C9A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988" y="3894138"/>
            <a:ext cx="558800" cy="158750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" name="Rectangle 154">
            <a:extLst>
              <a:ext uri="{FF2B5EF4-FFF2-40B4-BE49-F238E27FC236}">
                <a16:creationId xmlns:a16="http://schemas.microsoft.com/office/drawing/2014/main" id="{D06B86BB-15AF-9322-0882-1122E7599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988" y="4133851"/>
            <a:ext cx="558800" cy="717550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Rectangle 155">
            <a:extLst>
              <a:ext uri="{FF2B5EF4-FFF2-40B4-BE49-F238E27FC236}">
                <a16:creationId xmlns:a16="http://schemas.microsoft.com/office/drawing/2014/main" id="{E5DE0C40-D39F-B10A-C9A3-5C0BDED37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988" y="5091113"/>
            <a:ext cx="558800" cy="320675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Line 156">
            <a:extLst>
              <a:ext uri="{FF2B5EF4-FFF2-40B4-BE49-F238E27FC236}">
                <a16:creationId xmlns:a16="http://schemas.microsoft.com/office/drawing/2014/main" id="{B47219FA-D392-8AD9-4BE6-8C9FF2101F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4988" y="1577976"/>
            <a:ext cx="0" cy="158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Line 157">
            <a:extLst>
              <a:ext uri="{FF2B5EF4-FFF2-40B4-BE49-F238E27FC236}">
                <a16:creationId xmlns:a16="http://schemas.microsoft.com/office/drawing/2014/main" id="{463F1BF4-C1DD-624C-294B-668D337C25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6576" y="1576388"/>
            <a:ext cx="557213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Line 158">
            <a:extLst>
              <a:ext uri="{FF2B5EF4-FFF2-40B4-BE49-F238E27FC236}">
                <a16:creationId xmlns:a16="http://schemas.microsoft.com/office/drawing/2014/main" id="{D28CE316-64A0-1790-AD39-69A25B7749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3788" y="1577976"/>
            <a:ext cx="0" cy="158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Line 159">
            <a:extLst>
              <a:ext uri="{FF2B5EF4-FFF2-40B4-BE49-F238E27FC236}">
                <a16:creationId xmlns:a16="http://schemas.microsoft.com/office/drawing/2014/main" id="{97770FE7-99F3-F669-33E0-47AF0C807B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4988" y="1978026"/>
            <a:ext cx="0" cy="157163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Line 160">
            <a:extLst>
              <a:ext uri="{FF2B5EF4-FFF2-40B4-BE49-F238E27FC236}">
                <a16:creationId xmlns:a16="http://schemas.microsoft.com/office/drawing/2014/main" id="{0F44C3CE-7C57-C33B-83CA-0BF1401650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3788" y="1978026"/>
            <a:ext cx="0" cy="157163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Line 161">
            <a:extLst>
              <a:ext uri="{FF2B5EF4-FFF2-40B4-BE49-F238E27FC236}">
                <a16:creationId xmlns:a16="http://schemas.microsoft.com/office/drawing/2014/main" id="{50FD78A5-F322-2C01-AA32-D203A20225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4988" y="2297113"/>
            <a:ext cx="0" cy="398463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Line 162">
            <a:extLst>
              <a:ext uri="{FF2B5EF4-FFF2-40B4-BE49-F238E27FC236}">
                <a16:creationId xmlns:a16="http://schemas.microsoft.com/office/drawing/2014/main" id="{18F6DF24-A66A-2D84-848B-54D7CF622C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3788" y="2297113"/>
            <a:ext cx="0" cy="398463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Line 163">
            <a:extLst>
              <a:ext uri="{FF2B5EF4-FFF2-40B4-BE49-F238E27FC236}">
                <a16:creationId xmlns:a16="http://schemas.microsoft.com/office/drawing/2014/main" id="{AE0EC102-27AE-633F-323F-CD316A899E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4988" y="2936876"/>
            <a:ext cx="0" cy="31750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Line 164">
            <a:extLst>
              <a:ext uri="{FF2B5EF4-FFF2-40B4-BE49-F238E27FC236}">
                <a16:creationId xmlns:a16="http://schemas.microsoft.com/office/drawing/2014/main" id="{865FA728-B509-5452-6687-33B212F536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3788" y="2936876"/>
            <a:ext cx="0" cy="31750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Line 165">
            <a:extLst>
              <a:ext uri="{FF2B5EF4-FFF2-40B4-BE49-F238E27FC236}">
                <a16:creationId xmlns:a16="http://schemas.microsoft.com/office/drawing/2014/main" id="{4E803B1C-C9C7-6D0A-CCC6-2B4272122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4988" y="3735388"/>
            <a:ext cx="0" cy="158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Line 166">
            <a:extLst>
              <a:ext uri="{FF2B5EF4-FFF2-40B4-BE49-F238E27FC236}">
                <a16:creationId xmlns:a16="http://schemas.microsoft.com/office/drawing/2014/main" id="{76007B84-148C-9F56-2A9D-5E9405F88B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3788" y="3735388"/>
            <a:ext cx="0" cy="158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Line 167">
            <a:extLst>
              <a:ext uri="{FF2B5EF4-FFF2-40B4-BE49-F238E27FC236}">
                <a16:creationId xmlns:a16="http://schemas.microsoft.com/office/drawing/2014/main" id="{509A12A9-772E-7CAF-E225-2A20B6201E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4988" y="4054476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Line 168">
            <a:extLst>
              <a:ext uri="{FF2B5EF4-FFF2-40B4-BE49-F238E27FC236}">
                <a16:creationId xmlns:a16="http://schemas.microsoft.com/office/drawing/2014/main" id="{6C6FA530-08D2-85DB-2DAF-B11F547F92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3788" y="4054476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Line 169">
            <a:extLst>
              <a:ext uri="{FF2B5EF4-FFF2-40B4-BE49-F238E27FC236}">
                <a16:creationId xmlns:a16="http://schemas.microsoft.com/office/drawing/2014/main" id="{086276E1-AA18-E4B3-18D3-971C44F815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4988" y="4854576"/>
            <a:ext cx="0" cy="236538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Line 170">
            <a:extLst>
              <a:ext uri="{FF2B5EF4-FFF2-40B4-BE49-F238E27FC236}">
                <a16:creationId xmlns:a16="http://schemas.microsoft.com/office/drawing/2014/main" id="{94F744AE-4DEB-5EC8-E453-A2A80BB264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3788" y="4854576"/>
            <a:ext cx="0" cy="236538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0" name="Line 171">
            <a:extLst>
              <a:ext uri="{FF2B5EF4-FFF2-40B4-BE49-F238E27FC236}">
                <a16:creationId xmlns:a16="http://schemas.microsoft.com/office/drawing/2014/main" id="{343221C6-A7AC-5583-F9CA-933D58BB8E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4988" y="5413376"/>
            <a:ext cx="0" cy="636588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1" name="Line 172">
            <a:extLst>
              <a:ext uri="{FF2B5EF4-FFF2-40B4-BE49-F238E27FC236}">
                <a16:creationId xmlns:a16="http://schemas.microsoft.com/office/drawing/2014/main" id="{925CB08A-9A7C-4A13-3F0D-4640C30479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6576" y="6049963"/>
            <a:ext cx="557213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7" name="Line 173">
            <a:extLst>
              <a:ext uri="{FF2B5EF4-FFF2-40B4-BE49-F238E27FC236}">
                <a16:creationId xmlns:a16="http://schemas.microsoft.com/office/drawing/2014/main" id="{39DF2823-D4EB-5984-07C0-E8B4377D08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33788" y="5413376"/>
            <a:ext cx="0" cy="636588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8" name="Line 174">
            <a:extLst>
              <a:ext uri="{FF2B5EF4-FFF2-40B4-BE49-F238E27FC236}">
                <a16:creationId xmlns:a16="http://schemas.microsoft.com/office/drawing/2014/main" id="{A609E526-7E46-9589-E477-B3F12F7AEB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8063" y="3416301"/>
            <a:ext cx="0" cy="238125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9" name="Line 175">
            <a:extLst>
              <a:ext uri="{FF2B5EF4-FFF2-40B4-BE49-F238E27FC236}">
                <a16:creationId xmlns:a16="http://schemas.microsoft.com/office/drawing/2014/main" id="{CB3A6C46-F9C0-B61B-B2B9-AA4737953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9651" y="3654426"/>
            <a:ext cx="722313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10" name="Freeform 176">
            <a:extLst>
              <a:ext uri="{FF2B5EF4-FFF2-40B4-BE49-F238E27FC236}">
                <a16:creationId xmlns:a16="http://schemas.microsoft.com/office/drawing/2014/main" id="{9B8BA02B-E080-6707-91F0-9138AF7216B3}"/>
              </a:ext>
            </a:extLst>
          </p:cNvPr>
          <p:cNvSpPr>
            <a:spLocks/>
          </p:cNvSpPr>
          <p:nvPr/>
        </p:nvSpPr>
        <p:spPr bwMode="auto">
          <a:xfrm>
            <a:off x="2963863" y="3598863"/>
            <a:ext cx="111125" cy="111125"/>
          </a:xfrm>
          <a:custGeom>
            <a:avLst/>
            <a:gdLst>
              <a:gd name="T0" fmla="*/ 0 w 70"/>
              <a:gd name="T1" fmla="*/ 70 h 70"/>
              <a:gd name="T2" fmla="*/ 70 w 70"/>
              <a:gd name="T3" fmla="*/ 35 h 70"/>
              <a:gd name="T4" fmla="*/ 0 w 70"/>
              <a:gd name="T5" fmla="*/ 0 h 70"/>
              <a:gd name="T6" fmla="*/ 22 w 70"/>
              <a:gd name="T7" fmla="*/ 35 h 70"/>
              <a:gd name="T8" fmla="*/ 0 w 70"/>
              <a:gd name="T9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70">
                <a:moveTo>
                  <a:pt x="0" y="70"/>
                </a:moveTo>
                <a:lnTo>
                  <a:pt x="70" y="35"/>
                </a:lnTo>
                <a:lnTo>
                  <a:pt x="0" y="0"/>
                </a:lnTo>
                <a:lnTo>
                  <a:pt x="22" y="35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11" name="Rectangle 177">
            <a:extLst>
              <a:ext uri="{FF2B5EF4-FFF2-40B4-BE49-F238E27FC236}">
                <a16:creationId xmlns:a16="http://schemas.microsoft.com/office/drawing/2014/main" id="{07959B90-0948-004D-10CB-24E322796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1" y="4532313"/>
            <a:ext cx="158750" cy="160338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12" name="Rectangle 178">
            <a:extLst>
              <a:ext uri="{FF2B5EF4-FFF2-40B4-BE49-F238E27FC236}">
                <a16:creationId xmlns:a16="http://schemas.microsoft.com/office/drawing/2014/main" id="{4FF523AD-2CAE-18A2-CC5C-7D01750D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717" y="1765800"/>
            <a:ext cx="558800" cy="239713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13" name="Rectangle 179">
            <a:extLst>
              <a:ext uri="{FF2B5EF4-FFF2-40B4-BE49-F238E27FC236}">
                <a16:creationId xmlns:a16="http://schemas.microsoft.com/office/drawing/2014/main" id="{A6DC66D8-1F20-E802-3956-9D56540A4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717" y="2164262"/>
            <a:ext cx="558800" cy="160338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14" name="Rectangle 180">
            <a:extLst>
              <a:ext uri="{FF2B5EF4-FFF2-40B4-BE49-F238E27FC236}">
                <a16:creationId xmlns:a16="http://schemas.microsoft.com/office/drawing/2014/main" id="{84456F33-8107-1049-CA85-3642BD262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717" y="2724650"/>
            <a:ext cx="558800" cy="239713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15" name="Rectangle 181">
            <a:extLst>
              <a:ext uri="{FF2B5EF4-FFF2-40B4-BE49-F238E27FC236}">
                <a16:creationId xmlns:a16="http://schemas.microsoft.com/office/drawing/2014/main" id="{1AE61580-A11D-E965-54EF-807F57BFF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717" y="3204075"/>
            <a:ext cx="558800" cy="558800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16" name="Rectangle 182">
            <a:extLst>
              <a:ext uri="{FF2B5EF4-FFF2-40B4-BE49-F238E27FC236}">
                <a16:creationId xmlns:a16="http://schemas.microsoft.com/office/drawing/2014/main" id="{552BDF4C-CB21-F0C4-FA1F-66F5F9235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717" y="3923212"/>
            <a:ext cx="558800" cy="158750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17" name="Rectangle 183">
            <a:extLst>
              <a:ext uri="{FF2B5EF4-FFF2-40B4-BE49-F238E27FC236}">
                <a16:creationId xmlns:a16="http://schemas.microsoft.com/office/drawing/2014/main" id="{CC81B72E-BA63-F77B-E6D2-035367002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717" y="4162925"/>
            <a:ext cx="558800" cy="717550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18" name="Rectangle 184">
            <a:extLst>
              <a:ext uri="{FF2B5EF4-FFF2-40B4-BE49-F238E27FC236}">
                <a16:creationId xmlns:a16="http://schemas.microsoft.com/office/drawing/2014/main" id="{95DD4448-6BF6-6BFE-51C8-E422236F3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717" y="5120187"/>
            <a:ext cx="558800" cy="320675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19" name="Rectangle 185">
            <a:extLst>
              <a:ext uri="{FF2B5EF4-FFF2-40B4-BE49-F238E27FC236}">
                <a16:creationId xmlns:a16="http://schemas.microsoft.com/office/drawing/2014/main" id="{AA1CB967-0450-71FC-9DE7-723C1B535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717" y="2324600"/>
            <a:ext cx="558800" cy="319088"/>
          </a:xfrm>
          <a:prstGeom prst="rect">
            <a:avLst/>
          </a:prstGeom>
          <a:solidFill>
            <a:srgbClr val="B2B2B2"/>
          </a:solidFill>
          <a:ln w="127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20" name="Rectangle 186">
            <a:extLst>
              <a:ext uri="{FF2B5EF4-FFF2-40B4-BE49-F238E27FC236}">
                <a16:creationId xmlns:a16="http://schemas.microsoft.com/office/drawing/2014/main" id="{F0684A82-34CF-6325-A626-1BFB2D3E6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717" y="2964362"/>
            <a:ext cx="558800" cy="239713"/>
          </a:xfrm>
          <a:prstGeom prst="rect">
            <a:avLst/>
          </a:prstGeom>
          <a:solidFill>
            <a:srgbClr val="B2B2B2"/>
          </a:solidFill>
          <a:ln w="127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21" name="Rectangle 187">
            <a:extLst>
              <a:ext uri="{FF2B5EF4-FFF2-40B4-BE49-F238E27FC236}">
                <a16:creationId xmlns:a16="http://schemas.microsoft.com/office/drawing/2014/main" id="{C6049352-D1D2-066A-E870-3E023ECA6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717" y="5440862"/>
            <a:ext cx="558800" cy="319088"/>
          </a:xfrm>
          <a:prstGeom prst="rect">
            <a:avLst/>
          </a:prstGeom>
          <a:solidFill>
            <a:srgbClr val="B2B2B2"/>
          </a:solidFill>
          <a:ln w="127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22" name="Line 188">
            <a:extLst>
              <a:ext uri="{FF2B5EF4-FFF2-40B4-BE49-F238E27FC236}">
                <a16:creationId xmlns:a16="http://schemas.microsoft.com/office/drawing/2014/main" id="{CF0EE6B3-62F6-69B7-B3EA-B2A555943B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87717" y="1607050"/>
            <a:ext cx="0" cy="158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23" name="Line 189">
            <a:extLst>
              <a:ext uri="{FF2B5EF4-FFF2-40B4-BE49-F238E27FC236}">
                <a16:creationId xmlns:a16="http://schemas.microsoft.com/office/drawing/2014/main" id="{29ED1577-555B-BDC1-1A14-C55C9137B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9305" y="1605462"/>
            <a:ext cx="557213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24" name="Line 190">
            <a:extLst>
              <a:ext uri="{FF2B5EF4-FFF2-40B4-BE49-F238E27FC236}">
                <a16:creationId xmlns:a16="http://schemas.microsoft.com/office/drawing/2014/main" id="{B2007103-C2D4-0F88-3D14-9358DA9131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46517" y="1607050"/>
            <a:ext cx="0" cy="158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25" name="Line 191">
            <a:extLst>
              <a:ext uri="{FF2B5EF4-FFF2-40B4-BE49-F238E27FC236}">
                <a16:creationId xmlns:a16="http://schemas.microsoft.com/office/drawing/2014/main" id="{898B5982-0887-2AB8-5756-A629623C565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7717" y="2007100"/>
            <a:ext cx="0" cy="157163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26" name="Line 192">
            <a:extLst>
              <a:ext uri="{FF2B5EF4-FFF2-40B4-BE49-F238E27FC236}">
                <a16:creationId xmlns:a16="http://schemas.microsoft.com/office/drawing/2014/main" id="{BB063851-01D1-EBB9-5B4C-F27E7DF72D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6517" y="2007100"/>
            <a:ext cx="0" cy="157163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27" name="Line 193">
            <a:extLst>
              <a:ext uri="{FF2B5EF4-FFF2-40B4-BE49-F238E27FC236}">
                <a16:creationId xmlns:a16="http://schemas.microsoft.com/office/drawing/2014/main" id="{AEB6904C-977B-9985-7686-2FCAB3BE8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7717" y="2645275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28" name="Line 194">
            <a:extLst>
              <a:ext uri="{FF2B5EF4-FFF2-40B4-BE49-F238E27FC236}">
                <a16:creationId xmlns:a16="http://schemas.microsoft.com/office/drawing/2014/main" id="{650879F3-480B-231B-EBBB-F644E59428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6517" y="2645275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29" name="Line 195">
            <a:extLst>
              <a:ext uri="{FF2B5EF4-FFF2-40B4-BE49-F238E27FC236}">
                <a16:creationId xmlns:a16="http://schemas.microsoft.com/office/drawing/2014/main" id="{790E2C01-7E27-C433-FD42-4C623441F2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7717" y="3764462"/>
            <a:ext cx="0" cy="158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30" name="Line 196">
            <a:extLst>
              <a:ext uri="{FF2B5EF4-FFF2-40B4-BE49-F238E27FC236}">
                <a16:creationId xmlns:a16="http://schemas.microsoft.com/office/drawing/2014/main" id="{5C03B358-D12C-6C47-5C12-3E0650BD8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6517" y="3764462"/>
            <a:ext cx="0" cy="158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31" name="Line 197">
            <a:extLst>
              <a:ext uri="{FF2B5EF4-FFF2-40B4-BE49-F238E27FC236}">
                <a16:creationId xmlns:a16="http://schemas.microsoft.com/office/drawing/2014/main" id="{4B491E27-FCF4-4D82-9ADC-ADF7490A7B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7717" y="4083550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32" name="Line 198">
            <a:extLst>
              <a:ext uri="{FF2B5EF4-FFF2-40B4-BE49-F238E27FC236}">
                <a16:creationId xmlns:a16="http://schemas.microsoft.com/office/drawing/2014/main" id="{D571C465-4B1A-ED4F-11F2-D71B6834A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6517" y="4083550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33" name="Line 199">
            <a:extLst>
              <a:ext uri="{FF2B5EF4-FFF2-40B4-BE49-F238E27FC236}">
                <a16:creationId xmlns:a16="http://schemas.microsoft.com/office/drawing/2014/main" id="{D89BDABF-62D8-AF50-61CB-B6CB90AC5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7717" y="4883650"/>
            <a:ext cx="0" cy="236538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34" name="Line 200">
            <a:extLst>
              <a:ext uri="{FF2B5EF4-FFF2-40B4-BE49-F238E27FC236}">
                <a16:creationId xmlns:a16="http://schemas.microsoft.com/office/drawing/2014/main" id="{AE25EAE2-4166-281C-F13E-38ED3E480D1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6517" y="4883650"/>
            <a:ext cx="0" cy="236538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35" name="Line 201">
            <a:extLst>
              <a:ext uri="{FF2B5EF4-FFF2-40B4-BE49-F238E27FC236}">
                <a16:creationId xmlns:a16="http://schemas.microsoft.com/office/drawing/2014/main" id="{2EB6BBF2-0E6E-F8D1-D140-32A343286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7717" y="5761537"/>
            <a:ext cx="0" cy="31750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36" name="Line 202">
            <a:extLst>
              <a:ext uri="{FF2B5EF4-FFF2-40B4-BE49-F238E27FC236}">
                <a16:creationId xmlns:a16="http://schemas.microsoft.com/office/drawing/2014/main" id="{0684EB14-61A7-E487-95E6-9C1F81262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6517" y="5761537"/>
            <a:ext cx="0" cy="31750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37" name="Line 203">
            <a:extLst>
              <a:ext uri="{FF2B5EF4-FFF2-40B4-BE49-F238E27FC236}">
                <a16:creationId xmlns:a16="http://schemas.microsoft.com/office/drawing/2014/main" id="{32959217-29EB-0593-D098-82E0145DB1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9305" y="6079037"/>
            <a:ext cx="557213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38" name="Line 204">
            <a:extLst>
              <a:ext uri="{FF2B5EF4-FFF2-40B4-BE49-F238E27FC236}">
                <a16:creationId xmlns:a16="http://schemas.microsoft.com/office/drawing/2014/main" id="{38D60B21-35ED-C057-0186-52C47A2789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9830" y="5442450"/>
            <a:ext cx="0" cy="157163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39" name="Line 205">
            <a:extLst>
              <a:ext uri="{FF2B5EF4-FFF2-40B4-BE49-F238E27FC236}">
                <a16:creationId xmlns:a16="http://schemas.microsoft.com/office/drawing/2014/main" id="{7127002C-41F7-053E-91D4-40AD5E349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1417" y="5599612"/>
            <a:ext cx="7239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40" name="Freeform 206">
            <a:extLst>
              <a:ext uri="{FF2B5EF4-FFF2-40B4-BE49-F238E27FC236}">
                <a16:creationId xmlns:a16="http://schemas.microsoft.com/office/drawing/2014/main" id="{C23A284D-E426-A02E-3221-C75FA5B4D8C5}"/>
              </a:ext>
            </a:extLst>
          </p:cNvPr>
          <p:cNvSpPr>
            <a:spLocks/>
          </p:cNvSpPr>
          <p:nvPr/>
        </p:nvSpPr>
        <p:spPr bwMode="auto">
          <a:xfrm>
            <a:off x="7297217" y="5545637"/>
            <a:ext cx="111125" cy="111125"/>
          </a:xfrm>
          <a:custGeom>
            <a:avLst/>
            <a:gdLst>
              <a:gd name="T0" fmla="*/ 0 w 70"/>
              <a:gd name="T1" fmla="*/ 70 h 70"/>
              <a:gd name="T2" fmla="*/ 70 w 70"/>
              <a:gd name="T3" fmla="*/ 34 h 70"/>
              <a:gd name="T4" fmla="*/ 0 w 70"/>
              <a:gd name="T5" fmla="*/ 0 h 70"/>
              <a:gd name="T6" fmla="*/ 22 w 70"/>
              <a:gd name="T7" fmla="*/ 34 h 70"/>
              <a:gd name="T8" fmla="*/ 0 w 70"/>
              <a:gd name="T9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70">
                <a:moveTo>
                  <a:pt x="0" y="70"/>
                </a:moveTo>
                <a:lnTo>
                  <a:pt x="70" y="34"/>
                </a:lnTo>
                <a:lnTo>
                  <a:pt x="0" y="0"/>
                </a:lnTo>
                <a:lnTo>
                  <a:pt x="22" y="34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41" name="Line 207">
            <a:extLst>
              <a:ext uri="{FF2B5EF4-FFF2-40B4-BE49-F238E27FC236}">
                <a16:creationId xmlns:a16="http://schemas.microsoft.com/office/drawing/2014/main" id="{ADF6DE4F-2442-673C-FF1D-99266163C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9830" y="2884987"/>
            <a:ext cx="0" cy="238125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42" name="Line 208">
            <a:extLst>
              <a:ext uri="{FF2B5EF4-FFF2-40B4-BE49-F238E27FC236}">
                <a16:creationId xmlns:a16="http://schemas.microsoft.com/office/drawing/2014/main" id="{900B6DD8-CDB0-4CB9-7895-4095F6E502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1417" y="3123112"/>
            <a:ext cx="7239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43" name="Freeform 209">
            <a:extLst>
              <a:ext uri="{FF2B5EF4-FFF2-40B4-BE49-F238E27FC236}">
                <a16:creationId xmlns:a16="http://schemas.microsoft.com/office/drawing/2014/main" id="{B74CA4A6-809A-D4AA-3F75-42BF1995F780}"/>
              </a:ext>
            </a:extLst>
          </p:cNvPr>
          <p:cNvSpPr>
            <a:spLocks/>
          </p:cNvSpPr>
          <p:nvPr/>
        </p:nvSpPr>
        <p:spPr bwMode="auto">
          <a:xfrm>
            <a:off x="7297217" y="3069137"/>
            <a:ext cx="111125" cy="111125"/>
          </a:xfrm>
          <a:custGeom>
            <a:avLst/>
            <a:gdLst>
              <a:gd name="T0" fmla="*/ 0 w 70"/>
              <a:gd name="T1" fmla="*/ 70 h 70"/>
              <a:gd name="T2" fmla="*/ 70 w 70"/>
              <a:gd name="T3" fmla="*/ 34 h 70"/>
              <a:gd name="T4" fmla="*/ 0 w 70"/>
              <a:gd name="T5" fmla="*/ 0 h 70"/>
              <a:gd name="T6" fmla="*/ 22 w 70"/>
              <a:gd name="T7" fmla="*/ 34 h 70"/>
              <a:gd name="T8" fmla="*/ 0 w 70"/>
              <a:gd name="T9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70">
                <a:moveTo>
                  <a:pt x="0" y="70"/>
                </a:moveTo>
                <a:lnTo>
                  <a:pt x="70" y="34"/>
                </a:lnTo>
                <a:lnTo>
                  <a:pt x="0" y="0"/>
                </a:lnTo>
                <a:lnTo>
                  <a:pt x="22" y="34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44" name="Line 210">
            <a:extLst>
              <a:ext uri="{FF2B5EF4-FFF2-40B4-BE49-F238E27FC236}">
                <a16:creationId xmlns:a16="http://schemas.microsoft.com/office/drawing/2014/main" id="{9082052C-72FD-A67E-16AC-89B8B0BDB8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9830" y="2246812"/>
            <a:ext cx="0" cy="238125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45" name="Line 211">
            <a:extLst>
              <a:ext uri="{FF2B5EF4-FFF2-40B4-BE49-F238E27FC236}">
                <a16:creationId xmlns:a16="http://schemas.microsoft.com/office/drawing/2014/main" id="{97DA3B49-BFF7-DC32-8676-AF7D23CD1D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1417" y="2484937"/>
            <a:ext cx="7239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46" name="Freeform 212">
            <a:extLst>
              <a:ext uri="{FF2B5EF4-FFF2-40B4-BE49-F238E27FC236}">
                <a16:creationId xmlns:a16="http://schemas.microsoft.com/office/drawing/2014/main" id="{C8BCDA8B-8105-403F-6A9E-C4BB4FE8AD61}"/>
              </a:ext>
            </a:extLst>
          </p:cNvPr>
          <p:cNvSpPr>
            <a:spLocks/>
          </p:cNvSpPr>
          <p:nvPr/>
        </p:nvSpPr>
        <p:spPr bwMode="auto">
          <a:xfrm>
            <a:off x="7297217" y="2429375"/>
            <a:ext cx="111125" cy="111125"/>
          </a:xfrm>
          <a:custGeom>
            <a:avLst/>
            <a:gdLst>
              <a:gd name="T0" fmla="*/ 0 w 70"/>
              <a:gd name="T1" fmla="*/ 70 h 70"/>
              <a:gd name="T2" fmla="*/ 70 w 70"/>
              <a:gd name="T3" fmla="*/ 35 h 70"/>
              <a:gd name="T4" fmla="*/ 0 w 70"/>
              <a:gd name="T5" fmla="*/ 0 h 70"/>
              <a:gd name="T6" fmla="*/ 22 w 70"/>
              <a:gd name="T7" fmla="*/ 35 h 70"/>
              <a:gd name="T8" fmla="*/ 0 w 70"/>
              <a:gd name="T9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70">
                <a:moveTo>
                  <a:pt x="0" y="70"/>
                </a:moveTo>
                <a:lnTo>
                  <a:pt x="70" y="35"/>
                </a:lnTo>
                <a:lnTo>
                  <a:pt x="0" y="0"/>
                </a:lnTo>
                <a:lnTo>
                  <a:pt x="22" y="35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47" name="Rectangle 213">
            <a:extLst>
              <a:ext uri="{FF2B5EF4-FFF2-40B4-BE49-F238E27FC236}">
                <a16:creationId xmlns:a16="http://schemas.microsoft.com/office/drawing/2014/main" id="{9978F70A-6615-2C2B-C6E3-C823C3C5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63" y="2695576"/>
            <a:ext cx="995363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48" name="Rectangle 214">
            <a:extLst>
              <a:ext uri="{FF2B5EF4-FFF2-40B4-BE49-F238E27FC236}">
                <a16:creationId xmlns:a16="http://schemas.microsoft.com/office/drawing/2014/main" id="{D82BCE61-6B24-B49C-BA58-469EFA642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101" y="2749551"/>
            <a:ext cx="3794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Last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49" name="Rectangle 215">
            <a:extLst>
              <a:ext uri="{FF2B5EF4-FFF2-40B4-BE49-F238E27FC236}">
                <a16:creationId xmlns:a16="http://schemas.microsoft.com/office/drawing/2014/main" id="{3B5C8CE1-41C7-C30F-7BEF-E1ECDDFE5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101" y="2940051"/>
            <a:ext cx="70167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allocated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50" name="Rectangle 216">
            <a:extLst>
              <a:ext uri="{FF2B5EF4-FFF2-40B4-BE49-F238E27FC236}">
                <a16:creationId xmlns:a16="http://schemas.microsoft.com/office/drawing/2014/main" id="{86FE92DA-1A95-88B1-94D9-A970BA1C4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101" y="3132138"/>
            <a:ext cx="9001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block (14K)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51" name="Rectangle 217">
            <a:extLst>
              <a:ext uri="{FF2B5EF4-FFF2-40B4-BE49-F238E27FC236}">
                <a16:creationId xmlns:a16="http://schemas.microsoft.com/office/drawing/2014/main" id="{3EEE087E-68B8-5CAE-FC7A-911865C9F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988" y="6049963"/>
            <a:ext cx="64611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52" name="Rectangle 218">
            <a:extLst>
              <a:ext uri="{FF2B5EF4-FFF2-40B4-BE49-F238E27FC236}">
                <a16:creationId xmlns:a16="http://schemas.microsoft.com/office/drawing/2014/main" id="{E25A6DB9-E45B-1E93-7633-B3EB781A6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6" y="6103938"/>
            <a:ext cx="534988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Before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53" name="Rectangle 219">
            <a:extLst>
              <a:ext uri="{FF2B5EF4-FFF2-40B4-BE49-F238E27FC236}">
                <a16:creationId xmlns:a16="http://schemas.microsoft.com/office/drawing/2014/main" id="{D387CC78-D1DD-1199-6EB6-0F34D4E92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688" y="6130926"/>
            <a:ext cx="55721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54" name="Rectangle 220">
            <a:extLst>
              <a:ext uri="{FF2B5EF4-FFF2-40B4-BE49-F238E27FC236}">
                <a16:creationId xmlns:a16="http://schemas.microsoft.com/office/drawing/2014/main" id="{30C495E8-81D8-F722-230D-7EFA55F47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0685" y="6098976"/>
            <a:ext cx="4429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After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55" name="Rectangle 221">
            <a:extLst>
              <a:ext uri="{FF2B5EF4-FFF2-40B4-BE49-F238E27FC236}">
                <a16:creationId xmlns:a16="http://schemas.microsoft.com/office/drawing/2014/main" id="{CBFE3C9C-D9AC-950F-71D9-B9AB69CDD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1" y="4851401"/>
            <a:ext cx="158750" cy="1603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56" name="Rectangle 222">
            <a:extLst>
              <a:ext uri="{FF2B5EF4-FFF2-40B4-BE49-F238E27FC236}">
                <a16:creationId xmlns:a16="http://schemas.microsoft.com/office/drawing/2014/main" id="{53D3729D-AF66-FD47-7F00-3F2271623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488" y="1497013"/>
            <a:ext cx="39687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57" name="Rectangle 223">
            <a:extLst>
              <a:ext uri="{FF2B5EF4-FFF2-40B4-BE49-F238E27FC236}">
                <a16:creationId xmlns:a16="http://schemas.microsoft.com/office/drawing/2014/main" id="{BCD025C8-C6CE-867D-1A84-A91A195AC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26" y="1550988"/>
            <a:ext cx="1524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8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58" name="Rectangle 224">
            <a:extLst>
              <a:ext uri="{FF2B5EF4-FFF2-40B4-BE49-F238E27FC236}">
                <a16:creationId xmlns:a16="http://schemas.microsoft.com/office/drawing/2014/main" id="{0E387604-CC68-7583-ECA7-3CAF4819D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1" y="1550988"/>
            <a:ext cx="1968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59" name="Rectangle 225">
            <a:extLst>
              <a:ext uri="{FF2B5EF4-FFF2-40B4-BE49-F238E27FC236}">
                <a16:creationId xmlns:a16="http://schemas.microsoft.com/office/drawing/2014/main" id="{30712441-8E5B-4553-CA93-6F44CA2B5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8630" y="1526087"/>
            <a:ext cx="39687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60" name="Rectangle 226">
            <a:extLst>
              <a:ext uri="{FF2B5EF4-FFF2-40B4-BE49-F238E27FC236}">
                <a16:creationId xmlns:a16="http://schemas.microsoft.com/office/drawing/2014/main" id="{14659FCF-50F0-37AC-8749-9D2F68022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467" y="1580062"/>
            <a:ext cx="1524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8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61" name="Rectangle 227">
            <a:extLst>
              <a:ext uri="{FF2B5EF4-FFF2-40B4-BE49-F238E27FC236}">
                <a16:creationId xmlns:a16="http://schemas.microsoft.com/office/drawing/2014/main" id="{5F230BA9-4C70-16E3-C70A-C4297FA00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4842" y="1580062"/>
            <a:ext cx="1968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62" name="Rectangle 228">
            <a:extLst>
              <a:ext uri="{FF2B5EF4-FFF2-40B4-BE49-F238E27FC236}">
                <a16:creationId xmlns:a16="http://schemas.microsoft.com/office/drawing/2014/main" id="{4D0841B1-44B2-5753-A56F-891C1895B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1927226"/>
            <a:ext cx="4762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63" name="Rectangle 229">
            <a:extLst>
              <a:ext uri="{FF2B5EF4-FFF2-40B4-BE49-F238E27FC236}">
                <a16:creationId xmlns:a16="http://schemas.microsoft.com/office/drawing/2014/main" id="{572AF24F-AB61-A45E-38BA-8FBA22B78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951" y="1981201"/>
            <a:ext cx="23336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12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64" name="Rectangle 230">
            <a:extLst>
              <a:ext uri="{FF2B5EF4-FFF2-40B4-BE49-F238E27FC236}">
                <a16:creationId xmlns:a16="http://schemas.microsoft.com/office/drawing/2014/main" id="{9169C10E-B7DA-8F78-7060-C55B34D38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1" y="1981201"/>
            <a:ext cx="1968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65" name="Rectangle 231">
            <a:extLst>
              <a:ext uri="{FF2B5EF4-FFF2-40B4-BE49-F238E27FC236}">
                <a16:creationId xmlns:a16="http://schemas.microsoft.com/office/drawing/2014/main" id="{BB95AFBC-FE5F-898C-3EF0-E661C91D5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0842" y="1956300"/>
            <a:ext cx="4762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66" name="Rectangle 232">
            <a:extLst>
              <a:ext uri="{FF2B5EF4-FFF2-40B4-BE49-F238E27FC236}">
                <a16:creationId xmlns:a16="http://schemas.microsoft.com/office/drawing/2014/main" id="{452B7099-2E30-7DC5-BA7B-7CF14EF8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7680" y="2010275"/>
            <a:ext cx="23336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12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67" name="Rectangle 233">
            <a:extLst>
              <a:ext uri="{FF2B5EF4-FFF2-40B4-BE49-F238E27FC236}">
                <a16:creationId xmlns:a16="http://schemas.microsoft.com/office/drawing/2014/main" id="{A046FBBD-0294-FB90-54C6-4F6C35974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6430" y="2010275"/>
            <a:ext cx="1968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68" name="Rectangle 234">
            <a:extLst>
              <a:ext uri="{FF2B5EF4-FFF2-40B4-BE49-F238E27FC236}">
                <a16:creationId xmlns:a16="http://schemas.microsoft.com/office/drawing/2014/main" id="{964A0FC3-5E15-E1F5-8E1B-62E671ECA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2327276"/>
            <a:ext cx="4762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69" name="Rectangle 235">
            <a:extLst>
              <a:ext uri="{FF2B5EF4-FFF2-40B4-BE49-F238E27FC236}">
                <a16:creationId xmlns:a16="http://schemas.microsoft.com/office/drawing/2014/main" id="{751D2846-D01C-C7DB-E511-9EAA022AF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951" y="2381251"/>
            <a:ext cx="23336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22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70" name="Rectangle 236">
            <a:extLst>
              <a:ext uri="{FF2B5EF4-FFF2-40B4-BE49-F238E27FC236}">
                <a16:creationId xmlns:a16="http://schemas.microsoft.com/office/drawing/2014/main" id="{AC79F150-C3DF-280F-A558-4078BF2C9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1" y="2381251"/>
            <a:ext cx="1968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71" name="Rectangle 237">
            <a:extLst>
              <a:ext uri="{FF2B5EF4-FFF2-40B4-BE49-F238E27FC236}">
                <a16:creationId xmlns:a16="http://schemas.microsoft.com/office/drawing/2014/main" id="{B3B8FE75-0D9D-611A-1B8C-96EE102F2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2935288"/>
            <a:ext cx="4762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72" name="Rectangle 238">
            <a:extLst>
              <a:ext uri="{FF2B5EF4-FFF2-40B4-BE49-F238E27FC236}">
                <a16:creationId xmlns:a16="http://schemas.microsoft.com/office/drawing/2014/main" id="{7EA55FBD-06C5-7688-41ED-4B1084FBA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951" y="2989263"/>
            <a:ext cx="23336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18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73" name="Rectangle 239">
            <a:extLst>
              <a:ext uri="{FF2B5EF4-FFF2-40B4-BE49-F238E27FC236}">
                <a16:creationId xmlns:a16="http://schemas.microsoft.com/office/drawing/2014/main" id="{5A1C2562-5057-BCBC-7CE7-88ADA0280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1" y="2989263"/>
            <a:ext cx="1968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74" name="Rectangle 240">
            <a:extLst>
              <a:ext uri="{FF2B5EF4-FFF2-40B4-BE49-F238E27FC236}">
                <a16:creationId xmlns:a16="http://schemas.microsoft.com/office/drawing/2014/main" id="{6ACD48DE-A5C3-E4DA-F2C9-924570EAF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413" y="3973513"/>
            <a:ext cx="36195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75" name="Rectangle 241">
            <a:extLst>
              <a:ext uri="{FF2B5EF4-FFF2-40B4-BE49-F238E27FC236}">
                <a16:creationId xmlns:a16="http://schemas.microsoft.com/office/drawing/2014/main" id="{8433D60A-FCE4-455B-34B4-498B33A97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1" y="4027488"/>
            <a:ext cx="1285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6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76" name="Rectangle 242">
            <a:extLst>
              <a:ext uri="{FF2B5EF4-FFF2-40B4-BE49-F238E27FC236}">
                <a16:creationId xmlns:a16="http://schemas.microsoft.com/office/drawing/2014/main" id="{F31F5642-AB11-2B7C-1C5F-49DF9E725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926" y="4027488"/>
            <a:ext cx="1666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77" name="Rectangle 243">
            <a:extLst>
              <a:ext uri="{FF2B5EF4-FFF2-40B4-BE49-F238E27FC236}">
                <a16:creationId xmlns:a16="http://schemas.microsoft.com/office/drawing/2014/main" id="{348FB7CA-6A61-DA7D-FBD3-F64545A25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5767" y="4002587"/>
            <a:ext cx="36195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78" name="Rectangle 244">
            <a:extLst>
              <a:ext uri="{FF2B5EF4-FFF2-40B4-BE49-F238E27FC236}">
                <a16:creationId xmlns:a16="http://schemas.microsoft.com/office/drawing/2014/main" id="{C73B1841-2404-A655-BA00-F608D4DD4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605" y="4056562"/>
            <a:ext cx="1285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6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79" name="Rectangle 245">
            <a:extLst>
              <a:ext uri="{FF2B5EF4-FFF2-40B4-BE49-F238E27FC236}">
                <a16:creationId xmlns:a16="http://schemas.microsoft.com/office/drawing/2014/main" id="{DD2DCC4A-3427-49BC-7760-8755BB7A0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7692" y="4056562"/>
            <a:ext cx="1666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80" name="Rectangle 246">
            <a:extLst>
              <a:ext uri="{FF2B5EF4-FFF2-40B4-BE49-F238E27FC236}">
                <a16:creationId xmlns:a16="http://schemas.microsoft.com/office/drawing/2014/main" id="{8B7040AD-C0F6-863D-D125-820445FF5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01" y="3686176"/>
            <a:ext cx="39687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81" name="Rectangle 247">
            <a:extLst>
              <a:ext uri="{FF2B5EF4-FFF2-40B4-BE49-F238E27FC236}">
                <a16:creationId xmlns:a16="http://schemas.microsoft.com/office/drawing/2014/main" id="{8BC32F23-FED3-EBBB-58F4-1A738BA7D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2738" y="3738563"/>
            <a:ext cx="1524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8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82" name="Rectangle 248">
            <a:extLst>
              <a:ext uri="{FF2B5EF4-FFF2-40B4-BE49-F238E27FC236}">
                <a16:creationId xmlns:a16="http://schemas.microsoft.com/office/drawing/2014/main" id="{47E1966C-992D-0084-D7A4-DC3E77414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2113" y="3738563"/>
            <a:ext cx="1968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83" name="Rectangle 249">
            <a:extLst>
              <a:ext uri="{FF2B5EF4-FFF2-40B4-BE49-F238E27FC236}">
                <a16:creationId xmlns:a16="http://schemas.microsoft.com/office/drawing/2014/main" id="{E9F4B1A4-AC06-34EB-1821-C31D0A1B1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8630" y="3683500"/>
            <a:ext cx="39687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84" name="Rectangle 250">
            <a:extLst>
              <a:ext uri="{FF2B5EF4-FFF2-40B4-BE49-F238E27FC236}">
                <a16:creationId xmlns:a16="http://schemas.microsoft.com/office/drawing/2014/main" id="{1631FEFB-EB6E-6F7E-43C2-D395CDB4F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467" y="3735887"/>
            <a:ext cx="1524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8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85" name="Rectangle 251">
            <a:extLst>
              <a:ext uri="{FF2B5EF4-FFF2-40B4-BE49-F238E27FC236}">
                <a16:creationId xmlns:a16="http://schemas.microsoft.com/office/drawing/2014/main" id="{1580100C-3DFE-6DA9-130A-60007BEEC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4842" y="3735887"/>
            <a:ext cx="1968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86" name="Rectangle 252">
            <a:extLst>
              <a:ext uri="{FF2B5EF4-FFF2-40B4-BE49-F238E27FC236}">
                <a16:creationId xmlns:a16="http://schemas.microsoft.com/office/drawing/2014/main" id="{3D85FBD4-1635-669C-43A2-E3552CC90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4803776"/>
            <a:ext cx="4762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87" name="Rectangle 253">
            <a:extLst>
              <a:ext uri="{FF2B5EF4-FFF2-40B4-BE49-F238E27FC236}">
                <a16:creationId xmlns:a16="http://schemas.microsoft.com/office/drawing/2014/main" id="{1912BD70-4B65-A2C7-E3A5-F51F01FE8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951" y="4857751"/>
            <a:ext cx="23336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14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88" name="Rectangle 254">
            <a:extLst>
              <a:ext uri="{FF2B5EF4-FFF2-40B4-BE49-F238E27FC236}">
                <a16:creationId xmlns:a16="http://schemas.microsoft.com/office/drawing/2014/main" id="{CEED4A9E-C866-F6E0-F8BD-A661D34DD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1" y="4857751"/>
            <a:ext cx="1968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89" name="Rectangle 255">
            <a:extLst>
              <a:ext uri="{FF2B5EF4-FFF2-40B4-BE49-F238E27FC236}">
                <a16:creationId xmlns:a16="http://schemas.microsoft.com/office/drawing/2014/main" id="{E5404FD0-F1AC-A2CC-9C15-A39257F12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9880" y="4832850"/>
            <a:ext cx="4762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90" name="Rectangle 256">
            <a:extLst>
              <a:ext uri="{FF2B5EF4-FFF2-40B4-BE49-F238E27FC236}">
                <a16:creationId xmlns:a16="http://schemas.microsoft.com/office/drawing/2014/main" id="{097E6E50-AE48-062D-389D-8053A6DEA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5130" y="4886825"/>
            <a:ext cx="23336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14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91" name="Rectangle 257">
            <a:extLst>
              <a:ext uri="{FF2B5EF4-FFF2-40B4-BE49-F238E27FC236}">
                <a16:creationId xmlns:a16="http://schemas.microsoft.com/office/drawing/2014/main" id="{1E762422-8AF3-3398-09CE-AB9BE8005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467" y="4886825"/>
            <a:ext cx="1968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92" name="Rectangle 258">
            <a:extLst>
              <a:ext uri="{FF2B5EF4-FFF2-40B4-BE49-F238E27FC236}">
                <a16:creationId xmlns:a16="http://schemas.microsoft.com/office/drawing/2014/main" id="{D8A49F53-90DD-83D3-A634-3761C430E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5767" y="2564312"/>
            <a:ext cx="3619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93" name="Rectangle 259">
            <a:extLst>
              <a:ext uri="{FF2B5EF4-FFF2-40B4-BE49-F238E27FC236}">
                <a16:creationId xmlns:a16="http://schemas.microsoft.com/office/drawing/2014/main" id="{B0A5E487-A3EE-1FDD-1CAC-EEF08D7B4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605" y="2618287"/>
            <a:ext cx="1285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6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94" name="Rectangle 260">
            <a:extLst>
              <a:ext uri="{FF2B5EF4-FFF2-40B4-BE49-F238E27FC236}">
                <a16:creationId xmlns:a16="http://schemas.microsoft.com/office/drawing/2014/main" id="{698264BB-514C-CE97-21AA-DD9C6A959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7692" y="2618287"/>
            <a:ext cx="1666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95" name="Rectangle 261">
            <a:extLst>
              <a:ext uri="{FF2B5EF4-FFF2-40B4-BE49-F238E27FC236}">
                <a16:creationId xmlns:a16="http://schemas.microsoft.com/office/drawing/2014/main" id="{3EF9E5E5-2CF5-6E11-A582-BBF070FA0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8630" y="3123112"/>
            <a:ext cx="3968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96" name="Rectangle 262">
            <a:extLst>
              <a:ext uri="{FF2B5EF4-FFF2-40B4-BE49-F238E27FC236}">
                <a16:creationId xmlns:a16="http://schemas.microsoft.com/office/drawing/2014/main" id="{1FDB1D03-7727-FD49-39CD-F7741F57A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467" y="3177087"/>
            <a:ext cx="1524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97" name="Rectangle 263">
            <a:extLst>
              <a:ext uri="{FF2B5EF4-FFF2-40B4-BE49-F238E27FC236}">
                <a16:creationId xmlns:a16="http://schemas.microsoft.com/office/drawing/2014/main" id="{738D1B72-EA9A-4979-E1A7-1864E8D79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4842" y="3177087"/>
            <a:ext cx="1968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98" name="Rectangle 264">
            <a:extLst>
              <a:ext uri="{FF2B5EF4-FFF2-40B4-BE49-F238E27FC236}">
                <a16:creationId xmlns:a16="http://schemas.microsoft.com/office/drawing/2014/main" id="{55D629E8-AA87-ECC9-150D-DC946D8C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5602288"/>
            <a:ext cx="4762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99" name="Rectangle 265">
            <a:extLst>
              <a:ext uri="{FF2B5EF4-FFF2-40B4-BE49-F238E27FC236}">
                <a16:creationId xmlns:a16="http://schemas.microsoft.com/office/drawing/2014/main" id="{ED9A4077-17D4-AF6E-119E-834CC0DBB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951" y="5656263"/>
            <a:ext cx="23336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36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300" name="Rectangle 266">
            <a:extLst>
              <a:ext uri="{FF2B5EF4-FFF2-40B4-BE49-F238E27FC236}">
                <a16:creationId xmlns:a16="http://schemas.microsoft.com/office/drawing/2014/main" id="{BF4E06B8-EF82-9F0A-9174-1B9A09F8B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1" y="5656263"/>
            <a:ext cx="1968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301" name="Rectangle 267">
            <a:extLst>
              <a:ext uri="{FF2B5EF4-FFF2-40B4-BE49-F238E27FC236}">
                <a16:creationId xmlns:a16="http://schemas.microsoft.com/office/drawing/2014/main" id="{43B9E6CD-71AF-AEA1-AB07-4F2A3BC4E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1467" y="5759950"/>
            <a:ext cx="4762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302" name="Rectangle 268">
            <a:extLst>
              <a:ext uri="{FF2B5EF4-FFF2-40B4-BE49-F238E27FC236}">
                <a16:creationId xmlns:a16="http://schemas.microsoft.com/office/drawing/2014/main" id="{76733256-FCC2-E00D-F1B7-72B0782E2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6717" y="5813925"/>
            <a:ext cx="23336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303" name="Rectangle 269">
            <a:extLst>
              <a:ext uri="{FF2B5EF4-FFF2-40B4-BE49-F238E27FC236}">
                <a16:creationId xmlns:a16="http://schemas.microsoft.com/office/drawing/2014/main" id="{E33F1E49-905D-4E88-D4CC-F397A1BC0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055" y="5813925"/>
            <a:ext cx="1968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304" name="Rectangle 270">
            <a:extLst>
              <a:ext uri="{FF2B5EF4-FFF2-40B4-BE49-F238E27FC236}">
                <a16:creationId xmlns:a16="http://schemas.microsoft.com/office/drawing/2014/main" id="{5E5C0799-1348-51F0-2C7B-4D5B6FF5E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1338" y="5122863"/>
            <a:ext cx="74771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305" name="Rectangle 271">
            <a:extLst>
              <a:ext uri="{FF2B5EF4-FFF2-40B4-BE49-F238E27FC236}">
                <a16:creationId xmlns:a16="http://schemas.microsoft.com/office/drawing/2014/main" id="{AF54CB75-EE92-6312-AF3C-62415DA80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205" y="5205912"/>
            <a:ext cx="64452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Next Fit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306" name="Rectangle 272">
            <a:extLst>
              <a:ext uri="{FF2B5EF4-FFF2-40B4-BE49-F238E27FC236}">
                <a16:creationId xmlns:a16="http://schemas.microsoft.com/office/drawing/2014/main" id="{B7599049-8F11-765B-3222-697927DE5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4772026"/>
            <a:ext cx="9175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307" name="Rectangle 273">
            <a:extLst>
              <a:ext uri="{FF2B5EF4-FFF2-40B4-BE49-F238E27FC236}">
                <a16:creationId xmlns:a16="http://schemas.microsoft.com/office/drawing/2014/main" id="{3135C6FB-B492-2173-3FF2-4F35F8A08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0351" y="4826001"/>
            <a:ext cx="81597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Free block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308" name="Rectangle 274">
            <a:extLst>
              <a:ext uri="{FF2B5EF4-FFF2-40B4-BE49-F238E27FC236}">
                <a16:creationId xmlns:a16="http://schemas.microsoft.com/office/drawing/2014/main" id="{E477696C-42DC-8B3A-F486-16D886A2B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6" y="4452938"/>
            <a:ext cx="125253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309" name="Rectangle 275">
            <a:extLst>
              <a:ext uri="{FF2B5EF4-FFF2-40B4-BE49-F238E27FC236}">
                <a16:creationId xmlns:a16="http://schemas.microsoft.com/office/drawing/2014/main" id="{7F579CEE-A6A7-142D-3381-143CA3F31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713" y="4506913"/>
            <a:ext cx="1163638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Allocated block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310" name="Rectangle 276">
            <a:extLst>
              <a:ext uri="{FF2B5EF4-FFF2-40B4-BE49-F238E27FC236}">
                <a16:creationId xmlns:a16="http://schemas.microsoft.com/office/drawing/2014/main" id="{78BA5376-7390-DFF6-3A86-9AFCAE6FE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0742" y="2643687"/>
            <a:ext cx="72231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311" name="Rectangle 277">
            <a:extLst>
              <a:ext uri="{FF2B5EF4-FFF2-40B4-BE49-F238E27FC236}">
                <a16:creationId xmlns:a16="http://schemas.microsoft.com/office/drawing/2014/main" id="{469D023D-5C8D-ECA1-BFDC-E4E952BE0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580" y="2697662"/>
            <a:ext cx="6159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Best Fit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312" name="Rectangle 278">
            <a:extLst>
              <a:ext uri="{FF2B5EF4-FFF2-40B4-BE49-F238E27FC236}">
                <a16:creationId xmlns:a16="http://schemas.microsoft.com/office/drawing/2014/main" id="{97A1995C-8701-085B-4EA8-F59621315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0742" y="2005512"/>
            <a:ext cx="7588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313" name="Rectangle 279">
            <a:extLst>
              <a:ext uri="{FF2B5EF4-FFF2-40B4-BE49-F238E27FC236}">
                <a16:creationId xmlns:a16="http://schemas.microsoft.com/office/drawing/2014/main" id="{A55F84CD-6A17-E64D-903C-1B9283EAB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580" y="2059487"/>
            <a:ext cx="6540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First Fit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314" name="箭头: 右 51313">
            <a:extLst>
              <a:ext uri="{FF2B5EF4-FFF2-40B4-BE49-F238E27FC236}">
                <a16:creationId xmlns:a16="http://schemas.microsoft.com/office/drawing/2014/main" id="{7D24E62E-6E2E-1E64-D5D8-4148E2E68B7B}"/>
              </a:ext>
            </a:extLst>
          </p:cNvPr>
          <p:cNvSpPr/>
          <p:nvPr/>
        </p:nvSpPr>
        <p:spPr bwMode="auto">
          <a:xfrm>
            <a:off x="4478338" y="3288212"/>
            <a:ext cx="1334567" cy="28733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C8CF77E-CEB7-764E-4D60-8CFAB894B14A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4" name="标题 8">
            <a:extLst>
              <a:ext uri="{FF2B5EF4-FFF2-40B4-BE49-F238E27FC236}">
                <a16:creationId xmlns:a16="http://schemas.microsoft.com/office/drawing/2014/main" id="{9F865887-784C-8399-0F4F-EFC9A34C635B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链接器与加载器</a:t>
            </a:r>
          </a:p>
        </p:txBody>
      </p:sp>
      <p:sp>
        <p:nvSpPr>
          <p:cNvPr id="45" name="流程图: 资料带 44">
            <a:extLst>
              <a:ext uri="{FF2B5EF4-FFF2-40B4-BE49-F238E27FC236}">
                <a16:creationId xmlns:a16="http://schemas.microsoft.com/office/drawing/2014/main" id="{A45C7355-C1E8-4E42-87D7-F9B21A50A7A2}"/>
              </a:ext>
            </a:extLst>
          </p:cNvPr>
          <p:cNvSpPr/>
          <p:nvPr/>
        </p:nvSpPr>
        <p:spPr>
          <a:xfrm>
            <a:off x="8399171" y="1880557"/>
            <a:ext cx="1076633" cy="739571"/>
          </a:xfrm>
          <a:prstGeom prst="flowChartPunchedTap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Memory segment 1</a:t>
            </a:r>
            <a:endParaRPr lang="zh-CN" altLang="en-US" sz="135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27CAA4A-1728-41CE-BA64-BEF2D8E89276}"/>
              </a:ext>
            </a:extLst>
          </p:cNvPr>
          <p:cNvSpPr txBox="1"/>
          <p:nvPr/>
        </p:nvSpPr>
        <p:spPr>
          <a:xfrm>
            <a:off x="8839779" y="2578232"/>
            <a:ext cx="195416" cy="41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1" fontAlgn="auto" hangingPunct="1">
              <a:lnSpc>
                <a:spcPts val="7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..</a:t>
            </a:r>
          </a:p>
          <a:p>
            <a:pPr algn="ctr" defTabSz="685800" eaLnBrk="1" fontAlgn="auto" hangingPunct="1">
              <a:lnSpc>
                <a:spcPts val="7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.</a:t>
            </a:r>
            <a:endParaRPr lang="zh-CN" altLang="en-US" sz="135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47" name="流程图: 资料带 46">
            <a:extLst>
              <a:ext uri="{FF2B5EF4-FFF2-40B4-BE49-F238E27FC236}">
                <a16:creationId xmlns:a16="http://schemas.microsoft.com/office/drawing/2014/main" id="{E1A9EFBE-2DE6-4AB5-AE36-17BA89F22426}"/>
              </a:ext>
            </a:extLst>
          </p:cNvPr>
          <p:cNvSpPr/>
          <p:nvPr/>
        </p:nvSpPr>
        <p:spPr>
          <a:xfrm>
            <a:off x="8399171" y="2941063"/>
            <a:ext cx="1076633" cy="739571"/>
          </a:xfrm>
          <a:prstGeom prst="flowChartPunchedTap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Memory segment 2</a:t>
            </a:r>
            <a:endParaRPr lang="zh-CN" altLang="en-US" sz="135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D0F4BA2-FB10-4615-BF6A-7D0426587717}"/>
              </a:ext>
            </a:extLst>
          </p:cNvPr>
          <p:cNvSpPr txBox="1"/>
          <p:nvPr/>
        </p:nvSpPr>
        <p:spPr>
          <a:xfrm>
            <a:off x="8839779" y="3638738"/>
            <a:ext cx="195416" cy="41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1" fontAlgn="auto" hangingPunct="1">
              <a:lnSpc>
                <a:spcPts val="7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..</a:t>
            </a:r>
          </a:p>
          <a:p>
            <a:pPr algn="ctr" defTabSz="685800" eaLnBrk="1" fontAlgn="auto" hangingPunct="1">
              <a:lnSpc>
                <a:spcPts val="7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.</a:t>
            </a:r>
            <a:endParaRPr lang="zh-CN" altLang="en-US" sz="135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49" name="流程图: 资料带 48">
            <a:extLst>
              <a:ext uri="{FF2B5EF4-FFF2-40B4-BE49-F238E27FC236}">
                <a16:creationId xmlns:a16="http://schemas.microsoft.com/office/drawing/2014/main" id="{19D333B7-1365-4685-9E92-9AD589A1FB74}"/>
              </a:ext>
            </a:extLst>
          </p:cNvPr>
          <p:cNvSpPr/>
          <p:nvPr/>
        </p:nvSpPr>
        <p:spPr>
          <a:xfrm>
            <a:off x="8399171" y="4043464"/>
            <a:ext cx="1076633" cy="739571"/>
          </a:xfrm>
          <a:prstGeom prst="flowChartPunchedTap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Memory segment 3</a:t>
            </a:r>
            <a:endParaRPr lang="zh-CN" altLang="en-US" sz="135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8D6C1D3-881F-4342-857C-8010533722DB}"/>
              </a:ext>
            </a:extLst>
          </p:cNvPr>
          <p:cNvSpPr txBox="1"/>
          <p:nvPr/>
        </p:nvSpPr>
        <p:spPr>
          <a:xfrm>
            <a:off x="8839779" y="4741140"/>
            <a:ext cx="195416" cy="41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1" fontAlgn="auto" hangingPunct="1">
              <a:lnSpc>
                <a:spcPts val="7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..</a:t>
            </a:r>
          </a:p>
          <a:p>
            <a:pPr algn="ctr" defTabSz="685800" eaLnBrk="1" fontAlgn="auto" hangingPunct="1">
              <a:lnSpc>
                <a:spcPts val="7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.</a:t>
            </a:r>
            <a:endParaRPr lang="zh-CN" altLang="en-US" sz="135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E35A16C-94B5-48D6-9DE5-097BCF882F35}"/>
              </a:ext>
            </a:extLst>
          </p:cNvPr>
          <p:cNvSpPr/>
          <p:nvPr/>
        </p:nvSpPr>
        <p:spPr>
          <a:xfrm>
            <a:off x="8328988" y="1787584"/>
            <a:ext cx="1222513" cy="3958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4862072-B6E3-488D-8EB4-6BBB9011DEA1}"/>
              </a:ext>
            </a:extLst>
          </p:cNvPr>
          <p:cNvSpPr txBox="1"/>
          <p:nvPr/>
        </p:nvSpPr>
        <p:spPr>
          <a:xfrm>
            <a:off x="8167159" y="5737755"/>
            <a:ext cx="1575174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50" dirty="0">
                <a:solidFill>
                  <a:prstClr val="black"/>
                </a:solidFill>
                <a:latin typeface="+mn-ea"/>
                <a:ea typeface="+mn-ea"/>
              </a:rPr>
              <a:t>由操作系统加载的</a:t>
            </a:r>
            <a:endParaRPr lang="en-US" altLang="zh-CN" sz="1350" dirty="0">
              <a:solidFill>
                <a:prstClr val="black"/>
              </a:solidFill>
              <a:latin typeface="+mn-ea"/>
              <a:ea typeface="+mn-ea"/>
            </a:endParaRP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prstClr val="black"/>
                </a:solidFill>
                <a:latin typeface="+mn-ea"/>
                <a:ea typeface="+mn-ea"/>
              </a:rPr>
              <a:t>Virtual Address Space</a:t>
            </a:r>
            <a:endParaRPr lang="zh-CN" altLang="en-US" sz="135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545CCCA-2861-448D-8124-B0C9CA78B6C4}"/>
              </a:ext>
            </a:extLst>
          </p:cNvPr>
          <p:cNvGrpSpPr/>
          <p:nvPr/>
        </p:nvGrpSpPr>
        <p:grpSpPr>
          <a:xfrm>
            <a:off x="1410307" y="2871375"/>
            <a:ext cx="1222513" cy="1637745"/>
            <a:chOff x="4232026" y="2363864"/>
            <a:chExt cx="1503934" cy="1926936"/>
          </a:xfrm>
        </p:grpSpPr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1EDA355A-663C-4582-9061-1062CE96E7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2026" y="2363864"/>
              <a:ext cx="1503934" cy="1503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7066E83F-7131-450D-92B8-223A2F5C0F0C}"/>
                </a:ext>
              </a:extLst>
            </p:cNvPr>
            <p:cNvSpPr txBox="1"/>
            <p:nvPr/>
          </p:nvSpPr>
          <p:spPr>
            <a:xfrm>
              <a:off x="4252044" y="392146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可执行程序</a:t>
              </a: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DDB3E8A-154E-4EB9-9B5F-3F94CB9ECCB1}"/>
              </a:ext>
            </a:extLst>
          </p:cNvPr>
          <p:cNvCxnSpPr>
            <a:cxnSpLocks/>
          </p:cNvCxnSpPr>
          <p:nvPr/>
        </p:nvCxnSpPr>
        <p:spPr bwMode="auto">
          <a:xfrm>
            <a:off x="5012393" y="4057763"/>
            <a:ext cx="3355208" cy="368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0BFC909-224C-4C1A-9945-6415D44518A0}"/>
              </a:ext>
            </a:extLst>
          </p:cNvPr>
          <p:cNvCxnSpPr>
            <a:cxnSpLocks/>
          </p:cNvCxnSpPr>
          <p:nvPr/>
        </p:nvCxnSpPr>
        <p:spPr bwMode="auto">
          <a:xfrm>
            <a:off x="5012393" y="4620732"/>
            <a:ext cx="3342983" cy="1204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FBA2407C-543A-4990-8B35-ACB0615FACEF}"/>
              </a:ext>
            </a:extLst>
          </p:cNvPr>
          <p:cNvSpPr txBox="1"/>
          <p:nvPr/>
        </p:nvSpPr>
        <p:spPr>
          <a:xfrm>
            <a:off x="616869" y="1576890"/>
            <a:ext cx="6205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2000" dirty="0"/>
              <a:t>按需加载（</a:t>
            </a:r>
            <a:r>
              <a:rPr lang="en-US" altLang="zh-CN" sz="2000" dirty="0"/>
              <a:t>On-demand Loading, Lazy-Loading):</a:t>
            </a:r>
            <a:r>
              <a:rPr lang="zh-CN" altLang="en-US" sz="2000" dirty="0"/>
              <a:t>操作系统记录虚拟地址空间的区域与磁盘上数据区域的对应关系，在使用时才加载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D9EB6829-2DB2-40E1-9E4A-B718DDC63AF0}"/>
              </a:ext>
            </a:extLst>
          </p:cNvPr>
          <p:cNvSpPr/>
          <p:nvPr/>
        </p:nvSpPr>
        <p:spPr bwMode="auto">
          <a:xfrm>
            <a:off x="2766262" y="3151596"/>
            <a:ext cx="953474" cy="954107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E76A57F-224B-4368-A632-D75A80E9D9E5}"/>
              </a:ext>
            </a:extLst>
          </p:cNvPr>
          <p:cNvSpPr/>
          <p:nvPr/>
        </p:nvSpPr>
        <p:spPr>
          <a:xfrm>
            <a:off x="3845043" y="2578231"/>
            <a:ext cx="1222513" cy="23752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4CF3821-DF63-461B-A158-8F5773F565FB}"/>
              </a:ext>
            </a:extLst>
          </p:cNvPr>
          <p:cNvSpPr txBox="1"/>
          <p:nvPr/>
        </p:nvSpPr>
        <p:spPr>
          <a:xfrm>
            <a:off x="3351961" y="5118241"/>
            <a:ext cx="224423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50" dirty="0">
                <a:solidFill>
                  <a:prstClr val="black"/>
                </a:solidFill>
                <a:latin typeface="+mn-ea"/>
                <a:ea typeface="+mn-ea"/>
              </a:rPr>
              <a:t>硬盘上存储的</a:t>
            </a:r>
            <a:endParaRPr lang="en-US" altLang="zh-CN" sz="1350" dirty="0">
              <a:solidFill>
                <a:prstClr val="black"/>
              </a:solidFill>
              <a:latin typeface="+mn-ea"/>
              <a:ea typeface="+mn-ea"/>
            </a:endParaRP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50" dirty="0">
                <a:solidFill>
                  <a:prstClr val="black"/>
                </a:solidFill>
                <a:latin typeface="+mn-ea"/>
                <a:ea typeface="+mn-ea"/>
              </a:rPr>
              <a:t>可执行程序内容</a:t>
            </a:r>
            <a:endParaRPr lang="en-US" altLang="zh-CN" sz="135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39" name="流程图: 资料带 38">
            <a:extLst>
              <a:ext uri="{FF2B5EF4-FFF2-40B4-BE49-F238E27FC236}">
                <a16:creationId xmlns:a16="http://schemas.microsoft.com/office/drawing/2014/main" id="{30C7924F-7B76-4289-9E0E-1322A0FECDBD}"/>
              </a:ext>
            </a:extLst>
          </p:cNvPr>
          <p:cNvSpPr/>
          <p:nvPr/>
        </p:nvSpPr>
        <p:spPr>
          <a:xfrm>
            <a:off x="3935760" y="2708920"/>
            <a:ext cx="1076633" cy="739571"/>
          </a:xfrm>
          <a:prstGeom prst="flowChartPunchedTap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Memory segment 1</a:t>
            </a:r>
            <a:endParaRPr lang="zh-CN" altLang="en-US" sz="135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44" name="流程图: 资料带 43">
            <a:extLst>
              <a:ext uri="{FF2B5EF4-FFF2-40B4-BE49-F238E27FC236}">
                <a16:creationId xmlns:a16="http://schemas.microsoft.com/office/drawing/2014/main" id="{16DED4D0-E404-423D-AFC0-E36E091CFA24}"/>
              </a:ext>
            </a:extLst>
          </p:cNvPr>
          <p:cNvSpPr/>
          <p:nvPr/>
        </p:nvSpPr>
        <p:spPr>
          <a:xfrm>
            <a:off x="3940994" y="3355091"/>
            <a:ext cx="1076633" cy="739571"/>
          </a:xfrm>
          <a:prstGeom prst="flowChartPunchedTap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Memory segment 2</a:t>
            </a:r>
            <a:endParaRPr lang="zh-CN" altLang="en-US" sz="135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53" name="流程图: 资料带 52">
            <a:extLst>
              <a:ext uri="{FF2B5EF4-FFF2-40B4-BE49-F238E27FC236}">
                <a16:creationId xmlns:a16="http://schemas.microsoft.com/office/drawing/2014/main" id="{CA7369D0-AACB-4134-8D3E-250C5D28CAFD}"/>
              </a:ext>
            </a:extLst>
          </p:cNvPr>
          <p:cNvSpPr/>
          <p:nvPr/>
        </p:nvSpPr>
        <p:spPr>
          <a:xfrm>
            <a:off x="3935760" y="3971019"/>
            <a:ext cx="1076633" cy="739571"/>
          </a:xfrm>
          <a:prstGeom prst="flowChartPunchedTap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Memory segment 3</a:t>
            </a:r>
            <a:endParaRPr lang="zh-CN" altLang="en-US" sz="135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2748F08-9F90-48B0-A874-95F62124FC0E}"/>
              </a:ext>
            </a:extLst>
          </p:cNvPr>
          <p:cNvCxnSpPr>
            <a:cxnSpLocks/>
          </p:cNvCxnSpPr>
          <p:nvPr/>
        </p:nvCxnSpPr>
        <p:spPr bwMode="auto">
          <a:xfrm flipV="1">
            <a:off x="5012393" y="1986343"/>
            <a:ext cx="3386778" cy="7762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5F1A9BC-855D-4507-8DF8-6167B4C7C996}"/>
              </a:ext>
            </a:extLst>
          </p:cNvPr>
          <p:cNvCxnSpPr>
            <a:cxnSpLocks/>
          </p:cNvCxnSpPr>
          <p:nvPr/>
        </p:nvCxnSpPr>
        <p:spPr bwMode="auto">
          <a:xfrm flipV="1">
            <a:off x="5012393" y="2585573"/>
            <a:ext cx="3355208" cy="7165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34AC925-E301-492D-8120-8BF298AD7AD2}"/>
              </a:ext>
            </a:extLst>
          </p:cNvPr>
          <p:cNvCxnSpPr>
            <a:cxnSpLocks/>
          </p:cNvCxnSpPr>
          <p:nvPr/>
        </p:nvCxnSpPr>
        <p:spPr bwMode="auto">
          <a:xfrm flipV="1">
            <a:off x="5049898" y="3043469"/>
            <a:ext cx="3349273" cy="334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54D80539-7D02-461E-9F4F-FBA8F9BD053D}"/>
              </a:ext>
            </a:extLst>
          </p:cNvPr>
          <p:cNvCxnSpPr>
            <a:cxnSpLocks/>
          </p:cNvCxnSpPr>
          <p:nvPr/>
        </p:nvCxnSpPr>
        <p:spPr bwMode="auto">
          <a:xfrm flipV="1">
            <a:off x="5091350" y="3616577"/>
            <a:ext cx="3232124" cy="3387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F62900F-D562-4146-B5DE-E39A61ED6720}"/>
              </a:ext>
            </a:extLst>
          </p:cNvPr>
          <p:cNvSpPr txBox="1"/>
          <p:nvPr/>
        </p:nvSpPr>
        <p:spPr>
          <a:xfrm>
            <a:off x="489155" y="5581689"/>
            <a:ext cx="7130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2000" dirty="0"/>
              <a:t>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中通常使用</a:t>
            </a:r>
            <a:r>
              <a:rPr lang="en-US" altLang="zh-CN" sz="2000" dirty="0" err="1"/>
              <a:t>vma</a:t>
            </a:r>
            <a:r>
              <a:rPr lang="en-US" altLang="zh-CN" sz="2000" dirty="0"/>
              <a:t>(virtual memory area)</a:t>
            </a:r>
            <a:r>
              <a:rPr lang="zh-CN" altLang="en-US" sz="2000" dirty="0"/>
              <a:t>建立一个虚拟地址与硬盘存储的对应关系，对应的数据结构叫</a:t>
            </a:r>
            <a:r>
              <a:rPr lang="en-US" altLang="zh-CN" sz="2000" dirty="0"/>
              <a:t>maps</a:t>
            </a:r>
            <a:r>
              <a:rPr lang="zh-CN" altLang="en-US" sz="2000" dirty="0"/>
              <a:t>，用于辅助缺页事件的处理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873FFE8-D994-403A-80F1-E3FEB56CED6B}"/>
              </a:ext>
            </a:extLst>
          </p:cNvPr>
          <p:cNvSpPr txBox="1"/>
          <p:nvPr/>
        </p:nvSpPr>
        <p:spPr>
          <a:xfrm>
            <a:off x="9624393" y="2852936"/>
            <a:ext cx="25676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根据可执行程序中存储的信息即可知道地址空间上应该有什么内容，以及这些内容存在文件（硬盘）的什么地方。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并不把它们一次性读进来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，而是等用到的时候再加载，即缺页中实现加载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F2230789-C945-445E-9176-017C9DC1AE98}"/>
              </a:ext>
            </a:extLst>
          </p:cNvPr>
          <p:cNvSpPr/>
          <p:nvPr/>
        </p:nvSpPr>
        <p:spPr>
          <a:xfrm>
            <a:off x="5596192" y="2904652"/>
            <a:ext cx="2022980" cy="12714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00" dirty="0">
                <a:solidFill>
                  <a:prstClr val="black"/>
                </a:solidFill>
                <a:latin typeface="+mn-ea"/>
              </a:rPr>
              <a:t>Maps</a:t>
            </a: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>
                <a:solidFill>
                  <a:prstClr val="black"/>
                </a:solidFill>
                <a:latin typeface="+mn-ea"/>
              </a:rPr>
              <a:t>记录地址空间与存储文件的对应关系</a:t>
            </a:r>
          </a:p>
        </p:txBody>
      </p:sp>
    </p:spTree>
    <p:extLst>
      <p:ext uri="{BB962C8B-B14F-4D97-AF65-F5344CB8AC3E}">
        <p14:creationId xmlns:p14="http://schemas.microsoft.com/office/powerpoint/2010/main" val="133420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8" grpId="0"/>
      <p:bldP spid="31" grpId="0"/>
      <p:bldP spid="3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在程序运行时加载的虚拟地址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95400" y="1552258"/>
            <a:ext cx="10752137" cy="501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r>
              <a:rPr lang="en-US" altLang="zh-CN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/proc</a:t>
            </a:r>
            <a:r>
              <a:rPr lang="en-US" altLang="zh-CN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/PID(</a:t>
            </a:r>
            <a:r>
              <a:rPr lang="zh-CN" altLang="en-US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某一个</a:t>
            </a:r>
            <a:r>
              <a:rPr lang="zh-CN" altLang="en-US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进程号</a:t>
            </a:r>
            <a:r>
              <a:rPr lang="en-US" altLang="zh-CN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)/maps</a:t>
            </a:r>
            <a:endParaRPr lang="zh-CN" altLang="en-US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2060848"/>
            <a:ext cx="6048672" cy="4392488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BB6FA5-76F0-C62A-7E1F-C52BF16D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09BB76-661F-4F23-A2E6-DCF093FEDF36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ELF</a:t>
            </a:r>
            <a:r>
              <a:rPr lang="zh-CN" altLang="en-US" dirty="0"/>
              <a:t>文件中描述的虚拟地址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195" y="1645753"/>
            <a:ext cx="9010302" cy="4553975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 bwMode="auto">
          <a:xfrm>
            <a:off x="2567608" y="4365104"/>
            <a:ext cx="5040560" cy="2880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2BE706B-1D3D-5522-3FB8-386110B2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09BB76-661F-4F23-A2E6-DCF093FEDF36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748141" y="2284423"/>
            <a:ext cx="3105179" cy="2098520"/>
            <a:chOff x="1730172" y="1285337"/>
            <a:chExt cx="3105179" cy="2098520"/>
          </a:xfrm>
        </p:grpSpPr>
        <p:grpSp>
          <p:nvGrpSpPr>
            <p:cNvPr id="20" name="组合 19"/>
            <p:cNvGrpSpPr/>
            <p:nvPr/>
          </p:nvGrpSpPr>
          <p:grpSpPr>
            <a:xfrm>
              <a:off x="3692343" y="1458693"/>
              <a:ext cx="1143008" cy="1925164"/>
              <a:chOff x="7643834" y="1673536"/>
              <a:chExt cx="1143008" cy="1925164"/>
            </a:xfrm>
            <a:gradFill>
              <a:gsLst>
                <a:gs pos="100000">
                  <a:srgbClr val="007C8B"/>
                </a:gs>
                <a:gs pos="5000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grpSpPr>
          <p:sp>
            <p:nvSpPr>
              <p:cNvPr id="21" name="椭圆 20"/>
              <p:cNvSpPr/>
              <p:nvPr/>
            </p:nvSpPr>
            <p:spPr>
              <a:xfrm>
                <a:off x="7643834" y="3274700"/>
                <a:ext cx="1143008" cy="32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643834" y="1673536"/>
                <a:ext cx="1143008" cy="17554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椭圆 22"/>
            <p:cNvSpPr/>
            <p:nvPr/>
          </p:nvSpPr>
          <p:spPr>
            <a:xfrm>
              <a:off x="3692343" y="1285337"/>
              <a:ext cx="1143008" cy="324000"/>
            </a:xfrm>
            <a:prstGeom prst="ellipse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1730172" y="1390120"/>
              <a:ext cx="1652588" cy="4762"/>
            </a:xfrm>
            <a:custGeom>
              <a:avLst/>
              <a:gdLst>
                <a:gd name="connsiteX0" fmla="*/ 0 w 1652588"/>
                <a:gd name="connsiteY0" fmla="*/ 0 h 4762"/>
                <a:gd name="connsiteX1" fmla="*/ 1652588 w 1652588"/>
                <a:gd name="connsiteY1" fmla="*/ 4762 h 4762"/>
                <a:gd name="connsiteX2" fmla="*/ 1652588 w 1652588"/>
                <a:gd name="connsiteY2" fmla="*/ 4762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588" h="4762">
                  <a:moveTo>
                    <a:pt x="0" y="0"/>
                  </a:moveTo>
                  <a:lnTo>
                    <a:pt x="1652588" y="4762"/>
                  </a:lnTo>
                  <a:lnTo>
                    <a:pt x="1652588" y="4762"/>
                  </a:ln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3373235" y="1394881"/>
              <a:ext cx="890612" cy="819149"/>
            </a:xfrm>
            <a:custGeom>
              <a:avLst/>
              <a:gdLst>
                <a:gd name="connsiteX0" fmla="*/ 314325 w 314325"/>
                <a:gd name="connsiteY0" fmla="*/ 285750 h 285750"/>
                <a:gd name="connsiteX1" fmla="*/ 0 w 314325"/>
                <a:gd name="connsiteY1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4325" h="285750">
                  <a:moveTo>
                    <a:pt x="314325" y="28575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4154309" y="2220155"/>
              <a:ext cx="214314" cy="244930"/>
            </a:xfrm>
            <a:prstGeom prst="rect">
              <a:avLst/>
            </a:prstGeom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38624" y="2536841"/>
            <a:ext cx="758828" cy="1152000"/>
            <a:chOff x="1720657" y="1537755"/>
            <a:chExt cx="758828" cy="115200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1720657" y="1542511"/>
              <a:ext cx="757240" cy="0"/>
            </a:xfrm>
            <a:prstGeom prst="line">
              <a:avLst/>
            </a:pr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5400000">
              <a:off x="1903485" y="2113755"/>
              <a:ext cx="1152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2263583" y="2685526"/>
              <a:ext cx="214314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248212" y="1887215"/>
            <a:ext cx="1924064" cy="461665"/>
            <a:chOff x="2230245" y="1067074"/>
            <a:chExt cx="1924064" cy="461665"/>
          </a:xfrm>
        </p:grpSpPr>
        <p:sp>
          <p:nvSpPr>
            <p:cNvPr id="47" name="Oval 91"/>
            <p:cNvSpPr>
              <a:spLocks noChangeArrowheads="1"/>
            </p:cNvSpPr>
            <p:nvPr/>
          </p:nvSpPr>
          <p:spPr bwMode="auto">
            <a:xfrm>
              <a:off x="2230245" y="1083723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52" name="TextBox 7"/>
            <p:cNvSpPr txBox="1">
              <a:spLocks noChangeArrowheads="1"/>
            </p:cNvSpPr>
            <p:nvPr/>
          </p:nvSpPr>
          <p:spPr bwMode="auto">
            <a:xfrm>
              <a:off x="2447734" y="1067074"/>
              <a:ext cx="170657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通过</a:t>
              </a: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maps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查找该页数据在外存中的位置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912989" y="2963942"/>
            <a:ext cx="1003484" cy="504241"/>
            <a:chOff x="895022" y="1964854"/>
            <a:chExt cx="1003484" cy="504241"/>
          </a:xfrm>
        </p:grpSpPr>
        <p:sp>
          <p:nvSpPr>
            <p:cNvPr id="48" name="Oval 91"/>
            <p:cNvSpPr>
              <a:spLocks noChangeArrowheads="1"/>
            </p:cNvSpPr>
            <p:nvPr/>
          </p:nvSpPr>
          <p:spPr bwMode="auto">
            <a:xfrm>
              <a:off x="1231701" y="2220381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54" name="TextBox 7"/>
            <p:cNvSpPr txBox="1">
              <a:spLocks noChangeArrowheads="1"/>
            </p:cNvSpPr>
            <p:nvPr/>
          </p:nvSpPr>
          <p:spPr bwMode="auto">
            <a:xfrm>
              <a:off x="895022" y="1964854"/>
              <a:ext cx="100348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页表项引用</a:t>
              </a:r>
              <a:endPara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440441" y="2882917"/>
            <a:ext cx="547355" cy="503631"/>
            <a:chOff x="2422472" y="1883829"/>
            <a:chExt cx="547355" cy="503631"/>
          </a:xfrm>
        </p:grpSpPr>
        <p:sp>
          <p:nvSpPr>
            <p:cNvPr id="46" name="Oval 91"/>
            <p:cNvSpPr>
              <a:spLocks noChangeArrowheads="1"/>
            </p:cNvSpPr>
            <p:nvPr/>
          </p:nvSpPr>
          <p:spPr bwMode="auto">
            <a:xfrm>
              <a:off x="2523935" y="1883829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55" name="TextBox 7"/>
            <p:cNvSpPr txBox="1">
              <a:spLocks noChangeArrowheads="1"/>
            </p:cNvSpPr>
            <p:nvPr/>
          </p:nvSpPr>
          <p:spPr bwMode="auto">
            <a:xfrm>
              <a:off x="2422472" y="2110461"/>
              <a:ext cx="54735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异常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495600" y="3394093"/>
            <a:ext cx="642942" cy="571504"/>
            <a:chOff x="477633" y="2395007"/>
            <a:chExt cx="642942" cy="571504"/>
          </a:xfrm>
        </p:grpSpPr>
        <p:sp>
          <p:nvSpPr>
            <p:cNvPr id="36" name="矩形 35"/>
            <p:cNvSpPr/>
            <p:nvPr/>
          </p:nvSpPr>
          <p:spPr>
            <a:xfrm>
              <a:off x="536371" y="2395007"/>
              <a:ext cx="500066" cy="571504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TextBox 7"/>
            <p:cNvSpPr txBox="1">
              <a:spLocks noChangeArrowheads="1"/>
            </p:cNvSpPr>
            <p:nvPr/>
          </p:nvSpPr>
          <p:spPr bwMode="auto">
            <a:xfrm>
              <a:off x="477633" y="2569633"/>
              <a:ext cx="64294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en-US" altLang="zh-CN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load M</a:t>
              </a:r>
              <a:endParaRPr lang="zh-CN" altLang="en-US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2978912" y="3689367"/>
            <a:ext cx="802572" cy="1137917"/>
            <a:chOff x="960945" y="2690279"/>
            <a:chExt cx="802572" cy="1137917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1053907" y="2690279"/>
              <a:ext cx="709610" cy="0"/>
            </a:xfrm>
            <a:prstGeom prst="line">
              <a:avLst/>
            </a:pr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91"/>
            <p:cNvSpPr>
              <a:spLocks noChangeArrowheads="1"/>
            </p:cNvSpPr>
            <p:nvPr/>
          </p:nvSpPr>
          <p:spPr bwMode="auto">
            <a:xfrm>
              <a:off x="1231701" y="2739497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58" name="TextBox 7"/>
            <p:cNvSpPr txBox="1">
              <a:spLocks noChangeArrowheads="1"/>
            </p:cNvSpPr>
            <p:nvPr/>
          </p:nvSpPr>
          <p:spPr bwMode="auto">
            <a:xfrm>
              <a:off x="960945" y="2997199"/>
              <a:ext cx="720904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重新执行导致异常的指令</a:t>
              </a:r>
              <a:endPara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071862" y="3394095"/>
            <a:ext cx="1818253" cy="839393"/>
            <a:chOff x="1053893" y="2395007"/>
            <a:chExt cx="1818253" cy="839393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053893" y="2499783"/>
              <a:ext cx="5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10800000">
              <a:off x="1549204" y="2499783"/>
              <a:ext cx="216695" cy="173830"/>
            </a:xfrm>
            <a:prstGeom prst="line">
              <a:avLst/>
            </a:pr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2"/>
            <p:cNvGrpSpPr/>
            <p:nvPr/>
          </p:nvGrpSpPr>
          <p:grpSpPr>
            <a:xfrm>
              <a:off x="1763517" y="2395007"/>
              <a:ext cx="1108629" cy="839393"/>
              <a:chOff x="1763517" y="2395007"/>
              <a:chExt cx="1108629" cy="839393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1763517" y="2395007"/>
                <a:ext cx="500066" cy="571504"/>
              </a:xfrm>
              <a:prstGeom prst="rect">
                <a:avLst/>
              </a:prstGeom>
              <a:solidFill>
                <a:srgbClr val="0EB1C8"/>
              </a:solidFill>
              <a:ln w="28575">
                <a:solidFill>
                  <a:srgbClr val="1157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763517" y="2610909"/>
                <a:ext cx="500066" cy="142876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TextBox 7"/>
              <p:cNvSpPr txBox="1">
                <a:spLocks noChangeArrowheads="1"/>
              </p:cNvSpPr>
              <p:nvPr/>
            </p:nvSpPr>
            <p:spPr bwMode="auto">
              <a:xfrm>
                <a:off x="2087369" y="2577571"/>
                <a:ext cx="214314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buSzPct val="100000"/>
                </a:pPr>
                <a:r>
                  <a:rPr lang="en-US" altLang="zh-CN" sz="900" b="1" dirty="0" err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i</a:t>
                </a:r>
                <a:endParaRPr lang="zh-CN" altLang="en-US" sz="9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9" name="TextBox 7"/>
              <p:cNvSpPr txBox="1">
                <a:spLocks noChangeArrowheads="1"/>
              </p:cNvSpPr>
              <p:nvPr/>
            </p:nvSpPr>
            <p:spPr bwMode="auto">
              <a:xfrm>
                <a:off x="1777436" y="2957401"/>
                <a:ext cx="1094710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buSzPct val="100000"/>
                </a:pP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页表</a:t>
                </a:r>
              </a:p>
            </p:txBody>
          </p:sp>
          <p:cxnSp>
            <p:nvCxnSpPr>
              <p:cNvPr id="64" name="直接连接符 63"/>
              <p:cNvCxnSpPr/>
              <p:nvPr/>
            </p:nvCxnSpPr>
            <p:spPr>
              <a:xfrm rot="5400000">
                <a:off x="2064350" y="2684728"/>
                <a:ext cx="142876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组合 72"/>
          <p:cNvGrpSpPr/>
          <p:nvPr/>
        </p:nvGrpSpPr>
        <p:grpSpPr>
          <a:xfrm>
            <a:off x="3339366" y="3738250"/>
            <a:ext cx="1292233" cy="1173822"/>
            <a:chOff x="1321397" y="2739164"/>
            <a:chExt cx="1292233" cy="1173822"/>
          </a:xfrm>
        </p:grpSpPr>
        <p:grpSp>
          <p:nvGrpSpPr>
            <p:cNvPr id="72" name="组合 71"/>
            <p:cNvGrpSpPr/>
            <p:nvPr/>
          </p:nvGrpSpPr>
          <p:grpSpPr>
            <a:xfrm>
              <a:off x="1620641" y="2739164"/>
              <a:ext cx="992989" cy="566483"/>
              <a:chOff x="1620641" y="2739164"/>
              <a:chExt cx="992989" cy="566483"/>
            </a:xfrm>
          </p:grpSpPr>
          <p:cxnSp>
            <p:nvCxnSpPr>
              <p:cNvPr id="33" name="直接连接符 32"/>
              <p:cNvCxnSpPr/>
              <p:nvPr/>
            </p:nvCxnSpPr>
            <p:spPr>
              <a:xfrm rot="10800000" flipV="1">
                <a:off x="1623023" y="2739164"/>
                <a:ext cx="145259" cy="144000"/>
              </a:xfrm>
              <a:prstGeom prst="line">
                <a:avLst/>
              </a:prstGeom>
              <a:ln w="28575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1620641" y="3292528"/>
                <a:ext cx="992989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5400000">
                <a:off x="1410993" y="3089647"/>
                <a:ext cx="432000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Oval 91"/>
            <p:cNvSpPr>
              <a:spLocks noChangeArrowheads="1"/>
            </p:cNvSpPr>
            <p:nvPr/>
          </p:nvSpPr>
          <p:spPr bwMode="auto">
            <a:xfrm>
              <a:off x="1746055" y="3344339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</a:p>
          </p:txBody>
        </p:sp>
        <p:sp>
          <p:nvSpPr>
            <p:cNvPr id="65" name="TextBox 7"/>
            <p:cNvSpPr txBox="1">
              <a:spLocks noChangeArrowheads="1"/>
            </p:cNvSpPr>
            <p:nvPr/>
          </p:nvSpPr>
          <p:spPr bwMode="auto">
            <a:xfrm>
              <a:off x="1321397" y="3635987"/>
              <a:ext cx="118593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页表项修改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5116975" y="4343425"/>
            <a:ext cx="1277161" cy="510792"/>
            <a:chOff x="3099006" y="3344339"/>
            <a:chExt cx="1277161" cy="510792"/>
          </a:xfrm>
        </p:grpSpPr>
        <p:sp>
          <p:nvSpPr>
            <p:cNvPr id="51" name="Oval 91"/>
            <p:cNvSpPr>
              <a:spLocks noChangeArrowheads="1"/>
            </p:cNvSpPr>
            <p:nvPr/>
          </p:nvSpPr>
          <p:spPr bwMode="auto">
            <a:xfrm>
              <a:off x="3535179" y="3344339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66" name="TextBox 7"/>
            <p:cNvSpPr txBox="1">
              <a:spLocks noChangeArrowheads="1"/>
            </p:cNvSpPr>
            <p:nvPr/>
          </p:nvSpPr>
          <p:spPr bwMode="auto">
            <a:xfrm>
              <a:off x="3099006" y="3578132"/>
              <a:ext cx="12771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页面换入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503977" y="3803673"/>
            <a:ext cx="931094" cy="1686709"/>
            <a:chOff x="2486010" y="2804585"/>
            <a:chExt cx="931094" cy="1686709"/>
          </a:xfrm>
        </p:grpSpPr>
        <p:sp>
          <p:nvSpPr>
            <p:cNvPr id="39" name="矩形 38"/>
            <p:cNvSpPr/>
            <p:nvPr/>
          </p:nvSpPr>
          <p:spPr>
            <a:xfrm>
              <a:off x="2614423" y="2804585"/>
              <a:ext cx="577854" cy="1409710"/>
            </a:xfrm>
            <a:prstGeom prst="rect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620773" y="3209401"/>
              <a:ext cx="571504" cy="22026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2620773" y="3209401"/>
              <a:ext cx="571504" cy="206880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2620773" y="3012549"/>
              <a:ext cx="57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2620773" y="3596753"/>
              <a:ext cx="57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2620773" y="3796779"/>
              <a:ext cx="57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2620773" y="3993631"/>
              <a:ext cx="57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7"/>
            <p:cNvSpPr txBox="1">
              <a:spLocks noChangeArrowheads="1"/>
            </p:cNvSpPr>
            <p:nvPr/>
          </p:nvSpPr>
          <p:spPr bwMode="auto">
            <a:xfrm>
              <a:off x="2558648" y="3182536"/>
              <a:ext cx="7858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空闲页帧</a:t>
              </a:r>
            </a:p>
          </p:txBody>
        </p:sp>
        <p:sp>
          <p:nvSpPr>
            <p:cNvPr id="67" name="TextBox 7"/>
            <p:cNvSpPr txBox="1">
              <a:spLocks noChangeArrowheads="1"/>
            </p:cNvSpPr>
            <p:nvPr/>
          </p:nvSpPr>
          <p:spPr bwMode="auto">
            <a:xfrm>
              <a:off x="2486010" y="4214295"/>
              <a:ext cx="9310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物理内存</a:t>
              </a:r>
              <a:endPara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088448" y="2141547"/>
            <a:ext cx="932312" cy="838462"/>
            <a:chOff x="1070481" y="1142461"/>
            <a:chExt cx="932312" cy="838462"/>
          </a:xfrm>
        </p:grpSpPr>
        <p:sp>
          <p:nvSpPr>
            <p:cNvPr id="26" name="矩形 25"/>
            <p:cNvSpPr/>
            <p:nvPr/>
          </p:nvSpPr>
          <p:spPr>
            <a:xfrm>
              <a:off x="1215828" y="1142461"/>
              <a:ext cx="500066" cy="571504"/>
            </a:xfrm>
            <a:prstGeom prst="rect">
              <a:avLst/>
            </a:prstGeom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TextBox 7"/>
            <p:cNvSpPr txBox="1">
              <a:spLocks noChangeArrowheads="1"/>
            </p:cNvSpPr>
            <p:nvPr/>
          </p:nvSpPr>
          <p:spPr bwMode="auto">
            <a:xfrm>
              <a:off x="1070481" y="1703924"/>
              <a:ext cx="93231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219769" y="3465531"/>
            <a:ext cx="1071570" cy="820744"/>
            <a:chOff x="3201802" y="2466445"/>
            <a:chExt cx="1071570" cy="820744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3201802" y="3285601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rot="16200000" flipH="1">
              <a:off x="3851888" y="2873642"/>
              <a:ext cx="819156" cy="476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2E3AB292-C593-57B7-E50B-59792B8F57A9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63" name="标题 8">
            <a:extLst>
              <a:ext uri="{FF2B5EF4-FFF2-40B4-BE49-F238E27FC236}">
                <a16:creationId xmlns:a16="http://schemas.microsoft.com/office/drawing/2014/main" id="{FA2896FA-387D-0DA3-A4C7-785DEB09E7EB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缺页异常（缺页中断）的处理流程</a:t>
            </a: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D96AE547-5D4F-46F4-A5CA-705509C57313}"/>
              </a:ext>
            </a:extLst>
          </p:cNvPr>
          <p:cNvGrpSpPr/>
          <p:nvPr/>
        </p:nvGrpSpPr>
        <p:grpSpPr>
          <a:xfrm>
            <a:off x="3759089" y="3563541"/>
            <a:ext cx="567185" cy="238070"/>
            <a:chOff x="670350" y="3718419"/>
            <a:chExt cx="567185" cy="238070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39A26E9D-AAD7-413A-98E1-97FE9F045FBD}"/>
                </a:ext>
              </a:extLst>
            </p:cNvPr>
            <p:cNvSpPr/>
            <p:nvPr/>
          </p:nvSpPr>
          <p:spPr>
            <a:xfrm>
              <a:off x="695400" y="3762397"/>
              <a:ext cx="500066" cy="142876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349A54E8-8C85-4640-8BB9-4B8CFCAE10F2}"/>
                </a:ext>
              </a:extLst>
            </p:cNvPr>
            <p:cNvCxnSpPr/>
            <p:nvPr/>
          </p:nvCxnSpPr>
          <p:spPr>
            <a:xfrm rot="5400000">
              <a:off x="996233" y="3836216"/>
              <a:ext cx="142876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7">
              <a:extLst>
                <a:ext uri="{FF2B5EF4-FFF2-40B4-BE49-F238E27FC236}">
                  <a16:creationId xmlns:a16="http://schemas.microsoft.com/office/drawing/2014/main" id="{413B7BBD-33CE-4B3E-9B34-FC1858369D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3221" y="3725657"/>
              <a:ext cx="214314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en-US" altLang="zh-CN" sz="9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9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7">
              <a:extLst>
                <a:ext uri="{FF2B5EF4-FFF2-40B4-BE49-F238E27FC236}">
                  <a16:creationId xmlns:a16="http://schemas.microsoft.com/office/drawing/2014/main" id="{E0E8BE8C-722D-4BDC-BA5F-02C19EE75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350" y="3718419"/>
              <a:ext cx="424383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9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无效</a:t>
              </a: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AA709D2D-F10C-4DD9-B1A1-33BB6F0DECFA}"/>
              </a:ext>
            </a:extLst>
          </p:cNvPr>
          <p:cNvGrpSpPr/>
          <p:nvPr/>
        </p:nvGrpSpPr>
        <p:grpSpPr>
          <a:xfrm>
            <a:off x="3754849" y="3576627"/>
            <a:ext cx="567184" cy="238070"/>
            <a:chOff x="670351" y="3718419"/>
            <a:chExt cx="567184" cy="238070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B329E8F-C1EF-4F05-8A21-F1350910A287}"/>
                </a:ext>
              </a:extLst>
            </p:cNvPr>
            <p:cNvSpPr/>
            <p:nvPr/>
          </p:nvSpPr>
          <p:spPr>
            <a:xfrm>
              <a:off x="695400" y="3762397"/>
              <a:ext cx="500066" cy="142876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E733CF38-E954-4B07-9389-CC7C214C89AE}"/>
                </a:ext>
              </a:extLst>
            </p:cNvPr>
            <p:cNvCxnSpPr/>
            <p:nvPr/>
          </p:nvCxnSpPr>
          <p:spPr>
            <a:xfrm rot="5400000">
              <a:off x="996233" y="3836216"/>
              <a:ext cx="142876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">
              <a:extLst>
                <a:ext uri="{FF2B5EF4-FFF2-40B4-BE49-F238E27FC236}">
                  <a16:creationId xmlns:a16="http://schemas.microsoft.com/office/drawing/2014/main" id="{95572F6E-92DE-4DF8-AD4A-9E902F38C0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3221" y="3725657"/>
              <a:ext cx="214314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en-US" altLang="zh-CN" sz="9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9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TextBox 7">
              <a:extLst>
                <a:ext uri="{FF2B5EF4-FFF2-40B4-BE49-F238E27FC236}">
                  <a16:creationId xmlns:a16="http://schemas.microsoft.com/office/drawing/2014/main" id="{A75EC923-DD50-4FB2-9864-0B8A63FF6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351" y="3718419"/>
              <a:ext cx="43608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en-US" altLang="zh-CN" sz="9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</a:t>
              </a:r>
              <a:endParaRPr lang="zh-CN" altLang="en-US" sz="9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5" name="TextBox 4">
            <a:extLst>
              <a:ext uri="{FF2B5EF4-FFF2-40B4-BE49-F238E27FC236}">
                <a16:creationId xmlns:a16="http://schemas.microsoft.com/office/drawing/2014/main" id="{370E0C74-B971-4E3C-8BD5-E50D886A6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652" y="1795412"/>
            <a:ext cx="43189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1. CPU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发出访存指令到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MMU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MMU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根据地址高位部分得到页号，以页号查页表；</a:t>
            </a:r>
          </a:p>
        </p:txBody>
      </p:sp>
      <p:sp>
        <p:nvSpPr>
          <p:cNvPr id="86" name="TextBox 7">
            <a:extLst>
              <a:ext uri="{FF2B5EF4-FFF2-40B4-BE49-F238E27FC236}">
                <a16:creationId xmlns:a16="http://schemas.microsoft.com/office/drawing/2014/main" id="{D525D8EE-BE3E-49E5-82F8-1E8BBDB21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656" y="2546673"/>
            <a:ext cx="43189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查表发现该页表项未填入有效值，因此产生缺页异常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TextBox 7">
            <a:extLst>
              <a:ext uri="{FF2B5EF4-FFF2-40B4-BE49-F238E27FC236}">
                <a16:creationId xmlns:a16="http://schemas.microsoft.com/office/drawing/2014/main" id="{94DAB78E-2E80-46D0-BFD7-A9036B222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6065" y="3181530"/>
            <a:ext cx="409631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 eaLnBrk="1" hangingPunct="1">
              <a:buSzPct val="100000"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缺页异常由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响应，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需要分配对应的页帧，并找到该页的内容在磁盘中的位置；</a:t>
            </a:r>
          </a:p>
        </p:txBody>
      </p:sp>
      <p:sp>
        <p:nvSpPr>
          <p:cNvPr id="88" name="TextBox 7">
            <a:extLst>
              <a:ext uri="{FF2B5EF4-FFF2-40B4-BE49-F238E27FC236}">
                <a16:creationId xmlns:a16="http://schemas.microsoft.com/office/drawing/2014/main" id="{55E9B927-D19B-46DC-AD95-FAB94E280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652" y="4635393"/>
            <a:ext cx="42076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将页帧号填入页表中，并修改页表的有效位；</a:t>
            </a:r>
          </a:p>
        </p:txBody>
      </p:sp>
      <p:sp>
        <p:nvSpPr>
          <p:cNvPr id="89" name="TextBox 7">
            <a:extLst>
              <a:ext uri="{FF2B5EF4-FFF2-40B4-BE49-F238E27FC236}">
                <a16:creationId xmlns:a16="http://schemas.microsoft.com/office/drawing/2014/main" id="{90D6C6F9-AAC9-466A-95F8-CFF429FF6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661" y="5517025"/>
            <a:ext cx="43189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异常返回，重新执行产生缺页的指令</a:t>
            </a:r>
          </a:p>
        </p:txBody>
      </p:sp>
      <p:sp>
        <p:nvSpPr>
          <p:cNvPr id="90" name="TextBox 7">
            <a:extLst>
              <a:ext uri="{FF2B5EF4-FFF2-40B4-BE49-F238E27FC236}">
                <a16:creationId xmlns:a16="http://schemas.microsoft.com/office/drawing/2014/main" id="{01AB763B-2119-4E48-8BE4-4C3747DD5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79" y="3801611"/>
            <a:ext cx="42076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找到系统中的空闲页帧，从磁盘中读取相应的数据填入页帧中；</a:t>
            </a:r>
          </a:p>
        </p:txBody>
      </p:sp>
    </p:spTree>
    <p:extLst>
      <p:ext uri="{BB962C8B-B14F-4D97-AF65-F5344CB8AC3E}">
        <p14:creationId xmlns:p14="http://schemas.microsoft.com/office/powerpoint/2010/main" val="19321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7" grpId="0"/>
      <p:bldP spid="88" grpId="0"/>
      <p:bldP spid="89" grpId="0"/>
      <p:bldP spid="9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EDDAA7B-15FC-AC80-95F5-8D693A6A515C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8" name="标题 8">
            <a:extLst>
              <a:ext uri="{FF2B5EF4-FFF2-40B4-BE49-F238E27FC236}">
                <a16:creationId xmlns:a16="http://schemas.microsoft.com/office/drawing/2014/main" id="{B0AD1696-15E9-C9AE-18FD-C80BE223CBF3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缺页异常的全过程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480ADA5-67BC-4F20-8F03-D5B83EBED6DC}"/>
              </a:ext>
            </a:extLst>
          </p:cNvPr>
          <p:cNvSpPr txBox="1">
            <a:spLocks/>
          </p:cNvSpPr>
          <p:nvPr/>
        </p:nvSpPr>
        <p:spPr>
          <a:xfrm>
            <a:off x="731520" y="1556792"/>
            <a:ext cx="10752137" cy="50101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编译阶段把虚拟地址空间划分成了若干区域</a:t>
            </a:r>
            <a:endParaRPr lang="en-US" altLang="zh-CN" kern="0" dirty="0"/>
          </a:p>
          <a:p>
            <a:r>
              <a:rPr lang="zh-CN" altLang="en-US" kern="0" dirty="0"/>
              <a:t>链接阶段将这些区域信息和相应的数据和指令存在文件中</a:t>
            </a:r>
            <a:endParaRPr lang="en-US" altLang="zh-CN" kern="0" dirty="0"/>
          </a:p>
          <a:p>
            <a:r>
              <a:rPr lang="zh-CN" altLang="en-US" kern="0" dirty="0"/>
              <a:t>加载阶段</a:t>
            </a:r>
            <a:r>
              <a:rPr lang="en-US" altLang="zh-CN" kern="0" dirty="0"/>
              <a:t>OS</a:t>
            </a:r>
            <a:r>
              <a:rPr lang="zh-CN" altLang="en-US" kern="0" dirty="0"/>
              <a:t>读取这些区域信息和存储的对应关系（</a:t>
            </a:r>
            <a:r>
              <a:rPr lang="zh-CN" altLang="en-US" b="1" kern="0" dirty="0"/>
              <a:t>并不加载真正的数据和指令</a:t>
            </a:r>
            <a:r>
              <a:rPr lang="zh-CN" altLang="en-US" kern="0" dirty="0"/>
              <a:t>）</a:t>
            </a:r>
            <a:endParaRPr lang="en-US" altLang="zh-CN" kern="0" dirty="0"/>
          </a:p>
          <a:p>
            <a:r>
              <a:rPr lang="zh-CN" altLang="en-US" kern="0" dirty="0"/>
              <a:t>程序访问某个区域，</a:t>
            </a:r>
            <a:r>
              <a:rPr lang="zh-CN" altLang="en-US" b="1" kern="0" dirty="0"/>
              <a:t>触发缺页异常</a:t>
            </a:r>
            <a:r>
              <a:rPr lang="zh-CN" altLang="en-US" kern="0" dirty="0"/>
              <a:t>，在异常的响应函数中，</a:t>
            </a:r>
            <a:r>
              <a:rPr lang="zh-CN" altLang="en-US" b="1" kern="0" dirty="0"/>
              <a:t>完成对数据和指令的加载，并出现在物理内存和页表中</a:t>
            </a:r>
            <a:endParaRPr lang="en-US" altLang="zh-CN" b="1" kern="0" dirty="0"/>
          </a:p>
          <a:p>
            <a:r>
              <a:rPr lang="zh-CN" altLang="en-US" kern="0" dirty="0"/>
              <a:t>缺页异常的响应函数返回至触发异常的指令，该指令得以再次执行，并且不再触发异常</a:t>
            </a:r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17581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内容占位符 2"/>
          <p:cNvSpPr>
            <a:spLocks noGrp="1"/>
          </p:cNvSpPr>
          <p:nvPr>
            <p:ph idx="4294967295"/>
          </p:nvPr>
        </p:nvSpPr>
        <p:spPr>
          <a:xfrm>
            <a:off x="731520" y="1556792"/>
            <a:ext cx="10728960" cy="50577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Structure of Page Table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Page Table Size </a:t>
            </a:r>
            <a:r>
              <a:rPr lang="en-US" altLang="zh-CN" dirty="0">
                <a:ea typeface="宋体" pitchFamily="2" charset="-122"/>
              </a:rPr>
              <a:t>VS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 Page Size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Page Table of Process &amp; Global Page Table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Performance about address mapping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Storing and Acceleration of Page Table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Question: </a:t>
            </a:r>
            <a:r>
              <a:rPr lang="en-US" altLang="zh-CN" dirty="0">
                <a:ea typeface="宋体" pitchFamily="2" charset="-122"/>
              </a:rPr>
              <a:t>times of memory reference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TLB</a:t>
            </a:r>
            <a:r>
              <a:rPr lang="en-US" altLang="zh-CN" dirty="0">
                <a:ea typeface="宋体" pitchFamily="2" charset="-122"/>
              </a:rPr>
              <a:t>: Hard device for address mapping directly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Software TLB</a:t>
            </a:r>
            <a:r>
              <a:rPr lang="en-US" altLang="zh-CN" dirty="0">
                <a:ea typeface="宋体" pitchFamily="2" charset="-122"/>
              </a:rPr>
              <a:t>: TLB + OS operation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Multi-level page table: </a:t>
            </a:r>
            <a:r>
              <a:rPr lang="en-US" altLang="zh-CN" dirty="0">
                <a:ea typeface="宋体" pitchFamily="2" charset="-122"/>
              </a:rPr>
              <a:t>improve index speed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Invert Page Table</a:t>
            </a:r>
            <a:r>
              <a:rPr lang="en-US" altLang="zh-CN" dirty="0">
                <a:ea typeface="宋体" pitchFamily="2" charset="-122"/>
              </a:rPr>
              <a:t>: translate physical address to logical address</a:t>
            </a:r>
          </a:p>
          <a:p>
            <a:pPr lvl="1">
              <a:lnSpc>
                <a:spcPct val="110000"/>
              </a:lnSpc>
              <a:defRPr/>
            </a:pPr>
            <a:endParaRPr lang="en-US" altLang="zh-CN" dirty="0">
              <a:ea typeface="宋体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207F392-5EC5-457A-63C8-330B3D0BD617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3" name="标题 8">
            <a:extLst>
              <a:ext uri="{FF2B5EF4-FFF2-40B4-BE49-F238E27FC236}">
                <a16:creationId xmlns:a16="http://schemas.microsoft.com/office/drawing/2014/main" id="{4B26FE2A-1EE6-C2B0-4797-F37368A100D4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 kern="0" dirty="0"/>
              <a:t>Design Issues about Page Table</a:t>
            </a:r>
            <a:endParaRPr lang="zh-CN" altLang="en-US" b="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A2264-3E6C-4AA5-80DB-5B32659658E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31520" y="1556792"/>
            <a:ext cx="10752137" cy="501015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应该选多大？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页表应该设置多大？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D53C3B-A2D4-A5B6-7498-5C2716FB9E53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8" name="标题 8">
            <a:extLst>
              <a:ext uri="{FF2B5EF4-FFF2-40B4-BE49-F238E27FC236}">
                <a16:creationId xmlns:a16="http://schemas.microsoft.com/office/drawing/2014/main" id="{13564B6C-94BB-7603-E0FD-B040DB60B8E1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如何实现一个页表？</a:t>
            </a:r>
          </a:p>
        </p:txBody>
      </p:sp>
    </p:spTree>
    <p:extLst>
      <p:ext uri="{BB962C8B-B14F-4D97-AF65-F5344CB8AC3E}">
        <p14:creationId xmlns:p14="http://schemas.microsoft.com/office/powerpoint/2010/main" val="12584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内容占位符 2"/>
          <p:cNvSpPr>
            <a:spLocks noGrp="1"/>
          </p:cNvSpPr>
          <p:nvPr>
            <p:ph idx="4294967295"/>
          </p:nvPr>
        </p:nvSpPr>
        <p:spPr>
          <a:xfrm>
            <a:off x="731520" y="1583385"/>
            <a:ext cx="10752137" cy="50101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The point is, if you have granularity that is bigger than 4kB, you lose binary compatibility on x86, for example. The 4kB thing is encoded in </a:t>
            </a:r>
            <a:r>
              <a:rPr lang="en-US" altLang="zh-CN" dirty="0" err="1">
                <a:latin typeface="Verdana" panose="020B0604030504040204" pitchFamily="34" charset="0"/>
                <a:ea typeface="Verdana" panose="020B0604030504040204" pitchFamily="34" charset="0"/>
              </a:rPr>
              <a:t>mmap</a:t>
            </a: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() semantics. In other words, if you have sector size &gt;4kB, your hardware is CRAP. It's unusable </a:t>
            </a:r>
            <a:r>
              <a:rPr lang="en-US" altLang="zh-CN" dirty="0" err="1">
                <a:latin typeface="Verdana" panose="020B0604030504040204" pitchFamily="34" charset="0"/>
                <a:ea typeface="Verdana" panose="020B0604030504040204" pitchFamily="34" charset="0"/>
              </a:rPr>
              <a:t>sh</a:t>
            </a: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*t. No ifs, buts or maybe's about it.</a:t>
            </a:r>
          </a:p>
          <a:p>
            <a:pPr marL="0" indent="0" algn="r">
              <a:buNone/>
            </a:pP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                         -------Linus Torvalds</a:t>
            </a:r>
          </a:p>
          <a:p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http://yarchive.net/comp/linux/page_sizes.html</a:t>
            </a:r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6865B92-D62E-CE76-29E2-D73B05B96F8A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3" name="标题 8">
            <a:extLst>
              <a:ext uri="{FF2B5EF4-FFF2-40B4-BE49-F238E27FC236}">
                <a16:creationId xmlns:a16="http://schemas.microsoft.com/office/drawing/2014/main" id="{FE57990A-A6F3-874D-85F4-09EAE2E028C6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页（页帧）大小的选择</a:t>
            </a:r>
          </a:p>
        </p:txBody>
      </p:sp>
    </p:spTree>
    <p:extLst>
      <p:ext uri="{BB962C8B-B14F-4D97-AF65-F5344CB8AC3E}">
        <p14:creationId xmlns:p14="http://schemas.microsoft.com/office/powerpoint/2010/main" val="40447976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55FC3-8187-463A-AA3A-CE71EC7F7D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15480" y="2636912"/>
            <a:ext cx="10081120" cy="216024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32</a:t>
            </a:r>
            <a:r>
              <a:rPr lang="zh-CN" altLang="en-US" dirty="0"/>
              <a:t>位的地址空间，需要多少项页表？</a:t>
            </a:r>
            <a:br>
              <a:rPr lang="en-US" altLang="zh-CN" dirty="0"/>
            </a:br>
            <a:r>
              <a:rPr lang="en-US" altLang="zh-CN" dirty="0"/>
              <a:t>	-1</a:t>
            </a:r>
            <a:r>
              <a:rPr lang="zh-CN" altLang="en-US" dirty="0"/>
              <a:t>百万项（为什么？）</a:t>
            </a:r>
            <a:br>
              <a:rPr lang="en-US" altLang="zh-CN" dirty="0"/>
            </a:br>
            <a:r>
              <a:rPr lang="zh-CN" altLang="en-US" dirty="0"/>
              <a:t>假设一个页表项</a:t>
            </a:r>
            <a:r>
              <a:rPr lang="en-US" altLang="zh-CN" dirty="0"/>
              <a:t>4</a:t>
            </a:r>
            <a:r>
              <a:rPr lang="zh-CN" altLang="en-US" dirty="0"/>
              <a:t>字节，页表有多大？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BEFDC6-B23B-D590-8826-3E707AFA0656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</p:spTree>
    <p:extLst>
      <p:ext uri="{BB962C8B-B14F-4D97-AF65-F5344CB8AC3E}">
        <p14:creationId xmlns:p14="http://schemas.microsoft.com/office/powerpoint/2010/main" val="4852948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0" y="6538913"/>
            <a:ext cx="2743200" cy="3159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dirty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0" y="6538913"/>
            <a:ext cx="4114800" cy="3159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dirty="0"/>
              <a:t>CITS, </a:t>
            </a:r>
            <a:r>
              <a:rPr lang="en-US" altLang="zh-CN" dirty="0" err="1"/>
              <a:t>NanKai</a:t>
            </a:r>
            <a:r>
              <a:rPr lang="en-US" altLang="zh-CN" dirty="0"/>
              <a:t> University</a:t>
            </a:r>
            <a:endParaRPr lang="en-US" altLang="ko-KR" dirty="0"/>
          </a:p>
        </p:txBody>
      </p:sp>
      <p:sp>
        <p:nvSpPr>
          <p:cNvPr id="9216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538913"/>
            <a:ext cx="2743200" cy="3159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2CD0DF-EA61-4D70-BCCD-22930B6806A2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2357438" y="2997200"/>
            <a:ext cx="2951162" cy="985838"/>
            <a:chOff x="113" y="1888"/>
            <a:chExt cx="1859" cy="621"/>
          </a:xfrm>
        </p:grpSpPr>
        <p:grpSp>
          <p:nvGrpSpPr>
            <p:cNvPr id="92206" name="Group 16"/>
            <p:cNvGrpSpPr>
              <a:grpSpLocks/>
            </p:cNvGrpSpPr>
            <p:nvPr/>
          </p:nvGrpSpPr>
          <p:grpSpPr bwMode="auto">
            <a:xfrm>
              <a:off x="113" y="1888"/>
              <a:ext cx="1859" cy="409"/>
              <a:chOff x="249" y="3203"/>
              <a:chExt cx="2177" cy="409"/>
            </a:xfrm>
          </p:grpSpPr>
          <p:sp>
            <p:nvSpPr>
              <p:cNvPr id="92208" name="Rectangle 7"/>
              <p:cNvSpPr>
                <a:spLocks noChangeArrowheads="1"/>
              </p:cNvSpPr>
              <p:nvPr/>
            </p:nvSpPr>
            <p:spPr bwMode="auto">
              <a:xfrm>
                <a:off x="249" y="3204"/>
                <a:ext cx="725" cy="408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  <a:latin typeface="Arial" panose="020B0604020202020204" pitchFamily="34" charset="0"/>
                  </a:rPr>
                  <a:t>PT1</a:t>
                </a:r>
              </a:p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  <a:latin typeface="Arial" panose="020B0604020202020204" pitchFamily="34" charset="0"/>
                  </a:rPr>
                  <a:t>(10 bit)</a:t>
                </a:r>
                <a:endParaRPr lang="zh-CN" altLang="en-US" sz="1600" b="1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2209" name="Rectangle 14"/>
              <p:cNvSpPr>
                <a:spLocks noChangeArrowheads="1"/>
              </p:cNvSpPr>
              <p:nvPr/>
            </p:nvSpPr>
            <p:spPr bwMode="auto">
              <a:xfrm>
                <a:off x="975" y="3203"/>
                <a:ext cx="725" cy="408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  <a:latin typeface="Arial" panose="020B0604020202020204" pitchFamily="34" charset="0"/>
                  </a:rPr>
                  <a:t>PT2</a:t>
                </a:r>
              </a:p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  <a:latin typeface="Arial" panose="020B0604020202020204" pitchFamily="34" charset="0"/>
                  </a:rPr>
                  <a:t>(10 bit)</a:t>
                </a:r>
                <a:endParaRPr lang="zh-CN" altLang="en-US" sz="1600" b="1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2210" name="Rectangle 15"/>
              <p:cNvSpPr>
                <a:spLocks noChangeArrowheads="1"/>
              </p:cNvSpPr>
              <p:nvPr/>
            </p:nvSpPr>
            <p:spPr bwMode="auto">
              <a:xfrm>
                <a:off x="1701" y="3203"/>
                <a:ext cx="725" cy="408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  <a:latin typeface="Arial" panose="020B0604020202020204" pitchFamily="34" charset="0"/>
                  </a:rPr>
                  <a:t>Offset</a:t>
                </a:r>
              </a:p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  <a:latin typeface="Arial" panose="020B0604020202020204" pitchFamily="34" charset="0"/>
                  </a:rPr>
                  <a:t>(12bit)</a:t>
                </a:r>
                <a:endParaRPr lang="zh-CN" altLang="en-US" sz="1600" b="1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2207" name="Text Box 17"/>
            <p:cNvSpPr txBox="1">
              <a:spLocks noChangeArrowheads="1"/>
            </p:cNvSpPr>
            <p:nvPr/>
          </p:nvSpPr>
          <p:spPr bwMode="auto">
            <a:xfrm>
              <a:off x="308" y="2296"/>
              <a:ext cx="135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Page table entry</a:t>
              </a:r>
              <a:endParaRPr kumimoji="1"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7" name="组合 125"/>
          <p:cNvGrpSpPr>
            <a:grpSpLocks/>
          </p:cNvGrpSpPr>
          <p:nvPr/>
        </p:nvGrpSpPr>
        <p:grpSpPr bwMode="auto">
          <a:xfrm>
            <a:off x="5483225" y="1773238"/>
            <a:ext cx="5041900" cy="3954462"/>
            <a:chOff x="3959257" y="1773238"/>
            <a:chExt cx="5041899" cy="3954471"/>
          </a:xfrm>
        </p:grpSpPr>
        <p:sp>
          <p:nvSpPr>
            <p:cNvPr id="92168" name="Text Box 75"/>
            <p:cNvSpPr txBox="1">
              <a:spLocks noChangeArrowheads="1"/>
            </p:cNvSpPr>
            <p:nvPr/>
          </p:nvSpPr>
          <p:spPr bwMode="auto">
            <a:xfrm>
              <a:off x="8072462" y="4500570"/>
              <a:ext cx="928694" cy="3139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Frame</a:t>
              </a:r>
              <a:endParaRPr kumimoji="1" lang="zh-CN" altLang="en-US" sz="1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169" name="Line 95"/>
            <p:cNvSpPr>
              <a:spLocks noChangeShapeType="1"/>
            </p:cNvSpPr>
            <p:nvPr/>
          </p:nvSpPr>
          <p:spPr bwMode="auto">
            <a:xfrm>
              <a:off x="7775607" y="2276476"/>
              <a:ext cx="1008063" cy="2159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170" name="Group 52"/>
            <p:cNvGrpSpPr>
              <a:grpSpLocks/>
            </p:cNvGrpSpPr>
            <p:nvPr/>
          </p:nvGrpSpPr>
          <p:grpSpPr bwMode="auto">
            <a:xfrm>
              <a:off x="3959257" y="2630488"/>
              <a:ext cx="1584325" cy="2012950"/>
              <a:chOff x="2200" y="1117"/>
              <a:chExt cx="672" cy="1082"/>
            </a:xfrm>
          </p:grpSpPr>
          <p:sp>
            <p:nvSpPr>
              <p:cNvPr id="92200" name="Rectangle 20"/>
              <p:cNvSpPr>
                <a:spLocks noChangeArrowheads="1"/>
              </p:cNvSpPr>
              <p:nvPr/>
            </p:nvSpPr>
            <p:spPr bwMode="auto">
              <a:xfrm>
                <a:off x="2200" y="1117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1023</a:t>
                </a:r>
              </a:p>
            </p:txBody>
          </p:sp>
          <p:sp>
            <p:nvSpPr>
              <p:cNvPr id="92201" name="Rectangle 22"/>
              <p:cNvSpPr>
                <a:spLocks noChangeArrowheads="1"/>
              </p:cNvSpPr>
              <p:nvPr/>
            </p:nvSpPr>
            <p:spPr bwMode="auto">
              <a:xfrm>
                <a:off x="2200" y="1297"/>
                <a:ext cx="672" cy="18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92202" name="Rectangle 24"/>
              <p:cNvSpPr>
                <a:spLocks noChangeArrowheads="1"/>
              </p:cNvSpPr>
              <p:nvPr/>
            </p:nvSpPr>
            <p:spPr bwMode="auto">
              <a:xfrm>
                <a:off x="2200" y="1478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92203" name="Rectangle 26"/>
              <p:cNvSpPr>
                <a:spLocks noChangeArrowheads="1"/>
              </p:cNvSpPr>
              <p:nvPr/>
            </p:nvSpPr>
            <p:spPr bwMode="auto">
              <a:xfrm>
                <a:off x="2200" y="1658"/>
                <a:ext cx="672" cy="18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92204" name="Rectangle 28"/>
              <p:cNvSpPr>
                <a:spLocks noChangeArrowheads="1"/>
              </p:cNvSpPr>
              <p:nvPr/>
            </p:nvSpPr>
            <p:spPr bwMode="auto">
              <a:xfrm>
                <a:off x="2200" y="1839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92205" name="Rectangle 30"/>
              <p:cNvSpPr>
                <a:spLocks noChangeArrowheads="1"/>
              </p:cNvSpPr>
              <p:nvPr/>
            </p:nvSpPr>
            <p:spPr bwMode="auto">
              <a:xfrm>
                <a:off x="2200" y="2019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sp>
          <p:nvSpPr>
            <p:cNvPr id="92171" name="Text Box 64"/>
            <p:cNvSpPr txBox="1">
              <a:spLocks noChangeArrowheads="1"/>
            </p:cNvSpPr>
            <p:nvPr/>
          </p:nvSpPr>
          <p:spPr bwMode="auto">
            <a:xfrm>
              <a:off x="4103720" y="2133601"/>
              <a:ext cx="12969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Top level</a:t>
              </a:r>
              <a:endParaRPr kumimoji="1"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172" name="Text Box 66"/>
            <p:cNvSpPr txBox="1">
              <a:spLocks noChangeArrowheads="1"/>
            </p:cNvSpPr>
            <p:nvPr/>
          </p:nvSpPr>
          <p:spPr bwMode="auto">
            <a:xfrm>
              <a:off x="6429388" y="1773238"/>
              <a:ext cx="164307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Second level</a:t>
              </a:r>
              <a:endParaRPr kumimoji="1"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92173" name="Group 68"/>
            <p:cNvGrpSpPr>
              <a:grpSpLocks/>
            </p:cNvGrpSpPr>
            <p:nvPr/>
          </p:nvGrpSpPr>
          <p:grpSpPr bwMode="auto">
            <a:xfrm>
              <a:off x="6407182" y="2209801"/>
              <a:ext cx="1584325" cy="1012825"/>
              <a:chOff x="2200" y="1117"/>
              <a:chExt cx="672" cy="1082"/>
            </a:xfrm>
          </p:grpSpPr>
          <p:sp>
            <p:nvSpPr>
              <p:cNvPr id="92194" name="Rectangle 69"/>
              <p:cNvSpPr>
                <a:spLocks noChangeArrowheads="1"/>
              </p:cNvSpPr>
              <p:nvPr/>
            </p:nvSpPr>
            <p:spPr bwMode="auto">
              <a:xfrm>
                <a:off x="2200" y="1117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1023</a:t>
                </a:r>
              </a:p>
            </p:txBody>
          </p:sp>
          <p:sp>
            <p:nvSpPr>
              <p:cNvPr id="92195" name="Rectangle 70"/>
              <p:cNvSpPr>
                <a:spLocks noChangeArrowheads="1"/>
              </p:cNvSpPr>
              <p:nvPr/>
            </p:nvSpPr>
            <p:spPr bwMode="auto">
              <a:xfrm>
                <a:off x="2200" y="1297"/>
                <a:ext cx="672" cy="18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92196" name="Rectangle 71"/>
              <p:cNvSpPr>
                <a:spLocks noChangeArrowheads="1"/>
              </p:cNvSpPr>
              <p:nvPr/>
            </p:nvSpPr>
            <p:spPr bwMode="auto">
              <a:xfrm>
                <a:off x="2200" y="1478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92197" name="Rectangle 72"/>
              <p:cNvSpPr>
                <a:spLocks noChangeArrowheads="1"/>
              </p:cNvSpPr>
              <p:nvPr/>
            </p:nvSpPr>
            <p:spPr bwMode="auto">
              <a:xfrm>
                <a:off x="2200" y="1658"/>
                <a:ext cx="672" cy="18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92198" name="Rectangle 73"/>
              <p:cNvSpPr>
                <a:spLocks noChangeArrowheads="1"/>
              </p:cNvSpPr>
              <p:nvPr/>
            </p:nvSpPr>
            <p:spPr bwMode="auto">
              <a:xfrm>
                <a:off x="2200" y="1839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92199" name="Rectangle 74"/>
              <p:cNvSpPr>
                <a:spLocks noChangeArrowheads="1"/>
              </p:cNvSpPr>
              <p:nvPr/>
            </p:nvSpPr>
            <p:spPr bwMode="auto">
              <a:xfrm>
                <a:off x="2200" y="2019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sp>
          <p:nvSpPr>
            <p:cNvPr id="92174" name="Line 90"/>
            <p:cNvSpPr>
              <a:spLocks noChangeShapeType="1"/>
            </p:cNvSpPr>
            <p:nvPr/>
          </p:nvSpPr>
          <p:spPr bwMode="auto">
            <a:xfrm>
              <a:off x="5399120" y="4508501"/>
              <a:ext cx="936625" cy="730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75" name="Line 91"/>
            <p:cNvSpPr>
              <a:spLocks noChangeShapeType="1"/>
            </p:cNvSpPr>
            <p:nvPr/>
          </p:nvSpPr>
          <p:spPr bwMode="auto">
            <a:xfrm flipV="1">
              <a:off x="5472145" y="3500438"/>
              <a:ext cx="936625" cy="720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76" name="Line 92"/>
            <p:cNvSpPr>
              <a:spLocks noChangeShapeType="1"/>
            </p:cNvSpPr>
            <p:nvPr/>
          </p:nvSpPr>
          <p:spPr bwMode="auto">
            <a:xfrm flipV="1">
              <a:off x="5399120" y="2276476"/>
              <a:ext cx="1008063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77" name="Line 96"/>
            <p:cNvSpPr>
              <a:spLocks noChangeShapeType="1"/>
            </p:cNvSpPr>
            <p:nvPr/>
          </p:nvSpPr>
          <p:spPr bwMode="auto">
            <a:xfrm>
              <a:off x="7920070" y="2781301"/>
              <a:ext cx="719138" cy="1428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178" name="Group 68"/>
            <p:cNvGrpSpPr>
              <a:grpSpLocks/>
            </p:cNvGrpSpPr>
            <p:nvPr/>
          </p:nvGrpSpPr>
          <p:grpSpPr bwMode="auto">
            <a:xfrm>
              <a:off x="6429388" y="3429000"/>
              <a:ext cx="1584325" cy="1012825"/>
              <a:chOff x="2200" y="1117"/>
              <a:chExt cx="672" cy="1082"/>
            </a:xfrm>
          </p:grpSpPr>
          <p:sp>
            <p:nvSpPr>
              <p:cNvPr id="92188" name="Rectangle 69"/>
              <p:cNvSpPr>
                <a:spLocks noChangeArrowheads="1"/>
              </p:cNvSpPr>
              <p:nvPr/>
            </p:nvSpPr>
            <p:spPr bwMode="auto">
              <a:xfrm>
                <a:off x="2200" y="1117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1023</a:t>
                </a:r>
              </a:p>
            </p:txBody>
          </p:sp>
          <p:sp>
            <p:nvSpPr>
              <p:cNvPr id="92189" name="Rectangle 70"/>
              <p:cNvSpPr>
                <a:spLocks noChangeArrowheads="1"/>
              </p:cNvSpPr>
              <p:nvPr/>
            </p:nvSpPr>
            <p:spPr bwMode="auto">
              <a:xfrm>
                <a:off x="2200" y="1297"/>
                <a:ext cx="672" cy="18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92190" name="Rectangle 71"/>
              <p:cNvSpPr>
                <a:spLocks noChangeArrowheads="1"/>
              </p:cNvSpPr>
              <p:nvPr/>
            </p:nvSpPr>
            <p:spPr bwMode="auto">
              <a:xfrm>
                <a:off x="2200" y="1478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92191" name="Rectangle 72"/>
              <p:cNvSpPr>
                <a:spLocks noChangeArrowheads="1"/>
              </p:cNvSpPr>
              <p:nvPr/>
            </p:nvSpPr>
            <p:spPr bwMode="auto">
              <a:xfrm>
                <a:off x="2200" y="1658"/>
                <a:ext cx="672" cy="18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92192" name="Rectangle 73"/>
              <p:cNvSpPr>
                <a:spLocks noChangeArrowheads="1"/>
              </p:cNvSpPr>
              <p:nvPr/>
            </p:nvSpPr>
            <p:spPr bwMode="auto">
              <a:xfrm>
                <a:off x="2200" y="1839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92193" name="Rectangle 74"/>
              <p:cNvSpPr>
                <a:spLocks noChangeArrowheads="1"/>
              </p:cNvSpPr>
              <p:nvPr/>
            </p:nvSpPr>
            <p:spPr bwMode="auto">
              <a:xfrm>
                <a:off x="2200" y="2019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92179" name="Group 68"/>
            <p:cNvGrpSpPr>
              <a:grpSpLocks/>
            </p:cNvGrpSpPr>
            <p:nvPr/>
          </p:nvGrpSpPr>
          <p:grpSpPr bwMode="auto">
            <a:xfrm>
              <a:off x="6429388" y="4714884"/>
              <a:ext cx="1584325" cy="1012825"/>
              <a:chOff x="2200" y="1117"/>
              <a:chExt cx="672" cy="1082"/>
            </a:xfrm>
          </p:grpSpPr>
          <p:sp>
            <p:nvSpPr>
              <p:cNvPr id="92182" name="Rectangle 69"/>
              <p:cNvSpPr>
                <a:spLocks noChangeArrowheads="1"/>
              </p:cNvSpPr>
              <p:nvPr/>
            </p:nvSpPr>
            <p:spPr bwMode="auto">
              <a:xfrm>
                <a:off x="2200" y="1117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1023</a:t>
                </a:r>
              </a:p>
            </p:txBody>
          </p:sp>
          <p:sp>
            <p:nvSpPr>
              <p:cNvPr id="92183" name="Rectangle 70"/>
              <p:cNvSpPr>
                <a:spLocks noChangeArrowheads="1"/>
              </p:cNvSpPr>
              <p:nvPr/>
            </p:nvSpPr>
            <p:spPr bwMode="auto">
              <a:xfrm>
                <a:off x="2200" y="1297"/>
                <a:ext cx="672" cy="18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92184" name="Rectangle 71"/>
              <p:cNvSpPr>
                <a:spLocks noChangeArrowheads="1"/>
              </p:cNvSpPr>
              <p:nvPr/>
            </p:nvSpPr>
            <p:spPr bwMode="auto">
              <a:xfrm>
                <a:off x="2200" y="1478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92185" name="Rectangle 72"/>
              <p:cNvSpPr>
                <a:spLocks noChangeArrowheads="1"/>
              </p:cNvSpPr>
              <p:nvPr/>
            </p:nvSpPr>
            <p:spPr bwMode="auto">
              <a:xfrm>
                <a:off x="2200" y="1658"/>
                <a:ext cx="672" cy="18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92186" name="Rectangle 73"/>
              <p:cNvSpPr>
                <a:spLocks noChangeArrowheads="1"/>
              </p:cNvSpPr>
              <p:nvPr/>
            </p:nvSpPr>
            <p:spPr bwMode="auto">
              <a:xfrm>
                <a:off x="2200" y="1839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92187" name="Rectangle 74"/>
              <p:cNvSpPr>
                <a:spLocks noChangeArrowheads="1"/>
              </p:cNvSpPr>
              <p:nvPr/>
            </p:nvSpPr>
            <p:spPr bwMode="auto">
              <a:xfrm>
                <a:off x="2200" y="2019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sp>
          <p:nvSpPr>
            <p:cNvPr id="92180" name="Line 93"/>
            <p:cNvSpPr>
              <a:spLocks noChangeShapeType="1"/>
            </p:cNvSpPr>
            <p:nvPr/>
          </p:nvSpPr>
          <p:spPr bwMode="auto">
            <a:xfrm>
              <a:off x="7786710" y="4000504"/>
              <a:ext cx="863600" cy="2889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81" name="Line 94"/>
            <p:cNvSpPr>
              <a:spLocks noChangeShapeType="1"/>
            </p:cNvSpPr>
            <p:nvPr/>
          </p:nvSpPr>
          <p:spPr bwMode="auto">
            <a:xfrm flipV="1">
              <a:off x="7847045" y="5214950"/>
              <a:ext cx="582607" cy="3016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AE32B9E-9B22-CD51-5E04-27BC1DB0F453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6" name="标题 8">
            <a:extLst>
              <a:ext uri="{FF2B5EF4-FFF2-40B4-BE49-F238E27FC236}">
                <a16:creationId xmlns:a16="http://schemas.microsoft.com/office/drawing/2014/main" id="{3573019C-457B-4166-6DBB-E9035DA2A28D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 kern="0" dirty="0"/>
              <a:t>Multi-level page table</a:t>
            </a:r>
            <a:endParaRPr lang="zh-CN" altLang="en-US" b="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>
            <a:spLocks noChangeArrowheads="1"/>
          </p:cNvSpPr>
          <p:nvPr/>
        </p:nvSpPr>
        <p:spPr bwMode="auto">
          <a:xfrm>
            <a:off x="733560" y="1721862"/>
            <a:ext cx="6120680" cy="423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4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整个可分配的分区大小</a:t>
            </a:r>
            <a:r>
              <a:rPr lang="en-US" altLang="zh-CN" sz="24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baseline="300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</a:p>
        </p:txBody>
      </p:sp>
      <p:sp>
        <p:nvSpPr>
          <p:cNvPr id="34" name="Text Box 2"/>
          <p:cNvSpPr>
            <a:spLocks noChangeArrowheads="1"/>
          </p:cNvSpPr>
          <p:nvPr/>
        </p:nvSpPr>
        <p:spPr bwMode="auto">
          <a:xfrm>
            <a:off x="733560" y="2133597"/>
            <a:ext cx="9505056" cy="600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4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需要的分区大小为</a:t>
            </a:r>
            <a:r>
              <a:rPr lang="en-US" altLang="zh-CN" sz="24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baseline="300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U-1</a:t>
            </a:r>
            <a:r>
              <a:rPr lang="en-US" altLang="zh-CN" sz="24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s </a:t>
            </a:r>
            <a:r>
              <a:rPr lang="zh-CN" altLang="en-US" sz="24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sz="24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</a:t>
            </a:r>
            <a:r>
              <a:rPr lang="en-US" altLang="zh-CN" sz="2400" b="1" baseline="300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24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时，把整个块分配给该进程；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116353" y="2657964"/>
            <a:ext cx="6890015" cy="709430"/>
            <a:chOff x="1282383" y="2101577"/>
            <a:chExt cx="6890015" cy="709430"/>
          </a:xfrm>
        </p:grpSpPr>
        <p:pic>
          <p:nvPicPr>
            <p:cNvPr id="35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2383" y="222156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2"/>
            <p:cNvSpPr>
              <a:spLocks noChangeArrowheads="1"/>
            </p:cNvSpPr>
            <p:nvPr/>
          </p:nvSpPr>
          <p:spPr bwMode="auto">
            <a:xfrm>
              <a:off x="1425552" y="2101577"/>
              <a:ext cx="6746846" cy="709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eaLnBrk="1" hangingPunct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>
                  <a:solidFill>
                    <a:srgbClr val="4BACC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</a:t>
              </a:r>
              <a:r>
                <a:rPr lang="en-US" altLang="zh-CN" sz="2000" b="1" dirty="0">
                  <a:solidFill>
                    <a:srgbClr val="4BACC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 </a:t>
              </a:r>
              <a:r>
                <a:rPr lang="zh-CN" altLang="en-US" sz="2000" b="1" dirty="0">
                  <a:solidFill>
                    <a:srgbClr val="4BACC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≤</a:t>
              </a:r>
              <a:r>
                <a:rPr lang="en-US" altLang="zh-CN" sz="2000" b="1" dirty="0">
                  <a:solidFill>
                    <a:srgbClr val="4BACC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sz="2000" b="1" baseline="30000" dirty="0">
                  <a:solidFill>
                    <a:srgbClr val="4BACC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zh-CN" altLang="en-US" sz="2000" b="1" baseline="30000" dirty="0">
                  <a:solidFill>
                    <a:srgbClr val="4BACC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－</a:t>
              </a:r>
              <a:r>
                <a:rPr lang="en-US" altLang="zh-CN" sz="2000" b="1" baseline="30000" dirty="0">
                  <a:solidFill>
                    <a:srgbClr val="4BACC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000" b="1" dirty="0">
                  <a:solidFill>
                    <a:srgbClr val="4BACC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，将大小为</a:t>
              </a:r>
              <a:r>
                <a:rPr lang="en-US" altLang="zh-CN" sz="2000" b="1" dirty="0">
                  <a:solidFill>
                    <a:srgbClr val="4BACC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sz="2000" b="1" baseline="30000" dirty="0">
                  <a:solidFill>
                    <a:srgbClr val="4BACC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 </a:t>
              </a:r>
              <a:r>
                <a:rPr lang="zh-CN" altLang="en-US" sz="2000" b="1" dirty="0">
                  <a:solidFill>
                    <a:srgbClr val="4BACC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的当前空闲分区划分成两个大小为</a:t>
              </a:r>
              <a:r>
                <a:rPr lang="en-US" altLang="zh-CN" sz="2000" b="1" dirty="0">
                  <a:solidFill>
                    <a:srgbClr val="4BACC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sz="2000" b="1" baseline="30000" dirty="0">
                  <a:solidFill>
                    <a:srgbClr val="4BACC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zh-CN" altLang="en-US" sz="2000" b="1" baseline="30000" dirty="0">
                  <a:solidFill>
                    <a:srgbClr val="4BACC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－</a:t>
              </a:r>
              <a:r>
                <a:rPr lang="en-US" altLang="zh-CN" sz="2000" b="1" baseline="30000" dirty="0">
                  <a:solidFill>
                    <a:srgbClr val="4BACC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</a:t>
              </a:r>
              <a:r>
                <a:rPr lang="zh-CN" altLang="en-US" sz="2000" b="1" dirty="0">
                  <a:solidFill>
                    <a:srgbClr val="4BACC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的空闲分区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16353" y="3306703"/>
            <a:ext cx="6818007" cy="709430"/>
            <a:chOff x="1282383" y="2750316"/>
            <a:chExt cx="6818007" cy="709430"/>
          </a:xfrm>
        </p:grpSpPr>
        <p:pic>
          <p:nvPicPr>
            <p:cNvPr id="25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2383" y="287030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" name="Text Box 2"/>
            <p:cNvSpPr>
              <a:spLocks noChangeArrowheads="1"/>
            </p:cNvSpPr>
            <p:nvPr/>
          </p:nvSpPr>
          <p:spPr bwMode="auto">
            <a:xfrm>
              <a:off x="1425552" y="2750316"/>
              <a:ext cx="6674838" cy="709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eaLnBrk="1" hangingPunct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>
                  <a:solidFill>
                    <a:srgbClr val="4BACC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重复划分过程，直到</a:t>
              </a:r>
              <a:r>
                <a:rPr lang="en-US" altLang="zh-CN" sz="2000" b="1" dirty="0">
                  <a:solidFill>
                    <a:srgbClr val="4BACC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sz="2000" b="1" baseline="30000" dirty="0">
                  <a:solidFill>
                    <a:srgbClr val="4BACC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i-1</a:t>
              </a:r>
              <a:r>
                <a:rPr lang="en-US" altLang="zh-CN" sz="2000" b="1" dirty="0">
                  <a:solidFill>
                    <a:srgbClr val="4BACC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&lt; s </a:t>
              </a:r>
              <a:r>
                <a:rPr lang="zh-CN" altLang="en-US" sz="2000" b="1" dirty="0">
                  <a:solidFill>
                    <a:srgbClr val="4BACC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≤</a:t>
              </a:r>
              <a:r>
                <a:rPr lang="en-US" altLang="zh-CN" sz="2000" b="1" dirty="0">
                  <a:solidFill>
                    <a:srgbClr val="4BACC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2</a:t>
              </a:r>
              <a:r>
                <a:rPr lang="en-US" altLang="zh-CN" sz="2000" b="1" baseline="30000" dirty="0">
                  <a:solidFill>
                    <a:srgbClr val="4BACC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zh-CN" altLang="en-US" sz="2000" b="1" dirty="0">
                  <a:solidFill>
                    <a:srgbClr val="4BACC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，并把一个空闲分区分配给该进程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FF4CEA5A-8325-04BC-FE4E-1895CDC91C55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7" name="标题 8">
            <a:extLst>
              <a:ext uri="{FF2B5EF4-FFF2-40B4-BE49-F238E27FC236}">
                <a16:creationId xmlns:a16="http://schemas.microsoft.com/office/drawing/2014/main" id="{95976CA1-2E4A-A7CC-DF41-B35809C758CF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伙伴系统</a:t>
            </a:r>
            <a:r>
              <a:rPr lang="en-US" altLang="zh-CN" b="0" kern="0" dirty="0"/>
              <a:t>(Buddy System)</a:t>
            </a:r>
          </a:p>
        </p:txBody>
      </p:sp>
    </p:spTree>
    <p:extLst>
      <p:ext uri="{BB962C8B-B14F-4D97-AF65-F5344CB8AC3E}">
        <p14:creationId xmlns:p14="http://schemas.microsoft.com/office/powerpoint/2010/main" val="359467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Box 1"/>
          <p:cNvSpPr>
            <a:spLocks noChangeArrowheads="1"/>
          </p:cNvSpPr>
          <p:nvPr/>
        </p:nvSpPr>
        <p:spPr bwMode="auto">
          <a:xfrm>
            <a:off x="2149475" y="971552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eaLnBrk="1" hangingPunct="1"/>
            <a:endParaRPr 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3277701" y="3140151"/>
            <a:ext cx="2342148" cy="738215"/>
            <a:chOff x="1272536" y="2418056"/>
            <a:chExt cx="2342148" cy="738215"/>
          </a:xfrm>
        </p:grpSpPr>
        <p:sp>
          <p:nvSpPr>
            <p:cNvPr id="58" name="Rectangle 7"/>
            <p:cNvSpPr>
              <a:spLocks noChangeArrowheads="1"/>
            </p:cNvSpPr>
            <p:nvPr/>
          </p:nvSpPr>
          <p:spPr bwMode="auto">
            <a:xfrm>
              <a:off x="1707718" y="2662647"/>
              <a:ext cx="517771" cy="366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59" name="Rectangle 8"/>
            <p:cNvSpPr>
              <a:spLocks noChangeArrowheads="1"/>
            </p:cNvSpPr>
            <p:nvPr/>
          </p:nvSpPr>
          <p:spPr bwMode="auto">
            <a:xfrm>
              <a:off x="2910557" y="2662647"/>
              <a:ext cx="304945" cy="366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</a:p>
          </p:txBody>
        </p:sp>
        <p:sp>
          <p:nvSpPr>
            <p:cNvPr id="60" name="Rectangle 9"/>
            <p:cNvSpPr>
              <a:spLocks noChangeArrowheads="1"/>
            </p:cNvSpPr>
            <p:nvPr/>
          </p:nvSpPr>
          <p:spPr bwMode="auto">
            <a:xfrm>
              <a:off x="1742660" y="2418056"/>
              <a:ext cx="1288605" cy="366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逻辑地址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Rectangle 12"/>
            <p:cNvSpPr>
              <a:spLocks noChangeArrowheads="1"/>
            </p:cNvSpPr>
            <p:nvPr/>
          </p:nvSpPr>
          <p:spPr bwMode="auto">
            <a:xfrm>
              <a:off x="2232901" y="2662647"/>
              <a:ext cx="526242" cy="366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78" name="Rectangle 39"/>
            <p:cNvSpPr>
              <a:spLocks noChangeArrowheads="1"/>
            </p:cNvSpPr>
            <p:nvPr/>
          </p:nvSpPr>
          <p:spPr bwMode="auto">
            <a:xfrm>
              <a:off x="1272536" y="2662647"/>
              <a:ext cx="476477" cy="366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5" name="Group 62"/>
            <p:cNvGrpSpPr>
              <a:grpSpLocks/>
            </p:cNvGrpSpPr>
            <p:nvPr/>
          </p:nvGrpSpPr>
          <p:grpSpPr bwMode="auto">
            <a:xfrm>
              <a:off x="1319125" y="3003798"/>
              <a:ext cx="2295559" cy="152473"/>
              <a:chOff x="224" y="2554"/>
              <a:chExt cx="2168" cy="144"/>
            </a:xfrm>
            <a:effectLst/>
          </p:grpSpPr>
          <p:sp>
            <p:nvSpPr>
              <p:cNvPr id="141" name="Rectangle 63"/>
              <p:cNvSpPr>
                <a:spLocks noChangeArrowheads="1"/>
              </p:cNvSpPr>
              <p:nvPr/>
            </p:nvSpPr>
            <p:spPr bwMode="auto">
              <a:xfrm>
                <a:off x="224" y="2554"/>
                <a:ext cx="94" cy="144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" name="Rectangle 64"/>
              <p:cNvSpPr>
                <a:spLocks noChangeArrowheads="1"/>
              </p:cNvSpPr>
              <p:nvPr/>
            </p:nvSpPr>
            <p:spPr bwMode="auto">
              <a:xfrm>
                <a:off x="328" y="2554"/>
                <a:ext cx="94" cy="144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" name="Rectangle 65"/>
              <p:cNvSpPr>
                <a:spLocks noChangeArrowheads="1"/>
              </p:cNvSpPr>
              <p:nvPr/>
            </p:nvSpPr>
            <p:spPr bwMode="auto">
              <a:xfrm>
                <a:off x="431" y="2554"/>
                <a:ext cx="94" cy="144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" name="Rectangle 66"/>
              <p:cNvSpPr>
                <a:spLocks noChangeArrowheads="1"/>
              </p:cNvSpPr>
              <p:nvPr/>
            </p:nvSpPr>
            <p:spPr bwMode="auto">
              <a:xfrm>
                <a:off x="851" y="2554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" name="Rectangle 67"/>
              <p:cNvSpPr>
                <a:spLocks noChangeArrowheads="1"/>
              </p:cNvSpPr>
              <p:nvPr/>
            </p:nvSpPr>
            <p:spPr bwMode="auto">
              <a:xfrm>
                <a:off x="955" y="2554"/>
                <a:ext cx="94" cy="144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" name="Rectangle 68"/>
              <p:cNvSpPr>
                <a:spLocks noChangeArrowheads="1"/>
              </p:cNvSpPr>
              <p:nvPr/>
            </p:nvSpPr>
            <p:spPr bwMode="auto">
              <a:xfrm>
                <a:off x="1058" y="2554"/>
                <a:ext cx="94" cy="144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7" name="Rectangle 69"/>
              <p:cNvSpPr>
                <a:spLocks noChangeArrowheads="1"/>
              </p:cNvSpPr>
              <p:nvPr/>
            </p:nvSpPr>
            <p:spPr bwMode="auto">
              <a:xfrm>
                <a:off x="1162" y="2554"/>
                <a:ext cx="94" cy="144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" name="Rectangle 70"/>
              <p:cNvSpPr>
                <a:spLocks noChangeArrowheads="1"/>
              </p:cNvSpPr>
              <p:nvPr/>
            </p:nvSpPr>
            <p:spPr bwMode="auto">
              <a:xfrm>
                <a:off x="535" y="2554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9" name="Rectangle 71"/>
              <p:cNvSpPr>
                <a:spLocks noChangeArrowheads="1"/>
              </p:cNvSpPr>
              <p:nvPr/>
            </p:nvSpPr>
            <p:spPr bwMode="auto">
              <a:xfrm>
                <a:off x="639" y="2554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0" name="Rectangle 72"/>
              <p:cNvSpPr>
                <a:spLocks noChangeArrowheads="1"/>
              </p:cNvSpPr>
              <p:nvPr/>
            </p:nvSpPr>
            <p:spPr bwMode="auto">
              <a:xfrm>
                <a:off x="743" y="2554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" name="Rectangle 73"/>
              <p:cNvSpPr>
                <a:spLocks noChangeArrowheads="1"/>
              </p:cNvSpPr>
              <p:nvPr/>
            </p:nvSpPr>
            <p:spPr bwMode="auto">
              <a:xfrm>
                <a:off x="1266" y="2554"/>
                <a:ext cx="94" cy="144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2" name="Rectangle 74"/>
              <p:cNvSpPr>
                <a:spLocks noChangeArrowheads="1"/>
              </p:cNvSpPr>
              <p:nvPr/>
            </p:nvSpPr>
            <p:spPr bwMode="auto">
              <a:xfrm>
                <a:off x="1370" y="2554"/>
                <a:ext cx="94" cy="144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" name="Rectangle 75"/>
              <p:cNvSpPr>
                <a:spLocks noChangeArrowheads="1"/>
              </p:cNvSpPr>
              <p:nvPr/>
            </p:nvSpPr>
            <p:spPr bwMode="auto">
              <a:xfrm>
                <a:off x="1474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" name="Rectangle 76"/>
              <p:cNvSpPr>
                <a:spLocks noChangeArrowheads="1"/>
              </p:cNvSpPr>
              <p:nvPr/>
            </p:nvSpPr>
            <p:spPr bwMode="auto">
              <a:xfrm>
                <a:off x="1578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" name="Rectangle 77"/>
              <p:cNvSpPr>
                <a:spLocks noChangeArrowheads="1"/>
              </p:cNvSpPr>
              <p:nvPr/>
            </p:nvSpPr>
            <p:spPr bwMode="auto">
              <a:xfrm>
                <a:off x="1675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" name="Rectangle 78"/>
              <p:cNvSpPr>
                <a:spLocks noChangeArrowheads="1"/>
              </p:cNvSpPr>
              <p:nvPr/>
            </p:nvSpPr>
            <p:spPr bwMode="auto">
              <a:xfrm>
                <a:off x="1778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7" name="Rectangle 79"/>
              <p:cNvSpPr>
                <a:spLocks noChangeArrowheads="1"/>
              </p:cNvSpPr>
              <p:nvPr/>
            </p:nvSpPr>
            <p:spPr bwMode="auto">
              <a:xfrm>
                <a:off x="1882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" name="Rectangle 80"/>
              <p:cNvSpPr>
                <a:spLocks noChangeArrowheads="1"/>
              </p:cNvSpPr>
              <p:nvPr/>
            </p:nvSpPr>
            <p:spPr bwMode="auto">
              <a:xfrm>
                <a:off x="1986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" name="Rectangle 81"/>
              <p:cNvSpPr>
                <a:spLocks noChangeArrowheads="1"/>
              </p:cNvSpPr>
              <p:nvPr/>
            </p:nvSpPr>
            <p:spPr bwMode="auto">
              <a:xfrm>
                <a:off x="2090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0" name="Rectangle 82"/>
              <p:cNvSpPr>
                <a:spLocks noChangeArrowheads="1"/>
              </p:cNvSpPr>
              <p:nvPr/>
            </p:nvSpPr>
            <p:spPr bwMode="auto">
              <a:xfrm>
                <a:off x="2194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" name="Rectangle 83"/>
              <p:cNvSpPr>
                <a:spLocks noChangeArrowheads="1"/>
              </p:cNvSpPr>
              <p:nvPr/>
            </p:nvSpPr>
            <p:spPr bwMode="auto">
              <a:xfrm>
                <a:off x="2298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2576637" y="1966892"/>
            <a:ext cx="4077278" cy="409564"/>
            <a:chOff x="571472" y="876302"/>
            <a:chExt cx="4077278" cy="409564"/>
          </a:xfrm>
        </p:grpSpPr>
        <p:sp>
          <p:nvSpPr>
            <p:cNvPr id="52" name="Text Box 2"/>
            <p:cNvSpPr>
              <a:spLocks noChangeArrowheads="1"/>
            </p:cNvSpPr>
            <p:nvPr/>
          </p:nvSpPr>
          <p:spPr bwMode="auto">
            <a:xfrm>
              <a:off x="933974" y="876302"/>
              <a:ext cx="3714776" cy="409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eaLnBrk="1" hangingPunct="1">
                <a:spcBef>
                  <a:spcPts val="600"/>
                </a:spcBef>
                <a:buClr>
                  <a:srgbClr val="0066FF"/>
                </a:buClr>
                <a:buSzPct val="75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通过间接引用将页号分成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k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级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" name="矩形 44"/>
            <p:cNvSpPr>
              <a:spLocks noChangeArrowheads="1"/>
            </p:cNvSpPr>
            <p:nvPr/>
          </p:nvSpPr>
          <p:spPr bwMode="auto">
            <a:xfrm>
              <a:off x="571472" y="888216"/>
              <a:ext cx="32412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060519" y="2241672"/>
            <a:ext cx="2945142" cy="409564"/>
            <a:chOff x="1055354" y="1151082"/>
            <a:chExt cx="2945142" cy="409564"/>
          </a:xfrm>
        </p:grpSpPr>
        <p:pic>
          <p:nvPicPr>
            <p:cNvPr id="129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55354" y="125349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6" name="Text Box 2"/>
            <p:cNvSpPr>
              <a:spLocks noChangeArrowheads="1"/>
            </p:cNvSpPr>
            <p:nvPr/>
          </p:nvSpPr>
          <p:spPr bwMode="auto">
            <a:xfrm>
              <a:off x="1245392" y="1151082"/>
              <a:ext cx="2755104" cy="409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marL="0" lvl="1">
                <a:spcBef>
                  <a:spcPts val="600"/>
                </a:spcBef>
                <a:buClr>
                  <a:srgbClr val="0066FF"/>
                </a:buClr>
                <a:buSzPct val="75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建立页表“树”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060519" y="2543608"/>
            <a:ext cx="2945142" cy="409564"/>
            <a:chOff x="1055354" y="1453018"/>
            <a:chExt cx="2945142" cy="409564"/>
          </a:xfrm>
        </p:grpSpPr>
        <p:pic>
          <p:nvPicPr>
            <p:cNvPr id="177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55354" y="155543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8" name="Text Box 2"/>
            <p:cNvSpPr>
              <a:spLocks noChangeArrowheads="1"/>
            </p:cNvSpPr>
            <p:nvPr/>
          </p:nvSpPr>
          <p:spPr bwMode="auto">
            <a:xfrm>
              <a:off x="1245392" y="1453018"/>
              <a:ext cx="2755104" cy="409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marL="0" lvl="1">
                <a:spcBef>
                  <a:spcPts val="600"/>
                </a:spcBef>
                <a:buClr>
                  <a:srgbClr val="0066FF"/>
                </a:buClr>
                <a:buSzPct val="75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减少每级页表的长度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754178" y="2006158"/>
            <a:ext cx="5654190" cy="3799107"/>
            <a:chOff x="1749013" y="915566"/>
            <a:chExt cx="5654190" cy="3799107"/>
          </a:xfrm>
        </p:grpSpPr>
        <p:sp>
          <p:nvSpPr>
            <p:cNvPr id="56" name="Rectangle 5"/>
            <p:cNvSpPr>
              <a:spLocks noChangeArrowheads="1"/>
            </p:cNvSpPr>
            <p:nvPr/>
          </p:nvSpPr>
          <p:spPr bwMode="auto">
            <a:xfrm>
              <a:off x="2297490" y="4025370"/>
              <a:ext cx="872482" cy="211767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6"/>
            <p:cNvSpPr>
              <a:spLocks noChangeArrowheads="1"/>
            </p:cNvSpPr>
            <p:nvPr/>
          </p:nvSpPr>
          <p:spPr bwMode="auto">
            <a:xfrm>
              <a:off x="5938831" y="4109018"/>
              <a:ext cx="1464372" cy="335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第三级页表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Rectangle 10"/>
            <p:cNvSpPr>
              <a:spLocks noChangeArrowheads="1"/>
            </p:cNvSpPr>
            <p:nvPr/>
          </p:nvSpPr>
          <p:spPr bwMode="auto">
            <a:xfrm>
              <a:off x="2227607" y="4312315"/>
              <a:ext cx="1464372" cy="335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第一级页表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4393988" y="3940663"/>
              <a:ext cx="711539" cy="774010"/>
              <a:chOff x="3128" y="3472"/>
              <a:chExt cx="672" cy="731"/>
            </a:xfrm>
          </p:grpSpPr>
          <p:sp>
            <p:nvSpPr>
              <p:cNvPr id="168" name="Rectangle 14"/>
              <p:cNvSpPr>
                <a:spLocks noChangeArrowheads="1"/>
              </p:cNvSpPr>
              <p:nvPr/>
            </p:nvSpPr>
            <p:spPr bwMode="auto">
              <a:xfrm>
                <a:off x="3128" y="3472"/>
                <a:ext cx="672" cy="729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9" name="Rectangle 15"/>
              <p:cNvSpPr>
                <a:spLocks noChangeArrowheads="1"/>
              </p:cNvSpPr>
              <p:nvPr/>
            </p:nvSpPr>
            <p:spPr bwMode="auto">
              <a:xfrm>
                <a:off x="3131" y="4059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0" name="Rectangle 16"/>
              <p:cNvSpPr>
                <a:spLocks noChangeArrowheads="1"/>
              </p:cNvSpPr>
              <p:nvPr/>
            </p:nvSpPr>
            <p:spPr bwMode="auto">
              <a:xfrm>
                <a:off x="3131" y="3915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1" name="Rectangle 17"/>
              <p:cNvSpPr>
                <a:spLocks noChangeArrowheads="1"/>
              </p:cNvSpPr>
              <p:nvPr/>
            </p:nvSpPr>
            <p:spPr bwMode="auto">
              <a:xfrm>
                <a:off x="3131" y="3628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2" name="Rectangle 18"/>
              <p:cNvSpPr>
                <a:spLocks noChangeArrowheads="1"/>
              </p:cNvSpPr>
              <p:nvPr/>
            </p:nvSpPr>
            <p:spPr bwMode="auto">
              <a:xfrm>
                <a:off x="3131" y="3484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3" name="Rectangle 19"/>
              <p:cNvSpPr>
                <a:spLocks noChangeArrowheads="1"/>
              </p:cNvSpPr>
              <p:nvPr/>
            </p:nvSpPr>
            <p:spPr bwMode="auto">
              <a:xfrm>
                <a:off x="3131" y="3772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2297490" y="3813603"/>
              <a:ext cx="872482" cy="211767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97490" y="3601835"/>
              <a:ext cx="872482" cy="211767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97490" y="3390068"/>
              <a:ext cx="872482" cy="211767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25"/>
            <p:cNvGrpSpPr>
              <a:grpSpLocks/>
            </p:cNvGrpSpPr>
            <p:nvPr/>
          </p:nvGrpSpPr>
          <p:grpSpPr bwMode="auto">
            <a:xfrm>
              <a:off x="4368576" y="2966533"/>
              <a:ext cx="711539" cy="774010"/>
              <a:chOff x="3104" y="2552"/>
              <a:chExt cx="672" cy="731"/>
            </a:xfrm>
          </p:grpSpPr>
          <p:sp>
            <p:nvSpPr>
              <p:cNvPr id="162" name="Rectangle 26"/>
              <p:cNvSpPr>
                <a:spLocks noChangeArrowheads="1"/>
              </p:cNvSpPr>
              <p:nvPr/>
            </p:nvSpPr>
            <p:spPr bwMode="auto">
              <a:xfrm>
                <a:off x="3104" y="2552"/>
                <a:ext cx="672" cy="729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" name="Rectangle 27"/>
              <p:cNvSpPr>
                <a:spLocks noChangeArrowheads="1"/>
              </p:cNvSpPr>
              <p:nvPr/>
            </p:nvSpPr>
            <p:spPr bwMode="auto">
              <a:xfrm>
                <a:off x="3107" y="3139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" name="Rectangle 28"/>
              <p:cNvSpPr>
                <a:spLocks noChangeArrowheads="1"/>
              </p:cNvSpPr>
              <p:nvPr/>
            </p:nvSpPr>
            <p:spPr bwMode="auto">
              <a:xfrm>
                <a:off x="3107" y="2995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" name="Rectangle 29"/>
              <p:cNvSpPr>
                <a:spLocks noChangeArrowheads="1"/>
              </p:cNvSpPr>
              <p:nvPr/>
            </p:nvSpPr>
            <p:spPr bwMode="auto">
              <a:xfrm>
                <a:off x="3107" y="2708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" name="Rectangle 30"/>
              <p:cNvSpPr>
                <a:spLocks noChangeArrowheads="1"/>
              </p:cNvSpPr>
              <p:nvPr/>
            </p:nvSpPr>
            <p:spPr bwMode="auto">
              <a:xfrm>
                <a:off x="3107" y="2564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7" name="Rectangle 31"/>
              <p:cNvSpPr>
                <a:spLocks noChangeArrowheads="1"/>
              </p:cNvSpPr>
              <p:nvPr/>
            </p:nvSpPr>
            <p:spPr bwMode="auto">
              <a:xfrm>
                <a:off x="3107" y="2852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1" name="Rectangle 32"/>
            <p:cNvSpPr>
              <a:spLocks noChangeArrowheads="1"/>
            </p:cNvSpPr>
            <p:nvPr/>
          </p:nvSpPr>
          <p:spPr bwMode="auto">
            <a:xfrm>
              <a:off x="4368576" y="1983932"/>
              <a:ext cx="711539" cy="771892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Rectangle 33"/>
            <p:cNvSpPr>
              <a:spLocks noChangeArrowheads="1"/>
            </p:cNvSpPr>
            <p:nvPr/>
          </p:nvSpPr>
          <p:spPr bwMode="auto">
            <a:xfrm>
              <a:off x="4371752" y="2605470"/>
              <a:ext cx="705186" cy="152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34"/>
            <p:cNvSpPr>
              <a:spLocks noChangeArrowheads="1"/>
            </p:cNvSpPr>
            <p:nvPr/>
          </p:nvSpPr>
          <p:spPr bwMode="auto">
            <a:xfrm>
              <a:off x="4371752" y="2452997"/>
              <a:ext cx="705186" cy="152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Rectangle 35"/>
            <p:cNvSpPr>
              <a:spLocks noChangeArrowheads="1"/>
            </p:cNvSpPr>
            <p:nvPr/>
          </p:nvSpPr>
          <p:spPr bwMode="auto">
            <a:xfrm>
              <a:off x="4371752" y="2149111"/>
              <a:ext cx="705186" cy="152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Rectangle 36"/>
            <p:cNvSpPr>
              <a:spLocks noChangeArrowheads="1"/>
            </p:cNvSpPr>
            <p:nvPr/>
          </p:nvSpPr>
          <p:spPr bwMode="auto">
            <a:xfrm>
              <a:off x="4371752" y="1996639"/>
              <a:ext cx="705186" cy="152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Rectangle 37"/>
            <p:cNvSpPr>
              <a:spLocks noChangeArrowheads="1"/>
            </p:cNvSpPr>
            <p:nvPr/>
          </p:nvSpPr>
          <p:spPr bwMode="auto">
            <a:xfrm>
              <a:off x="4371752" y="2301584"/>
              <a:ext cx="705186" cy="15141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Rectangle 38"/>
            <p:cNvSpPr>
              <a:spLocks noChangeArrowheads="1"/>
            </p:cNvSpPr>
            <p:nvPr/>
          </p:nvSpPr>
          <p:spPr bwMode="auto">
            <a:xfrm>
              <a:off x="4185397" y="1533927"/>
              <a:ext cx="1464372" cy="335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第二级页表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Rectangle 40"/>
            <p:cNvSpPr>
              <a:spLocks noChangeArrowheads="1"/>
            </p:cNvSpPr>
            <p:nvPr/>
          </p:nvSpPr>
          <p:spPr bwMode="auto">
            <a:xfrm>
              <a:off x="5944125" y="2627705"/>
              <a:ext cx="931777" cy="1314017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Rectangle 41"/>
            <p:cNvSpPr>
              <a:spLocks noChangeArrowheads="1"/>
            </p:cNvSpPr>
            <p:nvPr/>
          </p:nvSpPr>
          <p:spPr bwMode="auto">
            <a:xfrm>
              <a:off x="5948361" y="3755367"/>
              <a:ext cx="924365" cy="188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Rectangle 42"/>
            <p:cNvSpPr>
              <a:spLocks noChangeArrowheads="1"/>
            </p:cNvSpPr>
            <p:nvPr/>
          </p:nvSpPr>
          <p:spPr bwMode="auto">
            <a:xfrm>
              <a:off x="5948361" y="3565835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Rectangle 43"/>
            <p:cNvSpPr>
              <a:spLocks noChangeArrowheads="1"/>
            </p:cNvSpPr>
            <p:nvPr/>
          </p:nvSpPr>
          <p:spPr bwMode="auto">
            <a:xfrm>
              <a:off x="5948361" y="3188889"/>
              <a:ext cx="924365" cy="188473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Rectangle 44"/>
            <p:cNvSpPr>
              <a:spLocks noChangeArrowheads="1"/>
            </p:cNvSpPr>
            <p:nvPr/>
          </p:nvSpPr>
          <p:spPr bwMode="auto">
            <a:xfrm>
              <a:off x="5948361" y="2999357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Rectangle 45"/>
            <p:cNvSpPr>
              <a:spLocks noChangeArrowheads="1"/>
            </p:cNvSpPr>
            <p:nvPr/>
          </p:nvSpPr>
          <p:spPr bwMode="auto">
            <a:xfrm>
              <a:off x="5948361" y="3377362"/>
              <a:ext cx="924365" cy="188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Rectangle 46"/>
            <p:cNvSpPr>
              <a:spLocks noChangeArrowheads="1"/>
            </p:cNvSpPr>
            <p:nvPr/>
          </p:nvSpPr>
          <p:spPr bwMode="auto">
            <a:xfrm>
              <a:off x="5948361" y="2813002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Rectangle 47"/>
            <p:cNvSpPr>
              <a:spLocks noChangeArrowheads="1"/>
            </p:cNvSpPr>
            <p:nvPr/>
          </p:nvSpPr>
          <p:spPr bwMode="auto">
            <a:xfrm>
              <a:off x="5948361" y="2626647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Line 48"/>
            <p:cNvSpPr>
              <a:spLocks noChangeShapeType="1"/>
            </p:cNvSpPr>
            <p:nvPr/>
          </p:nvSpPr>
          <p:spPr bwMode="auto">
            <a:xfrm>
              <a:off x="6257541" y="2627705"/>
              <a:ext cx="1059" cy="1304487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49"/>
            <p:cNvSpPr>
              <a:spLocks noChangeShapeType="1"/>
            </p:cNvSpPr>
            <p:nvPr/>
          </p:nvSpPr>
          <p:spPr bwMode="auto">
            <a:xfrm>
              <a:off x="6054244" y="2627705"/>
              <a:ext cx="1059" cy="1296016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50"/>
            <p:cNvSpPr>
              <a:spLocks noChangeShapeType="1"/>
            </p:cNvSpPr>
            <p:nvPr/>
          </p:nvSpPr>
          <p:spPr bwMode="auto">
            <a:xfrm>
              <a:off x="6155893" y="2636176"/>
              <a:ext cx="1059" cy="1296016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Rectangle 51"/>
            <p:cNvSpPr>
              <a:spLocks noChangeArrowheads="1"/>
            </p:cNvSpPr>
            <p:nvPr/>
          </p:nvSpPr>
          <p:spPr bwMode="auto">
            <a:xfrm>
              <a:off x="5935655" y="916625"/>
              <a:ext cx="931777" cy="1314017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Rectangle 52"/>
            <p:cNvSpPr>
              <a:spLocks noChangeArrowheads="1"/>
            </p:cNvSpPr>
            <p:nvPr/>
          </p:nvSpPr>
          <p:spPr bwMode="auto">
            <a:xfrm>
              <a:off x="5939890" y="2044286"/>
              <a:ext cx="924365" cy="188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Rectangle 53"/>
            <p:cNvSpPr>
              <a:spLocks noChangeArrowheads="1"/>
            </p:cNvSpPr>
            <p:nvPr/>
          </p:nvSpPr>
          <p:spPr bwMode="auto">
            <a:xfrm>
              <a:off x="5939890" y="1854754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Rectangle 54"/>
            <p:cNvSpPr>
              <a:spLocks noChangeArrowheads="1"/>
            </p:cNvSpPr>
            <p:nvPr/>
          </p:nvSpPr>
          <p:spPr bwMode="auto">
            <a:xfrm>
              <a:off x="5939890" y="1477808"/>
              <a:ext cx="924365" cy="188473"/>
            </a:xfrm>
            <a:prstGeom prst="rect">
              <a:avLst/>
            </a:prstGeom>
            <a:noFill/>
            <a:ln w="19050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Rectangle 55"/>
            <p:cNvSpPr>
              <a:spLocks noChangeArrowheads="1"/>
            </p:cNvSpPr>
            <p:nvPr/>
          </p:nvSpPr>
          <p:spPr bwMode="auto">
            <a:xfrm>
              <a:off x="5939890" y="1288277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Rectangle 56"/>
            <p:cNvSpPr>
              <a:spLocks noChangeArrowheads="1"/>
            </p:cNvSpPr>
            <p:nvPr/>
          </p:nvSpPr>
          <p:spPr bwMode="auto">
            <a:xfrm>
              <a:off x="5939890" y="1666281"/>
              <a:ext cx="924365" cy="188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Rectangle 57"/>
            <p:cNvSpPr>
              <a:spLocks noChangeArrowheads="1"/>
            </p:cNvSpPr>
            <p:nvPr/>
          </p:nvSpPr>
          <p:spPr bwMode="auto">
            <a:xfrm>
              <a:off x="5939890" y="1101921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Rectangle 58"/>
            <p:cNvSpPr>
              <a:spLocks noChangeArrowheads="1"/>
            </p:cNvSpPr>
            <p:nvPr/>
          </p:nvSpPr>
          <p:spPr bwMode="auto">
            <a:xfrm>
              <a:off x="5939890" y="915566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Line 59"/>
            <p:cNvSpPr>
              <a:spLocks noChangeShapeType="1"/>
            </p:cNvSpPr>
            <p:nvPr/>
          </p:nvSpPr>
          <p:spPr bwMode="auto">
            <a:xfrm>
              <a:off x="6249071" y="916625"/>
              <a:ext cx="1059" cy="1304487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60"/>
            <p:cNvSpPr>
              <a:spLocks noChangeShapeType="1"/>
            </p:cNvSpPr>
            <p:nvPr/>
          </p:nvSpPr>
          <p:spPr bwMode="auto">
            <a:xfrm>
              <a:off x="6045774" y="916625"/>
              <a:ext cx="1059" cy="1296016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61"/>
            <p:cNvSpPr>
              <a:spLocks noChangeShapeType="1"/>
            </p:cNvSpPr>
            <p:nvPr/>
          </p:nvSpPr>
          <p:spPr bwMode="auto">
            <a:xfrm>
              <a:off x="6147422" y="925096"/>
              <a:ext cx="1059" cy="1296016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84"/>
            <p:cNvSpPr>
              <a:spLocks noChangeArrowheads="1"/>
            </p:cNvSpPr>
            <p:nvPr/>
          </p:nvSpPr>
          <p:spPr bwMode="auto">
            <a:xfrm>
              <a:off x="1749013" y="3841133"/>
              <a:ext cx="505065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3" name="Line 85"/>
            <p:cNvSpPr>
              <a:spLocks noChangeShapeType="1"/>
            </p:cNvSpPr>
            <p:nvPr/>
          </p:nvSpPr>
          <p:spPr bwMode="auto">
            <a:xfrm flipV="1">
              <a:off x="2217020" y="3705222"/>
              <a:ext cx="0" cy="532974"/>
            </a:xfrm>
            <a:prstGeom prst="line">
              <a:avLst/>
            </a:prstGeom>
            <a:noFill/>
            <a:ln w="12600">
              <a:solidFill>
                <a:srgbClr val="005072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Rectangle 86"/>
            <p:cNvSpPr>
              <a:spLocks noChangeArrowheads="1"/>
            </p:cNvSpPr>
            <p:nvPr/>
          </p:nvSpPr>
          <p:spPr bwMode="auto">
            <a:xfrm>
              <a:off x="3833865" y="2426526"/>
              <a:ext cx="512476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5" name="Line 87"/>
            <p:cNvSpPr>
              <a:spLocks noChangeShapeType="1"/>
            </p:cNvSpPr>
            <p:nvPr/>
          </p:nvSpPr>
          <p:spPr bwMode="auto">
            <a:xfrm flipV="1">
              <a:off x="4309281" y="2457233"/>
              <a:ext cx="1059" cy="307063"/>
            </a:xfrm>
            <a:prstGeom prst="line">
              <a:avLst/>
            </a:prstGeom>
            <a:noFill/>
            <a:ln w="12600">
              <a:solidFill>
                <a:srgbClr val="005072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Rectangle 88"/>
            <p:cNvSpPr>
              <a:spLocks noChangeArrowheads="1"/>
            </p:cNvSpPr>
            <p:nvPr/>
          </p:nvSpPr>
          <p:spPr bwMode="auto">
            <a:xfrm>
              <a:off x="5478767" y="3514977"/>
              <a:ext cx="546360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7" name="Line 89"/>
            <p:cNvSpPr>
              <a:spLocks noChangeShapeType="1"/>
            </p:cNvSpPr>
            <p:nvPr/>
          </p:nvSpPr>
          <p:spPr bwMode="auto">
            <a:xfrm flipV="1">
              <a:off x="5884832" y="3299476"/>
              <a:ext cx="0" cy="62530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90"/>
            <p:cNvSpPr>
              <a:spLocks noChangeShapeType="1"/>
            </p:cNvSpPr>
            <p:nvPr/>
          </p:nvSpPr>
          <p:spPr bwMode="auto">
            <a:xfrm flipH="1">
              <a:off x="3943982" y="4706202"/>
              <a:ext cx="374828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91"/>
            <p:cNvSpPr>
              <a:spLocks noChangeShapeType="1"/>
            </p:cNvSpPr>
            <p:nvPr/>
          </p:nvSpPr>
          <p:spPr bwMode="auto">
            <a:xfrm flipH="1">
              <a:off x="4054101" y="3740543"/>
              <a:ext cx="273180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92"/>
            <p:cNvSpPr>
              <a:spLocks noChangeShapeType="1"/>
            </p:cNvSpPr>
            <p:nvPr/>
          </p:nvSpPr>
          <p:spPr bwMode="auto">
            <a:xfrm flipH="1">
              <a:off x="3952453" y="2774884"/>
              <a:ext cx="366358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93"/>
            <p:cNvSpPr>
              <a:spLocks noChangeShapeType="1"/>
            </p:cNvSpPr>
            <p:nvPr/>
          </p:nvSpPr>
          <p:spPr bwMode="auto">
            <a:xfrm flipH="1">
              <a:off x="5634930" y="3924810"/>
              <a:ext cx="290121" cy="1059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94"/>
            <p:cNvSpPr>
              <a:spLocks noChangeShapeType="1"/>
            </p:cNvSpPr>
            <p:nvPr/>
          </p:nvSpPr>
          <p:spPr bwMode="auto">
            <a:xfrm flipH="1">
              <a:off x="5095997" y="2224288"/>
              <a:ext cx="806834" cy="1059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95"/>
            <p:cNvSpPr>
              <a:spLocks noChangeShapeType="1"/>
            </p:cNvSpPr>
            <p:nvPr/>
          </p:nvSpPr>
          <p:spPr bwMode="auto">
            <a:xfrm flipH="1">
              <a:off x="3164678" y="4138666"/>
              <a:ext cx="527301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96"/>
            <p:cNvGrpSpPr>
              <a:grpSpLocks/>
            </p:cNvGrpSpPr>
            <p:nvPr/>
          </p:nvGrpSpPr>
          <p:grpSpPr bwMode="auto">
            <a:xfrm>
              <a:off x="3658096" y="4135489"/>
              <a:ext cx="304945" cy="567537"/>
              <a:chOff x="2433" y="3656"/>
              <a:chExt cx="288" cy="536"/>
            </a:xfrm>
          </p:grpSpPr>
          <p:sp>
            <p:nvSpPr>
              <p:cNvPr id="138" name="AutoShape 97"/>
              <p:cNvSpPr>
                <a:spLocks noChangeArrowheads="1"/>
              </p:cNvSpPr>
              <p:nvPr/>
            </p:nvSpPr>
            <p:spPr bwMode="auto">
              <a:xfrm>
                <a:off x="2577" y="4072"/>
                <a:ext cx="144" cy="1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80">
                <a:solidFill>
                  <a:srgbClr val="00507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9" name="AutoShape 98"/>
              <p:cNvSpPr>
                <a:spLocks noChangeArrowheads="1"/>
              </p:cNvSpPr>
              <p:nvPr/>
            </p:nvSpPr>
            <p:spPr bwMode="auto">
              <a:xfrm flipH="1" flipV="1">
                <a:off x="2433" y="3656"/>
                <a:ext cx="144" cy="1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80">
                <a:solidFill>
                  <a:srgbClr val="00507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  <p:sp>
            <p:nvSpPr>
              <p:cNvPr id="140" name="Line 99"/>
              <p:cNvSpPr>
                <a:spLocks noChangeShapeType="1"/>
              </p:cNvSpPr>
              <p:nvPr/>
            </p:nvSpPr>
            <p:spPr bwMode="auto">
              <a:xfrm>
                <a:off x="2576" y="3750"/>
                <a:ext cx="1" cy="320"/>
              </a:xfrm>
              <a:prstGeom prst="line">
                <a:avLst/>
              </a:prstGeom>
              <a:noFill/>
              <a:ln w="19080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5" name="Line 100"/>
            <p:cNvSpPr>
              <a:spLocks noChangeShapeType="1"/>
            </p:cNvSpPr>
            <p:nvPr/>
          </p:nvSpPr>
          <p:spPr bwMode="auto">
            <a:xfrm flipH="1">
              <a:off x="3173149" y="3918428"/>
              <a:ext cx="696715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" name="Group 101"/>
            <p:cNvGrpSpPr>
              <a:grpSpLocks/>
            </p:cNvGrpSpPr>
            <p:nvPr/>
          </p:nvGrpSpPr>
          <p:grpSpPr bwMode="auto">
            <a:xfrm>
              <a:off x="3869863" y="3745837"/>
              <a:ext cx="185296" cy="169414"/>
              <a:chOff x="2633" y="3288"/>
              <a:chExt cx="175" cy="160"/>
            </a:xfrm>
          </p:grpSpPr>
          <p:sp>
            <p:nvSpPr>
              <p:cNvPr id="136" name="AutoShape 102"/>
              <p:cNvSpPr>
                <a:spLocks noChangeArrowheads="1"/>
              </p:cNvSpPr>
              <p:nvPr/>
            </p:nvSpPr>
            <p:spPr bwMode="auto">
              <a:xfrm flipH="1">
                <a:off x="2633" y="3365"/>
                <a:ext cx="85" cy="8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80">
                <a:solidFill>
                  <a:srgbClr val="00507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" name="AutoShape 103"/>
              <p:cNvSpPr>
                <a:spLocks noChangeArrowheads="1"/>
              </p:cNvSpPr>
              <p:nvPr/>
            </p:nvSpPr>
            <p:spPr bwMode="auto">
              <a:xfrm flipV="1">
                <a:off x="2723" y="3288"/>
                <a:ext cx="85" cy="8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80">
                <a:solidFill>
                  <a:srgbClr val="00507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7" name="AutoShape 104"/>
            <p:cNvSpPr>
              <a:spLocks noChangeArrowheads="1"/>
            </p:cNvSpPr>
            <p:nvPr/>
          </p:nvSpPr>
          <p:spPr bwMode="auto">
            <a:xfrm flipV="1">
              <a:off x="3810569" y="2777523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118" name="AutoShape 105"/>
            <p:cNvSpPr>
              <a:spLocks noChangeArrowheads="1"/>
            </p:cNvSpPr>
            <p:nvPr/>
          </p:nvSpPr>
          <p:spPr bwMode="auto">
            <a:xfrm flipH="1">
              <a:off x="3658096" y="3571129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Line 106"/>
            <p:cNvSpPr>
              <a:spLocks noChangeShapeType="1"/>
            </p:cNvSpPr>
            <p:nvPr/>
          </p:nvSpPr>
          <p:spPr bwMode="auto">
            <a:xfrm flipV="1">
              <a:off x="3809510" y="2914650"/>
              <a:ext cx="1059" cy="662832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107"/>
            <p:cNvSpPr>
              <a:spLocks noChangeShapeType="1"/>
            </p:cNvSpPr>
            <p:nvPr/>
          </p:nvSpPr>
          <p:spPr bwMode="auto">
            <a:xfrm flipH="1">
              <a:off x="3164678" y="3698190"/>
              <a:ext cx="501889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108"/>
            <p:cNvSpPr>
              <a:spLocks noChangeShapeType="1"/>
            </p:cNvSpPr>
            <p:nvPr/>
          </p:nvSpPr>
          <p:spPr bwMode="auto">
            <a:xfrm flipH="1">
              <a:off x="3164678" y="3494893"/>
              <a:ext cx="264709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AutoShape 109"/>
            <p:cNvSpPr>
              <a:spLocks noChangeArrowheads="1"/>
            </p:cNvSpPr>
            <p:nvPr/>
          </p:nvSpPr>
          <p:spPr bwMode="auto">
            <a:xfrm flipH="1">
              <a:off x="3446329" y="3359362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Line 110"/>
            <p:cNvSpPr>
              <a:spLocks noChangeShapeType="1"/>
            </p:cNvSpPr>
            <p:nvPr/>
          </p:nvSpPr>
          <p:spPr bwMode="auto">
            <a:xfrm flipV="1">
              <a:off x="3606213" y="3211125"/>
              <a:ext cx="1059" cy="15459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AutoShape 111"/>
            <p:cNvSpPr>
              <a:spLocks noChangeArrowheads="1"/>
            </p:cNvSpPr>
            <p:nvPr/>
          </p:nvSpPr>
          <p:spPr bwMode="auto">
            <a:xfrm>
              <a:off x="5521649" y="3801448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AutoShape 112"/>
            <p:cNvSpPr>
              <a:spLocks noChangeArrowheads="1"/>
            </p:cNvSpPr>
            <p:nvPr/>
          </p:nvSpPr>
          <p:spPr bwMode="auto">
            <a:xfrm flipH="1" flipV="1">
              <a:off x="5369177" y="2368290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126" name="Line 113"/>
            <p:cNvSpPr>
              <a:spLocks noChangeShapeType="1"/>
            </p:cNvSpPr>
            <p:nvPr/>
          </p:nvSpPr>
          <p:spPr bwMode="auto">
            <a:xfrm>
              <a:off x="5520591" y="2492174"/>
              <a:ext cx="1059" cy="1312958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114"/>
            <p:cNvSpPr>
              <a:spLocks noChangeShapeType="1"/>
            </p:cNvSpPr>
            <p:nvPr/>
          </p:nvSpPr>
          <p:spPr bwMode="auto">
            <a:xfrm flipH="1">
              <a:off x="5079055" y="2368290"/>
              <a:ext cx="281651" cy="1059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115"/>
            <p:cNvGrpSpPr>
              <a:grpSpLocks/>
            </p:cNvGrpSpPr>
            <p:nvPr/>
          </p:nvGrpSpPr>
          <p:grpSpPr bwMode="auto">
            <a:xfrm>
              <a:off x="5070585" y="2529234"/>
              <a:ext cx="256239" cy="268945"/>
              <a:chOff x="3767" y="2139"/>
              <a:chExt cx="242" cy="254"/>
            </a:xfrm>
          </p:grpSpPr>
          <p:sp>
            <p:nvSpPr>
              <p:cNvPr id="133" name="AutoShape 116"/>
              <p:cNvSpPr>
                <a:spLocks noChangeArrowheads="1"/>
              </p:cNvSpPr>
              <p:nvPr/>
            </p:nvSpPr>
            <p:spPr bwMode="auto">
              <a:xfrm flipH="1" flipV="1">
                <a:off x="3865" y="2139"/>
                <a:ext cx="144" cy="1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507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  <p:sp>
            <p:nvSpPr>
              <p:cNvPr id="134" name="Line 117"/>
              <p:cNvSpPr>
                <a:spLocks noChangeShapeType="1"/>
              </p:cNvSpPr>
              <p:nvPr/>
            </p:nvSpPr>
            <p:spPr bwMode="auto">
              <a:xfrm flipH="1">
                <a:off x="3767" y="2139"/>
                <a:ext cx="90" cy="1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Line 118"/>
              <p:cNvSpPr>
                <a:spLocks noChangeShapeType="1"/>
              </p:cNvSpPr>
              <p:nvPr/>
            </p:nvSpPr>
            <p:spPr bwMode="auto">
              <a:xfrm flipV="1">
                <a:off x="4008" y="2247"/>
                <a:ext cx="1" cy="146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Group 119"/>
            <p:cNvGrpSpPr>
              <a:grpSpLocks/>
            </p:cNvGrpSpPr>
            <p:nvPr/>
          </p:nvGrpSpPr>
          <p:grpSpPr bwMode="auto">
            <a:xfrm>
              <a:off x="5070585" y="1809224"/>
              <a:ext cx="256239" cy="268945"/>
              <a:chOff x="3767" y="1459"/>
              <a:chExt cx="242" cy="254"/>
            </a:xfrm>
          </p:grpSpPr>
          <p:sp>
            <p:nvSpPr>
              <p:cNvPr id="130" name="AutoShape 120"/>
              <p:cNvSpPr>
                <a:spLocks noChangeArrowheads="1"/>
              </p:cNvSpPr>
              <p:nvPr/>
            </p:nvSpPr>
            <p:spPr bwMode="auto">
              <a:xfrm flipH="1">
                <a:off x="3865" y="1592"/>
                <a:ext cx="144" cy="1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507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" name="Line 121"/>
              <p:cNvSpPr>
                <a:spLocks noChangeShapeType="1"/>
              </p:cNvSpPr>
              <p:nvPr/>
            </p:nvSpPr>
            <p:spPr bwMode="auto">
              <a:xfrm flipH="1">
                <a:off x="3767" y="1712"/>
                <a:ext cx="90" cy="1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Line 122"/>
              <p:cNvSpPr>
                <a:spLocks noChangeShapeType="1"/>
              </p:cNvSpPr>
              <p:nvPr/>
            </p:nvSpPr>
            <p:spPr bwMode="auto">
              <a:xfrm>
                <a:off x="4008" y="1459"/>
                <a:ext cx="1" cy="144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3520175" y="3521881"/>
            <a:ext cx="4429114" cy="1276428"/>
            <a:chOff x="1515010" y="2431291"/>
            <a:chExt cx="4429114" cy="1276428"/>
          </a:xfrm>
        </p:grpSpPr>
        <p:sp>
          <p:nvSpPr>
            <p:cNvPr id="189" name="AutoShape 11"/>
            <p:cNvSpPr>
              <a:spLocks noChangeArrowheads="1"/>
            </p:cNvSpPr>
            <p:nvPr/>
          </p:nvSpPr>
          <p:spPr bwMode="auto">
            <a:xfrm>
              <a:off x="1515010" y="3576423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" name="Line 23"/>
            <p:cNvSpPr>
              <a:spLocks noChangeShapeType="1"/>
            </p:cNvSpPr>
            <p:nvPr/>
          </p:nvSpPr>
          <p:spPr bwMode="auto">
            <a:xfrm>
              <a:off x="1515010" y="2787774"/>
              <a:ext cx="0" cy="788649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Line 24"/>
            <p:cNvSpPr>
              <a:spLocks noChangeShapeType="1"/>
            </p:cNvSpPr>
            <p:nvPr/>
          </p:nvSpPr>
          <p:spPr bwMode="auto">
            <a:xfrm flipH="1">
              <a:off x="1648423" y="3706660"/>
              <a:ext cx="628949" cy="1059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AutoShape 11"/>
            <p:cNvSpPr>
              <a:spLocks noChangeArrowheads="1"/>
            </p:cNvSpPr>
            <p:nvPr/>
          </p:nvSpPr>
          <p:spPr bwMode="auto">
            <a:xfrm>
              <a:off x="1971343" y="2896427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" name="Line 23"/>
            <p:cNvSpPr>
              <a:spLocks noChangeShapeType="1"/>
            </p:cNvSpPr>
            <p:nvPr/>
          </p:nvSpPr>
          <p:spPr bwMode="auto">
            <a:xfrm>
              <a:off x="1968165" y="2787773"/>
              <a:ext cx="0" cy="109935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24"/>
            <p:cNvSpPr>
              <a:spLocks noChangeShapeType="1"/>
            </p:cNvSpPr>
            <p:nvPr/>
          </p:nvSpPr>
          <p:spPr bwMode="auto">
            <a:xfrm flipH="1">
              <a:off x="3902356" y="2431291"/>
              <a:ext cx="460924" cy="0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108"/>
            <p:cNvSpPr>
              <a:spLocks noChangeShapeType="1"/>
            </p:cNvSpPr>
            <p:nvPr/>
          </p:nvSpPr>
          <p:spPr bwMode="auto">
            <a:xfrm flipH="1">
              <a:off x="2119604" y="3023009"/>
              <a:ext cx="1495079" cy="0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AutoShape 109"/>
            <p:cNvSpPr>
              <a:spLocks noChangeArrowheads="1"/>
            </p:cNvSpPr>
            <p:nvPr/>
          </p:nvSpPr>
          <p:spPr bwMode="auto">
            <a:xfrm flipH="1">
              <a:off x="3590330" y="2899827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" name="Line 23"/>
            <p:cNvSpPr>
              <a:spLocks noChangeShapeType="1"/>
            </p:cNvSpPr>
            <p:nvPr/>
          </p:nvSpPr>
          <p:spPr bwMode="auto">
            <a:xfrm>
              <a:off x="3745810" y="2563959"/>
              <a:ext cx="0" cy="343810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AutoShape 104"/>
            <p:cNvSpPr>
              <a:spLocks noChangeArrowheads="1"/>
            </p:cNvSpPr>
            <p:nvPr/>
          </p:nvSpPr>
          <p:spPr bwMode="auto">
            <a:xfrm flipV="1">
              <a:off x="3749883" y="2436899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199" name="Line 24"/>
            <p:cNvSpPr>
              <a:spLocks noChangeShapeType="1"/>
            </p:cNvSpPr>
            <p:nvPr/>
          </p:nvSpPr>
          <p:spPr bwMode="auto">
            <a:xfrm flipH="1">
              <a:off x="2692435" y="3291830"/>
              <a:ext cx="3251689" cy="0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AutoShape 11"/>
            <p:cNvSpPr>
              <a:spLocks noChangeArrowheads="1"/>
            </p:cNvSpPr>
            <p:nvPr/>
          </p:nvSpPr>
          <p:spPr bwMode="auto">
            <a:xfrm>
              <a:off x="2543118" y="3164390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" name="Line 23"/>
            <p:cNvSpPr>
              <a:spLocks noChangeShapeType="1"/>
            </p:cNvSpPr>
            <p:nvPr/>
          </p:nvSpPr>
          <p:spPr bwMode="auto">
            <a:xfrm>
              <a:off x="2542026" y="2774884"/>
              <a:ext cx="0" cy="377037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173D303-B0AB-1FDD-A8EB-EDD05D463867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15" name="标题 8">
            <a:extLst>
              <a:ext uri="{FF2B5EF4-FFF2-40B4-BE49-F238E27FC236}">
                <a16:creationId xmlns:a16="http://schemas.microsoft.com/office/drawing/2014/main" id="{38929804-B9FD-D754-5A4D-E4FAAC5329A0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多级页表</a:t>
            </a:r>
          </a:p>
        </p:txBody>
      </p:sp>
    </p:spTree>
    <p:extLst>
      <p:ext uri="{BB962C8B-B14F-4D97-AF65-F5344CB8AC3E}">
        <p14:creationId xmlns:p14="http://schemas.microsoft.com/office/powerpoint/2010/main" val="20039442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8669742" y="3187108"/>
            <a:ext cx="516349" cy="1154832"/>
            <a:chOff x="6247016" y="2329858"/>
            <a:chExt cx="516349" cy="1154832"/>
          </a:xfrm>
        </p:grpSpPr>
        <p:sp>
          <p:nvSpPr>
            <p:cNvPr id="43" name="AutoShape 22"/>
            <p:cNvSpPr>
              <a:spLocks noChangeArrowheads="1"/>
            </p:cNvSpPr>
            <p:nvPr/>
          </p:nvSpPr>
          <p:spPr bwMode="auto">
            <a:xfrm>
              <a:off x="6521614" y="3301544"/>
              <a:ext cx="241751" cy="1786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44" name="Line 23"/>
            <p:cNvSpPr>
              <a:spLocks noChangeShapeType="1"/>
            </p:cNvSpPr>
            <p:nvPr/>
          </p:nvSpPr>
          <p:spPr bwMode="auto">
            <a:xfrm>
              <a:off x="6759423" y="2329858"/>
              <a:ext cx="0" cy="98482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45" name="Line 24"/>
            <p:cNvSpPr>
              <a:spLocks noChangeShapeType="1"/>
            </p:cNvSpPr>
            <p:nvPr/>
          </p:nvSpPr>
          <p:spPr bwMode="auto">
            <a:xfrm flipH="1">
              <a:off x="6247016" y="3483376"/>
              <a:ext cx="275911" cy="131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266838" y="2984201"/>
            <a:ext cx="4520207" cy="384962"/>
            <a:chOff x="2844112" y="2126951"/>
            <a:chExt cx="4520207" cy="384962"/>
          </a:xfrm>
        </p:grpSpPr>
        <p:sp>
          <p:nvSpPr>
            <p:cNvPr id="26" name="Line 5"/>
            <p:cNvSpPr>
              <a:spLocks noChangeShapeType="1"/>
            </p:cNvSpPr>
            <p:nvPr/>
          </p:nvSpPr>
          <p:spPr bwMode="auto">
            <a:xfrm flipH="1">
              <a:off x="3025425" y="2505343"/>
              <a:ext cx="4133412" cy="131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40" name="AutoShape 19"/>
            <p:cNvSpPr>
              <a:spLocks noChangeArrowheads="1"/>
            </p:cNvSpPr>
            <p:nvPr/>
          </p:nvSpPr>
          <p:spPr bwMode="auto">
            <a:xfrm>
              <a:off x="7153582" y="2283300"/>
              <a:ext cx="210218" cy="22072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41" name="AutoShape 20"/>
            <p:cNvSpPr>
              <a:spLocks noChangeArrowheads="1"/>
            </p:cNvSpPr>
            <p:nvPr/>
          </p:nvSpPr>
          <p:spPr bwMode="auto">
            <a:xfrm>
              <a:off x="2844112" y="2259651"/>
              <a:ext cx="189196" cy="2522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52" name="Line 31"/>
            <p:cNvSpPr>
              <a:spLocks noChangeShapeType="1"/>
            </p:cNvSpPr>
            <p:nvPr/>
          </p:nvSpPr>
          <p:spPr bwMode="auto">
            <a:xfrm>
              <a:off x="7363005" y="2126951"/>
              <a:ext cx="1314" cy="178685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526336" y="3082708"/>
            <a:ext cx="2064874" cy="1068205"/>
            <a:chOff x="2103612" y="2225456"/>
            <a:chExt cx="2064874" cy="1068205"/>
          </a:xfrm>
        </p:grpSpPr>
        <p:sp>
          <p:nvSpPr>
            <p:cNvPr id="65" name="Line 67"/>
            <p:cNvSpPr>
              <a:spLocks noChangeShapeType="1"/>
            </p:cNvSpPr>
            <p:nvPr/>
          </p:nvSpPr>
          <p:spPr bwMode="auto">
            <a:xfrm flipH="1">
              <a:off x="2283093" y="2705050"/>
              <a:ext cx="1663350" cy="131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66" name="AutoShape 68"/>
            <p:cNvSpPr>
              <a:spLocks noChangeArrowheads="1"/>
            </p:cNvSpPr>
            <p:nvPr/>
          </p:nvSpPr>
          <p:spPr bwMode="auto">
            <a:xfrm rot="10800000">
              <a:off x="3953012" y="2706364"/>
              <a:ext cx="210218" cy="22072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67" name="AutoShape 69"/>
            <p:cNvSpPr>
              <a:spLocks noChangeArrowheads="1"/>
            </p:cNvSpPr>
            <p:nvPr/>
          </p:nvSpPr>
          <p:spPr bwMode="auto">
            <a:xfrm>
              <a:off x="2104926" y="2456454"/>
              <a:ext cx="189196" cy="2522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68" name="Line 70"/>
            <p:cNvSpPr>
              <a:spLocks noChangeShapeType="1"/>
            </p:cNvSpPr>
            <p:nvPr/>
          </p:nvSpPr>
          <p:spPr bwMode="auto">
            <a:xfrm>
              <a:off x="2103612" y="2225456"/>
              <a:ext cx="1314" cy="231240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69" name="Line 71"/>
            <p:cNvSpPr>
              <a:spLocks noChangeShapeType="1"/>
            </p:cNvSpPr>
            <p:nvPr/>
          </p:nvSpPr>
          <p:spPr bwMode="auto">
            <a:xfrm>
              <a:off x="4167172" y="2915268"/>
              <a:ext cx="1314" cy="378393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648157" y="1812235"/>
            <a:ext cx="6815006" cy="1457074"/>
            <a:chOff x="1225433" y="954985"/>
            <a:chExt cx="6815006" cy="1457074"/>
          </a:xfrm>
        </p:grpSpPr>
        <p:sp>
          <p:nvSpPr>
            <p:cNvPr id="28" name="Rectangle 7"/>
            <p:cNvSpPr>
              <a:spLocks noChangeArrowheads="1"/>
            </p:cNvSpPr>
            <p:nvPr/>
          </p:nvSpPr>
          <p:spPr bwMode="auto">
            <a:xfrm>
              <a:off x="3198855" y="2107243"/>
              <a:ext cx="292991" cy="304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1295068" y="2107243"/>
              <a:ext cx="403356" cy="304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2272582" y="2107243"/>
              <a:ext cx="403356" cy="304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1704993" y="2107243"/>
              <a:ext cx="403356" cy="304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7747448" y="2107243"/>
              <a:ext cx="292991" cy="304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6476942" y="2107243"/>
              <a:ext cx="403356" cy="304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6813291" y="2107243"/>
              <a:ext cx="403356" cy="304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1225433" y="1560676"/>
              <a:ext cx="607005" cy="366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2631266" y="1560676"/>
              <a:ext cx="378392" cy="366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</a:p>
          </p:txBody>
        </p:sp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6562343" y="1560676"/>
              <a:ext cx="378392" cy="366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</a:p>
          </p:txBody>
        </p:sp>
        <p:sp>
          <p:nvSpPr>
            <p:cNvPr id="38" name="Rectangle 17"/>
            <p:cNvSpPr>
              <a:spLocks noChangeArrowheads="1"/>
            </p:cNvSpPr>
            <p:nvPr/>
          </p:nvSpPr>
          <p:spPr bwMode="auto">
            <a:xfrm>
              <a:off x="7298107" y="1560676"/>
              <a:ext cx="378392" cy="366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</a:p>
          </p:txBody>
        </p:sp>
        <p:sp>
          <p:nvSpPr>
            <p:cNvPr id="39" name="Rectangle 18"/>
            <p:cNvSpPr>
              <a:spLocks noChangeArrowheads="1"/>
            </p:cNvSpPr>
            <p:nvPr/>
          </p:nvSpPr>
          <p:spPr bwMode="auto">
            <a:xfrm>
              <a:off x="5408772" y="1751186"/>
              <a:ext cx="1106272" cy="366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物理地址</a:t>
              </a:r>
              <a:endParaRPr lang="en-US" altLang="zh-CN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Rectangle 21"/>
            <p:cNvSpPr>
              <a:spLocks noChangeArrowheads="1"/>
            </p:cNvSpPr>
            <p:nvPr/>
          </p:nvSpPr>
          <p:spPr bwMode="auto">
            <a:xfrm>
              <a:off x="3388051" y="1751186"/>
              <a:ext cx="1106272" cy="366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逻辑地址</a:t>
              </a:r>
              <a:endParaRPr lang="en-US" altLang="zh-CN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Oval 25"/>
            <p:cNvSpPr>
              <a:spLocks noChangeArrowheads="1"/>
            </p:cNvSpPr>
            <p:nvPr/>
          </p:nvSpPr>
          <p:spPr bwMode="auto">
            <a:xfrm>
              <a:off x="2054481" y="954985"/>
              <a:ext cx="599121" cy="536056"/>
            </a:xfrm>
            <a:prstGeom prst="ellips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</a:p>
          </p:txBody>
        </p:sp>
        <p:sp>
          <p:nvSpPr>
            <p:cNvPr id="47" name="Line 26"/>
            <p:cNvSpPr>
              <a:spLocks noChangeShapeType="1"/>
            </p:cNvSpPr>
            <p:nvPr/>
          </p:nvSpPr>
          <p:spPr bwMode="auto">
            <a:xfrm flipH="1">
              <a:off x="2346158" y="1496297"/>
              <a:ext cx="15766" cy="409925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Group 40"/>
            <p:cNvGrpSpPr>
              <a:grpSpLocks/>
            </p:cNvGrpSpPr>
            <p:nvPr/>
          </p:nvGrpSpPr>
          <p:grpSpPr bwMode="auto">
            <a:xfrm>
              <a:off x="1402805" y="1919360"/>
              <a:ext cx="1902473" cy="189196"/>
              <a:chOff x="720" y="1742"/>
              <a:chExt cx="1448" cy="144"/>
            </a:xfrm>
          </p:grpSpPr>
          <p:sp>
            <p:nvSpPr>
              <p:cNvPr id="101" name="Rectangle 41"/>
              <p:cNvSpPr>
                <a:spLocks noChangeArrowheads="1"/>
              </p:cNvSpPr>
              <p:nvPr/>
            </p:nvSpPr>
            <p:spPr bwMode="auto">
              <a:xfrm>
                <a:off x="720" y="1742"/>
                <a:ext cx="94" cy="144"/>
              </a:xfrm>
              <a:prstGeom prst="rect">
                <a:avLst/>
              </a:prstGeom>
              <a:solidFill>
                <a:srgbClr val="00FF00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" name="Rectangle 42"/>
              <p:cNvSpPr>
                <a:spLocks noChangeArrowheads="1"/>
              </p:cNvSpPr>
              <p:nvPr/>
            </p:nvSpPr>
            <p:spPr bwMode="auto">
              <a:xfrm>
                <a:off x="824" y="1742"/>
                <a:ext cx="94" cy="144"/>
              </a:xfrm>
              <a:prstGeom prst="rect">
                <a:avLst/>
              </a:prstGeom>
              <a:solidFill>
                <a:srgbClr val="00FF00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Rectangle 43"/>
              <p:cNvSpPr>
                <a:spLocks noChangeArrowheads="1"/>
              </p:cNvSpPr>
              <p:nvPr/>
            </p:nvSpPr>
            <p:spPr bwMode="auto">
              <a:xfrm>
                <a:off x="927" y="1742"/>
                <a:ext cx="94" cy="144"/>
              </a:xfrm>
              <a:prstGeom prst="rect">
                <a:avLst/>
              </a:prstGeom>
              <a:solidFill>
                <a:srgbClr val="00FF00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Rectangle 44"/>
              <p:cNvSpPr>
                <a:spLocks noChangeArrowheads="1"/>
              </p:cNvSpPr>
              <p:nvPr/>
            </p:nvSpPr>
            <p:spPr bwMode="auto">
              <a:xfrm>
                <a:off x="1347" y="1742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25560">
                <a:solidFill>
                  <a:srgbClr val="11576A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Rectangle 45"/>
              <p:cNvSpPr>
                <a:spLocks noChangeArrowheads="1"/>
              </p:cNvSpPr>
              <p:nvPr/>
            </p:nvSpPr>
            <p:spPr bwMode="auto">
              <a:xfrm>
                <a:off x="1451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" name="Rectangle 46"/>
              <p:cNvSpPr>
                <a:spLocks noChangeArrowheads="1"/>
              </p:cNvSpPr>
              <p:nvPr/>
            </p:nvSpPr>
            <p:spPr bwMode="auto">
              <a:xfrm>
                <a:off x="1554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Rectangle 47"/>
              <p:cNvSpPr>
                <a:spLocks noChangeArrowheads="1"/>
              </p:cNvSpPr>
              <p:nvPr/>
            </p:nvSpPr>
            <p:spPr bwMode="auto">
              <a:xfrm>
                <a:off x="1658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" name="Rectangle 48"/>
              <p:cNvSpPr>
                <a:spLocks noChangeArrowheads="1"/>
              </p:cNvSpPr>
              <p:nvPr/>
            </p:nvSpPr>
            <p:spPr bwMode="auto">
              <a:xfrm>
                <a:off x="1031" y="1742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Rectangle 49"/>
              <p:cNvSpPr>
                <a:spLocks noChangeArrowheads="1"/>
              </p:cNvSpPr>
              <p:nvPr/>
            </p:nvSpPr>
            <p:spPr bwMode="auto">
              <a:xfrm>
                <a:off x="1135" y="1742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Rectangle 50"/>
              <p:cNvSpPr>
                <a:spLocks noChangeArrowheads="1"/>
              </p:cNvSpPr>
              <p:nvPr/>
            </p:nvSpPr>
            <p:spPr bwMode="auto">
              <a:xfrm>
                <a:off x="1239" y="1742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" name="Rectangle 51"/>
              <p:cNvSpPr>
                <a:spLocks noChangeArrowheads="1"/>
              </p:cNvSpPr>
              <p:nvPr/>
            </p:nvSpPr>
            <p:spPr bwMode="auto">
              <a:xfrm>
                <a:off x="1762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Rectangle 52"/>
              <p:cNvSpPr>
                <a:spLocks noChangeArrowheads="1"/>
              </p:cNvSpPr>
              <p:nvPr/>
            </p:nvSpPr>
            <p:spPr bwMode="auto">
              <a:xfrm>
                <a:off x="1866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" name="Rectangle 53"/>
              <p:cNvSpPr>
                <a:spLocks noChangeArrowheads="1"/>
              </p:cNvSpPr>
              <p:nvPr/>
            </p:nvSpPr>
            <p:spPr bwMode="auto">
              <a:xfrm>
                <a:off x="1970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" name="Rectangle 54"/>
              <p:cNvSpPr>
                <a:spLocks noChangeArrowheads="1"/>
              </p:cNvSpPr>
              <p:nvPr/>
            </p:nvSpPr>
            <p:spPr bwMode="auto">
              <a:xfrm>
                <a:off x="2074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2" name="Rectangle 55"/>
            <p:cNvSpPr>
              <a:spLocks noChangeArrowheads="1"/>
            </p:cNvSpPr>
            <p:nvPr/>
          </p:nvSpPr>
          <p:spPr bwMode="auto">
            <a:xfrm>
              <a:off x="1884992" y="1560676"/>
              <a:ext cx="522917" cy="366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grpSp>
          <p:nvGrpSpPr>
            <p:cNvPr id="5" name="Group 57"/>
            <p:cNvGrpSpPr>
              <a:grpSpLocks/>
            </p:cNvGrpSpPr>
            <p:nvPr/>
          </p:nvGrpSpPr>
          <p:grpSpPr bwMode="auto">
            <a:xfrm>
              <a:off x="6625409" y="1919360"/>
              <a:ext cx="1220578" cy="189196"/>
              <a:chOff x="4695" y="1742"/>
              <a:chExt cx="929" cy="144"/>
            </a:xfrm>
          </p:grpSpPr>
          <p:sp>
            <p:nvSpPr>
              <p:cNvPr id="92" name="Rectangle 58"/>
              <p:cNvSpPr>
                <a:spLocks noChangeArrowheads="1"/>
              </p:cNvSpPr>
              <p:nvPr/>
            </p:nvSpPr>
            <p:spPr bwMode="auto">
              <a:xfrm>
                <a:off x="4695" y="1742"/>
                <a:ext cx="94" cy="144"/>
              </a:xfrm>
              <a:prstGeom prst="rect">
                <a:avLst/>
              </a:prstGeom>
              <a:solidFill>
                <a:srgbClr val="DC0081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" name="Rectangle 59"/>
              <p:cNvSpPr>
                <a:spLocks noChangeArrowheads="1"/>
              </p:cNvSpPr>
              <p:nvPr/>
            </p:nvSpPr>
            <p:spPr bwMode="auto">
              <a:xfrm>
                <a:off x="5115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" name="Rectangle 60"/>
              <p:cNvSpPr>
                <a:spLocks noChangeArrowheads="1"/>
              </p:cNvSpPr>
              <p:nvPr/>
            </p:nvSpPr>
            <p:spPr bwMode="auto">
              <a:xfrm>
                <a:off x="5219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" name="Rectangle 61"/>
              <p:cNvSpPr>
                <a:spLocks noChangeArrowheads="1"/>
              </p:cNvSpPr>
              <p:nvPr/>
            </p:nvSpPr>
            <p:spPr bwMode="auto">
              <a:xfrm>
                <a:off x="5322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" name="Rectangle 62"/>
              <p:cNvSpPr>
                <a:spLocks noChangeArrowheads="1"/>
              </p:cNvSpPr>
              <p:nvPr/>
            </p:nvSpPr>
            <p:spPr bwMode="auto">
              <a:xfrm>
                <a:off x="5426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Rectangle 63"/>
              <p:cNvSpPr>
                <a:spLocks noChangeArrowheads="1"/>
              </p:cNvSpPr>
              <p:nvPr/>
            </p:nvSpPr>
            <p:spPr bwMode="auto">
              <a:xfrm>
                <a:off x="4799" y="1742"/>
                <a:ext cx="94" cy="144"/>
              </a:xfrm>
              <a:prstGeom prst="rect">
                <a:avLst/>
              </a:prstGeom>
              <a:solidFill>
                <a:srgbClr val="DC0081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" name="Rectangle 64"/>
              <p:cNvSpPr>
                <a:spLocks noChangeArrowheads="1"/>
              </p:cNvSpPr>
              <p:nvPr/>
            </p:nvSpPr>
            <p:spPr bwMode="auto">
              <a:xfrm>
                <a:off x="4903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" name="Rectangle 65"/>
              <p:cNvSpPr>
                <a:spLocks noChangeArrowheads="1"/>
              </p:cNvSpPr>
              <p:nvPr/>
            </p:nvSpPr>
            <p:spPr bwMode="auto">
              <a:xfrm>
                <a:off x="5007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" name="Rectangle 66"/>
              <p:cNvSpPr>
                <a:spLocks noChangeArrowheads="1"/>
              </p:cNvSpPr>
              <p:nvPr/>
            </p:nvSpPr>
            <p:spPr bwMode="auto">
              <a:xfrm>
                <a:off x="5530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" name="Rectangle 78"/>
            <p:cNvSpPr>
              <a:spLocks noChangeArrowheads="1"/>
            </p:cNvSpPr>
            <p:nvPr/>
          </p:nvSpPr>
          <p:spPr bwMode="auto">
            <a:xfrm>
              <a:off x="6742343" y="1039072"/>
              <a:ext cx="903938" cy="36788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内存</a:t>
              </a:r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Line 84"/>
            <p:cNvSpPr>
              <a:spLocks noChangeShapeType="1"/>
            </p:cNvSpPr>
            <p:nvPr/>
          </p:nvSpPr>
          <p:spPr bwMode="auto">
            <a:xfrm flipV="1">
              <a:off x="7214019" y="1410895"/>
              <a:ext cx="1314" cy="507151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7" name="Line 89"/>
          <p:cNvSpPr>
            <a:spLocks noChangeShapeType="1"/>
          </p:cNvSpPr>
          <p:nvPr/>
        </p:nvSpPr>
        <p:spPr bwMode="auto">
          <a:xfrm>
            <a:off x="4035747" y="3036757"/>
            <a:ext cx="1314" cy="1103645"/>
          </a:xfrm>
          <a:prstGeom prst="line">
            <a:avLst/>
          </a:prstGeom>
          <a:noFill/>
          <a:ln w="28575">
            <a:solidFill>
              <a:srgbClr val="00507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6097199" y="4458355"/>
            <a:ext cx="977515" cy="595180"/>
            <a:chOff x="3674473" y="3601105"/>
            <a:chExt cx="977515" cy="595180"/>
          </a:xfrm>
        </p:grpSpPr>
        <p:sp>
          <p:nvSpPr>
            <p:cNvPr id="72" name="Line 74"/>
            <p:cNvSpPr>
              <a:spLocks noChangeShapeType="1"/>
            </p:cNvSpPr>
            <p:nvPr/>
          </p:nvSpPr>
          <p:spPr bwMode="auto">
            <a:xfrm>
              <a:off x="3674473" y="3601105"/>
              <a:ext cx="1314" cy="45196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75"/>
            <p:cNvSpPr>
              <a:spLocks noChangeShapeType="1"/>
            </p:cNvSpPr>
            <p:nvPr/>
          </p:nvSpPr>
          <p:spPr bwMode="auto">
            <a:xfrm flipH="1">
              <a:off x="3853159" y="4170007"/>
              <a:ext cx="798829" cy="26277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prstDash val="dash"/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AutoShape 76"/>
            <p:cNvSpPr>
              <a:spLocks noChangeArrowheads="1"/>
            </p:cNvSpPr>
            <p:nvPr/>
          </p:nvSpPr>
          <p:spPr bwMode="auto">
            <a:xfrm>
              <a:off x="3674473" y="4038621"/>
              <a:ext cx="189196" cy="1576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 cap="rnd">
              <a:solidFill>
                <a:srgbClr val="00507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976324" y="3562300"/>
            <a:ext cx="2771391" cy="1919554"/>
            <a:chOff x="3553598" y="2705050"/>
            <a:chExt cx="2771391" cy="1919554"/>
          </a:xfrm>
        </p:grpSpPr>
        <p:sp>
          <p:nvSpPr>
            <p:cNvPr id="86" name="Line 88"/>
            <p:cNvSpPr>
              <a:spLocks noChangeShapeType="1"/>
            </p:cNvSpPr>
            <p:nvPr/>
          </p:nvSpPr>
          <p:spPr bwMode="auto">
            <a:xfrm flipH="1" flipV="1">
              <a:off x="3553598" y="3451324"/>
              <a:ext cx="1250797" cy="0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299872" y="2705050"/>
              <a:ext cx="2025117" cy="1919554"/>
              <a:chOff x="4299872" y="2705050"/>
              <a:chExt cx="2025117" cy="1919554"/>
            </a:xfrm>
          </p:grpSpPr>
          <p:sp>
            <p:nvSpPr>
              <p:cNvPr id="24" name="Rectangle 3"/>
              <p:cNvSpPr>
                <a:spLocks noChangeArrowheads="1"/>
              </p:cNvSpPr>
              <p:nvPr/>
            </p:nvSpPr>
            <p:spPr bwMode="auto">
              <a:xfrm>
                <a:off x="4797826" y="2705050"/>
                <a:ext cx="1408461" cy="1492548"/>
              </a:xfrm>
              <a:prstGeom prst="rect">
                <a:avLst/>
              </a:prstGeom>
              <a:solidFill>
                <a:srgbClr val="FFFFFF"/>
              </a:solidFill>
              <a:ln w="12600">
                <a:solidFill>
                  <a:srgbClr val="00507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Rectangle 6"/>
              <p:cNvSpPr>
                <a:spLocks noChangeArrowheads="1"/>
              </p:cNvSpPr>
              <p:nvPr/>
            </p:nvSpPr>
            <p:spPr bwMode="auto">
              <a:xfrm>
                <a:off x="4860032" y="4227817"/>
                <a:ext cx="1464957" cy="396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2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第二级页表</a:t>
                </a:r>
                <a:endPara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0" name="Rectangle 29"/>
              <p:cNvSpPr>
                <a:spLocks noChangeArrowheads="1"/>
              </p:cNvSpPr>
              <p:nvPr/>
            </p:nvSpPr>
            <p:spPr bwMode="auto">
              <a:xfrm>
                <a:off x="4299872" y="3710155"/>
                <a:ext cx="638537" cy="366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360" tIns="44280" rIns="90360" bIns="4428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b="1" i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p</a:t>
                </a:r>
                <a:r>
                  <a:rPr lang="en-US" altLang="zh-CN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</a:p>
            </p:txBody>
          </p:sp>
          <p:sp>
            <p:nvSpPr>
              <p:cNvPr id="51" name="Line 30"/>
              <p:cNvSpPr>
                <a:spLocks noChangeShapeType="1"/>
              </p:cNvSpPr>
              <p:nvPr/>
            </p:nvSpPr>
            <p:spPr bwMode="auto">
              <a:xfrm flipV="1">
                <a:off x="4703227" y="3483376"/>
                <a:ext cx="7023" cy="740500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Rectangle 32"/>
              <p:cNvSpPr>
                <a:spLocks noChangeArrowheads="1"/>
              </p:cNvSpPr>
              <p:nvPr/>
            </p:nvSpPr>
            <p:spPr bwMode="auto">
              <a:xfrm>
                <a:off x="5523078" y="3285778"/>
                <a:ext cx="378392" cy="396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360" tIns="44280" rIns="90360" bIns="4428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2000" b="1" i="1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f</a:t>
                </a:r>
              </a:p>
            </p:txBody>
          </p:sp>
          <p:sp>
            <p:nvSpPr>
              <p:cNvPr id="77" name="Rectangle 79"/>
              <p:cNvSpPr>
                <a:spLocks noChangeArrowheads="1"/>
              </p:cNvSpPr>
              <p:nvPr/>
            </p:nvSpPr>
            <p:spPr bwMode="auto">
              <a:xfrm>
                <a:off x="4804395" y="3907235"/>
                <a:ext cx="1396636" cy="294305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80"/>
              <p:cNvSpPr>
                <a:spLocks noChangeArrowheads="1"/>
              </p:cNvSpPr>
              <p:nvPr/>
            </p:nvSpPr>
            <p:spPr bwMode="auto">
              <a:xfrm>
                <a:off x="4804395" y="3612930"/>
                <a:ext cx="1396636" cy="294305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79" name="Rectangle 81"/>
              <p:cNvSpPr>
                <a:spLocks noChangeArrowheads="1"/>
              </p:cNvSpPr>
              <p:nvPr/>
            </p:nvSpPr>
            <p:spPr bwMode="auto">
              <a:xfrm>
                <a:off x="4804395" y="3024319"/>
                <a:ext cx="1396636" cy="294305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" name="Rectangle 82"/>
              <p:cNvSpPr>
                <a:spLocks noChangeArrowheads="1"/>
              </p:cNvSpPr>
              <p:nvPr/>
            </p:nvSpPr>
            <p:spPr bwMode="auto">
              <a:xfrm>
                <a:off x="4804395" y="2730014"/>
                <a:ext cx="1396636" cy="294305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81" name="Rectangle 83"/>
              <p:cNvSpPr>
                <a:spLocks noChangeArrowheads="1"/>
              </p:cNvSpPr>
              <p:nvPr/>
            </p:nvSpPr>
            <p:spPr bwMode="auto">
              <a:xfrm>
                <a:off x="4804395" y="3318624"/>
                <a:ext cx="1396636" cy="294305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89" name="Line 91"/>
              <p:cNvSpPr>
                <a:spLocks noChangeShapeType="1"/>
              </p:cNvSpPr>
              <p:nvPr/>
            </p:nvSpPr>
            <p:spPr bwMode="auto">
              <a:xfrm>
                <a:off x="5176218" y="2715561"/>
                <a:ext cx="1314" cy="1482037"/>
              </a:xfrm>
              <a:prstGeom prst="line">
                <a:avLst/>
              </a:prstGeom>
              <a:noFill/>
              <a:ln w="38160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90" name="Line 92"/>
              <p:cNvSpPr>
                <a:spLocks noChangeShapeType="1"/>
              </p:cNvSpPr>
              <p:nvPr/>
            </p:nvSpPr>
            <p:spPr bwMode="auto">
              <a:xfrm>
                <a:off x="4923957" y="2715561"/>
                <a:ext cx="1314" cy="1471526"/>
              </a:xfrm>
              <a:prstGeom prst="line">
                <a:avLst/>
              </a:prstGeom>
              <a:noFill/>
              <a:ln w="12600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91" name="Line 93"/>
              <p:cNvSpPr>
                <a:spLocks noChangeShapeType="1"/>
              </p:cNvSpPr>
              <p:nvPr/>
            </p:nvSpPr>
            <p:spPr bwMode="auto">
              <a:xfrm>
                <a:off x="5050088" y="2726072"/>
                <a:ext cx="1314" cy="1461016"/>
              </a:xfrm>
              <a:prstGeom prst="line">
                <a:avLst/>
              </a:prstGeom>
              <a:noFill/>
              <a:ln w="12600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2838819" y="3940693"/>
            <a:ext cx="3409475" cy="1882902"/>
            <a:chOff x="416093" y="3083443"/>
            <a:chExt cx="3409475" cy="1882902"/>
          </a:xfrm>
        </p:grpSpPr>
        <p:sp>
          <p:nvSpPr>
            <p:cNvPr id="56" name="Rectangle 35"/>
            <p:cNvSpPr>
              <a:spLocks noChangeArrowheads="1"/>
            </p:cNvSpPr>
            <p:nvPr/>
          </p:nvSpPr>
          <p:spPr bwMode="auto">
            <a:xfrm>
              <a:off x="416093" y="3314683"/>
              <a:ext cx="797515" cy="308758"/>
            </a:xfrm>
            <a:prstGeom prst="rect">
              <a:avLst/>
            </a:prstGeom>
            <a:noFill/>
            <a:ln w="2844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PTBR</a:t>
              </a:r>
            </a:p>
          </p:txBody>
        </p:sp>
        <p:sp>
          <p:nvSpPr>
            <p:cNvPr id="57" name="Line 36"/>
            <p:cNvSpPr>
              <a:spLocks noChangeShapeType="1"/>
            </p:cNvSpPr>
            <p:nvPr/>
          </p:nvSpPr>
          <p:spPr bwMode="auto">
            <a:xfrm>
              <a:off x="898281" y="3619499"/>
              <a:ext cx="1314" cy="3941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37"/>
            <p:cNvSpPr>
              <a:spLocks noChangeShapeType="1"/>
            </p:cNvSpPr>
            <p:nvPr/>
          </p:nvSpPr>
          <p:spPr bwMode="auto">
            <a:xfrm>
              <a:off x="1045434" y="4159497"/>
              <a:ext cx="1355906" cy="1314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AutoShape 38"/>
            <p:cNvSpPr>
              <a:spLocks noChangeArrowheads="1"/>
            </p:cNvSpPr>
            <p:nvPr/>
          </p:nvSpPr>
          <p:spPr bwMode="auto">
            <a:xfrm>
              <a:off x="899595" y="3997891"/>
              <a:ext cx="189196" cy="1576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 cap="rnd">
              <a:solidFill>
                <a:srgbClr val="00507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39"/>
            <p:cNvSpPr>
              <a:spLocks noChangeShapeType="1"/>
            </p:cNvSpPr>
            <p:nvPr/>
          </p:nvSpPr>
          <p:spPr bwMode="auto">
            <a:xfrm flipH="1">
              <a:off x="1222805" y="3476288"/>
              <a:ext cx="223357" cy="131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Oval 77"/>
            <p:cNvSpPr>
              <a:spLocks noChangeArrowheads="1"/>
            </p:cNvSpPr>
            <p:nvPr/>
          </p:nvSpPr>
          <p:spPr bwMode="auto">
            <a:xfrm>
              <a:off x="1444848" y="3304172"/>
              <a:ext cx="336349" cy="325838"/>
            </a:xfrm>
            <a:prstGeom prst="ellipse">
              <a:avLst/>
            </a:prstGeom>
            <a:solidFill>
              <a:srgbClr val="CCFFFF"/>
            </a:solidFill>
            <a:ln w="2844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11576A"/>
                  </a:solidFill>
                  <a:latin typeface="Arial" charset="0"/>
                </a:rPr>
                <a:t>+</a:t>
              </a: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934919" y="3083443"/>
              <a:ext cx="1890649" cy="1541161"/>
              <a:chOff x="1934919" y="3083443"/>
              <a:chExt cx="1890649" cy="1541161"/>
            </a:xfrm>
          </p:grpSpPr>
          <p:sp>
            <p:nvSpPr>
              <p:cNvPr id="25" name="Rectangle 4"/>
              <p:cNvSpPr>
                <a:spLocks noChangeArrowheads="1"/>
              </p:cNvSpPr>
              <p:nvPr/>
            </p:nvSpPr>
            <p:spPr bwMode="auto">
              <a:xfrm>
                <a:off x="2448639" y="3871761"/>
                <a:ext cx="1082623" cy="262773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27"/>
              <p:cNvSpPr>
                <a:spLocks noChangeArrowheads="1"/>
              </p:cNvSpPr>
              <p:nvPr/>
            </p:nvSpPr>
            <p:spPr bwMode="auto">
              <a:xfrm>
                <a:off x="2360611" y="4227817"/>
                <a:ext cx="1464957" cy="396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2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第一级页表</a:t>
                </a:r>
                <a:endPara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9" name="Rectangle 28"/>
              <p:cNvSpPr>
                <a:spLocks noChangeArrowheads="1"/>
              </p:cNvSpPr>
              <p:nvPr/>
            </p:nvSpPr>
            <p:spPr bwMode="auto">
              <a:xfrm>
                <a:off x="2427618" y="3302858"/>
                <a:ext cx="1073426" cy="335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360" tIns="44280" rIns="90360" bIns="44280">
                <a:spAutoFit/>
              </a:bodyPr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页表项</a:t>
                </a:r>
                <a:endParaRPr lang="en-US" altLang="zh-CN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4" name="Rectangle 33"/>
              <p:cNvSpPr>
                <a:spLocks noChangeArrowheads="1"/>
              </p:cNvSpPr>
              <p:nvPr/>
            </p:nvSpPr>
            <p:spPr bwMode="auto">
              <a:xfrm>
                <a:off x="1934919" y="3710155"/>
                <a:ext cx="539998" cy="366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360" tIns="44280" rIns="90360" bIns="4428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b="1" i="1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p</a:t>
                </a:r>
                <a:r>
                  <a:rPr lang="en-US" altLang="zh-CN" b="1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</a:p>
            </p:txBody>
          </p:sp>
          <p:sp>
            <p:nvSpPr>
              <p:cNvPr id="55" name="Line 34"/>
              <p:cNvSpPr>
                <a:spLocks noChangeShapeType="1"/>
              </p:cNvSpPr>
              <p:nvPr/>
            </p:nvSpPr>
            <p:spPr bwMode="auto">
              <a:xfrm flipH="1" flipV="1">
                <a:off x="2360611" y="3509133"/>
                <a:ext cx="9197" cy="626713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Rectangle 85"/>
              <p:cNvSpPr>
                <a:spLocks noChangeArrowheads="1"/>
              </p:cNvSpPr>
              <p:nvPr/>
            </p:nvSpPr>
            <p:spPr bwMode="auto">
              <a:xfrm>
                <a:off x="2448639" y="3608988"/>
                <a:ext cx="1082623" cy="262773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86"/>
              <p:cNvSpPr>
                <a:spLocks noChangeArrowheads="1"/>
              </p:cNvSpPr>
              <p:nvPr/>
            </p:nvSpPr>
            <p:spPr bwMode="auto">
              <a:xfrm>
                <a:off x="2448639" y="3346215"/>
                <a:ext cx="1082623" cy="262773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" name="Rectangle 87"/>
              <p:cNvSpPr>
                <a:spLocks noChangeArrowheads="1"/>
              </p:cNvSpPr>
              <p:nvPr/>
            </p:nvSpPr>
            <p:spPr bwMode="auto">
              <a:xfrm>
                <a:off x="2448639" y="3083443"/>
                <a:ext cx="1082623" cy="262773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8" name="Line 90"/>
            <p:cNvSpPr>
              <a:spLocks noChangeShapeType="1"/>
            </p:cNvSpPr>
            <p:nvPr/>
          </p:nvSpPr>
          <p:spPr bwMode="auto">
            <a:xfrm flipH="1">
              <a:off x="1800905" y="3476288"/>
              <a:ext cx="633282" cy="131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Box 95"/>
            <p:cNvSpPr txBox="1">
              <a:spLocks noChangeArrowheads="1"/>
            </p:cNvSpPr>
            <p:nvPr/>
          </p:nvSpPr>
          <p:spPr bwMode="auto">
            <a:xfrm>
              <a:off x="988939" y="4597013"/>
              <a:ext cx="7686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CR3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2" name="直接箭头连接符 97"/>
            <p:cNvCxnSpPr>
              <a:stCxn id="21" idx="0"/>
              <a:endCxn id="57" idx="0"/>
            </p:cNvCxnSpPr>
            <p:nvPr/>
          </p:nvCxnSpPr>
          <p:spPr bwMode="auto">
            <a:xfrm rot="16200000" flipV="1">
              <a:off x="647007" y="3870774"/>
              <a:ext cx="977513" cy="474963"/>
            </a:xfrm>
            <a:prstGeom prst="straightConnector1">
              <a:avLst/>
            </a:prstGeom>
            <a:solidFill>
              <a:srgbClr val="00B8FF"/>
            </a:solidFill>
            <a:ln w="31750" cap="flat" cmpd="sng" algn="ctr">
              <a:solidFill>
                <a:schemeClr val="accent1">
                  <a:lumMod val="75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0" name="Oval 72"/>
          <p:cNvSpPr>
            <a:spLocks noChangeArrowheads="1"/>
          </p:cNvSpPr>
          <p:nvPr/>
        </p:nvSpPr>
        <p:spPr bwMode="auto">
          <a:xfrm>
            <a:off x="6411212" y="4171933"/>
            <a:ext cx="336349" cy="325838"/>
          </a:xfrm>
          <a:prstGeom prst="ellipse">
            <a:avLst/>
          </a:prstGeom>
          <a:solidFill>
            <a:srgbClr val="CCFFFF"/>
          </a:solidFill>
          <a:ln w="28440">
            <a:solidFill>
              <a:srgbClr val="11576A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000" b="1" dirty="0">
                <a:solidFill>
                  <a:srgbClr val="11576A"/>
                </a:solidFill>
                <a:latin typeface="Arial" charset="0"/>
              </a:rPr>
              <a:t>+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EDA54B4-4579-D874-DDB0-9A1E63ADFF73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3" name="标题 8">
            <a:extLst>
              <a:ext uri="{FF2B5EF4-FFF2-40B4-BE49-F238E27FC236}">
                <a16:creationId xmlns:a16="http://schemas.microsoft.com/office/drawing/2014/main" id="{C3E94B94-0554-5FC8-CB58-9EC832D03732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二级页表实例</a:t>
            </a:r>
          </a:p>
        </p:txBody>
      </p:sp>
    </p:spTree>
    <p:extLst>
      <p:ext uri="{BB962C8B-B14F-4D97-AF65-F5344CB8AC3E}">
        <p14:creationId xmlns:p14="http://schemas.microsoft.com/office/powerpoint/2010/main" val="42556321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7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组合 94"/>
          <p:cNvGrpSpPr/>
          <p:nvPr/>
        </p:nvGrpSpPr>
        <p:grpSpPr>
          <a:xfrm>
            <a:off x="4885261" y="2478683"/>
            <a:ext cx="2832083" cy="216410"/>
            <a:chOff x="3361259" y="1621433"/>
            <a:chExt cx="2832083" cy="216410"/>
          </a:xfrm>
        </p:grpSpPr>
        <p:cxnSp>
          <p:nvCxnSpPr>
            <p:cNvPr id="20" name="直接箭头连接符 19"/>
            <p:cNvCxnSpPr/>
            <p:nvPr/>
          </p:nvCxnSpPr>
          <p:spPr>
            <a:xfrm rot="10800000" flipV="1">
              <a:off x="3361259" y="1824122"/>
              <a:ext cx="2832083" cy="0"/>
            </a:xfrm>
            <a:prstGeom prst="straightConnector1">
              <a:avLst/>
            </a:prstGeom>
            <a:ln w="28575">
              <a:gradFill>
                <a:gsLst>
                  <a:gs pos="0">
                    <a:srgbClr val="FDD000"/>
                  </a:gs>
                  <a:gs pos="100000">
                    <a:srgbClr val="C000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0800000" scaled="0"/>
              </a:gra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5400000" flipV="1">
              <a:off x="3268255" y="1731346"/>
              <a:ext cx="212995" cy="0"/>
            </a:xfrm>
            <a:prstGeom prst="straightConnector1">
              <a:avLst/>
            </a:prstGeom>
            <a:ln w="28575">
              <a:solidFill>
                <a:srgbClr val="FDD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6181185" y="1621433"/>
              <a:ext cx="0" cy="21641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/>
          <p:cNvGrpSpPr/>
          <p:nvPr/>
        </p:nvGrpSpPr>
        <p:grpSpPr>
          <a:xfrm>
            <a:off x="4291601" y="2476228"/>
            <a:ext cx="2135229" cy="755774"/>
            <a:chOff x="2767599" y="1618978"/>
            <a:chExt cx="2135229" cy="755774"/>
          </a:xfrm>
        </p:grpSpPr>
        <p:cxnSp>
          <p:nvCxnSpPr>
            <p:cNvPr id="23" name="直接箭头连接符 22"/>
            <p:cNvCxnSpPr/>
            <p:nvPr/>
          </p:nvCxnSpPr>
          <p:spPr>
            <a:xfrm flipH="1">
              <a:off x="2767599" y="2352442"/>
              <a:ext cx="2135229" cy="0"/>
            </a:xfrm>
            <a:prstGeom prst="straightConnector1">
              <a:avLst/>
            </a:prstGeom>
            <a:ln w="28575">
              <a:solidFill>
                <a:srgbClr val="FDD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rot="5400000">
              <a:off x="2391447" y="1995130"/>
              <a:ext cx="755774" cy="3470"/>
            </a:xfrm>
            <a:prstGeom prst="straightConnector1">
              <a:avLst/>
            </a:prstGeom>
            <a:ln w="28575">
              <a:solidFill>
                <a:srgbClr val="FDD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组合 91"/>
          <p:cNvGrpSpPr/>
          <p:nvPr/>
        </p:nvGrpSpPr>
        <p:grpSpPr>
          <a:xfrm>
            <a:off x="3660224" y="2483275"/>
            <a:ext cx="601887" cy="1916927"/>
            <a:chOff x="2136222" y="1626023"/>
            <a:chExt cx="601887" cy="1916927"/>
          </a:xfrm>
        </p:grpSpPr>
        <p:cxnSp>
          <p:nvCxnSpPr>
            <p:cNvPr id="24" name="直接箭头连接符 23"/>
            <p:cNvCxnSpPr>
              <a:stCxn id="44" idx="1"/>
            </p:cNvCxnSpPr>
            <p:nvPr/>
          </p:nvCxnSpPr>
          <p:spPr>
            <a:xfrm flipH="1" flipV="1">
              <a:off x="2144897" y="3521827"/>
              <a:ext cx="593212" cy="14910"/>
            </a:xfrm>
            <a:prstGeom prst="straightConnector1">
              <a:avLst/>
            </a:prstGeom>
            <a:ln w="28575">
              <a:solidFill>
                <a:srgbClr val="FDD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rot="16200000" flipH="1">
              <a:off x="1177758" y="2584487"/>
              <a:ext cx="1916927" cy="0"/>
            </a:xfrm>
            <a:prstGeom prst="straightConnector1">
              <a:avLst/>
            </a:prstGeom>
            <a:ln w="28575">
              <a:solidFill>
                <a:srgbClr val="FDD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/>
          <p:cNvGrpSpPr/>
          <p:nvPr/>
        </p:nvGrpSpPr>
        <p:grpSpPr>
          <a:xfrm>
            <a:off x="3376522" y="1724824"/>
            <a:ext cx="5495672" cy="810425"/>
            <a:chOff x="1852522" y="867572"/>
            <a:chExt cx="5495672" cy="810425"/>
          </a:xfrm>
        </p:grpSpPr>
        <p:sp>
          <p:nvSpPr>
            <p:cNvPr id="12" name="TextBox 11"/>
            <p:cNvSpPr txBox="1"/>
            <p:nvPr/>
          </p:nvSpPr>
          <p:spPr>
            <a:xfrm>
              <a:off x="5162657" y="867572"/>
              <a:ext cx="21855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物理地址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1852522" y="1382665"/>
              <a:ext cx="2072792" cy="251251"/>
            </a:xfrm>
            <a:prstGeom prst="rect">
              <a:avLst/>
            </a:prstGeom>
            <a:ln w="28575">
              <a:solidFill>
                <a:srgbClr val="FDD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4" name="直接连接符 3"/>
            <p:cNvCxnSpPr/>
            <p:nvPr/>
          </p:nvCxnSpPr>
          <p:spPr>
            <a:xfrm rot="5400000">
              <a:off x="2223593" y="1506615"/>
              <a:ext cx="239619" cy="3470"/>
            </a:xfrm>
            <a:prstGeom prst="line">
              <a:avLst/>
            </a:prstGeom>
            <a:ln w="28575">
              <a:solidFill>
                <a:srgbClr val="FDD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rot="5400000">
              <a:off x="2927814" y="1506615"/>
              <a:ext cx="239619" cy="3470"/>
            </a:xfrm>
            <a:prstGeom prst="line">
              <a:avLst/>
            </a:prstGeom>
            <a:ln w="28575">
              <a:solidFill>
                <a:srgbClr val="FDD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874444" y="1357304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Dir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70122" y="1370220"/>
              <a:ext cx="6614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Table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77798" y="1132088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91831" y="1132088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46330" y="1132088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40412" y="871749"/>
              <a:ext cx="2029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逻辑地址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4757150" y="1382665"/>
              <a:ext cx="1873318" cy="251251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15109" y="1364074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Offset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rot="5400000">
              <a:off x="5539313" y="1506615"/>
              <a:ext cx="239619" cy="347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947136" y="1357520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PPN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82059" y="1132088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87447" y="1132088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77365" y="1359179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Offset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5796420" y="2688417"/>
            <a:ext cx="2585596" cy="1902802"/>
            <a:chOff x="4272420" y="1831167"/>
            <a:chExt cx="2585596" cy="1902802"/>
          </a:xfrm>
        </p:grpSpPr>
        <p:sp>
          <p:nvSpPr>
            <p:cNvPr id="36" name="TextBox 35"/>
            <p:cNvSpPr txBox="1"/>
            <p:nvPr/>
          </p:nvSpPr>
          <p:spPr>
            <a:xfrm>
              <a:off x="4975535" y="1831167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35268" y="1831167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902828" y="2084746"/>
              <a:ext cx="1494710" cy="1277969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矩形 29"/>
            <p:cNvSpPr/>
            <p:nvPr/>
          </p:nvSpPr>
          <p:spPr>
            <a:xfrm>
              <a:off x="4902830" y="2260867"/>
              <a:ext cx="1494710" cy="212995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31" name="直接箭头连接符 30"/>
            <p:cNvCxnSpPr/>
            <p:nvPr/>
          </p:nvCxnSpPr>
          <p:spPr>
            <a:xfrm rot="5400000">
              <a:off x="5534550" y="2285524"/>
              <a:ext cx="401529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rot="5400000">
              <a:off x="5367952" y="3001593"/>
              <a:ext cx="734832" cy="105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rot="16200000" flipH="1">
              <a:off x="5655495" y="2547258"/>
              <a:ext cx="159746" cy="105"/>
            </a:xfrm>
            <a:prstGeom prst="straightConnector1">
              <a:avLst/>
            </a:prstGeom>
            <a:ln w="19050">
              <a:solidFill>
                <a:srgbClr val="11576A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048736" y="2217206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PPN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27463" y="2204506"/>
              <a:ext cx="649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Flags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72420" y="2028420"/>
              <a:ext cx="9366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1023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40808" y="3324563"/>
              <a:ext cx="1717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二级页表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43438" y="2958259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43438" y="3120265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2" name="直接箭头连接符 71"/>
            <p:cNvCxnSpPr/>
            <p:nvPr/>
          </p:nvCxnSpPr>
          <p:spPr>
            <a:xfrm rot="5400000">
              <a:off x="5151445" y="3680668"/>
              <a:ext cx="106497" cy="105"/>
            </a:xfrm>
            <a:prstGeom prst="straightConnector1">
              <a:avLst/>
            </a:prstGeom>
            <a:ln w="12700">
              <a:solidFill>
                <a:srgbClr val="11576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/>
          <p:nvPr/>
        </p:nvGrpSpPr>
        <p:grpSpPr>
          <a:xfrm>
            <a:off x="2524100" y="3505589"/>
            <a:ext cx="4477702" cy="2066553"/>
            <a:chOff x="1000100" y="2648337"/>
            <a:chExt cx="4477702" cy="2066553"/>
          </a:xfrm>
        </p:grpSpPr>
        <p:sp>
          <p:nvSpPr>
            <p:cNvPr id="27" name="矩形 26"/>
            <p:cNvSpPr/>
            <p:nvPr/>
          </p:nvSpPr>
          <p:spPr>
            <a:xfrm>
              <a:off x="1000100" y="4057191"/>
              <a:ext cx="988685" cy="225423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3" name="矩形 42"/>
            <p:cNvSpPr/>
            <p:nvPr/>
          </p:nvSpPr>
          <p:spPr>
            <a:xfrm>
              <a:off x="2738107" y="2901916"/>
              <a:ext cx="1494710" cy="1277969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4" name="矩形 43"/>
            <p:cNvSpPr/>
            <p:nvPr/>
          </p:nvSpPr>
          <p:spPr>
            <a:xfrm>
              <a:off x="2738109" y="3430239"/>
              <a:ext cx="1494710" cy="212995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45" name="直接箭头连接符 44"/>
            <p:cNvCxnSpPr/>
            <p:nvPr/>
          </p:nvCxnSpPr>
          <p:spPr>
            <a:xfrm rot="5400000">
              <a:off x="3369829" y="3102693"/>
              <a:ext cx="401529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rot="5400000">
              <a:off x="3203231" y="3818762"/>
              <a:ext cx="734832" cy="105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rot="16200000" flipH="1">
              <a:off x="3490775" y="3364428"/>
              <a:ext cx="159746" cy="105"/>
            </a:xfrm>
            <a:prstGeom prst="straightConnector1">
              <a:avLst/>
            </a:prstGeom>
            <a:ln w="19050">
              <a:solidFill>
                <a:srgbClr val="11576A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877656" y="3382074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PPN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565273" y="3366834"/>
              <a:ext cx="649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Flags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912415" y="2648337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672147" y="2648337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090693" y="2902739"/>
              <a:ext cx="9366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1023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738788" y="4148757"/>
              <a:ext cx="2029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一级页表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52676" y="3775429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452676" y="3937435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06449" y="4029011"/>
              <a:ext cx="9366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CR3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 rot="10800000">
              <a:off x="1988785" y="4176927"/>
              <a:ext cx="728510" cy="2349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rot="10800000">
              <a:off x="3150540" y="3359788"/>
              <a:ext cx="1721100" cy="2349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rot="5400000">
              <a:off x="3099413" y="3411281"/>
              <a:ext cx="106497" cy="347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椭圆 60"/>
            <p:cNvSpPr/>
            <p:nvPr/>
          </p:nvSpPr>
          <p:spPr>
            <a:xfrm>
              <a:off x="3112779" y="3411929"/>
              <a:ext cx="81522" cy="74272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62" name="直接箭头连接符 61"/>
            <p:cNvCxnSpPr/>
            <p:nvPr/>
          </p:nvCxnSpPr>
          <p:spPr>
            <a:xfrm rot="10800000">
              <a:off x="3205796" y="3902230"/>
              <a:ext cx="1416041" cy="2349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椭圆 62"/>
            <p:cNvSpPr/>
            <p:nvPr/>
          </p:nvSpPr>
          <p:spPr>
            <a:xfrm>
              <a:off x="3112779" y="3869829"/>
              <a:ext cx="81522" cy="75349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64" name="直接箭头连接符 63"/>
            <p:cNvCxnSpPr/>
            <p:nvPr/>
          </p:nvCxnSpPr>
          <p:spPr>
            <a:xfrm rot="5400000">
              <a:off x="4530278" y="3993649"/>
              <a:ext cx="186371" cy="347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rot="10800000">
              <a:off x="4632244" y="4075978"/>
              <a:ext cx="260180" cy="2349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 rot="10800000">
              <a:off x="3194302" y="4099462"/>
              <a:ext cx="1219369" cy="2349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椭圆 66"/>
            <p:cNvSpPr/>
            <p:nvPr/>
          </p:nvSpPr>
          <p:spPr>
            <a:xfrm>
              <a:off x="3112779" y="4067061"/>
              <a:ext cx="81522" cy="75349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68" name="直接箭头连接符 67"/>
            <p:cNvCxnSpPr/>
            <p:nvPr/>
          </p:nvCxnSpPr>
          <p:spPr>
            <a:xfrm rot="5400000">
              <a:off x="4128236" y="4367766"/>
              <a:ext cx="532487" cy="347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 rot="10800000">
              <a:off x="4381076" y="4636336"/>
              <a:ext cx="511348" cy="2349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rot="5400000">
              <a:off x="5071572" y="3964849"/>
              <a:ext cx="266244" cy="105"/>
            </a:xfrm>
            <a:prstGeom prst="straightConnector1">
              <a:avLst/>
            </a:prstGeom>
            <a:ln w="12700">
              <a:solidFill>
                <a:srgbClr val="11576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 rot="16200000" flipH="1">
              <a:off x="5151445" y="3771433"/>
              <a:ext cx="106497" cy="105"/>
            </a:xfrm>
            <a:prstGeom prst="straightConnector1">
              <a:avLst/>
            </a:prstGeom>
            <a:ln w="12700">
              <a:solidFill>
                <a:srgbClr val="11576A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/>
            <p:cNvSpPr/>
            <p:nvPr/>
          </p:nvSpPr>
          <p:spPr>
            <a:xfrm>
              <a:off x="4920181" y="3648617"/>
              <a:ext cx="550683" cy="479238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4927119" y="4235652"/>
              <a:ext cx="550683" cy="479238"/>
              <a:chOff x="5199067" y="3071816"/>
              <a:chExt cx="252000" cy="324000"/>
            </a:xfrm>
          </p:grpSpPr>
          <p:cxnSp>
            <p:nvCxnSpPr>
              <p:cNvPr id="75" name="直接箭头连接符 74"/>
              <p:cNvCxnSpPr/>
              <p:nvPr/>
            </p:nvCxnSpPr>
            <p:spPr>
              <a:xfrm rot="5400000">
                <a:off x="5239264" y="3285623"/>
                <a:ext cx="180000" cy="48"/>
              </a:xfrm>
              <a:prstGeom prst="straightConnector1">
                <a:avLst/>
              </a:prstGeom>
              <a:ln w="12700">
                <a:solidFill>
                  <a:srgbClr val="11576A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矩形 75"/>
              <p:cNvSpPr/>
              <p:nvPr/>
            </p:nvSpPr>
            <p:spPr>
              <a:xfrm>
                <a:off x="5199067" y="3071816"/>
                <a:ext cx="252000" cy="324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cxnSp>
            <p:nvCxnSpPr>
              <p:cNvPr id="77" name="直接箭头连接符 76"/>
              <p:cNvCxnSpPr/>
              <p:nvPr/>
            </p:nvCxnSpPr>
            <p:spPr>
              <a:xfrm rot="16200000" flipH="1">
                <a:off x="5293264" y="3179230"/>
                <a:ext cx="72000" cy="48"/>
              </a:xfrm>
              <a:prstGeom prst="straightConnector1">
                <a:avLst/>
              </a:prstGeom>
              <a:ln w="12700">
                <a:solidFill>
                  <a:srgbClr val="11576A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/>
              <p:cNvCxnSpPr/>
              <p:nvPr/>
            </p:nvCxnSpPr>
            <p:spPr>
              <a:xfrm rot="5400000">
                <a:off x="5293264" y="3117866"/>
                <a:ext cx="72000" cy="48"/>
              </a:xfrm>
              <a:prstGeom prst="straightConnector1">
                <a:avLst/>
              </a:prstGeom>
              <a:ln w="12700">
                <a:solidFill>
                  <a:srgbClr val="11576A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组合 93"/>
          <p:cNvGrpSpPr/>
          <p:nvPr/>
        </p:nvGrpSpPr>
        <p:grpSpPr>
          <a:xfrm>
            <a:off x="6841035" y="2491166"/>
            <a:ext cx="81522" cy="654366"/>
            <a:chOff x="5317035" y="1633916"/>
            <a:chExt cx="81522" cy="654366"/>
          </a:xfrm>
        </p:grpSpPr>
        <p:cxnSp>
          <p:nvCxnSpPr>
            <p:cNvPr id="80" name="直接箭头连接符 79"/>
            <p:cNvCxnSpPr/>
            <p:nvPr/>
          </p:nvCxnSpPr>
          <p:spPr>
            <a:xfrm>
              <a:off x="5355183" y="1633916"/>
              <a:ext cx="0" cy="634429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椭圆 80"/>
            <p:cNvSpPr/>
            <p:nvPr/>
          </p:nvSpPr>
          <p:spPr>
            <a:xfrm>
              <a:off x="5317035" y="2214010"/>
              <a:ext cx="81522" cy="74272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136" name="直接箭头连接符 135"/>
          <p:cNvCxnSpPr/>
          <p:nvPr/>
        </p:nvCxnSpPr>
        <p:spPr>
          <a:xfrm rot="5400000">
            <a:off x="4009314" y="4555501"/>
            <a:ext cx="212995" cy="3470"/>
          </a:xfrm>
          <a:prstGeom prst="straightConnector1">
            <a:avLst/>
          </a:prstGeom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6301946" y="3209694"/>
            <a:ext cx="0" cy="636871"/>
          </a:xfrm>
          <a:prstGeom prst="straightConnector1">
            <a:avLst/>
          </a:prstGeom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E5EFC80-D638-2232-F26E-467D735DC170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40" name="标题 8">
            <a:extLst>
              <a:ext uri="{FF2B5EF4-FFF2-40B4-BE49-F238E27FC236}">
                <a16:creationId xmlns:a16="http://schemas.microsoft.com/office/drawing/2014/main" id="{B710E9CB-66AB-0FEC-0EF0-218DB8F4ADA3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 kern="0" dirty="0"/>
              <a:t>Case Study: X86</a:t>
            </a:r>
            <a:r>
              <a:rPr lang="zh-CN" altLang="en-US" b="0" kern="0" dirty="0"/>
              <a:t>页表结构</a:t>
            </a:r>
          </a:p>
        </p:txBody>
      </p:sp>
    </p:spTree>
    <p:extLst>
      <p:ext uri="{BB962C8B-B14F-4D97-AF65-F5344CB8AC3E}">
        <p14:creationId xmlns:p14="http://schemas.microsoft.com/office/powerpoint/2010/main" val="157428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129309-2262-DF1C-B979-559F04F8948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31520" y="1556792"/>
            <a:ext cx="10752137" cy="50101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zh-CN" altLang="en-US" dirty="0"/>
              <a:t>页表有多大？</a:t>
            </a:r>
            <a:endParaRPr lang="en-US" altLang="zh-CN" dirty="0"/>
          </a:p>
          <a:p>
            <a:r>
              <a:rPr lang="zh-CN" altLang="en-US" dirty="0"/>
              <a:t>二级页表有多大？</a:t>
            </a:r>
            <a:endParaRPr lang="en-US" altLang="zh-CN" dirty="0"/>
          </a:p>
          <a:p>
            <a:r>
              <a:rPr lang="zh-CN" altLang="en-US" dirty="0"/>
              <a:t>目标：内存区域是完全按照页面大小对齐分配</a:t>
            </a:r>
            <a:r>
              <a:rPr lang="zh-CN" altLang="en-US" dirty="0">
                <a:solidFill>
                  <a:srgbClr val="FF0000"/>
                </a:solidFill>
              </a:rPr>
              <a:t>（为什么？）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不管是数据还是管理结构，分配的结构保持一致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(</a:t>
            </a:r>
            <a:r>
              <a:rPr lang="en-US" altLang="zh-CN" dirty="0" err="1"/>
              <a:t>PageSize</a:t>
            </a:r>
            <a:r>
              <a:rPr lang="en-US" altLang="zh-CN" dirty="0"/>
              <a:t>/</a:t>
            </a:r>
            <a:r>
              <a:rPr lang="en-US" altLang="zh-CN" dirty="0" err="1"/>
              <a:t>PageTableEntrySize</a:t>
            </a:r>
            <a:r>
              <a:rPr lang="en-US" altLang="zh-CN" dirty="0"/>
              <a:t>)</a:t>
            </a:r>
            <a:r>
              <a:rPr lang="zh-CN" altLang="en-US" dirty="0"/>
              <a:t>可以得出一页（一个二级页表）中可以容纳的页表项数，从而得出所需的地址位数</a:t>
            </a:r>
            <a:endParaRPr lang="en-US" altLang="zh-CN" dirty="0"/>
          </a:p>
          <a:p>
            <a:r>
              <a:rPr lang="zh-CN" altLang="en-US" dirty="0"/>
              <a:t>假设</a:t>
            </a:r>
            <a:endParaRPr lang="en-US" altLang="zh-CN" dirty="0"/>
          </a:p>
          <a:p>
            <a:pPr lvl="1"/>
            <a:r>
              <a:rPr lang="en-US" altLang="zh-CN" dirty="0" err="1"/>
              <a:t>PageSize</a:t>
            </a:r>
            <a:r>
              <a:rPr lang="en-US" altLang="zh-CN" dirty="0"/>
              <a:t>=</a:t>
            </a:r>
            <a:r>
              <a:rPr lang="en-US" altLang="zh-CN" dirty="0" err="1"/>
              <a:t>2</a:t>
            </a:r>
            <a:r>
              <a:rPr lang="en-US" altLang="zh-CN" baseline="30000" dirty="0" err="1"/>
              <a:t>x</a:t>
            </a:r>
            <a:r>
              <a:rPr lang="en-US" altLang="zh-CN" dirty="0" err="1"/>
              <a:t>bytes</a:t>
            </a:r>
            <a:r>
              <a:rPr lang="en-US" altLang="zh-CN" dirty="0"/>
              <a:t>,</a:t>
            </a:r>
          </a:p>
          <a:p>
            <a:pPr lvl="1"/>
            <a:r>
              <a:rPr lang="en-US" altLang="zh-CN" dirty="0" err="1"/>
              <a:t>PageTableEntrySize</a:t>
            </a:r>
            <a:r>
              <a:rPr lang="en-US" altLang="zh-CN" dirty="0"/>
              <a:t>=</a:t>
            </a:r>
            <a:r>
              <a:rPr lang="en-US" altLang="zh-CN" dirty="0" err="1"/>
              <a:t>2</a:t>
            </a:r>
            <a:r>
              <a:rPr lang="en-US" altLang="zh-CN" baseline="30000" dirty="0" err="1"/>
              <a:t>2</a:t>
            </a:r>
            <a:r>
              <a:rPr lang="en-US" altLang="zh-CN" dirty="0" err="1"/>
              <a:t>bytes</a:t>
            </a:r>
            <a:endParaRPr lang="en-US" altLang="zh-CN" dirty="0"/>
          </a:p>
          <a:p>
            <a:pPr lvl="1"/>
            <a:r>
              <a:rPr lang="en-US" altLang="zh-CN" dirty="0"/>
              <a:t>X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zh-CN" altLang="en-US" dirty="0">
                <a:solidFill>
                  <a:srgbClr val="0070C0"/>
                </a:solidFill>
              </a:rPr>
              <a:t>页内地址位数</a:t>
            </a:r>
            <a:r>
              <a:rPr lang="en-US" altLang="zh-CN" dirty="0">
                <a:solidFill>
                  <a:srgbClr val="0070C0"/>
                </a:solidFill>
              </a:rPr>
              <a:t>) </a:t>
            </a:r>
            <a:r>
              <a:rPr lang="en-US" altLang="zh-CN" dirty="0"/>
              <a:t>+</a:t>
            </a:r>
            <a:r>
              <a:rPr lang="zh-CN" altLang="en-US" dirty="0"/>
              <a:t>（</a:t>
            </a:r>
            <a:r>
              <a:rPr lang="en-US" altLang="zh-CN" dirty="0"/>
              <a:t>X-2) 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zh-CN" altLang="en-US" dirty="0">
                <a:solidFill>
                  <a:srgbClr val="0070C0"/>
                </a:solidFill>
              </a:rPr>
              <a:t>一级页表消耗的地址线）</a:t>
            </a:r>
            <a:r>
              <a:rPr lang="en-US" altLang="zh-CN" dirty="0"/>
              <a:t>+</a:t>
            </a:r>
            <a:r>
              <a:rPr lang="zh-CN" altLang="en-US" dirty="0"/>
              <a:t>（</a:t>
            </a:r>
            <a:r>
              <a:rPr lang="en-US" altLang="zh-CN" dirty="0"/>
              <a:t>X-2) 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zh-CN" altLang="en-US" dirty="0">
                <a:solidFill>
                  <a:srgbClr val="0070C0"/>
                </a:solidFill>
              </a:rPr>
              <a:t>二级页表消耗的地址线）</a:t>
            </a:r>
            <a:r>
              <a:rPr lang="zh-CN" altLang="en-US" dirty="0"/>
              <a:t> </a:t>
            </a:r>
            <a:r>
              <a:rPr lang="en-US" altLang="zh-CN" dirty="0"/>
              <a:t>= 32</a:t>
            </a:r>
            <a:r>
              <a:rPr lang="zh-CN" altLang="en-US" dirty="0">
                <a:solidFill>
                  <a:srgbClr val="0070C0"/>
                </a:solidFill>
              </a:rPr>
              <a:t>（</a:t>
            </a:r>
            <a:r>
              <a:rPr lang="en-US" altLang="zh-CN" dirty="0">
                <a:solidFill>
                  <a:srgbClr val="0070C0"/>
                </a:solidFill>
              </a:rPr>
              <a:t>32</a:t>
            </a:r>
            <a:r>
              <a:rPr lang="zh-CN" altLang="en-US" dirty="0">
                <a:solidFill>
                  <a:srgbClr val="0070C0"/>
                </a:solidFill>
              </a:rPr>
              <a:t>位系统）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9E8CB6-C052-3876-63FA-8E527A4A7D7E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8" name="标题 8">
            <a:extLst>
              <a:ext uri="{FF2B5EF4-FFF2-40B4-BE49-F238E27FC236}">
                <a16:creationId xmlns:a16="http://schemas.microsoft.com/office/drawing/2014/main" id="{C34A59D9-D63F-9B1F-669E-3671E6786BB3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分页机制的小细节</a:t>
            </a:r>
          </a:p>
        </p:txBody>
      </p:sp>
    </p:spTree>
    <p:extLst>
      <p:ext uri="{BB962C8B-B14F-4D97-AF65-F5344CB8AC3E}">
        <p14:creationId xmlns:p14="http://schemas.microsoft.com/office/powerpoint/2010/main" val="25143474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174"/>
          <p:cNvGrpSpPr/>
          <p:nvPr/>
        </p:nvGrpSpPr>
        <p:grpSpPr>
          <a:xfrm>
            <a:off x="2466432" y="2326084"/>
            <a:ext cx="5437612" cy="585547"/>
            <a:chOff x="872964" y="1634794"/>
            <a:chExt cx="5437612" cy="585547"/>
          </a:xfrm>
        </p:grpSpPr>
        <p:grpSp>
          <p:nvGrpSpPr>
            <p:cNvPr id="84" name="组合 118"/>
            <p:cNvGrpSpPr/>
            <p:nvPr/>
          </p:nvGrpSpPr>
          <p:grpSpPr>
            <a:xfrm>
              <a:off x="1137010" y="1634794"/>
              <a:ext cx="5131836" cy="540000"/>
              <a:chOff x="1583304" y="2301750"/>
              <a:chExt cx="5131836" cy="540000"/>
            </a:xfrm>
            <a:effectLst/>
          </p:grpSpPr>
          <p:sp>
            <p:nvSpPr>
              <p:cNvPr id="94" name="矩形 93"/>
              <p:cNvSpPr/>
              <p:nvPr/>
            </p:nvSpPr>
            <p:spPr>
              <a:xfrm>
                <a:off x="5458220" y="2301750"/>
                <a:ext cx="180000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5638879" y="2301750"/>
                <a:ext cx="180000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5820466" y="2301750"/>
                <a:ext cx="180000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5999855" y="2301750"/>
                <a:ext cx="180000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6177656" y="2301750"/>
                <a:ext cx="180000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6355751" y="2301750"/>
                <a:ext cx="180000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6535140" y="2301750"/>
                <a:ext cx="180000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5099125" y="2301750"/>
                <a:ext cx="360000" cy="54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08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4557784" y="2301750"/>
                <a:ext cx="540000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1583304" y="2301750"/>
                <a:ext cx="2971012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872964" y="1727053"/>
              <a:ext cx="3429024" cy="355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50000"/>
                </a:spcBef>
                <a:defRPr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物理页帧号</a:t>
              </a:r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4238874" y="1679604"/>
              <a:ext cx="285752" cy="539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8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A</a:t>
              </a:r>
            </a:p>
            <a:p>
              <a:pPr algn="ctr">
                <a:lnSpc>
                  <a:spcPts val="8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V</a:t>
              </a:r>
            </a:p>
            <a:p>
              <a:pPr algn="ctr">
                <a:lnSpc>
                  <a:spcPts val="8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L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965286" y="1714494"/>
              <a:ext cx="285752" cy="369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2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D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5131472" y="1714494"/>
              <a:ext cx="285752" cy="369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2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A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666880" y="1714494"/>
              <a:ext cx="285752" cy="369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2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U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5321722" y="1678398"/>
              <a:ext cx="285752" cy="541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C</a:t>
              </a:r>
            </a:p>
            <a:p>
              <a:pPr algn="ctr">
                <a:lnSpc>
                  <a:spcPts val="1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D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5455747" y="1670262"/>
              <a:ext cx="344404" cy="541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W</a:t>
              </a:r>
            </a:p>
            <a:p>
              <a:pPr algn="ctr">
                <a:lnSpc>
                  <a:spcPts val="1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T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5845852" y="1714494"/>
              <a:ext cx="285752" cy="369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2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W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024824" y="1714494"/>
              <a:ext cx="285752" cy="369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2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P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</p:grp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7665666" y="1995768"/>
            <a:ext cx="214314" cy="369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0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7475416" y="1995768"/>
            <a:ext cx="214314" cy="369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7290762" y="1995768"/>
            <a:ext cx="214314" cy="369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2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7113212" y="1995768"/>
            <a:ext cx="214314" cy="369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3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6933572" y="1995768"/>
            <a:ext cx="214314" cy="369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4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768722" y="1995768"/>
            <a:ext cx="214314" cy="369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5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6582732" y="1995768"/>
            <a:ext cx="214314" cy="369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6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6404028" y="1995768"/>
            <a:ext cx="214314" cy="369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7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6213926" y="1995768"/>
            <a:ext cx="214314" cy="369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8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6042149" y="1995768"/>
            <a:ext cx="214314" cy="369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9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768590" y="1995768"/>
            <a:ext cx="428628" cy="369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10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531761" y="1995768"/>
            <a:ext cx="500066" cy="369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11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351505" y="1995768"/>
            <a:ext cx="428628" cy="369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12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2593952" y="1988841"/>
            <a:ext cx="428628" cy="369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31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2627859" y="2958343"/>
            <a:ext cx="2643206" cy="56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除了标志位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D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，一级和二级页表项是一致的</a:t>
            </a:r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7914884" y="3102708"/>
            <a:ext cx="1357322" cy="29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P - </a:t>
            </a:r>
            <a:r>
              <a: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驻留位</a:t>
            </a: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7842095" y="3335746"/>
            <a:ext cx="2214578" cy="29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W - </a:t>
            </a:r>
            <a:r>
              <a: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可写标志</a:t>
            </a: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7895734" y="3535752"/>
            <a:ext cx="2214578" cy="29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U - </a:t>
            </a:r>
            <a:r>
              <a: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用户态标志</a:t>
            </a:r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7767418" y="3782525"/>
            <a:ext cx="3000396" cy="467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  <a:spcBef>
                <a:spcPct val="50000"/>
              </a:spcBef>
              <a:defRPr/>
            </a:pPr>
            <a:r>
              <a:rPr lang="en-US" altLang="zh-CN" sz="14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WT - 1=Write-through</a:t>
            </a:r>
          </a:p>
          <a:p>
            <a:pPr>
              <a:lnSpc>
                <a:spcPts val="1000"/>
              </a:lnSpc>
              <a:spcBef>
                <a:spcPct val="50000"/>
              </a:spcBef>
              <a:defRPr/>
            </a:pPr>
            <a:r>
              <a:rPr lang="en-US" altLang="zh-CN" sz="14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           0=Write-back</a:t>
            </a:r>
            <a:endParaRPr lang="zh-CN" altLang="en-US" sz="14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7770196" y="4181768"/>
            <a:ext cx="2643206" cy="29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CD - Cache Disabled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7903648" y="4429844"/>
            <a:ext cx="2214578" cy="29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A - </a:t>
            </a:r>
            <a:r>
              <a: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访问位</a:t>
            </a: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7919000" y="4666696"/>
            <a:ext cx="2857520" cy="29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14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D - </a:t>
            </a:r>
            <a:r>
              <a:rPr lang="zh-CN" altLang="en-US" sz="14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修改位</a:t>
            </a:r>
            <a:r>
              <a:rPr lang="en-US" altLang="zh-CN" sz="14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(</a:t>
            </a:r>
            <a:r>
              <a:rPr lang="zh-CN" altLang="en-US" sz="14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一级页表项为</a:t>
            </a:r>
            <a:r>
              <a:rPr lang="en-US" altLang="zh-CN" sz="14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0)</a:t>
            </a:r>
            <a:endParaRPr lang="zh-CN" altLang="en-US" sz="14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7739926" y="4954167"/>
            <a:ext cx="2857488" cy="29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14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AVL - </a:t>
            </a:r>
            <a:r>
              <a:rPr lang="zh-CN" altLang="en-US" sz="14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保留位</a:t>
            </a:r>
          </a:p>
        </p:txBody>
      </p:sp>
      <p:cxnSp>
        <p:nvCxnSpPr>
          <p:cNvPr id="114" name="直接连接符 113"/>
          <p:cNvCxnSpPr>
            <a:stCxn id="100" idx="2"/>
          </p:cNvCxnSpPr>
          <p:nvPr/>
        </p:nvCxnSpPr>
        <p:spPr>
          <a:xfrm flipH="1">
            <a:off x="7767837" y="2866082"/>
            <a:ext cx="4479" cy="384256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rot="5400000" flipH="1">
            <a:off x="7270228" y="3173450"/>
            <a:ext cx="64800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5400000" flipH="1">
            <a:off x="7004014" y="3263450"/>
            <a:ext cx="82800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rot="5400000" flipH="1">
            <a:off x="6733038" y="3353450"/>
            <a:ext cx="100800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rot="5400000" flipH="1">
            <a:off x="6325682" y="3587450"/>
            <a:ext cx="147600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rot="5400000" flipH="1">
            <a:off x="5997848" y="3731450"/>
            <a:ext cx="176400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 rot="5400000" flipH="1">
            <a:off x="5716394" y="3821450"/>
            <a:ext cx="194400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rot="5400000" flipH="1">
            <a:off x="4817154" y="3983450"/>
            <a:ext cx="226800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7230688" y="3840892"/>
            <a:ext cx="612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7041774" y="4321908"/>
            <a:ext cx="792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7400552" y="3666266"/>
            <a:ext cx="432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7590856" y="3483702"/>
            <a:ext cx="252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7758156" y="3244476"/>
            <a:ext cx="10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6873498" y="4601310"/>
            <a:ext cx="972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6678234" y="4775936"/>
            <a:ext cx="1152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5938454" y="5107726"/>
            <a:ext cx="190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6C7E77C-5034-9A65-A290-33883B999725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3" name="标题 8">
            <a:extLst>
              <a:ext uri="{FF2B5EF4-FFF2-40B4-BE49-F238E27FC236}">
                <a16:creationId xmlns:a16="http://schemas.microsoft.com/office/drawing/2014/main" id="{6B16EB41-8144-2779-416E-BF6D0A256B7A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 kern="0" dirty="0"/>
              <a:t>X86</a:t>
            </a:r>
            <a:r>
              <a:rPr lang="zh-CN" altLang="en-US" b="0" kern="0" dirty="0"/>
              <a:t>页表项结构</a:t>
            </a:r>
          </a:p>
        </p:txBody>
      </p:sp>
    </p:spTree>
    <p:extLst>
      <p:ext uri="{BB962C8B-B14F-4D97-AF65-F5344CB8AC3E}">
        <p14:creationId xmlns:p14="http://schemas.microsoft.com/office/powerpoint/2010/main" val="37446478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1">
            <a:extLst>
              <a:ext uri="{FF2B5EF4-FFF2-40B4-BE49-F238E27FC236}">
                <a16:creationId xmlns:a16="http://schemas.microsoft.com/office/drawing/2014/main" id="{0FCE5AF7-F028-4C5B-97EA-077747BC1A2D}"/>
              </a:ext>
            </a:extLst>
          </p:cNvPr>
          <p:cNvGrpSpPr>
            <a:grpSpLocks/>
          </p:cNvGrpSpPr>
          <p:nvPr/>
        </p:nvGrpSpPr>
        <p:grpSpPr bwMode="auto">
          <a:xfrm>
            <a:off x="2104037" y="1454413"/>
            <a:ext cx="3947438" cy="1976782"/>
            <a:chOff x="384" y="589"/>
            <a:chExt cx="5959" cy="3437"/>
          </a:xfrm>
        </p:grpSpPr>
        <p:sp>
          <p:nvSpPr>
            <p:cNvPr id="8" name="Rectangle 22">
              <a:extLst>
                <a:ext uri="{FF2B5EF4-FFF2-40B4-BE49-F238E27FC236}">
                  <a16:creationId xmlns:a16="http://schemas.microsoft.com/office/drawing/2014/main" id="{E17642E8-B017-4F1F-808A-6BC78E6F2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960"/>
              <a:ext cx="576" cy="57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CPU</a:t>
              </a:r>
              <a:endParaRPr lang="en-US" altLang="zh-CN" sz="135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23">
              <a:extLst>
                <a:ext uri="{FF2B5EF4-FFF2-40B4-BE49-F238E27FC236}">
                  <a16:creationId xmlns:a16="http://schemas.microsoft.com/office/drawing/2014/main" id="{88690991-A99E-4825-B90F-2B7C4B58A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920"/>
              <a:ext cx="576" cy="57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MMU</a:t>
              </a:r>
              <a:endParaRPr lang="en-US" altLang="zh-CN" sz="1350">
                <a:solidFill>
                  <a:srgbClr val="C00000"/>
                </a:solidFill>
              </a:endParaRPr>
            </a:p>
          </p:txBody>
        </p:sp>
        <p:sp>
          <p:nvSpPr>
            <p:cNvPr id="10" name="Line 24">
              <a:extLst>
                <a:ext uri="{FF2B5EF4-FFF2-40B4-BE49-F238E27FC236}">
                  <a16:creationId xmlns:a16="http://schemas.microsoft.com/office/drawing/2014/main" id="{F54AAAC1-1CCC-4A15-AEDB-C0DEFA510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536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25">
              <a:extLst>
                <a:ext uri="{FF2B5EF4-FFF2-40B4-BE49-F238E27FC236}">
                  <a16:creationId xmlns:a16="http://schemas.microsoft.com/office/drawing/2014/main" id="{35FEDE6D-AC11-4630-A8C6-9F10B3D4F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496"/>
              <a:ext cx="0" cy="528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26">
              <a:extLst>
                <a:ext uri="{FF2B5EF4-FFF2-40B4-BE49-F238E27FC236}">
                  <a16:creationId xmlns:a16="http://schemas.microsoft.com/office/drawing/2014/main" id="{166EBEE7-FFA3-4817-B20D-BFFD71054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024"/>
              <a:ext cx="379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5E97EABA-9CE3-4CA8-B710-009E88C5E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344"/>
              <a:ext cx="768" cy="100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350" dirty="0">
                  <a:solidFill>
                    <a:srgbClr val="C00000"/>
                  </a:solidFill>
                </a:rPr>
                <a:t>Memory</a:t>
              </a:r>
              <a:endParaRPr lang="zh-CN" altLang="en-US" sz="1350" dirty="0">
                <a:solidFill>
                  <a:srgbClr val="C00000"/>
                </a:solidFill>
              </a:endParaRPr>
            </a:p>
          </p:txBody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533E6922-14BA-4ECD-B86E-78C417DF8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344"/>
              <a:ext cx="768" cy="100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350" dirty="0">
                  <a:solidFill>
                    <a:srgbClr val="C00000"/>
                  </a:solidFill>
                </a:rPr>
                <a:t>Hard disk</a:t>
              </a:r>
              <a:endParaRPr lang="zh-CN" altLang="en-US" sz="1350" dirty="0">
                <a:solidFill>
                  <a:srgbClr val="C00000"/>
                </a:solidFill>
              </a:endParaRPr>
            </a:p>
          </p:txBody>
        </p:sp>
        <p:sp>
          <p:nvSpPr>
            <p:cNvPr id="15" name="Line 29">
              <a:extLst>
                <a:ext uri="{FF2B5EF4-FFF2-40B4-BE49-F238E27FC236}">
                  <a16:creationId xmlns:a16="http://schemas.microsoft.com/office/drawing/2014/main" id="{942B1160-4FF3-4EEC-B37A-2CAB0BF16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352"/>
              <a:ext cx="0" cy="67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30">
              <a:extLst>
                <a:ext uri="{FF2B5EF4-FFF2-40B4-BE49-F238E27FC236}">
                  <a16:creationId xmlns:a16="http://schemas.microsoft.com/office/drawing/2014/main" id="{127131C9-F899-4D7E-A66B-4AD8A1E1E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352"/>
              <a:ext cx="0" cy="67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31">
              <a:extLst>
                <a:ext uri="{FF2B5EF4-FFF2-40B4-BE49-F238E27FC236}">
                  <a16:creationId xmlns:a16="http://schemas.microsoft.com/office/drawing/2014/main" id="{5B89D27E-6B3F-49B5-BA2F-3EF709F99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672"/>
              <a:ext cx="1392" cy="2112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en-US" sz="1350">
                <a:solidFill>
                  <a:srgbClr val="C00000"/>
                </a:solidFill>
              </a:endParaRPr>
            </a:p>
          </p:txBody>
        </p:sp>
        <p:sp>
          <p:nvSpPr>
            <p:cNvPr id="18" name="Text Box 32">
              <a:extLst>
                <a:ext uri="{FF2B5EF4-FFF2-40B4-BE49-F238E27FC236}">
                  <a16:creationId xmlns:a16="http://schemas.microsoft.com/office/drawing/2014/main" id="{AB22199A-B866-4C58-929E-A5FF32FAA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8" y="2779"/>
              <a:ext cx="1505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350">
                  <a:solidFill>
                    <a:srgbClr val="C00000"/>
                  </a:solidFill>
                </a:rPr>
                <a:t>Addr. bus</a:t>
              </a:r>
              <a:endParaRPr lang="zh-CN" altLang="en-US" sz="1350">
                <a:solidFill>
                  <a:srgbClr val="C00000"/>
                </a:solidFill>
              </a:endParaRPr>
            </a:p>
          </p:txBody>
        </p:sp>
        <p:sp>
          <p:nvSpPr>
            <p:cNvPr id="19" name="Line 33">
              <a:extLst>
                <a:ext uri="{FF2B5EF4-FFF2-40B4-BE49-F238E27FC236}">
                  <a16:creationId xmlns:a16="http://schemas.microsoft.com/office/drawing/2014/main" id="{E4A11AFD-A1DA-460C-8601-9A2FC5B153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816"/>
              <a:ext cx="1296" cy="100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34">
              <a:extLst>
                <a:ext uri="{FF2B5EF4-FFF2-40B4-BE49-F238E27FC236}">
                  <a16:creationId xmlns:a16="http://schemas.microsoft.com/office/drawing/2014/main" id="{4225A8F1-1970-47CF-9CF8-1298845A60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84" y="2640"/>
              <a:ext cx="864" cy="100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35">
              <a:extLst>
                <a:ext uri="{FF2B5EF4-FFF2-40B4-BE49-F238E27FC236}">
                  <a16:creationId xmlns:a16="http://schemas.microsoft.com/office/drawing/2014/main" id="{D082C475-FA1E-4F71-87B8-CDDD0C57E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8" y="589"/>
              <a:ext cx="1882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350" dirty="0">
                  <a:solidFill>
                    <a:srgbClr val="C00000"/>
                  </a:solidFill>
                </a:rPr>
                <a:t>Virtual </a:t>
              </a:r>
              <a:r>
                <a:rPr lang="en-US" altLang="zh-CN" sz="1350" dirty="0" err="1">
                  <a:solidFill>
                    <a:srgbClr val="C00000"/>
                  </a:solidFill>
                </a:rPr>
                <a:t>addr</a:t>
              </a:r>
              <a:r>
                <a:rPr lang="en-US" altLang="zh-CN" sz="1350" dirty="0">
                  <a:solidFill>
                    <a:srgbClr val="C00000"/>
                  </a:solidFill>
                </a:rPr>
                <a:t>.</a:t>
              </a:r>
              <a:endParaRPr lang="zh-CN" altLang="en-US" sz="1350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 Box 36">
              <a:extLst>
                <a:ext uri="{FF2B5EF4-FFF2-40B4-BE49-F238E27FC236}">
                  <a16:creationId xmlns:a16="http://schemas.microsoft.com/office/drawing/2014/main" id="{2384308D-8A5E-4AA9-BCA0-FD1789CE5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" y="3503"/>
              <a:ext cx="2069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350">
                  <a:solidFill>
                    <a:srgbClr val="C00000"/>
                  </a:solidFill>
                </a:rPr>
                <a:t>Physical addr.</a:t>
              </a:r>
              <a:endParaRPr lang="zh-CN" altLang="en-US" sz="1350">
                <a:solidFill>
                  <a:srgbClr val="C00000"/>
                </a:solidFill>
              </a:endParaRPr>
            </a:p>
          </p:txBody>
        </p:sp>
        <p:sp>
          <p:nvSpPr>
            <p:cNvPr id="23" name="Text Box 37">
              <a:extLst>
                <a:ext uri="{FF2B5EF4-FFF2-40B4-BE49-F238E27FC236}">
                  <a16:creationId xmlns:a16="http://schemas.microsoft.com/office/drawing/2014/main" id="{903BC057-920D-42ED-BC99-C8AFA0BDE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601"/>
              <a:ext cx="279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endParaRPr lang="zh-CN" altLang="en-US" sz="135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DBD2412-05F7-46CD-B896-DDBDEBF5C1D0}"/>
              </a:ext>
            </a:extLst>
          </p:cNvPr>
          <p:cNvGrpSpPr/>
          <p:nvPr/>
        </p:nvGrpSpPr>
        <p:grpSpPr>
          <a:xfrm>
            <a:off x="9199123" y="4299817"/>
            <a:ext cx="516349" cy="1154832"/>
            <a:chOff x="6247016" y="2329858"/>
            <a:chExt cx="516349" cy="1154832"/>
          </a:xfrm>
        </p:grpSpPr>
        <p:sp>
          <p:nvSpPr>
            <p:cNvPr id="25" name="AutoShape 22">
              <a:extLst>
                <a:ext uri="{FF2B5EF4-FFF2-40B4-BE49-F238E27FC236}">
                  <a16:creationId xmlns:a16="http://schemas.microsoft.com/office/drawing/2014/main" id="{696AA85B-0F50-4DCC-AE58-01FD59514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1614" y="3301544"/>
              <a:ext cx="241751" cy="1786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5A3BBBA7-B5A4-42B5-9B71-8CDC95E1D0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9423" y="2329858"/>
              <a:ext cx="0" cy="98482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858F4972-0B21-4082-AE10-28E05CF68D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7016" y="3483376"/>
              <a:ext cx="275911" cy="131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5346461-B60F-4F80-95A8-02FE2BE2B356}"/>
              </a:ext>
            </a:extLst>
          </p:cNvPr>
          <p:cNvGrpSpPr/>
          <p:nvPr/>
        </p:nvGrpSpPr>
        <p:grpSpPr>
          <a:xfrm>
            <a:off x="5796219" y="4096910"/>
            <a:ext cx="4520207" cy="384962"/>
            <a:chOff x="2844112" y="2126951"/>
            <a:chExt cx="4520207" cy="384962"/>
          </a:xfrm>
        </p:grpSpPr>
        <p:sp>
          <p:nvSpPr>
            <p:cNvPr id="29" name="Line 5">
              <a:extLst>
                <a:ext uri="{FF2B5EF4-FFF2-40B4-BE49-F238E27FC236}">
                  <a16:creationId xmlns:a16="http://schemas.microsoft.com/office/drawing/2014/main" id="{D76A8CCD-9808-4BD3-86E7-42CF13525E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425" y="2505343"/>
              <a:ext cx="4133412" cy="131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30" name="AutoShape 19">
              <a:extLst>
                <a:ext uri="{FF2B5EF4-FFF2-40B4-BE49-F238E27FC236}">
                  <a16:creationId xmlns:a16="http://schemas.microsoft.com/office/drawing/2014/main" id="{7E77C3A1-07CF-42BE-AAE5-4690114D8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3582" y="2283300"/>
              <a:ext cx="210218" cy="22072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31" name="AutoShape 20">
              <a:extLst>
                <a:ext uri="{FF2B5EF4-FFF2-40B4-BE49-F238E27FC236}">
                  <a16:creationId xmlns:a16="http://schemas.microsoft.com/office/drawing/2014/main" id="{D130BC9B-2303-4ACF-8D5D-EB7582B5C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112" y="2259651"/>
              <a:ext cx="189196" cy="2522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32" name="Line 31">
              <a:extLst>
                <a:ext uri="{FF2B5EF4-FFF2-40B4-BE49-F238E27FC236}">
                  <a16:creationId xmlns:a16="http://schemas.microsoft.com/office/drawing/2014/main" id="{44B2E259-DCAA-4BA0-B02C-C307E81C0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63005" y="2126951"/>
              <a:ext cx="1314" cy="178685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C97ECCD-1921-4E4F-A465-E894441B5EF4}"/>
              </a:ext>
            </a:extLst>
          </p:cNvPr>
          <p:cNvGrpSpPr/>
          <p:nvPr/>
        </p:nvGrpSpPr>
        <p:grpSpPr>
          <a:xfrm>
            <a:off x="5055717" y="4195417"/>
            <a:ext cx="2064874" cy="1068205"/>
            <a:chOff x="2103612" y="2225456"/>
            <a:chExt cx="2064874" cy="1068205"/>
          </a:xfrm>
        </p:grpSpPr>
        <p:sp>
          <p:nvSpPr>
            <p:cNvPr id="34" name="Line 67">
              <a:extLst>
                <a:ext uri="{FF2B5EF4-FFF2-40B4-BE49-F238E27FC236}">
                  <a16:creationId xmlns:a16="http://schemas.microsoft.com/office/drawing/2014/main" id="{D99D7FD8-AD32-4EF8-85D8-E6B0AEE2C9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83093" y="2705050"/>
              <a:ext cx="1663350" cy="131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35" name="AutoShape 68">
              <a:extLst>
                <a:ext uri="{FF2B5EF4-FFF2-40B4-BE49-F238E27FC236}">
                  <a16:creationId xmlns:a16="http://schemas.microsoft.com/office/drawing/2014/main" id="{123F1A59-4E30-478A-A48F-371122A477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953012" y="2706364"/>
              <a:ext cx="210218" cy="22072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36" name="AutoShape 69">
              <a:extLst>
                <a:ext uri="{FF2B5EF4-FFF2-40B4-BE49-F238E27FC236}">
                  <a16:creationId xmlns:a16="http://schemas.microsoft.com/office/drawing/2014/main" id="{C6E220EC-FA66-4BD9-901B-CD34AC1B1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926" y="2456454"/>
              <a:ext cx="189196" cy="2522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37" name="Line 70">
              <a:extLst>
                <a:ext uri="{FF2B5EF4-FFF2-40B4-BE49-F238E27FC236}">
                  <a16:creationId xmlns:a16="http://schemas.microsoft.com/office/drawing/2014/main" id="{098A42C6-48D7-4050-BE65-93C94B07D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3612" y="2225456"/>
              <a:ext cx="1314" cy="231240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38" name="Line 71">
              <a:extLst>
                <a:ext uri="{FF2B5EF4-FFF2-40B4-BE49-F238E27FC236}">
                  <a16:creationId xmlns:a16="http://schemas.microsoft.com/office/drawing/2014/main" id="{1262E3CA-ABFF-4377-BF3B-BCF8915030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7172" y="2915268"/>
              <a:ext cx="1314" cy="378393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CC56A4F-C6B2-4B94-9895-F789BF7D6E82}"/>
              </a:ext>
            </a:extLst>
          </p:cNvPr>
          <p:cNvGrpSpPr/>
          <p:nvPr/>
        </p:nvGrpSpPr>
        <p:grpSpPr>
          <a:xfrm>
            <a:off x="4177538" y="2924944"/>
            <a:ext cx="6815006" cy="1457074"/>
            <a:chOff x="1225433" y="954985"/>
            <a:chExt cx="6815006" cy="1457074"/>
          </a:xfrm>
        </p:grpSpPr>
        <p:sp>
          <p:nvSpPr>
            <p:cNvPr id="40" name="Rectangle 7">
              <a:extLst>
                <a:ext uri="{FF2B5EF4-FFF2-40B4-BE49-F238E27FC236}">
                  <a16:creationId xmlns:a16="http://schemas.microsoft.com/office/drawing/2014/main" id="{1B461F54-4128-4147-AE96-D1A155D17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855" y="2107243"/>
              <a:ext cx="292991" cy="304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1" name="Rectangle 8">
              <a:extLst>
                <a:ext uri="{FF2B5EF4-FFF2-40B4-BE49-F238E27FC236}">
                  <a16:creationId xmlns:a16="http://schemas.microsoft.com/office/drawing/2014/main" id="{034D6825-E85A-461D-BA2C-484A00113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068" y="2107243"/>
              <a:ext cx="403356" cy="304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</a:p>
          </p:txBody>
        </p:sp>
        <p:sp>
          <p:nvSpPr>
            <p:cNvPr id="42" name="Rectangle 9">
              <a:extLst>
                <a:ext uri="{FF2B5EF4-FFF2-40B4-BE49-F238E27FC236}">
                  <a16:creationId xmlns:a16="http://schemas.microsoft.com/office/drawing/2014/main" id="{7562AE80-4263-4294-A505-8EF33BAED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582" y="2107243"/>
              <a:ext cx="403356" cy="304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</a:p>
          </p:txBody>
        </p:sp>
        <p:sp>
          <p:nvSpPr>
            <p:cNvPr id="43" name="Rectangle 10">
              <a:extLst>
                <a:ext uri="{FF2B5EF4-FFF2-40B4-BE49-F238E27FC236}">
                  <a16:creationId xmlns:a16="http://schemas.microsoft.com/office/drawing/2014/main" id="{8954A252-F060-4221-930D-F4BD7C169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993" y="2107243"/>
              <a:ext cx="403356" cy="304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</a:p>
          </p:txBody>
        </p:sp>
        <p:sp>
          <p:nvSpPr>
            <p:cNvPr id="44" name="Rectangle 13">
              <a:extLst>
                <a:ext uri="{FF2B5EF4-FFF2-40B4-BE49-F238E27FC236}">
                  <a16:creationId xmlns:a16="http://schemas.microsoft.com/office/drawing/2014/main" id="{7FACAA93-7A6D-465D-8A20-01124599B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7448" y="2107243"/>
              <a:ext cx="292991" cy="304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5" name="Rectangle 14">
              <a:extLst>
                <a:ext uri="{FF2B5EF4-FFF2-40B4-BE49-F238E27FC236}">
                  <a16:creationId xmlns:a16="http://schemas.microsoft.com/office/drawing/2014/main" id="{2C7636EC-8A8E-453F-8F58-5F64632EC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6942" y="2107243"/>
              <a:ext cx="403356" cy="304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</a:p>
          </p:txBody>
        </p:sp>
        <p:sp>
          <p:nvSpPr>
            <p:cNvPr id="46" name="Rectangle 15">
              <a:extLst>
                <a:ext uri="{FF2B5EF4-FFF2-40B4-BE49-F238E27FC236}">
                  <a16:creationId xmlns:a16="http://schemas.microsoft.com/office/drawing/2014/main" id="{12E3DCEE-AFD6-49A5-9176-3480874EF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3291" y="2107243"/>
              <a:ext cx="403356" cy="304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</a:p>
          </p:txBody>
        </p:sp>
        <p:sp>
          <p:nvSpPr>
            <p:cNvPr id="47" name="Rectangle 11">
              <a:extLst>
                <a:ext uri="{FF2B5EF4-FFF2-40B4-BE49-F238E27FC236}">
                  <a16:creationId xmlns:a16="http://schemas.microsoft.com/office/drawing/2014/main" id="{A9F0A2E3-8123-4908-9693-BE71250BB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433" y="1560676"/>
              <a:ext cx="607005" cy="366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8" name="Rectangle 12">
              <a:extLst>
                <a:ext uri="{FF2B5EF4-FFF2-40B4-BE49-F238E27FC236}">
                  <a16:creationId xmlns:a16="http://schemas.microsoft.com/office/drawing/2014/main" id="{190C6239-05A3-4ECD-A2A9-E9F5B557C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266" y="1560676"/>
              <a:ext cx="378392" cy="366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</a:p>
          </p:txBody>
        </p:sp>
        <p:sp>
          <p:nvSpPr>
            <p:cNvPr id="49" name="Rectangle 16">
              <a:extLst>
                <a:ext uri="{FF2B5EF4-FFF2-40B4-BE49-F238E27FC236}">
                  <a16:creationId xmlns:a16="http://schemas.microsoft.com/office/drawing/2014/main" id="{60A2239A-15E8-423D-95EE-E0EC42F03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2343" y="1560676"/>
              <a:ext cx="378392" cy="366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</a:p>
          </p:txBody>
        </p:sp>
        <p:sp>
          <p:nvSpPr>
            <p:cNvPr id="50" name="Rectangle 17">
              <a:extLst>
                <a:ext uri="{FF2B5EF4-FFF2-40B4-BE49-F238E27FC236}">
                  <a16:creationId xmlns:a16="http://schemas.microsoft.com/office/drawing/2014/main" id="{FF5185DF-D75C-42B1-AE8C-9BCE517D1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8107" y="1560676"/>
              <a:ext cx="378392" cy="366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</a:p>
          </p:txBody>
        </p:sp>
        <p:sp>
          <p:nvSpPr>
            <p:cNvPr id="51" name="Rectangle 18">
              <a:extLst>
                <a:ext uri="{FF2B5EF4-FFF2-40B4-BE49-F238E27FC236}">
                  <a16:creationId xmlns:a16="http://schemas.microsoft.com/office/drawing/2014/main" id="{628F254F-28CF-4B3D-A381-A64C976B7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8772" y="1751186"/>
              <a:ext cx="1106272" cy="366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物理地址</a:t>
              </a:r>
              <a:endParaRPr lang="en-US" altLang="zh-CN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Rectangle 21">
              <a:extLst>
                <a:ext uri="{FF2B5EF4-FFF2-40B4-BE49-F238E27FC236}">
                  <a16:creationId xmlns:a16="http://schemas.microsoft.com/office/drawing/2014/main" id="{3ABB1CC2-B523-48E7-8977-C1D546606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8051" y="1751186"/>
              <a:ext cx="1106272" cy="366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逻辑地址</a:t>
              </a:r>
              <a:endParaRPr lang="en-US" altLang="zh-CN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Oval 25">
              <a:extLst>
                <a:ext uri="{FF2B5EF4-FFF2-40B4-BE49-F238E27FC236}">
                  <a16:creationId xmlns:a16="http://schemas.microsoft.com/office/drawing/2014/main" id="{2C6FD349-6D1C-4553-B850-FAFD90EA1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4481" y="954985"/>
              <a:ext cx="599121" cy="536056"/>
            </a:xfrm>
            <a:prstGeom prst="ellips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</a:p>
          </p:txBody>
        </p:sp>
        <p:sp>
          <p:nvSpPr>
            <p:cNvPr id="54" name="Line 26">
              <a:extLst>
                <a:ext uri="{FF2B5EF4-FFF2-40B4-BE49-F238E27FC236}">
                  <a16:creationId xmlns:a16="http://schemas.microsoft.com/office/drawing/2014/main" id="{9AE2B65A-17CE-4F1D-8C76-B65D548238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46158" y="1496297"/>
              <a:ext cx="15766" cy="409925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5" name="Group 40">
              <a:extLst>
                <a:ext uri="{FF2B5EF4-FFF2-40B4-BE49-F238E27FC236}">
                  <a16:creationId xmlns:a16="http://schemas.microsoft.com/office/drawing/2014/main" id="{AF7BD0E0-B370-4DFA-A113-35C327A658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2805" y="1919360"/>
              <a:ext cx="1902473" cy="189196"/>
              <a:chOff x="720" y="1742"/>
              <a:chExt cx="1448" cy="144"/>
            </a:xfrm>
          </p:grpSpPr>
          <p:sp>
            <p:nvSpPr>
              <p:cNvPr id="69" name="Rectangle 41">
                <a:extLst>
                  <a:ext uri="{FF2B5EF4-FFF2-40B4-BE49-F238E27FC236}">
                    <a16:creationId xmlns:a16="http://schemas.microsoft.com/office/drawing/2014/main" id="{5EF4BAB8-E47A-43DD-BF11-E8F2196B8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742"/>
                <a:ext cx="94" cy="144"/>
              </a:xfrm>
              <a:prstGeom prst="rect">
                <a:avLst/>
              </a:prstGeom>
              <a:solidFill>
                <a:srgbClr val="00FF00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Rectangle 42">
                <a:extLst>
                  <a:ext uri="{FF2B5EF4-FFF2-40B4-BE49-F238E27FC236}">
                    <a16:creationId xmlns:a16="http://schemas.microsoft.com/office/drawing/2014/main" id="{269F5412-01F7-4512-824C-134634518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4" y="1742"/>
                <a:ext cx="94" cy="144"/>
              </a:xfrm>
              <a:prstGeom prst="rect">
                <a:avLst/>
              </a:prstGeom>
              <a:solidFill>
                <a:srgbClr val="00FF00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Rectangle 43">
                <a:extLst>
                  <a:ext uri="{FF2B5EF4-FFF2-40B4-BE49-F238E27FC236}">
                    <a16:creationId xmlns:a16="http://schemas.microsoft.com/office/drawing/2014/main" id="{6412BE18-BD48-4B5B-951D-97184EB10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" y="1742"/>
                <a:ext cx="94" cy="144"/>
              </a:xfrm>
              <a:prstGeom prst="rect">
                <a:avLst/>
              </a:prstGeom>
              <a:solidFill>
                <a:srgbClr val="00FF00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Rectangle 44">
                <a:extLst>
                  <a:ext uri="{FF2B5EF4-FFF2-40B4-BE49-F238E27FC236}">
                    <a16:creationId xmlns:a16="http://schemas.microsoft.com/office/drawing/2014/main" id="{59F8490D-50AF-4EB9-AD71-A81A1CA09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7" y="1742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25560">
                <a:solidFill>
                  <a:srgbClr val="11576A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Rectangle 45">
                <a:extLst>
                  <a:ext uri="{FF2B5EF4-FFF2-40B4-BE49-F238E27FC236}">
                    <a16:creationId xmlns:a16="http://schemas.microsoft.com/office/drawing/2014/main" id="{1CFC2566-B5F9-4C08-9209-F3E314221F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1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Rectangle 46">
                <a:extLst>
                  <a:ext uri="{FF2B5EF4-FFF2-40B4-BE49-F238E27FC236}">
                    <a16:creationId xmlns:a16="http://schemas.microsoft.com/office/drawing/2014/main" id="{0E332733-AD58-4DBE-BAE1-8BDD172445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4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Rectangle 47">
                <a:extLst>
                  <a:ext uri="{FF2B5EF4-FFF2-40B4-BE49-F238E27FC236}">
                    <a16:creationId xmlns:a16="http://schemas.microsoft.com/office/drawing/2014/main" id="{03BA4BC2-A961-4B64-AEF8-D8594C8A6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8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" name="Rectangle 48">
                <a:extLst>
                  <a:ext uri="{FF2B5EF4-FFF2-40B4-BE49-F238E27FC236}">
                    <a16:creationId xmlns:a16="http://schemas.microsoft.com/office/drawing/2014/main" id="{6ED8312B-632A-44FC-B487-50105F7E4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1" y="1742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49">
                <a:extLst>
                  <a:ext uri="{FF2B5EF4-FFF2-40B4-BE49-F238E27FC236}">
                    <a16:creationId xmlns:a16="http://schemas.microsoft.com/office/drawing/2014/main" id="{9B293995-A9C3-4858-BB69-C48D4BE2D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" y="1742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50">
                <a:extLst>
                  <a:ext uri="{FF2B5EF4-FFF2-40B4-BE49-F238E27FC236}">
                    <a16:creationId xmlns:a16="http://schemas.microsoft.com/office/drawing/2014/main" id="{2D1FA284-3F85-4BBE-8E94-D485BA0E6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9" y="1742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51">
                <a:extLst>
                  <a:ext uri="{FF2B5EF4-FFF2-40B4-BE49-F238E27FC236}">
                    <a16:creationId xmlns:a16="http://schemas.microsoft.com/office/drawing/2014/main" id="{CDF4F52C-0000-4FF9-9255-AEDA59C80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2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" name="Rectangle 52">
                <a:extLst>
                  <a:ext uri="{FF2B5EF4-FFF2-40B4-BE49-F238E27FC236}">
                    <a16:creationId xmlns:a16="http://schemas.microsoft.com/office/drawing/2014/main" id="{7A75C15A-07FA-448F-8F10-97E8EA00F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6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Rectangle 53">
                <a:extLst>
                  <a:ext uri="{FF2B5EF4-FFF2-40B4-BE49-F238E27FC236}">
                    <a16:creationId xmlns:a16="http://schemas.microsoft.com/office/drawing/2014/main" id="{2DABFAF0-E186-4D2B-BAC7-54A39A656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0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" name="Rectangle 54">
                <a:extLst>
                  <a:ext uri="{FF2B5EF4-FFF2-40B4-BE49-F238E27FC236}">
                    <a16:creationId xmlns:a16="http://schemas.microsoft.com/office/drawing/2014/main" id="{5838AE04-A4E8-42E4-AE35-B607A621D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4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07278A5-CFE7-428D-8524-1EA96D16B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992" y="1560676"/>
              <a:ext cx="522917" cy="366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grpSp>
          <p:nvGrpSpPr>
            <p:cNvPr id="57" name="Group 57">
              <a:extLst>
                <a:ext uri="{FF2B5EF4-FFF2-40B4-BE49-F238E27FC236}">
                  <a16:creationId xmlns:a16="http://schemas.microsoft.com/office/drawing/2014/main" id="{2E924DB9-8013-4208-AA1F-4E578BAFDB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25409" y="1919360"/>
              <a:ext cx="1220578" cy="189196"/>
              <a:chOff x="4695" y="1742"/>
              <a:chExt cx="929" cy="144"/>
            </a:xfrm>
          </p:grpSpPr>
          <p:sp>
            <p:nvSpPr>
              <p:cNvPr id="60" name="Rectangle 58">
                <a:extLst>
                  <a:ext uri="{FF2B5EF4-FFF2-40B4-BE49-F238E27FC236}">
                    <a16:creationId xmlns:a16="http://schemas.microsoft.com/office/drawing/2014/main" id="{72F4100D-1727-427D-BEDB-7F54F80E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5" y="1742"/>
                <a:ext cx="94" cy="144"/>
              </a:xfrm>
              <a:prstGeom prst="rect">
                <a:avLst/>
              </a:prstGeom>
              <a:solidFill>
                <a:srgbClr val="DC0081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Rectangle 59">
                <a:extLst>
                  <a:ext uri="{FF2B5EF4-FFF2-40B4-BE49-F238E27FC236}">
                    <a16:creationId xmlns:a16="http://schemas.microsoft.com/office/drawing/2014/main" id="{0D373789-B172-44F7-A0AD-CA56CC55F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5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Rectangle 60">
                <a:extLst>
                  <a:ext uri="{FF2B5EF4-FFF2-40B4-BE49-F238E27FC236}">
                    <a16:creationId xmlns:a16="http://schemas.microsoft.com/office/drawing/2014/main" id="{71823768-4B7A-4F6A-862A-8BA622AFC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9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Rectangle 61">
                <a:extLst>
                  <a:ext uri="{FF2B5EF4-FFF2-40B4-BE49-F238E27FC236}">
                    <a16:creationId xmlns:a16="http://schemas.microsoft.com/office/drawing/2014/main" id="{93816C05-CB8E-4775-BDD4-123838232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2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Rectangle 62">
                <a:extLst>
                  <a:ext uri="{FF2B5EF4-FFF2-40B4-BE49-F238E27FC236}">
                    <a16:creationId xmlns:a16="http://schemas.microsoft.com/office/drawing/2014/main" id="{591E6A82-4AC6-4DB9-AC6D-55F4E33E8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6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" name="Rectangle 63">
                <a:extLst>
                  <a:ext uri="{FF2B5EF4-FFF2-40B4-BE49-F238E27FC236}">
                    <a16:creationId xmlns:a16="http://schemas.microsoft.com/office/drawing/2014/main" id="{2C589B46-763B-4114-8E2B-24F7379B7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9" y="1742"/>
                <a:ext cx="94" cy="144"/>
              </a:xfrm>
              <a:prstGeom prst="rect">
                <a:avLst/>
              </a:prstGeom>
              <a:solidFill>
                <a:srgbClr val="DC0081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Rectangle 64">
                <a:extLst>
                  <a:ext uri="{FF2B5EF4-FFF2-40B4-BE49-F238E27FC236}">
                    <a16:creationId xmlns:a16="http://schemas.microsoft.com/office/drawing/2014/main" id="{2D960515-E394-4F19-B20B-E9C456D99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3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Rectangle 65">
                <a:extLst>
                  <a:ext uri="{FF2B5EF4-FFF2-40B4-BE49-F238E27FC236}">
                    <a16:creationId xmlns:a16="http://schemas.microsoft.com/office/drawing/2014/main" id="{6C518CB2-4690-42E2-86AD-C96F2523A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7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Rectangle 66">
                <a:extLst>
                  <a:ext uri="{FF2B5EF4-FFF2-40B4-BE49-F238E27FC236}">
                    <a16:creationId xmlns:a16="http://schemas.microsoft.com/office/drawing/2014/main" id="{D46E8D87-04D9-4874-92A2-F837AFB11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0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8" name="Rectangle 78">
              <a:extLst>
                <a:ext uri="{FF2B5EF4-FFF2-40B4-BE49-F238E27FC236}">
                  <a16:creationId xmlns:a16="http://schemas.microsoft.com/office/drawing/2014/main" id="{BAE78F37-FEBE-49BF-A3FA-96F439BF6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2343" y="1039072"/>
              <a:ext cx="903938" cy="36788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内存</a:t>
              </a:r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Line 84">
              <a:extLst>
                <a:ext uri="{FF2B5EF4-FFF2-40B4-BE49-F238E27FC236}">
                  <a16:creationId xmlns:a16="http://schemas.microsoft.com/office/drawing/2014/main" id="{D10CFE01-40ED-4138-8B50-FA0531BEAB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14019" y="1410895"/>
              <a:ext cx="1314" cy="507151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3" name="Line 89">
            <a:extLst>
              <a:ext uri="{FF2B5EF4-FFF2-40B4-BE49-F238E27FC236}">
                <a16:creationId xmlns:a16="http://schemas.microsoft.com/office/drawing/2014/main" id="{A9188869-9C62-4473-A779-68DAAC447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5128" y="4149466"/>
            <a:ext cx="1314" cy="1103645"/>
          </a:xfrm>
          <a:prstGeom prst="line">
            <a:avLst/>
          </a:prstGeom>
          <a:noFill/>
          <a:ln w="28575">
            <a:solidFill>
              <a:srgbClr val="00507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E32F13C6-FE0B-48CF-B0FE-893F74680C05}"/>
              </a:ext>
            </a:extLst>
          </p:cNvPr>
          <p:cNvGrpSpPr/>
          <p:nvPr/>
        </p:nvGrpSpPr>
        <p:grpSpPr>
          <a:xfrm>
            <a:off x="6626580" y="5520144"/>
            <a:ext cx="977515" cy="595180"/>
            <a:chOff x="3674473" y="3601105"/>
            <a:chExt cx="977515" cy="595180"/>
          </a:xfrm>
        </p:grpSpPr>
        <p:sp>
          <p:nvSpPr>
            <p:cNvPr id="85" name="Line 74">
              <a:extLst>
                <a:ext uri="{FF2B5EF4-FFF2-40B4-BE49-F238E27FC236}">
                  <a16:creationId xmlns:a16="http://schemas.microsoft.com/office/drawing/2014/main" id="{B9636C4F-F241-43E2-8A29-379FB707D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4473" y="3601105"/>
              <a:ext cx="1314" cy="45196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75">
              <a:extLst>
                <a:ext uri="{FF2B5EF4-FFF2-40B4-BE49-F238E27FC236}">
                  <a16:creationId xmlns:a16="http://schemas.microsoft.com/office/drawing/2014/main" id="{C5D722C8-7F6A-4BDE-B3E4-3FB3C67F5D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3159" y="4170007"/>
              <a:ext cx="798829" cy="26277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prstDash val="dash"/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AutoShape 76">
              <a:extLst>
                <a:ext uri="{FF2B5EF4-FFF2-40B4-BE49-F238E27FC236}">
                  <a16:creationId xmlns:a16="http://schemas.microsoft.com/office/drawing/2014/main" id="{81BE2E1D-E55E-4281-BA04-6688B0EEA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4473" y="4038621"/>
              <a:ext cx="189196" cy="1576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 cap="rnd">
              <a:solidFill>
                <a:srgbClr val="00507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D5ECD8F6-0E95-42C7-A1C7-DA9419ADA3E1}"/>
              </a:ext>
            </a:extLst>
          </p:cNvPr>
          <p:cNvGrpSpPr/>
          <p:nvPr/>
        </p:nvGrpSpPr>
        <p:grpSpPr>
          <a:xfrm>
            <a:off x="6505705" y="4624089"/>
            <a:ext cx="2771391" cy="1919554"/>
            <a:chOff x="3553598" y="2705050"/>
            <a:chExt cx="2771391" cy="1919554"/>
          </a:xfrm>
        </p:grpSpPr>
        <p:sp>
          <p:nvSpPr>
            <p:cNvPr id="89" name="Line 88">
              <a:extLst>
                <a:ext uri="{FF2B5EF4-FFF2-40B4-BE49-F238E27FC236}">
                  <a16:creationId xmlns:a16="http://schemas.microsoft.com/office/drawing/2014/main" id="{3234041C-AB05-402B-BA46-2C0547B063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3598" y="3451324"/>
              <a:ext cx="1250797" cy="0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0407FE3B-385C-420E-9D7E-1F2A9347A581}"/>
                </a:ext>
              </a:extLst>
            </p:cNvPr>
            <p:cNvGrpSpPr/>
            <p:nvPr/>
          </p:nvGrpSpPr>
          <p:grpSpPr>
            <a:xfrm>
              <a:off x="4299872" y="2705050"/>
              <a:ext cx="2025117" cy="1919554"/>
              <a:chOff x="4299872" y="2705050"/>
              <a:chExt cx="2025117" cy="1919554"/>
            </a:xfrm>
          </p:grpSpPr>
          <p:sp>
            <p:nvSpPr>
              <p:cNvPr id="91" name="Rectangle 3">
                <a:extLst>
                  <a:ext uri="{FF2B5EF4-FFF2-40B4-BE49-F238E27FC236}">
                    <a16:creationId xmlns:a16="http://schemas.microsoft.com/office/drawing/2014/main" id="{CC9AF652-6611-4C5E-AF9A-E611749E8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7826" y="2705050"/>
                <a:ext cx="1408461" cy="1492548"/>
              </a:xfrm>
              <a:prstGeom prst="rect">
                <a:avLst/>
              </a:prstGeom>
              <a:solidFill>
                <a:srgbClr val="FFFFFF"/>
              </a:solidFill>
              <a:ln w="12600">
                <a:solidFill>
                  <a:srgbClr val="00507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Rectangle 6">
                <a:extLst>
                  <a:ext uri="{FF2B5EF4-FFF2-40B4-BE49-F238E27FC236}">
                    <a16:creationId xmlns:a16="http://schemas.microsoft.com/office/drawing/2014/main" id="{2E748DDD-1E6B-420E-A3FF-CC0E1B0EC2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0032" y="4227817"/>
                <a:ext cx="1464957" cy="396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2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第二级页表</a:t>
                </a:r>
                <a:endPara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Rectangle 29">
                <a:extLst>
                  <a:ext uri="{FF2B5EF4-FFF2-40B4-BE49-F238E27FC236}">
                    <a16:creationId xmlns:a16="http://schemas.microsoft.com/office/drawing/2014/main" id="{F01304FA-87A4-40F2-992D-66ED8DF89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872" y="3710155"/>
                <a:ext cx="638537" cy="366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360" tIns="44280" rIns="90360" bIns="4428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b="1" i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p</a:t>
                </a:r>
                <a:r>
                  <a:rPr lang="en-US" altLang="zh-CN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</a:p>
            </p:txBody>
          </p:sp>
          <p:sp>
            <p:nvSpPr>
              <p:cNvPr id="94" name="Line 30">
                <a:extLst>
                  <a:ext uri="{FF2B5EF4-FFF2-40B4-BE49-F238E27FC236}">
                    <a16:creationId xmlns:a16="http://schemas.microsoft.com/office/drawing/2014/main" id="{0061C55A-B962-4B4E-AFC3-CD29AD1ECF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3227" y="3483376"/>
                <a:ext cx="7023" cy="740500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Rectangle 32">
                <a:extLst>
                  <a:ext uri="{FF2B5EF4-FFF2-40B4-BE49-F238E27FC236}">
                    <a16:creationId xmlns:a16="http://schemas.microsoft.com/office/drawing/2014/main" id="{1EB99029-D9F8-498B-8B4B-29B1532B4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3078" y="3285778"/>
                <a:ext cx="378392" cy="396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360" tIns="44280" rIns="90360" bIns="4428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2000" b="1" i="1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f</a:t>
                </a:r>
              </a:p>
            </p:txBody>
          </p:sp>
          <p:sp>
            <p:nvSpPr>
              <p:cNvPr id="96" name="Rectangle 79">
                <a:extLst>
                  <a:ext uri="{FF2B5EF4-FFF2-40B4-BE49-F238E27FC236}">
                    <a16:creationId xmlns:a16="http://schemas.microsoft.com/office/drawing/2014/main" id="{032DDB57-F93D-459F-B578-993E2926B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395" y="3907235"/>
                <a:ext cx="1396636" cy="294305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Rectangle 80">
                <a:extLst>
                  <a:ext uri="{FF2B5EF4-FFF2-40B4-BE49-F238E27FC236}">
                    <a16:creationId xmlns:a16="http://schemas.microsoft.com/office/drawing/2014/main" id="{CC33871E-C205-4A0F-A2A9-54147295F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395" y="3612930"/>
                <a:ext cx="1396636" cy="294305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98" name="Rectangle 81">
                <a:extLst>
                  <a:ext uri="{FF2B5EF4-FFF2-40B4-BE49-F238E27FC236}">
                    <a16:creationId xmlns:a16="http://schemas.microsoft.com/office/drawing/2014/main" id="{738294F2-ACC0-4758-B738-9279AC545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395" y="3024319"/>
                <a:ext cx="1396636" cy="294305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" name="Rectangle 82">
                <a:extLst>
                  <a:ext uri="{FF2B5EF4-FFF2-40B4-BE49-F238E27FC236}">
                    <a16:creationId xmlns:a16="http://schemas.microsoft.com/office/drawing/2014/main" id="{4E3009F5-C295-4DE3-B1DA-3A815E9FA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395" y="2730014"/>
                <a:ext cx="1396636" cy="294305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100" name="Rectangle 83">
                <a:extLst>
                  <a:ext uri="{FF2B5EF4-FFF2-40B4-BE49-F238E27FC236}">
                    <a16:creationId xmlns:a16="http://schemas.microsoft.com/office/drawing/2014/main" id="{7B910093-20CF-4EF9-9D7B-EDBE0BC74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395" y="3318624"/>
                <a:ext cx="1396636" cy="294305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101" name="Line 91">
                <a:extLst>
                  <a:ext uri="{FF2B5EF4-FFF2-40B4-BE49-F238E27FC236}">
                    <a16:creationId xmlns:a16="http://schemas.microsoft.com/office/drawing/2014/main" id="{E2429038-B005-4508-ADDA-357418F025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6218" y="2715561"/>
                <a:ext cx="1314" cy="1482037"/>
              </a:xfrm>
              <a:prstGeom prst="line">
                <a:avLst/>
              </a:prstGeom>
              <a:noFill/>
              <a:ln w="38160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102" name="Line 92">
                <a:extLst>
                  <a:ext uri="{FF2B5EF4-FFF2-40B4-BE49-F238E27FC236}">
                    <a16:creationId xmlns:a16="http://schemas.microsoft.com/office/drawing/2014/main" id="{EF9EE042-AAAF-4E7B-B1BB-4D059A4ED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3957" y="2715561"/>
                <a:ext cx="1314" cy="1471526"/>
              </a:xfrm>
              <a:prstGeom prst="line">
                <a:avLst/>
              </a:prstGeom>
              <a:noFill/>
              <a:ln w="12600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103" name="Line 93">
                <a:extLst>
                  <a:ext uri="{FF2B5EF4-FFF2-40B4-BE49-F238E27FC236}">
                    <a16:creationId xmlns:a16="http://schemas.microsoft.com/office/drawing/2014/main" id="{FA2CFC60-EB5A-43F7-846C-990CE12C84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0088" y="2726072"/>
                <a:ext cx="1314" cy="1461016"/>
              </a:xfrm>
              <a:prstGeom prst="line">
                <a:avLst/>
              </a:prstGeom>
              <a:noFill/>
              <a:ln w="12600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2A9230CC-2EE8-4ECE-AE15-950CB7C97CD1}"/>
              </a:ext>
            </a:extLst>
          </p:cNvPr>
          <p:cNvGrpSpPr/>
          <p:nvPr/>
        </p:nvGrpSpPr>
        <p:grpSpPr>
          <a:xfrm>
            <a:off x="3117248" y="5002482"/>
            <a:ext cx="3660427" cy="1541161"/>
            <a:chOff x="165141" y="3083443"/>
            <a:chExt cx="3660427" cy="1541161"/>
          </a:xfrm>
        </p:grpSpPr>
        <p:sp>
          <p:nvSpPr>
            <p:cNvPr id="105" name="Rectangle 35">
              <a:extLst>
                <a:ext uri="{FF2B5EF4-FFF2-40B4-BE49-F238E27FC236}">
                  <a16:creationId xmlns:a16="http://schemas.microsoft.com/office/drawing/2014/main" id="{45FD08CC-2F5B-4BA4-AE9E-1D57B13E4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93" y="3314683"/>
              <a:ext cx="797515" cy="308758"/>
            </a:xfrm>
            <a:prstGeom prst="rect">
              <a:avLst/>
            </a:prstGeom>
            <a:noFill/>
            <a:ln w="2844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PTBR</a:t>
              </a:r>
            </a:p>
          </p:txBody>
        </p:sp>
        <p:sp>
          <p:nvSpPr>
            <p:cNvPr id="106" name="Line 36">
              <a:extLst>
                <a:ext uri="{FF2B5EF4-FFF2-40B4-BE49-F238E27FC236}">
                  <a16:creationId xmlns:a16="http://schemas.microsoft.com/office/drawing/2014/main" id="{E201E0B6-3031-49B2-B8D2-D6DEB24AB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8281" y="3619499"/>
              <a:ext cx="1314" cy="3941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37">
              <a:extLst>
                <a:ext uri="{FF2B5EF4-FFF2-40B4-BE49-F238E27FC236}">
                  <a16:creationId xmlns:a16="http://schemas.microsoft.com/office/drawing/2014/main" id="{9C769CC1-3BED-46AA-9D63-A2C524365E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5434" y="4159497"/>
              <a:ext cx="1355906" cy="1314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AutoShape 38">
              <a:extLst>
                <a:ext uri="{FF2B5EF4-FFF2-40B4-BE49-F238E27FC236}">
                  <a16:creationId xmlns:a16="http://schemas.microsoft.com/office/drawing/2014/main" id="{CF1327F9-DD95-4368-A896-7633F723A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595" y="3997891"/>
              <a:ext cx="189196" cy="1576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 cap="rnd">
              <a:solidFill>
                <a:srgbClr val="00507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Line 39">
              <a:extLst>
                <a:ext uri="{FF2B5EF4-FFF2-40B4-BE49-F238E27FC236}">
                  <a16:creationId xmlns:a16="http://schemas.microsoft.com/office/drawing/2014/main" id="{C0B32AAB-9B36-47DF-B639-FD891F0B5A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22805" y="3476288"/>
              <a:ext cx="223357" cy="131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Oval 77">
              <a:extLst>
                <a:ext uri="{FF2B5EF4-FFF2-40B4-BE49-F238E27FC236}">
                  <a16:creationId xmlns:a16="http://schemas.microsoft.com/office/drawing/2014/main" id="{DB284961-39BA-4ABC-B5CB-BA3395603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848" y="3304172"/>
              <a:ext cx="336349" cy="325838"/>
            </a:xfrm>
            <a:prstGeom prst="ellipse">
              <a:avLst/>
            </a:prstGeom>
            <a:solidFill>
              <a:srgbClr val="CCFFFF"/>
            </a:solidFill>
            <a:ln w="2844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11576A"/>
                  </a:solidFill>
                  <a:latin typeface="Arial" charset="0"/>
                </a:rPr>
                <a:t>+</a:t>
              </a:r>
            </a:p>
          </p:txBody>
        </p: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54A4F5BB-B036-4CD1-88A5-8B66E5368631}"/>
                </a:ext>
              </a:extLst>
            </p:cNvPr>
            <p:cNvGrpSpPr/>
            <p:nvPr/>
          </p:nvGrpSpPr>
          <p:grpSpPr>
            <a:xfrm>
              <a:off x="1934919" y="3083443"/>
              <a:ext cx="1890649" cy="1541161"/>
              <a:chOff x="1934919" y="3083443"/>
              <a:chExt cx="1890649" cy="1541161"/>
            </a:xfrm>
          </p:grpSpPr>
          <p:sp>
            <p:nvSpPr>
              <p:cNvPr id="115" name="Rectangle 4">
                <a:extLst>
                  <a:ext uri="{FF2B5EF4-FFF2-40B4-BE49-F238E27FC236}">
                    <a16:creationId xmlns:a16="http://schemas.microsoft.com/office/drawing/2014/main" id="{CFE0728D-0D3B-4B72-9BEC-77E028DB9F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639" y="3871761"/>
                <a:ext cx="1082623" cy="262773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" name="Rectangle 27">
                <a:extLst>
                  <a:ext uri="{FF2B5EF4-FFF2-40B4-BE49-F238E27FC236}">
                    <a16:creationId xmlns:a16="http://schemas.microsoft.com/office/drawing/2014/main" id="{5EF60787-FC5A-48FA-BB2F-282F91267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0611" y="4227817"/>
                <a:ext cx="1464957" cy="396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2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第一级页表</a:t>
                </a:r>
                <a:endPara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7" name="Rectangle 28">
                <a:extLst>
                  <a:ext uri="{FF2B5EF4-FFF2-40B4-BE49-F238E27FC236}">
                    <a16:creationId xmlns:a16="http://schemas.microsoft.com/office/drawing/2014/main" id="{A8D41E97-F67F-40E6-80ED-B2A85BE946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7618" y="3302858"/>
                <a:ext cx="1073426" cy="335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360" tIns="44280" rIns="90360" bIns="44280">
                <a:spAutoFit/>
              </a:bodyPr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页表项</a:t>
                </a:r>
                <a:endParaRPr lang="en-US" altLang="zh-CN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8" name="Rectangle 33">
                <a:extLst>
                  <a:ext uri="{FF2B5EF4-FFF2-40B4-BE49-F238E27FC236}">
                    <a16:creationId xmlns:a16="http://schemas.microsoft.com/office/drawing/2014/main" id="{90D490F6-DAF1-4991-90A2-48E2D56EF3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4919" y="3710155"/>
                <a:ext cx="539998" cy="366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360" tIns="44280" rIns="90360" bIns="4428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b="1" i="1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p</a:t>
                </a:r>
                <a:r>
                  <a:rPr lang="en-US" altLang="zh-CN" b="1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</a:p>
            </p:txBody>
          </p:sp>
          <p:sp>
            <p:nvSpPr>
              <p:cNvPr id="119" name="Line 34">
                <a:extLst>
                  <a:ext uri="{FF2B5EF4-FFF2-40B4-BE49-F238E27FC236}">
                    <a16:creationId xmlns:a16="http://schemas.microsoft.com/office/drawing/2014/main" id="{38D2C2A4-A372-43EC-B1E9-3A17EA3547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60611" y="3509133"/>
                <a:ext cx="9197" cy="626713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Rectangle 85">
                <a:extLst>
                  <a:ext uri="{FF2B5EF4-FFF2-40B4-BE49-F238E27FC236}">
                    <a16:creationId xmlns:a16="http://schemas.microsoft.com/office/drawing/2014/main" id="{D3D39F82-41C5-4530-8B6F-B426F5CA7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639" y="3608988"/>
                <a:ext cx="1082623" cy="262773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" name="Rectangle 86">
                <a:extLst>
                  <a:ext uri="{FF2B5EF4-FFF2-40B4-BE49-F238E27FC236}">
                    <a16:creationId xmlns:a16="http://schemas.microsoft.com/office/drawing/2014/main" id="{EFF97D1C-DC48-4A60-8BC6-0E8585542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639" y="3346215"/>
                <a:ext cx="1082623" cy="262773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" name="Rectangle 87">
                <a:extLst>
                  <a:ext uri="{FF2B5EF4-FFF2-40B4-BE49-F238E27FC236}">
                    <a16:creationId xmlns:a16="http://schemas.microsoft.com/office/drawing/2014/main" id="{A686AE48-6285-408F-B85B-8EE388CE9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639" y="3083443"/>
                <a:ext cx="1082623" cy="262773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2" name="Line 90">
              <a:extLst>
                <a:ext uri="{FF2B5EF4-FFF2-40B4-BE49-F238E27FC236}">
                  <a16:creationId xmlns:a16="http://schemas.microsoft.com/office/drawing/2014/main" id="{D7F7B308-738E-4297-85DC-A2EA0ABAF0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00905" y="3476288"/>
              <a:ext cx="633282" cy="131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TextBox 95">
              <a:extLst>
                <a:ext uri="{FF2B5EF4-FFF2-40B4-BE49-F238E27FC236}">
                  <a16:creationId xmlns:a16="http://schemas.microsoft.com/office/drawing/2014/main" id="{528E1540-BCB7-4ABE-A905-ED9FAE57BC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141" y="4203442"/>
              <a:ext cx="7686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CR3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14" name="直接箭头连接符 97">
              <a:extLst>
                <a:ext uri="{FF2B5EF4-FFF2-40B4-BE49-F238E27FC236}">
                  <a16:creationId xmlns:a16="http://schemas.microsoft.com/office/drawing/2014/main" id="{E8E21083-E26D-403D-B199-ED7B7A7C79FD}"/>
                </a:ext>
              </a:extLst>
            </p:cNvPr>
            <p:cNvCxnSpPr>
              <a:stCxn id="113" idx="0"/>
              <a:endCxn id="106" idx="0"/>
            </p:cNvCxnSpPr>
            <p:nvPr/>
          </p:nvCxnSpPr>
          <p:spPr bwMode="auto">
            <a:xfrm flipV="1">
              <a:off x="549446" y="3619499"/>
              <a:ext cx="348835" cy="583943"/>
            </a:xfrm>
            <a:prstGeom prst="straightConnector1">
              <a:avLst/>
            </a:prstGeom>
            <a:solidFill>
              <a:srgbClr val="00B8FF"/>
            </a:solidFill>
            <a:ln w="31750" cap="flat" cmpd="sng" algn="ctr">
              <a:solidFill>
                <a:schemeClr val="accent1">
                  <a:lumMod val="75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23" name="Oval 72">
            <a:extLst>
              <a:ext uri="{FF2B5EF4-FFF2-40B4-BE49-F238E27FC236}">
                <a16:creationId xmlns:a16="http://schemas.microsoft.com/office/drawing/2014/main" id="{76794893-2AAE-4AA5-A10C-07FB673B5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593" y="5233722"/>
            <a:ext cx="336349" cy="325838"/>
          </a:xfrm>
          <a:prstGeom prst="ellipse">
            <a:avLst/>
          </a:prstGeom>
          <a:solidFill>
            <a:srgbClr val="CCFFFF"/>
          </a:solidFill>
          <a:ln w="28440">
            <a:solidFill>
              <a:srgbClr val="11576A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000" b="1" dirty="0">
                <a:solidFill>
                  <a:srgbClr val="11576A"/>
                </a:solidFill>
                <a:latin typeface="Arial" charset="0"/>
              </a:rPr>
              <a:t>+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5A9525-C9C2-319B-FFE1-DDDA13784854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124" name="标题 8">
            <a:extLst>
              <a:ext uri="{FF2B5EF4-FFF2-40B4-BE49-F238E27FC236}">
                <a16:creationId xmlns:a16="http://schemas.microsoft.com/office/drawing/2014/main" id="{33B94704-4A2D-14D5-41A1-E7EF72F42693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页表存在哪里？访问它要多久？</a:t>
            </a:r>
          </a:p>
        </p:txBody>
      </p:sp>
    </p:spTree>
    <p:extLst>
      <p:ext uri="{BB962C8B-B14F-4D97-AF65-F5344CB8AC3E}">
        <p14:creationId xmlns:p14="http://schemas.microsoft.com/office/powerpoint/2010/main" val="41164443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7223670" y="3370937"/>
            <a:ext cx="457245" cy="1532651"/>
            <a:chOff x="5223938" y="2535823"/>
            <a:chExt cx="457245" cy="1532651"/>
          </a:xfrm>
        </p:grpSpPr>
        <p:sp>
          <p:nvSpPr>
            <p:cNvPr id="135" name="AutoShape 51"/>
            <p:cNvSpPr>
              <a:spLocks noChangeArrowheads="1"/>
            </p:cNvSpPr>
            <p:nvPr/>
          </p:nvSpPr>
          <p:spPr bwMode="auto">
            <a:xfrm>
              <a:off x="5494067" y="3930071"/>
              <a:ext cx="185885" cy="13739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Line 53"/>
            <p:cNvSpPr>
              <a:spLocks noChangeShapeType="1"/>
            </p:cNvSpPr>
            <p:nvPr/>
          </p:nvSpPr>
          <p:spPr bwMode="auto">
            <a:xfrm flipH="1">
              <a:off x="5223938" y="4067464"/>
              <a:ext cx="276807" cy="101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81"/>
            <p:cNvSpPr>
              <a:spLocks noChangeShapeType="1"/>
            </p:cNvSpPr>
            <p:nvPr/>
          </p:nvSpPr>
          <p:spPr bwMode="auto">
            <a:xfrm>
              <a:off x="5680173" y="2535823"/>
              <a:ext cx="1010" cy="1414344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745652" y="1651000"/>
            <a:ext cx="7268976" cy="400110"/>
            <a:chOff x="758825" y="793750"/>
            <a:chExt cx="7268976" cy="400110"/>
          </a:xfrm>
        </p:grpSpPr>
        <p:sp>
          <p:nvSpPr>
            <p:cNvPr id="20482" name="TextBox 4"/>
            <p:cNvSpPr txBox="1">
              <a:spLocks noChangeArrowheads="1"/>
            </p:cNvSpPr>
            <p:nvPr/>
          </p:nvSpPr>
          <p:spPr bwMode="auto">
            <a:xfrm>
              <a:off x="1169801" y="798419"/>
              <a:ext cx="6858000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 indent="-284163"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US" sz="17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缓存近期访问的页表项</a:t>
              </a:r>
            </a:p>
          </p:txBody>
        </p:sp>
        <p:sp>
          <p:nvSpPr>
            <p:cNvPr id="20483" name="矩形 6"/>
            <p:cNvSpPr>
              <a:spLocks noChangeArrowheads="1"/>
            </p:cNvSpPr>
            <p:nvPr/>
          </p:nvSpPr>
          <p:spPr bwMode="auto">
            <a:xfrm>
              <a:off x="758825" y="793750"/>
              <a:ext cx="34015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latin typeface="Calibri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79054" y="1956165"/>
            <a:ext cx="7137427" cy="353943"/>
            <a:chOff x="1292225" y="1098913"/>
            <a:chExt cx="7137427" cy="353943"/>
          </a:xfrm>
        </p:grpSpPr>
        <p:sp>
          <p:nvSpPr>
            <p:cNvPr id="20484" name="TextBox 7"/>
            <p:cNvSpPr txBox="1">
              <a:spLocks noChangeArrowheads="1"/>
            </p:cNvSpPr>
            <p:nvPr/>
          </p:nvSpPr>
          <p:spPr bwMode="auto">
            <a:xfrm>
              <a:off x="1509746" y="1098913"/>
              <a:ext cx="6919906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en-US" altLang="zh-CN" sz="17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TLB </a:t>
              </a:r>
              <a:r>
                <a:rPr lang="zh-CN" altLang="en-US" sz="17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使用关联存储</a:t>
              </a:r>
              <a:r>
                <a:rPr lang="en-US" altLang="zh-CN" sz="17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(associative memory)</a:t>
              </a:r>
              <a:r>
                <a:rPr lang="zh-CN" altLang="en-US" sz="17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实现，具备快速访问性能</a:t>
              </a:r>
            </a:p>
          </p:txBody>
        </p:sp>
        <p:pic>
          <p:nvPicPr>
            <p:cNvPr id="20485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92225" y="121405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3279054" y="2232206"/>
            <a:ext cx="6565923" cy="353943"/>
            <a:chOff x="1292225" y="1374954"/>
            <a:chExt cx="6565923" cy="353943"/>
          </a:xfrm>
        </p:grpSpPr>
        <p:sp>
          <p:nvSpPr>
            <p:cNvPr id="179" name="TextBox 7"/>
            <p:cNvSpPr txBox="1">
              <a:spLocks noChangeArrowheads="1"/>
            </p:cNvSpPr>
            <p:nvPr/>
          </p:nvSpPr>
          <p:spPr bwMode="auto">
            <a:xfrm>
              <a:off x="1509746" y="1374954"/>
              <a:ext cx="6348402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17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如果</a:t>
              </a:r>
              <a:r>
                <a:rPr lang="en-US" altLang="zh-CN" sz="17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TLB</a:t>
              </a:r>
              <a:r>
                <a:rPr lang="zh-CN" altLang="en-US" sz="17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命中，物理页号可以很快被获取</a:t>
              </a:r>
            </a:p>
          </p:txBody>
        </p:sp>
        <p:pic>
          <p:nvPicPr>
            <p:cNvPr id="180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92225" y="149009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3279054" y="2526364"/>
            <a:ext cx="6565923" cy="353943"/>
            <a:chOff x="1292225" y="1669112"/>
            <a:chExt cx="6565923" cy="353943"/>
          </a:xfrm>
        </p:grpSpPr>
        <p:sp>
          <p:nvSpPr>
            <p:cNvPr id="181" name="TextBox 7"/>
            <p:cNvSpPr txBox="1">
              <a:spLocks noChangeArrowheads="1"/>
            </p:cNvSpPr>
            <p:nvPr/>
          </p:nvSpPr>
          <p:spPr bwMode="auto">
            <a:xfrm>
              <a:off x="1509746" y="1669112"/>
              <a:ext cx="6348402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17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如果</a:t>
              </a:r>
              <a:r>
                <a:rPr lang="en-US" altLang="zh-CN" sz="17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TLB</a:t>
              </a:r>
              <a:r>
                <a:rPr lang="zh-CN" altLang="en-US" sz="17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未命中，对应的表项被更新到</a:t>
              </a:r>
              <a:r>
                <a:rPr lang="en-US" altLang="zh-CN" sz="17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TLB</a:t>
              </a:r>
              <a:r>
                <a:rPr lang="zh-CN" altLang="en-US" sz="17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中</a:t>
              </a:r>
            </a:p>
          </p:txBody>
        </p:sp>
        <p:pic>
          <p:nvPicPr>
            <p:cNvPr id="182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92225" y="177080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组合 6"/>
          <p:cNvGrpSpPr/>
          <p:nvPr/>
        </p:nvGrpSpPr>
        <p:grpSpPr>
          <a:xfrm>
            <a:off x="2986929" y="2786026"/>
            <a:ext cx="5572029" cy="1249047"/>
            <a:chOff x="1000100" y="1928774"/>
            <a:chExt cx="5572029" cy="1249047"/>
          </a:xfrm>
        </p:grpSpPr>
        <p:sp>
          <p:nvSpPr>
            <p:cNvPr id="99" name="Rectangle 15"/>
            <p:cNvSpPr>
              <a:spLocks noChangeArrowheads="1"/>
            </p:cNvSpPr>
            <p:nvPr/>
          </p:nvSpPr>
          <p:spPr bwMode="auto">
            <a:xfrm>
              <a:off x="2002264" y="2965286"/>
              <a:ext cx="245002" cy="212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0" name="Rectangle 16"/>
            <p:cNvSpPr>
              <a:spLocks noChangeArrowheads="1"/>
            </p:cNvSpPr>
            <p:nvPr/>
          </p:nvSpPr>
          <p:spPr bwMode="auto">
            <a:xfrm>
              <a:off x="1000100" y="2965286"/>
              <a:ext cx="307519" cy="212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</a:p>
          </p:txBody>
        </p:sp>
        <p:sp>
          <p:nvSpPr>
            <p:cNvPr id="101" name="Rectangle 17"/>
            <p:cNvSpPr>
              <a:spLocks noChangeArrowheads="1"/>
            </p:cNvSpPr>
            <p:nvPr/>
          </p:nvSpPr>
          <p:spPr bwMode="auto">
            <a:xfrm>
              <a:off x="1468854" y="2965286"/>
              <a:ext cx="245002" cy="212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</a:p>
          </p:txBody>
        </p:sp>
        <p:sp>
          <p:nvSpPr>
            <p:cNvPr id="102" name="Rectangle 18"/>
            <p:cNvSpPr>
              <a:spLocks noChangeArrowheads="1"/>
            </p:cNvSpPr>
            <p:nvPr/>
          </p:nvSpPr>
          <p:spPr bwMode="auto">
            <a:xfrm>
              <a:off x="1086981" y="2824862"/>
              <a:ext cx="94963" cy="145475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Rectangle 19"/>
            <p:cNvSpPr>
              <a:spLocks noChangeArrowheads="1"/>
            </p:cNvSpPr>
            <p:nvPr/>
          </p:nvSpPr>
          <p:spPr bwMode="auto">
            <a:xfrm>
              <a:off x="1192047" y="2824862"/>
              <a:ext cx="94963" cy="145475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Rectangle 20"/>
            <p:cNvSpPr>
              <a:spLocks noChangeArrowheads="1"/>
            </p:cNvSpPr>
            <p:nvPr/>
          </p:nvSpPr>
          <p:spPr bwMode="auto">
            <a:xfrm>
              <a:off x="1296102" y="2824862"/>
              <a:ext cx="94963" cy="145475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Rectangle 21"/>
            <p:cNvSpPr>
              <a:spLocks noChangeArrowheads="1"/>
            </p:cNvSpPr>
            <p:nvPr/>
          </p:nvSpPr>
          <p:spPr bwMode="auto">
            <a:xfrm>
              <a:off x="1720405" y="2824862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Rectangle 22"/>
            <p:cNvSpPr>
              <a:spLocks noChangeArrowheads="1"/>
            </p:cNvSpPr>
            <p:nvPr/>
          </p:nvSpPr>
          <p:spPr bwMode="auto">
            <a:xfrm>
              <a:off x="1825471" y="2824862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Rectangle 23"/>
            <p:cNvSpPr>
              <a:spLocks noChangeArrowheads="1"/>
            </p:cNvSpPr>
            <p:nvPr/>
          </p:nvSpPr>
          <p:spPr bwMode="auto">
            <a:xfrm>
              <a:off x="1929526" y="2824862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Rectangle 24"/>
            <p:cNvSpPr>
              <a:spLocks noChangeArrowheads="1"/>
            </p:cNvSpPr>
            <p:nvPr/>
          </p:nvSpPr>
          <p:spPr bwMode="auto">
            <a:xfrm>
              <a:off x="2034592" y="2824862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Rectangle 25"/>
            <p:cNvSpPr>
              <a:spLocks noChangeArrowheads="1"/>
            </p:cNvSpPr>
            <p:nvPr/>
          </p:nvSpPr>
          <p:spPr bwMode="auto">
            <a:xfrm>
              <a:off x="1315297" y="2965286"/>
              <a:ext cx="307519" cy="212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</a:p>
          </p:txBody>
        </p:sp>
        <p:sp>
          <p:nvSpPr>
            <p:cNvPr id="110" name="Rectangle 26"/>
            <p:cNvSpPr>
              <a:spLocks noChangeArrowheads="1"/>
            </p:cNvSpPr>
            <p:nvPr/>
          </p:nvSpPr>
          <p:spPr bwMode="auto">
            <a:xfrm>
              <a:off x="1401167" y="2824862"/>
              <a:ext cx="94963" cy="145475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Rectangle 27"/>
            <p:cNvSpPr>
              <a:spLocks noChangeArrowheads="1"/>
            </p:cNvSpPr>
            <p:nvPr/>
          </p:nvSpPr>
          <p:spPr bwMode="auto">
            <a:xfrm>
              <a:off x="1506233" y="2824862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Rectangle 28"/>
            <p:cNvSpPr>
              <a:spLocks noChangeArrowheads="1"/>
            </p:cNvSpPr>
            <p:nvPr/>
          </p:nvSpPr>
          <p:spPr bwMode="auto">
            <a:xfrm>
              <a:off x="1611299" y="2824862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Rectangle 29"/>
            <p:cNvSpPr>
              <a:spLocks noChangeArrowheads="1"/>
            </p:cNvSpPr>
            <p:nvPr/>
          </p:nvSpPr>
          <p:spPr bwMode="auto">
            <a:xfrm>
              <a:off x="1272571" y="2500312"/>
              <a:ext cx="299033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</a:p>
          </p:txBody>
        </p:sp>
        <p:sp>
          <p:nvSpPr>
            <p:cNvPr id="114" name="Rectangle 30"/>
            <p:cNvSpPr>
              <a:spLocks noChangeArrowheads="1"/>
            </p:cNvSpPr>
            <p:nvPr/>
          </p:nvSpPr>
          <p:spPr bwMode="auto">
            <a:xfrm>
              <a:off x="1712323" y="2561188"/>
              <a:ext cx="299033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</a:p>
          </p:txBody>
        </p:sp>
        <p:sp>
          <p:nvSpPr>
            <p:cNvPr id="115" name="Rectangle 31"/>
            <p:cNvSpPr>
              <a:spLocks noChangeArrowheads="1"/>
            </p:cNvSpPr>
            <p:nvPr/>
          </p:nvSpPr>
          <p:spPr bwMode="auto">
            <a:xfrm>
              <a:off x="6327127" y="2326811"/>
              <a:ext cx="245002" cy="212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16" name="Rectangle 32"/>
            <p:cNvSpPr>
              <a:spLocks noChangeArrowheads="1"/>
            </p:cNvSpPr>
            <p:nvPr/>
          </p:nvSpPr>
          <p:spPr bwMode="auto">
            <a:xfrm>
              <a:off x="5485592" y="2326811"/>
              <a:ext cx="307519" cy="212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</a:p>
          </p:txBody>
        </p:sp>
        <p:sp>
          <p:nvSpPr>
            <p:cNvPr id="117" name="Rectangle 33"/>
            <p:cNvSpPr>
              <a:spLocks noChangeArrowheads="1"/>
            </p:cNvSpPr>
            <p:nvPr/>
          </p:nvSpPr>
          <p:spPr bwMode="auto">
            <a:xfrm>
              <a:off x="5793717" y="2326811"/>
              <a:ext cx="245002" cy="212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</a:p>
          </p:txBody>
        </p:sp>
        <p:sp>
          <p:nvSpPr>
            <p:cNvPr id="118" name="Rectangle 34"/>
            <p:cNvSpPr>
              <a:spLocks noChangeArrowheads="1"/>
            </p:cNvSpPr>
            <p:nvPr/>
          </p:nvSpPr>
          <p:spPr bwMode="auto">
            <a:xfrm>
              <a:off x="5619955" y="2184366"/>
              <a:ext cx="94963" cy="145475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Rectangle 35"/>
            <p:cNvSpPr>
              <a:spLocks noChangeArrowheads="1"/>
            </p:cNvSpPr>
            <p:nvPr/>
          </p:nvSpPr>
          <p:spPr bwMode="auto">
            <a:xfrm>
              <a:off x="6044258" y="2184366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Rectangle 36"/>
            <p:cNvSpPr>
              <a:spLocks noChangeArrowheads="1"/>
            </p:cNvSpPr>
            <p:nvPr/>
          </p:nvSpPr>
          <p:spPr bwMode="auto">
            <a:xfrm>
              <a:off x="6149324" y="2184366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Rectangle 37"/>
            <p:cNvSpPr>
              <a:spLocks noChangeArrowheads="1"/>
            </p:cNvSpPr>
            <p:nvPr/>
          </p:nvSpPr>
          <p:spPr bwMode="auto">
            <a:xfrm>
              <a:off x="6253379" y="2184366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Rectangle 38"/>
            <p:cNvSpPr>
              <a:spLocks noChangeArrowheads="1"/>
            </p:cNvSpPr>
            <p:nvPr/>
          </p:nvSpPr>
          <p:spPr bwMode="auto">
            <a:xfrm>
              <a:off x="6358444" y="2184366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Rectangle 39"/>
            <p:cNvSpPr>
              <a:spLocks noChangeArrowheads="1"/>
            </p:cNvSpPr>
            <p:nvPr/>
          </p:nvSpPr>
          <p:spPr bwMode="auto">
            <a:xfrm>
              <a:off x="5639149" y="2326811"/>
              <a:ext cx="307519" cy="212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</a:p>
          </p:txBody>
        </p:sp>
        <p:sp>
          <p:nvSpPr>
            <p:cNvPr id="124" name="Rectangle 40"/>
            <p:cNvSpPr>
              <a:spLocks noChangeArrowheads="1"/>
            </p:cNvSpPr>
            <p:nvPr/>
          </p:nvSpPr>
          <p:spPr bwMode="auto">
            <a:xfrm>
              <a:off x="5725020" y="2184366"/>
              <a:ext cx="94963" cy="145475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Rectangle 41"/>
            <p:cNvSpPr>
              <a:spLocks noChangeArrowheads="1"/>
            </p:cNvSpPr>
            <p:nvPr/>
          </p:nvSpPr>
          <p:spPr bwMode="auto">
            <a:xfrm>
              <a:off x="5830086" y="2184366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Rectangle 42"/>
            <p:cNvSpPr>
              <a:spLocks noChangeArrowheads="1"/>
            </p:cNvSpPr>
            <p:nvPr/>
          </p:nvSpPr>
          <p:spPr bwMode="auto">
            <a:xfrm>
              <a:off x="5935151" y="2184366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Rectangle 43"/>
            <p:cNvSpPr>
              <a:spLocks noChangeArrowheads="1"/>
            </p:cNvSpPr>
            <p:nvPr/>
          </p:nvSpPr>
          <p:spPr bwMode="auto">
            <a:xfrm>
              <a:off x="5640160" y="1928774"/>
              <a:ext cx="299033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</a:p>
          </p:txBody>
        </p:sp>
        <p:sp>
          <p:nvSpPr>
            <p:cNvPr id="128" name="Rectangle 44"/>
            <p:cNvSpPr>
              <a:spLocks noChangeArrowheads="1"/>
            </p:cNvSpPr>
            <p:nvPr/>
          </p:nvSpPr>
          <p:spPr bwMode="auto">
            <a:xfrm>
              <a:off x="6036176" y="1928774"/>
              <a:ext cx="299033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</a:p>
          </p:txBody>
        </p:sp>
        <p:sp>
          <p:nvSpPr>
            <p:cNvPr id="129" name="Rectangle 45"/>
            <p:cNvSpPr>
              <a:spLocks noChangeArrowheads="1"/>
            </p:cNvSpPr>
            <p:nvPr/>
          </p:nvSpPr>
          <p:spPr bwMode="auto">
            <a:xfrm>
              <a:off x="4643438" y="2143122"/>
              <a:ext cx="900630" cy="30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物理地址</a:t>
              </a:r>
              <a:endPara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4" name="Rectangle 50"/>
            <p:cNvSpPr>
              <a:spLocks noChangeArrowheads="1"/>
            </p:cNvSpPr>
            <p:nvPr/>
          </p:nvSpPr>
          <p:spPr bwMode="auto">
            <a:xfrm>
              <a:off x="2225528" y="2691509"/>
              <a:ext cx="900631" cy="30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逻辑地址</a:t>
              </a:r>
              <a:endPara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8" name="Oval 54"/>
            <p:cNvSpPr>
              <a:spLocks noChangeArrowheads="1"/>
            </p:cNvSpPr>
            <p:nvPr/>
          </p:nvSpPr>
          <p:spPr bwMode="auto">
            <a:xfrm>
              <a:off x="1337522" y="2071218"/>
              <a:ext cx="493000" cy="460672"/>
            </a:xfrm>
            <a:prstGeom prst="ellipse">
              <a:avLst/>
            </a:prstGeom>
            <a:noFill/>
            <a:ln w="28440">
              <a:solidFill>
                <a:srgbClr val="11576A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</a:p>
          </p:txBody>
        </p:sp>
        <p:sp>
          <p:nvSpPr>
            <p:cNvPr id="139" name="Line 55"/>
            <p:cNvSpPr>
              <a:spLocks noChangeShapeType="1"/>
            </p:cNvSpPr>
            <p:nvPr/>
          </p:nvSpPr>
          <p:spPr bwMode="auto">
            <a:xfrm flipH="1">
              <a:off x="1578971" y="2564218"/>
              <a:ext cx="10102" cy="250541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251613" y="3906389"/>
            <a:ext cx="2829697" cy="1617403"/>
            <a:chOff x="1264784" y="3049137"/>
            <a:chExt cx="2829697" cy="1617403"/>
          </a:xfrm>
        </p:grpSpPr>
        <p:sp>
          <p:nvSpPr>
            <p:cNvPr id="132" name="Line 48"/>
            <p:cNvSpPr>
              <a:spLocks noChangeShapeType="1"/>
            </p:cNvSpPr>
            <p:nvPr/>
          </p:nvSpPr>
          <p:spPr bwMode="auto">
            <a:xfrm>
              <a:off x="1264784" y="3049137"/>
              <a:ext cx="1010" cy="1252705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56"/>
            <p:cNvSpPr>
              <a:spLocks noChangeShapeType="1"/>
            </p:cNvSpPr>
            <p:nvPr/>
          </p:nvSpPr>
          <p:spPr bwMode="auto">
            <a:xfrm flipH="1">
              <a:off x="1522396" y="4666540"/>
              <a:ext cx="2572085" cy="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AutoShape 57"/>
            <p:cNvSpPr>
              <a:spLocks noChangeArrowheads="1"/>
            </p:cNvSpPr>
            <p:nvPr/>
          </p:nvSpPr>
          <p:spPr bwMode="auto">
            <a:xfrm>
              <a:off x="1265794" y="4301842"/>
              <a:ext cx="274787" cy="36368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348443" y="3896490"/>
            <a:ext cx="2305821" cy="1018127"/>
            <a:chOff x="3361614" y="3026102"/>
            <a:chExt cx="2305821" cy="1018127"/>
          </a:xfrm>
        </p:grpSpPr>
        <p:sp>
          <p:nvSpPr>
            <p:cNvPr id="142" name="AutoShape 58"/>
            <p:cNvSpPr>
              <a:spLocks noChangeArrowheads="1"/>
            </p:cNvSpPr>
            <p:nvPr/>
          </p:nvSpPr>
          <p:spPr bwMode="auto">
            <a:xfrm>
              <a:off x="3495408" y="3897743"/>
              <a:ext cx="121230" cy="13739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" name="Line 59"/>
            <p:cNvSpPr>
              <a:spLocks noChangeShapeType="1"/>
            </p:cNvSpPr>
            <p:nvPr/>
          </p:nvSpPr>
          <p:spPr bwMode="auto">
            <a:xfrm>
              <a:off x="3616637" y="3315841"/>
              <a:ext cx="1010" cy="589984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60"/>
            <p:cNvSpPr>
              <a:spLocks noChangeShapeType="1"/>
            </p:cNvSpPr>
            <p:nvPr/>
          </p:nvSpPr>
          <p:spPr bwMode="auto">
            <a:xfrm flipH="1">
              <a:off x="3361614" y="4043219"/>
              <a:ext cx="131332" cy="101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61"/>
            <p:cNvSpPr>
              <a:spLocks noChangeShapeType="1"/>
            </p:cNvSpPr>
            <p:nvPr/>
          </p:nvSpPr>
          <p:spPr bwMode="auto">
            <a:xfrm flipH="1">
              <a:off x="3843128" y="3026102"/>
              <a:ext cx="1824307" cy="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AutoShape 62"/>
            <p:cNvSpPr>
              <a:spLocks noChangeArrowheads="1"/>
            </p:cNvSpPr>
            <p:nvPr/>
          </p:nvSpPr>
          <p:spPr bwMode="auto">
            <a:xfrm rot="10800000">
              <a:off x="3616637" y="3026321"/>
              <a:ext cx="230336" cy="2949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038549" y="4235729"/>
            <a:ext cx="1434431" cy="1259011"/>
            <a:chOff x="2051720" y="3378477"/>
            <a:chExt cx="1434431" cy="1259011"/>
          </a:xfrm>
        </p:grpSpPr>
        <p:sp>
          <p:nvSpPr>
            <p:cNvPr id="160" name="Rectangle 64"/>
            <p:cNvSpPr>
              <a:spLocks noChangeArrowheads="1"/>
            </p:cNvSpPr>
            <p:nvPr/>
          </p:nvSpPr>
          <p:spPr bwMode="auto">
            <a:xfrm>
              <a:off x="2234621" y="3606793"/>
              <a:ext cx="1091066" cy="678885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Rectangle 65"/>
            <p:cNvSpPr>
              <a:spLocks noChangeArrowheads="1"/>
            </p:cNvSpPr>
            <p:nvPr/>
          </p:nvSpPr>
          <p:spPr bwMode="auto">
            <a:xfrm>
              <a:off x="2051720" y="4301842"/>
              <a:ext cx="1434431" cy="335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中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的快表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" name="Rectangle 66"/>
            <p:cNvSpPr>
              <a:spLocks noChangeArrowheads="1"/>
            </p:cNvSpPr>
            <p:nvPr/>
          </p:nvSpPr>
          <p:spPr bwMode="auto">
            <a:xfrm>
              <a:off x="2247754" y="4124038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Rectangle 67"/>
            <p:cNvSpPr>
              <a:spLocks noChangeArrowheads="1"/>
            </p:cNvSpPr>
            <p:nvPr/>
          </p:nvSpPr>
          <p:spPr bwMode="auto">
            <a:xfrm>
              <a:off x="2247754" y="3954317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Rectangle 68"/>
            <p:cNvSpPr>
              <a:spLocks noChangeArrowheads="1"/>
            </p:cNvSpPr>
            <p:nvPr/>
          </p:nvSpPr>
          <p:spPr bwMode="auto">
            <a:xfrm>
              <a:off x="2247754" y="3784596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Rectangle 69"/>
            <p:cNvSpPr>
              <a:spLocks noChangeArrowheads="1"/>
            </p:cNvSpPr>
            <p:nvPr/>
          </p:nvSpPr>
          <p:spPr bwMode="auto">
            <a:xfrm>
              <a:off x="2246047" y="3614874"/>
              <a:ext cx="1075598" cy="165681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" name="Rectangle 70"/>
            <p:cNvSpPr>
              <a:spLocks noChangeArrowheads="1"/>
            </p:cNvSpPr>
            <p:nvPr/>
          </p:nvSpPr>
          <p:spPr bwMode="auto">
            <a:xfrm>
              <a:off x="2974121" y="3900774"/>
              <a:ext cx="299033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</a:p>
          </p:txBody>
        </p:sp>
        <p:sp>
          <p:nvSpPr>
            <p:cNvPr id="167" name="Line 71"/>
            <p:cNvSpPr>
              <a:spLocks noChangeShapeType="1"/>
            </p:cNvSpPr>
            <p:nvPr/>
          </p:nvSpPr>
          <p:spPr bwMode="auto">
            <a:xfrm>
              <a:off x="2784195" y="3602752"/>
              <a:ext cx="1010" cy="686967"/>
            </a:xfrm>
            <a:prstGeom prst="line">
              <a:avLst/>
            </a:prstGeom>
            <a:noFill/>
            <a:ln w="12600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Rectangle 72"/>
            <p:cNvSpPr>
              <a:spLocks noChangeArrowheads="1"/>
            </p:cNvSpPr>
            <p:nvPr/>
          </p:nvSpPr>
          <p:spPr bwMode="auto">
            <a:xfrm>
              <a:off x="2333625" y="3378477"/>
              <a:ext cx="466024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Key</a:t>
              </a:r>
            </a:p>
          </p:txBody>
        </p:sp>
        <p:sp>
          <p:nvSpPr>
            <p:cNvPr id="169" name="Rectangle 73"/>
            <p:cNvSpPr>
              <a:spLocks noChangeArrowheads="1"/>
            </p:cNvSpPr>
            <p:nvPr/>
          </p:nvSpPr>
          <p:spPr bwMode="auto">
            <a:xfrm>
              <a:off x="2814502" y="3378477"/>
              <a:ext cx="602920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Value</a:t>
              </a:r>
            </a:p>
          </p:txBody>
        </p:sp>
        <p:sp>
          <p:nvSpPr>
            <p:cNvPr id="170" name="Rectangle 74"/>
            <p:cNvSpPr>
              <a:spLocks noChangeArrowheads="1"/>
            </p:cNvSpPr>
            <p:nvPr/>
          </p:nvSpPr>
          <p:spPr bwMode="auto">
            <a:xfrm>
              <a:off x="2440711" y="3884610"/>
              <a:ext cx="299033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794115" y="3362483"/>
            <a:ext cx="4324071" cy="738883"/>
            <a:chOff x="1807286" y="2505231"/>
            <a:chExt cx="4324071" cy="738883"/>
          </a:xfrm>
        </p:grpSpPr>
        <p:sp>
          <p:nvSpPr>
            <p:cNvPr id="95" name="Line 5"/>
            <p:cNvSpPr>
              <a:spLocks noChangeShapeType="1"/>
            </p:cNvSpPr>
            <p:nvPr/>
          </p:nvSpPr>
          <p:spPr bwMode="auto">
            <a:xfrm flipH="1">
              <a:off x="1934577" y="3243104"/>
              <a:ext cx="4051086" cy="101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AutoShape 46"/>
            <p:cNvSpPr>
              <a:spLocks noChangeArrowheads="1"/>
            </p:cNvSpPr>
            <p:nvPr/>
          </p:nvSpPr>
          <p:spPr bwMode="auto">
            <a:xfrm>
              <a:off x="5968489" y="3073382"/>
              <a:ext cx="161639" cy="1697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" name="AutoShape 47"/>
            <p:cNvSpPr>
              <a:spLocks noChangeArrowheads="1"/>
            </p:cNvSpPr>
            <p:nvPr/>
          </p:nvSpPr>
          <p:spPr bwMode="auto">
            <a:xfrm>
              <a:off x="1807286" y="3049137"/>
              <a:ext cx="145475" cy="19396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77"/>
            <p:cNvSpPr>
              <a:spLocks noChangeShapeType="1"/>
            </p:cNvSpPr>
            <p:nvPr/>
          </p:nvSpPr>
          <p:spPr bwMode="auto">
            <a:xfrm>
              <a:off x="6130347" y="2505231"/>
              <a:ext cx="1010" cy="565738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368076" y="4363018"/>
            <a:ext cx="2340740" cy="72738"/>
            <a:chOff x="3381249" y="3505768"/>
            <a:chExt cx="2340740" cy="72738"/>
          </a:xfrm>
        </p:grpSpPr>
        <p:sp>
          <p:nvSpPr>
            <p:cNvPr id="87" name="Line 4"/>
            <p:cNvSpPr>
              <a:spLocks noChangeShapeType="1"/>
            </p:cNvSpPr>
            <p:nvPr/>
          </p:nvSpPr>
          <p:spPr bwMode="auto">
            <a:xfrm flipH="1">
              <a:off x="3381249" y="3542137"/>
              <a:ext cx="2313463" cy="1010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Oval 78"/>
            <p:cNvSpPr>
              <a:spLocks noChangeArrowheads="1"/>
            </p:cNvSpPr>
            <p:nvPr/>
          </p:nvSpPr>
          <p:spPr bwMode="auto">
            <a:xfrm>
              <a:off x="5649251" y="3505768"/>
              <a:ext cx="72738" cy="72738"/>
            </a:xfrm>
            <a:prstGeom prst="ellipse">
              <a:avLst/>
            </a:prstGeom>
            <a:solidFill>
              <a:srgbClr val="C00000"/>
            </a:solidFill>
            <a:ln w="126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773011" y="4504452"/>
            <a:ext cx="1551337" cy="1365086"/>
            <a:chOff x="3786182" y="3647202"/>
            <a:chExt cx="1551337" cy="1365086"/>
          </a:xfrm>
        </p:grpSpPr>
        <p:sp>
          <p:nvSpPr>
            <p:cNvPr id="148" name="Rectangle 75"/>
            <p:cNvSpPr>
              <a:spLocks noChangeArrowheads="1"/>
            </p:cNvSpPr>
            <p:nvPr/>
          </p:nvSpPr>
          <p:spPr bwMode="auto">
            <a:xfrm>
              <a:off x="3786182" y="4283657"/>
              <a:ext cx="189926" cy="24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0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</a:p>
          </p:txBody>
        </p:sp>
        <p:sp>
          <p:nvSpPr>
            <p:cNvPr id="84" name="Rectangle 3"/>
            <p:cNvSpPr>
              <a:spLocks noChangeArrowheads="1"/>
            </p:cNvSpPr>
            <p:nvPr/>
          </p:nvSpPr>
          <p:spPr bwMode="auto">
            <a:xfrm>
              <a:off x="4085391" y="3647202"/>
              <a:ext cx="1091066" cy="1002164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Rectangle 7"/>
            <p:cNvSpPr>
              <a:spLocks noChangeArrowheads="1"/>
            </p:cNvSpPr>
            <p:nvPr/>
          </p:nvSpPr>
          <p:spPr bwMode="auto">
            <a:xfrm>
              <a:off x="3923928" y="4676642"/>
              <a:ext cx="1413591" cy="335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内存中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的页表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" name="Rectangle 9"/>
            <p:cNvSpPr>
              <a:spLocks noChangeArrowheads="1"/>
            </p:cNvSpPr>
            <p:nvPr/>
          </p:nvSpPr>
          <p:spPr bwMode="auto">
            <a:xfrm>
              <a:off x="4098524" y="4498840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" name="Rectangle 10"/>
            <p:cNvSpPr>
              <a:spLocks noChangeArrowheads="1"/>
            </p:cNvSpPr>
            <p:nvPr/>
          </p:nvSpPr>
          <p:spPr bwMode="auto">
            <a:xfrm>
              <a:off x="4098524" y="4329118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Rectangle 11"/>
            <p:cNvSpPr>
              <a:spLocks noChangeArrowheads="1"/>
            </p:cNvSpPr>
            <p:nvPr/>
          </p:nvSpPr>
          <p:spPr bwMode="auto">
            <a:xfrm>
              <a:off x="4098524" y="4159397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" name="Rectangle 12"/>
            <p:cNvSpPr>
              <a:spLocks noChangeArrowheads="1"/>
            </p:cNvSpPr>
            <p:nvPr/>
          </p:nvSpPr>
          <p:spPr bwMode="auto">
            <a:xfrm>
              <a:off x="4098524" y="3989676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" name="Rectangle 13"/>
            <p:cNvSpPr>
              <a:spLocks noChangeArrowheads="1"/>
            </p:cNvSpPr>
            <p:nvPr/>
          </p:nvSpPr>
          <p:spPr bwMode="auto">
            <a:xfrm>
              <a:off x="4098524" y="3819954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" name="Rectangle 14"/>
            <p:cNvSpPr>
              <a:spLocks noChangeArrowheads="1"/>
            </p:cNvSpPr>
            <p:nvPr/>
          </p:nvSpPr>
          <p:spPr bwMode="auto">
            <a:xfrm>
              <a:off x="4098524" y="3650233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Line 76"/>
            <p:cNvSpPr>
              <a:spLocks noChangeShapeType="1"/>
            </p:cNvSpPr>
            <p:nvPr/>
          </p:nvSpPr>
          <p:spPr bwMode="auto">
            <a:xfrm flipV="1">
              <a:off x="4020735" y="4166469"/>
              <a:ext cx="1010" cy="511184"/>
            </a:xfrm>
            <a:prstGeom prst="line">
              <a:avLst/>
            </a:prstGeom>
            <a:noFill/>
            <a:ln w="12600">
              <a:solidFill>
                <a:srgbClr val="005072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Rectangle 79"/>
            <p:cNvSpPr>
              <a:spLocks noChangeArrowheads="1"/>
            </p:cNvSpPr>
            <p:nvPr/>
          </p:nvSpPr>
          <p:spPr bwMode="auto">
            <a:xfrm>
              <a:off x="4525858" y="3944214"/>
              <a:ext cx="299033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252623" y="4439798"/>
            <a:ext cx="920335" cy="711213"/>
            <a:chOff x="1265794" y="3582546"/>
            <a:chExt cx="920335" cy="711213"/>
          </a:xfrm>
        </p:grpSpPr>
        <p:sp>
          <p:nvSpPr>
            <p:cNvPr id="96" name="Line 6"/>
            <p:cNvSpPr>
              <a:spLocks noChangeShapeType="1"/>
            </p:cNvSpPr>
            <p:nvPr/>
          </p:nvSpPr>
          <p:spPr bwMode="auto">
            <a:xfrm flipH="1">
              <a:off x="1522397" y="3946235"/>
              <a:ext cx="398037" cy="101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AutoShape 49"/>
            <p:cNvSpPr>
              <a:spLocks noChangeArrowheads="1"/>
            </p:cNvSpPr>
            <p:nvPr/>
          </p:nvSpPr>
          <p:spPr bwMode="auto">
            <a:xfrm>
              <a:off x="1265794" y="3582546"/>
              <a:ext cx="274787" cy="36368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AutoShape 80"/>
            <p:cNvSpPr>
              <a:spLocks/>
            </p:cNvSpPr>
            <p:nvPr/>
          </p:nvSpPr>
          <p:spPr bwMode="auto">
            <a:xfrm>
              <a:off x="1984080" y="3598710"/>
              <a:ext cx="202049" cy="695049"/>
            </a:xfrm>
            <a:prstGeom prst="leftBrace">
              <a:avLst>
                <a:gd name="adj1" fmla="val 28667"/>
                <a:gd name="adj2" fmla="val 50000"/>
              </a:avLst>
            </a:prstGeom>
            <a:noFill/>
            <a:ln w="19080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219844" y="3381039"/>
            <a:ext cx="458569" cy="1526025"/>
            <a:chOff x="5389241" y="2672711"/>
            <a:chExt cx="458569" cy="1526025"/>
          </a:xfrm>
        </p:grpSpPr>
        <p:sp>
          <p:nvSpPr>
            <p:cNvPr id="177" name="Line 52"/>
            <p:cNvSpPr>
              <a:spLocks noChangeShapeType="1"/>
            </p:cNvSpPr>
            <p:nvPr/>
          </p:nvSpPr>
          <p:spPr bwMode="auto">
            <a:xfrm>
              <a:off x="5847810" y="2672711"/>
              <a:ext cx="0" cy="1394139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AutoShape 51"/>
            <p:cNvSpPr>
              <a:spLocks noChangeArrowheads="1"/>
            </p:cNvSpPr>
            <p:nvPr/>
          </p:nvSpPr>
          <p:spPr bwMode="auto">
            <a:xfrm>
              <a:off x="5659370" y="4060333"/>
              <a:ext cx="185885" cy="13739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" name="Line 53"/>
            <p:cNvSpPr>
              <a:spLocks noChangeShapeType="1"/>
            </p:cNvSpPr>
            <p:nvPr/>
          </p:nvSpPr>
          <p:spPr bwMode="auto">
            <a:xfrm flipH="1">
              <a:off x="5389241" y="4197726"/>
              <a:ext cx="276807" cy="1010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352759" y="4908551"/>
            <a:ext cx="735636" cy="621300"/>
            <a:chOff x="3365932" y="4051301"/>
            <a:chExt cx="735636" cy="621300"/>
          </a:xfrm>
        </p:grpSpPr>
        <p:grpSp>
          <p:nvGrpSpPr>
            <p:cNvPr id="18" name="组合 17"/>
            <p:cNvGrpSpPr/>
            <p:nvPr/>
          </p:nvGrpSpPr>
          <p:grpSpPr>
            <a:xfrm>
              <a:off x="3365932" y="4051301"/>
              <a:ext cx="735636" cy="621300"/>
              <a:chOff x="3365932" y="4051301"/>
              <a:chExt cx="735636" cy="62130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3365932" y="4051301"/>
                <a:ext cx="253167" cy="474817"/>
                <a:chOff x="3365932" y="4051301"/>
                <a:chExt cx="253167" cy="474817"/>
              </a:xfrm>
            </p:grpSpPr>
            <p:sp>
              <p:nvSpPr>
                <p:cNvPr id="157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3495408" y="4051301"/>
                  <a:ext cx="121230" cy="13739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  <a:lnTo>
                        <a:pt x="0" y="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1908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58" name="Line 85"/>
                <p:cNvSpPr>
                  <a:spLocks noChangeShapeType="1"/>
                </p:cNvSpPr>
                <p:nvPr/>
              </p:nvSpPr>
              <p:spPr bwMode="auto">
                <a:xfrm>
                  <a:off x="3616635" y="4172530"/>
                  <a:ext cx="2464" cy="353588"/>
                </a:xfrm>
                <a:prstGeom prst="line">
                  <a:avLst/>
                </a:prstGeom>
                <a:noFill/>
                <a:ln w="19080">
                  <a:solidFill>
                    <a:srgbClr val="C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47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3365932" y="4056384"/>
                  <a:ext cx="131332" cy="1010"/>
                </a:xfrm>
                <a:prstGeom prst="line">
                  <a:avLst/>
                </a:prstGeom>
                <a:noFill/>
                <a:ln w="19080">
                  <a:solidFill>
                    <a:srgbClr val="C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54" name="Line 56"/>
              <p:cNvSpPr>
                <a:spLocks noChangeShapeType="1"/>
              </p:cNvSpPr>
              <p:nvPr/>
            </p:nvSpPr>
            <p:spPr bwMode="auto">
              <a:xfrm flipH="1">
                <a:off x="3754877" y="4667566"/>
                <a:ext cx="346691" cy="5035"/>
              </a:xfrm>
              <a:prstGeom prst="line">
                <a:avLst/>
              </a:prstGeom>
              <a:noFill/>
              <a:ln w="19080">
                <a:solidFill>
                  <a:srgbClr val="C00000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6" name="AutoShape 57"/>
            <p:cNvSpPr>
              <a:spLocks noChangeArrowheads="1"/>
            </p:cNvSpPr>
            <p:nvPr/>
          </p:nvSpPr>
          <p:spPr bwMode="auto">
            <a:xfrm>
              <a:off x="3632232" y="4526117"/>
              <a:ext cx="126472" cy="1414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3431704" y="6084004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快表的功耗限制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StrongARM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上快表功耗占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27%)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409ED6-EA22-D58B-AAB0-B7391E7BD27D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15" name="标题 8">
            <a:extLst>
              <a:ext uri="{FF2B5EF4-FFF2-40B4-BE49-F238E27FC236}">
                <a16:creationId xmlns:a16="http://schemas.microsoft.com/office/drawing/2014/main" id="{7FAF7684-FD66-CCD8-377A-F9A903929FD7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快表</a:t>
            </a:r>
            <a:r>
              <a:rPr lang="en-US" altLang="zh-CN" b="0" kern="0" dirty="0"/>
              <a:t>(Translation Look-aside Buffer, TLB)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E264806-46CE-4565-8CCF-2FE313D50008}"/>
              </a:ext>
            </a:extLst>
          </p:cNvPr>
          <p:cNvSpPr txBox="1"/>
          <p:nvPr/>
        </p:nvSpPr>
        <p:spPr>
          <a:xfrm>
            <a:off x="263352" y="2777282"/>
            <a:ext cx="22427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细黑" panose="02010600040101010101" pitchFamily="2" charset="-122"/>
                <a:ea typeface="华文细黑" panose="02010600040101010101" pitchFamily="2" charset="-122"/>
              </a:rPr>
              <a:t>思考：</a:t>
            </a:r>
            <a:endParaRPr lang="en-US" altLang="zh-CN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800" dirty="0">
                <a:latin typeface="华文细黑" panose="02010600040101010101" pitchFamily="2" charset="-122"/>
                <a:ea typeface="华文细黑" panose="02010600040101010101" pitchFamily="2" charset="-122"/>
              </a:rPr>
              <a:t>1. TLB</a:t>
            </a:r>
            <a:r>
              <a:rPr lang="zh-CN" altLang="en-US" sz="2800" dirty="0">
                <a:latin typeface="华文细黑" panose="02010600040101010101" pitchFamily="2" charset="-122"/>
                <a:ea typeface="华文细黑" panose="02010600040101010101" pitchFamily="2" charset="-122"/>
              </a:rPr>
              <a:t>是页表的子集还是超集？</a:t>
            </a:r>
            <a:endParaRPr lang="en-US" altLang="zh-CN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800" dirty="0">
                <a:latin typeface="华文细黑" panose="02010600040101010101" pitchFamily="2" charset="-122"/>
                <a:ea typeface="华文细黑" panose="02010600040101010101" pitchFamily="2" charset="-122"/>
              </a:rPr>
              <a:t>2. TLB</a:t>
            </a:r>
            <a:r>
              <a:rPr lang="zh-CN" altLang="en-US" sz="2800" dirty="0">
                <a:latin typeface="华文细黑" panose="02010600040101010101" pitchFamily="2" charset="-122"/>
                <a:ea typeface="华文细黑" panose="02010600040101010101" pitchFamily="2" charset="-122"/>
              </a:rPr>
              <a:t>与页表如何保持一致？</a:t>
            </a:r>
          </a:p>
        </p:txBody>
      </p:sp>
    </p:spTree>
    <p:extLst>
      <p:ext uri="{BB962C8B-B14F-4D97-AF65-F5344CB8AC3E}">
        <p14:creationId xmlns:p14="http://schemas.microsoft.com/office/powerpoint/2010/main" val="32612842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0BAEF5-BD24-48D0-8FFB-A32554447A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31520" y="1556792"/>
            <a:ext cx="10752137" cy="50101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随着新技术的发展，访存的步骤是变短了，还是变长了？</a:t>
            </a:r>
            <a:endParaRPr lang="en-US" altLang="zh-CN" dirty="0"/>
          </a:p>
          <a:p>
            <a:r>
              <a:rPr lang="zh-CN" altLang="en-US" dirty="0"/>
              <a:t>访存的绝对时间增加了还是减少了？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333BDB-24A0-C6F7-05E9-A892A5AD0FF6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8" name="标题 8">
            <a:extLst>
              <a:ext uri="{FF2B5EF4-FFF2-40B4-BE49-F238E27FC236}">
                <a16:creationId xmlns:a16="http://schemas.microsoft.com/office/drawing/2014/main" id="{8B00277D-879C-A0A9-A931-26091147BD56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思考</a:t>
            </a:r>
            <a:endParaRPr lang="en-US" altLang="zh-CN" b="0" kern="0" dirty="0"/>
          </a:p>
        </p:txBody>
      </p:sp>
    </p:spTree>
    <p:extLst>
      <p:ext uri="{BB962C8B-B14F-4D97-AF65-F5344CB8AC3E}">
        <p14:creationId xmlns:p14="http://schemas.microsoft.com/office/powerpoint/2010/main" val="9485793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内容占位符 6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07668" y="1556792"/>
            <a:ext cx="5976664" cy="4316327"/>
          </a:xfrm>
          <a:prstGeom prst="rect">
            <a:avLst/>
          </a:prstGeom>
        </p:spPr>
      </p:pic>
      <p:sp>
        <p:nvSpPr>
          <p:cNvPr id="12295" name="矩形 7"/>
          <p:cNvSpPr>
            <a:spLocks noChangeArrowheads="1"/>
          </p:cNvSpPr>
          <p:nvPr/>
        </p:nvSpPr>
        <p:spPr bwMode="auto">
          <a:xfrm>
            <a:off x="2516188" y="5877272"/>
            <a:ext cx="80121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191919"/>
                </a:solidFill>
                <a:latin typeface="PingFang SC"/>
              </a:rPr>
              <a:t>CPU DB: Recording Microprocessor History, Danowitz et al. Communications of the ACM, Vol. 55 No. 4, 2012.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E209960-6458-6148-DC58-1DDBFBF8CE8B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3" name="标题 8">
            <a:extLst>
              <a:ext uri="{FF2B5EF4-FFF2-40B4-BE49-F238E27FC236}">
                <a16:creationId xmlns:a16="http://schemas.microsoft.com/office/drawing/2014/main" id="{87455A53-4E3E-71D4-5097-44273C66BA8D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 kern="0" dirty="0"/>
              <a:t>How CPU evolves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0BAEF5-BD24-48D0-8FFB-A32554447A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31520" y="1556792"/>
            <a:ext cx="10752137" cy="50101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随着新技术的发展，访存的步骤是变短了，还是变长了？</a:t>
            </a:r>
            <a:endParaRPr lang="en-US" altLang="zh-CN" dirty="0"/>
          </a:p>
          <a:p>
            <a:r>
              <a:rPr lang="zh-CN" altLang="en-US" dirty="0"/>
              <a:t>访存的绝对时间增加了还是减少了？</a:t>
            </a:r>
            <a:endParaRPr lang="en-US" altLang="zh-CN" dirty="0"/>
          </a:p>
          <a:p>
            <a:r>
              <a:rPr lang="zh-CN" altLang="en-US" dirty="0"/>
              <a:t>绝对性能的提升来自硬件的性能提升</a:t>
            </a:r>
            <a:endParaRPr lang="en-US" altLang="zh-CN" dirty="0"/>
          </a:p>
          <a:p>
            <a:r>
              <a:rPr lang="zh-CN" altLang="en-US" dirty="0"/>
              <a:t>预取、分支预测、乱序执行、推测执行等技术也推动了处理器性能的提升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D4B78F-CCD0-9712-F859-F7B1C57BADA8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8" name="标题 8">
            <a:extLst>
              <a:ext uri="{FF2B5EF4-FFF2-40B4-BE49-F238E27FC236}">
                <a16:creationId xmlns:a16="http://schemas.microsoft.com/office/drawing/2014/main" id="{7AAC018D-672B-825E-3FB6-1BEEDD8443ED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思考</a:t>
            </a:r>
            <a:endParaRPr lang="en-US" altLang="zh-CN" b="0" kern="0" dirty="0"/>
          </a:p>
        </p:txBody>
      </p:sp>
    </p:spTree>
    <p:extLst>
      <p:ext uri="{BB962C8B-B14F-4D97-AF65-F5344CB8AC3E}">
        <p14:creationId xmlns:p14="http://schemas.microsoft.com/office/powerpoint/2010/main" val="414037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>
            <a:spLocks noChangeArrowheads="1"/>
          </p:cNvSpPr>
          <p:nvPr/>
        </p:nvSpPr>
        <p:spPr bwMode="auto">
          <a:xfrm>
            <a:off x="731520" y="1721862"/>
            <a:ext cx="3960440" cy="423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4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数据结构</a:t>
            </a:r>
            <a:endParaRPr lang="en-US" altLang="zh-CN" sz="24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14313" y="2111764"/>
            <a:ext cx="6025921" cy="378671"/>
            <a:chOff x="1282383" y="1275150"/>
            <a:chExt cx="6025921" cy="378671"/>
          </a:xfrm>
        </p:grpSpPr>
        <p:pic>
          <p:nvPicPr>
            <p:cNvPr id="3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2383" y="139513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2"/>
            <p:cNvSpPr>
              <a:spLocks noChangeArrowheads="1"/>
            </p:cNvSpPr>
            <p:nvPr/>
          </p:nvSpPr>
          <p:spPr bwMode="auto">
            <a:xfrm>
              <a:off x="1425552" y="1275150"/>
              <a:ext cx="5882752" cy="378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eaLnBrk="1" hangingPunct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>
                  <a:solidFill>
                    <a:srgbClr val="4BACC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空闲块按大小和起始地址组织成二维数组</a:t>
              </a:r>
            </a:p>
          </p:txBody>
        </p:sp>
      </p:grpSp>
      <p:sp>
        <p:nvSpPr>
          <p:cNvPr id="10" name="Text Box 2"/>
          <p:cNvSpPr>
            <a:spLocks noChangeArrowheads="1"/>
          </p:cNvSpPr>
          <p:nvPr/>
        </p:nvSpPr>
        <p:spPr bwMode="auto">
          <a:xfrm>
            <a:off x="731520" y="2988135"/>
            <a:ext cx="3960440" cy="423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4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分配过程</a:t>
            </a:r>
            <a:endParaRPr lang="en-US" altLang="zh-CN" sz="24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14313" y="3368098"/>
            <a:ext cx="6205823" cy="709430"/>
            <a:chOff x="1282383" y="2541423"/>
            <a:chExt cx="6205823" cy="709430"/>
          </a:xfrm>
        </p:grpSpPr>
        <p:pic>
          <p:nvPicPr>
            <p:cNvPr id="11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2383" y="266140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 Box 2"/>
            <p:cNvSpPr>
              <a:spLocks noChangeArrowheads="1"/>
            </p:cNvSpPr>
            <p:nvPr/>
          </p:nvSpPr>
          <p:spPr bwMode="auto">
            <a:xfrm>
              <a:off x="1425552" y="2541423"/>
              <a:ext cx="6062654" cy="709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eaLnBrk="1" hangingPunct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>
                  <a:solidFill>
                    <a:srgbClr val="4BACC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由小到大在空闲块数组中找最小的可用空闲块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08257" y="3727682"/>
            <a:ext cx="8588143" cy="709430"/>
            <a:chOff x="1276327" y="2901007"/>
            <a:chExt cx="8588143" cy="709430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76327" y="301086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 Box 2"/>
            <p:cNvSpPr>
              <a:spLocks noChangeArrowheads="1"/>
            </p:cNvSpPr>
            <p:nvPr/>
          </p:nvSpPr>
          <p:spPr bwMode="auto">
            <a:xfrm>
              <a:off x="1425552" y="2901007"/>
              <a:ext cx="8438918" cy="709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eaLnBrk="1" hangingPunct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>
                  <a:solidFill>
                    <a:srgbClr val="4BACC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如空闲块过大，对可用空闲块进行二等分，直到得到合适的可用空闲块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08255" y="2458691"/>
            <a:ext cx="6035606" cy="394245"/>
            <a:chOff x="1276327" y="1622077"/>
            <a:chExt cx="6035606" cy="394245"/>
          </a:xfrm>
        </p:grpSpPr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76327" y="174458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 Box 2"/>
            <p:cNvSpPr>
              <a:spLocks noChangeArrowheads="1"/>
            </p:cNvSpPr>
            <p:nvPr/>
          </p:nvSpPr>
          <p:spPr bwMode="auto">
            <a:xfrm>
              <a:off x="1429181" y="1622077"/>
              <a:ext cx="5882752" cy="394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eaLnBrk="1" hangingPunct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>
                  <a:solidFill>
                    <a:srgbClr val="4BACC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初始状态：只有一个大小为</a:t>
              </a:r>
              <a:r>
                <a:rPr lang="en-US" altLang="zh-CN" sz="2000" b="1" dirty="0">
                  <a:solidFill>
                    <a:srgbClr val="4BACC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sz="2000" b="1" baseline="30000" dirty="0">
                  <a:solidFill>
                    <a:srgbClr val="4BACC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  <a:r>
                <a:rPr lang="zh-CN" altLang="en-US" sz="2000" b="1" dirty="0">
                  <a:solidFill>
                    <a:srgbClr val="4BACC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的空闲块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1AB78C0-0A03-99DA-5DB2-B78B48EA6F54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14" name="标题 8">
            <a:extLst>
              <a:ext uri="{FF2B5EF4-FFF2-40B4-BE49-F238E27FC236}">
                <a16:creationId xmlns:a16="http://schemas.microsoft.com/office/drawing/2014/main" id="{4626BCBC-9AB2-FE47-0190-963D45CFFF60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伙伴系统的实现</a:t>
            </a:r>
          </a:p>
        </p:txBody>
      </p:sp>
    </p:spTree>
    <p:extLst>
      <p:ext uri="{BB962C8B-B14F-4D97-AF65-F5344CB8AC3E}">
        <p14:creationId xmlns:p14="http://schemas.microsoft.com/office/powerpoint/2010/main" val="35561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4294967295"/>
          </p:nvPr>
        </p:nvSpPr>
        <p:spPr>
          <a:xfrm>
            <a:off x="731520" y="1561651"/>
            <a:ext cx="10752137" cy="50101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内存的容量虽然在增加，但是带宽和延时并没有相应的改进</a:t>
            </a:r>
            <a:endParaRPr lang="en-US" altLang="zh-CN" dirty="0"/>
          </a:p>
          <a:p>
            <a:r>
              <a:rPr lang="zh-CN" altLang="en-US" dirty="0"/>
              <a:t>内存相对于</a:t>
            </a:r>
            <a:r>
              <a:rPr lang="en-US" altLang="zh-CN" dirty="0"/>
              <a:t>CPU</a:t>
            </a:r>
            <a:r>
              <a:rPr lang="zh-CN" altLang="en-US" dirty="0"/>
              <a:t>变得越来越慢：</a:t>
            </a:r>
            <a:r>
              <a:rPr lang="en-US" altLang="zh-CN" dirty="0"/>
              <a:t>4%</a:t>
            </a:r>
            <a:r>
              <a:rPr lang="zh-CN" altLang="en-US" dirty="0"/>
              <a:t>的时间在计算其他的时间都在等数据</a:t>
            </a:r>
            <a:endParaRPr lang="en-US" altLang="zh-CN" dirty="0"/>
          </a:p>
          <a:p>
            <a:r>
              <a:rPr lang="zh-CN" altLang="en-US" dirty="0"/>
              <a:t>内存变得越来越费电：</a:t>
            </a:r>
            <a:r>
              <a:rPr lang="en-US" altLang="zh-CN" dirty="0"/>
              <a:t>67%</a:t>
            </a:r>
            <a:r>
              <a:rPr lang="zh-CN" altLang="en-US" dirty="0"/>
              <a:t>左右的电用来数据搬运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384" y="3429000"/>
            <a:ext cx="5246239" cy="3074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03512" y="4212833"/>
            <a:ext cx="3168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存内计算：在数据所在的位置进行计算</a:t>
            </a:r>
            <a:r>
              <a:rPr lang="en-US" altLang="zh-CN" dirty="0"/>
              <a:t>https://dl.ccf.org.cn/article/articleDetail.html?type=xhtx_thesis&amp;_ack=1&amp;id=4623471643625472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4A7F4E-753E-94F2-3A1B-A6A09DF2BD67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10" name="标题 8">
            <a:extLst>
              <a:ext uri="{FF2B5EF4-FFF2-40B4-BE49-F238E27FC236}">
                <a16:creationId xmlns:a16="http://schemas.microsoft.com/office/drawing/2014/main" id="{8E6FCE90-C6D7-8571-2587-298FD57C4DC8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内存的发展没有想象中乐观</a:t>
            </a:r>
            <a:endParaRPr lang="en-US" altLang="zh-CN" b="0" kern="0" dirty="0"/>
          </a:p>
        </p:txBody>
      </p:sp>
    </p:spTree>
    <p:extLst>
      <p:ext uri="{BB962C8B-B14F-4D97-AF65-F5344CB8AC3E}">
        <p14:creationId xmlns:p14="http://schemas.microsoft.com/office/powerpoint/2010/main" val="141002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55FC3-8187-463A-AA3A-CE71EC7F7D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31504" y="2747962"/>
            <a:ext cx="9649072" cy="136207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64</a:t>
            </a:r>
            <a:r>
              <a:rPr lang="zh-CN" altLang="en-US" dirty="0"/>
              <a:t>位的地址空间，需要多少项页表？</a:t>
            </a:r>
            <a:br>
              <a:rPr lang="en-US" altLang="zh-CN" dirty="0"/>
            </a:br>
            <a:r>
              <a:rPr lang="zh-CN" altLang="en-US" dirty="0"/>
              <a:t>假设一个页表项</a:t>
            </a:r>
            <a:r>
              <a:rPr lang="en-US" altLang="zh-CN" dirty="0"/>
              <a:t>8</a:t>
            </a:r>
            <a:r>
              <a:rPr lang="zh-CN" altLang="en-US" dirty="0"/>
              <a:t>字节，页表有多大？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D02BC2-AD32-D50E-8732-8571E6601947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</p:spTree>
    <p:extLst>
      <p:ext uri="{BB962C8B-B14F-4D97-AF65-F5344CB8AC3E}">
        <p14:creationId xmlns:p14="http://schemas.microsoft.com/office/powerpoint/2010/main" val="22466347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 115"/>
          <p:cNvGrpSpPr/>
          <p:nvPr/>
        </p:nvGrpSpPr>
        <p:grpSpPr>
          <a:xfrm>
            <a:off x="3262952" y="1643052"/>
            <a:ext cx="7254899" cy="385209"/>
            <a:chOff x="746125" y="785800"/>
            <a:chExt cx="7254899" cy="385209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1143024" y="785800"/>
              <a:ext cx="6858000" cy="384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defRPr/>
              </a:pPr>
              <a:r>
                <a:rPr lang="zh-CN" altLang="en-US" sz="19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基于</a:t>
              </a:r>
              <a:r>
                <a:rPr lang="en-US" altLang="zh-CN" sz="19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Hash</a:t>
              </a:r>
              <a:r>
                <a:rPr lang="zh-CN" altLang="en-US" sz="19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映射值查找对应页表项中的帧号</a:t>
              </a:r>
              <a:endParaRPr lang="en-US" altLang="zh-CN" sz="19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746125" y="801677"/>
              <a:ext cx="32412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8833165" y="2708921"/>
            <a:ext cx="1496020" cy="1080121"/>
            <a:chOff x="6316340" y="1851669"/>
            <a:chExt cx="1496020" cy="1080121"/>
          </a:xfrm>
        </p:grpSpPr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6485204" y="2329778"/>
              <a:ext cx="4699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7342460" y="2294850"/>
              <a:ext cx="4699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</a:p>
          </p:txBody>
        </p:sp>
        <p:sp>
          <p:nvSpPr>
            <p:cNvPr id="52" name="Rectangle 62"/>
            <p:cNvSpPr>
              <a:spLocks noChangeArrowheads="1"/>
            </p:cNvSpPr>
            <p:nvPr/>
          </p:nvSpPr>
          <p:spPr bwMode="auto">
            <a:xfrm>
              <a:off x="6632249" y="1851669"/>
              <a:ext cx="1000132" cy="34672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内存</a:t>
              </a:r>
              <a:endParaRPr lang="en-US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Line 63"/>
            <p:cNvSpPr>
              <a:spLocks noChangeShapeType="1"/>
            </p:cNvSpPr>
            <p:nvPr/>
          </p:nvSpPr>
          <p:spPr bwMode="auto">
            <a:xfrm flipV="1">
              <a:off x="7109142" y="2198392"/>
              <a:ext cx="0" cy="490157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Rectangle 65"/>
            <p:cNvSpPr>
              <a:spLocks noChangeArrowheads="1"/>
            </p:cNvSpPr>
            <p:nvPr/>
          </p:nvSpPr>
          <p:spPr bwMode="auto">
            <a:xfrm>
              <a:off x="6316340" y="2703190"/>
              <a:ext cx="149225" cy="228600"/>
            </a:xfrm>
            <a:prstGeom prst="rect">
              <a:avLst/>
            </a:prstGeom>
            <a:solidFill>
              <a:srgbClr val="DC0081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Rectangle 66"/>
            <p:cNvSpPr>
              <a:spLocks noChangeArrowheads="1"/>
            </p:cNvSpPr>
            <p:nvPr/>
          </p:nvSpPr>
          <p:spPr bwMode="auto">
            <a:xfrm>
              <a:off x="6968883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67"/>
            <p:cNvSpPr>
              <a:spLocks noChangeArrowheads="1"/>
            </p:cNvSpPr>
            <p:nvPr/>
          </p:nvSpPr>
          <p:spPr bwMode="auto">
            <a:xfrm>
              <a:off x="7133983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68"/>
            <p:cNvSpPr>
              <a:spLocks noChangeArrowheads="1"/>
            </p:cNvSpPr>
            <p:nvPr/>
          </p:nvSpPr>
          <p:spPr bwMode="auto">
            <a:xfrm>
              <a:off x="7297495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Rectangle 69"/>
            <p:cNvSpPr>
              <a:spLocks noChangeArrowheads="1"/>
            </p:cNvSpPr>
            <p:nvPr/>
          </p:nvSpPr>
          <p:spPr bwMode="auto">
            <a:xfrm>
              <a:off x="7462595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Rectangle 70"/>
            <p:cNvSpPr>
              <a:spLocks noChangeArrowheads="1"/>
            </p:cNvSpPr>
            <p:nvPr/>
          </p:nvSpPr>
          <p:spPr bwMode="auto">
            <a:xfrm>
              <a:off x="6481440" y="2703190"/>
              <a:ext cx="149225" cy="228600"/>
            </a:xfrm>
            <a:prstGeom prst="rect">
              <a:avLst/>
            </a:prstGeom>
            <a:solidFill>
              <a:srgbClr val="DC0081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Rectangle 71"/>
            <p:cNvSpPr>
              <a:spLocks noChangeArrowheads="1"/>
            </p:cNvSpPr>
            <p:nvPr/>
          </p:nvSpPr>
          <p:spPr bwMode="auto">
            <a:xfrm>
              <a:off x="6632333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Rectangle 72"/>
            <p:cNvSpPr>
              <a:spLocks noChangeArrowheads="1"/>
            </p:cNvSpPr>
            <p:nvPr/>
          </p:nvSpPr>
          <p:spPr bwMode="auto">
            <a:xfrm>
              <a:off x="6797433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Rectangle 73"/>
            <p:cNvSpPr>
              <a:spLocks noChangeArrowheads="1"/>
            </p:cNvSpPr>
            <p:nvPr/>
          </p:nvSpPr>
          <p:spPr bwMode="auto">
            <a:xfrm>
              <a:off x="7627695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00" name="组合 24599"/>
          <p:cNvGrpSpPr/>
          <p:nvPr/>
        </p:nvGrpSpPr>
        <p:grpSpPr>
          <a:xfrm>
            <a:off x="2810467" y="4835502"/>
            <a:ext cx="3275064" cy="1104809"/>
            <a:chOff x="293642" y="3978250"/>
            <a:chExt cx="3275064" cy="1104809"/>
          </a:xfrm>
        </p:grpSpPr>
        <p:grpSp>
          <p:nvGrpSpPr>
            <p:cNvPr id="109" name="组合 108"/>
            <p:cNvGrpSpPr/>
            <p:nvPr/>
          </p:nvGrpSpPr>
          <p:grpSpPr>
            <a:xfrm>
              <a:off x="293642" y="4031181"/>
              <a:ext cx="3273440" cy="863096"/>
              <a:chOff x="293642" y="4031181"/>
              <a:chExt cx="3273440" cy="863096"/>
            </a:xfrm>
          </p:grpSpPr>
          <p:sp>
            <p:nvSpPr>
              <p:cNvPr id="9" name="Line 4"/>
              <p:cNvSpPr>
                <a:spLocks noChangeShapeType="1"/>
              </p:cNvSpPr>
              <p:nvPr/>
            </p:nvSpPr>
            <p:spPr bwMode="auto">
              <a:xfrm flipH="1" flipV="1">
                <a:off x="997148" y="4160327"/>
                <a:ext cx="2569934" cy="2909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Rectangle 24"/>
              <p:cNvSpPr>
                <a:spLocks noChangeArrowheads="1"/>
              </p:cNvSpPr>
              <p:nvPr/>
            </p:nvSpPr>
            <p:spPr bwMode="auto">
              <a:xfrm>
                <a:off x="293642" y="4031181"/>
                <a:ext cx="688979" cy="264109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algn="ctr">
                  <a:defRPr/>
                </a:pPr>
                <a:r>
                  <a:rPr lang="en-US" sz="16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PTBR</a:t>
                </a:r>
              </a:p>
            </p:txBody>
          </p:sp>
          <p:sp>
            <p:nvSpPr>
              <p:cNvPr id="27" name="Line 27"/>
              <p:cNvSpPr>
                <a:spLocks noChangeShapeType="1"/>
              </p:cNvSpPr>
              <p:nvPr/>
            </p:nvSpPr>
            <p:spPr bwMode="auto">
              <a:xfrm>
                <a:off x="644721" y="4315807"/>
                <a:ext cx="0" cy="578470"/>
              </a:xfrm>
              <a:prstGeom prst="line">
                <a:avLst/>
              </a:prstGeom>
              <a:noFill/>
              <a:ln w="19050">
                <a:solidFill>
                  <a:srgbClr val="00507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H="1">
              <a:off x="922534" y="5069171"/>
              <a:ext cx="2646172" cy="13888"/>
            </a:xfrm>
            <a:prstGeom prst="line">
              <a:avLst/>
            </a:prstGeom>
            <a:noFill/>
            <a:ln w="19050">
              <a:solidFill>
                <a:srgbClr val="00507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Arc 29"/>
            <p:cNvSpPr>
              <a:spLocks/>
            </p:cNvSpPr>
            <p:nvPr/>
          </p:nvSpPr>
          <p:spPr bwMode="auto">
            <a:xfrm>
              <a:off x="644722" y="4824296"/>
              <a:ext cx="277813" cy="258763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9050" cap="rnd">
              <a:solidFill>
                <a:srgbClr val="00507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Oval 91"/>
            <p:cNvSpPr>
              <a:spLocks noChangeArrowheads="1"/>
            </p:cNvSpPr>
            <p:nvPr/>
          </p:nvSpPr>
          <p:spPr bwMode="auto">
            <a:xfrm>
              <a:off x="1311473" y="3978250"/>
              <a:ext cx="406400" cy="3937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2000" b="1" dirty="0">
                  <a:solidFill>
                    <a:srgbClr val="005072"/>
                  </a:solidFill>
                  <a:latin typeface="Arial" charset="0"/>
                </a:rPr>
                <a:t>+</a:t>
              </a:r>
            </a:p>
          </p:txBody>
        </p:sp>
      </p:grpSp>
      <p:grpSp>
        <p:nvGrpSpPr>
          <p:cNvPr id="24603" name="组合 24602"/>
          <p:cNvGrpSpPr/>
          <p:nvPr/>
        </p:nvGrpSpPr>
        <p:grpSpPr>
          <a:xfrm>
            <a:off x="6152721" y="3719363"/>
            <a:ext cx="406400" cy="1058741"/>
            <a:chOff x="3635896" y="2862111"/>
            <a:chExt cx="406400" cy="1058741"/>
          </a:xfrm>
        </p:grpSpPr>
        <p:cxnSp>
          <p:nvCxnSpPr>
            <p:cNvPr id="85" name="Straight Arrow Connector 110"/>
            <p:cNvCxnSpPr>
              <a:cxnSpLocks noChangeShapeType="1"/>
            </p:cNvCxnSpPr>
            <p:nvPr/>
          </p:nvCxnSpPr>
          <p:spPr bwMode="auto">
            <a:xfrm rot="16200000" flipH="1">
              <a:off x="3623988" y="3645421"/>
              <a:ext cx="473075" cy="77787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3" name="Oval 79"/>
            <p:cNvSpPr>
              <a:spLocks noChangeArrowheads="1"/>
            </p:cNvSpPr>
            <p:nvPr/>
          </p:nvSpPr>
          <p:spPr bwMode="auto">
            <a:xfrm>
              <a:off x="3635896" y="3162024"/>
              <a:ext cx="406400" cy="3937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rgbClr val="005072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005072"/>
                  </a:solidFill>
                  <a:latin typeface="Arial" charset="0"/>
                  <a:ea typeface="+mn-ea"/>
                </a:rPr>
                <a:t>=?</a:t>
              </a:r>
            </a:p>
          </p:txBody>
        </p:sp>
        <p:cxnSp>
          <p:nvCxnSpPr>
            <p:cNvPr id="84" name="Straight Arrow Connector 108"/>
            <p:cNvCxnSpPr>
              <a:cxnSpLocks noChangeShapeType="1"/>
              <a:stCxn id="106" idx="2"/>
              <a:endCxn id="83" idx="0"/>
            </p:cNvCxnSpPr>
            <p:nvPr/>
          </p:nvCxnSpPr>
          <p:spPr bwMode="auto">
            <a:xfrm>
              <a:off x="3838340" y="2862111"/>
              <a:ext cx="756" cy="299913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602" name="组合 24601"/>
          <p:cNvGrpSpPr/>
          <p:nvPr/>
        </p:nvGrpSpPr>
        <p:grpSpPr>
          <a:xfrm>
            <a:off x="6914693" y="4019276"/>
            <a:ext cx="406400" cy="777877"/>
            <a:chOff x="4397868" y="3162024"/>
            <a:chExt cx="406400" cy="777877"/>
          </a:xfrm>
        </p:grpSpPr>
        <p:cxnSp>
          <p:nvCxnSpPr>
            <p:cNvPr id="87" name="Straight Arrow Connector 117"/>
            <p:cNvCxnSpPr>
              <a:cxnSpLocks noChangeShapeType="1"/>
            </p:cNvCxnSpPr>
            <p:nvPr/>
          </p:nvCxnSpPr>
          <p:spPr bwMode="auto">
            <a:xfrm rot="16200000" flipH="1">
              <a:off x="4380405" y="3668439"/>
              <a:ext cx="492125" cy="508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6" name="Oval 79"/>
            <p:cNvSpPr>
              <a:spLocks noChangeArrowheads="1"/>
            </p:cNvSpPr>
            <p:nvPr/>
          </p:nvSpPr>
          <p:spPr bwMode="auto">
            <a:xfrm>
              <a:off x="4397868" y="3162024"/>
              <a:ext cx="406400" cy="3937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rgbClr val="005072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005072"/>
                  </a:solidFill>
                  <a:latin typeface="Arial" charset="0"/>
                  <a:ea typeface="+mn-ea"/>
                </a:rPr>
                <a:t>=?</a:t>
              </a:r>
            </a:p>
          </p:txBody>
        </p:sp>
      </p:grpSp>
      <p:cxnSp>
        <p:nvCxnSpPr>
          <p:cNvPr id="88" name="Straight Arrow Connector 121"/>
          <p:cNvCxnSpPr>
            <a:cxnSpLocks noChangeShapeType="1"/>
            <a:stCxn id="106" idx="1"/>
          </p:cNvCxnSpPr>
          <p:nvPr/>
        </p:nvCxnSpPr>
        <p:spPr bwMode="auto">
          <a:xfrm flipH="1">
            <a:off x="4307645" y="3550086"/>
            <a:ext cx="1321312" cy="694607"/>
          </a:xfrm>
          <a:prstGeom prst="straightConnector1">
            <a:avLst/>
          </a:prstGeom>
          <a:noFill/>
          <a:ln w="25400">
            <a:solidFill>
              <a:srgbClr val="005072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6" name="TextBox 105"/>
          <p:cNvSpPr txBox="1"/>
          <p:nvPr/>
        </p:nvSpPr>
        <p:spPr>
          <a:xfrm>
            <a:off x="5628959" y="3380807"/>
            <a:ext cx="1452415" cy="338554"/>
          </a:xfrm>
          <a:prstGeom prst="rect">
            <a:avLst/>
          </a:prstGeom>
          <a:noFill/>
          <a:ln w="28575">
            <a:solidFill>
              <a:srgbClr val="00507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运行进程</a:t>
            </a:r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PID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598" name="组合 24597"/>
          <p:cNvGrpSpPr/>
          <p:nvPr/>
        </p:nvGrpSpPr>
        <p:grpSpPr>
          <a:xfrm>
            <a:off x="3613204" y="4238167"/>
            <a:ext cx="704856" cy="597335"/>
            <a:chOff x="1096379" y="3380915"/>
            <a:chExt cx="704856" cy="597335"/>
          </a:xfrm>
        </p:grpSpPr>
        <p:sp>
          <p:nvSpPr>
            <p:cNvPr id="32" name="Line 34"/>
            <p:cNvSpPr>
              <a:spLocks noChangeShapeType="1"/>
            </p:cNvSpPr>
            <p:nvPr/>
          </p:nvSpPr>
          <p:spPr bwMode="auto">
            <a:xfrm>
              <a:off x="1514673" y="3720954"/>
              <a:ext cx="0" cy="257296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96379" y="3380915"/>
              <a:ext cx="704856" cy="338554"/>
            </a:xfrm>
            <a:prstGeom prst="rect">
              <a:avLst/>
            </a:prstGeom>
            <a:noFill/>
            <a:ln w="28575">
              <a:solidFill>
                <a:srgbClr val="00507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Hash</a:t>
              </a:r>
              <a:endParaRPr lang="zh-CN" altLang="en-US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6015653" y="4520538"/>
            <a:ext cx="2443182" cy="1428742"/>
            <a:chOff x="3498828" y="3663288"/>
            <a:chExt cx="2443182" cy="1428742"/>
          </a:xfrm>
        </p:grpSpPr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 flipV="1">
              <a:off x="3498828" y="4315806"/>
              <a:ext cx="0" cy="723133"/>
            </a:xfrm>
            <a:prstGeom prst="line">
              <a:avLst/>
            </a:prstGeom>
            <a:noFill/>
            <a:ln w="12700">
              <a:solidFill>
                <a:srgbClr val="00507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36"/>
            <p:cNvSpPr>
              <a:spLocks noChangeArrowheads="1"/>
            </p:cNvSpPr>
            <p:nvPr/>
          </p:nvSpPr>
          <p:spPr bwMode="auto">
            <a:xfrm>
              <a:off x="3598872" y="3949040"/>
              <a:ext cx="866775" cy="366767"/>
            </a:xfrm>
            <a:prstGeom prst="rect">
              <a:avLst/>
            </a:prstGeom>
            <a:noFill/>
            <a:ln w="28575"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</a:p>
          </p:txBody>
        </p:sp>
        <p:sp>
          <p:nvSpPr>
            <p:cNvPr id="44" name="Rectangle 47"/>
            <p:cNvSpPr>
              <a:spLocks noChangeArrowheads="1"/>
            </p:cNvSpPr>
            <p:nvPr/>
          </p:nvSpPr>
          <p:spPr bwMode="auto">
            <a:xfrm>
              <a:off x="5556258" y="3961742"/>
              <a:ext cx="177800" cy="273050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Rectangle 48"/>
            <p:cNvSpPr>
              <a:spLocks noChangeArrowheads="1"/>
            </p:cNvSpPr>
            <p:nvPr/>
          </p:nvSpPr>
          <p:spPr bwMode="auto">
            <a:xfrm>
              <a:off x="5376868" y="3961740"/>
              <a:ext cx="177800" cy="273050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Rectangle 49"/>
            <p:cNvSpPr>
              <a:spLocks noChangeArrowheads="1"/>
            </p:cNvSpPr>
            <p:nvPr/>
          </p:nvSpPr>
          <p:spPr bwMode="auto">
            <a:xfrm>
              <a:off x="4419610" y="3927218"/>
              <a:ext cx="1049337" cy="335989"/>
            </a:xfrm>
            <a:prstGeom prst="rect">
              <a:avLst/>
            </a:prstGeom>
            <a:noFill/>
            <a:ln w="28575"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/>
            <a:p>
              <a:r>
                <a:rPr lang="zh-CN" altLang="en-US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页号</a:t>
              </a:r>
              <a:r>
                <a:rPr lang="en-US" altLang="zh-CN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grpSp>
          <p:nvGrpSpPr>
            <p:cNvPr id="2" name="组合 108"/>
            <p:cNvGrpSpPr/>
            <p:nvPr/>
          </p:nvGrpSpPr>
          <p:grpSpPr>
            <a:xfrm>
              <a:off x="3571868" y="3949040"/>
              <a:ext cx="2370142" cy="285752"/>
              <a:chOff x="3643306" y="4286262"/>
              <a:chExt cx="2370142" cy="285752"/>
            </a:xfrm>
          </p:grpSpPr>
          <p:sp>
            <p:nvSpPr>
              <p:cNvPr id="47" name="Rectangle 51"/>
              <p:cNvSpPr>
                <a:spLocks noChangeArrowheads="1"/>
              </p:cNvSpPr>
              <p:nvPr/>
            </p:nvSpPr>
            <p:spPr bwMode="auto">
              <a:xfrm>
                <a:off x="4298948" y="4286262"/>
                <a:ext cx="1714500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51" name="Rectangle 55"/>
              <p:cNvSpPr>
                <a:spLocks noChangeArrowheads="1"/>
              </p:cNvSpPr>
              <p:nvPr/>
            </p:nvSpPr>
            <p:spPr bwMode="auto">
              <a:xfrm>
                <a:off x="3643306" y="4286262"/>
                <a:ext cx="649322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  <p:sp>
          <p:nvSpPr>
            <p:cNvPr id="81" name="Rectangle 47"/>
            <p:cNvSpPr>
              <a:spLocks noChangeArrowheads="1"/>
            </p:cNvSpPr>
            <p:nvPr/>
          </p:nvSpPr>
          <p:spPr bwMode="auto">
            <a:xfrm>
              <a:off x="5746758" y="3961740"/>
              <a:ext cx="177800" cy="273050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组合 109"/>
            <p:cNvGrpSpPr/>
            <p:nvPr/>
          </p:nvGrpSpPr>
          <p:grpSpPr>
            <a:xfrm>
              <a:off x="3571868" y="4234792"/>
              <a:ext cx="2370142" cy="285752"/>
              <a:chOff x="3643306" y="4286262"/>
              <a:chExt cx="2370142" cy="285752"/>
            </a:xfrm>
          </p:grpSpPr>
          <p:sp>
            <p:nvSpPr>
              <p:cNvPr id="111" name="Rectangle 51"/>
              <p:cNvSpPr>
                <a:spLocks noChangeArrowheads="1"/>
              </p:cNvSpPr>
              <p:nvPr/>
            </p:nvSpPr>
            <p:spPr bwMode="auto">
              <a:xfrm>
                <a:off x="4298948" y="4286262"/>
                <a:ext cx="1714500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112" name="Rectangle 55"/>
              <p:cNvSpPr>
                <a:spLocks noChangeArrowheads="1"/>
              </p:cNvSpPr>
              <p:nvPr/>
            </p:nvSpPr>
            <p:spPr bwMode="auto">
              <a:xfrm>
                <a:off x="3643306" y="4286262"/>
                <a:ext cx="649322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  <p:grpSp>
          <p:nvGrpSpPr>
            <p:cNvPr id="4" name="组合 112"/>
            <p:cNvGrpSpPr/>
            <p:nvPr/>
          </p:nvGrpSpPr>
          <p:grpSpPr>
            <a:xfrm>
              <a:off x="3571868" y="4520544"/>
              <a:ext cx="2370142" cy="285752"/>
              <a:chOff x="3643306" y="4286262"/>
              <a:chExt cx="2370142" cy="285752"/>
            </a:xfrm>
          </p:grpSpPr>
          <p:sp>
            <p:nvSpPr>
              <p:cNvPr id="114" name="Rectangle 51"/>
              <p:cNvSpPr>
                <a:spLocks noChangeArrowheads="1"/>
              </p:cNvSpPr>
              <p:nvPr/>
            </p:nvSpPr>
            <p:spPr bwMode="auto">
              <a:xfrm>
                <a:off x="4298948" y="4286262"/>
                <a:ext cx="1714500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115" name="Rectangle 55"/>
              <p:cNvSpPr>
                <a:spLocks noChangeArrowheads="1"/>
              </p:cNvSpPr>
              <p:nvPr/>
            </p:nvSpPr>
            <p:spPr bwMode="auto">
              <a:xfrm>
                <a:off x="3643306" y="4286262"/>
                <a:ext cx="649322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  <p:grpSp>
          <p:nvGrpSpPr>
            <p:cNvPr id="5" name="组合 115"/>
            <p:cNvGrpSpPr/>
            <p:nvPr/>
          </p:nvGrpSpPr>
          <p:grpSpPr>
            <a:xfrm>
              <a:off x="3571868" y="4806278"/>
              <a:ext cx="2370142" cy="285752"/>
              <a:chOff x="3643306" y="4286262"/>
              <a:chExt cx="2370142" cy="285752"/>
            </a:xfrm>
          </p:grpSpPr>
          <p:sp>
            <p:nvSpPr>
              <p:cNvPr id="117" name="Rectangle 51"/>
              <p:cNvSpPr>
                <a:spLocks noChangeArrowheads="1"/>
              </p:cNvSpPr>
              <p:nvPr/>
            </p:nvSpPr>
            <p:spPr bwMode="auto">
              <a:xfrm>
                <a:off x="4298948" y="4286262"/>
                <a:ext cx="1714500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118" name="Rectangle 55"/>
              <p:cNvSpPr>
                <a:spLocks noChangeArrowheads="1"/>
              </p:cNvSpPr>
              <p:nvPr/>
            </p:nvSpPr>
            <p:spPr bwMode="auto">
              <a:xfrm>
                <a:off x="3643306" y="4286262"/>
                <a:ext cx="649322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  <p:grpSp>
          <p:nvGrpSpPr>
            <p:cNvPr id="6" name="组合 122"/>
            <p:cNvGrpSpPr/>
            <p:nvPr/>
          </p:nvGrpSpPr>
          <p:grpSpPr>
            <a:xfrm>
              <a:off x="3571868" y="3663288"/>
              <a:ext cx="2370142" cy="285752"/>
              <a:chOff x="3643306" y="4286262"/>
              <a:chExt cx="2370142" cy="285752"/>
            </a:xfrm>
          </p:grpSpPr>
          <p:sp>
            <p:nvSpPr>
              <p:cNvPr id="124" name="Rectangle 51"/>
              <p:cNvSpPr>
                <a:spLocks noChangeArrowheads="1"/>
              </p:cNvSpPr>
              <p:nvPr/>
            </p:nvSpPr>
            <p:spPr bwMode="auto">
              <a:xfrm>
                <a:off x="4298948" y="4286262"/>
                <a:ext cx="1714500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125" name="Rectangle 55"/>
              <p:cNvSpPr>
                <a:spLocks noChangeArrowheads="1"/>
              </p:cNvSpPr>
              <p:nvPr/>
            </p:nvSpPr>
            <p:spPr bwMode="auto">
              <a:xfrm>
                <a:off x="3643306" y="4286262"/>
                <a:ext cx="649322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</p:grpSp>
      <p:grpSp>
        <p:nvGrpSpPr>
          <p:cNvPr id="119" name="组合 118"/>
          <p:cNvGrpSpPr/>
          <p:nvPr/>
        </p:nvGrpSpPr>
        <p:grpSpPr>
          <a:xfrm>
            <a:off x="3939206" y="1939314"/>
            <a:ext cx="4792663" cy="384721"/>
            <a:chOff x="1422379" y="1082062"/>
            <a:chExt cx="4792663" cy="384721"/>
          </a:xfrm>
        </p:grpSpPr>
        <p:pic>
          <p:nvPicPr>
            <p:cNvPr id="9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22379" y="119340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7" name="矩形 96"/>
            <p:cNvSpPr/>
            <p:nvPr/>
          </p:nvSpPr>
          <p:spPr>
            <a:xfrm>
              <a:off x="1643042" y="1082062"/>
              <a:ext cx="4572000" cy="38472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lvl="1" indent="-285750">
                <a:defRPr/>
              </a:pPr>
              <a:r>
                <a:rPr lang="zh-CN" altLang="en-US" sz="19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进程标识与页号的</a:t>
              </a:r>
              <a:r>
                <a:rPr lang="en-US" altLang="zh-CN" sz="19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Hash</a:t>
              </a:r>
              <a:r>
                <a:rPr lang="zh-CN" altLang="en-US" sz="19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值可能有冲突</a:t>
              </a:r>
              <a:endParaRPr lang="en-US" altLang="zh-CN" sz="19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3945553" y="2233444"/>
            <a:ext cx="6500858" cy="384721"/>
            <a:chOff x="1428728" y="1376192"/>
            <a:chExt cx="6500858" cy="384721"/>
          </a:xfrm>
        </p:grpSpPr>
        <p:pic>
          <p:nvPicPr>
            <p:cNvPr id="9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28728" y="150018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8" name="矩形 97"/>
            <p:cNvSpPr/>
            <p:nvPr/>
          </p:nvSpPr>
          <p:spPr>
            <a:xfrm>
              <a:off x="1643042" y="1376192"/>
              <a:ext cx="628654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indent="-285750">
                <a:defRPr/>
              </a:pPr>
              <a:r>
                <a:rPr lang="zh-CN" altLang="en-US" sz="19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页表项中包括保护位、修改位、访问位和存在位等标识</a:t>
              </a:r>
              <a:endParaRPr lang="en-US" altLang="zh-CN" sz="19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3364750" y="2643184"/>
            <a:ext cx="1804987" cy="1063121"/>
            <a:chOff x="847923" y="1785932"/>
            <a:chExt cx="1804987" cy="1063121"/>
          </a:xfrm>
        </p:grpSpPr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1422338" y="1785932"/>
              <a:ext cx="649332" cy="554805"/>
            </a:xfrm>
            <a:prstGeom prst="ellipse">
              <a:avLst/>
            </a:prstGeom>
            <a:noFill/>
            <a:ln w="28575">
              <a:solidFill>
                <a:srgbClr val="005072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H="1">
              <a:off x="1734329" y="2322482"/>
              <a:ext cx="778" cy="303242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Rectangle 74"/>
            <p:cNvSpPr>
              <a:spLocks noChangeArrowheads="1"/>
            </p:cNvSpPr>
            <p:nvPr/>
          </p:nvSpPr>
          <p:spPr bwMode="auto">
            <a:xfrm>
              <a:off x="1349573" y="2620453"/>
              <a:ext cx="149225" cy="228600"/>
            </a:xfrm>
            <a:prstGeom prst="rect">
              <a:avLst/>
            </a:prstGeom>
            <a:solidFill>
              <a:srgbClr val="66FF66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Rectangle 75"/>
            <p:cNvSpPr>
              <a:spLocks noChangeArrowheads="1"/>
            </p:cNvSpPr>
            <p:nvPr/>
          </p:nvSpPr>
          <p:spPr bwMode="auto">
            <a:xfrm>
              <a:off x="1514673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Rectangle 76"/>
            <p:cNvSpPr>
              <a:spLocks noChangeArrowheads="1"/>
            </p:cNvSpPr>
            <p:nvPr/>
          </p:nvSpPr>
          <p:spPr bwMode="auto">
            <a:xfrm>
              <a:off x="1678185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Rectangle 77"/>
            <p:cNvSpPr>
              <a:spLocks noChangeArrowheads="1"/>
            </p:cNvSpPr>
            <p:nvPr/>
          </p:nvSpPr>
          <p:spPr bwMode="auto">
            <a:xfrm>
              <a:off x="1843285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Rectangle 78"/>
            <p:cNvSpPr>
              <a:spLocks noChangeArrowheads="1"/>
            </p:cNvSpPr>
            <p:nvPr/>
          </p:nvSpPr>
          <p:spPr bwMode="auto">
            <a:xfrm>
              <a:off x="847923" y="2620453"/>
              <a:ext cx="149225" cy="228600"/>
            </a:xfrm>
            <a:prstGeom prst="rect">
              <a:avLst/>
            </a:prstGeom>
            <a:solidFill>
              <a:srgbClr val="66FF66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Rectangle 79"/>
            <p:cNvSpPr>
              <a:spLocks noChangeArrowheads="1"/>
            </p:cNvSpPr>
            <p:nvPr/>
          </p:nvSpPr>
          <p:spPr bwMode="auto">
            <a:xfrm>
              <a:off x="1013023" y="2620453"/>
              <a:ext cx="149225" cy="228600"/>
            </a:xfrm>
            <a:prstGeom prst="rect">
              <a:avLst/>
            </a:prstGeom>
            <a:solidFill>
              <a:srgbClr val="66FF66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Rectangle 80"/>
            <p:cNvSpPr>
              <a:spLocks noChangeArrowheads="1"/>
            </p:cNvSpPr>
            <p:nvPr/>
          </p:nvSpPr>
          <p:spPr bwMode="auto">
            <a:xfrm>
              <a:off x="1178123" y="2620453"/>
              <a:ext cx="149225" cy="228600"/>
            </a:xfrm>
            <a:prstGeom prst="rect">
              <a:avLst/>
            </a:prstGeom>
            <a:solidFill>
              <a:srgbClr val="66FF66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Rectangle 81"/>
            <p:cNvSpPr>
              <a:spLocks noChangeArrowheads="1"/>
            </p:cNvSpPr>
            <p:nvPr/>
          </p:nvSpPr>
          <p:spPr bwMode="auto">
            <a:xfrm>
              <a:off x="2008385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Rectangle 82"/>
            <p:cNvSpPr>
              <a:spLocks noChangeArrowheads="1"/>
            </p:cNvSpPr>
            <p:nvPr/>
          </p:nvSpPr>
          <p:spPr bwMode="auto">
            <a:xfrm>
              <a:off x="2173485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83"/>
            <p:cNvSpPr>
              <a:spLocks noChangeArrowheads="1"/>
            </p:cNvSpPr>
            <p:nvPr/>
          </p:nvSpPr>
          <p:spPr bwMode="auto">
            <a:xfrm>
              <a:off x="2338585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Rectangle 84"/>
            <p:cNvSpPr>
              <a:spLocks noChangeArrowheads="1"/>
            </p:cNvSpPr>
            <p:nvPr/>
          </p:nvSpPr>
          <p:spPr bwMode="auto">
            <a:xfrm>
              <a:off x="2503685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Rectangle 15"/>
            <p:cNvSpPr>
              <a:spLocks noChangeArrowheads="1"/>
            </p:cNvSpPr>
            <p:nvPr/>
          </p:nvSpPr>
          <p:spPr bwMode="auto">
            <a:xfrm>
              <a:off x="1096379" y="2232149"/>
              <a:ext cx="4699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</a:p>
          </p:txBody>
        </p:sp>
        <p:sp>
          <p:nvSpPr>
            <p:cNvPr id="99" name="Rectangle 16"/>
            <p:cNvSpPr>
              <a:spLocks noChangeArrowheads="1"/>
            </p:cNvSpPr>
            <p:nvPr/>
          </p:nvSpPr>
          <p:spPr bwMode="auto">
            <a:xfrm>
              <a:off x="1954255" y="2260966"/>
              <a:ext cx="4699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</a:p>
          </p:txBody>
        </p:sp>
      </p:grpSp>
      <p:cxnSp>
        <p:nvCxnSpPr>
          <p:cNvPr id="24587" name="直接箭头连接符 24586"/>
          <p:cNvCxnSpPr/>
          <p:nvPr/>
        </p:nvCxnSpPr>
        <p:spPr>
          <a:xfrm>
            <a:off x="3693375" y="3727976"/>
            <a:ext cx="1" cy="510191"/>
          </a:xfrm>
          <a:prstGeom prst="straightConnector1">
            <a:avLst/>
          </a:prstGeom>
          <a:ln w="28575">
            <a:solidFill>
              <a:srgbClr val="00507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04" name="组合 24603"/>
          <p:cNvGrpSpPr/>
          <p:nvPr/>
        </p:nvGrpSpPr>
        <p:grpSpPr>
          <a:xfrm>
            <a:off x="8458837" y="3789040"/>
            <a:ext cx="448943" cy="1160126"/>
            <a:chOff x="5942010" y="2931790"/>
            <a:chExt cx="448943" cy="1160126"/>
          </a:xfrm>
        </p:grpSpPr>
        <p:cxnSp>
          <p:nvCxnSpPr>
            <p:cNvPr id="101" name="直接箭头连接符 100"/>
            <p:cNvCxnSpPr>
              <a:stCxn id="146" idx="1"/>
              <a:endCxn id="55" idx="2"/>
            </p:cNvCxnSpPr>
            <p:nvPr/>
          </p:nvCxnSpPr>
          <p:spPr>
            <a:xfrm flipV="1">
              <a:off x="6384932" y="2931790"/>
              <a:ext cx="6021" cy="958697"/>
            </a:xfrm>
            <a:prstGeom prst="straightConnector1">
              <a:avLst/>
            </a:prstGeom>
            <a:ln w="28575">
              <a:solidFill>
                <a:srgbClr val="00507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92" name="直接连接符 24591"/>
            <p:cNvCxnSpPr>
              <a:stCxn id="47" idx="3"/>
            </p:cNvCxnSpPr>
            <p:nvPr/>
          </p:nvCxnSpPr>
          <p:spPr>
            <a:xfrm>
              <a:off x="5942010" y="4091916"/>
              <a:ext cx="273032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Arc 29"/>
            <p:cNvSpPr>
              <a:spLocks/>
            </p:cNvSpPr>
            <p:nvPr/>
          </p:nvSpPr>
          <p:spPr bwMode="auto">
            <a:xfrm flipH="1">
              <a:off x="6165477" y="3890487"/>
              <a:ext cx="219455" cy="201429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00507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01" name="组合 24600"/>
          <p:cNvGrpSpPr/>
          <p:nvPr/>
        </p:nvGrpSpPr>
        <p:grpSpPr>
          <a:xfrm>
            <a:off x="3777702" y="3735381"/>
            <a:ext cx="3303671" cy="276802"/>
            <a:chOff x="1260875" y="2878131"/>
            <a:chExt cx="3303671" cy="276802"/>
          </a:xfrm>
        </p:grpSpPr>
        <p:cxnSp>
          <p:nvCxnSpPr>
            <p:cNvPr id="152" name="直接连接符 151"/>
            <p:cNvCxnSpPr/>
            <p:nvPr/>
          </p:nvCxnSpPr>
          <p:spPr>
            <a:xfrm>
              <a:off x="1360475" y="3044087"/>
              <a:ext cx="3059135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Arc 29"/>
            <p:cNvSpPr>
              <a:spLocks/>
            </p:cNvSpPr>
            <p:nvPr/>
          </p:nvSpPr>
          <p:spPr bwMode="auto">
            <a:xfrm>
              <a:off x="1260875" y="2878131"/>
              <a:ext cx="126017" cy="165017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00507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Arc 29"/>
            <p:cNvSpPr>
              <a:spLocks/>
            </p:cNvSpPr>
            <p:nvPr/>
          </p:nvSpPr>
          <p:spPr bwMode="auto">
            <a:xfrm flipH="1" flipV="1">
              <a:off x="4409771" y="3038337"/>
              <a:ext cx="154775" cy="116596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005072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9344CD01-9D52-E356-460F-3F7B63F63EF5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8" name="标题 8">
            <a:extLst>
              <a:ext uri="{FF2B5EF4-FFF2-40B4-BE49-F238E27FC236}">
                <a16:creationId xmlns:a16="http://schemas.microsoft.com/office/drawing/2014/main" id="{2DEB07F0-5576-0BC0-48F6-F35D7C188DC9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反置页表（请自学）</a:t>
            </a:r>
          </a:p>
        </p:txBody>
      </p:sp>
    </p:spTree>
    <p:extLst>
      <p:ext uri="{BB962C8B-B14F-4D97-AF65-F5344CB8AC3E}">
        <p14:creationId xmlns:p14="http://schemas.microsoft.com/office/powerpoint/2010/main" val="156168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4481203" y="1630908"/>
            <a:ext cx="4294218" cy="775350"/>
            <a:chOff x="2143108" y="773658"/>
            <a:chExt cx="4294218" cy="775350"/>
          </a:xfrm>
        </p:grpSpPr>
        <p:sp>
          <p:nvSpPr>
            <p:cNvPr id="38" name="矩形 37"/>
            <p:cNvSpPr/>
            <p:nvPr/>
          </p:nvSpPr>
          <p:spPr>
            <a:xfrm>
              <a:off x="2722550" y="1192646"/>
              <a:ext cx="3714776" cy="332077"/>
            </a:xfrm>
            <a:prstGeom prst="rect">
              <a:avLst/>
            </a:prstGeom>
            <a:noFill/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5072"/>
                </a:solidFill>
              </a:endParaRPr>
            </a:p>
          </p:txBody>
        </p:sp>
        <p:cxnSp>
          <p:nvCxnSpPr>
            <p:cNvPr id="40" name="直接连接符 39"/>
            <p:cNvCxnSpPr>
              <a:stCxn id="38" idx="0"/>
              <a:endCxn id="38" idx="2"/>
            </p:cNvCxnSpPr>
            <p:nvPr/>
          </p:nvCxnSpPr>
          <p:spPr>
            <a:xfrm rot="16200000" flipH="1">
              <a:off x="4413899" y="1358684"/>
              <a:ext cx="332077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365492" y="1162772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5072"/>
                  </a:solidFill>
                </a:rPr>
                <a:t>0x1</a:t>
              </a:r>
              <a:endParaRPr lang="zh-CN" altLang="en-US" b="1" dirty="0">
                <a:solidFill>
                  <a:srgbClr val="005072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008566" y="1162772"/>
              <a:ext cx="9286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5072"/>
                  </a:solidFill>
                </a:rPr>
                <a:t>0x123</a:t>
              </a:r>
              <a:endParaRPr lang="zh-CN" altLang="en-US" sz="1600" b="1" dirty="0">
                <a:solidFill>
                  <a:srgbClr val="005072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212792" y="1179676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</a:rPr>
                <a:t>0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43108" y="773658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357554" y="773658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vpn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051428" y="773658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offset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124145" y="4964210"/>
            <a:ext cx="3714776" cy="750806"/>
            <a:chOff x="2786050" y="4106960"/>
            <a:chExt cx="3714776" cy="750806"/>
          </a:xfrm>
        </p:grpSpPr>
        <p:sp>
          <p:nvSpPr>
            <p:cNvPr id="86" name="矩形 85"/>
            <p:cNvSpPr/>
            <p:nvPr/>
          </p:nvSpPr>
          <p:spPr>
            <a:xfrm>
              <a:off x="2786050" y="4131244"/>
              <a:ext cx="3714776" cy="3693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7" name="直接连接符 86"/>
            <p:cNvCxnSpPr>
              <a:stCxn id="86" idx="0"/>
              <a:endCxn id="86" idx="2"/>
            </p:cNvCxnSpPr>
            <p:nvPr/>
          </p:nvCxnSpPr>
          <p:spPr>
            <a:xfrm rot="16200000" flipH="1">
              <a:off x="4458772" y="4315910"/>
              <a:ext cx="369332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2786050" y="4106960"/>
              <a:ext cx="18573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11576A"/>
                  </a:solidFill>
                </a:rPr>
                <a:t>018F1B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643438" y="4119102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11576A"/>
                  </a:solidFill>
                </a:rPr>
                <a:t>0x123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286116" y="4463592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ppn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143504" y="4488434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offset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0" name="椭圆 99"/>
          <p:cNvSpPr/>
          <p:nvPr/>
        </p:nvSpPr>
        <p:spPr bwMode="auto">
          <a:xfrm>
            <a:off x="4409765" y="1927388"/>
            <a:ext cx="1928826" cy="642942"/>
          </a:xfrm>
          <a:prstGeom prst="ellipse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 bwMode="auto">
          <a:xfrm>
            <a:off x="5472721" y="3535450"/>
            <a:ext cx="1357322" cy="571504"/>
          </a:xfrm>
          <a:prstGeom prst="ellipse">
            <a:avLst/>
          </a:prstGeom>
          <a:noFill/>
          <a:ln w="28575">
            <a:solidFill>
              <a:srgbClr val="FDD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04" name="直接箭头连接符 103"/>
          <p:cNvCxnSpPr>
            <a:stCxn id="101" idx="2"/>
          </p:cNvCxnSpPr>
          <p:nvPr/>
        </p:nvCxnSpPr>
        <p:spPr>
          <a:xfrm>
            <a:off x="5472721" y="3821202"/>
            <a:ext cx="1588" cy="1142214"/>
          </a:xfrm>
          <a:prstGeom prst="straightConnector1">
            <a:avLst/>
          </a:prstGeom>
          <a:ln w="28575">
            <a:solidFill>
              <a:srgbClr val="FDD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椭圆 135"/>
          <p:cNvSpPr/>
          <p:nvPr/>
        </p:nvSpPr>
        <p:spPr bwMode="auto">
          <a:xfrm>
            <a:off x="3695385" y="4070528"/>
            <a:ext cx="928694" cy="357190"/>
          </a:xfrm>
          <a:prstGeom prst="ellipse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箭头连接符 147"/>
          <p:cNvCxnSpPr/>
          <p:nvPr/>
        </p:nvCxnSpPr>
        <p:spPr>
          <a:xfrm rot="16200000" flipH="1">
            <a:off x="6529531" y="3726392"/>
            <a:ext cx="2465320" cy="10320"/>
          </a:xfrm>
          <a:prstGeom prst="straightConnector1">
            <a:avLst/>
          </a:prstGeom>
          <a:ln w="28575">
            <a:solidFill>
              <a:srgbClr val="FDD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3481071" y="2558188"/>
            <a:ext cx="1695462" cy="2226720"/>
            <a:chOff x="1142976" y="1700938"/>
            <a:chExt cx="1695462" cy="2226720"/>
          </a:xfrm>
        </p:grpSpPr>
        <p:sp>
          <p:nvSpPr>
            <p:cNvPr id="31" name="TextBox 30"/>
            <p:cNvSpPr txBox="1"/>
            <p:nvPr/>
          </p:nvSpPr>
          <p:spPr>
            <a:xfrm>
              <a:off x="1409678" y="1700938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索引表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142976" y="1713080"/>
              <a:ext cx="1428760" cy="2214578"/>
              <a:chOff x="1142976" y="1713080"/>
              <a:chExt cx="1428760" cy="2214578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247752" y="2070270"/>
                <a:ext cx="11430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11576A"/>
                    </a:solidFill>
                  </a:rPr>
                  <a:t>0x18F1C</a:t>
                </a:r>
                <a:endParaRPr lang="zh-CN" altLang="en-US" sz="1400" b="1" dirty="0">
                  <a:solidFill>
                    <a:srgbClr val="11576A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93790" y="2415318"/>
                <a:ext cx="10715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11576A"/>
                    </a:solidFill>
                  </a:rPr>
                  <a:t>…</a:t>
                </a:r>
                <a:endParaRPr lang="zh-CN" altLang="en-US" b="1" dirty="0">
                  <a:solidFill>
                    <a:srgbClr val="11576A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214414" y="2807371"/>
                <a:ext cx="12858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</a:rPr>
                  <a:t>0xAF013</a:t>
                </a:r>
                <a:endParaRPr lang="zh-CN" altLang="en-US" sz="1600" b="1" dirty="0">
                  <a:solidFill>
                    <a:srgbClr val="11576A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482704" y="3201136"/>
                <a:ext cx="714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11576A"/>
                    </a:solidFill>
                  </a:rPr>
                  <a:t>0x0</a:t>
                </a:r>
                <a:endParaRPr lang="zh-CN" altLang="en-US" b="1" dirty="0">
                  <a:solidFill>
                    <a:srgbClr val="11576A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214414" y="3558326"/>
                <a:ext cx="1143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11576A"/>
                    </a:solidFill>
                  </a:rPr>
                  <a:t>…</a:t>
                </a:r>
                <a:endParaRPr lang="zh-CN" altLang="en-US" b="1" dirty="0">
                  <a:solidFill>
                    <a:srgbClr val="11576A"/>
                  </a:solidFill>
                </a:endParaRPr>
              </a:p>
            </p:txBody>
          </p:sp>
          <p:sp>
            <p:nvSpPr>
              <p:cNvPr id="160" name="矩形 159"/>
              <p:cNvSpPr/>
              <p:nvPr/>
            </p:nvSpPr>
            <p:spPr bwMode="auto">
              <a:xfrm>
                <a:off x="1142976" y="1713080"/>
                <a:ext cx="1428760" cy="2214578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2" name="直接连接符 161"/>
              <p:cNvCxnSpPr/>
              <p:nvPr/>
            </p:nvCxnSpPr>
            <p:spPr>
              <a:xfrm rot="10800000" flipH="1">
                <a:off x="1142976" y="2791109"/>
                <a:ext cx="1428760" cy="1588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/>
              <p:cNvCxnSpPr/>
              <p:nvPr/>
            </p:nvCxnSpPr>
            <p:spPr>
              <a:xfrm>
                <a:off x="1142976" y="2070270"/>
                <a:ext cx="1428760" cy="1588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>
                <a:off x="1142976" y="2427460"/>
                <a:ext cx="1428760" cy="1588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 rot="10800000" flipH="1">
                <a:off x="1142976" y="3185730"/>
                <a:ext cx="1428760" cy="1588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 rot="10800000" flipH="1">
                <a:off x="1142976" y="3570468"/>
                <a:ext cx="1428760" cy="1588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组合 18"/>
          <p:cNvGrpSpPr/>
          <p:nvPr/>
        </p:nvGrpSpPr>
        <p:grpSpPr>
          <a:xfrm>
            <a:off x="5610205" y="2514768"/>
            <a:ext cx="4514600" cy="2282282"/>
            <a:chOff x="3272110" y="1657518"/>
            <a:chExt cx="4514600" cy="2282282"/>
          </a:xfrm>
        </p:grpSpPr>
        <p:sp>
          <p:nvSpPr>
            <p:cNvPr id="50" name="TextBox 49"/>
            <p:cNvSpPr txBox="1"/>
            <p:nvPr/>
          </p:nvSpPr>
          <p:spPr>
            <a:xfrm>
              <a:off x="4786314" y="1690856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rgbClr val="11576A"/>
                  </a:solidFill>
                </a:rPr>
                <a:t>pid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79697" y="2070270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</a:rPr>
                <a:t>1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786314" y="2415318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11576A"/>
                  </a:solidFill>
                </a:rPr>
                <a:t>…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715008" y="2415318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11576A"/>
                  </a:solidFill>
                </a:rPr>
                <a:t>…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786578" y="2427460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11576A"/>
                  </a:solidFill>
                </a:rPr>
                <a:t>…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793629" y="3570468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11576A"/>
                  </a:solidFill>
                </a:rPr>
                <a:t>…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15008" y="3570468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11576A"/>
                  </a:solidFill>
                </a:rPr>
                <a:t>…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814126" y="3558326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11576A"/>
                  </a:solidFill>
                </a:rPr>
                <a:t>…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629300" y="2356022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11576A"/>
                  </a:solidFill>
                </a:rPr>
                <a:t>…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29300" y="3570468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11576A"/>
                  </a:solidFill>
                </a:rPr>
                <a:t>…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572132" y="169085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rgbClr val="11576A"/>
                  </a:solidFill>
                </a:rPr>
                <a:t>vpn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605602" y="1700938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11576A"/>
                  </a:solidFill>
                </a:rPr>
                <a:t>next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86424" y="1657518"/>
              <a:ext cx="857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</a:rPr>
                <a:t>Index</a:t>
              </a:r>
              <a:endParaRPr lang="zh-CN" altLang="en-US" sz="1600" b="1" dirty="0">
                <a:solidFill>
                  <a:srgbClr val="11576A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72110" y="2058128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11576A"/>
                  </a:solidFill>
                </a:rPr>
                <a:t>0x0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358694" y="2784650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</a:rPr>
                <a:t>0x18F1B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58694" y="3213278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</a:rPr>
                <a:t>0x18F1C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79697" y="278465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</a:rPr>
                <a:t>0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79697" y="3191333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</a:rPr>
                <a:t>3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429256" y="2070270"/>
              <a:ext cx="1033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11576A"/>
                  </a:solidFill>
                </a:rPr>
                <a:t>0xA63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357950" y="2070270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11576A"/>
                  </a:solidFill>
                </a:rPr>
                <a:t>0x18F1B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500694" y="2784650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11576A"/>
                  </a:solidFill>
                </a:rPr>
                <a:t>0x1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830468" y="2791965"/>
              <a:ext cx="660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</a:rPr>
                <a:t>---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500694" y="3163785"/>
              <a:ext cx="10969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</a:rPr>
                <a:t>0x31AB</a:t>
              </a:r>
              <a:endParaRPr lang="zh-CN" altLang="en-US" sz="1600" b="1" dirty="0">
                <a:solidFill>
                  <a:srgbClr val="11576A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500826" y="3163785"/>
              <a:ext cx="11430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</a:rPr>
                <a:t>0x0A921</a:t>
              </a:r>
              <a:endParaRPr lang="zh-CN" altLang="en-US" sz="1400" b="1" dirty="0">
                <a:solidFill>
                  <a:srgbClr val="11576A"/>
                </a:solidFill>
              </a:endParaRPr>
            </a:p>
          </p:txBody>
        </p:sp>
        <p:grpSp>
          <p:nvGrpSpPr>
            <p:cNvPr id="2" name="组合 197"/>
            <p:cNvGrpSpPr/>
            <p:nvPr/>
          </p:nvGrpSpPr>
          <p:grpSpPr>
            <a:xfrm>
              <a:off x="6500826" y="1713080"/>
              <a:ext cx="1143008" cy="2214578"/>
              <a:chOff x="6500826" y="1428742"/>
              <a:chExt cx="1143008" cy="2214578"/>
            </a:xfrm>
          </p:grpSpPr>
          <p:sp>
            <p:nvSpPr>
              <p:cNvPr id="169" name="矩形 168"/>
              <p:cNvSpPr/>
              <p:nvPr/>
            </p:nvSpPr>
            <p:spPr bwMode="auto">
              <a:xfrm>
                <a:off x="6500826" y="1428742"/>
                <a:ext cx="1143008" cy="2214578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1" name="直接连接符 170"/>
              <p:cNvCxnSpPr/>
              <p:nvPr/>
            </p:nvCxnSpPr>
            <p:spPr>
              <a:xfrm>
                <a:off x="6500826" y="178593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>
                <a:off x="6500826" y="214312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/>
              <p:cNvCxnSpPr/>
              <p:nvPr/>
            </p:nvCxnSpPr>
            <p:spPr>
              <a:xfrm>
                <a:off x="6500826" y="250031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连接符 195"/>
              <p:cNvCxnSpPr/>
              <p:nvPr/>
            </p:nvCxnSpPr>
            <p:spPr>
              <a:xfrm>
                <a:off x="6500826" y="288676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>
              <a:xfrm>
                <a:off x="6500826" y="3278815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组合 198"/>
            <p:cNvGrpSpPr/>
            <p:nvPr/>
          </p:nvGrpSpPr>
          <p:grpSpPr>
            <a:xfrm>
              <a:off x="5357818" y="1713080"/>
              <a:ext cx="1143008" cy="2214578"/>
              <a:chOff x="6500826" y="1428742"/>
              <a:chExt cx="1143008" cy="2214578"/>
            </a:xfrm>
          </p:grpSpPr>
          <p:sp>
            <p:nvSpPr>
              <p:cNvPr id="200" name="矩形 199"/>
              <p:cNvSpPr/>
              <p:nvPr/>
            </p:nvSpPr>
            <p:spPr bwMode="auto">
              <a:xfrm>
                <a:off x="6500826" y="1428742"/>
                <a:ext cx="1143008" cy="2214578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1" name="直接连接符 200"/>
              <p:cNvCxnSpPr/>
              <p:nvPr/>
            </p:nvCxnSpPr>
            <p:spPr>
              <a:xfrm>
                <a:off x="6500826" y="178593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 201"/>
              <p:cNvCxnSpPr/>
              <p:nvPr/>
            </p:nvCxnSpPr>
            <p:spPr>
              <a:xfrm>
                <a:off x="6500826" y="214312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>
              <a:xfrm>
                <a:off x="6500826" y="250031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 203"/>
              <p:cNvCxnSpPr/>
              <p:nvPr/>
            </p:nvCxnSpPr>
            <p:spPr>
              <a:xfrm>
                <a:off x="6500826" y="288676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/>
              <p:cNvCxnSpPr/>
              <p:nvPr/>
            </p:nvCxnSpPr>
            <p:spPr>
              <a:xfrm>
                <a:off x="6500826" y="3278815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合 205"/>
            <p:cNvGrpSpPr/>
            <p:nvPr/>
          </p:nvGrpSpPr>
          <p:grpSpPr>
            <a:xfrm>
              <a:off x="4643438" y="1713080"/>
              <a:ext cx="714380" cy="2214578"/>
              <a:chOff x="6500826" y="1428742"/>
              <a:chExt cx="1143008" cy="2214578"/>
            </a:xfrm>
          </p:grpSpPr>
          <p:sp>
            <p:nvSpPr>
              <p:cNvPr id="207" name="矩形 206"/>
              <p:cNvSpPr/>
              <p:nvPr/>
            </p:nvSpPr>
            <p:spPr bwMode="auto">
              <a:xfrm>
                <a:off x="6500826" y="1428742"/>
                <a:ext cx="1143008" cy="2214578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8" name="直接连接符 207"/>
              <p:cNvCxnSpPr/>
              <p:nvPr/>
            </p:nvCxnSpPr>
            <p:spPr>
              <a:xfrm>
                <a:off x="6500826" y="178593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/>
              <p:cNvCxnSpPr/>
              <p:nvPr/>
            </p:nvCxnSpPr>
            <p:spPr>
              <a:xfrm>
                <a:off x="6500826" y="214312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/>
              <p:cNvCxnSpPr/>
              <p:nvPr/>
            </p:nvCxnSpPr>
            <p:spPr>
              <a:xfrm>
                <a:off x="6500826" y="250031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/>
              <p:cNvCxnSpPr/>
              <p:nvPr/>
            </p:nvCxnSpPr>
            <p:spPr>
              <a:xfrm>
                <a:off x="6500826" y="288676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/>
            </p:nvCxnSpPr>
            <p:spPr>
              <a:xfrm>
                <a:off x="6500826" y="3278815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弧形 27"/>
          <p:cNvSpPr/>
          <p:nvPr/>
        </p:nvSpPr>
        <p:spPr>
          <a:xfrm rot="1425351">
            <a:off x="9356639" y="3060818"/>
            <a:ext cx="914400" cy="914400"/>
          </a:xfrm>
          <a:prstGeom prst="arc">
            <a:avLst>
              <a:gd name="adj1" fmla="val 16200000"/>
              <a:gd name="adj2" fmla="val 2511945"/>
            </a:avLst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 bwMode="auto">
          <a:xfrm>
            <a:off x="8877621" y="2937224"/>
            <a:ext cx="1104308" cy="357190"/>
          </a:xfrm>
          <a:prstGeom prst="ellipse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 bwMode="auto">
          <a:xfrm>
            <a:off x="7221247" y="1927388"/>
            <a:ext cx="1071570" cy="571504"/>
          </a:xfrm>
          <a:prstGeom prst="ellipse">
            <a:avLst/>
          </a:prstGeom>
          <a:noFill/>
          <a:ln w="28575">
            <a:solidFill>
              <a:srgbClr val="FDD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6548680" y="3111615"/>
            <a:ext cx="1338227" cy="0"/>
          </a:xfrm>
          <a:prstGeom prst="straightConnector1">
            <a:avLst/>
          </a:prstGeom>
          <a:ln w="28575">
            <a:solidFill>
              <a:srgbClr val="00B0F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组合 121"/>
          <p:cNvGrpSpPr/>
          <p:nvPr/>
        </p:nvGrpSpPr>
        <p:grpSpPr>
          <a:xfrm>
            <a:off x="2623815" y="2243226"/>
            <a:ext cx="1764226" cy="2013198"/>
            <a:chOff x="285720" y="1385976"/>
            <a:chExt cx="1764226" cy="2013198"/>
          </a:xfrm>
        </p:grpSpPr>
        <p:sp>
          <p:nvSpPr>
            <p:cNvPr id="123" name="TextBox 122"/>
            <p:cNvSpPr txBox="1"/>
            <p:nvPr/>
          </p:nvSpPr>
          <p:spPr>
            <a:xfrm>
              <a:off x="285720" y="1998832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hash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1024847" y="1385976"/>
              <a:ext cx="1025099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53306" y="1612622"/>
              <a:ext cx="0" cy="32224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Arc 29"/>
            <p:cNvSpPr>
              <a:spLocks/>
            </p:cNvSpPr>
            <p:nvPr/>
          </p:nvSpPr>
          <p:spPr bwMode="auto">
            <a:xfrm>
              <a:off x="747034" y="3127039"/>
              <a:ext cx="277813" cy="258763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" name="Arc 29"/>
            <p:cNvSpPr>
              <a:spLocks/>
            </p:cNvSpPr>
            <p:nvPr/>
          </p:nvSpPr>
          <p:spPr bwMode="auto">
            <a:xfrm flipV="1">
              <a:off x="756392" y="1391192"/>
              <a:ext cx="299121" cy="221429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55" name="直接连接符 154"/>
            <p:cNvCxnSpPr/>
            <p:nvPr/>
          </p:nvCxnSpPr>
          <p:spPr>
            <a:xfrm>
              <a:off x="749517" y="2379565"/>
              <a:ext cx="0" cy="75446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 flipH="1" flipV="1">
              <a:off x="990269" y="3383300"/>
              <a:ext cx="367021" cy="15874"/>
            </a:xfrm>
            <a:prstGeom prst="line">
              <a:avLst/>
            </a:prstGeom>
            <a:ln w="28575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合 131"/>
          <p:cNvGrpSpPr/>
          <p:nvPr/>
        </p:nvGrpSpPr>
        <p:grpSpPr>
          <a:xfrm>
            <a:off x="4611597" y="2980326"/>
            <a:ext cx="2369142" cy="1284237"/>
            <a:chOff x="2273502" y="2123074"/>
            <a:chExt cx="2369142" cy="1284237"/>
          </a:xfrm>
        </p:grpSpPr>
        <p:grpSp>
          <p:nvGrpSpPr>
            <p:cNvPr id="120" name="组合 119"/>
            <p:cNvGrpSpPr/>
            <p:nvPr/>
          </p:nvGrpSpPr>
          <p:grpSpPr>
            <a:xfrm>
              <a:off x="2273502" y="2123074"/>
              <a:ext cx="2369142" cy="1283174"/>
              <a:chOff x="2273502" y="2123074"/>
              <a:chExt cx="2369142" cy="1283174"/>
            </a:xfrm>
          </p:grpSpPr>
          <p:cxnSp>
            <p:nvCxnSpPr>
              <p:cNvPr id="159" name="直接连接符 158"/>
              <p:cNvCxnSpPr>
                <a:stCxn id="165" idx="1"/>
                <a:endCxn id="170" idx="1"/>
              </p:cNvCxnSpPr>
              <p:nvPr/>
            </p:nvCxnSpPr>
            <p:spPr>
              <a:xfrm flipH="1">
                <a:off x="2712279" y="2344503"/>
                <a:ext cx="3993" cy="861379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 flipH="1">
                <a:off x="2273502" y="3406049"/>
                <a:ext cx="252196" cy="199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/>
              <p:cNvCxnSpPr/>
              <p:nvPr/>
            </p:nvCxnSpPr>
            <p:spPr>
              <a:xfrm flipH="1">
                <a:off x="2927202" y="2128712"/>
                <a:ext cx="1715442" cy="0"/>
              </a:xfrm>
              <a:prstGeom prst="line">
                <a:avLst/>
              </a:prstGeom>
              <a:ln w="28575">
                <a:solidFill>
                  <a:srgbClr val="00B0F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Arc 29"/>
              <p:cNvSpPr>
                <a:spLocks/>
              </p:cNvSpPr>
              <p:nvPr/>
            </p:nvSpPr>
            <p:spPr bwMode="auto">
              <a:xfrm flipV="1">
                <a:off x="2716272" y="2123074"/>
                <a:ext cx="299121" cy="221429"/>
              </a:xfrm>
              <a:custGeom>
                <a:avLst/>
                <a:gdLst>
                  <a:gd name="T0" fmla="*/ 2147483647 w 26206"/>
                  <a:gd name="T1" fmla="*/ 2147483647 h 21600"/>
                  <a:gd name="T2" fmla="*/ 0 w 26206"/>
                  <a:gd name="T3" fmla="*/ 0 h 21600"/>
                  <a:gd name="T4" fmla="*/ 2147483647 w 2620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6206"/>
                  <a:gd name="T10" fmla="*/ 0 h 21600"/>
                  <a:gd name="T11" fmla="*/ 26206 w 2620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206" h="21600" fill="none" extrusionOk="0">
                    <a:moveTo>
                      <a:pt x="26206" y="21103"/>
                    </a:moveTo>
                    <a:cubicBezTo>
                      <a:pt x="24692" y="21433"/>
                      <a:pt x="23148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</a:path>
                  <a:path w="26206" h="21600" stroke="0" extrusionOk="0">
                    <a:moveTo>
                      <a:pt x="26206" y="21103"/>
                    </a:moveTo>
                    <a:cubicBezTo>
                      <a:pt x="24692" y="21433"/>
                      <a:pt x="23148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B0F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0" name="Arc 29"/>
            <p:cNvSpPr>
              <a:spLocks/>
            </p:cNvSpPr>
            <p:nvPr/>
          </p:nvSpPr>
          <p:spPr bwMode="auto">
            <a:xfrm flipH="1">
              <a:off x="2492824" y="3205882"/>
              <a:ext cx="219455" cy="201429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5436534" y="2580403"/>
            <a:ext cx="1113523" cy="534442"/>
            <a:chOff x="3098437" y="1723153"/>
            <a:chExt cx="1113523" cy="534442"/>
          </a:xfrm>
        </p:grpSpPr>
        <p:cxnSp>
          <p:nvCxnSpPr>
            <p:cNvPr id="124" name="直接连接符 123"/>
            <p:cNvCxnSpPr>
              <a:endCxn id="145" idx="1"/>
            </p:cNvCxnSpPr>
            <p:nvPr/>
          </p:nvCxnSpPr>
          <p:spPr>
            <a:xfrm flipH="1">
              <a:off x="3098437" y="1723153"/>
              <a:ext cx="5640" cy="275679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Arc 29"/>
            <p:cNvSpPr>
              <a:spLocks/>
            </p:cNvSpPr>
            <p:nvPr/>
          </p:nvSpPr>
          <p:spPr bwMode="auto">
            <a:xfrm>
              <a:off x="3098437" y="1998832"/>
              <a:ext cx="277813" cy="258763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76" name="直接箭头连接符 175"/>
            <p:cNvCxnSpPr/>
            <p:nvPr/>
          </p:nvCxnSpPr>
          <p:spPr>
            <a:xfrm>
              <a:off x="3347234" y="2254366"/>
              <a:ext cx="864726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组合 142"/>
          <p:cNvGrpSpPr/>
          <p:nvPr/>
        </p:nvGrpSpPr>
        <p:grpSpPr>
          <a:xfrm>
            <a:off x="6516955" y="3111617"/>
            <a:ext cx="1428993" cy="738069"/>
            <a:chOff x="4178858" y="2254365"/>
            <a:chExt cx="1428993" cy="738069"/>
          </a:xfrm>
        </p:grpSpPr>
        <p:grpSp>
          <p:nvGrpSpPr>
            <p:cNvPr id="129" name="组合 128"/>
            <p:cNvGrpSpPr/>
            <p:nvPr/>
          </p:nvGrpSpPr>
          <p:grpSpPr>
            <a:xfrm>
              <a:off x="4570317" y="2523138"/>
              <a:ext cx="1037534" cy="469296"/>
              <a:chOff x="4570317" y="2523138"/>
              <a:chExt cx="1037534" cy="469296"/>
            </a:xfrm>
          </p:grpSpPr>
          <p:cxnSp>
            <p:nvCxnSpPr>
              <p:cNvPr id="133" name="直接连接符 132"/>
              <p:cNvCxnSpPr>
                <a:stCxn id="149" idx="1"/>
              </p:cNvCxnSpPr>
              <p:nvPr/>
            </p:nvCxnSpPr>
            <p:spPr>
              <a:xfrm flipV="1">
                <a:off x="4570317" y="2523138"/>
                <a:ext cx="0" cy="2105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/>
              <p:nvPr/>
            </p:nvCxnSpPr>
            <p:spPr>
              <a:xfrm>
                <a:off x="4793629" y="2992037"/>
                <a:ext cx="814222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Arc 29"/>
              <p:cNvSpPr>
                <a:spLocks/>
              </p:cNvSpPr>
              <p:nvPr/>
            </p:nvSpPr>
            <p:spPr bwMode="auto">
              <a:xfrm>
                <a:off x="4570317" y="2733671"/>
                <a:ext cx="277813" cy="258763"/>
              </a:xfrm>
              <a:custGeom>
                <a:avLst/>
                <a:gdLst>
                  <a:gd name="T0" fmla="*/ 2147483647 w 26206"/>
                  <a:gd name="T1" fmla="*/ 2147483647 h 21600"/>
                  <a:gd name="T2" fmla="*/ 0 w 26206"/>
                  <a:gd name="T3" fmla="*/ 0 h 21600"/>
                  <a:gd name="T4" fmla="*/ 2147483647 w 2620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6206"/>
                  <a:gd name="T10" fmla="*/ 0 h 21600"/>
                  <a:gd name="T11" fmla="*/ 26206 w 2620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206" h="21600" fill="none" extrusionOk="0">
                    <a:moveTo>
                      <a:pt x="26206" y="21103"/>
                    </a:moveTo>
                    <a:cubicBezTo>
                      <a:pt x="24692" y="21433"/>
                      <a:pt x="23148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</a:path>
                  <a:path w="26206" h="21600" stroke="0" extrusionOk="0">
                    <a:moveTo>
                      <a:pt x="26206" y="21103"/>
                    </a:moveTo>
                    <a:cubicBezTo>
                      <a:pt x="24692" y="21433"/>
                      <a:pt x="23148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B0F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0" name="Arc 29"/>
            <p:cNvSpPr>
              <a:spLocks/>
            </p:cNvSpPr>
            <p:nvPr/>
          </p:nvSpPr>
          <p:spPr bwMode="auto">
            <a:xfrm flipH="1" flipV="1">
              <a:off x="4178858" y="2254365"/>
              <a:ext cx="387537" cy="262285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76A7ACF7-550E-8BFF-D20A-BBD865BE8637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6" name="标题 8">
            <a:extLst>
              <a:ext uri="{FF2B5EF4-FFF2-40B4-BE49-F238E27FC236}">
                <a16:creationId xmlns:a16="http://schemas.microsoft.com/office/drawing/2014/main" id="{4A9A277F-A6BC-EA66-D45C-4D020EE814AE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反置页表的</a:t>
            </a:r>
            <a:r>
              <a:rPr lang="en-US" altLang="zh-CN" b="0" kern="0" dirty="0"/>
              <a:t>Hash</a:t>
            </a:r>
            <a:r>
              <a:rPr lang="zh-CN" altLang="en-US" b="0" kern="0" dirty="0"/>
              <a:t>冲突</a:t>
            </a:r>
          </a:p>
        </p:txBody>
      </p:sp>
    </p:spTree>
    <p:extLst>
      <p:ext uri="{BB962C8B-B14F-4D97-AF65-F5344CB8AC3E}">
        <p14:creationId xmlns:p14="http://schemas.microsoft.com/office/powerpoint/2010/main" val="373650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  <p:bldP spid="136" grpId="0" animBg="1"/>
      <p:bldP spid="28" grpId="0" animBg="1"/>
      <p:bldP spid="110" grpId="0" animBg="1"/>
      <p:bldP spid="12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31520" y="1556792"/>
            <a:ext cx="10752137" cy="50101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为什么叫反置页表？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原来的页表是用程序员使用的地址查物理内存的地址，每个程序的</a:t>
            </a:r>
            <a:r>
              <a:rPr lang="en-US" altLang="zh-CN" dirty="0"/>
              <a:t>page</a:t>
            </a:r>
            <a:r>
              <a:rPr lang="zh-CN" altLang="en-US" dirty="0"/>
              <a:t>对应一个页表项，现在变成每个</a:t>
            </a:r>
            <a:r>
              <a:rPr lang="en-US" altLang="zh-CN" dirty="0"/>
              <a:t>page frame</a:t>
            </a:r>
            <a:r>
              <a:rPr lang="zh-CN" altLang="en-US" dirty="0"/>
              <a:t>对应一项</a:t>
            </a:r>
            <a:endParaRPr lang="en-US" altLang="zh-CN" dirty="0"/>
          </a:p>
          <a:p>
            <a:r>
              <a:rPr lang="zh-CN" altLang="en-US" dirty="0"/>
              <a:t>反置页表有几个？</a:t>
            </a:r>
            <a:endParaRPr lang="en-US" altLang="zh-CN" dirty="0"/>
          </a:p>
          <a:p>
            <a:pPr lvl="1"/>
            <a:r>
              <a:rPr lang="zh-CN" altLang="en-US" dirty="0"/>
              <a:t>全局使用一个</a:t>
            </a:r>
            <a:endParaRPr lang="en-US" altLang="zh-CN" dirty="0"/>
          </a:p>
          <a:p>
            <a:r>
              <a:rPr lang="zh-CN" altLang="en-US" dirty="0"/>
              <a:t>反置页表有什么问题？</a:t>
            </a:r>
            <a:endParaRPr lang="en-US" altLang="zh-CN" dirty="0"/>
          </a:p>
          <a:p>
            <a:pPr lvl="1"/>
            <a:r>
              <a:rPr lang="zh-CN" altLang="en-US" dirty="0"/>
              <a:t>可扩展性如何？</a:t>
            </a:r>
            <a:endParaRPr lang="en-US" altLang="zh-CN" dirty="0"/>
          </a:p>
          <a:p>
            <a:pPr lvl="2"/>
            <a:r>
              <a:rPr lang="zh-CN" altLang="en-US" dirty="0"/>
              <a:t>多进程？多处理器？</a:t>
            </a:r>
            <a:endParaRPr lang="en-US" altLang="zh-CN" dirty="0"/>
          </a:p>
          <a:p>
            <a:pPr lvl="1"/>
            <a:r>
              <a:rPr lang="zh-CN" altLang="en-US" dirty="0"/>
              <a:t>安全性如何？</a:t>
            </a:r>
            <a:endParaRPr lang="en-US" altLang="zh-CN" dirty="0"/>
          </a:p>
          <a:p>
            <a:r>
              <a:rPr lang="zh-CN" altLang="en-US" dirty="0"/>
              <a:t>反置页表仅在</a:t>
            </a:r>
            <a:r>
              <a:rPr lang="en-US" altLang="zh-CN" dirty="0"/>
              <a:t>PowerPC</a:t>
            </a:r>
            <a:r>
              <a:rPr lang="zh-CN" altLang="en-US" dirty="0"/>
              <a:t>的</a:t>
            </a:r>
            <a:r>
              <a:rPr lang="en-US" altLang="zh-CN" dirty="0"/>
              <a:t>64</a:t>
            </a:r>
            <a:r>
              <a:rPr lang="zh-CN" altLang="en-US" dirty="0"/>
              <a:t>位处理器中使用了一段时间，随后被废弃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2A7CF3-0B56-F762-971F-3E22239808CB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10" name="标题 8">
            <a:extLst>
              <a:ext uri="{FF2B5EF4-FFF2-40B4-BE49-F238E27FC236}">
                <a16:creationId xmlns:a16="http://schemas.microsoft.com/office/drawing/2014/main" id="{1A1F6BAC-F2C9-0245-683D-DA2069D8612E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反置页表</a:t>
            </a:r>
          </a:p>
        </p:txBody>
      </p:sp>
    </p:spTree>
    <p:extLst>
      <p:ext uri="{BB962C8B-B14F-4D97-AF65-F5344CB8AC3E}">
        <p14:creationId xmlns:p14="http://schemas.microsoft.com/office/powerpoint/2010/main" val="4392787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Four level page table for 64-bit machine"/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7" b="1859"/>
          <a:stretch/>
        </p:blipFill>
        <p:spPr bwMode="auto">
          <a:xfrm>
            <a:off x="2169639" y="1556792"/>
            <a:ext cx="7667815" cy="48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29E4FE8-E02D-309F-F81B-5AD00336D6C3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7" name="标题 8">
            <a:extLst>
              <a:ext uri="{FF2B5EF4-FFF2-40B4-BE49-F238E27FC236}">
                <a16:creationId xmlns:a16="http://schemas.microsoft.com/office/drawing/2014/main" id="{3DCFF6F3-D45B-29EC-601B-236251A6A86F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 kern="0" dirty="0"/>
              <a:t>X64</a:t>
            </a:r>
            <a:r>
              <a:rPr lang="zh-CN" altLang="en-US" b="0" kern="0" dirty="0"/>
              <a:t>的页表是什么样的</a:t>
            </a:r>
          </a:p>
        </p:txBody>
      </p:sp>
    </p:spTree>
    <p:extLst>
      <p:ext uri="{BB962C8B-B14F-4D97-AF65-F5344CB8AC3E}">
        <p14:creationId xmlns:p14="http://schemas.microsoft.com/office/powerpoint/2010/main" val="16939373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31520" y="1556792"/>
            <a:ext cx="10752137" cy="50101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每个页表里面有</a:t>
            </a:r>
            <a:r>
              <a:rPr lang="en-US" altLang="zh-CN" dirty="0"/>
              <a:t>512</a:t>
            </a:r>
            <a:r>
              <a:rPr lang="zh-CN" altLang="en-US" dirty="0"/>
              <a:t>项            </a:t>
            </a:r>
            <a:r>
              <a:rPr lang="en-US" altLang="zh-CN" dirty="0"/>
              <a:t>KB=1024B   MB=2</a:t>
            </a:r>
            <a:r>
              <a:rPr lang="zh-CN" altLang="en-US" dirty="0"/>
              <a:t>的</a:t>
            </a:r>
            <a:r>
              <a:rPr lang="en-US" altLang="zh-CN" dirty="0"/>
              <a:t>20</a:t>
            </a:r>
            <a:r>
              <a:rPr lang="zh-CN" altLang="en-US" dirty="0"/>
              <a:t>次方</a:t>
            </a:r>
            <a:r>
              <a:rPr lang="en-US" altLang="zh-CN" dirty="0"/>
              <a:t>B</a:t>
            </a:r>
          </a:p>
          <a:p>
            <a:pPr lvl="1"/>
            <a:r>
              <a:rPr lang="en-US" altLang="zh-CN" dirty="0"/>
              <a:t>4k/8</a:t>
            </a:r>
            <a:r>
              <a:rPr lang="zh-CN" altLang="en-US" dirty="0"/>
              <a:t>字节</a:t>
            </a:r>
            <a:r>
              <a:rPr lang="en-US" altLang="zh-CN" dirty="0"/>
              <a:t>(64bit)  = 512</a:t>
            </a:r>
          </a:p>
          <a:p>
            <a:pPr lvl="1"/>
            <a:r>
              <a:rPr lang="zh-CN" altLang="en-US" dirty="0"/>
              <a:t>因此用于页表项的寻址部分仅有</a:t>
            </a:r>
            <a:r>
              <a:rPr lang="en-US" altLang="zh-CN" dirty="0"/>
              <a:t>9</a:t>
            </a:r>
            <a:r>
              <a:rPr lang="zh-CN" altLang="en-US" dirty="0"/>
              <a:t>位</a:t>
            </a:r>
            <a:endParaRPr lang="en-US" altLang="zh-CN" dirty="0"/>
          </a:p>
          <a:p>
            <a:r>
              <a:rPr lang="zh-CN" altLang="en-US" dirty="0"/>
              <a:t>类似的，页目录项也只有</a:t>
            </a:r>
            <a:r>
              <a:rPr lang="en-US" altLang="zh-CN" dirty="0"/>
              <a:t>512</a:t>
            </a:r>
            <a:r>
              <a:rPr lang="zh-CN" altLang="en-US" dirty="0"/>
              <a:t>项</a:t>
            </a:r>
            <a:endParaRPr lang="en-US" altLang="zh-CN" dirty="0"/>
          </a:p>
          <a:p>
            <a:pPr lvl="1"/>
            <a:r>
              <a:rPr lang="zh-CN" altLang="en-US" dirty="0"/>
              <a:t>页目录项也只有</a:t>
            </a:r>
            <a:r>
              <a:rPr lang="en-US" altLang="zh-CN" dirty="0"/>
              <a:t>9</a:t>
            </a:r>
            <a:r>
              <a:rPr lang="zh-CN" altLang="en-US" dirty="0"/>
              <a:t>位</a:t>
            </a:r>
            <a:endParaRPr lang="en-US" altLang="zh-CN" dirty="0"/>
          </a:p>
          <a:p>
            <a:r>
              <a:rPr lang="zh-CN" altLang="en-US" dirty="0"/>
              <a:t>页表扩展为</a:t>
            </a:r>
            <a:r>
              <a:rPr lang="en-US" altLang="zh-CN" dirty="0"/>
              <a:t>4</a:t>
            </a:r>
            <a:r>
              <a:rPr lang="zh-CN" altLang="en-US" dirty="0"/>
              <a:t>级，每级都是</a:t>
            </a:r>
            <a:r>
              <a:rPr lang="en-US" altLang="zh-CN" dirty="0"/>
              <a:t>9</a:t>
            </a:r>
            <a:r>
              <a:rPr lang="zh-CN" altLang="en-US" dirty="0"/>
              <a:t>位地址</a:t>
            </a:r>
            <a:endParaRPr lang="en-US" altLang="zh-CN" dirty="0"/>
          </a:p>
          <a:p>
            <a:pPr lvl="1"/>
            <a:r>
              <a:rPr lang="zh-CN" altLang="en-US" dirty="0"/>
              <a:t>寻址空间最大为</a:t>
            </a:r>
            <a:r>
              <a:rPr lang="en-US" altLang="zh-CN" dirty="0"/>
              <a:t>256T</a:t>
            </a:r>
          </a:p>
          <a:p>
            <a:pPr lvl="1"/>
            <a:r>
              <a:rPr lang="zh-CN" altLang="en-US" dirty="0"/>
              <a:t>最高的</a:t>
            </a:r>
            <a:r>
              <a:rPr lang="en-US" altLang="zh-CN" dirty="0"/>
              <a:t>16</a:t>
            </a:r>
            <a:r>
              <a:rPr lang="zh-CN" altLang="en-US" dirty="0"/>
              <a:t>位目前没有使用</a:t>
            </a:r>
            <a:endParaRPr lang="en-US" altLang="zh-CN" dirty="0"/>
          </a:p>
          <a:p>
            <a:r>
              <a:rPr lang="zh-CN" altLang="en-US" dirty="0"/>
              <a:t>实际使用的内存远没有这么多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353967-2F4E-B209-3E2D-394362516FBD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8" name="标题 8">
            <a:extLst>
              <a:ext uri="{FF2B5EF4-FFF2-40B4-BE49-F238E27FC236}">
                <a16:creationId xmlns:a16="http://schemas.microsoft.com/office/drawing/2014/main" id="{94840718-6506-6F96-0645-820990E2C1B9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 kern="0" dirty="0"/>
              <a:t>X64</a:t>
            </a:r>
            <a:r>
              <a:rPr lang="zh-CN" altLang="en-US" b="0" kern="0" dirty="0"/>
              <a:t>的页表是什么样的</a:t>
            </a:r>
          </a:p>
        </p:txBody>
      </p:sp>
    </p:spTree>
    <p:extLst>
      <p:ext uri="{BB962C8B-B14F-4D97-AF65-F5344CB8AC3E}">
        <p14:creationId xmlns:p14="http://schemas.microsoft.com/office/powerpoint/2010/main" val="23094610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31520" y="1558862"/>
            <a:ext cx="10752137" cy="50101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Intel</a:t>
            </a:r>
            <a:r>
              <a:rPr lang="zh-CN" altLang="en-US" dirty="0"/>
              <a:t>中使用</a:t>
            </a:r>
            <a:r>
              <a:rPr lang="en-US" altLang="zh-CN" dirty="0"/>
              <a:t>MAXPHYADDR</a:t>
            </a:r>
            <a:r>
              <a:rPr lang="zh-CN" altLang="en-US" dirty="0"/>
              <a:t>来表示最大的物理地址</a:t>
            </a:r>
          </a:p>
          <a:p>
            <a:r>
              <a:rPr lang="zh-CN" altLang="en-US" dirty="0"/>
              <a:t>当</a:t>
            </a:r>
            <a:r>
              <a:rPr lang="en-US" altLang="zh-CN" dirty="0"/>
              <a:t>MAXPHYADDR </a:t>
            </a:r>
            <a:r>
              <a:rPr lang="zh-CN" altLang="en-US" dirty="0"/>
              <a:t>为</a:t>
            </a:r>
            <a:r>
              <a:rPr lang="en-US" altLang="zh-CN" dirty="0"/>
              <a:t>36</a:t>
            </a:r>
            <a:r>
              <a:rPr lang="zh-CN" altLang="en-US" dirty="0"/>
              <a:t>位，在</a:t>
            </a:r>
            <a:r>
              <a:rPr lang="en-US" altLang="zh-CN" dirty="0"/>
              <a:t>Intel</a:t>
            </a:r>
            <a:r>
              <a:rPr lang="zh-CN" altLang="en-US" dirty="0"/>
              <a:t>平台的桌面处理器上普遍实现了</a:t>
            </a:r>
            <a:r>
              <a:rPr lang="en-US" altLang="zh-CN" dirty="0"/>
              <a:t>36</a:t>
            </a:r>
            <a:r>
              <a:rPr lang="zh-CN" altLang="en-US" dirty="0"/>
              <a:t>位的最高物理地址值，也就是我们普通的个人计算机，可寻址</a:t>
            </a:r>
            <a:r>
              <a:rPr lang="en-US" altLang="zh-CN" dirty="0"/>
              <a:t>64G</a:t>
            </a:r>
            <a:r>
              <a:rPr lang="zh-CN" altLang="en-US" dirty="0"/>
              <a:t>空间；</a:t>
            </a:r>
          </a:p>
          <a:p>
            <a:r>
              <a:rPr lang="zh-CN" altLang="en-US" dirty="0"/>
              <a:t>当</a:t>
            </a:r>
            <a:r>
              <a:rPr lang="en-US" altLang="zh-CN" dirty="0"/>
              <a:t>MAXPHYADDR </a:t>
            </a:r>
            <a:r>
              <a:rPr lang="zh-CN" altLang="en-US" dirty="0"/>
              <a:t>为</a:t>
            </a:r>
            <a:r>
              <a:rPr lang="en-US" altLang="zh-CN" dirty="0"/>
              <a:t>40</a:t>
            </a:r>
            <a:r>
              <a:rPr lang="zh-CN" altLang="en-US" dirty="0"/>
              <a:t>位，在</a:t>
            </a:r>
            <a:r>
              <a:rPr lang="en-US" altLang="zh-CN" dirty="0"/>
              <a:t>Intel</a:t>
            </a:r>
            <a:r>
              <a:rPr lang="zh-CN" altLang="en-US" dirty="0"/>
              <a:t>的服务器产品和</a:t>
            </a:r>
            <a:r>
              <a:rPr lang="en-US" altLang="zh-CN" dirty="0"/>
              <a:t>AMD </a:t>
            </a:r>
            <a:r>
              <a:rPr lang="zh-CN" altLang="en-US" dirty="0"/>
              <a:t>的平台上普遍实现</a:t>
            </a:r>
            <a:r>
              <a:rPr lang="en-US" altLang="zh-CN" dirty="0"/>
              <a:t>40</a:t>
            </a:r>
            <a:r>
              <a:rPr lang="zh-CN" altLang="en-US" dirty="0"/>
              <a:t>位的最高物理地址，可寻址达</a:t>
            </a:r>
            <a:r>
              <a:rPr lang="en-US" altLang="zh-CN" dirty="0" err="1"/>
              <a:t>1TB</a:t>
            </a:r>
            <a:r>
              <a:rPr lang="zh-CN" altLang="en-US" dirty="0"/>
              <a:t>；</a:t>
            </a:r>
            <a:r>
              <a:rPr lang="en-US" altLang="zh-CN" dirty="0"/>
              <a:t>2018</a:t>
            </a:r>
            <a:r>
              <a:rPr lang="zh-CN" altLang="en-US" dirty="0"/>
              <a:t>年后发布的处理器可以支持</a:t>
            </a:r>
            <a:r>
              <a:rPr lang="en-US" altLang="zh-CN" dirty="0" err="1"/>
              <a:t>48bit</a:t>
            </a:r>
            <a:r>
              <a:rPr lang="zh-CN" altLang="en-US" dirty="0"/>
              <a:t>，地址空间到了</a:t>
            </a:r>
            <a:r>
              <a:rPr lang="en-US" altLang="zh-CN" dirty="0"/>
              <a:t>256TB</a:t>
            </a:r>
            <a:endParaRPr lang="zh-CN" altLang="en-US" dirty="0"/>
          </a:p>
          <a:p>
            <a:r>
              <a:rPr lang="zh-CN" altLang="en-US" dirty="0"/>
              <a:t>当</a:t>
            </a:r>
            <a:r>
              <a:rPr lang="en-US" altLang="zh-CN" dirty="0"/>
              <a:t>MAXPHYADDR</a:t>
            </a:r>
            <a:r>
              <a:rPr lang="zh-CN" altLang="en-US" dirty="0"/>
              <a:t>为</a:t>
            </a:r>
            <a:r>
              <a:rPr lang="en-US" altLang="zh-CN" dirty="0"/>
              <a:t>52</a:t>
            </a:r>
            <a:r>
              <a:rPr lang="zh-CN" altLang="en-US" dirty="0"/>
              <a:t>位，这是</a:t>
            </a:r>
            <a:r>
              <a:rPr lang="en-US" altLang="zh-CN" dirty="0"/>
              <a:t>x64</a:t>
            </a:r>
            <a:r>
              <a:rPr lang="zh-CN" altLang="en-US" dirty="0"/>
              <a:t>体系结构描述最高实现值，目前尚未有处理器实现。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042" y="5705203"/>
            <a:ext cx="7372350" cy="7905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EEEDFB2-90EF-1366-E7D9-A162070CB826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12" name="标题 8">
            <a:extLst>
              <a:ext uri="{FF2B5EF4-FFF2-40B4-BE49-F238E27FC236}">
                <a16:creationId xmlns:a16="http://schemas.microsoft.com/office/drawing/2014/main" id="{E1027565-9E95-B4D2-4AEB-EBEBD1E4E651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 kern="0" dirty="0"/>
              <a:t>X64</a:t>
            </a:r>
            <a:r>
              <a:rPr lang="zh-CN" altLang="en-US" b="0" kern="0" dirty="0"/>
              <a:t>的页表是什么样的</a:t>
            </a:r>
          </a:p>
        </p:txBody>
      </p:sp>
    </p:spTree>
    <p:extLst>
      <p:ext uri="{BB962C8B-B14F-4D97-AF65-F5344CB8AC3E}">
        <p14:creationId xmlns:p14="http://schemas.microsoft.com/office/powerpoint/2010/main" val="175032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Four level page table for 64-bit machine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845" y="1412776"/>
            <a:ext cx="7514579" cy="503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椭圆 2"/>
          <p:cNvSpPr/>
          <p:nvPr/>
        </p:nvSpPr>
        <p:spPr bwMode="auto">
          <a:xfrm>
            <a:off x="4295800" y="5131066"/>
            <a:ext cx="2376091" cy="864096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CA5F95-A649-15C6-0717-D4A65C33A123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8" name="标题 8">
            <a:extLst>
              <a:ext uri="{FF2B5EF4-FFF2-40B4-BE49-F238E27FC236}">
                <a16:creationId xmlns:a16="http://schemas.microsoft.com/office/drawing/2014/main" id="{CF0044CC-4AFB-1190-9E8A-7FB1C6FCD086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 kern="0" dirty="0"/>
              <a:t>X64</a:t>
            </a:r>
            <a:r>
              <a:rPr lang="zh-CN" altLang="en-US" b="0" kern="0" dirty="0"/>
              <a:t>的页表是什么样的</a:t>
            </a:r>
          </a:p>
        </p:txBody>
      </p:sp>
    </p:spTree>
    <p:extLst>
      <p:ext uri="{BB962C8B-B14F-4D97-AF65-F5344CB8AC3E}">
        <p14:creationId xmlns:p14="http://schemas.microsoft.com/office/powerpoint/2010/main" val="23451136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31520" y="1556792"/>
            <a:ext cx="10752137" cy="50101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MAXPHYADDR</a:t>
            </a:r>
            <a:r>
              <a:rPr lang="zh-CN" altLang="en-US" dirty="0"/>
              <a:t>为</a:t>
            </a:r>
            <a:r>
              <a:rPr lang="en-US" altLang="zh-CN" dirty="0"/>
              <a:t>36</a:t>
            </a:r>
            <a:r>
              <a:rPr lang="zh-CN" altLang="en-US" dirty="0"/>
              <a:t>位时：</a:t>
            </a:r>
            <a:endParaRPr lang="en-US" altLang="zh-CN" dirty="0"/>
          </a:p>
          <a:p>
            <a:pPr lvl="1"/>
            <a:r>
              <a:rPr lang="zh-CN" altLang="en-US" dirty="0"/>
              <a:t>上一级</a:t>
            </a:r>
            <a:r>
              <a:rPr lang="en-US" altLang="zh-CN" dirty="0"/>
              <a:t>table entry</a:t>
            </a:r>
            <a:r>
              <a:rPr lang="zh-CN" altLang="en-US" dirty="0"/>
              <a:t>的</a:t>
            </a:r>
            <a:r>
              <a:rPr lang="en-US" altLang="zh-CN" dirty="0"/>
              <a:t>12~35</a:t>
            </a:r>
            <a:r>
              <a:rPr lang="zh-CN" altLang="en-US" dirty="0"/>
              <a:t>位提供下一级</a:t>
            </a:r>
            <a:r>
              <a:rPr lang="en-US" altLang="zh-CN" dirty="0"/>
              <a:t>table</a:t>
            </a:r>
            <a:r>
              <a:rPr lang="zh-CN" altLang="en-US" dirty="0"/>
              <a:t>物理基地址的高</a:t>
            </a:r>
            <a:r>
              <a:rPr lang="en-US" altLang="zh-CN" dirty="0"/>
              <a:t>24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36~51</a:t>
            </a:r>
            <a:r>
              <a:rPr lang="zh-CN" altLang="en-US" dirty="0"/>
              <a:t>是保留位，必须置</a:t>
            </a:r>
            <a:r>
              <a:rPr lang="en-US" altLang="zh-CN" dirty="0"/>
              <a:t>0</a:t>
            </a:r>
          </a:p>
          <a:p>
            <a:pPr lvl="1"/>
            <a:r>
              <a:rPr lang="zh-CN" altLang="en-US" dirty="0"/>
              <a:t>低</a:t>
            </a:r>
            <a:r>
              <a:rPr lang="en-US" altLang="zh-CN" dirty="0"/>
              <a:t>12</a:t>
            </a:r>
            <a:r>
              <a:rPr lang="zh-CN" altLang="en-US" dirty="0"/>
              <a:t>位补零，达到基地址在</a:t>
            </a:r>
            <a:r>
              <a:rPr lang="en-US" altLang="zh-CN" dirty="0"/>
              <a:t>4K</a:t>
            </a:r>
            <a:r>
              <a:rPr lang="zh-CN" altLang="en-US" dirty="0"/>
              <a:t>边界对齐。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0" y="6538913"/>
            <a:ext cx="2743200" cy="3159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0" y="6538913"/>
            <a:ext cx="4114800" cy="3159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538913"/>
            <a:ext cx="2743200" cy="3159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69</a:t>
            </a:fld>
            <a:endParaRPr lang="en-US" altLang="ko-KR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2EADEC-DC2D-225D-43A9-03730812A8ED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8" name="标题 8">
            <a:extLst>
              <a:ext uri="{FF2B5EF4-FFF2-40B4-BE49-F238E27FC236}">
                <a16:creationId xmlns:a16="http://schemas.microsoft.com/office/drawing/2014/main" id="{9C36E226-CC30-9155-665F-61EBA6CB5FB3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 kern="0" dirty="0"/>
              <a:t>X64</a:t>
            </a:r>
            <a:r>
              <a:rPr lang="zh-CN" altLang="en-US" b="0" kern="0" dirty="0"/>
              <a:t>的页表是什么样的</a:t>
            </a:r>
          </a:p>
        </p:txBody>
      </p:sp>
    </p:spTree>
    <p:extLst>
      <p:ext uri="{BB962C8B-B14F-4D97-AF65-F5344CB8AC3E}">
        <p14:creationId xmlns:p14="http://schemas.microsoft.com/office/powerpoint/2010/main" val="239249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组合 173"/>
          <p:cNvGrpSpPr/>
          <p:nvPr/>
        </p:nvGrpSpPr>
        <p:grpSpPr>
          <a:xfrm>
            <a:off x="1725498" y="2088733"/>
            <a:ext cx="8273589" cy="296436"/>
            <a:chOff x="195414" y="1237928"/>
            <a:chExt cx="8273589" cy="296436"/>
          </a:xfrm>
        </p:grpSpPr>
        <p:pic>
          <p:nvPicPr>
            <p:cNvPr id="172" name="图片 171" descr="6-5.png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6454" y="1237928"/>
              <a:ext cx="7232549" cy="248400"/>
            </a:xfrm>
            <a:prstGeom prst="rect">
              <a:avLst/>
            </a:prstGeom>
          </p:spPr>
        </p:pic>
        <p:sp>
          <p:nvSpPr>
            <p:cNvPr id="64" name="矩形 63"/>
            <p:cNvSpPr/>
            <p:nvPr/>
          </p:nvSpPr>
          <p:spPr>
            <a:xfrm>
              <a:off x="195414" y="1288143"/>
              <a:ext cx="10676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500" b="1" baseline="30000" dirty="0">
                  <a:solidFill>
                    <a:srgbClr val="09707F"/>
                  </a:solidFill>
                  <a:latin typeface="微软雅黑" pitchFamily="34" charset="-122"/>
                  <a:ea typeface="微软雅黑" pitchFamily="34" charset="-122"/>
                </a:rPr>
                <a:t>Request 100K</a:t>
              </a: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1703514" y="1750180"/>
            <a:ext cx="8288699" cy="345017"/>
            <a:chOff x="179512" y="892928"/>
            <a:chExt cx="8288699" cy="345017"/>
          </a:xfrm>
        </p:grpSpPr>
        <p:sp>
          <p:nvSpPr>
            <p:cNvPr id="63" name="矩形 62"/>
            <p:cNvSpPr/>
            <p:nvPr/>
          </p:nvSpPr>
          <p:spPr>
            <a:xfrm>
              <a:off x="179512" y="952200"/>
              <a:ext cx="110927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500" b="1" baseline="30000" dirty="0">
                  <a:solidFill>
                    <a:srgbClr val="1D4866"/>
                  </a:solidFill>
                  <a:latin typeface="微软雅黑" pitchFamily="34" charset="-122"/>
                  <a:ea typeface="微软雅黑" pitchFamily="34" charset="-122"/>
                </a:rPr>
                <a:t>1 </a:t>
              </a:r>
              <a:r>
                <a:rPr lang="en-US" altLang="zh-CN" sz="1500" b="1" baseline="30000" dirty="0" err="1">
                  <a:solidFill>
                    <a:srgbClr val="1D4866"/>
                  </a:solidFill>
                  <a:latin typeface="微软雅黑" pitchFamily="34" charset="-122"/>
                  <a:ea typeface="微软雅黑" pitchFamily="34" charset="-122"/>
                </a:rPr>
                <a:t>Mbyte</a:t>
              </a:r>
              <a:r>
                <a:rPr lang="en-US" altLang="zh-CN" sz="1500" b="1" baseline="30000" dirty="0">
                  <a:solidFill>
                    <a:srgbClr val="1D4866"/>
                  </a:solidFill>
                  <a:latin typeface="微软雅黑" pitchFamily="34" charset="-122"/>
                  <a:ea typeface="微软雅黑" pitchFamily="34" charset="-122"/>
                </a:rPr>
                <a:t> block</a:t>
              </a:r>
            </a:p>
          </p:txBody>
        </p:sp>
        <p:pic>
          <p:nvPicPr>
            <p:cNvPr id="75" name="图片 74" descr="6-5.png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0932" y="892928"/>
              <a:ext cx="7247279" cy="248400"/>
            </a:xfrm>
            <a:prstGeom prst="rect">
              <a:avLst/>
            </a:prstGeom>
          </p:spPr>
        </p:pic>
        <p:sp>
          <p:nvSpPr>
            <p:cNvPr id="119" name="矩形 118"/>
            <p:cNvSpPr/>
            <p:nvPr/>
          </p:nvSpPr>
          <p:spPr>
            <a:xfrm>
              <a:off x="4753278" y="940428"/>
              <a:ext cx="4667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b="1" baseline="30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1M</a:t>
              </a:r>
            </a:p>
          </p:txBody>
        </p:sp>
      </p:grpSp>
      <p:sp>
        <p:nvSpPr>
          <p:cNvPr id="185" name="矩形 184"/>
          <p:cNvSpPr/>
          <p:nvPr/>
        </p:nvSpPr>
        <p:spPr>
          <a:xfrm>
            <a:off x="2766538" y="2102072"/>
            <a:ext cx="3762371" cy="2140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187" name="图片 186" descr="7-8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751809" y="2101637"/>
            <a:ext cx="3799651" cy="220688"/>
          </a:xfrm>
          <a:prstGeom prst="rect">
            <a:avLst/>
          </a:prstGeom>
        </p:spPr>
      </p:pic>
      <p:sp>
        <p:nvSpPr>
          <p:cNvPr id="188" name="矩形 187"/>
          <p:cNvSpPr/>
          <p:nvPr/>
        </p:nvSpPr>
        <p:spPr>
          <a:xfrm>
            <a:off x="7995990" y="2128166"/>
            <a:ext cx="534121" cy="256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600" b="1" baseline="30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512K</a:t>
            </a:r>
          </a:p>
        </p:txBody>
      </p:sp>
      <p:sp>
        <p:nvSpPr>
          <p:cNvPr id="189" name="矩形 188"/>
          <p:cNvSpPr/>
          <p:nvPr/>
        </p:nvSpPr>
        <p:spPr>
          <a:xfrm>
            <a:off x="2766538" y="2095195"/>
            <a:ext cx="2044837" cy="2209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5358894" y="2132620"/>
            <a:ext cx="534121" cy="256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600" b="1" baseline="30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256K</a:t>
            </a:r>
          </a:p>
        </p:txBody>
      </p:sp>
      <p:pic>
        <p:nvPicPr>
          <p:cNvPr id="191" name="图片 190" descr="6-6.png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743985" y="2084121"/>
            <a:ext cx="2059566" cy="248400"/>
          </a:xfrm>
          <a:prstGeom prst="rect">
            <a:avLst/>
          </a:prstGeom>
        </p:spPr>
      </p:pic>
      <p:sp>
        <p:nvSpPr>
          <p:cNvPr id="192" name="矩形 191"/>
          <p:cNvSpPr/>
          <p:nvPr/>
        </p:nvSpPr>
        <p:spPr>
          <a:xfrm>
            <a:off x="2766536" y="2092549"/>
            <a:ext cx="952744" cy="221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3928646" y="2138612"/>
            <a:ext cx="534121" cy="256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600" b="1" baseline="30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128K</a:t>
            </a:r>
          </a:p>
        </p:txBody>
      </p:sp>
      <p:grpSp>
        <p:nvGrpSpPr>
          <p:cNvPr id="195" name="组合 194"/>
          <p:cNvGrpSpPr/>
          <p:nvPr/>
        </p:nvGrpSpPr>
        <p:grpSpPr>
          <a:xfrm>
            <a:off x="2751926" y="2082946"/>
            <a:ext cx="967472" cy="299862"/>
            <a:chOff x="1227808" y="1529176"/>
            <a:chExt cx="967472" cy="299862"/>
          </a:xfrm>
        </p:grpSpPr>
        <p:pic>
          <p:nvPicPr>
            <p:cNvPr id="196" name="图片 195" descr="6-2.png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27808" y="1529176"/>
              <a:ext cx="967472" cy="248400"/>
            </a:xfrm>
            <a:prstGeom prst="rect">
              <a:avLst/>
            </a:prstGeom>
          </p:spPr>
        </p:pic>
        <p:sp>
          <p:nvSpPr>
            <p:cNvPr id="197" name="矩形 196"/>
            <p:cNvSpPr/>
            <p:nvPr/>
          </p:nvSpPr>
          <p:spPr>
            <a:xfrm>
              <a:off x="1333411" y="1572558"/>
              <a:ext cx="74090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600" b="1" baseline="30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A=128K</a:t>
              </a:r>
            </a:p>
          </p:txBody>
        </p:sp>
      </p:grpSp>
      <p:grpSp>
        <p:nvGrpSpPr>
          <p:cNvPr id="203" name="组合 202"/>
          <p:cNvGrpSpPr/>
          <p:nvPr/>
        </p:nvGrpSpPr>
        <p:grpSpPr>
          <a:xfrm>
            <a:off x="1694723" y="2422297"/>
            <a:ext cx="8279672" cy="316912"/>
            <a:chOff x="170723" y="1565047"/>
            <a:chExt cx="8279672" cy="316912"/>
          </a:xfrm>
        </p:grpSpPr>
        <p:sp>
          <p:nvSpPr>
            <p:cNvPr id="65" name="矩形 64"/>
            <p:cNvSpPr/>
            <p:nvPr/>
          </p:nvSpPr>
          <p:spPr>
            <a:xfrm>
              <a:off x="170723" y="1625479"/>
              <a:ext cx="10676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500" b="1" baseline="30000" dirty="0">
                  <a:solidFill>
                    <a:srgbClr val="F9CB14"/>
                  </a:solidFill>
                  <a:latin typeface="微软雅黑" pitchFamily="34" charset="-122"/>
                  <a:ea typeface="微软雅黑" pitchFamily="34" charset="-122"/>
                </a:rPr>
                <a:t>Request 240K</a:t>
              </a:r>
            </a:p>
          </p:txBody>
        </p:sp>
        <p:pic>
          <p:nvPicPr>
            <p:cNvPr id="78" name="图片 77" descr="6-3.png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85334" y="1567250"/>
              <a:ext cx="1079653" cy="248400"/>
            </a:xfrm>
            <a:prstGeom prst="rect">
              <a:avLst/>
            </a:prstGeom>
          </p:spPr>
        </p:pic>
        <p:pic>
          <p:nvPicPr>
            <p:cNvPr id="94" name="图片 93" descr="6-11.png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74371" y="1567055"/>
              <a:ext cx="3476024" cy="248400"/>
            </a:xfrm>
            <a:prstGeom prst="rect">
              <a:avLst/>
            </a:prstGeom>
          </p:spPr>
        </p:pic>
        <p:pic>
          <p:nvPicPr>
            <p:cNvPr id="98" name="图片 97" descr="6-2.png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14892" y="1567238"/>
              <a:ext cx="980622" cy="248400"/>
            </a:xfrm>
            <a:prstGeom prst="rect">
              <a:avLst/>
            </a:prstGeom>
          </p:spPr>
        </p:pic>
        <p:sp>
          <p:nvSpPr>
            <p:cNvPr id="124" name="矩形 123"/>
            <p:cNvSpPr/>
            <p:nvPr/>
          </p:nvSpPr>
          <p:spPr>
            <a:xfrm>
              <a:off x="1322551" y="1617736"/>
              <a:ext cx="74090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600" b="1" baseline="30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A=128K</a:t>
              </a:r>
            </a:p>
          </p:txBody>
        </p:sp>
        <p:sp>
          <p:nvSpPr>
            <p:cNvPr id="135" name="矩形 134"/>
            <p:cNvSpPr/>
            <p:nvPr/>
          </p:nvSpPr>
          <p:spPr>
            <a:xfrm>
              <a:off x="2450616" y="1625479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600" b="1" baseline="30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128K</a:t>
              </a:r>
            </a:p>
          </p:txBody>
        </p:sp>
        <p:sp>
          <p:nvSpPr>
            <p:cNvPr id="157" name="矩形 156"/>
            <p:cNvSpPr/>
            <p:nvPr/>
          </p:nvSpPr>
          <p:spPr>
            <a:xfrm>
              <a:off x="6461460" y="1608211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600" b="1" baseline="30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512K</a:t>
              </a:r>
            </a:p>
          </p:txBody>
        </p:sp>
        <p:pic>
          <p:nvPicPr>
            <p:cNvPr id="201" name="图片 200" descr="6-6.png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50019" y="1565047"/>
              <a:ext cx="1763066" cy="248400"/>
            </a:xfrm>
            <a:prstGeom prst="rect">
              <a:avLst/>
            </a:prstGeom>
          </p:spPr>
        </p:pic>
        <p:sp>
          <p:nvSpPr>
            <p:cNvPr id="202" name="矩形 201"/>
            <p:cNvSpPr/>
            <p:nvPr/>
          </p:nvSpPr>
          <p:spPr>
            <a:xfrm>
              <a:off x="3825891" y="1621755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600" b="1" baseline="30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</p:grpSp>
      <p:grpSp>
        <p:nvGrpSpPr>
          <p:cNvPr id="198" name="组合 197"/>
          <p:cNvGrpSpPr/>
          <p:nvPr/>
        </p:nvGrpSpPr>
        <p:grpSpPr>
          <a:xfrm>
            <a:off x="4767150" y="2424160"/>
            <a:ext cx="1761759" cy="316503"/>
            <a:chOff x="3258112" y="1567238"/>
            <a:chExt cx="1761759" cy="316503"/>
          </a:xfrm>
        </p:grpSpPr>
        <p:pic>
          <p:nvPicPr>
            <p:cNvPr id="118" name="图片 117" descr="6-10.png"/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58112" y="1567238"/>
              <a:ext cx="1761759" cy="248400"/>
            </a:xfrm>
            <a:prstGeom prst="rect">
              <a:avLst/>
            </a:prstGeom>
          </p:spPr>
        </p:pic>
        <p:sp>
          <p:nvSpPr>
            <p:cNvPr id="145" name="矩形 144"/>
            <p:cNvSpPr/>
            <p:nvPr/>
          </p:nvSpPr>
          <p:spPr>
            <a:xfrm>
              <a:off x="3748922" y="1627261"/>
              <a:ext cx="731290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600" b="1" baseline="30000" dirty="0">
                  <a:solidFill>
                    <a:srgbClr val="1D4866"/>
                  </a:solidFill>
                  <a:latin typeface="微软雅黑" pitchFamily="34" charset="-122"/>
                  <a:ea typeface="微软雅黑" pitchFamily="34" charset="-122"/>
                </a:rPr>
                <a:t>B=256K</a:t>
              </a:r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1745690" y="2792525"/>
            <a:ext cx="8220525" cy="314988"/>
            <a:chOff x="230932" y="1901336"/>
            <a:chExt cx="8220525" cy="314988"/>
          </a:xfrm>
        </p:grpSpPr>
        <p:sp>
          <p:nvSpPr>
            <p:cNvPr id="66" name="矩形 65"/>
            <p:cNvSpPr/>
            <p:nvPr/>
          </p:nvSpPr>
          <p:spPr>
            <a:xfrm>
              <a:off x="230932" y="1948689"/>
              <a:ext cx="98905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500" b="1" baseline="300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Request 64K</a:t>
              </a:r>
            </a:p>
          </p:txBody>
        </p:sp>
        <p:pic>
          <p:nvPicPr>
            <p:cNvPr id="93" name="图片 92" descr="6-11.png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75433" y="1904882"/>
              <a:ext cx="3476024" cy="248400"/>
            </a:xfrm>
            <a:prstGeom prst="rect">
              <a:avLst/>
            </a:prstGeom>
          </p:spPr>
        </p:pic>
        <p:pic>
          <p:nvPicPr>
            <p:cNvPr id="99" name="图片 98" descr="6-2.png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15954" y="1903464"/>
              <a:ext cx="980622" cy="248400"/>
            </a:xfrm>
            <a:prstGeom prst="rect">
              <a:avLst/>
            </a:prstGeom>
          </p:spPr>
        </p:pic>
        <p:pic>
          <p:nvPicPr>
            <p:cNvPr id="117" name="图片 116" descr="6-10.png"/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59174" y="1905558"/>
              <a:ext cx="1761759" cy="248400"/>
            </a:xfrm>
            <a:prstGeom prst="rect">
              <a:avLst/>
            </a:prstGeom>
          </p:spPr>
        </p:pic>
        <p:sp>
          <p:nvSpPr>
            <p:cNvPr id="122" name="矩形 121"/>
            <p:cNvSpPr/>
            <p:nvPr/>
          </p:nvSpPr>
          <p:spPr>
            <a:xfrm>
              <a:off x="1333432" y="1959844"/>
              <a:ext cx="74090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600" b="1" baseline="30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A=128K</a:t>
              </a:r>
            </a:p>
          </p:txBody>
        </p:sp>
        <p:sp>
          <p:nvSpPr>
            <p:cNvPr id="143" name="矩形 142"/>
            <p:cNvSpPr/>
            <p:nvPr/>
          </p:nvSpPr>
          <p:spPr>
            <a:xfrm>
              <a:off x="3759803" y="1952669"/>
              <a:ext cx="731290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600" b="1" baseline="30000" dirty="0">
                  <a:solidFill>
                    <a:srgbClr val="1D4866"/>
                  </a:solidFill>
                  <a:latin typeface="微软雅黑" pitchFamily="34" charset="-122"/>
                  <a:ea typeface="微软雅黑" pitchFamily="34" charset="-122"/>
                </a:rPr>
                <a:t>B=256K</a:t>
              </a:r>
            </a:p>
          </p:txBody>
        </p:sp>
        <p:sp>
          <p:nvSpPr>
            <p:cNvPr id="158" name="矩形 157"/>
            <p:cNvSpPr/>
            <p:nvPr/>
          </p:nvSpPr>
          <p:spPr>
            <a:xfrm>
              <a:off x="6462522" y="1951917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600" b="1" baseline="30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512K</a:t>
              </a:r>
            </a:p>
          </p:txBody>
        </p:sp>
        <p:pic>
          <p:nvPicPr>
            <p:cNvPr id="206" name="图片 205" descr="6-6.png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84530" y="1901336"/>
              <a:ext cx="1082623" cy="248400"/>
            </a:xfrm>
            <a:prstGeom prst="rect">
              <a:avLst/>
            </a:prstGeom>
          </p:spPr>
        </p:pic>
        <p:sp>
          <p:nvSpPr>
            <p:cNvPr id="207" name="矩形 206"/>
            <p:cNvSpPr/>
            <p:nvPr/>
          </p:nvSpPr>
          <p:spPr>
            <a:xfrm>
              <a:off x="2441194" y="1952717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600" b="1" baseline="30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128K</a:t>
              </a:r>
            </a:p>
          </p:txBody>
        </p:sp>
      </p:grpSp>
      <p:grpSp>
        <p:nvGrpSpPr>
          <p:cNvPr id="204" name="组合 203"/>
          <p:cNvGrpSpPr/>
          <p:nvPr/>
        </p:nvGrpSpPr>
        <p:grpSpPr>
          <a:xfrm>
            <a:off x="3664066" y="2795659"/>
            <a:ext cx="644728" cy="314072"/>
            <a:chOff x="2155402" y="1904602"/>
            <a:chExt cx="644728" cy="314072"/>
          </a:xfrm>
        </p:grpSpPr>
        <p:pic>
          <p:nvPicPr>
            <p:cNvPr id="76" name="图片 75" descr="6-7.png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92334" y="1904602"/>
              <a:ext cx="557932" cy="248400"/>
            </a:xfrm>
            <a:prstGeom prst="rect">
              <a:avLst/>
            </a:prstGeom>
          </p:spPr>
        </p:pic>
        <p:sp>
          <p:nvSpPr>
            <p:cNvPr id="129" name="矩形 128"/>
            <p:cNvSpPr/>
            <p:nvPr/>
          </p:nvSpPr>
          <p:spPr>
            <a:xfrm>
              <a:off x="2155402" y="1962194"/>
              <a:ext cx="64472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600" b="1" baseline="30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C=64K</a:t>
              </a:r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4258574" y="2797091"/>
            <a:ext cx="524177" cy="304547"/>
            <a:chOff x="2741872" y="1904602"/>
            <a:chExt cx="524177" cy="304547"/>
          </a:xfrm>
        </p:grpSpPr>
        <p:pic>
          <p:nvPicPr>
            <p:cNvPr id="83" name="图片 82" descr="6-8.png"/>
            <p:cNvPicPr>
              <a:picLocks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41872" y="1904602"/>
              <a:ext cx="524177" cy="248400"/>
            </a:xfrm>
            <a:prstGeom prst="rect">
              <a:avLst/>
            </a:prstGeom>
          </p:spPr>
        </p:pic>
        <p:sp>
          <p:nvSpPr>
            <p:cNvPr id="137" name="矩形 136"/>
            <p:cNvSpPr/>
            <p:nvPr/>
          </p:nvSpPr>
          <p:spPr>
            <a:xfrm>
              <a:off x="2800130" y="1952669"/>
              <a:ext cx="449162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600" b="1" baseline="30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64K</a:t>
              </a:r>
            </a:p>
          </p:txBody>
        </p:sp>
      </p:grpSp>
      <p:grpSp>
        <p:nvGrpSpPr>
          <p:cNvPr id="213" name="组合 212"/>
          <p:cNvGrpSpPr/>
          <p:nvPr/>
        </p:nvGrpSpPr>
        <p:grpSpPr>
          <a:xfrm>
            <a:off x="1670459" y="3144685"/>
            <a:ext cx="8306325" cy="323710"/>
            <a:chOff x="160207" y="2287435"/>
            <a:chExt cx="8306325" cy="323710"/>
          </a:xfrm>
        </p:grpSpPr>
        <p:sp>
          <p:nvSpPr>
            <p:cNvPr id="67" name="矩形 66"/>
            <p:cNvSpPr/>
            <p:nvPr/>
          </p:nvSpPr>
          <p:spPr>
            <a:xfrm>
              <a:off x="160207" y="2349838"/>
              <a:ext cx="10676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500" b="1" baseline="300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Request 256K</a:t>
              </a:r>
            </a:p>
          </p:txBody>
        </p:sp>
        <p:pic>
          <p:nvPicPr>
            <p:cNvPr id="79" name="图片 78" descr="6-7.png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94098" y="2291705"/>
              <a:ext cx="557932" cy="248400"/>
            </a:xfrm>
            <a:prstGeom prst="rect">
              <a:avLst/>
            </a:prstGeom>
          </p:spPr>
        </p:pic>
        <p:pic>
          <p:nvPicPr>
            <p:cNvPr id="84" name="图片 83" descr="6-8.png"/>
            <p:cNvPicPr>
              <a:picLocks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43636" y="2287435"/>
              <a:ext cx="524177" cy="248400"/>
            </a:xfrm>
            <a:prstGeom prst="rect">
              <a:avLst/>
            </a:prstGeom>
          </p:spPr>
        </p:pic>
        <p:pic>
          <p:nvPicPr>
            <p:cNvPr id="100" name="图片 99" descr="6-2.png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17718" y="2287489"/>
              <a:ext cx="980622" cy="248400"/>
            </a:xfrm>
            <a:prstGeom prst="rect">
              <a:avLst/>
            </a:prstGeom>
          </p:spPr>
        </p:pic>
        <p:pic>
          <p:nvPicPr>
            <p:cNvPr id="115" name="图片 114" descr="6-10.png"/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60938" y="2291705"/>
              <a:ext cx="1761759" cy="248400"/>
            </a:xfrm>
            <a:prstGeom prst="rect">
              <a:avLst/>
            </a:prstGeom>
          </p:spPr>
        </p:pic>
        <p:sp>
          <p:nvSpPr>
            <p:cNvPr id="125" name="矩形 124"/>
            <p:cNvSpPr/>
            <p:nvPr/>
          </p:nvSpPr>
          <p:spPr>
            <a:xfrm>
              <a:off x="1335196" y="2337926"/>
              <a:ext cx="74090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600" b="1" baseline="30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A=128K</a:t>
              </a:r>
            </a:p>
          </p:txBody>
        </p:sp>
        <p:sp>
          <p:nvSpPr>
            <p:cNvPr id="131" name="矩形 130"/>
            <p:cNvSpPr/>
            <p:nvPr/>
          </p:nvSpPr>
          <p:spPr>
            <a:xfrm>
              <a:off x="2157166" y="2354665"/>
              <a:ext cx="64472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600" b="1" baseline="30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C=64K</a:t>
              </a:r>
            </a:p>
          </p:txBody>
        </p:sp>
        <p:sp>
          <p:nvSpPr>
            <p:cNvPr id="139" name="矩形 138"/>
            <p:cNvSpPr/>
            <p:nvPr/>
          </p:nvSpPr>
          <p:spPr>
            <a:xfrm>
              <a:off x="2801894" y="2340276"/>
              <a:ext cx="449162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600" b="1" baseline="30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64K</a:t>
              </a:r>
            </a:p>
          </p:txBody>
        </p:sp>
        <p:sp>
          <p:nvSpPr>
            <p:cNvPr id="146" name="矩形 145"/>
            <p:cNvSpPr/>
            <p:nvPr/>
          </p:nvSpPr>
          <p:spPr>
            <a:xfrm>
              <a:off x="3761567" y="2345962"/>
              <a:ext cx="731290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600" b="1" baseline="30000" dirty="0">
                  <a:solidFill>
                    <a:srgbClr val="1D4866"/>
                  </a:solidFill>
                  <a:latin typeface="微软雅黑" pitchFamily="34" charset="-122"/>
                  <a:ea typeface="微软雅黑" pitchFamily="34" charset="-122"/>
                </a:rPr>
                <a:t>B=256K</a:t>
              </a:r>
            </a:p>
          </p:txBody>
        </p:sp>
        <p:pic>
          <p:nvPicPr>
            <p:cNvPr id="211" name="图片 210" descr="6-11.png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90508" y="2288414"/>
              <a:ext cx="3476024" cy="248400"/>
            </a:xfrm>
            <a:prstGeom prst="rect">
              <a:avLst/>
            </a:prstGeom>
          </p:spPr>
        </p:pic>
        <p:sp>
          <p:nvSpPr>
            <p:cNvPr id="212" name="矩形 211"/>
            <p:cNvSpPr/>
            <p:nvPr/>
          </p:nvSpPr>
          <p:spPr>
            <a:xfrm>
              <a:off x="6444796" y="2336592"/>
              <a:ext cx="651982" cy="256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1600" b="1" baseline="30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512K</a:t>
              </a:r>
            </a:p>
          </p:txBody>
        </p:sp>
      </p:grpSp>
      <p:grpSp>
        <p:nvGrpSpPr>
          <p:cNvPr id="209" name="组合 208"/>
          <p:cNvGrpSpPr/>
          <p:nvPr/>
        </p:nvGrpSpPr>
        <p:grpSpPr>
          <a:xfrm>
            <a:off x="6517488" y="3143932"/>
            <a:ext cx="1734455" cy="307173"/>
            <a:chOff x="5001691" y="2289583"/>
            <a:chExt cx="1734455" cy="307173"/>
          </a:xfrm>
        </p:grpSpPr>
        <p:pic>
          <p:nvPicPr>
            <p:cNvPr id="111" name="图片 110" descr="6-12.png"/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001691" y="2289583"/>
              <a:ext cx="1734455" cy="248400"/>
            </a:xfrm>
            <a:prstGeom prst="rect">
              <a:avLst/>
            </a:prstGeom>
          </p:spPr>
        </p:pic>
        <p:sp>
          <p:nvSpPr>
            <p:cNvPr id="150" name="矩形 149"/>
            <p:cNvSpPr/>
            <p:nvPr/>
          </p:nvSpPr>
          <p:spPr>
            <a:xfrm>
              <a:off x="5445444" y="2340276"/>
              <a:ext cx="747320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600" b="1" baseline="30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D=256K</a:t>
              </a:r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8224442" y="3141784"/>
            <a:ext cx="1744574" cy="307173"/>
            <a:chOff x="6708647" y="2287435"/>
            <a:chExt cx="1744574" cy="307173"/>
          </a:xfrm>
        </p:grpSpPr>
        <p:pic>
          <p:nvPicPr>
            <p:cNvPr id="112" name="图片 111" descr="6-6.png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08647" y="2287435"/>
              <a:ext cx="1744574" cy="248400"/>
            </a:xfrm>
            <a:prstGeom prst="rect">
              <a:avLst/>
            </a:prstGeom>
          </p:spPr>
        </p:pic>
        <p:sp>
          <p:nvSpPr>
            <p:cNvPr id="159" name="矩形 158"/>
            <p:cNvSpPr/>
            <p:nvPr/>
          </p:nvSpPr>
          <p:spPr>
            <a:xfrm>
              <a:off x="7341439" y="2338128"/>
              <a:ext cx="651982" cy="256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1600" b="1" baseline="30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</p:grpSp>
      <p:grpSp>
        <p:nvGrpSpPr>
          <p:cNvPr id="218" name="组合 217"/>
          <p:cNvGrpSpPr/>
          <p:nvPr/>
        </p:nvGrpSpPr>
        <p:grpSpPr>
          <a:xfrm>
            <a:off x="1967529" y="3497061"/>
            <a:ext cx="7994672" cy="328716"/>
            <a:chOff x="443529" y="2639811"/>
            <a:chExt cx="7994672" cy="328716"/>
          </a:xfrm>
        </p:grpSpPr>
        <p:sp>
          <p:nvSpPr>
            <p:cNvPr id="68" name="矩形 67"/>
            <p:cNvSpPr/>
            <p:nvPr/>
          </p:nvSpPr>
          <p:spPr>
            <a:xfrm>
              <a:off x="443529" y="2708124"/>
              <a:ext cx="7982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500" b="1" baseline="30000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Release B</a:t>
              </a:r>
            </a:p>
          </p:txBody>
        </p:sp>
        <p:pic>
          <p:nvPicPr>
            <p:cNvPr id="80" name="图片 79" descr="6-7.png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77090" y="2643563"/>
              <a:ext cx="557932" cy="248400"/>
            </a:xfrm>
            <a:prstGeom prst="rect">
              <a:avLst/>
            </a:prstGeom>
          </p:spPr>
        </p:pic>
        <p:pic>
          <p:nvPicPr>
            <p:cNvPr id="85" name="图片 84" descr="6-8.png"/>
            <p:cNvPicPr>
              <a:picLocks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28616" y="2643563"/>
              <a:ext cx="524177" cy="248400"/>
            </a:xfrm>
            <a:prstGeom prst="rect">
              <a:avLst/>
            </a:prstGeom>
          </p:spPr>
        </p:pic>
        <p:pic>
          <p:nvPicPr>
            <p:cNvPr id="101" name="图片 100" descr="6-2.png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2698" y="2641429"/>
              <a:ext cx="980622" cy="248400"/>
            </a:xfrm>
            <a:prstGeom prst="rect">
              <a:avLst/>
            </a:prstGeom>
          </p:spPr>
        </p:pic>
        <p:pic>
          <p:nvPicPr>
            <p:cNvPr id="109" name="图片 108" descr="6-12.png"/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986671" y="2641959"/>
              <a:ext cx="1734455" cy="248400"/>
            </a:xfrm>
            <a:prstGeom prst="rect">
              <a:avLst/>
            </a:prstGeom>
          </p:spPr>
        </p:pic>
        <p:pic>
          <p:nvPicPr>
            <p:cNvPr id="110" name="图片 109" descr="6-6.png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3627" y="2639811"/>
              <a:ext cx="1744574" cy="248400"/>
            </a:xfrm>
            <a:prstGeom prst="rect">
              <a:avLst/>
            </a:prstGeom>
          </p:spPr>
        </p:pic>
        <p:sp>
          <p:nvSpPr>
            <p:cNvPr id="126" name="矩形 125"/>
            <p:cNvSpPr/>
            <p:nvPr/>
          </p:nvSpPr>
          <p:spPr>
            <a:xfrm>
              <a:off x="1320176" y="2695308"/>
              <a:ext cx="74090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600" b="1" baseline="30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A=128K</a:t>
              </a:r>
            </a:p>
          </p:txBody>
        </p:sp>
        <p:sp>
          <p:nvSpPr>
            <p:cNvPr id="132" name="矩形 131"/>
            <p:cNvSpPr/>
            <p:nvPr/>
          </p:nvSpPr>
          <p:spPr>
            <a:xfrm>
              <a:off x="2142146" y="2712047"/>
              <a:ext cx="64472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600" b="1" baseline="30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C=64K</a:t>
              </a:r>
            </a:p>
          </p:txBody>
        </p:sp>
        <p:sp>
          <p:nvSpPr>
            <p:cNvPr id="140" name="矩形 139"/>
            <p:cNvSpPr/>
            <p:nvPr/>
          </p:nvSpPr>
          <p:spPr>
            <a:xfrm>
              <a:off x="2786874" y="2702522"/>
              <a:ext cx="449162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600" b="1" baseline="30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64K</a:t>
              </a:r>
            </a:p>
          </p:txBody>
        </p:sp>
        <p:sp>
          <p:nvSpPr>
            <p:cNvPr id="153" name="矩形 152"/>
            <p:cNvSpPr/>
            <p:nvPr/>
          </p:nvSpPr>
          <p:spPr>
            <a:xfrm>
              <a:off x="5430424" y="2699350"/>
              <a:ext cx="747320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600" b="1" baseline="30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D=256K</a:t>
              </a:r>
            </a:p>
          </p:txBody>
        </p:sp>
        <p:sp>
          <p:nvSpPr>
            <p:cNvPr id="162" name="矩形 161"/>
            <p:cNvSpPr/>
            <p:nvPr/>
          </p:nvSpPr>
          <p:spPr>
            <a:xfrm>
              <a:off x="7326419" y="2697202"/>
              <a:ext cx="651982" cy="256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1600" b="1" baseline="30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  <p:grpSp>
          <p:nvGrpSpPr>
            <p:cNvPr id="214" name="组合 213"/>
            <p:cNvGrpSpPr/>
            <p:nvPr/>
          </p:nvGrpSpPr>
          <p:grpSpPr>
            <a:xfrm>
              <a:off x="3236501" y="2646871"/>
              <a:ext cx="1761759" cy="316503"/>
              <a:chOff x="3258112" y="1567238"/>
              <a:chExt cx="1761759" cy="316503"/>
            </a:xfrm>
          </p:grpSpPr>
          <p:pic>
            <p:nvPicPr>
              <p:cNvPr id="215" name="图片 214" descr="6-10.png"/>
              <p:cNvPicPr>
                <a:picLocks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58112" y="1567238"/>
                <a:ext cx="1761759" cy="248400"/>
              </a:xfrm>
              <a:prstGeom prst="rect">
                <a:avLst/>
              </a:prstGeom>
            </p:spPr>
          </p:pic>
          <p:sp>
            <p:nvSpPr>
              <p:cNvPr id="216" name="矩形 215"/>
              <p:cNvSpPr/>
              <p:nvPr/>
            </p:nvSpPr>
            <p:spPr>
              <a:xfrm>
                <a:off x="3748922" y="1627261"/>
                <a:ext cx="731290" cy="256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1600" b="1" baseline="30000" dirty="0">
                    <a:solidFill>
                      <a:srgbClr val="1D4866"/>
                    </a:solidFill>
                    <a:latin typeface="微软雅黑" pitchFamily="34" charset="-122"/>
                    <a:ea typeface="微软雅黑" pitchFamily="34" charset="-122"/>
                  </a:rPr>
                  <a:t>B=256K</a:t>
                </a:r>
              </a:p>
            </p:txBody>
          </p:sp>
        </p:grpSp>
      </p:grpSp>
      <p:grpSp>
        <p:nvGrpSpPr>
          <p:cNvPr id="217" name="组合 216"/>
          <p:cNvGrpSpPr/>
          <p:nvPr/>
        </p:nvGrpSpPr>
        <p:grpSpPr>
          <a:xfrm>
            <a:off x="4755929" y="3500016"/>
            <a:ext cx="1763066" cy="314693"/>
            <a:chOff x="3245691" y="2641959"/>
            <a:chExt cx="1763066" cy="314693"/>
          </a:xfrm>
        </p:grpSpPr>
        <p:pic>
          <p:nvPicPr>
            <p:cNvPr id="116" name="图片 115" descr="6-6.png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5691" y="2641959"/>
              <a:ext cx="1763066" cy="248400"/>
            </a:xfrm>
            <a:prstGeom prst="rect">
              <a:avLst/>
            </a:prstGeom>
          </p:spPr>
        </p:pic>
        <p:sp>
          <p:nvSpPr>
            <p:cNvPr id="147" name="矩形 146"/>
            <p:cNvSpPr/>
            <p:nvPr/>
          </p:nvSpPr>
          <p:spPr>
            <a:xfrm>
              <a:off x="3839091" y="2700172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600" b="1" baseline="30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</p:grpSp>
      <p:grpSp>
        <p:nvGrpSpPr>
          <p:cNvPr id="237" name="组合 236"/>
          <p:cNvGrpSpPr/>
          <p:nvPr/>
        </p:nvGrpSpPr>
        <p:grpSpPr>
          <a:xfrm>
            <a:off x="1956012" y="3840951"/>
            <a:ext cx="7997184" cy="312264"/>
            <a:chOff x="432012" y="2983701"/>
            <a:chExt cx="7997184" cy="312264"/>
          </a:xfrm>
        </p:grpSpPr>
        <p:sp>
          <p:nvSpPr>
            <p:cNvPr id="69" name="矩形 68"/>
            <p:cNvSpPr/>
            <p:nvPr/>
          </p:nvSpPr>
          <p:spPr>
            <a:xfrm>
              <a:off x="432012" y="3046049"/>
              <a:ext cx="80631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500" b="1" baseline="30000" dirty="0">
                  <a:solidFill>
                    <a:srgbClr val="056F7E"/>
                  </a:solidFill>
                  <a:latin typeface="微软雅黑" pitchFamily="34" charset="-122"/>
                  <a:ea typeface="微软雅黑" pitchFamily="34" charset="-122"/>
                </a:rPr>
                <a:t>Release A</a:t>
              </a:r>
            </a:p>
          </p:txBody>
        </p:sp>
        <p:pic>
          <p:nvPicPr>
            <p:cNvPr id="81" name="图片 80" descr="6-7.png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70073" y="2983701"/>
              <a:ext cx="557932" cy="248400"/>
            </a:xfrm>
            <a:prstGeom prst="rect">
              <a:avLst/>
            </a:prstGeom>
          </p:spPr>
        </p:pic>
        <p:pic>
          <p:nvPicPr>
            <p:cNvPr id="86" name="图片 85" descr="6-8.png"/>
            <p:cNvPicPr>
              <a:picLocks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19611" y="2983701"/>
              <a:ext cx="524177" cy="248400"/>
            </a:xfrm>
            <a:prstGeom prst="rect">
              <a:avLst/>
            </a:prstGeom>
          </p:spPr>
        </p:pic>
        <p:pic>
          <p:nvPicPr>
            <p:cNvPr id="107" name="图片 106" descr="6-12.png"/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977666" y="2986949"/>
              <a:ext cx="1734455" cy="248400"/>
            </a:xfrm>
            <a:prstGeom prst="rect">
              <a:avLst/>
            </a:prstGeom>
          </p:spPr>
        </p:pic>
        <p:pic>
          <p:nvPicPr>
            <p:cNvPr id="108" name="图片 107" descr="6-6.png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84622" y="2984801"/>
              <a:ext cx="1744574" cy="248400"/>
            </a:xfrm>
            <a:prstGeom prst="rect">
              <a:avLst/>
            </a:prstGeom>
          </p:spPr>
        </p:pic>
        <p:pic>
          <p:nvPicPr>
            <p:cNvPr id="114" name="图片 113" descr="6-6.png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36686" y="2984179"/>
              <a:ext cx="1763066" cy="248400"/>
            </a:xfrm>
            <a:prstGeom prst="rect">
              <a:avLst/>
            </a:prstGeom>
          </p:spPr>
        </p:pic>
        <p:sp>
          <p:nvSpPr>
            <p:cNvPr id="130" name="矩形 129"/>
            <p:cNvSpPr/>
            <p:nvPr/>
          </p:nvSpPr>
          <p:spPr>
            <a:xfrm>
              <a:off x="2128252" y="3034790"/>
              <a:ext cx="64472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600" b="1" baseline="30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C=64K</a:t>
              </a:r>
            </a:p>
          </p:txBody>
        </p:sp>
        <p:sp>
          <p:nvSpPr>
            <p:cNvPr id="138" name="矩形 137"/>
            <p:cNvSpPr/>
            <p:nvPr/>
          </p:nvSpPr>
          <p:spPr>
            <a:xfrm>
              <a:off x="2783175" y="3037140"/>
              <a:ext cx="449162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600" b="1" baseline="30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64K</a:t>
              </a:r>
            </a:p>
          </p:txBody>
        </p:sp>
        <p:sp>
          <p:nvSpPr>
            <p:cNvPr id="144" name="矩形 143"/>
            <p:cNvSpPr/>
            <p:nvPr/>
          </p:nvSpPr>
          <p:spPr>
            <a:xfrm>
              <a:off x="3823517" y="3034790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600" b="1" baseline="30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  <p:sp>
          <p:nvSpPr>
            <p:cNvPr id="151" name="矩形 150"/>
            <p:cNvSpPr/>
            <p:nvPr/>
          </p:nvSpPr>
          <p:spPr>
            <a:xfrm>
              <a:off x="5434974" y="3030129"/>
              <a:ext cx="747320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600" b="1" baseline="30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D=256K</a:t>
              </a:r>
            </a:p>
          </p:txBody>
        </p:sp>
        <p:sp>
          <p:nvSpPr>
            <p:cNvPr id="160" name="矩形 159"/>
            <p:cNvSpPr/>
            <p:nvPr/>
          </p:nvSpPr>
          <p:spPr>
            <a:xfrm>
              <a:off x="7317790" y="3027981"/>
              <a:ext cx="651982" cy="256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1600" b="1" baseline="30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  <p:pic>
          <p:nvPicPr>
            <p:cNvPr id="235" name="图片 234" descr="6-2.png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94664" y="2985606"/>
              <a:ext cx="980622" cy="248400"/>
            </a:xfrm>
            <a:prstGeom prst="rect">
              <a:avLst/>
            </a:prstGeom>
          </p:spPr>
        </p:pic>
        <p:sp>
          <p:nvSpPr>
            <p:cNvPr id="236" name="矩形 235"/>
            <p:cNvSpPr/>
            <p:nvPr/>
          </p:nvSpPr>
          <p:spPr>
            <a:xfrm>
              <a:off x="1312142" y="3039485"/>
              <a:ext cx="74090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600" b="1" baseline="30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A=128K</a:t>
              </a:r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2720086" y="3841887"/>
            <a:ext cx="979200" cy="307569"/>
            <a:chOff x="1167375" y="3308349"/>
            <a:chExt cx="979200" cy="307569"/>
          </a:xfrm>
        </p:grpSpPr>
        <p:pic>
          <p:nvPicPr>
            <p:cNvPr id="89" name="图片 88" descr="6-8.png"/>
            <p:cNvPicPr>
              <a:picLocks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67375" y="3308349"/>
              <a:ext cx="979200" cy="248400"/>
            </a:xfrm>
            <a:prstGeom prst="rect">
              <a:avLst/>
            </a:prstGeom>
          </p:spPr>
        </p:pic>
        <p:sp>
          <p:nvSpPr>
            <p:cNvPr id="123" name="矩形 122"/>
            <p:cNvSpPr/>
            <p:nvPr/>
          </p:nvSpPr>
          <p:spPr>
            <a:xfrm>
              <a:off x="1380901" y="3359438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600" b="1" baseline="30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128K</a:t>
              </a:r>
            </a:p>
          </p:txBody>
        </p:sp>
      </p:grpSp>
      <p:grpSp>
        <p:nvGrpSpPr>
          <p:cNvPr id="257" name="组合 256"/>
          <p:cNvGrpSpPr/>
          <p:nvPr/>
        </p:nvGrpSpPr>
        <p:grpSpPr>
          <a:xfrm>
            <a:off x="1772783" y="4182842"/>
            <a:ext cx="8180415" cy="312264"/>
            <a:chOff x="248781" y="3325592"/>
            <a:chExt cx="8180415" cy="312264"/>
          </a:xfrm>
        </p:grpSpPr>
        <p:sp>
          <p:nvSpPr>
            <p:cNvPr id="70" name="矩形 69"/>
            <p:cNvSpPr/>
            <p:nvPr/>
          </p:nvSpPr>
          <p:spPr>
            <a:xfrm>
              <a:off x="248781" y="3369421"/>
              <a:ext cx="98905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500" b="1" baseline="30000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Request 75K</a:t>
              </a:r>
            </a:p>
          </p:txBody>
        </p:sp>
        <p:grpSp>
          <p:nvGrpSpPr>
            <p:cNvPr id="256" name="组合 255"/>
            <p:cNvGrpSpPr/>
            <p:nvPr/>
          </p:nvGrpSpPr>
          <p:grpSpPr>
            <a:xfrm>
              <a:off x="1194664" y="3325592"/>
              <a:ext cx="7234532" cy="312264"/>
              <a:chOff x="1194664" y="3325592"/>
              <a:chExt cx="7234532" cy="312264"/>
            </a:xfrm>
          </p:grpSpPr>
          <p:grpSp>
            <p:nvGrpSpPr>
              <p:cNvPr id="239" name="组合 238"/>
              <p:cNvGrpSpPr/>
              <p:nvPr/>
            </p:nvGrpSpPr>
            <p:grpSpPr>
              <a:xfrm>
                <a:off x="1194664" y="3325592"/>
                <a:ext cx="7234532" cy="312264"/>
                <a:chOff x="1194664" y="2983701"/>
                <a:chExt cx="7234532" cy="312264"/>
              </a:xfrm>
            </p:grpSpPr>
            <p:pic>
              <p:nvPicPr>
                <p:cNvPr id="241" name="图片 240" descr="6-7.png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70073" y="2983701"/>
                  <a:ext cx="557932" cy="248400"/>
                </a:xfrm>
                <a:prstGeom prst="rect">
                  <a:avLst/>
                </a:prstGeom>
              </p:spPr>
            </p:pic>
            <p:pic>
              <p:nvPicPr>
                <p:cNvPr id="242" name="图片 241" descr="6-8.png"/>
                <p:cNvPicPr>
                  <a:picLocks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2719611" y="2983701"/>
                  <a:ext cx="524177" cy="248400"/>
                </a:xfrm>
                <a:prstGeom prst="rect">
                  <a:avLst/>
                </a:prstGeom>
              </p:spPr>
            </p:pic>
            <p:pic>
              <p:nvPicPr>
                <p:cNvPr id="243" name="图片 242" descr="6-12.png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77666" y="2986949"/>
                  <a:ext cx="1734455" cy="248400"/>
                </a:xfrm>
                <a:prstGeom prst="rect">
                  <a:avLst/>
                </a:prstGeom>
              </p:spPr>
            </p:pic>
            <p:pic>
              <p:nvPicPr>
                <p:cNvPr id="244" name="图片 243" descr="6-6.png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84622" y="2984801"/>
                  <a:ext cx="1744574" cy="248400"/>
                </a:xfrm>
                <a:prstGeom prst="rect">
                  <a:avLst/>
                </a:prstGeom>
              </p:spPr>
            </p:pic>
            <p:pic>
              <p:nvPicPr>
                <p:cNvPr id="245" name="图片 244" descr="6-6.png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36686" y="2984179"/>
                  <a:ext cx="1763066" cy="248400"/>
                </a:xfrm>
                <a:prstGeom prst="rect">
                  <a:avLst/>
                </a:prstGeom>
              </p:spPr>
            </p:pic>
            <p:sp>
              <p:nvSpPr>
                <p:cNvPr id="246" name="矩形 245"/>
                <p:cNvSpPr/>
                <p:nvPr/>
              </p:nvSpPr>
              <p:spPr>
                <a:xfrm>
                  <a:off x="2128252" y="3034790"/>
                  <a:ext cx="644728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1600" b="1" baseline="30000" dirty="0">
                      <a:solidFill>
                        <a:prstClr val="white"/>
                      </a:solidFill>
                      <a:latin typeface="微软雅黑" pitchFamily="34" charset="-122"/>
                      <a:ea typeface="微软雅黑" pitchFamily="34" charset="-122"/>
                    </a:rPr>
                    <a:t>C=64K</a:t>
                  </a:r>
                </a:p>
              </p:txBody>
            </p:sp>
            <p:sp>
              <p:nvSpPr>
                <p:cNvPr id="247" name="矩形 246"/>
                <p:cNvSpPr/>
                <p:nvPr/>
              </p:nvSpPr>
              <p:spPr>
                <a:xfrm>
                  <a:off x="2783175" y="3037140"/>
                  <a:ext cx="449162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1600" b="1" baseline="30000" dirty="0">
                      <a:solidFill>
                        <a:prstClr val="white"/>
                      </a:solidFill>
                      <a:latin typeface="微软雅黑" pitchFamily="34" charset="-122"/>
                      <a:ea typeface="微软雅黑" pitchFamily="34" charset="-122"/>
                    </a:rPr>
                    <a:t>64K</a:t>
                  </a:r>
                </a:p>
              </p:txBody>
            </p:sp>
            <p:sp>
              <p:nvSpPr>
                <p:cNvPr id="248" name="矩形 247"/>
                <p:cNvSpPr/>
                <p:nvPr/>
              </p:nvSpPr>
              <p:spPr>
                <a:xfrm>
                  <a:off x="3823517" y="3034790"/>
                  <a:ext cx="534121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1600" b="1" baseline="30000" dirty="0">
                      <a:solidFill>
                        <a:prstClr val="white"/>
                      </a:solidFill>
                      <a:latin typeface="微软雅黑" pitchFamily="34" charset="-122"/>
                      <a:ea typeface="微软雅黑" pitchFamily="34" charset="-122"/>
                    </a:rPr>
                    <a:t>256K</a:t>
                  </a:r>
                </a:p>
              </p:txBody>
            </p:sp>
            <p:sp>
              <p:nvSpPr>
                <p:cNvPr id="249" name="矩形 248"/>
                <p:cNvSpPr/>
                <p:nvPr/>
              </p:nvSpPr>
              <p:spPr>
                <a:xfrm>
                  <a:off x="5434974" y="3030129"/>
                  <a:ext cx="747320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1600" b="1" baseline="30000" dirty="0">
                      <a:solidFill>
                        <a:prstClr val="white"/>
                      </a:solidFill>
                      <a:latin typeface="微软雅黑" pitchFamily="34" charset="-122"/>
                      <a:ea typeface="微软雅黑" pitchFamily="34" charset="-122"/>
                    </a:rPr>
                    <a:t>D=256K</a:t>
                  </a:r>
                </a:p>
              </p:txBody>
            </p:sp>
            <p:sp>
              <p:nvSpPr>
                <p:cNvPr id="250" name="矩形 249"/>
                <p:cNvSpPr/>
                <p:nvPr/>
              </p:nvSpPr>
              <p:spPr>
                <a:xfrm>
                  <a:off x="7317790" y="3027981"/>
                  <a:ext cx="651982" cy="25648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eaLnBrk="1" hangingPunct="1"/>
                  <a:r>
                    <a:rPr lang="en-US" altLang="zh-CN" sz="1600" b="1" baseline="30000" dirty="0">
                      <a:solidFill>
                        <a:prstClr val="white"/>
                      </a:solidFill>
                      <a:latin typeface="微软雅黑" pitchFamily="34" charset="-122"/>
                      <a:ea typeface="微软雅黑" pitchFamily="34" charset="-122"/>
                    </a:rPr>
                    <a:t>256K</a:t>
                  </a:r>
                </a:p>
              </p:txBody>
            </p:sp>
            <p:pic>
              <p:nvPicPr>
                <p:cNvPr id="251" name="图片 250" descr="6-2.png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94664" y="2985606"/>
                  <a:ext cx="980622" cy="248400"/>
                </a:xfrm>
                <a:prstGeom prst="rect">
                  <a:avLst/>
                </a:prstGeom>
              </p:spPr>
            </p:pic>
            <p:sp>
              <p:nvSpPr>
                <p:cNvPr id="252" name="矩形 251"/>
                <p:cNvSpPr/>
                <p:nvPr/>
              </p:nvSpPr>
              <p:spPr>
                <a:xfrm>
                  <a:off x="1312142" y="3039485"/>
                  <a:ext cx="740908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1600" b="1" baseline="30000" dirty="0">
                      <a:solidFill>
                        <a:prstClr val="white"/>
                      </a:solidFill>
                      <a:latin typeface="微软雅黑" pitchFamily="34" charset="-122"/>
                      <a:ea typeface="微软雅黑" pitchFamily="34" charset="-122"/>
                    </a:rPr>
                    <a:t>A=128K</a:t>
                  </a:r>
                </a:p>
              </p:txBody>
            </p:sp>
          </p:grpSp>
          <p:grpSp>
            <p:nvGrpSpPr>
              <p:cNvPr id="253" name="组合 252"/>
              <p:cNvGrpSpPr/>
              <p:nvPr/>
            </p:nvGrpSpPr>
            <p:grpSpPr>
              <a:xfrm>
                <a:off x="1196086" y="3326526"/>
                <a:ext cx="979200" cy="307569"/>
                <a:chOff x="1167375" y="3308349"/>
                <a:chExt cx="979200" cy="307569"/>
              </a:xfrm>
            </p:grpSpPr>
            <p:pic>
              <p:nvPicPr>
                <p:cNvPr id="254" name="图片 253" descr="6-8.png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67375" y="3308349"/>
                  <a:ext cx="979200" cy="248400"/>
                </a:xfrm>
                <a:prstGeom prst="rect">
                  <a:avLst/>
                </a:prstGeom>
              </p:spPr>
            </p:pic>
            <p:sp>
              <p:nvSpPr>
                <p:cNvPr id="255" name="矩形 254"/>
                <p:cNvSpPr/>
                <p:nvPr/>
              </p:nvSpPr>
              <p:spPr>
                <a:xfrm>
                  <a:off x="1380901" y="3359438"/>
                  <a:ext cx="534121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1600" b="1" baseline="30000" dirty="0">
                      <a:solidFill>
                        <a:prstClr val="white"/>
                      </a:solidFill>
                      <a:latin typeface="微软雅黑" pitchFamily="34" charset="-122"/>
                      <a:ea typeface="微软雅黑" pitchFamily="34" charset="-122"/>
                    </a:rPr>
                    <a:t>128K</a:t>
                  </a:r>
                </a:p>
              </p:txBody>
            </p:sp>
          </p:grpSp>
        </p:grpSp>
      </p:grpSp>
      <p:grpSp>
        <p:nvGrpSpPr>
          <p:cNvPr id="258" name="组合 257"/>
          <p:cNvGrpSpPr/>
          <p:nvPr/>
        </p:nvGrpSpPr>
        <p:grpSpPr>
          <a:xfrm>
            <a:off x="2716394" y="4181903"/>
            <a:ext cx="979200" cy="304910"/>
            <a:chOff x="1167375" y="3658673"/>
            <a:chExt cx="979200" cy="304910"/>
          </a:xfrm>
        </p:grpSpPr>
        <p:pic>
          <p:nvPicPr>
            <p:cNvPr id="88" name="图片 87" descr="6-4.png"/>
            <p:cNvPicPr>
              <a:picLocks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167375" y="3658673"/>
              <a:ext cx="979200" cy="248400"/>
            </a:xfrm>
            <a:prstGeom prst="rect">
              <a:avLst/>
            </a:prstGeom>
          </p:spPr>
        </p:pic>
        <p:sp>
          <p:nvSpPr>
            <p:cNvPr id="127" name="矩形 126"/>
            <p:cNvSpPr/>
            <p:nvPr/>
          </p:nvSpPr>
          <p:spPr>
            <a:xfrm>
              <a:off x="1283561" y="3707103"/>
              <a:ext cx="716863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600" b="1" baseline="30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E=128K</a:t>
              </a:r>
            </a:p>
          </p:txBody>
        </p:sp>
      </p:grpSp>
      <p:grpSp>
        <p:nvGrpSpPr>
          <p:cNvPr id="281" name="组合 280"/>
          <p:cNvGrpSpPr/>
          <p:nvPr/>
        </p:nvGrpSpPr>
        <p:grpSpPr>
          <a:xfrm>
            <a:off x="1919680" y="4525817"/>
            <a:ext cx="8031997" cy="313203"/>
            <a:chOff x="395678" y="3668565"/>
            <a:chExt cx="8031997" cy="313203"/>
          </a:xfrm>
        </p:grpSpPr>
        <p:sp>
          <p:nvSpPr>
            <p:cNvPr id="71" name="矩形 70"/>
            <p:cNvSpPr/>
            <p:nvPr/>
          </p:nvSpPr>
          <p:spPr>
            <a:xfrm>
              <a:off x="395678" y="3730852"/>
              <a:ext cx="79669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500" b="1" baseline="300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Release C</a:t>
              </a:r>
            </a:p>
          </p:txBody>
        </p:sp>
        <p:grpSp>
          <p:nvGrpSpPr>
            <p:cNvPr id="261" name="组合 260"/>
            <p:cNvGrpSpPr/>
            <p:nvPr/>
          </p:nvGrpSpPr>
          <p:grpSpPr>
            <a:xfrm>
              <a:off x="1193143" y="3669504"/>
              <a:ext cx="7234532" cy="312264"/>
              <a:chOff x="1194664" y="3325592"/>
              <a:chExt cx="7234532" cy="312264"/>
            </a:xfrm>
          </p:grpSpPr>
          <p:grpSp>
            <p:nvGrpSpPr>
              <p:cNvPr id="262" name="组合 261"/>
              <p:cNvGrpSpPr/>
              <p:nvPr/>
            </p:nvGrpSpPr>
            <p:grpSpPr>
              <a:xfrm>
                <a:off x="1194664" y="3325592"/>
                <a:ext cx="7234532" cy="312264"/>
                <a:chOff x="1194664" y="2983701"/>
                <a:chExt cx="7234532" cy="312264"/>
              </a:xfrm>
            </p:grpSpPr>
            <p:pic>
              <p:nvPicPr>
                <p:cNvPr id="266" name="图片 265" descr="6-7.png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70073" y="2983701"/>
                  <a:ext cx="557932" cy="248400"/>
                </a:xfrm>
                <a:prstGeom prst="rect">
                  <a:avLst/>
                </a:prstGeom>
              </p:spPr>
            </p:pic>
            <p:pic>
              <p:nvPicPr>
                <p:cNvPr id="267" name="图片 266" descr="6-8.png"/>
                <p:cNvPicPr>
                  <a:picLocks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2719611" y="2983701"/>
                  <a:ext cx="524177" cy="248400"/>
                </a:xfrm>
                <a:prstGeom prst="rect">
                  <a:avLst/>
                </a:prstGeom>
              </p:spPr>
            </p:pic>
            <p:pic>
              <p:nvPicPr>
                <p:cNvPr id="268" name="图片 267" descr="6-12.png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77666" y="2986949"/>
                  <a:ext cx="1734455" cy="248400"/>
                </a:xfrm>
                <a:prstGeom prst="rect">
                  <a:avLst/>
                </a:prstGeom>
              </p:spPr>
            </p:pic>
            <p:pic>
              <p:nvPicPr>
                <p:cNvPr id="269" name="图片 268" descr="6-6.png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84622" y="2984801"/>
                  <a:ext cx="1744574" cy="248400"/>
                </a:xfrm>
                <a:prstGeom prst="rect">
                  <a:avLst/>
                </a:prstGeom>
              </p:spPr>
            </p:pic>
            <p:pic>
              <p:nvPicPr>
                <p:cNvPr id="270" name="图片 269" descr="6-6.png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36686" y="2984179"/>
                  <a:ext cx="1763066" cy="248400"/>
                </a:xfrm>
                <a:prstGeom prst="rect">
                  <a:avLst/>
                </a:prstGeom>
              </p:spPr>
            </p:pic>
            <p:sp>
              <p:nvSpPr>
                <p:cNvPr id="271" name="矩形 270"/>
                <p:cNvSpPr/>
                <p:nvPr/>
              </p:nvSpPr>
              <p:spPr>
                <a:xfrm>
                  <a:off x="2128252" y="3034790"/>
                  <a:ext cx="644728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1600" b="1" baseline="30000" dirty="0">
                      <a:solidFill>
                        <a:prstClr val="white"/>
                      </a:solidFill>
                      <a:latin typeface="微软雅黑" pitchFamily="34" charset="-122"/>
                      <a:ea typeface="微软雅黑" pitchFamily="34" charset="-122"/>
                    </a:rPr>
                    <a:t>C=64K</a:t>
                  </a:r>
                </a:p>
              </p:txBody>
            </p:sp>
            <p:sp>
              <p:nvSpPr>
                <p:cNvPr id="272" name="矩形 271"/>
                <p:cNvSpPr/>
                <p:nvPr/>
              </p:nvSpPr>
              <p:spPr>
                <a:xfrm>
                  <a:off x="2783175" y="3037140"/>
                  <a:ext cx="449162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1600" b="1" baseline="30000" dirty="0">
                      <a:solidFill>
                        <a:prstClr val="white"/>
                      </a:solidFill>
                      <a:latin typeface="微软雅黑" pitchFamily="34" charset="-122"/>
                      <a:ea typeface="微软雅黑" pitchFamily="34" charset="-122"/>
                    </a:rPr>
                    <a:t>64K</a:t>
                  </a:r>
                </a:p>
              </p:txBody>
            </p:sp>
            <p:sp>
              <p:nvSpPr>
                <p:cNvPr id="273" name="矩形 272"/>
                <p:cNvSpPr/>
                <p:nvPr/>
              </p:nvSpPr>
              <p:spPr>
                <a:xfrm>
                  <a:off x="3823517" y="3034790"/>
                  <a:ext cx="534121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1600" b="1" baseline="30000" dirty="0">
                      <a:solidFill>
                        <a:prstClr val="white"/>
                      </a:solidFill>
                      <a:latin typeface="微软雅黑" pitchFamily="34" charset="-122"/>
                      <a:ea typeface="微软雅黑" pitchFamily="34" charset="-122"/>
                    </a:rPr>
                    <a:t>256K</a:t>
                  </a:r>
                </a:p>
              </p:txBody>
            </p:sp>
            <p:sp>
              <p:nvSpPr>
                <p:cNvPr id="274" name="矩形 273"/>
                <p:cNvSpPr/>
                <p:nvPr/>
              </p:nvSpPr>
              <p:spPr>
                <a:xfrm>
                  <a:off x="5434974" y="3030129"/>
                  <a:ext cx="747320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1600" b="1" baseline="30000" dirty="0">
                      <a:solidFill>
                        <a:prstClr val="white"/>
                      </a:solidFill>
                      <a:latin typeface="微软雅黑" pitchFamily="34" charset="-122"/>
                      <a:ea typeface="微软雅黑" pitchFamily="34" charset="-122"/>
                    </a:rPr>
                    <a:t>D=256K</a:t>
                  </a:r>
                </a:p>
              </p:txBody>
            </p:sp>
            <p:sp>
              <p:nvSpPr>
                <p:cNvPr id="275" name="矩形 274"/>
                <p:cNvSpPr/>
                <p:nvPr/>
              </p:nvSpPr>
              <p:spPr>
                <a:xfrm>
                  <a:off x="7317790" y="3027981"/>
                  <a:ext cx="651982" cy="25648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eaLnBrk="1" hangingPunct="1"/>
                  <a:r>
                    <a:rPr lang="en-US" altLang="zh-CN" sz="1600" b="1" baseline="30000" dirty="0">
                      <a:solidFill>
                        <a:prstClr val="white"/>
                      </a:solidFill>
                      <a:latin typeface="微软雅黑" pitchFamily="34" charset="-122"/>
                      <a:ea typeface="微软雅黑" pitchFamily="34" charset="-122"/>
                    </a:rPr>
                    <a:t>256K</a:t>
                  </a:r>
                </a:p>
              </p:txBody>
            </p:sp>
            <p:pic>
              <p:nvPicPr>
                <p:cNvPr id="276" name="图片 275" descr="6-2.png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94664" y="2985606"/>
                  <a:ext cx="980622" cy="248400"/>
                </a:xfrm>
                <a:prstGeom prst="rect">
                  <a:avLst/>
                </a:prstGeom>
              </p:spPr>
            </p:pic>
            <p:sp>
              <p:nvSpPr>
                <p:cNvPr id="277" name="矩形 276"/>
                <p:cNvSpPr/>
                <p:nvPr/>
              </p:nvSpPr>
              <p:spPr>
                <a:xfrm>
                  <a:off x="1312142" y="3039485"/>
                  <a:ext cx="740908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1600" b="1" baseline="30000" dirty="0">
                      <a:solidFill>
                        <a:prstClr val="white"/>
                      </a:solidFill>
                      <a:latin typeface="微软雅黑" pitchFamily="34" charset="-122"/>
                      <a:ea typeface="微软雅黑" pitchFamily="34" charset="-122"/>
                    </a:rPr>
                    <a:t>A=128K</a:t>
                  </a:r>
                </a:p>
              </p:txBody>
            </p:sp>
          </p:grpSp>
          <p:grpSp>
            <p:nvGrpSpPr>
              <p:cNvPr id="263" name="组合 262"/>
              <p:cNvGrpSpPr/>
              <p:nvPr/>
            </p:nvGrpSpPr>
            <p:grpSpPr>
              <a:xfrm>
                <a:off x="1196086" y="3326526"/>
                <a:ext cx="979200" cy="307569"/>
                <a:chOff x="1167375" y="3308349"/>
                <a:chExt cx="979200" cy="307569"/>
              </a:xfrm>
            </p:grpSpPr>
            <p:pic>
              <p:nvPicPr>
                <p:cNvPr id="264" name="图片 263" descr="6-8.png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67375" y="3308349"/>
                  <a:ext cx="979200" cy="248400"/>
                </a:xfrm>
                <a:prstGeom prst="rect">
                  <a:avLst/>
                </a:prstGeom>
              </p:spPr>
            </p:pic>
            <p:sp>
              <p:nvSpPr>
                <p:cNvPr id="265" name="矩形 264"/>
                <p:cNvSpPr/>
                <p:nvPr/>
              </p:nvSpPr>
              <p:spPr>
                <a:xfrm>
                  <a:off x="1380901" y="3359438"/>
                  <a:ext cx="534121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1600" b="1" baseline="30000" dirty="0">
                      <a:solidFill>
                        <a:prstClr val="white"/>
                      </a:solidFill>
                      <a:latin typeface="微软雅黑" pitchFamily="34" charset="-122"/>
                      <a:ea typeface="微软雅黑" pitchFamily="34" charset="-122"/>
                    </a:rPr>
                    <a:t>128K</a:t>
                  </a:r>
                </a:p>
              </p:txBody>
            </p:sp>
          </p:grpSp>
        </p:grpSp>
        <p:grpSp>
          <p:nvGrpSpPr>
            <p:cNvPr id="278" name="组合 277"/>
            <p:cNvGrpSpPr/>
            <p:nvPr/>
          </p:nvGrpSpPr>
          <p:grpSpPr>
            <a:xfrm>
              <a:off x="1190873" y="3668565"/>
              <a:ext cx="979200" cy="304910"/>
              <a:chOff x="1167375" y="3658673"/>
              <a:chExt cx="979200" cy="304910"/>
            </a:xfrm>
          </p:grpSpPr>
          <p:pic>
            <p:nvPicPr>
              <p:cNvPr id="279" name="图片 278" descr="6-4.png"/>
              <p:cNvPicPr>
                <a:picLocks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67375" y="3658673"/>
                <a:ext cx="979200" cy="248400"/>
              </a:xfrm>
              <a:prstGeom prst="rect">
                <a:avLst/>
              </a:prstGeom>
            </p:spPr>
          </p:pic>
          <p:sp>
            <p:nvSpPr>
              <p:cNvPr id="280" name="矩形 279"/>
              <p:cNvSpPr/>
              <p:nvPr/>
            </p:nvSpPr>
            <p:spPr>
              <a:xfrm>
                <a:off x="1283561" y="3707103"/>
                <a:ext cx="716863" cy="256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1600" b="1" baseline="30000" dirty="0">
                    <a:solidFill>
                      <a:prstClr val="white"/>
                    </a:solidFill>
                    <a:latin typeface="微软雅黑" pitchFamily="34" charset="-122"/>
                    <a:ea typeface="微软雅黑" pitchFamily="34" charset="-122"/>
                  </a:rPr>
                  <a:t>E=128K</a:t>
                </a:r>
              </a:p>
            </p:txBody>
          </p:sp>
        </p:grpSp>
      </p:grpSp>
      <p:sp>
        <p:nvSpPr>
          <p:cNvPr id="282" name="矩形 281"/>
          <p:cNvSpPr/>
          <p:nvPr/>
        </p:nvSpPr>
        <p:spPr>
          <a:xfrm>
            <a:off x="3694073" y="4543256"/>
            <a:ext cx="1061856" cy="2165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83" name="组合 282"/>
          <p:cNvGrpSpPr/>
          <p:nvPr/>
        </p:nvGrpSpPr>
        <p:grpSpPr>
          <a:xfrm>
            <a:off x="3685858" y="4526660"/>
            <a:ext cx="1082623" cy="307861"/>
            <a:chOff x="2128909" y="3998499"/>
            <a:chExt cx="1082623" cy="307861"/>
          </a:xfrm>
        </p:grpSpPr>
        <p:pic>
          <p:nvPicPr>
            <p:cNvPr id="97" name="图片 96" descr="6-6.png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28909" y="3998499"/>
              <a:ext cx="1082623" cy="248400"/>
            </a:xfrm>
            <a:prstGeom prst="rect">
              <a:avLst/>
            </a:prstGeom>
          </p:spPr>
        </p:pic>
        <p:sp>
          <p:nvSpPr>
            <p:cNvPr id="136" name="矩形 135"/>
            <p:cNvSpPr/>
            <p:nvPr/>
          </p:nvSpPr>
          <p:spPr>
            <a:xfrm>
              <a:off x="2385573" y="4049880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600" b="1" baseline="30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128K</a:t>
              </a:r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1941020" y="4883887"/>
            <a:ext cx="8012176" cy="313203"/>
            <a:chOff x="417020" y="4026635"/>
            <a:chExt cx="8012176" cy="313203"/>
          </a:xfrm>
        </p:grpSpPr>
        <p:sp>
          <p:nvSpPr>
            <p:cNvPr id="72" name="矩形 71"/>
            <p:cNvSpPr/>
            <p:nvPr/>
          </p:nvSpPr>
          <p:spPr>
            <a:xfrm>
              <a:off x="417020" y="4084510"/>
              <a:ext cx="78386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500" b="1" baseline="30000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Release E</a:t>
              </a:r>
            </a:p>
          </p:txBody>
        </p:sp>
        <p:grpSp>
          <p:nvGrpSpPr>
            <p:cNvPr id="284" name="组合 283"/>
            <p:cNvGrpSpPr/>
            <p:nvPr/>
          </p:nvGrpSpPr>
          <p:grpSpPr>
            <a:xfrm>
              <a:off x="1192394" y="4026635"/>
              <a:ext cx="7236802" cy="313203"/>
              <a:chOff x="1190873" y="3668565"/>
              <a:chExt cx="7236802" cy="313203"/>
            </a:xfrm>
          </p:grpSpPr>
          <p:grpSp>
            <p:nvGrpSpPr>
              <p:cNvPr id="286" name="组合 285"/>
              <p:cNvGrpSpPr/>
              <p:nvPr/>
            </p:nvGrpSpPr>
            <p:grpSpPr>
              <a:xfrm>
                <a:off x="1193143" y="3669504"/>
                <a:ext cx="7234532" cy="312264"/>
                <a:chOff x="1194664" y="3325592"/>
                <a:chExt cx="7234532" cy="312264"/>
              </a:xfrm>
            </p:grpSpPr>
            <p:grpSp>
              <p:nvGrpSpPr>
                <p:cNvPr id="290" name="组合 289"/>
                <p:cNvGrpSpPr/>
                <p:nvPr/>
              </p:nvGrpSpPr>
              <p:grpSpPr>
                <a:xfrm>
                  <a:off x="1194664" y="3325592"/>
                  <a:ext cx="7234532" cy="312264"/>
                  <a:chOff x="1194664" y="2983701"/>
                  <a:chExt cx="7234532" cy="312264"/>
                </a:xfrm>
              </p:grpSpPr>
              <p:pic>
                <p:nvPicPr>
                  <p:cNvPr id="294" name="图片 293" descr="6-7.png"/>
                  <p:cNvPicPr>
                    <a:picLocks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70073" y="2983701"/>
                    <a:ext cx="557932" cy="248400"/>
                  </a:xfrm>
                  <a:prstGeom prst="rect">
                    <a:avLst/>
                  </a:prstGeom>
                </p:spPr>
              </p:pic>
              <p:pic>
                <p:nvPicPr>
                  <p:cNvPr id="295" name="图片 294" descr="6-8.png"/>
                  <p:cNvPicPr>
                    <a:picLocks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2719611" y="2983701"/>
                    <a:ext cx="524177" cy="248400"/>
                  </a:xfrm>
                  <a:prstGeom prst="rect">
                    <a:avLst/>
                  </a:prstGeom>
                </p:spPr>
              </p:pic>
              <p:pic>
                <p:nvPicPr>
                  <p:cNvPr id="296" name="图片 295" descr="6-12.png"/>
                  <p:cNvPicPr>
                    <a:picLocks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977666" y="2986949"/>
                    <a:ext cx="1734455" cy="248400"/>
                  </a:xfrm>
                  <a:prstGeom prst="rect">
                    <a:avLst/>
                  </a:prstGeom>
                </p:spPr>
              </p:pic>
              <p:pic>
                <p:nvPicPr>
                  <p:cNvPr id="297" name="图片 296" descr="6-6.png"/>
                  <p:cNvPicPr>
                    <a:picLocks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684622" y="2984801"/>
                    <a:ext cx="1744574" cy="248400"/>
                  </a:xfrm>
                  <a:prstGeom prst="rect">
                    <a:avLst/>
                  </a:prstGeom>
                </p:spPr>
              </p:pic>
              <p:pic>
                <p:nvPicPr>
                  <p:cNvPr id="298" name="图片 297" descr="6-6.png"/>
                  <p:cNvPicPr>
                    <a:picLocks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236686" y="2984179"/>
                    <a:ext cx="1763066" cy="248400"/>
                  </a:xfrm>
                  <a:prstGeom prst="rect">
                    <a:avLst/>
                  </a:prstGeom>
                </p:spPr>
              </p:pic>
              <p:sp>
                <p:nvSpPr>
                  <p:cNvPr id="299" name="矩形 298"/>
                  <p:cNvSpPr/>
                  <p:nvPr/>
                </p:nvSpPr>
                <p:spPr>
                  <a:xfrm>
                    <a:off x="2128252" y="3034790"/>
                    <a:ext cx="644728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CN" sz="1600" b="1" baseline="30000" dirty="0">
                        <a:solidFill>
                          <a:prstClr val="white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C=64K</a:t>
                    </a:r>
                  </a:p>
                </p:txBody>
              </p:sp>
              <p:sp>
                <p:nvSpPr>
                  <p:cNvPr id="300" name="矩形 299"/>
                  <p:cNvSpPr/>
                  <p:nvPr/>
                </p:nvSpPr>
                <p:spPr>
                  <a:xfrm>
                    <a:off x="2783175" y="3037140"/>
                    <a:ext cx="449162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CN" sz="1600" b="1" baseline="30000" dirty="0">
                        <a:solidFill>
                          <a:prstClr val="white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64K</a:t>
                    </a:r>
                  </a:p>
                </p:txBody>
              </p:sp>
              <p:sp>
                <p:nvSpPr>
                  <p:cNvPr id="301" name="矩形 300"/>
                  <p:cNvSpPr/>
                  <p:nvPr/>
                </p:nvSpPr>
                <p:spPr>
                  <a:xfrm>
                    <a:off x="3823517" y="3034790"/>
                    <a:ext cx="534121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CN" sz="1600" b="1" baseline="30000" dirty="0">
                        <a:solidFill>
                          <a:prstClr val="white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256K</a:t>
                    </a:r>
                  </a:p>
                </p:txBody>
              </p:sp>
              <p:sp>
                <p:nvSpPr>
                  <p:cNvPr id="302" name="矩形 301"/>
                  <p:cNvSpPr/>
                  <p:nvPr/>
                </p:nvSpPr>
                <p:spPr>
                  <a:xfrm>
                    <a:off x="5434974" y="3030129"/>
                    <a:ext cx="747320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CN" sz="1600" b="1" baseline="30000" dirty="0">
                        <a:solidFill>
                          <a:prstClr val="white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D=256K</a:t>
                    </a:r>
                  </a:p>
                </p:txBody>
              </p:sp>
              <p:sp>
                <p:nvSpPr>
                  <p:cNvPr id="303" name="矩形 302"/>
                  <p:cNvSpPr/>
                  <p:nvPr/>
                </p:nvSpPr>
                <p:spPr>
                  <a:xfrm>
                    <a:off x="7317790" y="3027981"/>
                    <a:ext cx="651982" cy="25648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eaLnBrk="1" hangingPunct="1"/>
                    <a:r>
                      <a:rPr lang="en-US" altLang="zh-CN" sz="1600" b="1" baseline="30000" dirty="0">
                        <a:solidFill>
                          <a:prstClr val="white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256K</a:t>
                    </a:r>
                  </a:p>
                </p:txBody>
              </p:sp>
              <p:pic>
                <p:nvPicPr>
                  <p:cNvPr id="304" name="图片 303" descr="6-2.png"/>
                  <p:cNvPicPr>
                    <a:picLocks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194664" y="2985606"/>
                    <a:ext cx="980622" cy="248400"/>
                  </a:xfrm>
                  <a:prstGeom prst="rect">
                    <a:avLst/>
                  </a:prstGeom>
                </p:spPr>
              </p:pic>
              <p:sp>
                <p:nvSpPr>
                  <p:cNvPr id="305" name="矩形 304"/>
                  <p:cNvSpPr/>
                  <p:nvPr/>
                </p:nvSpPr>
                <p:spPr>
                  <a:xfrm>
                    <a:off x="1312142" y="3039485"/>
                    <a:ext cx="740908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CN" sz="1600" b="1" baseline="30000" dirty="0">
                        <a:solidFill>
                          <a:prstClr val="white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A=128K</a:t>
                    </a:r>
                  </a:p>
                </p:txBody>
              </p:sp>
            </p:grpSp>
            <p:grpSp>
              <p:nvGrpSpPr>
                <p:cNvPr id="291" name="组合 290"/>
                <p:cNvGrpSpPr/>
                <p:nvPr/>
              </p:nvGrpSpPr>
              <p:grpSpPr>
                <a:xfrm>
                  <a:off x="1196086" y="3326526"/>
                  <a:ext cx="979200" cy="307569"/>
                  <a:chOff x="1167375" y="3308349"/>
                  <a:chExt cx="979200" cy="307569"/>
                </a:xfrm>
              </p:grpSpPr>
              <p:pic>
                <p:nvPicPr>
                  <p:cNvPr id="292" name="图片 291" descr="6-8.png"/>
                  <p:cNvPicPr>
                    <a:picLocks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167375" y="3308349"/>
                    <a:ext cx="979200" cy="248400"/>
                  </a:xfrm>
                  <a:prstGeom prst="rect">
                    <a:avLst/>
                  </a:prstGeom>
                </p:spPr>
              </p:pic>
              <p:sp>
                <p:nvSpPr>
                  <p:cNvPr id="293" name="矩形 292"/>
                  <p:cNvSpPr/>
                  <p:nvPr/>
                </p:nvSpPr>
                <p:spPr>
                  <a:xfrm>
                    <a:off x="1380901" y="3359438"/>
                    <a:ext cx="534121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CN" sz="1600" b="1" baseline="30000" dirty="0">
                        <a:solidFill>
                          <a:prstClr val="white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128K</a:t>
                    </a:r>
                  </a:p>
                </p:txBody>
              </p:sp>
            </p:grpSp>
          </p:grpSp>
          <p:grpSp>
            <p:nvGrpSpPr>
              <p:cNvPr id="287" name="组合 286"/>
              <p:cNvGrpSpPr/>
              <p:nvPr/>
            </p:nvGrpSpPr>
            <p:grpSpPr>
              <a:xfrm>
                <a:off x="1190873" y="3668565"/>
                <a:ext cx="979200" cy="304910"/>
                <a:chOff x="1167375" y="3658673"/>
                <a:chExt cx="979200" cy="304910"/>
              </a:xfrm>
            </p:grpSpPr>
            <p:pic>
              <p:nvPicPr>
                <p:cNvPr id="288" name="图片 287" descr="6-4.png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67375" y="3658673"/>
                  <a:ext cx="979200" cy="248400"/>
                </a:xfrm>
                <a:prstGeom prst="rect">
                  <a:avLst/>
                </a:prstGeom>
              </p:spPr>
            </p:pic>
            <p:sp>
              <p:nvSpPr>
                <p:cNvPr id="289" name="矩形 288"/>
                <p:cNvSpPr/>
                <p:nvPr/>
              </p:nvSpPr>
              <p:spPr>
                <a:xfrm>
                  <a:off x="1283561" y="3707103"/>
                  <a:ext cx="716863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1600" b="1" baseline="30000" dirty="0">
                      <a:solidFill>
                        <a:prstClr val="white"/>
                      </a:solidFill>
                      <a:latin typeface="微软雅黑" pitchFamily="34" charset="-122"/>
                      <a:ea typeface="微软雅黑" pitchFamily="34" charset="-122"/>
                    </a:rPr>
                    <a:t>E=128K</a:t>
                  </a:r>
                </a:p>
              </p:txBody>
            </p:sp>
          </p:grpSp>
        </p:grpSp>
        <p:sp>
          <p:nvSpPr>
            <p:cNvPr id="306" name="矩形 305"/>
            <p:cNvSpPr/>
            <p:nvPr/>
          </p:nvSpPr>
          <p:spPr>
            <a:xfrm>
              <a:off x="2171594" y="4044074"/>
              <a:ext cx="1061856" cy="2165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307" name="组合 306"/>
            <p:cNvGrpSpPr/>
            <p:nvPr/>
          </p:nvGrpSpPr>
          <p:grpSpPr>
            <a:xfrm>
              <a:off x="2163377" y="4027478"/>
              <a:ext cx="1082623" cy="307861"/>
              <a:chOff x="2128909" y="3998499"/>
              <a:chExt cx="1082623" cy="307861"/>
            </a:xfrm>
          </p:grpSpPr>
          <p:pic>
            <p:nvPicPr>
              <p:cNvPr id="308" name="图片 307" descr="6-6.png"/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8909" y="3998499"/>
                <a:ext cx="1082623" cy="248400"/>
              </a:xfrm>
              <a:prstGeom prst="rect">
                <a:avLst/>
              </a:prstGeom>
            </p:spPr>
          </p:pic>
          <p:sp>
            <p:nvSpPr>
              <p:cNvPr id="309" name="矩形 308"/>
              <p:cNvSpPr/>
              <p:nvPr/>
            </p:nvSpPr>
            <p:spPr>
              <a:xfrm>
                <a:off x="2385573" y="4049880"/>
                <a:ext cx="534121" cy="256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1600" b="1" baseline="30000" dirty="0">
                    <a:solidFill>
                      <a:prstClr val="white"/>
                    </a:solidFill>
                    <a:latin typeface="微软雅黑" pitchFamily="34" charset="-122"/>
                    <a:ea typeface="微软雅黑" pitchFamily="34" charset="-122"/>
                  </a:rPr>
                  <a:t>128K</a:t>
                </a:r>
              </a:p>
            </p:txBody>
          </p:sp>
        </p:grpSp>
      </p:grpSp>
      <p:sp>
        <p:nvSpPr>
          <p:cNvPr id="311" name="矩形 310"/>
          <p:cNvSpPr/>
          <p:nvPr/>
        </p:nvSpPr>
        <p:spPr>
          <a:xfrm>
            <a:off x="2724891" y="4901326"/>
            <a:ext cx="2042899" cy="2165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314" name="组合 313"/>
          <p:cNvGrpSpPr/>
          <p:nvPr/>
        </p:nvGrpSpPr>
        <p:grpSpPr>
          <a:xfrm>
            <a:off x="2720712" y="4886292"/>
            <a:ext cx="2047077" cy="307648"/>
            <a:chOff x="1196710" y="4029042"/>
            <a:chExt cx="2047077" cy="307648"/>
          </a:xfrm>
        </p:grpSpPr>
        <p:pic>
          <p:nvPicPr>
            <p:cNvPr id="312" name="图片 311" descr="6-6.png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6710" y="4029042"/>
              <a:ext cx="2047077" cy="248400"/>
            </a:xfrm>
            <a:prstGeom prst="rect">
              <a:avLst/>
            </a:prstGeom>
          </p:spPr>
        </p:pic>
        <p:sp>
          <p:nvSpPr>
            <p:cNvPr id="313" name="矩形 312"/>
            <p:cNvSpPr/>
            <p:nvPr/>
          </p:nvSpPr>
          <p:spPr>
            <a:xfrm>
              <a:off x="1961134" y="4080210"/>
              <a:ext cx="620162" cy="256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1600" b="1" baseline="30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</p:grpSp>
      <p:sp>
        <p:nvSpPr>
          <p:cNvPr id="315" name="矩形 314"/>
          <p:cNvSpPr/>
          <p:nvPr/>
        </p:nvSpPr>
        <p:spPr>
          <a:xfrm>
            <a:off x="2734741" y="4901326"/>
            <a:ext cx="3763630" cy="2165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316" name="组合 315"/>
          <p:cNvGrpSpPr/>
          <p:nvPr/>
        </p:nvGrpSpPr>
        <p:grpSpPr>
          <a:xfrm>
            <a:off x="2706338" y="4891632"/>
            <a:ext cx="3808800" cy="308158"/>
            <a:chOff x="1161438" y="4331642"/>
            <a:chExt cx="3808800" cy="308158"/>
          </a:xfrm>
        </p:grpSpPr>
        <p:pic>
          <p:nvPicPr>
            <p:cNvPr id="90" name="图片 89" descr="7-8.png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1438" y="4331642"/>
              <a:ext cx="3808800" cy="248400"/>
            </a:xfrm>
            <a:prstGeom prst="rect">
              <a:avLst/>
            </a:prstGeom>
          </p:spPr>
        </p:pic>
        <p:sp>
          <p:nvSpPr>
            <p:cNvPr id="142" name="矩形 141"/>
            <p:cNvSpPr/>
            <p:nvPr/>
          </p:nvSpPr>
          <p:spPr>
            <a:xfrm>
              <a:off x="2753252" y="4383320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600" b="1" baseline="30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512K</a:t>
              </a: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1935578" y="5235235"/>
            <a:ext cx="8032610" cy="369694"/>
            <a:chOff x="411578" y="4377985"/>
            <a:chExt cx="8032610" cy="369694"/>
          </a:xfrm>
        </p:grpSpPr>
        <p:sp>
          <p:nvSpPr>
            <p:cNvPr id="73" name="矩形 72"/>
            <p:cNvSpPr/>
            <p:nvPr/>
          </p:nvSpPr>
          <p:spPr>
            <a:xfrm>
              <a:off x="411578" y="4437887"/>
              <a:ext cx="81111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500" b="1" baseline="300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Release D</a:t>
              </a:r>
            </a:p>
          </p:txBody>
        </p:sp>
        <p:sp>
          <p:nvSpPr>
            <p:cNvPr id="120" name="矩形 119"/>
            <p:cNvSpPr/>
            <p:nvPr/>
          </p:nvSpPr>
          <p:spPr>
            <a:xfrm>
              <a:off x="4684441" y="4450162"/>
              <a:ext cx="4667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b="1" baseline="30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1M</a:t>
              </a:r>
            </a:p>
          </p:txBody>
        </p:sp>
        <p:grpSp>
          <p:nvGrpSpPr>
            <p:cNvPr id="317" name="组合 316"/>
            <p:cNvGrpSpPr/>
            <p:nvPr/>
          </p:nvGrpSpPr>
          <p:grpSpPr>
            <a:xfrm>
              <a:off x="1207386" y="4377985"/>
              <a:ext cx="7236802" cy="313203"/>
              <a:chOff x="1192394" y="4026635"/>
              <a:chExt cx="7236802" cy="313203"/>
            </a:xfrm>
          </p:grpSpPr>
          <p:grpSp>
            <p:nvGrpSpPr>
              <p:cNvPr id="319" name="组合 318"/>
              <p:cNvGrpSpPr/>
              <p:nvPr/>
            </p:nvGrpSpPr>
            <p:grpSpPr>
              <a:xfrm>
                <a:off x="1192394" y="4026635"/>
                <a:ext cx="7236802" cy="313203"/>
                <a:chOff x="1190873" y="3668565"/>
                <a:chExt cx="7236802" cy="313203"/>
              </a:xfrm>
            </p:grpSpPr>
            <p:grpSp>
              <p:nvGrpSpPr>
                <p:cNvPr id="324" name="组合 323"/>
                <p:cNvGrpSpPr/>
                <p:nvPr/>
              </p:nvGrpSpPr>
              <p:grpSpPr>
                <a:xfrm>
                  <a:off x="1193143" y="3669504"/>
                  <a:ext cx="7234532" cy="312264"/>
                  <a:chOff x="1194664" y="3325592"/>
                  <a:chExt cx="7234532" cy="312264"/>
                </a:xfrm>
              </p:grpSpPr>
              <p:grpSp>
                <p:nvGrpSpPr>
                  <p:cNvPr id="328" name="组合 327"/>
                  <p:cNvGrpSpPr/>
                  <p:nvPr/>
                </p:nvGrpSpPr>
                <p:grpSpPr>
                  <a:xfrm>
                    <a:off x="1194664" y="3325592"/>
                    <a:ext cx="7234532" cy="312264"/>
                    <a:chOff x="1194664" y="2983701"/>
                    <a:chExt cx="7234532" cy="312264"/>
                  </a:xfrm>
                </p:grpSpPr>
                <p:pic>
                  <p:nvPicPr>
                    <p:cNvPr id="332" name="图片 331" descr="6-7.png"/>
                    <p:cNvPicPr>
                      <a:picLocks/>
                    </p:cNvPicPr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2170073" y="2983701"/>
                      <a:ext cx="557932" cy="248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33" name="图片 332" descr="6-8.png"/>
                    <p:cNvPicPr>
                      <a:picLocks/>
                    </p:cNvPicPr>
                    <p:nvPr/>
                  </p:nvPicPr>
                  <p:blipFill>
                    <a:blip r:embed="rId10" cstate="print"/>
                    <a:stretch>
                      <a:fillRect/>
                    </a:stretch>
                  </p:blipFill>
                  <p:spPr>
                    <a:xfrm>
                      <a:off x="2719611" y="2983701"/>
                      <a:ext cx="524177" cy="248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34" name="图片 333" descr="6-12.png"/>
                    <p:cNvPicPr>
                      <a:picLocks/>
                    </p:cNvPicPr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4977666" y="2986949"/>
                      <a:ext cx="1734455" cy="248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35" name="图片 334" descr="6-6.png"/>
                    <p:cNvPicPr>
                      <a:picLocks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6684622" y="2984801"/>
                      <a:ext cx="1744574" cy="248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36" name="图片 335" descr="6-6.png"/>
                    <p:cNvPicPr>
                      <a:picLocks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3236686" y="2984179"/>
                      <a:ext cx="1763066" cy="248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37" name="矩形 336"/>
                    <p:cNvSpPr/>
                    <p:nvPr/>
                  </p:nvSpPr>
                  <p:spPr>
                    <a:xfrm>
                      <a:off x="2128252" y="3034790"/>
                      <a:ext cx="644728" cy="2564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eaLnBrk="1" hangingPunct="1"/>
                      <a:r>
                        <a:rPr lang="en-US" altLang="zh-CN" sz="1600" b="1" baseline="30000" dirty="0">
                          <a:solidFill>
                            <a:prstClr val="white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C=64K</a:t>
                      </a:r>
                    </a:p>
                  </p:txBody>
                </p:sp>
                <p:sp>
                  <p:nvSpPr>
                    <p:cNvPr id="338" name="矩形 337"/>
                    <p:cNvSpPr/>
                    <p:nvPr/>
                  </p:nvSpPr>
                  <p:spPr>
                    <a:xfrm>
                      <a:off x="2783175" y="3037140"/>
                      <a:ext cx="449162" cy="2564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eaLnBrk="1" hangingPunct="1"/>
                      <a:r>
                        <a:rPr lang="en-US" altLang="zh-CN" sz="1600" b="1" baseline="30000" dirty="0">
                          <a:solidFill>
                            <a:prstClr val="white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64K</a:t>
                      </a:r>
                    </a:p>
                  </p:txBody>
                </p:sp>
                <p:sp>
                  <p:nvSpPr>
                    <p:cNvPr id="339" name="矩形 338"/>
                    <p:cNvSpPr/>
                    <p:nvPr/>
                  </p:nvSpPr>
                  <p:spPr>
                    <a:xfrm>
                      <a:off x="3823517" y="3034790"/>
                      <a:ext cx="534121" cy="2564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eaLnBrk="1" hangingPunct="1"/>
                      <a:r>
                        <a:rPr lang="en-US" altLang="zh-CN" sz="1600" b="1" baseline="30000" dirty="0">
                          <a:solidFill>
                            <a:prstClr val="white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256K</a:t>
                      </a:r>
                    </a:p>
                  </p:txBody>
                </p:sp>
                <p:sp>
                  <p:nvSpPr>
                    <p:cNvPr id="340" name="矩形 339"/>
                    <p:cNvSpPr/>
                    <p:nvPr/>
                  </p:nvSpPr>
                  <p:spPr>
                    <a:xfrm>
                      <a:off x="5434974" y="3030129"/>
                      <a:ext cx="747320" cy="2564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eaLnBrk="1" hangingPunct="1"/>
                      <a:r>
                        <a:rPr lang="en-US" altLang="zh-CN" sz="1600" b="1" baseline="30000" dirty="0">
                          <a:solidFill>
                            <a:prstClr val="white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D=256K</a:t>
                      </a:r>
                    </a:p>
                  </p:txBody>
                </p:sp>
                <p:sp>
                  <p:nvSpPr>
                    <p:cNvPr id="341" name="矩形 340"/>
                    <p:cNvSpPr/>
                    <p:nvPr/>
                  </p:nvSpPr>
                  <p:spPr>
                    <a:xfrm>
                      <a:off x="7317790" y="3027981"/>
                      <a:ext cx="651982" cy="25648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eaLnBrk="1" hangingPunct="1"/>
                      <a:r>
                        <a:rPr lang="en-US" altLang="zh-CN" sz="1600" b="1" baseline="30000" dirty="0">
                          <a:solidFill>
                            <a:prstClr val="white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256K</a:t>
                      </a:r>
                    </a:p>
                  </p:txBody>
                </p:sp>
                <p:pic>
                  <p:nvPicPr>
                    <p:cNvPr id="342" name="图片 341" descr="6-2.png"/>
                    <p:cNvPicPr>
                      <a:picLocks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194664" y="2985606"/>
                      <a:ext cx="980622" cy="248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43" name="矩形 342"/>
                    <p:cNvSpPr/>
                    <p:nvPr/>
                  </p:nvSpPr>
                  <p:spPr>
                    <a:xfrm>
                      <a:off x="1312142" y="3039485"/>
                      <a:ext cx="740908" cy="2564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eaLnBrk="1" hangingPunct="1"/>
                      <a:r>
                        <a:rPr lang="en-US" altLang="zh-CN" sz="1600" b="1" baseline="30000" dirty="0">
                          <a:solidFill>
                            <a:prstClr val="white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A=128K</a:t>
                      </a:r>
                    </a:p>
                  </p:txBody>
                </p:sp>
              </p:grpSp>
              <p:grpSp>
                <p:nvGrpSpPr>
                  <p:cNvPr id="329" name="组合 328"/>
                  <p:cNvGrpSpPr/>
                  <p:nvPr/>
                </p:nvGrpSpPr>
                <p:grpSpPr>
                  <a:xfrm>
                    <a:off x="1196086" y="3326526"/>
                    <a:ext cx="979200" cy="307569"/>
                    <a:chOff x="1167375" y="3308349"/>
                    <a:chExt cx="979200" cy="307569"/>
                  </a:xfrm>
                </p:grpSpPr>
                <p:pic>
                  <p:nvPicPr>
                    <p:cNvPr id="330" name="图片 329" descr="6-8.png"/>
                    <p:cNvPicPr>
                      <a:picLocks/>
                    </p:cNvPicPr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1167375" y="3308349"/>
                      <a:ext cx="979200" cy="248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31" name="矩形 330"/>
                    <p:cNvSpPr/>
                    <p:nvPr/>
                  </p:nvSpPr>
                  <p:spPr>
                    <a:xfrm>
                      <a:off x="1380901" y="3359438"/>
                      <a:ext cx="534121" cy="2564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eaLnBrk="1" hangingPunct="1"/>
                      <a:r>
                        <a:rPr lang="en-US" altLang="zh-CN" sz="1600" b="1" baseline="30000" dirty="0">
                          <a:solidFill>
                            <a:prstClr val="white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128K</a:t>
                      </a:r>
                    </a:p>
                  </p:txBody>
                </p:sp>
              </p:grpSp>
            </p:grpSp>
            <p:grpSp>
              <p:nvGrpSpPr>
                <p:cNvPr id="325" name="组合 324"/>
                <p:cNvGrpSpPr/>
                <p:nvPr/>
              </p:nvGrpSpPr>
              <p:grpSpPr>
                <a:xfrm>
                  <a:off x="1190873" y="3668565"/>
                  <a:ext cx="979200" cy="304910"/>
                  <a:chOff x="1167375" y="3658673"/>
                  <a:chExt cx="979200" cy="304910"/>
                </a:xfrm>
              </p:grpSpPr>
              <p:pic>
                <p:nvPicPr>
                  <p:cNvPr id="326" name="图片 325" descr="6-4.png"/>
                  <p:cNvPicPr>
                    <a:picLocks/>
                  </p:cNvPicPr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167375" y="3658673"/>
                    <a:ext cx="979200" cy="248400"/>
                  </a:xfrm>
                  <a:prstGeom prst="rect">
                    <a:avLst/>
                  </a:prstGeom>
                </p:spPr>
              </p:pic>
              <p:sp>
                <p:nvSpPr>
                  <p:cNvPr id="327" name="矩形 326"/>
                  <p:cNvSpPr/>
                  <p:nvPr/>
                </p:nvSpPr>
                <p:spPr>
                  <a:xfrm>
                    <a:off x="1283561" y="3707103"/>
                    <a:ext cx="716863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CN" sz="1600" b="1" baseline="30000" dirty="0">
                        <a:solidFill>
                          <a:prstClr val="white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E=128K</a:t>
                    </a:r>
                  </a:p>
                </p:txBody>
              </p:sp>
            </p:grpSp>
          </p:grpSp>
          <p:sp>
            <p:nvSpPr>
              <p:cNvPr id="320" name="矩形 319"/>
              <p:cNvSpPr/>
              <p:nvPr/>
            </p:nvSpPr>
            <p:spPr>
              <a:xfrm>
                <a:off x="2171594" y="4044074"/>
                <a:ext cx="1061856" cy="21657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hangingPunct="1"/>
                <a:endParaRPr lang="zh-CN" altLang="en-US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grpSp>
            <p:nvGrpSpPr>
              <p:cNvPr id="321" name="组合 320"/>
              <p:cNvGrpSpPr/>
              <p:nvPr/>
            </p:nvGrpSpPr>
            <p:grpSpPr>
              <a:xfrm>
                <a:off x="2163377" y="4027478"/>
                <a:ext cx="1082623" cy="307861"/>
                <a:chOff x="2128909" y="3998499"/>
                <a:chExt cx="1082623" cy="307861"/>
              </a:xfrm>
            </p:grpSpPr>
            <p:pic>
              <p:nvPicPr>
                <p:cNvPr id="322" name="图片 321" descr="6-6.png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28909" y="3998499"/>
                  <a:ext cx="1082623" cy="248400"/>
                </a:xfrm>
                <a:prstGeom prst="rect">
                  <a:avLst/>
                </a:prstGeom>
              </p:spPr>
            </p:pic>
            <p:sp>
              <p:nvSpPr>
                <p:cNvPr id="323" name="矩形 322"/>
                <p:cNvSpPr/>
                <p:nvPr/>
              </p:nvSpPr>
              <p:spPr>
                <a:xfrm>
                  <a:off x="2385573" y="4049880"/>
                  <a:ext cx="534121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1600" b="1" baseline="30000" dirty="0">
                      <a:solidFill>
                        <a:prstClr val="white"/>
                      </a:solidFill>
                      <a:latin typeface="微软雅黑" pitchFamily="34" charset="-122"/>
                      <a:ea typeface="微软雅黑" pitchFamily="34" charset="-122"/>
                    </a:rPr>
                    <a:t>128K</a:t>
                  </a:r>
                </a:p>
              </p:txBody>
            </p:sp>
          </p:grpSp>
        </p:grpSp>
        <p:sp>
          <p:nvSpPr>
            <p:cNvPr id="344" name="矩形 343"/>
            <p:cNvSpPr/>
            <p:nvPr/>
          </p:nvSpPr>
          <p:spPr>
            <a:xfrm>
              <a:off x="1215881" y="4395424"/>
              <a:ext cx="2042899" cy="2165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345" name="组合 344"/>
            <p:cNvGrpSpPr/>
            <p:nvPr/>
          </p:nvGrpSpPr>
          <p:grpSpPr>
            <a:xfrm>
              <a:off x="1211702" y="4380392"/>
              <a:ext cx="2047077" cy="307648"/>
              <a:chOff x="1196710" y="4029042"/>
              <a:chExt cx="2047077" cy="307648"/>
            </a:xfrm>
          </p:grpSpPr>
          <p:pic>
            <p:nvPicPr>
              <p:cNvPr id="346" name="图片 345" descr="6-6.png"/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6710" y="4029042"/>
                <a:ext cx="2047077" cy="248400"/>
              </a:xfrm>
              <a:prstGeom prst="rect">
                <a:avLst/>
              </a:prstGeom>
            </p:spPr>
          </p:pic>
          <p:sp>
            <p:nvSpPr>
              <p:cNvPr id="347" name="矩形 346"/>
              <p:cNvSpPr/>
              <p:nvPr/>
            </p:nvSpPr>
            <p:spPr>
              <a:xfrm>
                <a:off x="1961134" y="4080210"/>
                <a:ext cx="620162" cy="256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/>
                <a:r>
                  <a:rPr lang="en-US" altLang="zh-CN" sz="1600" b="1" baseline="30000" dirty="0">
                    <a:solidFill>
                      <a:prstClr val="white"/>
                    </a:solidFill>
                    <a:latin typeface="微软雅黑" pitchFamily="34" charset="-122"/>
                    <a:ea typeface="微软雅黑" pitchFamily="34" charset="-122"/>
                  </a:rPr>
                  <a:t>256K</a:t>
                </a:r>
              </a:p>
            </p:txBody>
          </p:sp>
        </p:grpSp>
        <p:sp>
          <p:nvSpPr>
            <p:cNvPr id="348" name="矩形 347"/>
            <p:cNvSpPr/>
            <p:nvPr/>
          </p:nvSpPr>
          <p:spPr>
            <a:xfrm>
              <a:off x="1225733" y="4395424"/>
              <a:ext cx="3763630" cy="2165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349" name="组合 348"/>
            <p:cNvGrpSpPr/>
            <p:nvPr/>
          </p:nvGrpSpPr>
          <p:grpSpPr>
            <a:xfrm>
              <a:off x="1197330" y="4385732"/>
              <a:ext cx="3808800" cy="308158"/>
              <a:chOff x="1161438" y="4331642"/>
              <a:chExt cx="3808800" cy="308158"/>
            </a:xfrm>
          </p:grpSpPr>
          <p:pic>
            <p:nvPicPr>
              <p:cNvPr id="350" name="图片 349" descr="7-8.png"/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1438" y="4331642"/>
                <a:ext cx="3808800" cy="248400"/>
              </a:xfrm>
              <a:prstGeom prst="rect">
                <a:avLst/>
              </a:prstGeom>
            </p:spPr>
          </p:pic>
          <p:sp>
            <p:nvSpPr>
              <p:cNvPr id="351" name="矩形 350"/>
              <p:cNvSpPr/>
              <p:nvPr/>
            </p:nvSpPr>
            <p:spPr>
              <a:xfrm>
                <a:off x="2753252" y="4383320"/>
                <a:ext cx="534121" cy="256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1600" b="1" baseline="30000" dirty="0">
                    <a:solidFill>
                      <a:prstClr val="white"/>
                    </a:solidFill>
                    <a:latin typeface="微软雅黑" pitchFamily="34" charset="-122"/>
                    <a:ea typeface="微软雅黑" pitchFamily="34" charset="-122"/>
                  </a:rPr>
                  <a:t>512K</a:t>
                </a:r>
              </a:p>
            </p:txBody>
          </p:sp>
        </p:grpSp>
      </p:grpSp>
      <p:sp>
        <p:nvSpPr>
          <p:cNvPr id="353" name="矩形 352"/>
          <p:cNvSpPr/>
          <p:nvPr/>
        </p:nvSpPr>
        <p:spPr>
          <a:xfrm>
            <a:off x="6528907" y="5252674"/>
            <a:ext cx="3422768" cy="2034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354" name="组合 353"/>
          <p:cNvGrpSpPr/>
          <p:nvPr/>
        </p:nvGrpSpPr>
        <p:grpSpPr>
          <a:xfrm>
            <a:off x="6525612" y="5241946"/>
            <a:ext cx="3451170" cy="308158"/>
            <a:chOff x="1161438" y="4331642"/>
            <a:chExt cx="3808800" cy="308158"/>
          </a:xfrm>
        </p:grpSpPr>
        <p:pic>
          <p:nvPicPr>
            <p:cNvPr id="355" name="图片 354" descr="7-8.png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1438" y="4331642"/>
              <a:ext cx="3808800" cy="248400"/>
            </a:xfrm>
            <a:prstGeom prst="rect">
              <a:avLst/>
            </a:prstGeom>
          </p:spPr>
        </p:pic>
        <p:sp>
          <p:nvSpPr>
            <p:cNvPr id="356" name="矩形 355"/>
            <p:cNvSpPr/>
            <p:nvPr/>
          </p:nvSpPr>
          <p:spPr>
            <a:xfrm>
              <a:off x="2753251" y="4383320"/>
              <a:ext cx="589470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600" b="1" baseline="30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512K</a:t>
              </a:r>
            </a:p>
          </p:txBody>
        </p:sp>
      </p:grpSp>
      <p:sp>
        <p:nvSpPr>
          <p:cNvPr id="360" name="矩形 359"/>
          <p:cNvSpPr/>
          <p:nvPr/>
        </p:nvSpPr>
        <p:spPr>
          <a:xfrm>
            <a:off x="2727968" y="5244548"/>
            <a:ext cx="7241048" cy="2394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358" name="组合 357"/>
          <p:cNvGrpSpPr/>
          <p:nvPr/>
        </p:nvGrpSpPr>
        <p:grpSpPr>
          <a:xfrm>
            <a:off x="2733515" y="5238064"/>
            <a:ext cx="7235503" cy="343699"/>
            <a:chOff x="1182328" y="4779543"/>
            <a:chExt cx="7235503" cy="343699"/>
          </a:xfrm>
        </p:grpSpPr>
        <p:pic>
          <p:nvPicPr>
            <p:cNvPr id="95" name="图片 94" descr="6-5.png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2328" y="4779543"/>
              <a:ext cx="7235503" cy="243840"/>
            </a:xfrm>
            <a:prstGeom prst="rect">
              <a:avLst/>
            </a:prstGeom>
          </p:spPr>
        </p:pic>
        <p:sp>
          <p:nvSpPr>
            <p:cNvPr id="357" name="矩形 356"/>
            <p:cNvSpPr/>
            <p:nvPr/>
          </p:nvSpPr>
          <p:spPr>
            <a:xfrm>
              <a:off x="4684441" y="4825725"/>
              <a:ext cx="4667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b="1" baseline="30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1M</a:t>
              </a:r>
            </a:p>
          </p:txBody>
        </p:sp>
      </p:grpSp>
      <p:sp>
        <p:nvSpPr>
          <p:cNvPr id="231" name="矩形 230"/>
          <p:cNvSpPr/>
          <p:nvPr/>
        </p:nvSpPr>
        <p:spPr>
          <a:xfrm>
            <a:off x="1722907" y="2139733"/>
            <a:ext cx="10676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500" b="1" baseline="30000" dirty="0">
                <a:solidFill>
                  <a:srgbClr val="09707F"/>
                </a:solidFill>
                <a:latin typeface="微软雅黑" pitchFamily="34" charset="-122"/>
                <a:ea typeface="微软雅黑" pitchFamily="34" charset="-122"/>
              </a:rPr>
              <a:t>Request 100K</a:t>
            </a:r>
          </a:p>
        </p:txBody>
      </p:sp>
      <p:sp>
        <p:nvSpPr>
          <p:cNvPr id="232" name="矩形 231"/>
          <p:cNvSpPr/>
          <p:nvPr/>
        </p:nvSpPr>
        <p:spPr>
          <a:xfrm>
            <a:off x="1692134" y="2483514"/>
            <a:ext cx="10676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500" b="1" baseline="30000" dirty="0">
                <a:solidFill>
                  <a:srgbClr val="F9CB14"/>
                </a:solidFill>
                <a:latin typeface="微软雅黑" pitchFamily="34" charset="-122"/>
                <a:ea typeface="微软雅黑" pitchFamily="34" charset="-122"/>
              </a:rPr>
              <a:t>Request 240K</a:t>
            </a:r>
          </a:p>
        </p:txBody>
      </p:sp>
      <p:sp>
        <p:nvSpPr>
          <p:cNvPr id="233" name="矩形 232"/>
          <p:cNvSpPr/>
          <p:nvPr/>
        </p:nvSpPr>
        <p:spPr>
          <a:xfrm>
            <a:off x="1743101" y="2840663"/>
            <a:ext cx="9890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500" b="1" baseline="30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Request 64K</a:t>
            </a:r>
          </a:p>
        </p:txBody>
      </p:sp>
      <p:sp>
        <p:nvSpPr>
          <p:cNvPr id="234" name="矩形 233"/>
          <p:cNvSpPr/>
          <p:nvPr/>
        </p:nvSpPr>
        <p:spPr>
          <a:xfrm>
            <a:off x="1667868" y="3207873"/>
            <a:ext cx="10676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500" b="1" baseline="30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Request 256K</a:t>
            </a:r>
          </a:p>
        </p:txBody>
      </p:sp>
      <p:sp>
        <p:nvSpPr>
          <p:cNvPr id="240" name="矩形 239"/>
          <p:cNvSpPr/>
          <p:nvPr/>
        </p:nvSpPr>
        <p:spPr>
          <a:xfrm>
            <a:off x="1964942" y="3566159"/>
            <a:ext cx="7982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500" b="1" baseline="30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Release B</a:t>
            </a:r>
          </a:p>
        </p:txBody>
      </p:sp>
      <p:sp>
        <p:nvSpPr>
          <p:cNvPr id="259" name="矩形 258"/>
          <p:cNvSpPr/>
          <p:nvPr/>
        </p:nvSpPr>
        <p:spPr>
          <a:xfrm>
            <a:off x="1953425" y="3904084"/>
            <a:ext cx="8063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500" b="1" baseline="30000" dirty="0">
                <a:solidFill>
                  <a:srgbClr val="056F7E"/>
                </a:solidFill>
                <a:latin typeface="微软雅黑" pitchFamily="34" charset="-122"/>
                <a:ea typeface="微软雅黑" pitchFamily="34" charset="-122"/>
              </a:rPr>
              <a:t>Release A</a:t>
            </a:r>
          </a:p>
        </p:txBody>
      </p:sp>
      <p:sp>
        <p:nvSpPr>
          <p:cNvPr id="260" name="矩形 259"/>
          <p:cNvSpPr/>
          <p:nvPr/>
        </p:nvSpPr>
        <p:spPr>
          <a:xfrm>
            <a:off x="1770194" y="4227456"/>
            <a:ext cx="9890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500" b="1" baseline="30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Request 75K</a:t>
            </a:r>
          </a:p>
        </p:txBody>
      </p:sp>
      <p:sp>
        <p:nvSpPr>
          <p:cNvPr id="285" name="矩形 284"/>
          <p:cNvSpPr/>
          <p:nvPr/>
        </p:nvSpPr>
        <p:spPr>
          <a:xfrm>
            <a:off x="1917091" y="4588887"/>
            <a:ext cx="7966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500" b="1" baseline="30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Release C</a:t>
            </a:r>
          </a:p>
        </p:txBody>
      </p:sp>
      <p:sp>
        <p:nvSpPr>
          <p:cNvPr id="318" name="矩形 317"/>
          <p:cNvSpPr/>
          <p:nvPr/>
        </p:nvSpPr>
        <p:spPr>
          <a:xfrm>
            <a:off x="1938433" y="4942545"/>
            <a:ext cx="7838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500" b="1" baseline="30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Release E</a:t>
            </a:r>
          </a:p>
        </p:txBody>
      </p:sp>
      <p:sp>
        <p:nvSpPr>
          <p:cNvPr id="359" name="矩形 358"/>
          <p:cNvSpPr/>
          <p:nvPr/>
        </p:nvSpPr>
        <p:spPr>
          <a:xfrm>
            <a:off x="1932991" y="5295922"/>
            <a:ext cx="8111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500" b="1" baseline="30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Release D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037D77-82B2-B191-79D3-7B7410E58749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4" name="标题 8">
            <a:extLst>
              <a:ext uri="{FF2B5EF4-FFF2-40B4-BE49-F238E27FC236}">
                <a16:creationId xmlns:a16="http://schemas.microsoft.com/office/drawing/2014/main" id="{1DDB24DB-EBDF-42C4-AFB3-FD179465CA3C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伙伴系统中的内存分配</a:t>
            </a:r>
          </a:p>
        </p:txBody>
      </p:sp>
    </p:spTree>
    <p:extLst>
      <p:ext uri="{BB962C8B-B14F-4D97-AF65-F5344CB8AC3E}">
        <p14:creationId xmlns:p14="http://schemas.microsoft.com/office/powerpoint/2010/main" val="230572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25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25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2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750"/>
                            </p:stCondLst>
                            <p:childTnLst>
                              <p:par>
                                <p:cTn id="5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5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75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2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5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2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25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25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2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25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2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25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75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9" dur="2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25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500"/>
                            </p:stCondLst>
                            <p:childTnLst>
                              <p:par>
                                <p:cTn id="153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4" dur="2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75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9" dur="25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750"/>
                            </p:stCondLst>
                            <p:childTnLst>
                              <p:par>
                                <p:cTn id="17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750"/>
                            </p:stCondLst>
                            <p:childTnLst>
                              <p:par>
                                <p:cTn id="1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0" dur="25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750"/>
                            </p:stCondLst>
                            <p:childTnLst>
                              <p:par>
                                <p:cTn id="1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750"/>
                            </p:stCondLst>
                            <p:childTnLst>
                              <p:par>
                                <p:cTn id="19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250"/>
                            </p:stCondLst>
                            <p:childTnLst>
                              <p:par>
                                <p:cTn id="198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9" dur="25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3000"/>
                            </p:stCondLst>
                            <p:childTnLst>
                              <p:par>
                                <p:cTn id="2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3000"/>
                            </p:stCondLst>
                            <p:childTnLst>
                              <p:par>
                                <p:cTn id="2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00"/>
                            </p:stCondLst>
                            <p:childTnLst>
                              <p:par>
                                <p:cTn id="216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7" dur="25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750"/>
                            </p:stCondLst>
                            <p:childTnLst>
                              <p:par>
                                <p:cTn id="2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25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6" dur="25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85" grpId="1" animBg="1"/>
      <p:bldP spid="185" grpId="2" animBg="1"/>
      <p:bldP spid="188" grpId="0"/>
      <p:bldP spid="189" grpId="0" animBg="1"/>
      <p:bldP spid="189" grpId="1" animBg="1"/>
      <p:bldP spid="189" grpId="2" animBg="1"/>
      <p:bldP spid="190" grpId="0"/>
      <p:bldP spid="192" grpId="0" animBg="1"/>
      <p:bldP spid="192" grpId="1" animBg="1"/>
      <p:bldP spid="192" grpId="2" animBg="1"/>
      <p:bldP spid="193" grpId="0"/>
      <p:bldP spid="282" grpId="0" animBg="1"/>
      <p:bldP spid="282" grpId="1" animBg="1"/>
      <p:bldP spid="282" grpId="2" animBg="1"/>
      <p:bldP spid="311" grpId="0" animBg="1"/>
      <p:bldP spid="311" grpId="1" animBg="1"/>
      <p:bldP spid="315" grpId="0" animBg="1"/>
      <p:bldP spid="315" grpId="1" animBg="1"/>
      <p:bldP spid="353" grpId="0" animBg="1"/>
      <p:bldP spid="353" grpId="1" animBg="1"/>
      <p:bldP spid="360" grpId="0" animBg="1"/>
      <p:bldP spid="360" grpId="1" animBg="1"/>
      <p:bldP spid="231" grpId="0"/>
      <p:bldP spid="232" grpId="0"/>
      <p:bldP spid="233" grpId="0"/>
      <p:bldP spid="234" grpId="0"/>
      <p:bldP spid="240" grpId="0"/>
      <p:bldP spid="259" grpId="0"/>
      <p:bldP spid="260" grpId="0"/>
      <p:bldP spid="285" grpId="0"/>
      <p:bldP spid="318" grpId="0"/>
      <p:bldP spid="35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7419" y="2348880"/>
            <a:ext cx="7777162" cy="2016497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5400" i="1" dirty="0">
                <a:solidFill>
                  <a:srgbClr val="993300"/>
                </a:solidFill>
                <a:ea typeface="宋体" panose="02010600030101010101" pitchFamily="2" charset="-122"/>
              </a:rPr>
              <a:t>Thanks for your time!</a:t>
            </a:r>
            <a:br>
              <a:rPr lang="en-US" altLang="zh-CN" sz="5400" i="1" dirty="0">
                <a:solidFill>
                  <a:srgbClr val="993300"/>
                </a:solidFill>
                <a:ea typeface="宋体" panose="02010600030101010101" pitchFamily="2" charset="-122"/>
              </a:rPr>
            </a:br>
            <a:r>
              <a:rPr lang="en-US" altLang="zh-CN" sz="5400" i="1" dirty="0">
                <a:solidFill>
                  <a:srgbClr val="993300"/>
                </a:solidFill>
                <a:ea typeface="宋体" panose="02010600030101010101" pitchFamily="2" charset="-122"/>
              </a:rPr>
              <a:t>Questions &amp; Answers</a:t>
            </a:r>
            <a:endParaRPr lang="en-US" altLang="ko-KR" sz="5400" i="1" dirty="0">
              <a:solidFill>
                <a:srgbClr val="993300"/>
              </a:solidFill>
              <a:ea typeface="굴림" pitchFamily="34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82684" y="1780164"/>
            <a:ext cx="3960440" cy="1185382"/>
            <a:chOff x="158684" y="922914"/>
            <a:chExt cx="3960440" cy="1185382"/>
          </a:xfrm>
        </p:grpSpPr>
        <p:sp>
          <p:nvSpPr>
            <p:cNvPr id="3" name="Text Box 2"/>
            <p:cNvSpPr>
              <a:spLocks noChangeArrowheads="1"/>
            </p:cNvSpPr>
            <p:nvPr/>
          </p:nvSpPr>
          <p:spPr bwMode="auto">
            <a:xfrm>
              <a:off x="158684" y="922914"/>
              <a:ext cx="3960440" cy="42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eaLnBrk="1" hangingPunct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释放过程</a:t>
              </a:r>
              <a:endPara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41475" y="140248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2"/>
            <p:cNvSpPr>
              <a:spLocks noChangeArrowheads="1"/>
            </p:cNvSpPr>
            <p:nvPr/>
          </p:nvSpPr>
          <p:spPr bwMode="auto">
            <a:xfrm>
              <a:off x="679971" y="1308560"/>
              <a:ext cx="1850376" cy="709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eaLnBrk="1" hangingPunct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1600" b="1" dirty="0">
                  <a:solidFill>
                    <a:srgbClr val="4BACC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把释放的块放入空闲块数组</a:t>
              </a:r>
            </a:p>
            <a:p>
              <a:pPr eaLnBrk="1" hangingPunct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1600" b="1" dirty="0">
                  <a:solidFill>
                    <a:srgbClr val="4BACC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合并满足合并条件的空闲块</a:t>
              </a: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41902" y="195907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ext Box 2"/>
          <p:cNvSpPr>
            <a:spLocks noChangeArrowheads="1"/>
          </p:cNvSpPr>
          <p:nvPr/>
        </p:nvSpPr>
        <p:spPr bwMode="auto">
          <a:xfrm>
            <a:off x="1688916" y="3344963"/>
            <a:ext cx="3960440" cy="423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合并条件</a:t>
            </a:r>
            <a:endParaRPr lang="en-US" altLang="zh-CN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83903" y="3704545"/>
            <a:ext cx="2413925" cy="413680"/>
            <a:chOff x="559901" y="2847295"/>
            <a:chExt cx="2413925" cy="413680"/>
          </a:xfrm>
        </p:grpSpPr>
        <p:pic>
          <p:nvPicPr>
            <p:cNvPr id="11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59901" y="291521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 Box 2"/>
            <p:cNvSpPr>
              <a:spLocks noChangeArrowheads="1"/>
            </p:cNvSpPr>
            <p:nvPr/>
          </p:nvSpPr>
          <p:spPr bwMode="auto">
            <a:xfrm>
              <a:off x="690876" y="2847295"/>
              <a:ext cx="2282950" cy="413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eaLnBrk="1" hangingPunct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1600" b="1" dirty="0">
                  <a:solidFill>
                    <a:srgbClr val="4BACC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大小相同</a:t>
              </a:r>
              <a:r>
                <a:rPr lang="en-US" altLang="zh-CN" sz="1600" b="1" dirty="0">
                  <a:solidFill>
                    <a:srgbClr val="4BACC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sz="1600" b="1" baseline="30000" dirty="0">
                  <a:solidFill>
                    <a:srgbClr val="4BACC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</a:p>
          </p:txBody>
        </p:sp>
      </p:grp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132156" y="5251256"/>
            <a:ext cx="59456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http://en.wikipedia.org/wiki/Buddy_memory_allocation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200353" y="2018776"/>
            <a:ext cx="6085524" cy="2769697"/>
            <a:chOff x="1201120" y="1378390"/>
            <a:chExt cx="6085524" cy="2769697"/>
          </a:xfrm>
        </p:grpSpPr>
        <p:cxnSp>
          <p:nvCxnSpPr>
            <p:cNvPr id="68" name="直接箭头连接符 67"/>
            <p:cNvCxnSpPr/>
            <p:nvPr/>
          </p:nvCxnSpPr>
          <p:spPr>
            <a:xfrm rot="16200000" flipH="1">
              <a:off x="2474008" y="3616192"/>
              <a:ext cx="379289" cy="75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85" idx="2"/>
            </p:cNvCxnSpPr>
            <p:nvPr/>
          </p:nvCxnSpPr>
          <p:spPr>
            <a:xfrm>
              <a:off x="3836681" y="2618680"/>
              <a:ext cx="42912" cy="119748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86" idx="2"/>
            </p:cNvCxnSpPr>
            <p:nvPr/>
          </p:nvCxnSpPr>
          <p:spPr>
            <a:xfrm>
              <a:off x="5217856" y="2618680"/>
              <a:ext cx="26173" cy="121217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87" idx="2"/>
            </p:cNvCxnSpPr>
            <p:nvPr/>
          </p:nvCxnSpPr>
          <p:spPr>
            <a:xfrm>
              <a:off x="6591080" y="2618680"/>
              <a:ext cx="7231" cy="119627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5913600" y="2007243"/>
              <a:ext cx="677480" cy="44307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H="1">
              <a:off x="5244029" y="2007243"/>
              <a:ext cx="598917" cy="44307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3143443" y="2024702"/>
              <a:ext cx="693238" cy="439743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2498420" y="2007660"/>
              <a:ext cx="626494" cy="442657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2501995" y="2485367"/>
              <a:ext cx="426931" cy="437161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2169250" y="2478336"/>
              <a:ext cx="329170" cy="455912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H="1">
              <a:off x="3149824" y="1524456"/>
              <a:ext cx="1399191" cy="484622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H="1" flipV="1">
              <a:off x="4549017" y="1522401"/>
              <a:ext cx="1293928" cy="502301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2928926" y="2937821"/>
              <a:ext cx="220898" cy="41974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2660516" y="2926774"/>
              <a:ext cx="234469" cy="492497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82" name="图片 81" descr="7-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6615" y="1378390"/>
              <a:ext cx="304801" cy="304801"/>
            </a:xfrm>
            <a:prstGeom prst="rect">
              <a:avLst/>
            </a:prstGeom>
          </p:spPr>
        </p:pic>
        <p:pic>
          <p:nvPicPr>
            <p:cNvPr id="83" name="图片 82" descr="7-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8536" y="1854843"/>
              <a:ext cx="304801" cy="304801"/>
            </a:xfrm>
            <a:prstGeom prst="rect">
              <a:avLst/>
            </a:prstGeom>
          </p:spPr>
        </p:pic>
        <p:pic>
          <p:nvPicPr>
            <p:cNvPr id="84" name="图片 83" descr="7-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4909" y="2309317"/>
              <a:ext cx="304801" cy="304801"/>
            </a:xfrm>
            <a:prstGeom prst="rect">
              <a:avLst/>
            </a:prstGeom>
          </p:spPr>
        </p:pic>
        <p:pic>
          <p:nvPicPr>
            <p:cNvPr id="85" name="图片 8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4280" y="2313879"/>
              <a:ext cx="304801" cy="304801"/>
            </a:xfrm>
            <a:prstGeom prst="rect">
              <a:avLst/>
            </a:prstGeom>
          </p:spPr>
        </p:pic>
        <p:pic>
          <p:nvPicPr>
            <p:cNvPr id="86" name="图片 8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5455" y="2313879"/>
              <a:ext cx="304801" cy="304801"/>
            </a:xfrm>
            <a:prstGeom prst="rect">
              <a:avLst/>
            </a:prstGeom>
          </p:spPr>
        </p:pic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8679" y="2313879"/>
              <a:ext cx="304801" cy="304801"/>
            </a:xfrm>
            <a:prstGeom prst="rect">
              <a:avLst/>
            </a:prstGeom>
          </p:spPr>
        </p:pic>
        <p:pic>
          <p:nvPicPr>
            <p:cNvPr id="88" name="图片 87" descr="7-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1033" y="2774893"/>
              <a:ext cx="304801" cy="304801"/>
            </a:xfrm>
            <a:prstGeom prst="rect">
              <a:avLst/>
            </a:prstGeom>
          </p:spPr>
        </p:pic>
        <p:pic>
          <p:nvPicPr>
            <p:cNvPr id="89" name="图片 88" descr="7-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6912" y="1854843"/>
              <a:ext cx="304801" cy="304801"/>
            </a:xfrm>
            <a:prstGeom prst="rect">
              <a:avLst/>
            </a:prstGeom>
          </p:spPr>
        </p:pic>
        <p:sp>
          <p:nvSpPr>
            <p:cNvPr id="90" name="矩形 89"/>
            <p:cNvSpPr/>
            <p:nvPr/>
          </p:nvSpPr>
          <p:spPr>
            <a:xfrm>
              <a:off x="1204197" y="2872143"/>
              <a:ext cx="620683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128K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1354122" y="1500302"/>
              <a:ext cx="4667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1M</a:t>
              </a:r>
            </a:p>
          </p:txBody>
        </p:sp>
        <p:sp>
          <p:nvSpPr>
            <p:cNvPr id="92" name="矩形 91"/>
            <p:cNvSpPr/>
            <p:nvPr/>
          </p:nvSpPr>
          <p:spPr>
            <a:xfrm>
              <a:off x="1201120" y="1932318"/>
              <a:ext cx="620683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512K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1302550" y="3347288"/>
              <a:ext cx="51488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64K</a:t>
              </a:r>
            </a:p>
          </p:txBody>
        </p:sp>
        <p:sp>
          <p:nvSpPr>
            <p:cNvPr id="94" name="矩形 93"/>
            <p:cNvSpPr/>
            <p:nvPr/>
          </p:nvSpPr>
          <p:spPr>
            <a:xfrm>
              <a:off x="1204197" y="2394834"/>
              <a:ext cx="620683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  <p:cxnSp>
          <p:nvCxnSpPr>
            <p:cNvPr id="95" name="直接箭头连接符 94"/>
            <p:cNvCxnSpPr/>
            <p:nvPr/>
          </p:nvCxnSpPr>
          <p:spPr>
            <a:xfrm rot="16200000" flipH="1">
              <a:off x="2968817" y="3616193"/>
              <a:ext cx="379289" cy="75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873" y="3243842"/>
              <a:ext cx="304801" cy="304801"/>
            </a:xfrm>
            <a:prstGeom prst="rect">
              <a:avLst/>
            </a:prstGeom>
          </p:spPr>
        </p:pic>
        <p:pic>
          <p:nvPicPr>
            <p:cNvPr id="97" name="图片 9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1043" y="3243842"/>
              <a:ext cx="304801" cy="304801"/>
            </a:xfrm>
            <a:prstGeom prst="rect">
              <a:avLst/>
            </a:prstGeom>
          </p:spPr>
        </p:pic>
        <p:pic>
          <p:nvPicPr>
            <p:cNvPr id="98" name="图片 97" descr="6-7.png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19132" y="3839316"/>
              <a:ext cx="509794" cy="248400"/>
            </a:xfrm>
            <a:prstGeom prst="rect">
              <a:avLst/>
            </a:prstGeom>
          </p:spPr>
        </p:pic>
        <p:pic>
          <p:nvPicPr>
            <p:cNvPr id="99" name="图片 98" descr="6-2.png"/>
            <p:cNvPicPr>
              <a:picLocks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14480" y="3838178"/>
              <a:ext cx="712800" cy="248400"/>
            </a:xfrm>
            <a:prstGeom prst="rect">
              <a:avLst/>
            </a:prstGeom>
          </p:spPr>
        </p:pic>
        <p:pic>
          <p:nvPicPr>
            <p:cNvPr id="100" name="图片 99" descr="6-12.png"/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92654" y="3835408"/>
              <a:ext cx="1454400" cy="248400"/>
            </a:xfrm>
            <a:prstGeom prst="rect">
              <a:avLst/>
            </a:prstGeom>
          </p:spPr>
        </p:pic>
        <p:pic>
          <p:nvPicPr>
            <p:cNvPr id="101" name="图片 100" descr="6-11.png"/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916583" y="3839596"/>
              <a:ext cx="1370061" cy="248400"/>
            </a:xfrm>
            <a:prstGeom prst="rect">
              <a:avLst/>
            </a:prstGeom>
          </p:spPr>
        </p:pic>
        <p:pic>
          <p:nvPicPr>
            <p:cNvPr id="102" name="图片 101" descr="6-8.png"/>
            <p:cNvPicPr>
              <a:picLocks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408014" y="3839316"/>
              <a:ext cx="1116000" cy="248400"/>
            </a:xfrm>
            <a:prstGeom prst="rect">
              <a:avLst/>
            </a:prstGeom>
          </p:spPr>
        </p:pic>
        <p:pic>
          <p:nvPicPr>
            <p:cNvPr id="103" name="图片 102" descr="6-8.png"/>
            <p:cNvPicPr>
              <a:picLocks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17676" y="3839316"/>
              <a:ext cx="511200" cy="248400"/>
            </a:xfrm>
            <a:prstGeom prst="rect">
              <a:avLst/>
            </a:prstGeom>
          </p:spPr>
        </p:pic>
        <p:sp>
          <p:nvSpPr>
            <p:cNvPr id="104" name="矩形 103"/>
            <p:cNvSpPr/>
            <p:nvPr/>
          </p:nvSpPr>
          <p:spPr>
            <a:xfrm>
              <a:off x="2362233" y="3900781"/>
              <a:ext cx="61427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500" b="1" baseline="30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C=64K</a:t>
              </a:r>
            </a:p>
          </p:txBody>
        </p:sp>
        <p:sp>
          <p:nvSpPr>
            <p:cNvPr id="105" name="矩形 104"/>
            <p:cNvSpPr/>
            <p:nvPr/>
          </p:nvSpPr>
          <p:spPr>
            <a:xfrm>
              <a:off x="3704815" y="3900781"/>
              <a:ext cx="50847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500" b="1" baseline="30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  <p:sp>
          <p:nvSpPr>
            <p:cNvPr id="106" name="矩形 105"/>
            <p:cNvSpPr/>
            <p:nvPr/>
          </p:nvSpPr>
          <p:spPr>
            <a:xfrm>
              <a:off x="2956812" y="3901866"/>
              <a:ext cx="42992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500" b="1" baseline="30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64K</a:t>
              </a:r>
            </a:p>
          </p:txBody>
        </p:sp>
        <p:sp>
          <p:nvSpPr>
            <p:cNvPr id="107" name="矩形 106"/>
            <p:cNvSpPr/>
            <p:nvPr/>
          </p:nvSpPr>
          <p:spPr>
            <a:xfrm>
              <a:off x="6303502" y="3892873"/>
              <a:ext cx="50847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500" b="1" baseline="30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  <p:sp>
          <p:nvSpPr>
            <p:cNvPr id="108" name="矩形 107"/>
            <p:cNvSpPr/>
            <p:nvPr/>
          </p:nvSpPr>
          <p:spPr>
            <a:xfrm>
              <a:off x="4857407" y="3891053"/>
              <a:ext cx="70724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500" b="1" baseline="30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D=256K</a:t>
              </a:r>
            </a:p>
          </p:txBody>
        </p:sp>
        <p:sp>
          <p:nvSpPr>
            <p:cNvPr id="109" name="矩形 108"/>
            <p:cNvSpPr/>
            <p:nvPr/>
          </p:nvSpPr>
          <p:spPr>
            <a:xfrm>
              <a:off x="1717822" y="3895917"/>
              <a:ext cx="70243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500" b="1" baseline="30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A=128K</a:t>
              </a:r>
            </a:p>
          </p:txBody>
        </p:sp>
        <p:cxnSp>
          <p:nvCxnSpPr>
            <p:cNvPr id="110" name="直接箭头连接符 109"/>
            <p:cNvCxnSpPr>
              <a:stCxn id="111" idx="2"/>
            </p:cNvCxnSpPr>
            <p:nvPr/>
          </p:nvCxnSpPr>
          <p:spPr>
            <a:xfrm>
              <a:off x="2149376" y="3090222"/>
              <a:ext cx="5569" cy="72594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11" name="图片 110" descr="7-2.pn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96975" y="2785421"/>
              <a:ext cx="304801" cy="304801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2077845" y="4025664"/>
            <a:ext cx="2449192" cy="392852"/>
            <a:chOff x="553845" y="3168414"/>
            <a:chExt cx="2449192" cy="392852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53845" y="326467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" name="Text Box 2"/>
            <p:cNvSpPr>
              <a:spLocks noChangeArrowheads="1"/>
            </p:cNvSpPr>
            <p:nvPr/>
          </p:nvSpPr>
          <p:spPr bwMode="auto">
            <a:xfrm>
              <a:off x="720087" y="3168414"/>
              <a:ext cx="2282950" cy="392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eaLnBrk="1" hangingPunct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1600" b="1" dirty="0">
                  <a:solidFill>
                    <a:srgbClr val="4BACC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地址相邻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077845" y="4377552"/>
            <a:ext cx="1970104" cy="1110447"/>
            <a:chOff x="553845" y="3520300"/>
            <a:chExt cx="1970104" cy="1110447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53845" y="361412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" name="Text Box 2"/>
            <p:cNvSpPr>
              <a:spLocks noChangeArrowheads="1"/>
            </p:cNvSpPr>
            <p:nvPr/>
          </p:nvSpPr>
          <p:spPr bwMode="auto">
            <a:xfrm>
              <a:off x="699841" y="3520300"/>
              <a:ext cx="1824108" cy="1110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eaLnBrk="1" hangingPunct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1600" b="1" dirty="0">
                  <a:solidFill>
                    <a:srgbClr val="4BACC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低地址空闲块起始地址为</a:t>
              </a:r>
              <a:r>
                <a:rPr lang="en-US" altLang="zh-CN" sz="1600" b="1" dirty="0">
                  <a:solidFill>
                    <a:srgbClr val="4BACC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sz="1600" b="1" baseline="30000" dirty="0">
                  <a:solidFill>
                    <a:srgbClr val="4BACC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zh-CN" altLang="en-US" sz="1600" b="1" baseline="30000" dirty="0">
                  <a:solidFill>
                    <a:srgbClr val="4BACC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＋</a:t>
              </a:r>
              <a:r>
                <a:rPr lang="en-US" altLang="zh-CN" sz="1600" b="1" baseline="30000" dirty="0">
                  <a:solidFill>
                    <a:srgbClr val="4BACC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600" b="1" dirty="0">
                  <a:solidFill>
                    <a:srgbClr val="4BACC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的倍数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3D924CFB-984A-EED4-5356-CA4982865CC6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16" name="标题 8">
            <a:extLst>
              <a:ext uri="{FF2B5EF4-FFF2-40B4-BE49-F238E27FC236}">
                <a16:creationId xmlns:a16="http://schemas.microsoft.com/office/drawing/2014/main" id="{7038F46B-D866-F6CA-18D9-ED2098EF51E6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伙伴系统的实现</a:t>
            </a:r>
          </a:p>
        </p:txBody>
      </p:sp>
    </p:spTree>
    <p:extLst>
      <p:ext uri="{BB962C8B-B14F-4D97-AF65-F5344CB8AC3E}">
        <p14:creationId xmlns:p14="http://schemas.microsoft.com/office/powerpoint/2010/main" val="199574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 idx="4294967295"/>
          </p:nvPr>
        </p:nvSpPr>
        <p:spPr>
          <a:xfrm>
            <a:off x="2361565" y="2924944"/>
            <a:ext cx="7772400" cy="70548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zh-CN" altLang="en-US" dirty="0"/>
              <a:t>内存不够用了怎么办？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BC5771-6301-C7ED-8255-CB436B134355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</p:spTree>
    <p:extLst>
      <p:ext uri="{BB962C8B-B14F-4D97-AF65-F5344CB8AC3E}">
        <p14:creationId xmlns:p14="http://schemas.microsoft.com/office/powerpoint/2010/main" val="26805097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"/>
</p:tagLst>
</file>

<file path=ppt/theme/theme1.xml><?xml version="1.0" encoding="utf-8"?>
<a:theme xmlns:a="http://schemas.openxmlformats.org/drawingml/2006/main" name="psh3_Print">
  <a:themeElements>
    <a:clrScheme name="psh3_Print 2">
      <a:dk1>
        <a:srgbClr val="000000"/>
      </a:dk1>
      <a:lt1>
        <a:srgbClr val="FFFFFF"/>
      </a:lt1>
      <a:dk2>
        <a:srgbClr val="003366"/>
      </a:dk2>
      <a:lt2>
        <a:srgbClr val="CCCCCC"/>
      </a:lt2>
      <a:accent1>
        <a:srgbClr val="C0C9F6"/>
      </a:accent1>
      <a:accent2>
        <a:srgbClr val="A1B67A"/>
      </a:accent2>
      <a:accent3>
        <a:srgbClr val="FFFFFF"/>
      </a:accent3>
      <a:accent4>
        <a:srgbClr val="000000"/>
      </a:accent4>
      <a:accent5>
        <a:srgbClr val="DCE1FA"/>
      </a:accent5>
      <a:accent6>
        <a:srgbClr val="91A56E"/>
      </a:accent6>
      <a:hlink>
        <a:srgbClr val="789ED0"/>
      </a:hlink>
      <a:folHlink>
        <a:srgbClr val="B2B2B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sh3_Print 1">
        <a:dk1>
          <a:srgbClr val="5F5F5F"/>
        </a:dk1>
        <a:lt1>
          <a:srgbClr val="FFFFFF"/>
        </a:lt1>
        <a:dk2>
          <a:srgbClr val="000000"/>
        </a:dk2>
        <a:lt2>
          <a:srgbClr val="DDDDDD"/>
        </a:lt2>
        <a:accent1>
          <a:srgbClr val="C0C0C0"/>
        </a:accent1>
        <a:accent2>
          <a:srgbClr val="EAEAEA"/>
        </a:accent2>
        <a:accent3>
          <a:srgbClr val="FFFFFF"/>
        </a:accent3>
        <a:accent4>
          <a:srgbClr val="505050"/>
        </a:accent4>
        <a:accent5>
          <a:srgbClr val="DCDCDC"/>
        </a:accent5>
        <a:accent6>
          <a:srgbClr val="D4D4D4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2">
        <a:dk1>
          <a:srgbClr val="000000"/>
        </a:dk1>
        <a:lt1>
          <a:srgbClr val="FFFFFF"/>
        </a:lt1>
        <a:dk2>
          <a:srgbClr val="003366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000000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3">
        <a:dk1>
          <a:srgbClr val="384868"/>
        </a:dk1>
        <a:lt1>
          <a:srgbClr val="FFFFFF"/>
        </a:lt1>
        <a:dk2>
          <a:srgbClr val="000000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2E3C58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psh3_Print</Template>
  <TotalTime>0</TotalTime>
  <Words>5653</Words>
  <Application>Microsoft Office PowerPoint</Application>
  <PresentationFormat>宽屏</PresentationFormat>
  <Paragraphs>1427</Paragraphs>
  <Slides>70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70</vt:i4>
      </vt:variant>
    </vt:vector>
  </HeadingPairs>
  <TitlesOfParts>
    <vt:vector size="88" baseType="lpstr">
      <vt:lpstr>PingFang SC</vt:lpstr>
      <vt:lpstr>等线</vt:lpstr>
      <vt:lpstr>华文细黑</vt:lpstr>
      <vt:lpstr>喵呜黑体</vt:lpstr>
      <vt:lpstr>宋体</vt:lpstr>
      <vt:lpstr>微软雅黑</vt:lpstr>
      <vt:lpstr>张海山锐谐体2.0-授权联系：Samtype@QQ.com</vt:lpstr>
      <vt:lpstr>Arial</vt:lpstr>
      <vt:lpstr>Calibri</vt:lpstr>
      <vt:lpstr>Consolas</vt:lpstr>
      <vt:lpstr>Helvetica</vt:lpstr>
      <vt:lpstr>Times New Roman</vt:lpstr>
      <vt:lpstr>Verdana</vt:lpstr>
      <vt:lpstr>Wingdings</vt:lpstr>
      <vt:lpstr>psh3_Print</vt:lpstr>
      <vt:lpstr>自定义设计方案</vt:lpstr>
      <vt:lpstr>Visio</vt:lpstr>
      <vt:lpstr>VISIO</vt:lpstr>
      <vt:lpstr>操作系统</vt:lpstr>
      <vt:lpstr>PowerPoint 演示文稿</vt:lpstr>
      <vt:lpstr>章节4：内存管理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内存不够用了怎么办？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在程序运行时加载的虚拟地址</vt:lpstr>
      <vt:lpstr>在ELF文件中描述的虚拟地址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一个32位的地址空间，需要多少项页表？  -1百万项（为什么？） 假设一个页表项4字节，页表有多大？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一个64位的地址空间，需要多少项页表？ 假设一个页表项8字节，页表有多大？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for your time! Questions &amp;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2023-10-09T05:17:59Z</dcterms:created>
  <dcterms:modified xsi:type="dcterms:W3CDTF">2025-01-07T06:49:41Z</dcterms:modified>
</cp:coreProperties>
</file>